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436" r:id="rId3"/>
    <p:sldId id="437" r:id="rId4"/>
    <p:sldId id="438" r:id="rId5"/>
    <p:sldId id="439" r:id="rId6"/>
    <p:sldId id="44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61C4D3"/>
    <a:srgbClr val="E15E32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53"/>
    <p:restoredTop sz="94686"/>
  </p:normalViewPr>
  <p:slideViewPr>
    <p:cSldViewPr snapToObjects="1">
      <p:cViewPr>
        <p:scale>
          <a:sx n="75" d="100"/>
          <a:sy n="75" d="100"/>
        </p:scale>
        <p:origin x="1884" y="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24744"/>
            <a:ext cx="11376024" cy="50760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19.04.23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M. Van Dijk on behalf of BE-EA-LE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M. Van Dijk on behalf of BE-EA-LE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ohannes.bernhard@cern.ch" TargetMode="External"/><Relationship Id="rId2" Type="http://schemas.openxmlformats.org/officeDocument/2006/relationships/hyperlink" Target="mailto:maarten.van.dijk@cern.ch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michael.lazzaroni@cern.ch" TargetMode="External"/><Relationship Id="rId5" Type="http://schemas.openxmlformats.org/officeDocument/2006/relationships/hyperlink" Target="mailto:bastien.rae@cern.ch" TargetMode="External"/><Relationship Id="rId4" Type="http://schemas.openxmlformats.org/officeDocument/2006/relationships/hyperlink" Target="mailto:anna.baratto.roldan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ttermost.web.cern.ch/signup_user_complete/?id=zuhfdx891jgifckwnifx1u5jya&amp;md=link&amp;sbr=su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520661" cy="2153265"/>
          </a:xfrm>
        </p:spPr>
        <p:txBody>
          <a:bodyPr/>
          <a:lstStyle/>
          <a:p>
            <a:r>
              <a:rPr lang="en-US" sz="4000" dirty="0"/>
              <a:t>H8 users meeting</a:t>
            </a:r>
            <a:br>
              <a:rPr lang="en-US" sz="4000" dirty="0"/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/>
              <a:t>M. van Dijk</a:t>
            </a:r>
            <a:r>
              <a:rPr lang="en-US" sz="1800" dirty="0"/>
              <a:t>, A. Baratto-</a:t>
            </a:r>
            <a:r>
              <a:rPr lang="en-US" sz="1800" dirty="0" err="1"/>
              <a:t>Roldán</a:t>
            </a:r>
            <a:r>
              <a:rPr lang="en-US" sz="1800" dirty="0"/>
              <a:t>, J. Bernhard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Date: 19.04.2023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0539B3-0848-DDD2-88D5-168D6E716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1988840"/>
            <a:ext cx="5194888" cy="33636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F8E6A0-376F-7A9D-C022-BC014545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784011" cy="5076031"/>
          </a:xfrm>
        </p:spPr>
        <p:txBody>
          <a:bodyPr/>
          <a:lstStyle/>
          <a:p>
            <a:r>
              <a:rPr lang="en-US" dirty="0"/>
              <a:t>Beam originates from the T4 target, shared with the H6 and P42 beamlines</a:t>
            </a:r>
          </a:p>
          <a:p>
            <a:pPr lvl="1"/>
            <a:r>
              <a:rPr lang="en-US" dirty="0"/>
              <a:t>Available momenta: &lt;10-400 GeV/c</a:t>
            </a:r>
          </a:p>
          <a:p>
            <a:pPr lvl="1"/>
            <a:r>
              <a:rPr lang="en-US" dirty="0"/>
              <a:t>Magnetic spectrometers with maximum </a:t>
            </a:r>
            <a:r>
              <a:rPr lang="el-GR" dirty="0"/>
              <a:t>δ</a:t>
            </a:r>
            <a:r>
              <a:rPr lang="en-US" dirty="0"/>
              <a:t>p/p : 0.1 - 1.5% (not for muons)</a:t>
            </a:r>
          </a:p>
          <a:p>
            <a:pPr lvl="2"/>
            <a:r>
              <a:rPr lang="en-US" dirty="0"/>
              <a:t>Momentum selection, not particle species selection</a:t>
            </a:r>
          </a:p>
          <a:p>
            <a:r>
              <a:rPr lang="en-US" dirty="0"/>
              <a:t>Many options for beam</a:t>
            </a:r>
          </a:p>
          <a:p>
            <a:pPr lvl="1"/>
            <a:r>
              <a:rPr lang="en-US" dirty="0"/>
              <a:t>Primary ions (no primary protons)</a:t>
            </a:r>
          </a:p>
          <a:p>
            <a:pPr lvl="1"/>
            <a:r>
              <a:rPr lang="en-US" dirty="0"/>
              <a:t>Mixed hadrons and electrons (electrons can be filtered out)</a:t>
            </a:r>
          </a:p>
          <a:p>
            <a:pPr lvl="2"/>
            <a:r>
              <a:rPr lang="en-US" dirty="0"/>
              <a:t>“Normal” for H8 is +180 GeV/c hadrons</a:t>
            </a:r>
          </a:p>
          <a:p>
            <a:pPr lvl="2"/>
            <a:r>
              <a:rPr lang="en-US" dirty="0"/>
              <a:t>Tertiary beams available (mixed hadron / electrons) </a:t>
            </a:r>
          </a:p>
          <a:p>
            <a:pPr lvl="1"/>
            <a:r>
              <a:rPr lang="en-US" dirty="0"/>
              <a:t>Tertiary muons (low rate) </a:t>
            </a:r>
          </a:p>
          <a:p>
            <a:r>
              <a:rPr lang="en-US" dirty="0"/>
              <a:t>Spill duration: flat-top ~4.8s for protons, ~9.0s for ions, 1-2 spills / supercycle (~3000/day)</a:t>
            </a:r>
          </a:p>
          <a:p>
            <a:pPr lvl="1"/>
            <a:r>
              <a:rPr lang="en-US" dirty="0"/>
              <a:t>Rates at detector are adjustable, from ~hundreds up to 10</a:t>
            </a:r>
            <a:r>
              <a:rPr lang="en-US" baseline="30000" dirty="0"/>
              <a:t>7</a:t>
            </a:r>
            <a:r>
              <a:rPr lang="en-US" dirty="0"/>
              <a:t> per spill (RP and other limitations may apply)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EC8AF-E5F5-BD10-0C25-7EF123B18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 General Information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310A3-2841-7A2E-66CD-7485A184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19.04.23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53050-9532-0ECC-A8A0-BE2DED74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E4A2D-9002-D34E-8294-AD0975F7FD74}"/>
              </a:ext>
            </a:extLst>
          </p:cNvPr>
          <p:cNvSpPr txBox="1"/>
          <p:nvPr/>
        </p:nvSpPr>
        <p:spPr>
          <a:xfrm>
            <a:off x="8868314" y="1772816"/>
            <a:ext cx="156405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dirty="0"/>
              <a:t>18/04/2023</a:t>
            </a:r>
          </a:p>
          <a:p>
            <a:pPr algn="ctr"/>
            <a:r>
              <a:rPr lang="en-US" sz="1200" dirty="0"/>
              <a:t>Tertiary beams with </a:t>
            </a:r>
            <a:br>
              <a:rPr lang="en-US" sz="1200" dirty="0"/>
            </a:br>
            <a:r>
              <a:rPr lang="en-US" sz="1200" dirty="0"/>
              <a:t>beamline calorimeter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5076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CCAABF-91FB-863F-08D0-4C4547771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Beamline physicists</a:t>
            </a:r>
          </a:p>
          <a:p>
            <a:pPr lvl="2"/>
            <a:r>
              <a:rPr lang="en-US" dirty="0"/>
              <a:t>Main 	Maarten van Dijk 		166972		</a:t>
            </a:r>
            <a:r>
              <a:rPr lang="en-US" dirty="0">
                <a:hlinkClick r:id="rId2"/>
              </a:rPr>
              <a:t>maarten.van.dijk@cern.ch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Deputy	Johannes Bernhard	164896		</a:t>
            </a:r>
            <a:r>
              <a:rPr lang="en-US" dirty="0">
                <a:hlinkClick r:id="rId3"/>
              </a:rPr>
              <a:t>johannes.bernhard@cern.ch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Support 	Anna Baratto </a:t>
            </a:r>
            <a:r>
              <a:rPr lang="en-US" dirty="0" err="1"/>
              <a:t>Roldán</a:t>
            </a:r>
            <a:r>
              <a:rPr lang="en-US" dirty="0"/>
              <a:t> 	160360 		</a:t>
            </a:r>
            <a:r>
              <a:rPr lang="en-US" dirty="0">
                <a:hlinkClick r:id="rId4"/>
              </a:rPr>
              <a:t>anna.baratto.roldan@cern.ch</a:t>
            </a:r>
            <a:r>
              <a:rPr lang="en-US" dirty="0"/>
              <a:t> 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Beam composition, intensity, spot-size, vacuum, Cherenkov gases, general layout possibilities, beam tuning</a:t>
            </a:r>
          </a:p>
          <a:p>
            <a:r>
              <a:rPr lang="en-US" dirty="0"/>
              <a:t>General beamline support (see also later presentation)</a:t>
            </a:r>
          </a:p>
          <a:p>
            <a:pPr lvl="2"/>
            <a:r>
              <a:rPr lang="en-US" dirty="0"/>
              <a:t>Bastien Rae 			167388 		</a:t>
            </a:r>
            <a:r>
              <a:rPr lang="en-US" dirty="0">
                <a:hlinkClick r:id="rId5"/>
              </a:rPr>
              <a:t>bastien.rae@cern.ch</a:t>
            </a:r>
            <a:r>
              <a:rPr lang="en-US" dirty="0"/>
              <a:t> 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CESAR training, patrol rights training,  beam control, file loading, beam tuning …..</a:t>
            </a:r>
          </a:p>
          <a:p>
            <a:r>
              <a:rPr lang="en-US" dirty="0"/>
              <a:t>In case  we are all away: Dipanwita Banerjee, Nikolaos Charitonidis</a:t>
            </a:r>
          </a:p>
          <a:p>
            <a:r>
              <a:rPr lang="en-US" dirty="0"/>
              <a:t>Technical support (see also later presentation)</a:t>
            </a:r>
          </a:p>
          <a:p>
            <a:pPr lvl="2"/>
            <a:r>
              <a:rPr lang="en-GB" dirty="0"/>
              <a:t> Michael Lazzaroni		162407 		</a:t>
            </a:r>
            <a:r>
              <a:rPr lang="en-GB" dirty="0">
                <a:hlinkClick r:id="rId6"/>
              </a:rPr>
              <a:t>michael.lazzaroni@cern.ch</a:t>
            </a:r>
            <a:r>
              <a:rPr lang="en-GB" dirty="0"/>
              <a:t> </a:t>
            </a:r>
          </a:p>
          <a:p>
            <a:pPr lvl="3"/>
            <a:r>
              <a:rPr lang="en-US" sz="1600" dirty="0">
                <a:sym typeface="Wingdings" panose="05000000000000000000" pitchFamily="2" charset="2"/>
              </a:rPr>
              <a:t>“I want help with transport”, “I need a special table”, “my zone has less blocks than last year and I need them”, “something is broken in the zone” …..</a:t>
            </a:r>
            <a:endParaRPr lang="en-US" sz="1600" dirty="0"/>
          </a:p>
          <a:p>
            <a:pPr lvl="3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909D50-94A4-71FD-ECEF-B9D0D2971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persons for H8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4548A-A9F9-2D05-11F5-967B17B36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19.04.23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DC51-89CB-0A85-ACF2-5578D1E7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4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1360C4-F9A7-166C-7DDF-4CA175499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first call the CCC (24/7 shifts) 		</a:t>
            </a:r>
            <a:r>
              <a:rPr lang="en-US" sz="4000" dirty="0"/>
              <a:t>77500</a:t>
            </a:r>
            <a:endParaRPr lang="en-US" dirty="0"/>
          </a:p>
          <a:p>
            <a:pPr lvl="1"/>
            <a:r>
              <a:rPr lang="en-US" dirty="0"/>
              <a:t>The operators can help you to tune the beam and solve most issues</a:t>
            </a:r>
          </a:p>
          <a:p>
            <a:pPr lvl="2"/>
            <a:r>
              <a:rPr lang="en-GB" dirty="0"/>
              <a:t>Equipment/magnetic element failure, beam got switched OFF due to RP alarms, access to the zone, …</a:t>
            </a:r>
            <a:endParaRPr lang="en-US" dirty="0"/>
          </a:p>
          <a:p>
            <a:pPr lvl="1"/>
            <a:r>
              <a:rPr lang="en-US" dirty="0"/>
              <a:t>They will call us if they cannot figure it out</a:t>
            </a:r>
          </a:p>
          <a:p>
            <a:pPr lvl="1"/>
            <a:endParaRPr lang="en-US" dirty="0"/>
          </a:p>
          <a:p>
            <a:r>
              <a:rPr lang="en-US" sz="2000" dirty="0"/>
              <a:t>At </a:t>
            </a:r>
            <a:r>
              <a:rPr lang="en-US" sz="2000" dirty="0">
                <a:solidFill>
                  <a:srgbClr val="C00000"/>
                </a:solidFill>
              </a:rPr>
              <a:t>weekends</a:t>
            </a:r>
            <a:r>
              <a:rPr lang="en-US" sz="2000" dirty="0"/>
              <a:t> or </a:t>
            </a:r>
            <a:r>
              <a:rPr lang="en-US" sz="2000" dirty="0">
                <a:solidFill>
                  <a:srgbClr val="C00000"/>
                </a:solidFill>
              </a:rPr>
              <a:t>nights</a:t>
            </a:r>
            <a:r>
              <a:rPr lang="en-US" sz="2000" dirty="0"/>
              <a:t>, we do still check our e-mails and there is a (quite) high probability to pick-up the telephone also </a:t>
            </a:r>
          </a:p>
          <a:p>
            <a:pPr lvl="1"/>
            <a:endParaRPr lang="en-US" sz="1700" dirty="0"/>
          </a:p>
          <a:p>
            <a:r>
              <a:rPr lang="en-US" sz="2000" dirty="0" err="1"/>
              <a:t>Mattermost</a:t>
            </a:r>
            <a:r>
              <a:rPr lang="en-US" sz="2000" dirty="0"/>
              <a:t> is available</a:t>
            </a:r>
          </a:p>
          <a:p>
            <a:pPr lvl="1"/>
            <a:r>
              <a:rPr lang="en-US" sz="1700" dirty="0"/>
              <a:t>General channels on sps-h8-users (</a:t>
            </a:r>
            <a:r>
              <a:rPr lang="en-US" sz="1700" dirty="0">
                <a:hlinkClick r:id="rId2"/>
              </a:rPr>
              <a:t>invite link</a:t>
            </a:r>
            <a:r>
              <a:rPr lang="en-US" sz="1700" dirty="0"/>
              <a:t>) </a:t>
            </a:r>
          </a:p>
          <a:p>
            <a:pPr lvl="1"/>
            <a:r>
              <a:rPr lang="en-US" sz="1700" dirty="0"/>
              <a:t>A separate subchannel can be made for your </a:t>
            </a:r>
            <a:r>
              <a:rPr lang="en-US" sz="1700" dirty="0" err="1"/>
              <a:t>testbeam</a:t>
            </a:r>
            <a:endParaRPr lang="en-US" sz="1700" dirty="0"/>
          </a:p>
          <a:p>
            <a:pPr lvl="1"/>
            <a:r>
              <a:rPr lang="en-US" sz="1700" dirty="0"/>
              <a:t>Also available for private messages (@mvandijk)</a:t>
            </a:r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6ECF4-92B7-57E5-3B08-4178E14DC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After-hours support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1758E-43FC-736C-419C-054B62F36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19.04.23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1F1F9-64F9-C0F4-1CB3-77CADC6BB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9451A6-5085-3223-B0AB-60082DDE7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896" y="3662759"/>
            <a:ext cx="2328572" cy="2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6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D2CFA-FDB2-BD55-780E-883602BFB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H6, H8 and P42 </a:t>
            </a:r>
            <a:r>
              <a:rPr lang="en-US" sz="2000" u="sng" dirty="0"/>
              <a:t>share the same target</a:t>
            </a:r>
          </a:p>
          <a:p>
            <a:pPr lvl="2"/>
            <a:r>
              <a:rPr lang="en-US" sz="1600" dirty="0"/>
              <a:t>In general </a:t>
            </a:r>
            <a:r>
              <a:rPr lang="en-US" sz="1600" i="1" dirty="0"/>
              <a:t>strong coupling</a:t>
            </a:r>
            <a:r>
              <a:rPr lang="en-US" sz="1600" dirty="0"/>
              <a:t> between the momenta of H6 and H8</a:t>
            </a:r>
          </a:p>
          <a:p>
            <a:pPr lvl="2"/>
            <a:r>
              <a:rPr lang="en-US" sz="1600" dirty="0"/>
              <a:t>Standard setting: +180 GeV/c in H8 and +120 GeV/c in H6.</a:t>
            </a:r>
          </a:p>
          <a:p>
            <a:pPr lvl="2"/>
            <a:r>
              <a:rPr lang="en-US" sz="1600" dirty="0"/>
              <a:t>This is the reason we need to know </a:t>
            </a:r>
            <a:r>
              <a:rPr lang="en-US" sz="1600" u="sng" dirty="0"/>
              <a:t>in advance </a:t>
            </a:r>
            <a:r>
              <a:rPr lang="en-US" sz="1600" dirty="0"/>
              <a:t>your schedule and discuss ! </a:t>
            </a:r>
          </a:p>
          <a:p>
            <a:pPr marL="628650" lvl="2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	      </a:t>
            </a:r>
            <a:r>
              <a:rPr lang="en-CH" sz="1600" dirty="0">
                <a:sym typeface="Wingdings" panose="05000000000000000000" pitchFamily="2" charset="2"/>
              </a:rPr>
              <a:t></a:t>
            </a:r>
            <a:r>
              <a:rPr lang="en-US" sz="1600" dirty="0">
                <a:sym typeface="Wingdings" panose="05000000000000000000" pitchFamily="2" charset="2"/>
              </a:rPr>
              <a:t> Not everything will be known in detail today – please get in touch 2-3 weeks before your beamtime! </a:t>
            </a:r>
            <a:endParaRPr lang="en-US" sz="1600" dirty="0"/>
          </a:p>
          <a:p>
            <a:r>
              <a:rPr lang="en-US" sz="2000" dirty="0"/>
              <a:t>Moreover : </a:t>
            </a:r>
          </a:p>
          <a:p>
            <a:pPr lvl="1"/>
            <a:r>
              <a:rPr lang="en-US" sz="1600" dirty="0"/>
              <a:t>SPS machine has its own limitations, MD’s, Q-ripples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i="1" dirty="0">
                <a:sym typeface="Wingdings" panose="05000000000000000000" pitchFamily="2" charset="2"/>
              </a:rPr>
              <a:t>May</a:t>
            </a:r>
            <a:r>
              <a:rPr lang="en-US" sz="1600" dirty="0">
                <a:sym typeface="Wingdings" panose="05000000000000000000" pitchFamily="2" charset="2"/>
              </a:rPr>
              <a:t> have some impact on your beam quality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Especially for primary beams. </a:t>
            </a:r>
            <a:endParaRPr lang="en-US" sz="1600" dirty="0"/>
          </a:p>
          <a:p>
            <a:pPr lvl="1"/>
            <a:r>
              <a:rPr lang="en-US" sz="1600" dirty="0"/>
              <a:t>Proton content and spot size in low momenta (&lt;30 GeV) beams is small (15%) and big (10 cm ) in both planes </a:t>
            </a:r>
          </a:p>
          <a:p>
            <a:pPr lvl="2"/>
            <a:r>
              <a:rPr lang="LID8192" sz="1600" dirty="0"/>
              <a:t>Not many things to be done</a:t>
            </a:r>
            <a:r>
              <a:rPr lang="en-US" sz="1600" dirty="0"/>
              <a:t> (physics boundaries). </a:t>
            </a:r>
          </a:p>
          <a:p>
            <a:r>
              <a:rPr lang="en-US" sz="2000" dirty="0"/>
              <a:t>However : Many times many workarounds can be found, and many possibilities exist. Keep us </a:t>
            </a:r>
            <a:r>
              <a:rPr lang="en-U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involved</a:t>
            </a:r>
            <a:r>
              <a:rPr lang="en-US" sz="2000" dirty="0"/>
              <a:t> and </a:t>
            </a:r>
            <a:r>
              <a:rPr lang="en-U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informed</a:t>
            </a:r>
            <a:r>
              <a:rPr lang="en-US" sz="2000" dirty="0"/>
              <a:t> in your experiment !</a:t>
            </a: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FA25F-4B3A-7EEE-77BC-A18704E9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ID8192" dirty="0"/>
              <a:t>Beam line &amp; machine limitations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4ACB2-70C8-DC2D-B2BD-288361528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19.04.23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6915C-4484-550A-4C82-B95DC6AE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62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0D5EB9-7A2D-DEA0-876C-5D14EDC09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4823915" cy="5076031"/>
          </a:xfrm>
        </p:spPr>
        <p:txBody>
          <a:bodyPr/>
          <a:lstStyle/>
          <a:p>
            <a:r>
              <a:rPr lang="en-US" dirty="0"/>
              <a:t>We look forward to welcoming you in H8! </a:t>
            </a:r>
          </a:p>
          <a:p>
            <a:r>
              <a:rPr lang="en-GB" dirty="0"/>
              <a:t>Communicate with us as early as possible your worries, issues, details so that we can identify and mitigate showstoppers if any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3BB548-2BE8-F001-B2C4-893588F7E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E8050-C000-E85A-CD42-632153FFC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19.04.23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06EDB-48E6-4395-D62D-1770C96A9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815EF2-463B-715E-793B-C9F0A9559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445" y="1484784"/>
            <a:ext cx="6769448" cy="379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7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A5ED4DE0-6C8E-0F4F-99A2-B683A9745008}" vid="{F053E86A-31FE-1346-BAEE-DD9C694C5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8574</TotalTime>
  <Words>716</Words>
  <Application>Microsoft Office PowerPoint</Application>
  <PresentationFormat>Widescreen</PresentationFormat>
  <Paragraphs>70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H8 users meeting </vt:lpstr>
      <vt:lpstr>H8 General Information</vt:lpstr>
      <vt:lpstr>Contact persons for H8</vt:lpstr>
      <vt:lpstr>After-hours support</vt:lpstr>
      <vt:lpstr>Beam line &amp; machine limitations 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T9 Secondary Beam at CERN Beamline for Schools 2022</dc:title>
  <dc:creator>Dipanwita Banerjee</dc:creator>
  <cp:lastModifiedBy>Maarten Van Dijk</cp:lastModifiedBy>
  <cp:revision>83</cp:revision>
  <cp:lastPrinted>2020-01-30T13:49:18Z</cp:lastPrinted>
  <dcterms:created xsi:type="dcterms:W3CDTF">2022-09-21T08:12:09Z</dcterms:created>
  <dcterms:modified xsi:type="dcterms:W3CDTF">2023-04-19T11:49:48Z</dcterms:modified>
</cp:coreProperties>
</file>