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8" r:id="rId2"/>
    <p:sldMasterId id="2147483694" r:id="rId3"/>
  </p:sldMasterIdLst>
  <p:notesMasterIdLst>
    <p:notesMasterId r:id="rId20"/>
  </p:notesMasterIdLst>
  <p:handoutMasterIdLst>
    <p:handoutMasterId r:id="rId21"/>
  </p:handoutMasterIdLst>
  <p:sldIdLst>
    <p:sldId id="259" r:id="rId4"/>
    <p:sldId id="3248" r:id="rId5"/>
    <p:sldId id="3250" r:id="rId6"/>
    <p:sldId id="3251" r:id="rId7"/>
    <p:sldId id="3255" r:id="rId8"/>
    <p:sldId id="3256" r:id="rId9"/>
    <p:sldId id="3252" r:id="rId10"/>
    <p:sldId id="3253" r:id="rId11"/>
    <p:sldId id="644" r:id="rId12"/>
    <p:sldId id="3254" r:id="rId13"/>
    <p:sldId id="3263" r:id="rId14"/>
    <p:sldId id="3266" r:id="rId15"/>
    <p:sldId id="3267" r:id="rId16"/>
    <p:sldId id="258" r:id="rId17"/>
    <p:sldId id="3269" r:id="rId18"/>
    <p:sldId id="326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66"/>
    <a:srgbClr val="B2B2B2"/>
    <a:srgbClr val="5F5F5F"/>
    <a:srgbClr val="303030"/>
    <a:srgbClr val="CC000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58" autoAdjust="0"/>
    <p:restoredTop sz="91248" autoAdjust="0"/>
  </p:normalViewPr>
  <p:slideViewPr>
    <p:cSldViewPr snapToObjects="1">
      <p:cViewPr varScale="1">
        <p:scale>
          <a:sx n="123" d="100"/>
          <a:sy n="123" d="100"/>
        </p:scale>
        <p:origin x="35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2" d="100"/>
        <a:sy n="142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23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41D656-9428-A147-90D2-8B718A36EA7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18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15950" y="3016250"/>
            <a:ext cx="10953750" cy="1562100"/>
          </a:xfrm>
          <a:prstGeom prst="rect">
            <a:avLst/>
          </a:prstGeom>
        </p:spPr>
        <p:txBody>
          <a:bodyPr/>
          <a:lstStyle>
            <a:lvl1pPr>
              <a:defRPr sz="4300" spc="688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5950" y="2387600"/>
            <a:ext cx="10953750" cy="622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840407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0" y="-793750"/>
            <a:ext cx="12191999" cy="842989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15950" y="704850"/>
            <a:ext cx="10953750" cy="1028700"/>
          </a:xfrm>
          <a:prstGeom prst="rect">
            <a:avLst/>
          </a:prstGeom>
        </p:spPr>
        <p:txBody>
          <a:bodyPr/>
          <a:lstStyle>
            <a:lvl1pPr>
              <a:defRPr sz="4300" spc="688"/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5950" y="349250"/>
            <a:ext cx="10953750" cy="3556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z="1600" cap="all" spc="256"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1600" cap="all" spc="256"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1600" cap="all" spc="256"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1600" cap="all" spc="256"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1600" cap="all" spc="256"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077161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0" y="1340346"/>
            <a:ext cx="12217400" cy="665393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15950" y="704850"/>
            <a:ext cx="10953750" cy="1028700"/>
          </a:xfrm>
          <a:prstGeom prst="rect">
            <a:avLst/>
          </a:prstGeom>
        </p:spPr>
        <p:txBody>
          <a:bodyPr/>
          <a:lstStyle>
            <a:lvl1pPr>
              <a:defRPr sz="4300" spc="688"/>
            </a:lvl1pPr>
          </a:lstStyle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5950" y="349250"/>
            <a:ext cx="10953750" cy="3556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z="1600" cap="all" spc="256"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1600" cap="all" spc="256"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1600" cap="all" spc="256"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1600" cap="all" spc="256"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1600" cap="all" spc="256"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9420011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15950" y="2647950"/>
            <a:ext cx="10953750" cy="1562100"/>
          </a:xfrm>
          <a:prstGeom prst="rect">
            <a:avLst/>
          </a:prstGeom>
        </p:spPr>
        <p:txBody>
          <a:bodyPr anchor="ctr"/>
          <a:lstStyle>
            <a:lvl1pPr>
              <a:defRPr sz="4300" spc="688"/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561408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Image"/>
          <p:cNvSpPr>
            <a:spLocks noGrp="1"/>
          </p:cNvSpPr>
          <p:nvPr>
            <p:ph type="pic" idx="13"/>
          </p:nvPr>
        </p:nvSpPr>
        <p:spPr>
          <a:xfrm>
            <a:off x="5649615" y="-19050"/>
            <a:ext cx="6878252" cy="68867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9" name="Title Text"/>
          <p:cNvSpPr txBox="1">
            <a:spLocks noGrp="1"/>
          </p:cNvSpPr>
          <p:nvPr>
            <p:ph type="title"/>
          </p:nvPr>
        </p:nvSpPr>
        <p:spPr>
          <a:xfrm>
            <a:off x="514350" y="3028950"/>
            <a:ext cx="5073650" cy="20955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4350" y="2406650"/>
            <a:ext cx="5073650" cy="622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029842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263679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101944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Image"/>
          <p:cNvSpPr>
            <a:spLocks noGrp="1"/>
          </p:cNvSpPr>
          <p:nvPr>
            <p:ph type="pic" idx="13"/>
          </p:nvPr>
        </p:nvSpPr>
        <p:spPr>
          <a:xfrm>
            <a:off x="5651500" y="-19050"/>
            <a:ext cx="6878251" cy="68867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22300" y="431800"/>
            <a:ext cx="4762500" cy="130175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2300" y="1981200"/>
            <a:ext cx="4762500" cy="4260850"/>
          </a:xfrm>
          <a:prstGeom prst="rect">
            <a:avLst/>
          </a:prstGeom>
        </p:spPr>
        <p:txBody>
          <a:bodyPr/>
          <a:lstStyle>
            <a:lvl1pPr marL="273050" indent="-273050">
              <a:spcBef>
                <a:spcPts val="2250"/>
              </a:spcBef>
              <a:defRPr sz="2100"/>
            </a:lvl1pPr>
            <a:lvl2pPr marL="546100" indent="-273050">
              <a:spcBef>
                <a:spcPts val="2250"/>
              </a:spcBef>
              <a:defRPr sz="2100"/>
            </a:lvl2pPr>
            <a:lvl3pPr marL="819150" indent="-273050">
              <a:spcBef>
                <a:spcPts val="2250"/>
              </a:spcBef>
              <a:defRPr sz="2100"/>
            </a:lvl3pPr>
            <a:lvl4pPr marL="1092200" indent="-273050">
              <a:spcBef>
                <a:spcPts val="2250"/>
              </a:spcBef>
              <a:defRPr sz="2100"/>
            </a:lvl4pPr>
            <a:lvl5pPr marL="1365250" indent="-273050">
              <a:spcBef>
                <a:spcPts val="2250"/>
              </a:spcBef>
              <a:defRPr sz="21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270792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Body Level One…"/>
          <p:cNvSpPr txBox="1">
            <a:spLocks noGrp="1"/>
          </p:cNvSpPr>
          <p:nvPr>
            <p:ph type="body" idx="1"/>
          </p:nvPr>
        </p:nvSpPr>
        <p:spPr>
          <a:xfrm>
            <a:off x="615950" y="1066800"/>
            <a:ext cx="10953750" cy="47244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943858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Image"/>
          <p:cNvSpPr>
            <a:spLocks noGrp="1"/>
          </p:cNvSpPr>
          <p:nvPr>
            <p:ph type="pic" sz="half" idx="13"/>
          </p:nvPr>
        </p:nvSpPr>
        <p:spPr>
          <a:xfrm>
            <a:off x="5953751" y="2637637"/>
            <a:ext cx="6350001" cy="43905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4" name="143918632_1620x1622.jpeg"/>
          <p:cNvSpPr>
            <a:spLocks noGrp="1"/>
          </p:cNvSpPr>
          <p:nvPr>
            <p:ph type="pic" idx="14"/>
          </p:nvPr>
        </p:nvSpPr>
        <p:spPr>
          <a:xfrm>
            <a:off x="6096000" y="-1193800"/>
            <a:ext cx="6096000" cy="610352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5" name="Image"/>
          <p:cNvSpPr>
            <a:spLocks noGrp="1"/>
          </p:cNvSpPr>
          <p:nvPr>
            <p:ph type="pic" idx="15"/>
          </p:nvPr>
        </p:nvSpPr>
        <p:spPr>
          <a:xfrm>
            <a:off x="-57150" y="-69850"/>
            <a:ext cx="6229350" cy="70040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668981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187450" y="4486494"/>
            <a:ext cx="9810750" cy="34881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0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187450" y="2999680"/>
            <a:ext cx="9810750" cy="482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78103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187450" y="2082800"/>
            <a:ext cx="9810750" cy="348813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1600" cap="all" spc="256">
                <a:solidFill>
                  <a:schemeClr val="accent2">
                    <a:satOff val="44164"/>
                    <a:lumOff val="14231"/>
                  </a:schemeClr>
                </a:solidFill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13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187450" y="958850"/>
            <a:ext cx="9810750" cy="4826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114" name="Image"/>
          <p:cNvSpPr>
            <a:spLocks noGrp="1"/>
          </p:cNvSpPr>
          <p:nvPr>
            <p:ph type="pic" idx="15"/>
          </p:nvPr>
        </p:nvSpPr>
        <p:spPr>
          <a:xfrm>
            <a:off x="-38100" y="1975346"/>
            <a:ext cx="12268200" cy="66815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805991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Image"/>
          <p:cNvSpPr>
            <a:spLocks noGrp="1"/>
          </p:cNvSpPr>
          <p:nvPr>
            <p:ph type="pic" idx="13"/>
          </p:nvPr>
        </p:nvSpPr>
        <p:spPr>
          <a:xfrm>
            <a:off x="0" y="-793750"/>
            <a:ext cx="12191999" cy="842989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904540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483172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solidFill>
          <a:srgbClr val="1F49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image2.png" descr="image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709794" y="6171686"/>
            <a:ext cx="367406" cy="369330"/>
          </a:xfrm>
          <a:prstGeom prst="rect">
            <a:avLst/>
          </a:prstGeom>
        </p:spPr>
        <p:txBody>
          <a:bodyPr lIns="91439" tIns="91439" rIns="91439" bIns="91439"/>
          <a:lstStyle>
            <a:lvl1pPr algn="r" defTabSz="457200">
              <a:defRPr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7242779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624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41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870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4633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228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052445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P. Wells | Organisation of LHC collaborations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631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1038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6755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23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450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2063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626097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258013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252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5039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675410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67697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5119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3004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1393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21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P. Wells | Organisation of LHC collaborations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21" Type="http://schemas.openxmlformats.org/officeDocument/2006/relationships/slideLayout" Target="../slideLayouts/slideLayout58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5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Relationship Id="rId22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P. Wells | Organisation of LHC collaborations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15950" y="431800"/>
            <a:ext cx="1095375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15950" y="1422400"/>
            <a:ext cx="10953750" cy="472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75397" y="6511171"/>
            <a:ext cx="278923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83430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</p:sldLayoutIdLst>
  <p:transition spd="med"/>
  <p:hf hdr="0"/>
  <p:txStyles>
    <p:title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all" spc="496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1pPr>
      <a:lvl2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all" spc="496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2pPr>
      <a:lvl3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all" spc="496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3pPr>
      <a:lvl4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all" spc="496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4pPr>
      <a:lvl5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all" spc="496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5pPr>
      <a:lvl6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all" spc="496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6pPr>
      <a:lvl7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all" spc="496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7pPr>
      <a:lvl8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all" spc="496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8pPr>
      <a:lvl9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all" spc="496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9pPr>
    </p:titleStyle>
    <p:bodyStyle>
      <a:lvl1pPr marL="317500" marR="0" indent="-317500" algn="l" defTabSz="412750" latinLnBrk="0">
        <a:lnSpc>
          <a:spcPct val="100000"/>
        </a:lnSpc>
        <a:spcBef>
          <a:spcPts val="295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1pPr>
      <a:lvl2pPr marL="635000" marR="0" indent="-317500" algn="l" defTabSz="412750" latinLnBrk="0">
        <a:lnSpc>
          <a:spcPct val="100000"/>
        </a:lnSpc>
        <a:spcBef>
          <a:spcPts val="295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2pPr>
      <a:lvl3pPr marL="952500" marR="0" indent="-317500" algn="l" defTabSz="412750" latinLnBrk="0">
        <a:lnSpc>
          <a:spcPct val="100000"/>
        </a:lnSpc>
        <a:spcBef>
          <a:spcPts val="295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3pPr>
      <a:lvl4pPr marL="1270000" marR="0" indent="-317500" algn="l" defTabSz="412750" latinLnBrk="0">
        <a:lnSpc>
          <a:spcPct val="100000"/>
        </a:lnSpc>
        <a:spcBef>
          <a:spcPts val="295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4pPr>
      <a:lvl5pPr marL="1587500" marR="0" indent="-317500" algn="l" defTabSz="412750" latinLnBrk="0">
        <a:lnSpc>
          <a:spcPct val="100000"/>
        </a:lnSpc>
        <a:spcBef>
          <a:spcPts val="295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5pPr>
      <a:lvl6pPr marL="1905000" marR="0" indent="-317500" algn="l" defTabSz="412750" latinLnBrk="0">
        <a:lnSpc>
          <a:spcPct val="100000"/>
        </a:lnSpc>
        <a:spcBef>
          <a:spcPts val="295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6pPr>
      <a:lvl7pPr marL="2222500" marR="0" indent="-317500" algn="l" defTabSz="412750" latinLnBrk="0">
        <a:lnSpc>
          <a:spcPct val="100000"/>
        </a:lnSpc>
        <a:spcBef>
          <a:spcPts val="295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7pPr>
      <a:lvl8pPr marL="2540000" marR="0" indent="-317500" algn="l" defTabSz="412750" latinLnBrk="0">
        <a:lnSpc>
          <a:spcPct val="100000"/>
        </a:lnSpc>
        <a:spcBef>
          <a:spcPts val="295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8pPr>
      <a:lvl9pPr marL="2857500" marR="0" indent="-317500" algn="l" defTabSz="412750" latinLnBrk="0">
        <a:lnSpc>
          <a:spcPct val="100000"/>
        </a:lnSpc>
        <a:spcBef>
          <a:spcPts val="295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P. Wells | Organisation of LHC collaborations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656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40969"/>
            <a:ext cx="11376025" cy="1512168"/>
          </a:xfrm>
        </p:spPr>
        <p:txBody>
          <a:bodyPr/>
          <a:lstStyle/>
          <a:p>
            <a:r>
              <a:rPr lang="en-US" sz="4000" dirty="0"/>
              <a:t>Organization of the large LHC experimental collaborations and Open Science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91872"/>
            <a:ext cx="11376026" cy="1512168"/>
          </a:xfrm>
        </p:spPr>
        <p:txBody>
          <a:bodyPr/>
          <a:lstStyle/>
          <a:p>
            <a:pPr algn="l"/>
            <a:r>
              <a:rPr lang="en-US" sz="1800" dirty="0"/>
              <a:t>Pippa Wells, May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EDDDD1E-DEFC-B49F-0CAC-0522A808D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840" y="777453"/>
            <a:ext cx="7375822" cy="5531867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F50654D-3AAF-C444-9D91-832FD143C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0" dirty="0"/>
              <a:t>Example - ATLAS</a:t>
            </a:r>
          </a:p>
          <a:p>
            <a:r>
              <a:rPr lang="en-GB" sz="2400" b="0" dirty="0"/>
              <a:t>Broad engagement of the </a:t>
            </a:r>
            <a:br>
              <a:rPr lang="en-GB" sz="2400" b="0" dirty="0"/>
            </a:br>
            <a:r>
              <a:rPr lang="en-GB" sz="2400" b="0" dirty="0"/>
              <a:t>participating institutes</a:t>
            </a:r>
          </a:p>
          <a:p>
            <a:r>
              <a:rPr lang="en-GB" sz="2400" b="0" dirty="0"/>
              <a:t>Groups of institutes build </a:t>
            </a:r>
            <a:br>
              <a:rPr lang="en-GB" sz="2400" b="0" dirty="0"/>
            </a:br>
            <a:r>
              <a:rPr lang="en-GB" sz="2400" b="0" dirty="0"/>
              <a:t>parts of the apparatus</a:t>
            </a:r>
          </a:p>
          <a:p>
            <a:r>
              <a:rPr lang="en-GB" sz="2400" b="0" dirty="0"/>
              <a:t>The data are available to</a:t>
            </a:r>
            <a:br>
              <a:rPr lang="en-GB" sz="2400" b="0" dirty="0"/>
            </a:br>
            <a:r>
              <a:rPr lang="en-GB" sz="2400" b="0" dirty="0"/>
              <a:t>all physicists for analysis,</a:t>
            </a:r>
            <a:br>
              <a:rPr lang="en-GB" sz="2400" b="0" dirty="0"/>
            </a:br>
            <a:r>
              <a:rPr lang="en-GB" sz="2400" b="0" dirty="0"/>
              <a:t>organised in dedicated</a:t>
            </a:r>
            <a:br>
              <a:rPr lang="en-GB" sz="2400" b="0" dirty="0"/>
            </a:br>
            <a:r>
              <a:rPr lang="en-GB" sz="2400" b="0" dirty="0"/>
              <a:t>working groups</a:t>
            </a:r>
          </a:p>
          <a:p>
            <a:endParaRPr lang="en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81AE36B-2164-4674-9D89-85130179A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63017C-EF64-4DB0-8436-5FE4ED27C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78A44E-A908-4FEC-ACBE-AFF0B769A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80E2CB-0AF6-4341-A086-5FB869B35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Broad engagement of the participating institutes">
            <a:extLst>
              <a:ext uri="{FF2B5EF4-FFF2-40B4-BE49-F238E27FC236}">
                <a16:creationId xmlns:a16="http://schemas.microsoft.com/office/drawing/2014/main" id="{877D34AD-53B0-46D2-A305-AFE8472B8CE8}"/>
              </a:ext>
            </a:extLst>
          </p:cNvPr>
          <p:cNvSpPr txBox="1"/>
          <p:nvPr/>
        </p:nvSpPr>
        <p:spPr>
          <a:xfrm>
            <a:off x="1199456" y="2018227"/>
            <a:ext cx="397545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6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CH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1960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4A2402-13DD-2FD6-EA68-F169D8D0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ATLAS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04697-BD20-19FC-DC5E-8869B1134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40456-D1C0-C13C-C780-4748FA753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39D21-55FB-4C41-A6A9-6021FEBDA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4" descr="FullDetector">
            <a:extLst>
              <a:ext uri="{FF2B5EF4-FFF2-40B4-BE49-F238E27FC236}">
                <a16:creationId xmlns:a16="http://schemas.microsoft.com/office/drawing/2014/main" id="{E097B7F1-EF32-E9CF-1610-4265883F0A1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743" y="908720"/>
            <a:ext cx="8142913" cy="5257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53EABEE7-077B-6168-5334-8796A692922A}"/>
              </a:ext>
            </a:extLst>
          </p:cNvPr>
          <p:cNvSpPr txBox="1">
            <a:spLocks noChangeArrowheads="1"/>
          </p:cNvSpPr>
          <p:nvPr/>
        </p:nvSpPr>
        <p:spPr>
          <a:xfrm>
            <a:off x="536811" y="1737066"/>
            <a:ext cx="3577989" cy="4358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25m high, 44m long</a:t>
            </a:r>
          </a:p>
          <a:p>
            <a:r>
              <a:rPr lang="en-US" dirty="0"/>
              <a:t>Total weight 7000 </a:t>
            </a:r>
            <a:r>
              <a:rPr lang="en-US" dirty="0" err="1"/>
              <a:t>tonnes</a:t>
            </a:r>
            <a:endParaRPr lang="en-US" dirty="0"/>
          </a:p>
          <a:p>
            <a:r>
              <a:rPr lang="en-US" dirty="0"/>
              <a:t>100 million “pixels” per picture.</a:t>
            </a:r>
          </a:p>
          <a:p>
            <a:r>
              <a:rPr lang="en-US" dirty="0">
                <a:solidFill>
                  <a:srgbClr val="000000"/>
                </a:solidFill>
              </a:rPr>
              <a:t>3000 scientists including 1000 students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383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32E2A2-4FBD-F4E1-0B87-1D8DCD426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19C97D-247E-A3F2-51AE-257F518BA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702F23-5131-7ED5-066A-ECE9914E9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D462C9-68B8-2D7A-0159-1886E82ACC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0" y="76931"/>
            <a:ext cx="9144000" cy="6096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96F9963-C558-9E44-97C1-47AB35A4D510}"/>
              </a:ext>
            </a:extLst>
          </p:cNvPr>
          <p:cNvSpPr/>
          <p:nvPr/>
        </p:nvSpPr>
        <p:spPr>
          <a:xfrm>
            <a:off x="1646343" y="44624"/>
            <a:ext cx="5698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FF00"/>
                </a:solidFill>
              </a:rPr>
              <a:t>Higgs boson candidate with two photons</a:t>
            </a:r>
            <a:endParaRPr lang="en-CH" sz="2400"/>
          </a:p>
        </p:txBody>
      </p:sp>
    </p:spTree>
    <p:extLst>
      <p:ext uri="{BB962C8B-B14F-4D97-AF65-F5344CB8AC3E}">
        <p14:creationId xmlns:p14="http://schemas.microsoft.com/office/powerpoint/2010/main" val="3997552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D68354-5FDD-73E0-D748-21AA39CB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5E3FF8-1393-4CA6-4070-9A3034970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4757D8-3E43-2821-EE2A-D98589DE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EDAEC2-7E83-B90A-8D95-D72EADD89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147" y="116632"/>
            <a:ext cx="8160907" cy="612068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593CC6C-D052-5262-CC8B-CCB08C771786}"/>
              </a:ext>
            </a:extLst>
          </p:cNvPr>
          <p:cNvSpPr txBox="1">
            <a:spLocks/>
          </p:cNvSpPr>
          <p:nvPr/>
        </p:nvSpPr>
        <p:spPr bwMode="auto">
          <a:xfrm>
            <a:off x="8181046" y="131660"/>
            <a:ext cx="1947402" cy="59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u="sng">
                <a:solidFill>
                  <a:schemeClr val="accent2"/>
                </a:solidFill>
                <a:latin typeface="Trebuchet MS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800" b="1" i="0" u="sng" strike="noStrike" kern="0" cap="none" spc="0" normalizeH="0" baseline="0" noProof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rebuchet MS"/>
                <a:ea typeface="ＭＳ Ｐゴシック"/>
                <a:sym typeface="Wingdings"/>
              </a:rPr>
              <a:t>ZZ  </a:t>
            </a:r>
            <a:r>
              <a:rPr kumimoji="1" lang="en-US" sz="2800" b="1" i="0" u="sng" strike="noStrike" kern="0" cap="none" spc="0" normalizeH="0" baseline="0" noProof="0" err="1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rebuchet MS"/>
                <a:ea typeface="ＭＳ Ｐゴシック"/>
                <a:sym typeface="Wingdings"/>
              </a:rPr>
              <a:t>μμμμ</a:t>
            </a:r>
            <a:endParaRPr kumimoji="1" lang="en-US" sz="2800" b="1" i="0" u="sng" strike="noStrike" kern="0" cap="none" spc="0" normalizeH="0" baseline="0" noProof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rebuchet MS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18103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image.png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025" y="1384300"/>
            <a:ext cx="5254625" cy="48450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138" y="2230438"/>
            <a:ext cx="5260975" cy="4840288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Fabiola Gianotti…"/>
          <p:cNvSpPr txBox="1"/>
          <p:nvPr/>
        </p:nvSpPr>
        <p:spPr>
          <a:xfrm>
            <a:off x="1701156" y="4744691"/>
            <a:ext cx="3158237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45720" bIns="45720">
            <a:spAutoFit/>
          </a:bodyPr>
          <a:lstStyle/>
          <a:p>
            <a:pPr defTabSz="457200" hangingPunct="0"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rPr kern="0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Fabiola </a:t>
            </a:r>
            <a:r>
              <a:rPr kern="0" dirty="0" err="1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Gianotti</a:t>
            </a:r>
            <a:endParaRPr kern="0" dirty="0">
              <a:solidFill>
                <a:srgbClr val="FFFFFF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59" name="Joe Incandela…"/>
          <p:cNvSpPr txBox="1"/>
          <p:nvPr/>
        </p:nvSpPr>
        <p:spPr>
          <a:xfrm>
            <a:off x="7827640" y="5597633"/>
            <a:ext cx="2725426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45720" bIns="45720">
            <a:spAutoFit/>
          </a:bodyPr>
          <a:lstStyle/>
          <a:p>
            <a:pPr algn="r" defTabSz="457200" hangingPunct="0"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rPr kern="0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Joe </a:t>
            </a:r>
            <a:r>
              <a:rPr kern="0" dirty="0" err="1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Incandela</a:t>
            </a:r>
            <a:endParaRPr lang="en-CH" kern="0" dirty="0">
              <a:solidFill>
                <a:srgbClr val="FFFFFF"/>
              </a:solidFill>
              <a:latin typeface="Calibri"/>
              <a:cs typeface="Calibri"/>
              <a:sym typeface="Calibri"/>
            </a:endParaRPr>
          </a:p>
        </p:txBody>
      </p:sp>
      <p:pic>
        <p:nvPicPr>
          <p:cNvPr id="160" name="image.png" descr="ima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1075" y="1079500"/>
            <a:ext cx="2079625" cy="2286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3" name="Group"/>
          <p:cNvGrpSpPr/>
          <p:nvPr/>
        </p:nvGrpSpPr>
        <p:grpSpPr>
          <a:xfrm>
            <a:off x="1572763" y="980840"/>
            <a:ext cx="1724997" cy="3683556"/>
            <a:chOff x="0" y="0"/>
            <a:chExt cx="3449992" cy="7367110"/>
          </a:xfrm>
        </p:grpSpPr>
        <p:pic>
          <p:nvPicPr>
            <p:cNvPr id="161" name="Untitled.png" descr="Untitled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3449993" cy="73671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2" name="Oval"/>
            <p:cNvSpPr/>
            <p:nvPr/>
          </p:nvSpPr>
          <p:spPr>
            <a:xfrm>
              <a:off x="256785" y="1951427"/>
              <a:ext cx="741186" cy="1668544"/>
            </a:xfrm>
            <a:prstGeom prst="ellipse">
              <a:avLst/>
            </a:prstGeom>
            <a:noFill/>
            <a:ln w="1016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20" tIns="45720" rIns="45720" bIns="45720" numCol="1" anchor="t">
              <a:noAutofit/>
            </a:bodyPr>
            <a:lstStyle/>
            <a:p>
              <a:pPr hangingPunct="0">
                <a:defRPr sz="3200">
                  <a:effectLst>
                    <a:outerShdw blurRad="12700" dist="25400" dir="2700000" rotWithShape="0">
                      <a:srgbClr val="000000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endParaRPr sz="1600" kern="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Comic Sans MS"/>
                <a:sym typeface="Comic Sans MS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61AFCC-6CAE-EEDB-1CA8-671A37342A9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14</a:t>
            </a:fld>
            <a:endParaRPr lang="en-CH"/>
          </a:p>
        </p:txBody>
      </p:sp>
      <p:sp>
        <p:nvSpPr>
          <p:cNvPr id="12" name="Fabiola Gianotti…">
            <a:extLst>
              <a:ext uri="{FF2B5EF4-FFF2-40B4-BE49-F238E27FC236}">
                <a16:creationId xmlns:a16="http://schemas.microsoft.com/office/drawing/2014/main" id="{85F0EDF5-1BF4-F3D4-DB48-3572B687EB33}"/>
              </a:ext>
            </a:extLst>
          </p:cNvPr>
          <p:cNvSpPr txBox="1"/>
          <p:nvPr/>
        </p:nvSpPr>
        <p:spPr>
          <a:xfrm>
            <a:off x="4735260" y="208259"/>
            <a:ext cx="6300123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45720" bIns="45720">
            <a:spAutoFit/>
          </a:bodyPr>
          <a:lstStyle/>
          <a:p>
            <a:pPr defTabSz="457200" hangingPunct="0"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kern="0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4 July 2012 – “I think we have it”</a:t>
            </a:r>
          </a:p>
          <a:p>
            <a:pPr defTabSz="457200" hangingPunct="0"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kern="0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(Rolf Heuer)</a:t>
            </a:r>
            <a:endParaRPr kern="0" dirty="0">
              <a:solidFill>
                <a:srgbClr val="FFFFFF"/>
              </a:solidFill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C7C04E-111D-A285-65C8-10B58B9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Open Science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BA863-817C-DB07-52E0-11B824A4A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May 2023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954DB-A5E5-75BC-7D4A-8E7F95225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P. Wells | Organisation of LHC collaborations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381F7-CA2D-E2EA-4CA1-A05B3AB34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2386156-A934-093F-2FB2-C07F2505E8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200" y="1196753"/>
            <a:ext cx="6110502" cy="489654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1"/>
                </a:solidFill>
              </a:rPr>
              <a:t>Open Access Policy (2014)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&gt;90% of research produced at CERN published OA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(CC-BY licenses)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Sponsoring Consortium for Open Access Publishing in Particle Physics - SCOAP</a:t>
            </a:r>
            <a:r>
              <a:rPr lang="en-US" baseline="30000" dirty="0">
                <a:solidFill>
                  <a:schemeClr val="tx1"/>
                </a:solidFill>
              </a:rPr>
              <a:t>3 </a:t>
            </a:r>
            <a:r>
              <a:rPr lang="en-US" dirty="0">
                <a:solidFill>
                  <a:schemeClr val="tx1"/>
                </a:solidFill>
              </a:rPr>
              <a:t>(44 countries)</a:t>
            </a:r>
            <a:endParaRPr lang="en-US" baseline="30000" dirty="0">
              <a:solidFill>
                <a:schemeClr val="tx1"/>
              </a:solidFill>
            </a:endParaRP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Inspired major global OA initiatives: </a:t>
            </a:r>
            <a:r>
              <a:rPr lang="en-US" dirty="0" err="1">
                <a:solidFill>
                  <a:schemeClr val="tx1"/>
                </a:solidFill>
              </a:rPr>
              <a:t>PlanS</a:t>
            </a:r>
            <a:r>
              <a:rPr lang="en-US" dirty="0">
                <a:solidFill>
                  <a:schemeClr val="tx1"/>
                </a:solidFill>
              </a:rPr>
              <a:t>, OA2020, etc.</a:t>
            </a:r>
            <a:endParaRPr lang="en-US" sz="3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1"/>
                </a:solidFill>
              </a:rPr>
              <a:t>LHC Open Data Policy (2020)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LHC experiments committed to release experimental data for diverse scientific and educational uses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Data released together with associated analysis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1"/>
                </a:solidFill>
              </a:rPr>
              <a:t>CERN Open Science Policy (2022)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Policy broadened to explicitly include open software, hardware, research integrity and assessment, education, training and outreach, citizen science</a:t>
            </a:r>
          </a:p>
        </p:txBody>
      </p:sp>
      <p:pic>
        <p:nvPicPr>
          <p:cNvPr id="8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9F86A810-7ECE-CBDC-2B1D-4E978E9C3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244" y="701955"/>
            <a:ext cx="4437214" cy="510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3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3A3A857-5BC5-45CE-97B2-AC5E83A21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 sz="4700"/>
            </a:pPr>
            <a:r>
              <a:rPr lang="en-US" sz="2200" dirty="0"/>
              <a:t>The governance of experiments at CERN has a long and highly successful tradition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it has grown from small experiments of some ten people in the 1960s to the large collaborations comprising more than 3000 members today</a:t>
            </a:r>
          </a:p>
          <a:p>
            <a:pPr lvl="1">
              <a:defRPr sz="4700"/>
            </a:pPr>
            <a:r>
              <a:rPr lang="en-US" sz="2200" dirty="0"/>
              <a:t>Built on fair sharing, on a joint (physics) goal and the determination to succeed</a:t>
            </a:r>
          </a:p>
          <a:p>
            <a:pPr lvl="1">
              <a:defRPr sz="4700"/>
            </a:pPr>
            <a:r>
              <a:rPr lang="en-US" sz="2200" dirty="0"/>
              <a:t>The monitoring of the scientific success and the efficient use of resources involves committees with international experts</a:t>
            </a:r>
          </a:p>
          <a:p>
            <a:pPr lvl="1">
              <a:defRPr sz="4700"/>
            </a:pPr>
            <a:r>
              <a:rPr lang="en-US" sz="2200" dirty="0"/>
              <a:t>The experiment results and data are available in the spirit of Open Science</a:t>
            </a:r>
            <a:endParaRPr lang="en-US" altLang="en-US" sz="2200" dirty="0"/>
          </a:p>
          <a:p>
            <a:pPr lvl="1">
              <a:defRPr sz="4700"/>
            </a:pPr>
            <a:endParaRPr lang="en-US" sz="2200" dirty="0"/>
          </a:p>
          <a:p>
            <a:pPr lvl="1">
              <a:defRPr sz="4700"/>
            </a:pPr>
            <a:endParaRPr lang="en-US" sz="2200" dirty="0"/>
          </a:p>
          <a:p>
            <a:pPr marL="0" lvl="1" indent="0">
              <a:buNone/>
              <a:defRPr sz="4700"/>
            </a:pPr>
            <a:endParaRPr lang="en-US" sz="22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39C0EC8-7CD5-4AB8-A77F-925D0287A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986BD2-BA93-4311-ABE1-A8DCDE799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ABA1C7-D7CC-4460-8919-A59AC9F2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22EAE6-E5AC-4216-BF45-00A7122BB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772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E346795-FD14-4F47-874D-5B4B8265D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defRPr sz="3850"/>
            </a:pPr>
            <a:r>
              <a:rPr lang="en-US" sz="2000" i="1" dirty="0">
                <a:sym typeface="Helvetica Neue"/>
              </a:rPr>
              <a:t>CERN Convention </a:t>
            </a:r>
            <a:r>
              <a:rPr lang="en-US" sz="2000" dirty="0"/>
              <a:t>stipulates “the operation of particle accelerators and the necessary ancillary apparatus for use in the research </a:t>
            </a:r>
            <a:r>
              <a:rPr lang="en-US" sz="2000" dirty="0" err="1"/>
              <a:t>programmes</a:t>
            </a:r>
            <a:r>
              <a:rPr lang="en-US" sz="2000" dirty="0"/>
              <a:t>”</a:t>
            </a:r>
          </a:p>
          <a:p>
            <a:pPr>
              <a:spcBef>
                <a:spcPts val="0"/>
              </a:spcBef>
              <a:spcAft>
                <a:spcPts val="600"/>
              </a:spcAft>
              <a:defRPr sz="3850"/>
            </a:pPr>
            <a:endParaRPr lang="en-US" sz="2000" b="0" dirty="0"/>
          </a:p>
          <a:p>
            <a:pPr>
              <a:spcBef>
                <a:spcPts val="0"/>
              </a:spcBef>
              <a:spcAft>
                <a:spcPts val="600"/>
              </a:spcAft>
              <a:defRPr sz="3850"/>
            </a:pPr>
            <a:r>
              <a:rPr lang="en-US" sz="2000" b="0" dirty="0"/>
              <a:t>Since the days of LEP (1980s)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dirty="0"/>
              <a:t>accelerators funded from the CERN budget (from Member States) and project contributions from non-member states (NMS)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dirty="0"/>
              <a:t>experiments constructed by (in-kind) contributions from institutes in Members States and non-Member States; may be supplemented by a cash contribution to a Common Fund for the joint procurement of infrastructure 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dirty="0"/>
              <a:t>experiments are operated jointly by the collaborating institutes and supported by a Maintenance and Operations Budget financed by all institutes (through their funding agencies), of which CERN is typically one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4A7B2A5-A0F1-423D-A297-76FE0428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 &amp; Experiments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9606701-9B7C-4044-8C40-CA922DFCB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CAF47D-C998-42CD-91DF-44E37459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3801E-1177-4B9C-A408-21C04BAF9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11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6">
            <a:extLst>
              <a:ext uri="{FF2B5EF4-FFF2-40B4-BE49-F238E27FC236}">
                <a16:creationId xmlns:a16="http://schemas.microsoft.com/office/drawing/2014/main" id="{9EF85F31-9F92-48C3-BE8F-1848ED189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321" y="3811521"/>
            <a:ext cx="3186631" cy="238900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F215F42-DB81-4AB4-A1F8-AED413D07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92" y="1026417"/>
            <a:ext cx="3333845" cy="222256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8602E65-4EFB-4A48-9014-6685A2CE5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398" y="1000920"/>
            <a:ext cx="3396034" cy="2273557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E19362F-E619-413E-A7B6-EDC2EE50A4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5985" y="3868185"/>
            <a:ext cx="3409956" cy="2275672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D4A7B2A5-A0F1-423D-A297-76FE0428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large LHC Experiments at CERN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CAF47D-C998-42CD-91DF-44E37459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3801E-1177-4B9C-A408-21C04BAF9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7" name="ALICE">
            <a:extLst>
              <a:ext uri="{FF2B5EF4-FFF2-40B4-BE49-F238E27FC236}">
                <a16:creationId xmlns:a16="http://schemas.microsoft.com/office/drawing/2014/main" id="{13EC3D73-DB28-46EE-BB68-3B727ABF4C32}"/>
              </a:ext>
            </a:extLst>
          </p:cNvPr>
          <p:cNvSpPr txBox="1"/>
          <p:nvPr/>
        </p:nvSpPr>
        <p:spPr>
          <a:xfrm>
            <a:off x="718803" y="1742718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/>
          </a:lstStyle>
          <a:p>
            <a:r>
              <a:rPr sz="1600" dirty="0"/>
              <a:t>ALICE</a:t>
            </a:r>
            <a:endParaRPr lang="en-US" sz="1600" dirty="0"/>
          </a:p>
          <a:p>
            <a:br>
              <a:rPr lang="en-US" sz="1600" dirty="0"/>
            </a:br>
            <a:r>
              <a:rPr lang="en-GB" sz="1600" dirty="0"/>
              <a:t>~2000 members</a:t>
            </a:r>
          </a:p>
        </p:txBody>
      </p:sp>
      <p:sp>
        <p:nvSpPr>
          <p:cNvPr id="34" name="&gt;3000 members">
            <a:extLst>
              <a:ext uri="{FF2B5EF4-FFF2-40B4-BE49-F238E27FC236}">
                <a16:creationId xmlns:a16="http://schemas.microsoft.com/office/drawing/2014/main" id="{60F75135-132A-4CBD-A1C1-9103447DA204}"/>
              </a:ext>
            </a:extLst>
          </p:cNvPr>
          <p:cNvSpPr txBox="1"/>
          <p:nvPr/>
        </p:nvSpPr>
        <p:spPr>
          <a:xfrm>
            <a:off x="10168632" y="1742718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1800"/>
            </a:lvl1pPr>
          </a:lstStyle>
          <a:p>
            <a:r>
              <a:rPr lang="en-US" sz="1600" dirty="0"/>
              <a:t>ATLAS</a:t>
            </a:r>
          </a:p>
          <a:p>
            <a:endParaRPr lang="en-CH" sz="1600" dirty="0"/>
          </a:p>
          <a:p>
            <a:r>
              <a:rPr sz="1600" dirty="0"/>
              <a:t>&gt;3000 members</a:t>
            </a:r>
          </a:p>
        </p:txBody>
      </p:sp>
      <p:sp>
        <p:nvSpPr>
          <p:cNvPr id="35" name="&gt;4000 members">
            <a:extLst>
              <a:ext uri="{FF2B5EF4-FFF2-40B4-BE49-F238E27FC236}">
                <a16:creationId xmlns:a16="http://schemas.microsoft.com/office/drawing/2014/main" id="{D12C768A-9DC2-430C-B743-AF197978C97F}"/>
              </a:ext>
            </a:extLst>
          </p:cNvPr>
          <p:cNvSpPr txBox="1"/>
          <p:nvPr/>
        </p:nvSpPr>
        <p:spPr>
          <a:xfrm>
            <a:off x="718803" y="4611041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1800"/>
            </a:lvl1pPr>
          </a:lstStyle>
          <a:p>
            <a:r>
              <a:rPr lang="en-US" sz="1600" dirty="0"/>
              <a:t>CMS</a:t>
            </a:r>
          </a:p>
          <a:p>
            <a:endParaRPr lang="en-CH" sz="1600" dirty="0"/>
          </a:p>
          <a:p>
            <a:r>
              <a:rPr sz="1600" dirty="0"/>
              <a:t>&gt;</a:t>
            </a:r>
            <a:r>
              <a:rPr lang="de-DE" sz="1600" dirty="0"/>
              <a:t>3</a:t>
            </a:r>
            <a:r>
              <a:rPr sz="1600" dirty="0"/>
              <a:t>000 members</a:t>
            </a:r>
          </a:p>
        </p:txBody>
      </p:sp>
      <p:sp>
        <p:nvSpPr>
          <p:cNvPr id="36" name="&gt;1400 members">
            <a:extLst>
              <a:ext uri="{FF2B5EF4-FFF2-40B4-BE49-F238E27FC236}">
                <a16:creationId xmlns:a16="http://schemas.microsoft.com/office/drawing/2014/main" id="{44905F5A-573A-4819-91C3-3D95DBCC97BC}"/>
              </a:ext>
            </a:extLst>
          </p:cNvPr>
          <p:cNvSpPr txBox="1"/>
          <p:nvPr/>
        </p:nvSpPr>
        <p:spPr>
          <a:xfrm>
            <a:off x="10200456" y="4611041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1800"/>
            </a:lvl1pPr>
          </a:lstStyle>
          <a:p>
            <a:r>
              <a:rPr lang="en-US" sz="1600" dirty="0" err="1"/>
              <a:t>LHCb</a:t>
            </a:r>
            <a:endParaRPr lang="en-US" sz="1600" dirty="0"/>
          </a:p>
          <a:p>
            <a:endParaRPr lang="en-CH" sz="1600" dirty="0"/>
          </a:p>
          <a:p>
            <a:r>
              <a:rPr sz="1600" dirty="0"/>
              <a:t>&gt;1400 members</a:t>
            </a:r>
          </a:p>
        </p:txBody>
      </p:sp>
      <p:sp>
        <p:nvSpPr>
          <p:cNvPr id="37" name="Datumsplatzhalter 36">
            <a:extLst>
              <a:ext uri="{FF2B5EF4-FFF2-40B4-BE49-F238E27FC236}">
                <a16:creationId xmlns:a16="http://schemas.microsoft.com/office/drawing/2014/main" id="{A79BC1A1-BACD-4967-925E-0287C7279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122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E346795-FD14-4F47-874D-5B4B8265D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400" dirty="0"/>
              <a:t>Interested physicists form a </a:t>
            </a:r>
            <a:r>
              <a:rPr lang="en-US" sz="2400" dirty="0">
                <a:sym typeface="Helvetica Neue"/>
              </a:rPr>
              <a:t>proto-Collaboration and </a:t>
            </a:r>
            <a:r>
              <a:rPr lang="en-US" sz="2400" dirty="0"/>
              <a:t>propose an experimental set-up that is deemed capable of carrying out a measurement </a:t>
            </a:r>
            <a:r>
              <a:rPr lang="en-US" sz="2400" dirty="0" err="1"/>
              <a:t>programme</a:t>
            </a:r>
            <a:r>
              <a:rPr lang="en-US" sz="2400" dirty="0"/>
              <a:t> of interest using infrastructure at CERN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400" dirty="0"/>
              <a:t>Once approved the physicists constitute a formal </a:t>
            </a:r>
            <a:r>
              <a:rPr lang="en-US" sz="2400" dirty="0">
                <a:sym typeface="Helvetica Neue"/>
              </a:rPr>
              <a:t>Collaboration</a:t>
            </a:r>
            <a:r>
              <a:rPr lang="en-US" sz="2400" dirty="0"/>
              <a:t> with the aim to build and operate the apparatus and to </a:t>
            </a:r>
            <a:r>
              <a:rPr lang="en-US" sz="2400" dirty="0" err="1"/>
              <a:t>analyse</a:t>
            </a:r>
            <a:r>
              <a:rPr lang="en-US" sz="2400" dirty="0"/>
              <a:t> and publish the data recorded jointly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400" dirty="0"/>
              <a:t>their home institute commits to support their activity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400" dirty="0"/>
              <a:t>the results are published under the name of the Collaboration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400" dirty="0"/>
              <a:t>Collaborations are open - new institutes may join following a well-defined procedure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4A7B2A5-A0F1-423D-A297-76FE0428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Collaborations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99E34B1-D251-468D-A168-069A669EA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CAF47D-C998-42CD-91DF-44E37459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3801E-1177-4B9C-A408-21C04BAF9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245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0918267-60F7-4AA5-BC9B-0A54427A4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The competent Scientific Committee is called by the Director responsible for research. These committees are constituted by international and independent experts that peer-review the proposals and progress reports</a:t>
            </a:r>
          </a:p>
          <a:p>
            <a:pPr lvl="2"/>
            <a:r>
              <a:rPr lang="en-US" sz="2300" dirty="0"/>
              <a:t>For the LHC, 4 proposals were received for general purpose detectors. Two merged (1992) to become ATLAS. Another was CMS. </a:t>
            </a:r>
          </a:p>
          <a:p>
            <a:pPr lvl="2"/>
            <a:r>
              <a:rPr lang="en-US" sz="2300" dirty="0"/>
              <a:t>Expression of Interest </a:t>
            </a:r>
            <a:r>
              <a:rPr lang="en-US" sz="2300" dirty="0">
                <a:sym typeface="Wingdings" pitchFamily="2" charset="2"/>
              </a:rPr>
              <a:t> Letter of Intent  Technical Design Reports</a:t>
            </a:r>
            <a:endParaRPr lang="en-US" sz="2300" dirty="0"/>
          </a:p>
          <a:p>
            <a:pPr lvl="1"/>
            <a:r>
              <a:rPr lang="en-US" sz="2400" dirty="0"/>
              <a:t>Progress is compared to milestones set at the approval of the experiment</a:t>
            </a:r>
          </a:p>
          <a:p>
            <a:pPr lvl="2"/>
            <a:r>
              <a:rPr lang="en-US" sz="2300" dirty="0"/>
              <a:t>Now significant upgrades are in progress – similar procedure</a:t>
            </a:r>
          </a:p>
          <a:p>
            <a:pPr lvl="1"/>
            <a:r>
              <a:rPr lang="en-US" sz="2400" dirty="0"/>
              <a:t>Problems are flagged to the experiments, CERN management and funding agencies to allow for counter measures</a:t>
            </a:r>
          </a:p>
          <a:p>
            <a:pPr lvl="1"/>
            <a:r>
              <a:rPr lang="en-US" sz="2400" dirty="0"/>
              <a:t>Research Board receives the concise reports of the Committee</a:t>
            </a: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4DF2CD-B740-4E2E-B896-38B7B0C97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Approval and Review by Scientific Committee (LHCC)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94B2A1-9FE6-4027-B1C7-4BBD39B77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C84788-7B88-41D9-B177-0004F1703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BEE28B-A627-4635-8901-DF23E3D45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3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E1EAAA8-1809-4604-9741-DED011DF6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 sz="4700"/>
            </a:pPr>
            <a:r>
              <a:rPr lang="en-US" sz="2400" dirty="0"/>
              <a:t>Research Board (RB) is chaired by the Director General of CERN and consists of the Directors, the CERN Department Heads and the chairs of the Scientific Committees</a:t>
            </a:r>
          </a:p>
          <a:p>
            <a:pPr lvl="1">
              <a:defRPr sz="4700"/>
            </a:pPr>
            <a:r>
              <a:rPr lang="en-US" sz="2400" dirty="0"/>
              <a:t>The RB approves the experiment – or not – based on</a:t>
            </a:r>
          </a:p>
          <a:p>
            <a:pPr marL="667050" lvl="2" indent="-342900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scientific recommendations from Scientific Committee</a:t>
            </a:r>
          </a:p>
          <a:p>
            <a:pPr marL="667050" lvl="2" indent="-342900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assessment of the financial situation of the experiment and</a:t>
            </a:r>
          </a:p>
          <a:p>
            <a:pPr marL="667050" lvl="2" indent="-342900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resource implication at CERN (support, services, technical installation, technology requirements). The Department Heads of the relevant technical groups at CERN assess the implications beforehand</a:t>
            </a:r>
          </a:p>
          <a:p>
            <a:pPr lvl="1">
              <a:defRPr sz="4700"/>
            </a:pPr>
            <a:r>
              <a:rPr lang="en-US" sz="2400" dirty="0"/>
              <a:t>Final decision is taken by Council through the approval of the Medium Term Plan </a:t>
            </a: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F815822-3EB1-46FD-A23A-6C156D005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Board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43E045-38F8-498A-93DF-591BF5DB9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87662D-D4AA-418B-98FC-4B3232A55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C72802-E2D4-4FAA-88DE-4A97A15F5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34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0F4F8C-FA0B-409D-A6F0-FDBD9882A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Participation in Experiments at CERN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218726A-5D0E-4B8C-95BD-623E466AD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B730CE-E627-4614-A4CF-B20955BFB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General Conditions (GC) are the legally binding basis for participation in a CERN hosted Experiment…">
            <a:extLst>
              <a:ext uri="{FF2B5EF4-FFF2-40B4-BE49-F238E27FC236}">
                <a16:creationId xmlns:a16="http://schemas.microsoft.com/office/drawing/2014/main" id="{7CC444D8-92C4-406E-A139-7A4C69B5E680}"/>
              </a:ext>
            </a:extLst>
          </p:cNvPr>
          <p:cNvSpPr txBox="1">
            <a:spLocks/>
          </p:cNvSpPr>
          <p:nvPr/>
        </p:nvSpPr>
        <p:spPr>
          <a:xfrm>
            <a:off x="404876" y="1196752"/>
            <a:ext cx="6999585" cy="48318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b="0" dirty="0"/>
              <a:t>General Conditions (GC) are the legally binding basis for participation in a CERN hosted experiment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000" dirty="0"/>
              <a:t>GC set out the rules for users and</a:t>
            </a:r>
            <a:br>
              <a:rPr lang="en-US" sz="2000" dirty="0"/>
            </a:br>
            <a:r>
              <a:rPr lang="en-US" sz="2000" dirty="0"/>
              <a:t>describe the host lab responsibilities</a:t>
            </a:r>
          </a:p>
          <a:p>
            <a:pPr marL="488950" lvl="1" indent="0" defTabSz="635634"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3850"/>
            </a:pPr>
            <a:endParaRPr lang="en-US" sz="200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b="0" dirty="0"/>
              <a:t>Engagement in an experiment is concluded by a Memorandum of Understanding (MoU) between the collaborating institute (funding agency) and CERN, signed by the Director responsible for research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000" dirty="0"/>
              <a:t>MoUs describe the responsibilities for the construction of the experiments, the operation of the apparatus and its dismantling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000" dirty="0"/>
              <a:t>Funding Agencies have direct oversight of their funds via the Resources Review Board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6F7C5DF-7669-42A4-9279-06A6B3599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2108" y="1808537"/>
            <a:ext cx="3719554" cy="4310511"/>
          </a:xfrm>
          <a:prstGeom prst="rect">
            <a:avLst/>
          </a:prstGeom>
          <a:ln>
            <a:solidFill>
              <a:srgbClr val="303030"/>
            </a:solidFill>
          </a:ln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7F49C214-D6E6-47B8-9226-434F3D81C62C}"/>
              </a:ext>
            </a:extLst>
          </p:cNvPr>
          <p:cNvSpPr/>
          <p:nvPr/>
        </p:nvSpPr>
        <p:spPr>
          <a:xfrm>
            <a:off x="8184232" y="1304352"/>
            <a:ext cx="3132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GC last update Dec 2020: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EED81A3-23B4-41BF-A66A-8AB97295B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134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3E24D97-E8E1-4901-933B-A70412555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9626"/>
            <a:ext cx="11376024" cy="4608512"/>
          </a:xfrm>
        </p:spPr>
        <p:txBody>
          <a:bodyPr/>
          <a:lstStyle/>
          <a:p>
            <a:pPr lvl="1">
              <a:defRPr sz="3850"/>
            </a:pPr>
            <a:r>
              <a:rPr lang="en-US" sz="2400" dirty="0" err="1"/>
              <a:t>MoUs</a:t>
            </a:r>
            <a:r>
              <a:rPr lang="en-US" sz="2400" dirty="0"/>
              <a:t> describe </a:t>
            </a:r>
            <a:r>
              <a:rPr lang="en-US" sz="2400" b="1" dirty="0">
                <a:sym typeface="Helvetica Neue"/>
              </a:rPr>
              <a:t>core</a:t>
            </a:r>
            <a:r>
              <a:rPr lang="en-US" sz="2400" dirty="0"/>
              <a:t> contributions (deliverables) of the institutes for the construction of experiments</a:t>
            </a:r>
          </a:p>
          <a:p>
            <a:pPr lvl="1"/>
            <a:r>
              <a:rPr lang="en-US" sz="2400" dirty="0">
                <a:ea typeface="Helvetica Neue"/>
                <a:cs typeface="Helvetica Neue"/>
                <a:sym typeface="Helvetica Neue"/>
              </a:rPr>
              <a:t>Core</a:t>
            </a:r>
            <a:r>
              <a:rPr lang="en-US" sz="2400" dirty="0"/>
              <a:t> contribution is the value of components purchased and external </a:t>
            </a:r>
            <a:r>
              <a:rPr lang="en-US" sz="2400" dirty="0" err="1"/>
              <a:t>labour</a:t>
            </a:r>
            <a:r>
              <a:rPr lang="en-US" sz="2400" dirty="0"/>
              <a:t>. Internal (institutional) </a:t>
            </a:r>
            <a:r>
              <a:rPr lang="en-US" sz="2400" dirty="0" err="1"/>
              <a:t>labour</a:t>
            </a:r>
            <a:r>
              <a:rPr lang="en-US" sz="2400" dirty="0"/>
              <a:t> is not included.</a:t>
            </a:r>
          </a:p>
          <a:p>
            <a:pPr lvl="2"/>
            <a:r>
              <a:rPr lang="en-US" sz="2300" dirty="0"/>
              <a:t>Depending on the salary scale and overheads the </a:t>
            </a:r>
            <a:r>
              <a:rPr lang="en-US" sz="2300" b="1" dirty="0">
                <a:ea typeface="Helvetica Neue"/>
                <a:cs typeface="Helvetica Neue"/>
                <a:sym typeface="Helvetica Neue"/>
              </a:rPr>
              <a:t>full</a:t>
            </a:r>
            <a:r>
              <a:rPr lang="en-US" sz="2300" dirty="0"/>
              <a:t> cost may be considerably higher than core cost</a:t>
            </a:r>
          </a:p>
          <a:p>
            <a:pPr lvl="1"/>
            <a:r>
              <a:rPr lang="en-US" sz="2400" dirty="0"/>
              <a:t>Collaborating institutions are expected to contribute core cost at the level of their share in the experiment, e.g. by authors or other agreed scheme</a:t>
            </a:r>
          </a:p>
          <a:p>
            <a:pPr lvl="2"/>
            <a:r>
              <a:rPr lang="en-US" sz="2300" dirty="0"/>
              <a:t>(This also defines their fair share contribution to the </a:t>
            </a:r>
            <a:r>
              <a:rPr lang="en-US" sz="2300" b="1" dirty="0"/>
              <a:t>Common Fund </a:t>
            </a:r>
            <a:r>
              <a:rPr lang="en-US" sz="2300" dirty="0"/>
              <a:t>for </a:t>
            </a:r>
            <a:r>
              <a:rPr lang="en-US" sz="2400" dirty="0"/>
              <a:t>joint purchases of some infrastructure and to the annual </a:t>
            </a:r>
            <a:r>
              <a:rPr lang="en-US" sz="2400" b="1" dirty="0"/>
              <a:t>Maintenance and Operation </a:t>
            </a:r>
            <a:r>
              <a:rPr lang="en-US" sz="2400" dirty="0"/>
              <a:t>costs)</a:t>
            </a:r>
            <a:endParaRPr lang="en-US" sz="2300" dirty="0"/>
          </a:p>
          <a:p>
            <a:pPr marL="324000" lvl="2" indent="0">
              <a:buNone/>
            </a:pPr>
            <a:endParaRPr lang="en-US" sz="2300" dirty="0"/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C311880-5EC1-4E64-8D90-5AF20F00C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0050"/>
            <a:ext cx="11376025" cy="1065742"/>
          </a:xfrm>
        </p:spPr>
        <p:txBody>
          <a:bodyPr/>
          <a:lstStyle/>
          <a:p>
            <a:r>
              <a:rPr lang="en-US" dirty="0"/>
              <a:t>Memoranda of Understanding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6FC7DB-273A-4E5A-96CB-4A5FF466B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CD5B93-34B3-4B16-BCBB-6425E3A72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472780-BC06-45B8-B7E0-5EE3AB5B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556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0C8D34D-C0CC-3F4A-B7EC-61A3297061B8}"/>
              </a:ext>
            </a:extLst>
          </p:cNvPr>
          <p:cNvSpPr txBox="1">
            <a:spLocks/>
          </p:cNvSpPr>
          <p:nvPr/>
        </p:nvSpPr>
        <p:spPr>
          <a:xfrm>
            <a:off x="1397000" y="-116981"/>
            <a:ext cx="9521448" cy="1136841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Sketch on Reporting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on LHC experiments</a:t>
            </a:r>
          </a:p>
        </p:txBody>
      </p:sp>
      <p:sp>
        <p:nvSpPr>
          <p:cNvPr id="2" name="Processus 1">
            <a:extLst>
              <a:ext uri="{FF2B5EF4-FFF2-40B4-BE49-F238E27FC236}">
                <a16:creationId xmlns:a16="http://schemas.microsoft.com/office/drawing/2014/main" id="{89BF2C9E-B1E3-2A4E-89D8-0EEC87B7C867}"/>
              </a:ext>
            </a:extLst>
          </p:cNvPr>
          <p:cNvSpPr/>
          <p:nvPr/>
        </p:nvSpPr>
        <p:spPr>
          <a:xfrm>
            <a:off x="720114" y="815335"/>
            <a:ext cx="2987020" cy="967851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CERN Council</a:t>
            </a:r>
          </a:p>
          <a:p>
            <a:pPr algn="ctr"/>
            <a:r>
              <a:rPr lang="en-GB" i="1" dirty="0"/>
              <a:t>Ex off. SPC Chair</a:t>
            </a:r>
          </a:p>
        </p:txBody>
      </p:sp>
      <p:sp>
        <p:nvSpPr>
          <p:cNvPr id="6" name="Processus 5">
            <a:extLst>
              <a:ext uri="{FF2B5EF4-FFF2-40B4-BE49-F238E27FC236}">
                <a16:creationId xmlns:a16="http://schemas.microsoft.com/office/drawing/2014/main" id="{3F0F29F8-BE38-CA40-A30C-894F63BCEC49}"/>
              </a:ext>
            </a:extLst>
          </p:cNvPr>
          <p:cNvSpPr/>
          <p:nvPr/>
        </p:nvSpPr>
        <p:spPr>
          <a:xfrm>
            <a:off x="948902" y="2336540"/>
            <a:ext cx="2507984" cy="1172484"/>
          </a:xfrm>
          <a:prstGeom prst="flowChartProcess">
            <a:avLst/>
          </a:prstGeom>
          <a:solidFill>
            <a:srgbClr val="FF8D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SPC</a:t>
            </a:r>
          </a:p>
          <a:p>
            <a:pPr algn="ctr"/>
            <a:r>
              <a:rPr lang="en-GB" i="1" dirty="0"/>
              <a:t>Ex off: </a:t>
            </a:r>
            <a:r>
              <a:rPr lang="en-GB" i="1" dirty="0" err="1"/>
              <a:t>PoC</a:t>
            </a:r>
            <a:r>
              <a:rPr lang="en-GB" i="1" dirty="0"/>
              <a:t>, DG, DRC</a:t>
            </a:r>
          </a:p>
          <a:p>
            <a:pPr algn="ctr"/>
            <a:r>
              <a:rPr lang="en-GB" i="1" dirty="0"/>
              <a:t>LHCC chair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4CB458AB-EC39-F14F-B953-EE4773AEC346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flipH="1">
            <a:off x="2202894" y="1783186"/>
            <a:ext cx="10730" cy="553354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Processus 48">
            <a:extLst>
              <a:ext uri="{FF2B5EF4-FFF2-40B4-BE49-F238E27FC236}">
                <a16:creationId xmlns:a16="http://schemas.microsoft.com/office/drawing/2014/main" id="{0181BE08-E06F-2843-BA19-2FB749C80D5D}"/>
              </a:ext>
            </a:extLst>
          </p:cNvPr>
          <p:cNvSpPr/>
          <p:nvPr/>
        </p:nvSpPr>
        <p:spPr>
          <a:xfrm>
            <a:off x="1220445" y="4103285"/>
            <a:ext cx="4024822" cy="840429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LHCC</a:t>
            </a:r>
          </a:p>
          <a:p>
            <a:pPr algn="ctr"/>
            <a:r>
              <a:rPr lang="en-GB" sz="1600" i="1" dirty="0"/>
              <a:t>Ex off: DG, DRC</a:t>
            </a:r>
          </a:p>
        </p:txBody>
      </p:sp>
      <p:sp>
        <p:nvSpPr>
          <p:cNvPr id="40" name="Processus 39">
            <a:extLst>
              <a:ext uri="{FF2B5EF4-FFF2-40B4-BE49-F238E27FC236}">
                <a16:creationId xmlns:a16="http://schemas.microsoft.com/office/drawing/2014/main" id="{CBF08305-75E0-8448-8C5D-B581647CE3C4}"/>
              </a:ext>
            </a:extLst>
          </p:cNvPr>
          <p:cNvSpPr/>
          <p:nvPr/>
        </p:nvSpPr>
        <p:spPr>
          <a:xfrm>
            <a:off x="8150914" y="2322043"/>
            <a:ext cx="2084831" cy="753241"/>
          </a:xfrm>
          <a:prstGeom prst="flowChartProcess">
            <a:avLst/>
          </a:prstGeom>
          <a:solidFill>
            <a:srgbClr val="72D6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DRC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4D19096A-4908-C147-A6CB-D22790BBF504}"/>
              </a:ext>
            </a:extLst>
          </p:cNvPr>
          <p:cNvCxnSpPr>
            <a:cxnSpLocks/>
          </p:cNvCxnSpPr>
          <p:nvPr/>
        </p:nvCxnSpPr>
        <p:spPr>
          <a:xfrm flipH="1" flipV="1">
            <a:off x="6972756" y="2698663"/>
            <a:ext cx="1178158" cy="4379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3D7576E9-5772-9943-AB95-6061CA5FA3F0}"/>
              </a:ext>
            </a:extLst>
          </p:cNvPr>
          <p:cNvCxnSpPr>
            <a:cxnSpLocks/>
          </p:cNvCxnSpPr>
          <p:nvPr/>
        </p:nvCxnSpPr>
        <p:spPr>
          <a:xfrm flipH="1" flipV="1">
            <a:off x="9193329" y="4943714"/>
            <a:ext cx="1" cy="461173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Processus 45">
            <a:extLst>
              <a:ext uri="{FF2B5EF4-FFF2-40B4-BE49-F238E27FC236}">
                <a16:creationId xmlns:a16="http://schemas.microsoft.com/office/drawing/2014/main" id="{FC2FA0A1-16E6-2647-8AFD-3F931B98AEB7}"/>
              </a:ext>
            </a:extLst>
          </p:cNvPr>
          <p:cNvSpPr/>
          <p:nvPr/>
        </p:nvSpPr>
        <p:spPr>
          <a:xfrm>
            <a:off x="4154467" y="2379263"/>
            <a:ext cx="2818289" cy="1033777"/>
          </a:xfrm>
          <a:prstGeom prst="flowChartProcess">
            <a:avLst/>
          </a:prstGeom>
          <a:solidFill>
            <a:srgbClr val="72D6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Research Board</a:t>
            </a:r>
          </a:p>
          <a:p>
            <a:pPr algn="ctr"/>
            <a:r>
              <a:rPr lang="en-GB" i="1" dirty="0"/>
              <a:t>Chair: DG, </a:t>
            </a:r>
            <a:br>
              <a:rPr lang="en-GB" i="1" dirty="0"/>
            </a:br>
            <a:r>
              <a:rPr lang="en-GB" i="1" dirty="0"/>
              <a:t>DRC, ex off: LHCC chair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83EC995-D722-C64B-8BD7-247F7E1EE5B0}"/>
              </a:ext>
            </a:extLst>
          </p:cNvPr>
          <p:cNvCxnSpPr>
            <a:cxnSpLocks/>
            <a:stCxn id="46" idx="0"/>
            <a:endCxn id="64" idx="2"/>
          </p:cNvCxnSpPr>
          <p:nvPr/>
        </p:nvCxnSpPr>
        <p:spPr>
          <a:xfrm flipH="1" flipV="1">
            <a:off x="5541037" y="1607329"/>
            <a:ext cx="22575" cy="771934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Processus 53">
            <a:extLst>
              <a:ext uri="{FF2B5EF4-FFF2-40B4-BE49-F238E27FC236}">
                <a16:creationId xmlns:a16="http://schemas.microsoft.com/office/drawing/2014/main" id="{C109C70A-DE0E-134F-8C4C-93FBB49C04C2}"/>
              </a:ext>
            </a:extLst>
          </p:cNvPr>
          <p:cNvSpPr/>
          <p:nvPr/>
        </p:nvSpPr>
        <p:spPr>
          <a:xfrm>
            <a:off x="3549189" y="5428551"/>
            <a:ext cx="2906688" cy="801900"/>
          </a:xfrm>
          <a:prstGeom prst="flowChartProcess">
            <a:avLst/>
          </a:prstGeom>
          <a:solidFill>
            <a:srgbClr val="00B0F0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UCG</a:t>
            </a:r>
          </a:p>
          <a:p>
            <a:pPr algn="ctr"/>
            <a:r>
              <a:rPr lang="en-GB" i="1" dirty="0"/>
              <a:t>Ex off: LHCC &amp; SG chairs</a:t>
            </a:r>
          </a:p>
        </p:txBody>
      </p:sp>
      <p:sp>
        <p:nvSpPr>
          <p:cNvPr id="56" name="Processus 55">
            <a:extLst>
              <a:ext uri="{FF2B5EF4-FFF2-40B4-BE49-F238E27FC236}">
                <a16:creationId xmlns:a16="http://schemas.microsoft.com/office/drawing/2014/main" id="{2473D2F5-A3E3-5541-8B1E-42D27E6A029B}"/>
              </a:ext>
            </a:extLst>
          </p:cNvPr>
          <p:cNvSpPr/>
          <p:nvPr/>
        </p:nvSpPr>
        <p:spPr>
          <a:xfrm>
            <a:off x="407368" y="5446372"/>
            <a:ext cx="2987020" cy="790940"/>
          </a:xfrm>
          <a:prstGeom prst="flowChartProcess">
            <a:avLst/>
          </a:prstGeom>
          <a:solidFill>
            <a:srgbClr val="00B0F0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P2UG ATLAS/CMS</a:t>
            </a:r>
          </a:p>
          <a:p>
            <a:pPr algn="ctr"/>
            <a:r>
              <a:rPr lang="en-GB" i="1" dirty="0"/>
              <a:t>Ex off: LHCC &amp; UCG chairs</a:t>
            </a:r>
          </a:p>
        </p:txBody>
      </p:sp>
      <p:sp>
        <p:nvSpPr>
          <p:cNvPr id="57" name="Processus 56">
            <a:extLst>
              <a:ext uri="{FF2B5EF4-FFF2-40B4-BE49-F238E27FC236}">
                <a16:creationId xmlns:a16="http://schemas.microsoft.com/office/drawing/2014/main" id="{D9EC4FC2-40C4-4E4D-BC4B-66CD856E0293}"/>
              </a:ext>
            </a:extLst>
          </p:cNvPr>
          <p:cNvSpPr/>
          <p:nvPr/>
        </p:nvSpPr>
        <p:spPr>
          <a:xfrm>
            <a:off x="7533174" y="3817279"/>
            <a:ext cx="3332328" cy="1136841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RRB</a:t>
            </a:r>
          </a:p>
          <a:p>
            <a:pPr algn="ctr"/>
            <a:r>
              <a:rPr lang="en-GB" i="1" dirty="0"/>
              <a:t>Chair: DRC, </a:t>
            </a:r>
            <a:br>
              <a:rPr lang="en-GB" i="1" dirty="0"/>
            </a:br>
            <a:r>
              <a:rPr lang="en-GB" i="1" dirty="0"/>
              <a:t>ex off: DG, LHCC chair</a:t>
            </a:r>
          </a:p>
        </p:txBody>
      </p:sp>
      <p:sp>
        <p:nvSpPr>
          <p:cNvPr id="59" name="Processus 58">
            <a:extLst>
              <a:ext uri="{FF2B5EF4-FFF2-40B4-BE49-F238E27FC236}">
                <a16:creationId xmlns:a16="http://schemas.microsoft.com/office/drawing/2014/main" id="{9969EEB9-D63F-AC4A-82AD-780E8FE63356}"/>
              </a:ext>
            </a:extLst>
          </p:cNvPr>
          <p:cNvSpPr/>
          <p:nvPr/>
        </p:nvSpPr>
        <p:spPr>
          <a:xfrm>
            <a:off x="7881316" y="5404886"/>
            <a:ext cx="2732886" cy="751138"/>
          </a:xfrm>
          <a:prstGeom prst="flowChartProces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Scrutiny Group</a:t>
            </a:r>
          </a:p>
        </p:txBody>
      </p:sp>
      <p:sp>
        <p:nvSpPr>
          <p:cNvPr id="64" name="Processus 63">
            <a:extLst>
              <a:ext uri="{FF2B5EF4-FFF2-40B4-BE49-F238E27FC236}">
                <a16:creationId xmlns:a16="http://schemas.microsoft.com/office/drawing/2014/main" id="{BC963C1A-9D16-1347-BF9D-1738E25C5E96}"/>
              </a:ext>
            </a:extLst>
          </p:cNvPr>
          <p:cNvSpPr/>
          <p:nvPr/>
        </p:nvSpPr>
        <p:spPr>
          <a:xfrm>
            <a:off x="4498621" y="802948"/>
            <a:ext cx="2084832" cy="804381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DG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18689198-8027-A14D-B8AD-FE3363FF6EF6}"/>
              </a:ext>
            </a:extLst>
          </p:cNvPr>
          <p:cNvCxnSpPr>
            <a:cxnSpLocks/>
          </p:cNvCxnSpPr>
          <p:nvPr/>
        </p:nvCxnSpPr>
        <p:spPr>
          <a:xfrm flipH="1">
            <a:off x="6616111" y="1218220"/>
            <a:ext cx="2530411" cy="0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7358CB4C-ED81-5C4E-937E-BA816C5F7DF0}"/>
              </a:ext>
            </a:extLst>
          </p:cNvPr>
          <p:cNvCxnSpPr>
            <a:cxnSpLocks/>
            <a:endCxn id="40" idx="2"/>
          </p:cNvCxnSpPr>
          <p:nvPr/>
        </p:nvCxnSpPr>
        <p:spPr>
          <a:xfrm flipV="1">
            <a:off x="9171531" y="3075284"/>
            <a:ext cx="21799" cy="741892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B2664B16-177F-E248-AA4F-1E7D3661840A}"/>
              </a:ext>
            </a:extLst>
          </p:cNvPr>
          <p:cNvCxnSpPr>
            <a:cxnSpLocks/>
          </p:cNvCxnSpPr>
          <p:nvPr/>
        </p:nvCxnSpPr>
        <p:spPr>
          <a:xfrm flipV="1">
            <a:off x="2119890" y="4943714"/>
            <a:ext cx="6802" cy="502850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10AE29F0-CBE7-49B4-AAC1-EFE05E2011B3}"/>
              </a:ext>
            </a:extLst>
          </p:cNvPr>
          <p:cNvCxnSpPr>
            <a:cxnSpLocks/>
          </p:cNvCxnSpPr>
          <p:nvPr/>
        </p:nvCxnSpPr>
        <p:spPr>
          <a:xfrm>
            <a:off x="9146522" y="1196448"/>
            <a:ext cx="0" cy="11255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41">
            <a:extLst>
              <a:ext uri="{FF2B5EF4-FFF2-40B4-BE49-F238E27FC236}">
                <a16:creationId xmlns:a16="http://schemas.microsoft.com/office/drawing/2014/main" id="{B0C010C6-34FF-414B-B4A5-EC33B6FD2541}"/>
              </a:ext>
            </a:extLst>
          </p:cNvPr>
          <p:cNvCxnSpPr>
            <a:cxnSpLocks/>
          </p:cNvCxnSpPr>
          <p:nvPr/>
        </p:nvCxnSpPr>
        <p:spPr>
          <a:xfrm flipH="1">
            <a:off x="2129042" y="3490624"/>
            <a:ext cx="20737" cy="607917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41">
            <a:extLst>
              <a:ext uri="{FF2B5EF4-FFF2-40B4-BE49-F238E27FC236}">
                <a16:creationId xmlns:a16="http://schemas.microsoft.com/office/drawing/2014/main" id="{4A3734D7-48AC-41AC-A9D6-FC52467586AA}"/>
              </a:ext>
            </a:extLst>
          </p:cNvPr>
          <p:cNvCxnSpPr>
            <a:cxnSpLocks/>
          </p:cNvCxnSpPr>
          <p:nvPr/>
        </p:nvCxnSpPr>
        <p:spPr>
          <a:xfrm>
            <a:off x="4805279" y="3413040"/>
            <a:ext cx="0" cy="669792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41">
            <a:extLst>
              <a:ext uri="{FF2B5EF4-FFF2-40B4-BE49-F238E27FC236}">
                <a16:creationId xmlns:a16="http://schemas.microsoft.com/office/drawing/2014/main" id="{6C027F48-698D-4C41-B0FC-2EEC887ECE63}"/>
              </a:ext>
            </a:extLst>
          </p:cNvPr>
          <p:cNvCxnSpPr>
            <a:cxnSpLocks/>
          </p:cNvCxnSpPr>
          <p:nvPr/>
        </p:nvCxnSpPr>
        <p:spPr>
          <a:xfrm>
            <a:off x="4805279" y="4943714"/>
            <a:ext cx="0" cy="484837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997F66E7-16AA-4F28-A178-ED58E30B6A65}"/>
              </a:ext>
            </a:extLst>
          </p:cNvPr>
          <p:cNvSpPr txBox="1"/>
          <p:nvPr/>
        </p:nvSpPr>
        <p:spPr>
          <a:xfrm>
            <a:off x="9247760" y="649797"/>
            <a:ext cx="30673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LHCC: LHC Experiments Committee</a:t>
            </a:r>
          </a:p>
          <a:p>
            <a:r>
              <a:rPr lang="en-US" sz="1400" dirty="0"/>
              <a:t>P2UG: Phase 2 Upgrade Group</a:t>
            </a:r>
            <a:br>
              <a:rPr lang="en-US" sz="1400" dirty="0"/>
            </a:br>
            <a:r>
              <a:rPr lang="en-US" sz="1400" dirty="0"/>
              <a:t>RRB: Resource Review Board</a:t>
            </a:r>
          </a:p>
          <a:p>
            <a:r>
              <a:rPr lang="en-US" sz="1400" dirty="0"/>
              <a:t>SPC: Science Policy Committee</a:t>
            </a:r>
          </a:p>
          <a:p>
            <a:r>
              <a:rPr lang="en-US" sz="1400" dirty="0"/>
              <a:t>UCG: Upgrade Cost Group</a:t>
            </a: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D258F5EE-19E8-414E-8A80-A4DD2072569F}"/>
              </a:ext>
            </a:extLst>
          </p:cNvPr>
          <p:cNvCxnSpPr>
            <a:cxnSpLocks/>
            <a:endCxn id="57" idx="1"/>
          </p:cNvCxnSpPr>
          <p:nvPr/>
        </p:nvCxnSpPr>
        <p:spPr>
          <a:xfrm flipV="1">
            <a:off x="5245267" y="4385700"/>
            <a:ext cx="2287907" cy="9074"/>
          </a:xfrm>
          <a:prstGeom prst="straightConnector1">
            <a:avLst/>
          </a:prstGeom>
          <a:ln w="57150">
            <a:solidFill>
              <a:srgbClr val="0563C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124B62DC-AF78-4CE9-8EDC-6968D6D257CC}"/>
              </a:ext>
            </a:extLst>
          </p:cNvPr>
          <p:cNvSpPr txBox="1"/>
          <p:nvPr/>
        </p:nvSpPr>
        <p:spPr>
          <a:xfrm flipH="1">
            <a:off x="5614535" y="4005064"/>
            <a:ext cx="1478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563C1"/>
                </a:solidFill>
              </a:rPr>
              <a:t>Information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0AEF61-E7FF-4811-8F7A-3E03C3139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Organisation of LHC collaborations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71EC92-9517-4E41-8CEC-A3150802A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BD43E45A-23CF-45C6-83A7-CB62F129F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91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New_Template1">
  <a:themeElements>
    <a:clrScheme name="New_Template1">
      <a:dk1>
        <a:srgbClr val="000000"/>
      </a:dk1>
      <a:lt1>
        <a:srgbClr val="FFFFFF"/>
      </a:lt1>
      <a:dk2>
        <a:srgbClr val="4F4F4F"/>
      </a:dk2>
      <a:lt2>
        <a:srgbClr val="BFBFBF"/>
      </a:lt2>
      <a:accent1>
        <a:srgbClr val="1B6BBC"/>
      </a:accent1>
      <a:accent2>
        <a:srgbClr val="42AAC9"/>
      </a:accent2>
      <a:accent3>
        <a:srgbClr val="518C15"/>
      </a:accent3>
      <a:accent4>
        <a:srgbClr val="DE9000"/>
      </a:accent4>
      <a:accent5>
        <a:srgbClr val="DB2800"/>
      </a:accent5>
      <a:accent6>
        <a:srgbClr val="B130C2"/>
      </a:accent6>
      <a:hlink>
        <a:srgbClr val="0000FF"/>
      </a:hlink>
      <a:folHlink>
        <a:srgbClr val="FF00FF"/>
      </a:folHlink>
    </a:clrScheme>
    <a:fontScheme name="New_Template1">
      <a:majorFont>
        <a:latin typeface="Avenir Light"/>
        <a:ea typeface="Avenir Light"/>
        <a:cs typeface="Avenir Light"/>
      </a:majorFont>
      <a:minorFont>
        <a:latin typeface="Avenir Light"/>
        <a:ea typeface="Avenir Light"/>
        <a:cs typeface="Avenir Light"/>
      </a:minorFont>
    </a:fontScheme>
    <a:fmtScheme name="New_Template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450000"/>
            <a:satOff val="-18071"/>
            <a:lumOff val="-1460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all" spc="512" normalizeH="0" baseline="0">
            <a:ln>
              <a:noFill/>
            </a:ln>
            <a:solidFill>
              <a:srgbClr val="FFFFFF"/>
            </a:solidFill>
            <a:effectLst/>
            <a:uFillTx/>
            <a:latin typeface="Avenir Medium"/>
            <a:ea typeface="Avenir Medium"/>
            <a:cs typeface="Avenir Medium"/>
            <a:sym typeface="Avenir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347</TotalTime>
  <Words>1227</Words>
  <Application>Microsoft Macintosh PowerPoint</Application>
  <PresentationFormat>Widescreen</PresentationFormat>
  <Paragraphs>158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Avenir Book</vt:lpstr>
      <vt:lpstr>Avenir Light</vt:lpstr>
      <vt:lpstr>Calibri</vt:lpstr>
      <vt:lpstr>Comic Sans MS</vt:lpstr>
      <vt:lpstr>Courier New</vt:lpstr>
      <vt:lpstr>Trebuchet MS</vt:lpstr>
      <vt:lpstr>Office Theme</vt:lpstr>
      <vt:lpstr>New_Template1</vt:lpstr>
      <vt:lpstr>1_Office Theme</vt:lpstr>
      <vt:lpstr>Organization of the large LHC experimental collaborations and Open Science</vt:lpstr>
      <vt:lpstr>Accelerators &amp; Experiments</vt:lpstr>
      <vt:lpstr>Four large LHC Experiments at CERN</vt:lpstr>
      <vt:lpstr>Experimental Collaborations</vt:lpstr>
      <vt:lpstr>Approval and Review by Scientific Committee (LHCC)</vt:lpstr>
      <vt:lpstr>Research Board</vt:lpstr>
      <vt:lpstr>Participation in Experiments at CERN</vt:lpstr>
      <vt:lpstr>Memoranda of Understanding</vt:lpstr>
      <vt:lpstr>PowerPoint Presentation</vt:lpstr>
      <vt:lpstr>Experiment Organisation</vt:lpstr>
      <vt:lpstr>ATLAS detector</vt:lpstr>
      <vt:lpstr>PowerPoint Presentation</vt:lpstr>
      <vt:lpstr>PowerPoint Presentation</vt:lpstr>
      <vt:lpstr>PowerPoint Presentation</vt:lpstr>
      <vt:lpstr>Open Science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Marika Flygar</dc:creator>
  <cp:lastModifiedBy>Pippa Wells</cp:lastModifiedBy>
  <cp:revision>213</cp:revision>
  <cp:lastPrinted>2020-01-30T13:49:18Z</cp:lastPrinted>
  <dcterms:created xsi:type="dcterms:W3CDTF">2021-03-18T12:29:40Z</dcterms:created>
  <dcterms:modified xsi:type="dcterms:W3CDTF">2023-05-09T09:44:01Z</dcterms:modified>
</cp:coreProperties>
</file>