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4.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5.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Lst>
  <p:notesMasterIdLst>
    <p:notesMasterId r:id="rId36"/>
  </p:notesMasterIdLst>
  <p:sldIdLst>
    <p:sldId id="472" r:id="rId7"/>
    <p:sldId id="434" r:id="rId8"/>
    <p:sldId id="328" r:id="rId9"/>
    <p:sldId id="444" r:id="rId10"/>
    <p:sldId id="284" r:id="rId11"/>
    <p:sldId id="446" r:id="rId12"/>
    <p:sldId id="445" r:id="rId13"/>
    <p:sldId id="458" r:id="rId14"/>
    <p:sldId id="333" r:id="rId15"/>
    <p:sldId id="449" r:id="rId16"/>
    <p:sldId id="308" r:id="rId17"/>
    <p:sldId id="3475" r:id="rId18"/>
    <p:sldId id="3477" r:id="rId19"/>
    <p:sldId id="312" r:id="rId20"/>
    <p:sldId id="256" r:id="rId21"/>
    <p:sldId id="349" r:id="rId22"/>
    <p:sldId id="461" r:id="rId23"/>
    <p:sldId id="460" r:id="rId24"/>
    <p:sldId id="463" r:id="rId25"/>
    <p:sldId id="316" r:id="rId26"/>
    <p:sldId id="456" r:id="rId27"/>
    <p:sldId id="3476" r:id="rId28"/>
    <p:sldId id="345" r:id="rId29"/>
    <p:sldId id="273" r:id="rId30"/>
    <p:sldId id="447" r:id="rId31"/>
    <p:sldId id="271" r:id="rId32"/>
    <p:sldId id="457" r:id="rId33"/>
    <p:sldId id="451" r:id="rId34"/>
    <p:sldId id="454" r:id="rId3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472"/>
          </p14:sldIdLst>
        </p14:section>
        <p14:section name="RESEARCH" id="{D670EF6F-A640-134A-9728-6F32167804A3}">
          <p14:sldIdLst/>
        </p14:section>
        <p14:section name="COLLABORATION" id="{AE6AABEC-8DEF-334F-ABD2-7401B5EFA072}">
          <p14:sldIdLst/>
        </p14:section>
        <p14:section name="EDUCATION &amp; TRAINING" id="{6BA0A48C-AB07-3844-9D9C-C0393A66C610}">
          <p14:sldIdLst/>
        </p14:section>
        <p14:section name="INNOVATION" id="{8708DAF8-4BBA-D143-A938-48541F954A12}">
          <p14:sldIdLst>
            <p14:sldId id="434"/>
            <p14:sldId id="328"/>
            <p14:sldId id="444"/>
            <p14:sldId id="284"/>
            <p14:sldId id="446"/>
            <p14:sldId id="445"/>
            <p14:sldId id="458"/>
            <p14:sldId id="333"/>
            <p14:sldId id="449"/>
            <p14:sldId id="308"/>
            <p14:sldId id="3475"/>
            <p14:sldId id="3477"/>
            <p14:sldId id="312"/>
            <p14:sldId id="256"/>
            <p14:sldId id="349"/>
            <p14:sldId id="461"/>
            <p14:sldId id="460"/>
            <p14:sldId id="463"/>
            <p14:sldId id="316"/>
            <p14:sldId id="456"/>
            <p14:sldId id="3476"/>
            <p14:sldId id="345"/>
            <p14:sldId id="273"/>
            <p14:sldId id="447"/>
            <p14:sldId id="271"/>
            <p14:sldId id="457"/>
            <p14:sldId id="451"/>
            <p14:sldId id="454"/>
          </p14:sldIdLst>
        </p14:section>
        <p14:section name="Country" id="{3927369A-27B5-AC4A-B690-84FC9064CA3F}">
          <p14:sldIdLst/>
        </p14:section>
        <p14:section name="GENERAL_2" id="{624513C6-30EB-1C49-9807-988A4711516B}">
          <p14:sldIdLst/>
        </p14:section>
        <p14:section name="Additional / in question" id="{E70581A6-DEF2-5143-839C-17DB537A9435}">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6E2466"/>
    <a:srgbClr val="1B426B"/>
    <a:srgbClr val="C0BFCB"/>
    <a:srgbClr val="1B436B"/>
    <a:srgbClr val="A8CEE3"/>
    <a:srgbClr val="668BCC"/>
    <a:srgbClr val="B9CFFF"/>
    <a:srgbClr val="2F2F2F"/>
    <a:srgbClr val="BFBFCB"/>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06" autoAdjust="0"/>
    <p:restoredTop sz="86646"/>
  </p:normalViewPr>
  <p:slideViewPr>
    <p:cSldViewPr snapToGrid="0" snapToObjects="1">
      <p:cViewPr varScale="1">
        <p:scale>
          <a:sx n="95" d="100"/>
          <a:sy n="95" d="100"/>
        </p:scale>
        <p:origin x="912" y="192"/>
      </p:cViewPr>
      <p:guideLst>
        <p:guide orient="horz" pos="4020"/>
        <p:guide pos="3863"/>
      </p:guideLst>
    </p:cSldViewPr>
  </p:slideViewPr>
  <p:outlineViewPr>
    <p:cViewPr>
      <p:scale>
        <a:sx n="33" d="100"/>
        <a:sy n="33" d="100"/>
      </p:scale>
      <p:origin x="0" y="0"/>
    </p:cViewPr>
    <p:sldLst>
      <p:sld r:id="rId1" collapse="1"/>
    </p:sldLst>
  </p:outlineViewPr>
  <p:notesTextViewPr>
    <p:cViewPr>
      <p:scale>
        <a:sx n="3" d="2"/>
        <a:sy n="3" d="2"/>
      </p:scale>
      <p:origin x="0" y="0"/>
    </p:cViewPr>
  </p:notesTextViewPr>
  <p:sorterViewPr>
    <p:cViewPr>
      <p:scale>
        <a:sx n="25" d="100"/>
        <a:sy n="25" d="100"/>
      </p:scale>
      <p:origin x="0" y="-136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viewProps" Target="viewProps.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795549-5116-F647-9E49-5207F25A5F6A}" type="doc">
      <dgm:prSet loTypeId="urn:microsoft.com/office/officeart/2005/8/layout/balance1" loCatId="" qsTypeId="urn:microsoft.com/office/officeart/2005/8/quickstyle/simple1" qsCatId="simple" csTypeId="urn:microsoft.com/office/officeart/2005/8/colors/accent1_2" csCatId="accent1" phldr="1"/>
      <dgm:spPr/>
      <dgm:t>
        <a:bodyPr/>
        <a:lstStyle/>
        <a:p>
          <a:endParaRPr lang="en-GB"/>
        </a:p>
      </dgm:t>
    </dgm:pt>
    <dgm:pt modelId="{40DF3A82-89ED-C74D-BB4C-EC8215B7E9F0}">
      <dgm:prSet phldrT="[Text]" custT="1"/>
      <dgm:spPr>
        <a:solidFill>
          <a:srgbClr val="1B436B"/>
        </a:solidFill>
      </dgm:spPr>
      <dgm:t>
        <a:bodyPr/>
        <a:lstStyle/>
        <a:p>
          <a:r>
            <a:rPr lang="en-GB" sz="1800" dirty="0"/>
            <a:t>Scout for tech &amp; knowhow</a:t>
          </a:r>
        </a:p>
      </dgm:t>
    </dgm:pt>
    <dgm:pt modelId="{5A877D5F-5E23-F447-BA95-1EAD02C2A9E5}" type="parTrans" cxnId="{7937ABDD-296F-F248-8B30-7785C9EF493A}">
      <dgm:prSet/>
      <dgm:spPr/>
      <dgm:t>
        <a:bodyPr/>
        <a:lstStyle/>
        <a:p>
          <a:endParaRPr lang="en-GB"/>
        </a:p>
      </dgm:t>
    </dgm:pt>
    <dgm:pt modelId="{E9AB483E-F149-9A4E-8CB4-D61E0178951C}" type="sibTrans" cxnId="{7937ABDD-296F-F248-8B30-7785C9EF493A}">
      <dgm:prSet/>
      <dgm:spPr/>
      <dgm:t>
        <a:bodyPr/>
        <a:lstStyle/>
        <a:p>
          <a:endParaRPr lang="en-GB"/>
        </a:p>
      </dgm:t>
    </dgm:pt>
    <dgm:pt modelId="{E784A386-692C-874D-BF5A-F993BB73DCD6}">
      <dgm:prSet phldrT="[Text]" custT="1"/>
      <dgm:spPr/>
      <dgm:t>
        <a:bodyPr/>
        <a:lstStyle/>
        <a:p>
          <a:r>
            <a:rPr lang="en-GB" sz="1800"/>
            <a:t>Search unmet needs</a:t>
          </a:r>
        </a:p>
      </dgm:t>
    </dgm:pt>
    <dgm:pt modelId="{3E67DE19-FBAF-CE4A-95F2-626C18D51DAC}" type="parTrans" cxnId="{4A4E32B2-8E5E-EF41-A46D-4A1271296B7E}">
      <dgm:prSet/>
      <dgm:spPr/>
      <dgm:t>
        <a:bodyPr/>
        <a:lstStyle/>
        <a:p>
          <a:endParaRPr lang="en-GB"/>
        </a:p>
      </dgm:t>
    </dgm:pt>
    <dgm:pt modelId="{90E58BCD-0F83-F54D-8A4C-16EA9EDB9F70}" type="sibTrans" cxnId="{4A4E32B2-8E5E-EF41-A46D-4A1271296B7E}">
      <dgm:prSet/>
      <dgm:spPr/>
      <dgm:t>
        <a:bodyPr/>
        <a:lstStyle/>
        <a:p>
          <a:endParaRPr lang="en-GB"/>
        </a:p>
      </dgm:t>
    </dgm:pt>
    <dgm:pt modelId="{39C36FBA-FE33-A741-8443-DEDC4B6DE124}">
      <dgm:prSet phldrT="[Text]" custT="1"/>
      <dgm:spPr>
        <a:solidFill>
          <a:schemeClr val="bg1">
            <a:alpha val="90000"/>
          </a:schemeClr>
        </a:solidFill>
        <a:ln>
          <a:noFill/>
        </a:ln>
      </dgm:spPr>
      <dgm:t>
        <a:bodyPr/>
        <a:lstStyle/>
        <a:p>
          <a:endParaRPr lang="en-GB" sz="1600"/>
        </a:p>
      </dgm:t>
    </dgm:pt>
    <dgm:pt modelId="{34442781-D7BE-2E4E-8F28-B94ECCBD50A1}" type="sibTrans" cxnId="{3DC5CBE0-C4FD-7546-A6C5-EEBA449D8C83}">
      <dgm:prSet/>
      <dgm:spPr/>
      <dgm:t>
        <a:bodyPr/>
        <a:lstStyle/>
        <a:p>
          <a:endParaRPr lang="en-GB"/>
        </a:p>
      </dgm:t>
    </dgm:pt>
    <dgm:pt modelId="{A092DCF0-F186-EF4B-B97A-B5D0E21A66BD}" type="parTrans" cxnId="{3DC5CBE0-C4FD-7546-A6C5-EEBA449D8C83}">
      <dgm:prSet/>
      <dgm:spPr/>
      <dgm:t>
        <a:bodyPr/>
        <a:lstStyle/>
        <a:p>
          <a:endParaRPr lang="en-GB"/>
        </a:p>
      </dgm:t>
    </dgm:pt>
    <dgm:pt modelId="{4B26A596-5373-8D40-A43A-9DBEFC630CAB}">
      <dgm:prSet phldrT="[Text]" custT="1"/>
      <dgm:spPr>
        <a:solidFill>
          <a:schemeClr val="bg1">
            <a:alpha val="90000"/>
          </a:schemeClr>
        </a:solidFill>
        <a:ln>
          <a:noFill/>
        </a:ln>
      </dgm:spPr>
      <dgm:t>
        <a:bodyPr/>
        <a:lstStyle/>
        <a:p>
          <a:endParaRPr lang="en-GB" sz="1600"/>
        </a:p>
      </dgm:t>
    </dgm:pt>
    <dgm:pt modelId="{42AA9BDE-55CC-4045-AF40-6077844FDA8D}" type="sibTrans" cxnId="{F54C5CAC-8FEE-3346-B6B3-FF6452772CA5}">
      <dgm:prSet/>
      <dgm:spPr/>
      <dgm:t>
        <a:bodyPr/>
        <a:lstStyle/>
        <a:p>
          <a:endParaRPr lang="en-GB"/>
        </a:p>
      </dgm:t>
    </dgm:pt>
    <dgm:pt modelId="{B2E8FDF8-F023-664F-9734-9827DC3EBD5A}" type="parTrans" cxnId="{F54C5CAC-8FEE-3346-B6B3-FF6452772CA5}">
      <dgm:prSet/>
      <dgm:spPr/>
      <dgm:t>
        <a:bodyPr/>
        <a:lstStyle/>
        <a:p>
          <a:endParaRPr lang="en-GB"/>
        </a:p>
      </dgm:t>
    </dgm:pt>
    <dgm:pt modelId="{9731ABDE-6B03-1E4A-9170-5D4B56602E4A}" type="pres">
      <dgm:prSet presAssocID="{87795549-5116-F647-9E49-5207F25A5F6A}" presName="outerComposite" presStyleCnt="0">
        <dgm:presLayoutVars>
          <dgm:chMax val="2"/>
          <dgm:animLvl val="lvl"/>
          <dgm:resizeHandles val="exact"/>
        </dgm:presLayoutVars>
      </dgm:prSet>
      <dgm:spPr/>
    </dgm:pt>
    <dgm:pt modelId="{3BF70399-D455-7D4A-B041-E647AEFB3E50}" type="pres">
      <dgm:prSet presAssocID="{87795549-5116-F647-9E49-5207F25A5F6A}" presName="dummyMaxCanvas" presStyleCnt="0"/>
      <dgm:spPr/>
    </dgm:pt>
    <dgm:pt modelId="{8133DC7E-C9EC-F247-BC7E-9AA59B6492FC}" type="pres">
      <dgm:prSet presAssocID="{87795549-5116-F647-9E49-5207F25A5F6A}" presName="parentComposite" presStyleCnt="0"/>
      <dgm:spPr/>
    </dgm:pt>
    <dgm:pt modelId="{906F55CF-6BD6-A54D-A267-D0F167693679}" type="pres">
      <dgm:prSet presAssocID="{87795549-5116-F647-9E49-5207F25A5F6A}" presName="parent1" presStyleLbl="alignAccFollowNode1" presStyleIdx="0" presStyleCnt="4">
        <dgm:presLayoutVars>
          <dgm:chMax val="4"/>
        </dgm:presLayoutVars>
      </dgm:prSet>
      <dgm:spPr/>
    </dgm:pt>
    <dgm:pt modelId="{535C2F45-C556-4D46-AB7E-EEE0C46EBBD5}" type="pres">
      <dgm:prSet presAssocID="{87795549-5116-F647-9E49-5207F25A5F6A}" presName="parent2" presStyleLbl="alignAccFollowNode1" presStyleIdx="1" presStyleCnt="4">
        <dgm:presLayoutVars>
          <dgm:chMax val="4"/>
        </dgm:presLayoutVars>
      </dgm:prSet>
      <dgm:spPr/>
    </dgm:pt>
    <dgm:pt modelId="{E3F0BEE9-2D8B-9942-9942-9C298F4F5E49}" type="pres">
      <dgm:prSet presAssocID="{87795549-5116-F647-9E49-5207F25A5F6A}" presName="childrenComposite" presStyleCnt="0"/>
      <dgm:spPr/>
    </dgm:pt>
    <dgm:pt modelId="{F0CBA243-99D9-8341-88ED-9865A33D5762}" type="pres">
      <dgm:prSet presAssocID="{87795549-5116-F647-9E49-5207F25A5F6A}" presName="dummyMaxCanvas_ChildArea" presStyleCnt="0"/>
      <dgm:spPr/>
    </dgm:pt>
    <dgm:pt modelId="{9913025A-AE94-3141-AEA6-EADF4C0F31DD}" type="pres">
      <dgm:prSet presAssocID="{87795549-5116-F647-9E49-5207F25A5F6A}" presName="fulcrum" presStyleLbl="alignAccFollowNode1" presStyleIdx="2" presStyleCnt="4"/>
      <dgm:spPr/>
    </dgm:pt>
    <dgm:pt modelId="{76AF631F-CE3A-5D47-B21C-32445496AF5E}" type="pres">
      <dgm:prSet presAssocID="{87795549-5116-F647-9E49-5207F25A5F6A}" presName="balance_11" presStyleLbl="alignAccFollowNode1" presStyleIdx="3" presStyleCnt="4" custLinFactNeighborY="11190">
        <dgm:presLayoutVars>
          <dgm:bulletEnabled val="1"/>
        </dgm:presLayoutVars>
      </dgm:prSet>
      <dgm:spPr/>
    </dgm:pt>
    <dgm:pt modelId="{4B7BC28B-38DC-2648-A002-2EC0F07D9E3A}" type="pres">
      <dgm:prSet presAssocID="{87795549-5116-F647-9E49-5207F25A5F6A}" presName="left_11_1" presStyleLbl="node1" presStyleIdx="0" presStyleCnt="2" custScaleY="28747" custLinFactNeighborX="1043" custLinFactNeighborY="36133">
        <dgm:presLayoutVars>
          <dgm:bulletEnabled val="1"/>
        </dgm:presLayoutVars>
      </dgm:prSet>
      <dgm:spPr/>
    </dgm:pt>
    <dgm:pt modelId="{1F8E4AD9-2B31-FB45-8FC7-F8DB46FD70FB}" type="pres">
      <dgm:prSet presAssocID="{87795549-5116-F647-9E49-5207F25A5F6A}" presName="right_11_1" presStyleLbl="node1" presStyleIdx="1" presStyleCnt="2" custScaleY="28747" custLinFactNeighborX="1043" custLinFactNeighborY="36133">
        <dgm:presLayoutVars>
          <dgm:bulletEnabled val="1"/>
        </dgm:presLayoutVars>
      </dgm:prSet>
      <dgm:spPr/>
    </dgm:pt>
  </dgm:ptLst>
  <dgm:cxnLst>
    <dgm:cxn modelId="{F705A46F-8835-3442-8F12-8301ABB2179E}" type="presOf" srcId="{40DF3A82-89ED-C74D-BB4C-EC8215B7E9F0}" destId="{4B7BC28B-38DC-2648-A002-2EC0F07D9E3A}" srcOrd="0" destOrd="0" presId="urn:microsoft.com/office/officeart/2005/8/layout/balance1"/>
    <dgm:cxn modelId="{22DCF77A-E69B-8246-8A54-0357BF24F2DF}" type="presOf" srcId="{4B26A596-5373-8D40-A43A-9DBEFC630CAB}" destId="{906F55CF-6BD6-A54D-A267-D0F167693679}" srcOrd="0" destOrd="0" presId="urn:microsoft.com/office/officeart/2005/8/layout/balance1"/>
    <dgm:cxn modelId="{14ECAC98-5235-7242-B6E7-30AB8354E63B}" type="presOf" srcId="{39C36FBA-FE33-A741-8443-DEDC4B6DE124}" destId="{535C2F45-C556-4D46-AB7E-EEE0C46EBBD5}" srcOrd="0" destOrd="0" presId="urn:microsoft.com/office/officeart/2005/8/layout/balance1"/>
    <dgm:cxn modelId="{94B5F59E-0DB8-1C4A-A835-913D7171C022}" type="presOf" srcId="{E784A386-692C-874D-BF5A-F993BB73DCD6}" destId="{1F8E4AD9-2B31-FB45-8FC7-F8DB46FD70FB}" srcOrd="0" destOrd="0" presId="urn:microsoft.com/office/officeart/2005/8/layout/balance1"/>
    <dgm:cxn modelId="{97C593A6-E836-EF4C-B771-BF26742E9921}" type="presOf" srcId="{87795549-5116-F647-9E49-5207F25A5F6A}" destId="{9731ABDE-6B03-1E4A-9170-5D4B56602E4A}" srcOrd="0" destOrd="0" presId="urn:microsoft.com/office/officeart/2005/8/layout/balance1"/>
    <dgm:cxn modelId="{F54C5CAC-8FEE-3346-B6B3-FF6452772CA5}" srcId="{87795549-5116-F647-9E49-5207F25A5F6A}" destId="{4B26A596-5373-8D40-A43A-9DBEFC630CAB}" srcOrd="0" destOrd="0" parTransId="{B2E8FDF8-F023-664F-9734-9827DC3EBD5A}" sibTransId="{42AA9BDE-55CC-4045-AF40-6077844FDA8D}"/>
    <dgm:cxn modelId="{4A4E32B2-8E5E-EF41-A46D-4A1271296B7E}" srcId="{39C36FBA-FE33-A741-8443-DEDC4B6DE124}" destId="{E784A386-692C-874D-BF5A-F993BB73DCD6}" srcOrd="0" destOrd="0" parTransId="{3E67DE19-FBAF-CE4A-95F2-626C18D51DAC}" sibTransId="{90E58BCD-0F83-F54D-8A4C-16EA9EDB9F70}"/>
    <dgm:cxn modelId="{7937ABDD-296F-F248-8B30-7785C9EF493A}" srcId="{4B26A596-5373-8D40-A43A-9DBEFC630CAB}" destId="{40DF3A82-89ED-C74D-BB4C-EC8215B7E9F0}" srcOrd="0" destOrd="0" parTransId="{5A877D5F-5E23-F447-BA95-1EAD02C2A9E5}" sibTransId="{E9AB483E-F149-9A4E-8CB4-D61E0178951C}"/>
    <dgm:cxn modelId="{3DC5CBE0-C4FD-7546-A6C5-EEBA449D8C83}" srcId="{87795549-5116-F647-9E49-5207F25A5F6A}" destId="{39C36FBA-FE33-A741-8443-DEDC4B6DE124}" srcOrd="1" destOrd="0" parTransId="{A092DCF0-F186-EF4B-B97A-B5D0E21A66BD}" sibTransId="{34442781-D7BE-2E4E-8F28-B94ECCBD50A1}"/>
    <dgm:cxn modelId="{ED6AD3B5-4BC2-6247-A800-E50ACB57B17C}" type="presParOf" srcId="{9731ABDE-6B03-1E4A-9170-5D4B56602E4A}" destId="{3BF70399-D455-7D4A-B041-E647AEFB3E50}" srcOrd="0" destOrd="0" presId="urn:microsoft.com/office/officeart/2005/8/layout/balance1"/>
    <dgm:cxn modelId="{601162CF-87A6-E04A-8896-6E7F0938DEE7}" type="presParOf" srcId="{9731ABDE-6B03-1E4A-9170-5D4B56602E4A}" destId="{8133DC7E-C9EC-F247-BC7E-9AA59B6492FC}" srcOrd="1" destOrd="0" presId="urn:microsoft.com/office/officeart/2005/8/layout/balance1"/>
    <dgm:cxn modelId="{F163DEB8-4AC2-5349-9340-5CA5FFAE0ED7}" type="presParOf" srcId="{8133DC7E-C9EC-F247-BC7E-9AA59B6492FC}" destId="{906F55CF-6BD6-A54D-A267-D0F167693679}" srcOrd="0" destOrd="0" presId="urn:microsoft.com/office/officeart/2005/8/layout/balance1"/>
    <dgm:cxn modelId="{E30D5209-ED2A-6C47-B6B6-D1BF75167024}" type="presParOf" srcId="{8133DC7E-C9EC-F247-BC7E-9AA59B6492FC}" destId="{535C2F45-C556-4D46-AB7E-EEE0C46EBBD5}" srcOrd="1" destOrd="0" presId="urn:microsoft.com/office/officeart/2005/8/layout/balance1"/>
    <dgm:cxn modelId="{8A898674-A525-4945-873F-B9227F827DDF}" type="presParOf" srcId="{9731ABDE-6B03-1E4A-9170-5D4B56602E4A}" destId="{E3F0BEE9-2D8B-9942-9942-9C298F4F5E49}" srcOrd="2" destOrd="0" presId="urn:microsoft.com/office/officeart/2005/8/layout/balance1"/>
    <dgm:cxn modelId="{FE7E65F8-2805-554A-842A-F0ABCD5B9DC1}" type="presParOf" srcId="{E3F0BEE9-2D8B-9942-9942-9C298F4F5E49}" destId="{F0CBA243-99D9-8341-88ED-9865A33D5762}" srcOrd="0" destOrd="0" presId="urn:microsoft.com/office/officeart/2005/8/layout/balance1"/>
    <dgm:cxn modelId="{CC30DB93-615F-5B4E-AF73-BEFC0B8D7AAD}" type="presParOf" srcId="{E3F0BEE9-2D8B-9942-9942-9C298F4F5E49}" destId="{9913025A-AE94-3141-AEA6-EADF4C0F31DD}" srcOrd="1" destOrd="0" presId="urn:microsoft.com/office/officeart/2005/8/layout/balance1"/>
    <dgm:cxn modelId="{01B669B4-7F1C-9949-94C8-D91A27C05A15}" type="presParOf" srcId="{E3F0BEE9-2D8B-9942-9942-9C298F4F5E49}" destId="{76AF631F-CE3A-5D47-B21C-32445496AF5E}" srcOrd="2" destOrd="0" presId="urn:microsoft.com/office/officeart/2005/8/layout/balance1"/>
    <dgm:cxn modelId="{4E6943A3-A2C8-F641-A3DE-3493F24FCA85}" type="presParOf" srcId="{E3F0BEE9-2D8B-9942-9942-9C298F4F5E49}" destId="{4B7BC28B-38DC-2648-A002-2EC0F07D9E3A}" srcOrd="3" destOrd="0" presId="urn:microsoft.com/office/officeart/2005/8/layout/balance1"/>
    <dgm:cxn modelId="{AF11B0A6-5176-7644-8136-519124B0C37D}" type="presParOf" srcId="{E3F0BEE9-2D8B-9942-9942-9C298F4F5E49}" destId="{1F8E4AD9-2B31-FB45-8FC7-F8DB46FD70FB}" srcOrd="4"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0A0609-4294-BE4A-84D9-7502F288B787}" type="doc">
      <dgm:prSet loTypeId="urn:microsoft.com/office/officeart/2005/8/layout/hProcess4" loCatId="" qsTypeId="urn:microsoft.com/office/officeart/2005/8/quickstyle/simple1" qsCatId="simple" csTypeId="urn:microsoft.com/office/officeart/2005/8/colors/accent1_2" csCatId="accent1" phldr="1"/>
      <dgm:spPr/>
      <dgm:t>
        <a:bodyPr/>
        <a:lstStyle/>
        <a:p>
          <a:endParaRPr lang="en-GB"/>
        </a:p>
      </dgm:t>
    </dgm:pt>
    <dgm:pt modelId="{9522E3A2-9FB8-BF43-8ADA-916C58053243}">
      <dgm:prSet phldrT="[Text]"/>
      <dgm:spPr/>
      <dgm:t>
        <a:bodyPr/>
        <a:lstStyle/>
        <a:p>
          <a:r>
            <a:rPr lang="en-GB" dirty="0"/>
            <a:t>Discover</a:t>
          </a:r>
        </a:p>
      </dgm:t>
    </dgm:pt>
    <dgm:pt modelId="{B4E9DE62-DF93-B849-AAF2-B10918E42659}" type="parTrans" cxnId="{3592F21F-975D-ED49-9F8D-650B46C887B1}">
      <dgm:prSet/>
      <dgm:spPr/>
      <dgm:t>
        <a:bodyPr/>
        <a:lstStyle/>
        <a:p>
          <a:endParaRPr lang="en-GB"/>
        </a:p>
      </dgm:t>
    </dgm:pt>
    <dgm:pt modelId="{81C261B8-A597-AA41-AE8E-3DD19171ED06}" type="sibTrans" cxnId="{3592F21F-975D-ED49-9F8D-650B46C887B1}">
      <dgm:prSet/>
      <dgm:spPr/>
      <dgm:t>
        <a:bodyPr/>
        <a:lstStyle/>
        <a:p>
          <a:endParaRPr lang="en-GB"/>
        </a:p>
      </dgm:t>
    </dgm:pt>
    <dgm:pt modelId="{420EDEAE-4D05-CF41-BAAC-3853C5BB62BB}">
      <dgm:prSet phldrT="[Text]"/>
      <dgm:spPr/>
      <dgm:t>
        <a:bodyPr/>
        <a:lstStyle/>
        <a:p>
          <a:r>
            <a:rPr lang="en-GB" dirty="0"/>
            <a:t>Discussion with Innovation / R&amp;D management</a:t>
          </a:r>
        </a:p>
      </dgm:t>
    </dgm:pt>
    <dgm:pt modelId="{3EBA5991-A924-D748-8876-CC5CC1A108A8}" type="parTrans" cxnId="{3ED71A3A-7CBC-7B4B-B26F-DE9CFD7D7FCA}">
      <dgm:prSet/>
      <dgm:spPr/>
      <dgm:t>
        <a:bodyPr/>
        <a:lstStyle/>
        <a:p>
          <a:endParaRPr lang="en-GB"/>
        </a:p>
      </dgm:t>
    </dgm:pt>
    <dgm:pt modelId="{0D6BAB83-A4E4-174D-9DAB-A72C306096FD}" type="sibTrans" cxnId="{3ED71A3A-7CBC-7B4B-B26F-DE9CFD7D7FCA}">
      <dgm:prSet/>
      <dgm:spPr/>
      <dgm:t>
        <a:bodyPr/>
        <a:lstStyle/>
        <a:p>
          <a:endParaRPr lang="en-GB"/>
        </a:p>
      </dgm:t>
    </dgm:pt>
    <dgm:pt modelId="{96621B77-6CC8-7E41-9D57-AD7C1F55E9DF}">
      <dgm:prSet phldrT="[Text]"/>
      <dgm:spPr/>
      <dgm:t>
        <a:bodyPr/>
        <a:lstStyle/>
        <a:p>
          <a:r>
            <a:rPr lang="en-GB" dirty="0"/>
            <a:t>Discovery day program at CERN</a:t>
          </a:r>
        </a:p>
      </dgm:t>
    </dgm:pt>
    <dgm:pt modelId="{57B65330-31DF-1B45-B858-E2CBCDD9F6E2}" type="parTrans" cxnId="{6F128C13-8A61-754F-A45E-F48D50489665}">
      <dgm:prSet/>
      <dgm:spPr/>
      <dgm:t>
        <a:bodyPr/>
        <a:lstStyle/>
        <a:p>
          <a:endParaRPr lang="en-GB"/>
        </a:p>
      </dgm:t>
    </dgm:pt>
    <dgm:pt modelId="{8273F10D-3DE4-A847-81D0-BA55A2BD9C2C}" type="sibTrans" cxnId="{6F128C13-8A61-754F-A45E-F48D50489665}">
      <dgm:prSet/>
      <dgm:spPr/>
      <dgm:t>
        <a:bodyPr/>
        <a:lstStyle/>
        <a:p>
          <a:endParaRPr lang="en-GB"/>
        </a:p>
      </dgm:t>
    </dgm:pt>
    <dgm:pt modelId="{C0F0E8CF-89C8-B146-8B70-34DA599A3F7E}">
      <dgm:prSet phldrT="[Text]"/>
      <dgm:spPr/>
      <dgm:t>
        <a:bodyPr/>
        <a:lstStyle/>
        <a:p>
          <a:r>
            <a:rPr lang="en-GB" dirty="0"/>
            <a:t>Shape</a:t>
          </a:r>
        </a:p>
      </dgm:t>
    </dgm:pt>
    <dgm:pt modelId="{8158A912-2F26-B841-8313-4C7F412FD1B4}" type="parTrans" cxnId="{A15AF9B1-D33A-1E44-A254-E5AD4703C48B}">
      <dgm:prSet/>
      <dgm:spPr/>
      <dgm:t>
        <a:bodyPr/>
        <a:lstStyle/>
        <a:p>
          <a:endParaRPr lang="en-GB"/>
        </a:p>
      </dgm:t>
    </dgm:pt>
    <dgm:pt modelId="{F99F3544-A59D-034D-8B43-6CE0100731CC}" type="sibTrans" cxnId="{A15AF9B1-D33A-1E44-A254-E5AD4703C48B}">
      <dgm:prSet/>
      <dgm:spPr/>
      <dgm:t>
        <a:bodyPr/>
        <a:lstStyle/>
        <a:p>
          <a:endParaRPr lang="en-GB"/>
        </a:p>
      </dgm:t>
    </dgm:pt>
    <dgm:pt modelId="{121AE789-59F7-CD45-885F-60727673A97A}">
      <dgm:prSet phldrT="[Text]"/>
      <dgm:spPr/>
      <dgm:t>
        <a:bodyPr/>
        <a:lstStyle/>
        <a:p>
          <a:r>
            <a:rPr lang="en-GB" dirty="0"/>
            <a:t>Define innovation ambitions and technical needs </a:t>
          </a:r>
        </a:p>
      </dgm:t>
    </dgm:pt>
    <dgm:pt modelId="{A8843200-A401-7D41-82A1-8AA08560ADF8}" type="parTrans" cxnId="{1FB8CDD4-DAFA-504C-ADB7-5CFF70D9F223}">
      <dgm:prSet/>
      <dgm:spPr/>
      <dgm:t>
        <a:bodyPr/>
        <a:lstStyle/>
        <a:p>
          <a:endParaRPr lang="en-GB"/>
        </a:p>
      </dgm:t>
    </dgm:pt>
    <dgm:pt modelId="{7B808F64-5B67-B44F-AF1B-B4A70FB0C10E}" type="sibTrans" cxnId="{1FB8CDD4-DAFA-504C-ADB7-5CFF70D9F223}">
      <dgm:prSet/>
      <dgm:spPr/>
      <dgm:t>
        <a:bodyPr/>
        <a:lstStyle/>
        <a:p>
          <a:endParaRPr lang="en-GB"/>
        </a:p>
      </dgm:t>
    </dgm:pt>
    <dgm:pt modelId="{C09C67A6-1F81-2248-B15F-E46ADEEE8126}">
      <dgm:prSet phldrT="[Text]"/>
      <dgm:spPr/>
      <dgm:t>
        <a:bodyPr/>
        <a:lstStyle/>
        <a:p>
          <a:r>
            <a:rPr lang="en-GB" dirty="0"/>
            <a:t>Discuss expertise contributed by partners</a:t>
          </a:r>
        </a:p>
      </dgm:t>
    </dgm:pt>
    <dgm:pt modelId="{3371C5D9-DAAC-1446-BD1E-F2581E0A0EF8}" type="parTrans" cxnId="{F0A59D1C-5F00-2D46-82BD-170F4DDF2D07}">
      <dgm:prSet/>
      <dgm:spPr/>
      <dgm:t>
        <a:bodyPr/>
        <a:lstStyle/>
        <a:p>
          <a:endParaRPr lang="en-GB"/>
        </a:p>
      </dgm:t>
    </dgm:pt>
    <dgm:pt modelId="{22EA7F7A-BCFA-F644-B106-DE570A88D070}" type="sibTrans" cxnId="{F0A59D1C-5F00-2D46-82BD-170F4DDF2D07}">
      <dgm:prSet/>
      <dgm:spPr/>
      <dgm:t>
        <a:bodyPr/>
        <a:lstStyle/>
        <a:p>
          <a:endParaRPr lang="en-GB"/>
        </a:p>
      </dgm:t>
    </dgm:pt>
    <dgm:pt modelId="{562573E4-BBBD-6E49-8AFE-D91FB7401451}">
      <dgm:prSet phldrT="[Text]"/>
      <dgm:spPr/>
      <dgm:t>
        <a:bodyPr/>
        <a:lstStyle/>
        <a:p>
          <a:r>
            <a:rPr lang="en-GB" dirty="0"/>
            <a:t>Execute</a:t>
          </a:r>
        </a:p>
      </dgm:t>
    </dgm:pt>
    <dgm:pt modelId="{D3E76463-7CE9-7E44-9963-7B822FD71A56}" type="parTrans" cxnId="{F9E3448E-D6D7-3B44-8216-6BABF1F33248}">
      <dgm:prSet/>
      <dgm:spPr/>
      <dgm:t>
        <a:bodyPr/>
        <a:lstStyle/>
        <a:p>
          <a:endParaRPr lang="en-GB"/>
        </a:p>
      </dgm:t>
    </dgm:pt>
    <dgm:pt modelId="{85426959-3A61-844F-A90B-1E890A29A7A0}" type="sibTrans" cxnId="{F9E3448E-D6D7-3B44-8216-6BABF1F33248}">
      <dgm:prSet/>
      <dgm:spPr/>
      <dgm:t>
        <a:bodyPr/>
        <a:lstStyle/>
        <a:p>
          <a:endParaRPr lang="en-GB"/>
        </a:p>
      </dgm:t>
    </dgm:pt>
    <dgm:pt modelId="{FF4893C0-4830-CC43-847A-A3DF9BAC42E3}">
      <dgm:prSet phldrT="[Text]"/>
      <dgm:spPr/>
      <dgm:t>
        <a:bodyPr/>
        <a:lstStyle/>
        <a:p>
          <a:r>
            <a:rPr lang="en-GB" dirty="0"/>
            <a:t>Formalize partnership:</a:t>
          </a:r>
        </a:p>
      </dgm:t>
    </dgm:pt>
    <dgm:pt modelId="{C8359633-2618-634D-B2DB-B236418739E6}" type="parTrans" cxnId="{80D50939-4D14-2949-9FD4-C791845DD3E1}">
      <dgm:prSet/>
      <dgm:spPr/>
      <dgm:t>
        <a:bodyPr/>
        <a:lstStyle/>
        <a:p>
          <a:endParaRPr lang="en-GB"/>
        </a:p>
      </dgm:t>
    </dgm:pt>
    <dgm:pt modelId="{D3696A80-845B-9041-B033-633CDB365CE8}" type="sibTrans" cxnId="{80D50939-4D14-2949-9FD4-C791845DD3E1}">
      <dgm:prSet/>
      <dgm:spPr/>
      <dgm:t>
        <a:bodyPr/>
        <a:lstStyle/>
        <a:p>
          <a:endParaRPr lang="en-GB"/>
        </a:p>
      </dgm:t>
    </dgm:pt>
    <dgm:pt modelId="{5F60C027-8DE1-CB4D-ABE5-2634BF7D4C59}">
      <dgm:prSet phldrT="[Text]"/>
      <dgm:spPr/>
      <dgm:t>
        <a:bodyPr/>
        <a:lstStyle/>
        <a:p>
          <a:pPr>
            <a:buNone/>
          </a:pPr>
          <a:br>
            <a:rPr lang="en-GB" dirty="0"/>
          </a:br>
          <a:r>
            <a:rPr lang="en-GB" dirty="0"/>
            <a:t>- Collaborative R&amp;D</a:t>
          </a:r>
          <a:br>
            <a:rPr lang="en-GB" dirty="0"/>
          </a:br>
          <a:r>
            <a:rPr lang="en-GB" dirty="0"/>
            <a:t>- License</a:t>
          </a:r>
          <a:br>
            <a:rPr lang="en-GB" dirty="0"/>
          </a:br>
          <a:r>
            <a:rPr lang="en-GB" dirty="0"/>
            <a:t>- Consultancy</a:t>
          </a:r>
          <a:br>
            <a:rPr lang="en-GB" dirty="0"/>
          </a:br>
          <a:r>
            <a:rPr lang="en-GB" dirty="0"/>
            <a:t>- Contract Research</a:t>
          </a:r>
        </a:p>
      </dgm:t>
    </dgm:pt>
    <dgm:pt modelId="{B58028BC-2384-734E-A222-02D54AE2424A}" type="parTrans" cxnId="{79EE1CED-348C-2542-8D4D-4132B6E963C4}">
      <dgm:prSet/>
      <dgm:spPr/>
      <dgm:t>
        <a:bodyPr/>
        <a:lstStyle/>
        <a:p>
          <a:endParaRPr lang="en-GB"/>
        </a:p>
      </dgm:t>
    </dgm:pt>
    <dgm:pt modelId="{AA4C6A5B-4288-DA43-BEF4-0A725C9026EB}" type="sibTrans" cxnId="{79EE1CED-348C-2542-8D4D-4132B6E963C4}">
      <dgm:prSet/>
      <dgm:spPr/>
      <dgm:t>
        <a:bodyPr/>
        <a:lstStyle/>
        <a:p>
          <a:endParaRPr lang="en-GB"/>
        </a:p>
      </dgm:t>
    </dgm:pt>
    <dgm:pt modelId="{A6EA782A-4AA7-3545-A125-93D877E34F32}">
      <dgm:prSet phldrT="[Text]"/>
      <dgm:spPr/>
      <dgm:t>
        <a:bodyPr/>
        <a:lstStyle/>
        <a:p>
          <a:r>
            <a:rPr lang="en-GB" dirty="0"/>
            <a:t>Find mutual interest</a:t>
          </a:r>
        </a:p>
      </dgm:t>
    </dgm:pt>
    <dgm:pt modelId="{1FA1A920-5A6D-6F4A-9BFE-67155E8B2E02}" type="parTrans" cxnId="{A93F2196-CE71-DB48-86DC-CB2D50764E14}">
      <dgm:prSet/>
      <dgm:spPr/>
      <dgm:t>
        <a:bodyPr/>
        <a:lstStyle/>
        <a:p>
          <a:endParaRPr lang="en-GB"/>
        </a:p>
      </dgm:t>
    </dgm:pt>
    <dgm:pt modelId="{93EAFBE5-66B6-D949-BB87-E7056F4213EF}" type="sibTrans" cxnId="{A93F2196-CE71-DB48-86DC-CB2D50764E14}">
      <dgm:prSet/>
      <dgm:spPr/>
      <dgm:t>
        <a:bodyPr/>
        <a:lstStyle/>
        <a:p>
          <a:endParaRPr lang="en-GB"/>
        </a:p>
      </dgm:t>
    </dgm:pt>
    <dgm:pt modelId="{D8CEEEF7-C84C-5846-9BA2-D41D5DB037B3}">
      <dgm:prSet phldrT="[Text]"/>
      <dgm:spPr/>
      <dgm:t>
        <a:bodyPr/>
        <a:lstStyle/>
        <a:p>
          <a:r>
            <a:rPr lang="en-GB" dirty="0"/>
            <a:t>Timeline, resources, IP</a:t>
          </a:r>
        </a:p>
      </dgm:t>
    </dgm:pt>
    <dgm:pt modelId="{B5881FA3-6E44-A24C-B1AD-B101CC796D10}" type="parTrans" cxnId="{06D84092-B4DC-454A-9A82-F4CE23BF8C90}">
      <dgm:prSet/>
      <dgm:spPr/>
      <dgm:t>
        <a:bodyPr/>
        <a:lstStyle/>
        <a:p>
          <a:endParaRPr lang="en-GB"/>
        </a:p>
      </dgm:t>
    </dgm:pt>
    <dgm:pt modelId="{BF2A566A-182D-B14A-B6D6-5F364F2E1AD5}" type="sibTrans" cxnId="{06D84092-B4DC-454A-9A82-F4CE23BF8C90}">
      <dgm:prSet/>
      <dgm:spPr/>
      <dgm:t>
        <a:bodyPr/>
        <a:lstStyle/>
        <a:p>
          <a:endParaRPr lang="en-GB"/>
        </a:p>
      </dgm:t>
    </dgm:pt>
    <dgm:pt modelId="{D52DEB8E-F5AE-2648-A39C-012FAC98667D}" type="pres">
      <dgm:prSet presAssocID="{330A0609-4294-BE4A-84D9-7502F288B787}" presName="Name0" presStyleCnt="0">
        <dgm:presLayoutVars>
          <dgm:dir/>
          <dgm:animLvl val="lvl"/>
          <dgm:resizeHandles val="exact"/>
        </dgm:presLayoutVars>
      </dgm:prSet>
      <dgm:spPr/>
    </dgm:pt>
    <dgm:pt modelId="{C474D1B6-6AB9-4846-B268-E8D4C77F97FE}" type="pres">
      <dgm:prSet presAssocID="{330A0609-4294-BE4A-84D9-7502F288B787}" presName="tSp" presStyleCnt="0"/>
      <dgm:spPr/>
    </dgm:pt>
    <dgm:pt modelId="{27D16A4B-E772-B74B-B86E-A8BAC92D48D6}" type="pres">
      <dgm:prSet presAssocID="{330A0609-4294-BE4A-84D9-7502F288B787}" presName="bSp" presStyleCnt="0"/>
      <dgm:spPr/>
    </dgm:pt>
    <dgm:pt modelId="{79F2F344-D4EF-F947-ABC0-CB90464EEAF7}" type="pres">
      <dgm:prSet presAssocID="{330A0609-4294-BE4A-84D9-7502F288B787}" presName="process" presStyleCnt="0"/>
      <dgm:spPr/>
    </dgm:pt>
    <dgm:pt modelId="{A219017F-ED44-FF4A-AC15-7C2C14A8FE84}" type="pres">
      <dgm:prSet presAssocID="{9522E3A2-9FB8-BF43-8ADA-916C58053243}" presName="composite1" presStyleCnt="0"/>
      <dgm:spPr/>
    </dgm:pt>
    <dgm:pt modelId="{47ED5421-82CD-4641-B200-FAF10B31705B}" type="pres">
      <dgm:prSet presAssocID="{9522E3A2-9FB8-BF43-8ADA-916C58053243}" presName="dummyNode1" presStyleLbl="node1" presStyleIdx="0" presStyleCnt="3"/>
      <dgm:spPr/>
    </dgm:pt>
    <dgm:pt modelId="{7162CCCD-B563-FF4D-BEBE-0FE2408BC568}" type="pres">
      <dgm:prSet presAssocID="{9522E3A2-9FB8-BF43-8ADA-916C58053243}" presName="childNode1" presStyleLbl="bgAcc1" presStyleIdx="0" presStyleCnt="3">
        <dgm:presLayoutVars>
          <dgm:bulletEnabled val="1"/>
        </dgm:presLayoutVars>
      </dgm:prSet>
      <dgm:spPr/>
    </dgm:pt>
    <dgm:pt modelId="{920BF245-0642-064E-B363-716D64632FBA}" type="pres">
      <dgm:prSet presAssocID="{9522E3A2-9FB8-BF43-8ADA-916C58053243}" presName="childNode1tx" presStyleLbl="bgAcc1" presStyleIdx="0" presStyleCnt="3">
        <dgm:presLayoutVars>
          <dgm:bulletEnabled val="1"/>
        </dgm:presLayoutVars>
      </dgm:prSet>
      <dgm:spPr/>
    </dgm:pt>
    <dgm:pt modelId="{6D62170B-5B9D-ED48-BDFB-4DAE9A692332}" type="pres">
      <dgm:prSet presAssocID="{9522E3A2-9FB8-BF43-8ADA-916C58053243}" presName="parentNode1" presStyleLbl="node1" presStyleIdx="0" presStyleCnt="3">
        <dgm:presLayoutVars>
          <dgm:chMax val="1"/>
          <dgm:bulletEnabled val="1"/>
        </dgm:presLayoutVars>
      </dgm:prSet>
      <dgm:spPr/>
    </dgm:pt>
    <dgm:pt modelId="{425006D5-10A7-DF46-B1D8-B555FE47E4B4}" type="pres">
      <dgm:prSet presAssocID="{9522E3A2-9FB8-BF43-8ADA-916C58053243}" presName="connSite1" presStyleCnt="0"/>
      <dgm:spPr/>
    </dgm:pt>
    <dgm:pt modelId="{B1C8EA73-B13A-4F47-8B01-4C34B3C8AAEF}" type="pres">
      <dgm:prSet presAssocID="{81C261B8-A597-AA41-AE8E-3DD19171ED06}" presName="Name9" presStyleLbl="sibTrans2D1" presStyleIdx="0" presStyleCnt="2"/>
      <dgm:spPr/>
    </dgm:pt>
    <dgm:pt modelId="{FAE69CD0-6105-1149-B552-0DA13A80323E}" type="pres">
      <dgm:prSet presAssocID="{C0F0E8CF-89C8-B146-8B70-34DA599A3F7E}" presName="composite2" presStyleCnt="0"/>
      <dgm:spPr/>
    </dgm:pt>
    <dgm:pt modelId="{709C95B7-2DDE-0D44-950D-085F4635981F}" type="pres">
      <dgm:prSet presAssocID="{C0F0E8CF-89C8-B146-8B70-34DA599A3F7E}" presName="dummyNode2" presStyleLbl="node1" presStyleIdx="0" presStyleCnt="3"/>
      <dgm:spPr/>
    </dgm:pt>
    <dgm:pt modelId="{23482D0C-B529-CD43-ADB0-19EF530CD859}" type="pres">
      <dgm:prSet presAssocID="{C0F0E8CF-89C8-B146-8B70-34DA599A3F7E}" presName="childNode2" presStyleLbl="bgAcc1" presStyleIdx="1" presStyleCnt="3" custScaleX="111554">
        <dgm:presLayoutVars>
          <dgm:bulletEnabled val="1"/>
        </dgm:presLayoutVars>
      </dgm:prSet>
      <dgm:spPr/>
    </dgm:pt>
    <dgm:pt modelId="{A882B5B5-01E4-0E4D-9C0C-B4BBDD05B2D0}" type="pres">
      <dgm:prSet presAssocID="{C0F0E8CF-89C8-B146-8B70-34DA599A3F7E}" presName="childNode2tx" presStyleLbl="bgAcc1" presStyleIdx="1" presStyleCnt="3">
        <dgm:presLayoutVars>
          <dgm:bulletEnabled val="1"/>
        </dgm:presLayoutVars>
      </dgm:prSet>
      <dgm:spPr/>
    </dgm:pt>
    <dgm:pt modelId="{8755A7B8-C421-324E-AAEF-1E154D7D9478}" type="pres">
      <dgm:prSet presAssocID="{C0F0E8CF-89C8-B146-8B70-34DA599A3F7E}" presName="parentNode2" presStyleLbl="node1" presStyleIdx="1" presStyleCnt="3">
        <dgm:presLayoutVars>
          <dgm:chMax val="0"/>
          <dgm:bulletEnabled val="1"/>
        </dgm:presLayoutVars>
      </dgm:prSet>
      <dgm:spPr/>
    </dgm:pt>
    <dgm:pt modelId="{7D54E6A5-A898-1940-9584-B4428DC00461}" type="pres">
      <dgm:prSet presAssocID="{C0F0E8CF-89C8-B146-8B70-34DA599A3F7E}" presName="connSite2" presStyleCnt="0"/>
      <dgm:spPr/>
    </dgm:pt>
    <dgm:pt modelId="{763BF81D-8D24-2945-81A8-FB5556F300A9}" type="pres">
      <dgm:prSet presAssocID="{F99F3544-A59D-034D-8B43-6CE0100731CC}" presName="Name18" presStyleLbl="sibTrans2D1" presStyleIdx="1" presStyleCnt="2"/>
      <dgm:spPr/>
    </dgm:pt>
    <dgm:pt modelId="{A9D11AAD-BF97-F349-8366-D8467C1BE12A}" type="pres">
      <dgm:prSet presAssocID="{562573E4-BBBD-6E49-8AFE-D91FB7401451}" presName="composite1" presStyleCnt="0"/>
      <dgm:spPr/>
    </dgm:pt>
    <dgm:pt modelId="{9D262B21-11F8-BC4F-9F49-161F5EBEBD5B}" type="pres">
      <dgm:prSet presAssocID="{562573E4-BBBD-6E49-8AFE-D91FB7401451}" presName="dummyNode1" presStyleLbl="node1" presStyleIdx="1" presStyleCnt="3"/>
      <dgm:spPr/>
    </dgm:pt>
    <dgm:pt modelId="{144B28CC-178E-CF44-91F2-D363E83FB087}" type="pres">
      <dgm:prSet presAssocID="{562573E4-BBBD-6E49-8AFE-D91FB7401451}" presName="childNode1" presStyleLbl="bgAcc1" presStyleIdx="2" presStyleCnt="3">
        <dgm:presLayoutVars>
          <dgm:bulletEnabled val="1"/>
        </dgm:presLayoutVars>
      </dgm:prSet>
      <dgm:spPr/>
    </dgm:pt>
    <dgm:pt modelId="{167F71FA-9A1A-504C-8B1E-CCF38F9E25E8}" type="pres">
      <dgm:prSet presAssocID="{562573E4-BBBD-6E49-8AFE-D91FB7401451}" presName="childNode1tx" presStyleLbl="bgAcc1" presStyleIdx="2" presStyleCnt="3">
        <dgm:presLayoutVars>
          <dgm:bulletEnabled val="1"/>
        </dgm:presLayoutVars>
      </dgm:prSet>
      <dgm:spPr/>
    </dgm:pt>
    <dgm:pt modelId="{7269F3E8-575C-F047-BA12-93FA0B5FE8D9}" type="pres">
      <dgm:prSet presAssocID="{562573E4-BBBD-6E49-8AFE-D91FB7401451}" presName="parentNode1" presStyleLbl="node1" presStyleIdx="2" presStyleCnt="3">
        <dgm:presLayoutVars>
          <dgm:chMax val="1"/>
          <dgm:bulletEnabled val="1"/>
        </dgm:presLayoutVars>
      </dgm:prSet>
      <dgm:spPr/>
    </dgm:pt>
    <dgm:pt modelId="{4D58DB03-BFA1-5B4F-A814-AE2A14D9E99F}" type="pres">
      <dgm:prSet presAssocID="{562573E4-BBBD-6E49-8AFE-D91FB7401451}" presName="connSite1" presStyleCnt="0"/>
      <dgm:spPr/>
    </dgm:pt>
  </dgm:ptLst>
  <dgm:cxnLst>
    <dgm:cxn modelId="{623F9F00-33CB-0A4B-82AA-09D91A649C1A}" type="presOf" srcId="{FF4893C0-4830-CC43-847A-A3DF9BAC42E3}" destId="{144B28CC-178E-CF44-91F2-D363E83FB087}" srcOrd="0" destOrd="0" presId="urn:microsoft.com/office/officeart/2005/8/layout/hProcess4"/>
    <dgm:cxn modelId="{6F128C13-8A61-754F-A45E-F48D50489665}" srcId="{9522E3A2-9FB8-BF43-8ADA-916C58053243}" destId="{96621B77-6CC8-7E41-9D57-AD7C1F55E9DF}" srcOrd="1" destOrd="0" parTransId="{57B65330-31DF-1B45-B858-E2CBCDD9F6E2}" sibTransId="{8273F10D-3DE4-A847-81D0-BA55A2BD9C2C}"/>
    <dgm:cxn modelId="{0D873516-72FE-B247-9EC9-18DAA1C249BD}" type="presOf" srcId="{420EDEAE-4D05-CF41-BAAC-3853C5BB62BB}" destId="{7162CCCD-B563-FF4D-BEBE-0FE2408BC568}" srcOrd="0" destOrd="0" presId="urn:microsoft.com/office/officeart/2005/8/layout/hProcess4"/>
    <dgm:cxn modelId="{F0A59D1C-5F00-2D46-82BD-170F4DDF2D07}" srcId="{C0F0E8CF-89C8-B146-8B70-34DA599A3F7E}" destId="{C09C67A6-1F81-2248-B15F-E46ADEEE8126}" srcOrd="1" destOrd="0" parTransId="{3371C5D9-DAAC-1446-BD1E-F2581E0A0EF8}" sibTransId="{22EA7F7A-BCFA-F644-B106-DE570A88D070}"/>
    <dgm:cxn modelId="{3592F21F-975D-ED49-9F8D-650B46C887B1}" srcId="{330A0609-4294-BE4A-84D9-7502F288B787}" destId="{9522E3A2-9FB8-BF43-8ADA-916C58053243}" srcOrd="0" destOrd="0" parTransId="{B4E9DE62-DF93-B849-AAF2-B10918E42659}" sibTransId="{81C261B8-A597-AA41-AE8E-3DD19171ED06}"/>
    <dgm:cxn modelId="{A1B2F429-2D6D-384D-8FD6-CDFD2124A878}" type="presOf" srcId="{C09C67A6-1F81-2248-B15F-E46ADEEE8126}" destId="{A882B5B5-01E4-0E4D-9C0C-B4BBDD05B2D0}" srcOrd="1" destOrd="1" presId="urn:microsoft.com/office/officeart/2005/8/layout/hProcess4"/>
    <dgm:cxn modelId="{19510137-9D73-3547-8ACF-B1315523F007}" type="presOf" srcId="{D8CEEEF7-C84C-5846-9BA2-D41D5DB037B3}" destId="{23482D0C-B529-CD43-ADB0-19EF530CD859}" srcOrd="0" destOrd="2" presId="urn:microsoft.com/office/officeart/2005/8/layout/hProcess4"/>
    <dgm:cxn modelId="{80D50939-4D14-2949-9FD4-C791845DD3E1}" srcId="{562573E4-BBBD-6E49-8AFE-D91FB7401451}" destId="{FF4893C0-4830-CC43-847A-A3DF9BAC42E3}" srcOrd="0" destOrd="0" parTransId="{C8359633-2618-634D-B2DB-B236418739E6}" sibTransId="{D3696A80-845B-9041-B033-633CDB365CE8}"/>
    <dgm:cxn modelId="{3ED71A3A-7CBC-7B4B-B26F-DE9CFD7D7FCA}" srcId="{9522E3A2-9FB8-BF43-8ADA-916C58053243}" destId="{420EDEAE-4D05-CF41-BAAC-3853C5BB62BB}" srcOrd="0" destOrd="0" parTransId="{3EBA5991-A924-D748-8876-CC5CC1A108A8}" sibTransId="{0D6BAB83-A4E4-174D-9DAB-A72C306096FD}"/>
    <dgm:cxn modelId="{E59E434B-9D9B-D144-A703-91F5D8612282}" type="presOf" srcId="{5F60C027-8DE1-CB4D-ABE5-2634BF7D4C59}" destId="{167F71FA-9A1A-504C-8B1E-CCF38F9E25E8}" srcOrd="1" destOrd="1" presId="urn:microsoft.com/office/officeart/2005/8/layout/hProcess4"/>
    <dgm:cxn modelId="{AF1CD24E-A19D-1240-A40E-02B17DF5F7B6}" type="presOf" srcId="{96621B77-6CC8-7E41-9D57-AD7C1F55E9DF}" destId="{7162CCCD-B563-FF4D-BEBE-0FE2408BC568}" srcOrd="0" destOrd="1" presId="urn:microsoft.com/office/officeart/2005/8/layout/hProcess4"/>
    <dgm:cxn modelId="{3130F451-41D8-A24A-897B-4BE862385817}" type="presOf" srcId="{330A0609-4294-BE4A-84D9-7502F288B787}" destId="{D52DEB8E-F5AE-2648-A39C-012FAC98667D}" srcOrd="0" destOrd="0" presId="urn:microsoft.com/office/officeart/2005/8/layout/hProcess4"/>
    <dgm:cxn modelId="{4C771E60-CF7E-214A-BE08-FE1F5CEE2D30}" type="presOf" srcId="{D8CEEEF7-C84C-5846-9BA2-D41D5DB037B3}" destId="{A882B5B5-01E4-0E4D-9C0C-B4BBDD05B2D0}" srcOrd="1" destOrd="2" presId="urn:microsoft.com/office/officeart/2005/8/layout/hProcess4"/>
    <dgm:cxn modelId="{3BDB5966-A709-784B-817B-8AB3066E6C65}" type="presOf" srcId="{A6EA782A-4AA7-3545-A125-93D877E34F32}" destId="{7162CCCD-B563-FF4D-BEBE-0FE2408BC568}" srcOrd="0" destOrd="2" presId="urn:microsoft.com/office/officeart/2005/8/layout/hProcess4"/>
    <dgm:cxn modelId="{28C61576-630F-6048-A287-FC0F074A4582}" type="presOf" srcId="{FF4893C0-4830-CC43-847A-A3DF9BAC42E3}" destId="{167F71FA-9A1A-504C-8B1E-CCF38F9E25E8}" srcOrd="1" destOrd="0" presId="urn:microsoft.com/office/officeart/2005/8/layout/hProcess4"/>
    <dgm:cxn modelId="{F9E3448E-D6D7-3B44-8216-6BABF1F33248}" srcId="{330A0609-4294-BE4A-84D9-7502F288B787}" destId="{562573E4-BBBD-6E49-8AFE-D91FB7401451}" srcOrd="2" destOrd="0" parTransId="{D3E76463-7CE9-7E44-9963-7B822FD71A56}" sibTransId="{85426959-3A61-844F-A90B-1E890A29A7A0}"/>
    <dgm:cxn modelId="{06D84092-B4DC-454A-9A82-F4CE23BF8C90}" srcId="{C0F0E8CF-89C8-B146-8B70-34DA599A3F7E}" destId="{D8CEEEF7-C84C-5846-9BA2-D41D5DB037B3}" srcOrd="2" destOrd="0" parTransId="{B5881FA3-6E44-A24C-B1AD-B101CC796D10}" sibTransId="{BF2A566A-182D-B14A-B6D6-5F364F2E1AD5}"/>
    <dgm:cxn modelId="{A93F2196-CE71-DB48-86DC-CB2D50764E14}" srcId="{9522E3A2-9FB8-BF43-8ADA-916C58053243}" destId="{A6EA782A-4AA7-3545-A125-93D877E34F32}" srcOrd="2" destOrd="0" parTransId="{1FA1A920-5A6D-6F4A-9BFE-67155E8B2E02}" sibTransId="{93EAFBE5-66B6-D949-BB87-E7056F4213EF}"/>
    <dgm:cxn modelId="{FBE8C1A8-565C-E649-BF9A-6EE44E9F164F}" type="presOf" srcId="{121AE789-59F7-CD45-885F-60727673A97A}" destId="{A882B5B5-01E4-0E4D-9C0C-B4BBDD05B2D0}" srcOrd="1" destOrd="0" presId="urn:microsoft.com/office/officeart/2005/8/layout/hProcess4"/>
    <dgm:cxn modelId="{8FEB92A9-0FAD-3F4E-9359-AB4794600F3F}" type="presOf" srcId="{121AE789-59F7-CD45-885F-60727673A97A}" destId="{23482D0C-B529-CD43-ADB0-19EF530CD859}" srcOrd="0" destOrd="0" presId="urn:microsoft.com/office/officeart/2005/8/layout/hProcess4"/>
    <dgm:cxn modelId="{BDC8F6AD-59D4-D443-B48D-E5AF18E1F534}" type="presOf" srcId="{81C261B8-A597-AA41-AE8E-3DD19171ED06}" destId="{B1C8EA73-B13A-4F47-8B01-4C34B3C8AAEF}" srcOrd="0" destOrd="0" presId="urn:microsoft.com/office/officeart/2005/8/layout/hProcess4"/>
    <dgm:cxn modelId="{A15AF9B1-D33A-1E44-A254-E5AD4703C48B}" srcId="{330A0609-4294-BE4A-84D9-7502F288B787}" destId="{C0F0E8CF-89C8-B146-8B70-34DA599A3F7E}" srcOrd="1" destOrd="0" parTransId="{8158A912-2F26-B841-8313-4C7F412FD1B4}" sibTransId="{F99F3544-A59D-034D-8B43-6CE0100731CC}"/>
    <dgm:cxn modelId="{005096B7-F264-6248-91BA-3EF874BB312E}" type="presOf" srcId="{9522E3A2-9FB8-BF43-8ADA-916C58053243}" destId="{6D62170B-5B9D-ED48-BDFB-4DAE9A692332}" srcOrd="0" destOrd="0" presId="urn:microsoft.com/office/officeart/2005/8/layout/hProcess4"/>
    <dgm:cxn modelId="{0CB6F8B8-556E-1E48-BAC5-37F1C8C7582A}" type="presOf" srcId="{F99F3544-A59D-034D-8B43-6CE0100731CC}" destId="{763BF81D-8D24-2945-81A8-FB5556F300A9}" srcOrd="0" destOrd="0" presId="urn:microsoft.com/office/officeart/2005/8/layout/hProcess4"/>
    <dgm:cxn modelId="{914499CD-B063-2942-B3C0-9073D41C5009}" type="presOf" srcId="{A6EA782A-4AA7-3545-A125-93D877E34F32}" destId="{920BF245-0642-064E-B363-716D64632FBA}" srcOrd="1" destOrd="2" presId="urn:microsoft.com/office/officeart/2005/8/layout/hProcess4"/>
    <dgm:cxn modelId="{E1B39FD1-523C-5140-A535-6134BB04B64D}" type="presOf" srcId="{5F60C027-8DE1-CB4D-ABE5-2634BF7D4C59}" destId="{144B28CC-178E-CF44-91F2-D363E83FB087}" srcOrd="0" destOrd="1" presId="urn:microsoft.com/office/officeart/2005/8/layout/hProcess4"/>
    <dgm:cxn modelId="{1FB8CDD4-DAFA-504C-ADB7-5CFF70D9F223}" srcId="{C0F0E8CF-89C8-B146-8B70-34DA599A3F7E}" destId="{121AE789-59F7-CD45-885F-60727673A97A}" srcOrd="0" destOrd="0" parTransId="{A8843200-A401-7D41-82A1-8AA08560ADF8}" sibTransId="{7B808F64-5B67-B44F-AF1B-B4A70FB0C10E}"/>
    <dgm:cxn modelId="{FAADC1DD-51F4-B348-A763-4C9639882A29}" type="presOf" srcId="{420EDEAE-4D05-CF41-BAAC-3853C5BB62BB}" destId="{920BF245-0642-064E-B363-716D64632FBA}" srcOrd="1" destOrd="0" presId="urn:microsoft.com/office/officeart/2005/8/layout/hProcess4"/>
    <dgm:cxn modelId="{53B0C8DF-1835-2A4F-BCB6-A1E6F6846D8D}" type="presOf" srcId="{C0F0E8CF-89C8-B146-8B70-34DA599A3F7E}" destId="{8755A7B8-C421-324E-AAEF-1E154D7D9478}" srcOrd="0" destOrd="0" presId="urn:microsoft.com/office/officeart/2005/8/layout/hProcess4"/>
    <dgm:cxn modelId="{3B524BE4-40DD-5C4C-867F-DB696AD26240}" type="presOf" srcId="{562573E4-BBBD-6E49-8AFE-D91FB7401451}" destId="{7269F3E8-575C-F047-BA12-93FA0B5FE8D9}" srcOrd="0" destOrd="0" presId="urn:microsoft.com/office/officeart/2005/8/layout/hProcess4"/>
    <dgm:cxn modelId="{79EE1CED-348C-2542-8D4D-4132B6E963C4}" srcId="{562573E4-BBBD-6E49-8AFE-D91FB7401451}" destId="{5F60C027-8DE1-CB4D-ABE5-2634BF7D4C59}" srcOrd="1" destOrd="0" parTransId="{B58028BC-2384-734E-A222-02D54AE2424A}" sibTransId="{AA4C6A5B-4288-DA43-BEF4-0A725C9026EB}"/>
    <dgm:cxn modelId="{ED2C10F8-D986-3A41-A087-64002346950B}" type="presOf" srcId="{C09C67A6-1F81-2248-B15F-E46ADEEE8126}" destId="{23482D0C-B529-CD43-ADB0-19EF530CD859}" srcOrd="0" destOrd="1" presId="urn:microsoft.com/office/officeart/2005/8/layout/hProcess4"/>
    <dgm:cxn modelId="{F29682FA-F098-3048-8709-D81446945E22}" type="presOf" srcId="{96621B77-6CC8-7E41-9D57-AD7C1F55E9DF}" destId="{920BF245-0642-064E-B363-716D64632FBA}" srcOrd="1" destOrd="1" presId="urn:microsoft.com/office/officeart/2005/8/layout/hProcess4"/>
    <dgm:cxn modelId="{82469F96-5AE9-984B-8F38-F28D1FF7F350}" type="presParOf" srcId="{D52DEB8E-F5AE-2648-A39C-012FAC98667D}" destId="{C474D1B6-6AB9-4846-B268-E8D4C77F97FE}" srcOrd="0" destOrd="0" presId="urn:microsoft.com/office/officeart/2005/8/layout/hProcess4"/>
    <dgm:cxn modelId="{115F14A1-24E3-AF49-B5B0-F7E554C46E8D}" type="presParOf" srcId="{D52DEB8E-F5AE-2648-A39C-012FAC98667D}" destId="{27D16A4B-E772-B74B-B86E-A8BAC92D48D6}" srcOrd="1" destOrd="0" presId="urn:microsoft.com/office/officeart/2005/8/layout/hProcess4"/>
    <dgm:cxn modelId="{8626193C-0332-7149-B272-4B33CDEFA37C}" type="presParOf" srcId="{D52DEB8E-F5AE-2648-A39C-012FAC98667D}" destId="{79F2F344-D4EF-F947-ABC0-CB90464EEAF7}" srcOrd="2" destOrd="0" presId="urn:microsoft.com/office/officeart/2005/8/layout/hProcess4"/>
    <dgm:cxn modelId="{768E95C7-62CC-AD48-B32C-556D5C2AC725}" type="presParOf" srcId="{79F2F344-D4EF-F947-ABC0-CB90464EEAF7}" destId="{A219017F-ED44-FF4A-AC15-7C2C14A8FE84}" srcOrd="0" destOrd="0" presId="urn:microsoft.com/office/officeart/2005/8/layout/hProcess4"/>
    <dgm:cxn modelId="{B57A7456-BBD1-374E-928C-34D618E8582F}" type="presParOf" srcId="{A219017F-ED44-FF4A-AC15-7C2C14A8FE84}" destId="{47ED5421-82CD-4641-B200-FAF10B31705B}" srcOrd="0" destOrd="0" presId="urn:microsoft.com/office/officeart/2005/8/layout/hProcess4"/>
    <dgm:cxn modelId="{FC6F636B-3370-2B43-A1CD-DA44D2AC83FF}" type="presParOf" srcId="{A219017F-ED44-FF4A-AC15-7C2C14A8FE84}" destId="{7162CCCD-B563-FF4D-BEBE-0FE2408BC568}" srcOrd="1" destOrd="0" presId="urn:microsoft.com/office/officeart/2005/8/layout/hProcess4"/>
    <dgm:cxn modelId="{2BDA0CB4-9FFB-274E-BCB3-0EAB36BC8D20}" type="presParOf" srcId="{A219017F-ED44-FF4A-AC15-7C2C14A8FE84}" destId="{920BF245-0642-064E-B363-716D64632FBA}" srcOrd="2" destOrd="0" presId="urn:microsoft.com/office/officeart/2005/8/layout/hProcess4"/>
    <dgm:cxn modelId="{69B3955C-8086-C642-B89D-9FEB11DB137B}" type="presParOf" srcId="{A219017F-ED44-FF4A-AC15-7C2C14A8FE84}" destId="{6D62170B-5B9D-ED48-BDFB-4DAE9A692332}" srcOrd="3" destOrd="0" presId="urn:microsoft.com/office/officeart/2005/8/layout/hProcess4"/>
    <dgm:cxn modelId="{46A4A776-557B-064D-993A-11E3C831F475}" type="presParOf" srcId="{A219017F-ED44-FF4A-AC15-7C2C14A8FE84}" destId="{425006D5-10A7-DF46-B1D8-B555FE47E4B4}" srcOrd="4" destOrd="0" presId="urn:microsoft.com/office/officeart/2005/8/layout/hProcess4"/>
    <dgm:cxn modelId="{53EA77E3-F500-D545-B3BD-3F14D0BD73CF}" type="presParOf" srcId="{79F2F344-D4EF-F947-ABC0-CB90464EEAF7}" destId="{B1C8EA73-B13A-4F47-8B01-4C34B3C8AAEF}" srcOrd="1" destOrd="0" presId="urn:microsoft.com/office/officeart/2005/8/layout/hProcess4"/>
    <dgm:cxn modelId="{C0818C06-6790-2E43-9132-54FDA815BA40}" type="presParOf" srcId="{79F2F344-D4EF-F947-ABC0-CB90464EEAF7}" destId="{FAE69CD0-6105-1149-B552-0DA13A80323E}" srcOrd="2" destOrd="0" presId="urn:microsoft.com/office/officeart/2005/8/layout/hProcess4"/>
    <dgm:cxn modelId="{37AEEB3F-8689-8F45-9420-87987F655DCD}" type="presParOf" srcId="{FAE69CD0-6105-1149-B552-0DA13A80323E}" destId="{709C95B7-2DDE-0D44-950D-085F4635981F}" srcOrd="0" destOrd="0" presId="urn:microsoft.com/office/officeart/2005/8/layout/hProcess4"/>
    <dgm:cxn modelId="{CBE85F14-91E0-F149-9653-E37889E55DA4}" type="presParOf" srcId="{FAE69CD0-6105-1149-B552-0DA13A80323E}" destId="{23482D0C-B529-CD43-ADB0-19EF530CD859}" srcOrd="1" destOrd="0" presId="urn:microsoft.com/office/officeart/2005/8/layout/hProcess4"/>
    <dgm:cxn modelId="{BCE49840-8B29-8F4F-A56D-B3FA81C856F8}" type="presParOf" srcId="{FAE69CD0-6105-1149-B552-0DA13A80323E}" destId="{A882B5B5-01E4-0E4D-9C0C-B4BBDD05B2D0}" srcOrd="2" destOrd="0" presId="urn:microsoft.com/office/officeart/2005/8/layout/hProcess4"/>
    <dgm:cxn modelId="{6E967F15-65EC-0C40-B0BC-C26F1FBA0159}" type="presParOf" srcId="{FAE69CD0-6105-1149-B552-0DA13A80323E}" destId="{8755A7B8-C421-324E-AAEF-1E154D7D9478}" srcOrd="3" destOrd="0" presId="urn:microsoft.com/office/officeart/2005/8/layout/hProcess4"/>
    <dgm:cxn modelId="{AE3600F6-88D7-B14F-96AB-0E825471B577}" type="presParOf" srcId="{FAE69CD0-6105-1149-B552-0DA13A80323E}" destId="{7D54E6A5-A898-1940-9584-B4428DC00461}" srcOrd="4" destOrd="0" presId="urn:microsoft.com/office/officeart/2005/8/layout/hProcess4"/>
    <dgm:cxn modelId="{42687F13-3AFF-0847-8551-34A0CE4DF7D7}" type="presParOf" srcId="{79F2F344-D4EF-F947-ABC0-CB90464EEAF7}" destId="{763BF81D-8D24-2945-81A8-FB5556F300A9}" srcOrd="3" destOrd="0" presId="urn:microsoft.com/office/officeart/2005/8/layout/hProcess4"/>
    <dgm:cxn modelId="{0D9E34C7-2FFC-2842-9F45-A7C67AFF5C09}" type="presParOf" srcId="{79F2F344-D4EF-F947-ABC0-CB90464EEAF7}" destId="{A9D11AAD-BF97-F349-8366-D8467C1BE12A}" srcOrd="4" destOrd="0" presId="urn:microsoft.com/office/officeart/2005/8/layout/hProcess4"/>
    <dgm:cxn modelId="{727BD4CC-BD0F-1343-BFEE-8F80F52EAFA3}" type="presParOf" srcId="{A9D11AAD-BF97-F349-8366-D8467C1BE12A}" destId="{9D262B21-11F8-BC4F-9F49-161F5EBEBD5B}" srcOrd="0" destOrd="0" presId="urn:microsoft.com/office/officeart/2005/8/layout/hProcess4"/>
    <dgm:cxn modelId="{C788D55A-E198-A743-9380-9D997DE23BE4}" type="presParOf" srcId="{A9D11AAD-BF97-F349-8366-D8467C1BE12A}" destId="{144B28CC-178E-CF44-91F2-D363E83FB087}" srcOrd="1" destOrd="0" presId="urn:microsoft.com/office/officeart/2005/8/layout/hProcess4"/>
    <dgm:cxn modelId="{FAACDC1C-292F-F641-9CEE-12830DC6FA10}" type="presParOf" srcId="{A9D11AAD-BF97-F349-8366-D8467C1BE12A}" destId="{167F71FA-9A1A-504C-8B1E-CCF38F9E25E8}" srcOrd="2" destOrd="0" presId="urn:microsoft.com/office/officeart/2005/8/layout/hProcess4"/>
    <dgm:cxn modelId="{A5ABA93E-3A77-6844-98D3-DD75A9D801CF}" type="presParOf" srcId="{A9D11AAD-BF97-F349-8366-D8467C1BE12A}" destId="{7269F3E8-575C-F047-BA12-93FA0B5FE8D9}" srcOrd="3" destOrd="0" presId="urn:microsoft.com/office/officeart/2005/8/layout/hProcess4"/>
    <dgm:cxn modelId="{CBE822C3-7717-0C46-9B69-08E89174A991}" type="presParOf" srcId="{A9D11AAD-BF97-F349-8366-D8467C1BE12A}" destId="{4D58DB03-BFA1-5B4F-A814-AE2A14D9E99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65C0732-0611-4B3A-AF1E-C48A31E315EC}"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25DD26CC-5A4B-4D5E-A354-8962E52AB67B}">
      <dgm:prSet phldrT="[Text]"/>
      <dgm:spPr/>
      <dgm:t>
        <a:bodyPr/>
        <a:lstStyle/>
        <a:p>
          <a:r>
            <a:rPr lang="en-US" dirty="0"/>
            <a:t>Licence</a:t>
          </a:r>
        </a:p>
      </dgm:t>
    </dgm:pt>
    <dgm:pt modelId="{87C518B9-FEF3-438F-9B69-D0FCE297A633}" type="parTrans" cxnId="{9EDBCCEE-18C7-4DFE-B7C4-DE7A6EC22298}">
      <dgm:prSet/>
      <dgm:spPr/>
      <dgm:t>
        <a:bodyPr/>
        <a:lstStyle/>
        <a:p>
          <a:endParaRPr lang="en-US"/>
        </a:p>
      </dgm:t>
    </dgm:pt>
    <dgm:pt modelId="{2C1BC99B-A979-485F-B96C-5B69E4DC3C50}" type="sibTrans" cxnId="{9EDBCCEE-18C7-4DFE-B7C4-DE7A6EC22298}">
      <dgm:prSet/>
      <dgm:spPr/>
      <dgm:t>
        <a:bodyPr/>
        <a:lstStyle/>
        <a:p>
          <a:endParaRPr lang="en-US"/>
        </a:p>
      </dgm:t>
    </dgm:pt>
    <dgm:pt modelId="{B0AA52BF-8FCA-4456-9591-F863943E5652}">
      <dgm:prSet phldrT="[Text]"/>
      <dgm:spPr/>
      <dgm:t>
        <a:bodyPr/>
        <a:lstStyle/>
        <a:p>
          <a:r>
            <a:rPr lang="en-US" dirty="0"/>
            <a:t>Access to existing solution</a:t>
          </a:r>
        </a:p>
      </dgm:t>
    </dgm:pt>
    <dgm:pt modelId="{B954B423-2B70-4829-B4DE-8C2D14C90F72}" type="parTrans" cxnId="{B8D926AB-EBD9-42EF-B194-E7F957368F7F}">
      <dgm:prSet/>
      <dgm:spPr/>
      <dgm:t>
        <a:bodyPr/>
        <a:lstStyle/>
        <a:p>
          <a:endParaRPr lang="en-US"/>
        </a:p>
      </dgm:t>
    </dgm:pt>
    <dgm:pt modelId="{3AB5678D-FB0C-444B-8E7C-FF8077DD7FBB}" type="sibTrans" cxnId="{B8D926AB-EBD9-42EF-B194-E7F957368F7F}">
      <dgm:prSet/>
      <dgm:spPr/>
      <dgm:t>
        <a:bodyPr/>
        <a:lstStyle/>
        <a:p>
          <a:endParaRPr lang="en-US"/>
        </a:p>
      </dgm:t>
    </dgm:pt>
    <dgm:pt modelId="{EC9D4616-DF50-4840-8BA2-DD1869561E53}">
      <dgm:prSet phldrT="[Text]"/>
      <dgm:spPr/>
      <dgm:t>
        <a:bodyPr/>
        <a:lstStyle/>
        <a:p>
          <a:r>
            <a:rPr lang="en-US" dirty="0"/>
            <a:t>Support to implement</a:t>
          </a:r>
        </a:p>
      </dgm:t>
    </dgm:pt>
    <dgm:pt modelId="{1CE05BFC-4670-473D-A9C9-FFF175FA51E4}" type="parTrans" cxnId="{0743FB5B-132C-4AE6-A198-8F3657BED9D5}">
      <dgm:prSet/>
      <dgm:spPr/>
      <dgm:t>
        <a:bodyPr/>
        <a:lstStyle/>
        <a:p>
          <a:endParaRPr lang="en-US"/>
        </a:p>
      </dgm:t>
    </dgm:pt>
    <dgm:pt modelId="{1DBDBB51-38DB-410E-9B1F-7A80AC2D7514}" type="sibTrans" cxnId="{0743FB5B-132C-4AE6-A198-8F3657BED9D5}">
      <dgm:prSet/>
      <dgm:spPr/>
      <dgm:t>
        <a:bodyPr/>
        <a:lstStyle/>
        <a:p>
          <a:endParaRPr lang="en-US"/>
        </a:p>
      </dgm:t>
    </dgm:pt>
    <dgm:pt modelId="{EB18F942-FDB6-4A6B-8F7D-725FBC661E59}">
      <dgm:prSet phldrT="[Text]"/>
      <dgm:spPr/>
      <dgm:t>
        <a:bodyPr/>
        <a:lstStyle/>
        <a:p>
          <a:r>
            <a:rPr lang="en-US" dirty="0"/>
            <a:t>Consultancy/Service</a:t>
          </a:r>
        </a:p>
      </dgm:t>
    </dgm:pt>
    <dgm:pt modelId="{34E29749-5A7B-4ED1-ABEB-571C0D1BE519}" type="parTrans" cxnId="{CF12792E-8300-4484-BCB6-0A1174182BCC}">
      <dgm:prSet/>
      <dgm:spPr/>
      <dgm:t>
        <a:bodyPr/>
        <a:lstStyle/>
        <a:p>
          <a:endParaRPr lang="en-US"/>
        </a:p>
      </dgm:t>
    </dgm:pt>
    <dgm:pt modelId="{97CA904D-BD3F-4028-8402-3733EB466946}" type="sibTrans" cxnId="{CF12792E-8300-4484-BCB6-0A1174182BCC}">
      <dgm:prSet/>
      <dgm:spPr/>
      <dgm:t>
        <a:bodyPr/>
        <a:lstStyle/>
        <a:p>
          <a:endParaRPr lang="en-US"/>
        </a:p>
      </dgm:t>
    </dgm:pt>
    <dgm:pt modelId="{F0F6DE5B-5AAA-4C87-A889-7B4BEA74509F}">
      <dgm:prSet phldrT="[Text]"/>
      <dgm:spPr/>
      <dgm:t>
        <a:bodyPr/>
        <a:lstStyle/>
        <a:p>
          <a:r>
            <a:rPr lang="en-US" dirty="0"/>
            <a:t>Time of experts</a:t>
          </a:r>
        </a:p>
      </dgm:t>
    </dgm:pt>
    <dgm:pt modelId="{51E12F5D-E827-415A-8584-B106F1C5E7E8}" type="parTrans" cxnId="{087E6D76-A00F-40B8-83F8-6D889FBEE483}">
      <dgm:prSet/>
      <dgm:spPr/>
      <dgm:t>
        <a:bodyPr/>
        <a:lstStyle/>
        <a:p>
          <a:endParaRPr lang="en-US"/>
        </a:p>
      </dgm:t>
    </dgm:pt>
    <dgm:pt modelId="{97D10C99-5460-4FA0-AA27-22532C912522}" type="sibTrans" cxnId="{087E6D76-A00F-40B8-83F8-6D889FBEE483}">
      <dgm:prSet/>
      <dgm:spPr/>
      <dgm:t>
        <a:bodyPr/>
        <a:lstStyle/>
        <a:p>
          <a:endParaRPr lang="en-US"/>
        </a:p>
      </dgm:t>
    </dgm:pt>
    <dgm:pt modelId="{21959117-2642-467A-8004-21BCB46049F8}">
      <dgm:prSet phldrT="[Text]"/>
      <dgm:spPr/>
      <dgm:t>
        <a:bodyPr/>
        <a:lstStyle/>
        <a:p>
          <a:r>
            <a:rPr lang="en-US" dirty="0"/>
            <a:t>Contract research</a:t>
          </a:r>
        </a:p>
      </dgm:t>
    </dgm:pt>
    <dgm:pt modelId="{1BC8DB46-E473-4AEA-BC96-BB0A261556DB}" type="parTrans" cxnId="{EBD32AAB-AD9D-4700-9F7B-8C3C5E369FB2}">
      <dgm:prSet/>
      <dgm:spPr/>
      <dgm:t>
        <a:bodyPr/>
        <a:lstStyle/>
        <a:p>
          <a:endParaRPr lang="en-US"/>
        </a:p>
      </dgm:t>
    </dgm:pt>
    <dgm:pt modelId="{EDD60E3D-BDAF-4657-A1A9-7DF540C4174B}" type="sibTrans" cxnId="{EBD32AAB-AD9D-4700-9F7B-8C3C5E369FB2}">
      <dgm:prSet/>
      <dgm:spPr/>
      <dgm:t>
        <a:bodyPr/>
        <a:lstStyle/>
        <a:p>
          <a:endParaRPr lang="en-US"/>
        </a:p>
      </dgm:t>
    </dgm:pt>
    <dgm:pt modelId="{13347FA4-99C2-444C-AA38-A382506096A9}">
      <dgm:prSet phldrT="[Text]"/>
      <dgm:spPr/>
      <dgm:t>
        <a:bodyPr/>
        <a:lstStyle/>
        <a:p>
          <a:r>
            <a:rPr lang="en-US" dirty="0"/>
            <a:t>Specific solution</a:t>
          </a:r>
        </a:p>
      </dgm:t>
    </dgm:pt>
    <dgm:pt modelId="{7D0B2584-6EC7-49DB-9C70-B055338502E2}" type="parTrans" cxnId="{F92D8E6D-EC4D-4573-B3FE-A22294A59AE2}">
      <dgm:prSet/>
      <dgm:spPr/>
      <dgm:t>
        <a:bodyPr/>
        <a:lstStyle/>
        <a:p>
          <a:endParaRPr lang="en-US"/>
        </a:p>
      </dgm:t>
    </dgm:pt>
    <dgm:pt modelId="{21084E68-1228-41ED-B4D3-D18810213462}" type="sibTrans" cxnId="{F92D8E6D-EC4D-4573-B3FE-A22294A59AE2}">
      <dgm:prSet/>
      <dgm:spPr/>
      <dgm:t>
        <a:bodyPr/>
        <a:lstStyle/>
        <a:p>
          <a:endParaRPr lang="en-US"/>
        </a:p>
      </dgm:t>
    </dgm:pt>
    <dgm:pt modelId="{E7147828-2698-445D-8F82-2F18371FB77B}">
      <dgm:prSet phldrT="[Text]"/>
      <dgm:spPr/>
      <dgm:t>
        <a:bodyPr/>
        <a:lstStyle/>
        <a:p>
          <a:r>
            <a:rPr lang="en-US" dirty="0"/>
            <a:t>Outsource its development to CERN</a:t>
          </a:r>
        </a:p>
      </dgm:t>
    </dgm:pt>
    <dgm:pt modelId="{8AA573FE-91FA-49A0-ACF2-88C12779C002}" type="parTrans" cxnId="{7ACE6886-6E8D-41A6-B8E3-69BDC1C7FB2E}">
      <dgm:prSet/>
      <dgm:spPr/>
      <dgm:t>
        <a:bodyPr/>
        <a:lstStyle/>
        <a:p>
          <a:endParaRPr lang="en-US"/>
        </a:p>
      </dgm:t>
    </dgm:pt>
    <dgm:pt modelId="{28917459-2832-45AD-9F6C-6808D603A60F}" type="sibTrans" cxnId="{7ACE6886-6E8D-41A6-B8E3-69BDC1C7FB2E}">
      <dgm:prSet/>
      <dgm:spPr/>
      <dgm:t>
        <a:bodyPr/>
        <a:lstStyle/>
        <a:p>
          <a:endParaRPr lang="en-US"/>
        </a:p>
      </dgm:t>
    </dgm:pt>
    <dgm:pt modelId="{0E2614C8-C0BB-4727-A5B8-702C67BA9700}">
      <dgm:prSet phldrT="[Text]"/>
      <dgm:spPr/>
      <dgm:t>
        <a:bodyPr/>
        <a:lstStyle/>
        <a:p>
          <a:r>
            <a:rPr lang="en-US" dirty="0"/>
            <a:t>Collaborative R&amp;D</a:t>
          </a:r>
        </a:p>
      </dgm:t>
    </dgm:pt>
    <dgm:pt modelId="{103FF4AB-8216-43E1-AEB7-F1BCAD049826}" type="parTrans" cxnId="{DB1B7616-E63D-4693-AE8E-27DF427685BF}">
      <dgm:prSet/>
      <dgm:spPr/>
      <dgm:t>
        <a:bodyPr/>
        <a:lstStyle/>
        <a:p>
          <a:endParaRPr lang="en-US"/>
        </a:p>
      </dgm:t>
    </dgm:pt>
    <dgm:pt modelId="{51B7123D-9106-4F66-AF37-7C2E41257C82}" type="sibTrans" cxnId="{DB1B7616-E63D-4693-AE8E-27DF427685BF}">
      <dgm:prSet/>
      <dgm:spPr/>
      <dgm:t>
        <a:bodyPr/>
        <a:lstStyle/>
        <a:p>
          <a:endParaRPr lang="en-US"/>
        </a:p>
      </dgm:t>
    </dgm:pt>
    <dgm:pt modelId="{0F6117B3-56E1-40AC-8A36-0B3121755D1E}">
      <dgm:prSet phldrT="[Text]"/>
      <dgm:spPr/>
      <dgm:t>
        <a:bodyPr/>
        <a:lstStyle/>
        <a:p>
          <a:r>
            <a:rPr lang="en-US" dirty="0"/>
            <a:t>Time of facilities</a:t>
          </a:r>
        </a:p>
      </dgm:t>
    </dgm:pt>
    <dgm:pt modelId="{A0527B6A-278F-48B7-BE5D-32CE9664B575}" type="parTrans" cxnId="{D06F4610-9377-4533-A914-5C7B52377CAF}">
      <dgm:prSet/>
      <dgm:spPr/>
      <dgm:t>
        <a:bodyPr/>
        <a:lstStyle/>
        <a:p>
          <a:endParaRPr lang="en-US"/>
        </a:p>
      </dgm:t>
    </dgm:pt>
    <dgm:pt modelId="{8D81CB68-A652-45E5-81A7-0833F77F8E03}" type="sibTrans" cxnId="{D06F4610-9377-4533-A914-5C7B52377CAF}">
      <dgm:prSet/>
      <dgm:spPr/>
      <dgm:t>
        <a:bodyPr/>
        <a:lstStyle/>
        <a:p>
          <a:endParaRPr lang="en-US"/>
        </a:p>
      </dgm:t>
    </dgm:pt>
    <dgm:pt modelId="{0FCC4C11-56A8-472D-BD72-88C3BA0BA38E}">
      <dgm:prSet phldrT="[Text]"/>
      <dgm:spPr/>
      <dgm:t>
        <a:bodyPr/>
        <a:lstStyle/>
        <a:p>
          <a:r>
            <a:rPr lang="en-US" dirty="0"/>
            <a:t>Specific issue</a:t>
          </a:r>
        </a:p>
      </dgm:t>
    </dgm:pt>
    <dgm:pt modelId="{9FD1DC84-AAD6-4D48-B0CA-27C4CB8921E4}" type="parTrans" cxnId="{1752213A-7BCB-4997-862C-D62FF221CC14}">
      <dgm:prSet/>
      <dgm:spPr/>
      <dgm:t>
        <a:bodyPr/>
        <a:lstStyle/>
        <a:p>
          <a:endParaRPr lang="en-US"/>
        </a:p>
      </dgm:t>
    </dgm:pt>
    <dgm:pt modelId="{A8F05CA7-7EA5-447F-B00C-0A4DB4D95ACA}" type="sibTrans" cxnId="{1752213A-7BCB-4997-862C-D62FF221CC14}">
      <dgm:prSet/>
      <dgm:spPr/>
      <dgm:t>
        <a:bodyPr/>
        <a:lstStyle/>
        <a:p>
          <a:endParaRPr lang="en-US"/>
        </a:p>
      </dgm:t>
    </dgm:pt>
    <dgm:pt modelId="{ACAF8BEA-2789-4B22-9EF3-D221A4E16865}">
      <dgm:prSet phldrT="[Text]"/>
      <dgm:spPr/>
      <dgm:t>
        <a:bodyPr/>
        <a:lstStyle/>
        <a:p>
          <a:r>
            <a:rPr lang="en-US" dirty="0"/>
            <a:t>General issue</a:t>
          </a:r>
        </a:p>
      </dgm:t>
    </dgm:pt>
    <dgm:pt modelId="{BEDFF964-8C14-46CD-A7C3-1F833016DDAC}" type="parTrans" cxnId="{E3C285D2-6FA1-461D-A880-2A817E084FD0}">
      <dgm:prSet/>
      <dgm:spPr/>
      <dgm:t>
        <a:bodyPr/>
        <a:lstStyle/>
        <a:p>
          <a:endParaRPr lang="en-US"/>
        </a:p>
      </dgm:t>
    </dgm:pt>
    <dgm:pt modelId="{8A34B7E7-90CD-4BA4-8BFF-107952E031DF}" type="sibTrans" cxnId="{E3C285D2-6FA1-461D-A880-2A817E084FD0}">
      <dgm:prSet/>
      <dgm:spPr/>
      <dgm:t>
        <a:bodyPr/>
        <a:lstStyle/>
        <a:p>
          <a:endParaRPr lang="en-US"/>
        </a:p>
      </dgm:t>
    </dgm:pt>
    <dgm:pt modelId="{CEE650E1-D8F5-41B0-9C4A-4EC36500A70B}">
      <dgm:prSet phldrT="[Text]"/>
      <dgm:spPr/>
      <dgm:t>
        <a:bodyPr/>
        <a:lstStyle/>
        <a:p>
          <a:r>
            <a:rPr lang="en-US" dirty="0"/>
            <a:t>Jointly find solution</a:t>
          </a:r>
        </a:p>
      </dgm:t>
    </dgm:pt>
    <dgm:pt modelId="{DBD2F272-7FB0-460B-8323-83BC81E62512}" type="parTrans" cxnId="{A91AACEF-6AFD-458F-9718-2E4DBD81BD42}">
      <dgm:prSet/>
      <dgm:spPr/>
      <dgm:t>
        <a:bodyPr/>
        <a:lstStyle/>
        <a:p>
          <a:endParaRPr lang="en-US"/>
        </a:p>
      </dgm:t>
    </dgm:pt>
    <dgm:pt modelId="{7553E40C-66F5-4DA0-8B1E-122C995FC607}" type="sibTrans" cxnId="{A91AACEF-6AFD-458F-9718-2E4DBD81BD42}">
      <dgm:prSet/>
      <dgm:spPr/>
      <dgm:t>
        <a:bodyPr/>
        <a:lstStyle/>
        <a:p>
          <a:endParaRPr lang="en-US"/>
        </a:p>
      </dgm:t>
    </dgm:pt>
    <dgm:pt modelId="{BDFF77E5-915F-45C3-9CA0-6F753E24CDDC}">
      <dgm:prSet phldrT="[Text]"/>
      <dgm:spPr/>
      <dgm:t>
        <a:bodyPr/>
        <a:lstStyle/>
        <a:p>
          <a:r>
            <a:rPr lang="en-US" dirty="0"/>
            <a:t>Jointly develop solution</a:t>
          </a:r>
        </a:p>
      </dgm:t>
    </dgm:pt>
    <dgm:pt modelId="{FA0C8737-A5B7-4FCE-803A-3139B52FA478}" type="parTrans" cxnId="{9134B7DB-0D8B-44C2-B09E-675B5278F691}">
      <dgm:prSet/>
      <dgm:spPr/>
      <dgm:t>
        <a:bodyPr/>
        <a:lstStyle/>
        <a:p>
          <a:endParaRPr lang="en-US"/>
        </a:p>
      </dgm:t>
    </dgm:pt>
    <dgm:pt modelId="{A8FDA481-9EC1-4EDD-B146-658664EDB955}" type="sibTrans" cxnId="{9134B7DB-0D8B-44C2-B09E-675B5278F691}">
      <dgm:prSet/>
      <dgm:spPr/>
      <dgm:t>
        <a:bodyPr/>
        <a:lstStyle/>
        <a:p>
          <a:endParaRPr lang="en-US"/>
        </a:p>
      </dgm:t>
    </dgm:pt>
    <dgm:pt modelId="{5BA8B137-C7F2-FD4D-885A-06A9AF20F401}">
      <dgm:prSet/>
      <dgm:spPr/>
      <dgm:t>
        <a:bodyPr/>
        <a:lstStyle/>
        <a:p>
          <a:r>
            <a:rPr lang="en-GB" dirty="0"/>
            <a:t>Open source access</a:t>
          </a:r>
        </a:p>
      </dgm:t>
    </dgm:pt>
    <dgm:pt modelId="{E7DDE136-D64C-784B-8C8D-606C53786007}" type="parTrans" cxnId="{FE0709AA-8F7E-D442-A67D-2C38858DBFE1}">
      <dgm:prSet/>
      <dgm:spPr/>
      <dgm:t>
        <a:bodyPr/>
        <a:lstStyle/>
        <a:p>
          <a:endParaRPr lang="en-GB"/>
        </a:p>
      </dgm:t>
    </dgm:pt>
    <dgm:pt modelId="{9C7F767E-65AC-3F4A-94FE-45EB044C047D}" type="sibTrans" cxnId="{FE0709AA-8F7E-D442-A67D-2C38858DBFE1}">
      <dgm:prSet/>
      <dgm:spPr/>
      <dgm:t>
        <a:bodyPr/>
        <a:lstStyle/>
        <a:p>
          <a:endParaRPr lang="en-GB"/>
        </a:p>
      </dgm:t>
    </dgm:pt>
    <dgm:pt modelId="{82DDE74E-F64E-A742-BAB3-C660D380F3FE}">
      <dgm:prSet/>
      <dgm:spPr/>
      <dgm:t>
        <a:bodyPr/>
        <a:lstStyle/>
        <a:p>
          <a:r>
            <a:rPr lang="en-GB" dirty="0"/>
            <a:t>Open source software</a:t>
          </a:r>
        </a:p>
      </dgm:t>
    </dgm:pt>
    <dgm:pt modelId="{BDE70F9D-5249-1342-8745-F6F78D453B36}" type="parTrans" cxnId="{06A38AC6-6A60-D441-875C-6AE415CC75F2}">
      <dgm:prSet/>
      <dgm:spPr/>
      <dgm:t>
        <a:bodyPr/>
        <a:lstStyle/>
        <a:p>
          <a:endParaRPr lang="en-GB"/>
        </a:p>
      </dgm:t>
    </dgm:pt>
    <dgm:pt modelId="{40953B1C-4012-F441-9841-C42A50E6FAB8}" type="sibTrans" cxnId="{06A38AC6-6A60-D441-875C-6AE415CC75F2}">
      <dgm:prSet/>
      <dgm:spPr/>
      <dgm:t>
        <a:bodyPr/>
        <a:lstStyle/>
        <a:p>
          <a:endParaRPr lang="en-GB"/>
        </a:p>
      </dgm:t>
    </dgm:pt>
    <dgm:pt modelId="{FD31EA15-90E0-F44A-B966-5F752EAC5A71}">
      <dgm:prSet/>
      <dgm:spPr/>
      <dgm:t>
        <a:bodyPr/>
        <a:lstStyle/>
        <a:p>
          <a:r>
            <a:rPr lang="en-GB" dirty="0"/>
            <a:t>Open source hardware</a:t>
          </a:r>
        </a:p>
      </dgm:t>
    </dgm:pt>
    <dgm:pt modelId="{18420C40-EDD3-A34F-ADA4-A3ED3E1DB696}" type="parTrans" cxnId="{DEE73035-FB3E-D341-8FD4-D0BA191600F7}">
      <dgm:prSet/>
      <dgm:spPr/>
      <dgm:t>
        <a:bodyPr/>
        <a:lstStyle/>
        <a:p>
          <a:endParaRPr lang="en-GB"/>
        </a:p>
      </dgm:t>
    </dgm:pt>
    <dgm:pt modelId="{975DB06F-F983-3546-8D2D-3463CB45B096}" type="sibTrans" cxnId="{DEE73035-FB3E-D341-8FD4-D0BA191600F7}">
      <dgm:prSet/>
      <dgm:spPr/>
      <dgm:t>
        <a:bodyPr/>
        <a:lstStyle/>
        <a:p>
          <a:endParaRPr lang="en-GB"/>
        </a:p>
      </dgm:t>
    </dgm:pt>
    <dgm:pt modelId="{409A77C8-6BC4-47D2-83DC-946F04A6FF81}" type="pres">
      <dgm:prSet presAssocID="{165C0732-0611-4B3A-AF1E-C48A31E315EC}" presName="Name0" presStyleCnt="0">
        <dgm:presLayoutVars>
          <dgm:dir/>
          <dgm:animLvl val="lvl"/>
          <dgm:resizeHandles val="exact"/>
        </dgm:presLayoutVars>
      </dgm:prSet>
      <dgm:spPr/>
    </dgm:pt>
    <dgm:pt modelId="{06CA6523-D024-40E1-B5A8-9165105C0591}" type="pres">
      <dgm:prSet presAssocID="{25DD26CC-5A4B-4D5E-A354-8962E52AB67B}" presName="composite" presStyleCnt="0"/>
      <dgm:spPr/>
    </dgm:pt>
    <dgm:pt modelId="{9BB8BCE8-F605-410B-8E93-3FF442C08B7D}" type="pres">
      <dgm:prSet presAssocID="{25DD26CC-5A4B-4D5E-A354-8962E52AB67B}" presName="parTx" presStyleLbl="alignNode1" presStyleIdx="0" presStyleCnt="5">
        <dgm:presLayoutVars>
          <dgm:chMax val="0"/>
          <dgm:chPref val="0"/>
          <dgm:bulletEnabled val="1"/>
        </dgm:presLayoutVars>
      </dgm:prSet>
      <dgm:spPr/>
    </dgm:pt>
    <dgm:pt modelId="{0BDE8EDE-244B-4FAA-94EC-66444F8A91AD}" type="pres">
      <dgm:prSet presAssocID="{25DD26CC-5A4B-4D5E-A354-8962E52AB67B}" presName="desTx" presStyleLbl="alignAccFollowNode1" presStyleIdx="0" presStyleCnt="5">
        <dgm:presLayoutVars>
          <dgm:bulletEnabled val="1"/>
        </dgm:presLayoutVars>
      </dgm:prSet>
      <dgm:spPr/>
    </dgm:pt>
    <dgm:pt modelId="{8FEC5BA7-2868-4EA8-B6C8-0D44B8A24774}" type="pres">
      <dgm:prSet presAssocID="{2C1BC99B-A979-485F-B96C-5B69E4DC3C50}" presName="space" presStyleCnt="0"/>
      <dgm:spPr/>
    </dgm:pt>
    <dgm:pt modelId="{025DF9B3-78A0-480D-AD02-16AACF3DE230}" type="pres">
      <dgm:prSet presAssocID="{EB18F942-FDB6-4A6B-8F7D-725FBC661E59}" presName="composite" presStyleCnt="0"/>
      <dgm:spPr/>
    </dgm:pt>
    <dgm:pt modelId="{00492A3E-18D1-4E5F-82F4-3FF247E20D68}" type="pres">
      <dgm:prSet presAssocID="{EB18F942-FDB6-4A6B-8F7D-725FBC661E59}" presName="parTx" presStyleLbl="alignNode1" presStyleIdx="1" presStyleCnt="5">
        <dgm:presLayoutVars>
          <dgm:chMax val="0"/>
          <dgm:chPref val="0"/>
          <dgm:bulletEnabled val="1"/>
        </dgm:presLayoutVars>
      </dgm:prSet>
      <dgm:spPr/>
    </dgm:pt>
    <dgm:pt modelId="{F124C1A6-3A21-40E7-AEAD-362B364F7E41}" type="pres">
      <dgm:prSet presAssocID="{EB18F942-FDB6-4A6B-8F7D-725FBC661E59}" presName="desTx" presStyleLbl="alignAccFollowNode1" presStyleIdx="1" presStyleCnt="5">
        <dgm:presLayoutVars>
          <dgm:bulletEnabled val="1"/>
        </dgm:presLayoutVars>
      </dgm:prSet>
      <dgm:spPr/>
    </dgm:pt>
    <dgm:pt modelId="{57A27BD4-2071-40E2-91BB-9CD9ACAF8377}" type="pres">
      <dgm:prSet presAssocID="{97CA904D-BD3F-4028-8402-3733EB466946}" presName="space" presStyleCnt="0"/>
      <dgm:spPr/>
    </dgm:pt>
    <dgm:pt modelId="{12D279E2-38F7-491F-A6D0-9B1CFB688BCC}" type="pres">
      <dgm:prSet presAssocID="{21959117-2642-467A-8004-21BCB46049F8}" presName="composite" presStyleCnt="0"/>
      <dgm:spPr/>
    </dgm:pt>
    <dgm:pt modelId="{88FC64F0-8373-491D-A6EC-8A590A06EE98}" type="pres">
      <dgm:prSet presAssocID="{21959117-2642-467A-8004-21BCB46049F8}" presName="parTx" presStyleLbl="alignNode1" presStyleIdx="2" presStyleCnt="5">
        <dgm:presLayoutVars>
          <dgm:chMax val="0"/>
          <dgm:chPref val="0"/>
          <dgm:bulletEnabled val="1"/>
        </dgm:presLayoutVars>
      </dgm:prSet>
      <dgm:spPr/>
    </dgm:pt>
    <dgm:pt modelId="{7AFD34CD-95F3-4B77-B0A1-7E46390A71E5}" type="pres">
      <dgm:prSet presAssocID="{21959117-2642-467A-8004-21BCB46049F8}" presName="desTx" presStyleLbl="alignAccFollowNode1" presStyleIdx="2" presStyleCnt="5">
        <dgm:presLayoutVars>
          <dgm:bulletEnabled val="1"/>
        </dgm:presLayoutVars>
      </dgm:prSet>
      <dgm:spPr/>
    </dgm:pt>
    <dgm:pt modelId="{9F8E0659-E8C0-473F-8014-7CD512376436}" type="pres">
      <dgm:prSet presAssocID="{EDD60E3D-BDAF-4657-A1A9-7DF540C4174B}" presName="space" presStyleCnt="0"/>
      <dgm:spPr/>
    </dgm:pt>
    <dgm:pt modelId="{2890113B-6775-4A3E-AE02-C5ACFD200F88}" type="pres">
      <dgm:prSet presAssocID="{0E2614C8-C0BB-4727-A5B8-702C67BA9700}" presName="composite" presStyleCnt="0"/>
      <dgm:spPr/>
    </dgm:pt>
    <dgm:pt modelId="{DD77659E-00F9-41E5-832B-ECB0E95F4FFB}" type="pres">
      <dgm:prSet presAssocID="{0E2614C8-C0BB-4727-A5B8-702C67BA9700}" presName="parTx" presStyleLbl="alignNode1" presStyleIdx="3" presStyleCnt="5">
        <dgm:presLayoutVars>
          <dgm:chMax val="0"/>
          <dgm:chPref val="0"/>
          <dgm:bulletEnabled val="1"/>
        </dgm:presLayoutVars>
      </dgm:prSet>
      <dgm:spPr/>
    </dgm:pt>
    <dgm:pt modelId="{125EE193-C6A8-42B7-9992-FA8F8833CBF9}" type="pres">
      <dgm:prSet presAssocID="{0E2614C8-C0BB-4727-A5B8-702C67BA9700}" presName="desTx" presStyleLbl="alignAccFollowNode1" presStyleIdx="3" presStyleCnt="5">
        <dgm:presLayoutVars>
          <dgm:bulletEnabled val="1"/>
        </dgm:presLayoutVars>
      </dgm:prSet>
      <dgm:spPr/>
    </dgm:pt>
    <dgm:pt modelId="{4327F83B-C273-CD45-AD93-DD69DDA993AE}" type="pres">
      <dgm:prSet presAssocID="{51B7123D-9106-4F66-AF37-7C2E41257C82}" presName="space" presStyleCnt="0"/>
      <dgm:spPr/>
    </dgm:pt>
    <dgm:pt modelId="{3C4100EB-A2FA-B946-8ECE-794105A9B085}" type="pres">
      <dgm:prSet presAssocID="{5BA8B137-C7F2-FD4D-885A-06A9AF20F401}" presName="composite" presStyleCnt="0"/>
      <dgm:spPr/>
    </dgm:pt>
    <dgm:pt modelId="{E1708C36-ED49-9046-93A8-199AD4538314}" type="pres">
      <dgm:prSet presAssocID="{5BA8B137-C7F2-FD4D-885A-06A9AF20F401}" presName="parTx" presStyleLbl="alignNode1" presStyleIdx="4" presStyleCnt="5">
        <dgm:presLayoutVars>
          <dgm:chMax val="0"/>
          <dgm:chPref val="0"/>
          <dgm:bulletEnabled val="1"/>
        </dgm:presLayoutVars>
      </dgm:prSet>
      <dgm:spPr/>
    </dgm:pt>
    <dgm:pt modelId="{E0D5832A-2897-1D42-8014-F3706702C9C3}" type="pres">
      <dgm:prSet presAssocID="{5BA8B137-C7F2-FD4D-885A-06A9AF20F401}" presName="desTx" presStyleLbl="alignAccFollowNode1" presStyleIdx="4" presStyleCnt="5">
        <dgm:presLayoutVars>
          <dgm:bulletEnabled val="1"/>
        </dgm:presLayoutVars>
      </dgm:prSet>
      <dgm:spPr/>
    </dgm:pt>
  </dgm:ptLst>
  <dgm:cxnLst>
    <dgm:cxn modelId="{86784C08-DB52-4089-92BA-B2E0F980EBD6}" type="presOf" srcId="{CEE650E1-D8F5-41B0-9C4A-4EC36500A70B}" destId="{125EE193-C6A8-42B7-9992-FA8F8833CBF9}" srcOrd="0" destOrd="1" presId="urn:microsoft.com/office/officeart/2005/8/layout/hList1"/>
    <dgm:cxn modelId="{D06F4610-9377-4533-A914-5C7B52377CAF}" srcId="{EB18F942-FDB6-4A6B-8F7D-725FBC661E59}" destId="{0F6117B3-56E1-40AC-8A36-0B3121755D1E}" srcOrd="2" destOrd="0" parTransId="{A0527B6A-278F-48B7-BE5D-32CE9664B575}" sibTransId="{8D81CB68-A652-45E5-81A7-0833F77F8E03}"/>
    <dgm:cxn modelId="{DB1B7616-E63D-4693-AE8E-27DF427685BF}" srcId="{165C0732-0611-4B3A-AF1E-C48A31E315EC}" destId="{0E2614C8-C0BB-4727-A5B8-702C67BA9700}" srcOrd="3" destOrd="0" parTransId="{103FF4AB-8216-43E1-AEB7-F1BCAD049826}" sibTransId="{51B7123D-9106-4F66-AF37-7C2E41257C82}"/>
    <dgm:cxn modelId="{E7824D1D-6A54-44CB-8BFB-6E40DA8F788A}" type="presOf" srcId="{BDFF77E5-915F-45C3-9CA0-6F753E24CDDC}" destId="{125EE193-C6A8-42B7-9992-FA8F8833CBF9}" srcOrd="0" destOrd="2" presId="urn:microsoft.com/office/officeart/2005/8/layout/hList1"/>
    <dgm:cxn modelId="{DF13DD20-DEE9-40F4-ABD7-094587D818E7}" type="presOf" srcId="{21959117-2642-467A-8004-21BCB46049F8}" destId="{88FC64F0-8373-491D-A6EC-8A590A06EE98}" srcOrd="0" destOrd="0" presId="urn:microsoft.com/office/officeart/2005/8/layout/hList1"/>
    <dgm:cxn modelId="{CF12792E-8300-4484-BCB6-0A1174182BCC}" srcId="{165C0732-0611-4B3A-AF1E-C48A31E315EC}" destId="{EB18F942-FDB6-4A6B-8F7D-725FBC661E59}" srcOrd="1" destOrd="0" parTransId="{34E29749-5A7B-4ED1-ABEB-571C0D1BE519}" sibTransId="{97CA904D-BD3F-4028-8402-3733EB466946}"/>
    <dgm:cxn modelId="{DEE73035-FB3E-D341-8FD4-D0BA191600F7}" srcId="{5BA8B137-C7F2-FD4D-885A-06A9AF20F401}" destId="{FD31EA15-90E0-F44A-B966-5F752EAC5A71}" srcOrd="1" destOrd="0" parTransId="{18420C40-EDD3-A34F-ADA4-A3ED3E1DB696}" sibTransId="{975DB06F-F983-3546-8D2D-3463CB45B096}"/>
    <dgm:cxn modelId="{1752213A-7BCB-4997-862C-D62FF221CC14}" srcId="{EB18F942-FDB6-4A6B-8F7D-725FBC661E59}" destId="{0FCC4C11-56A8-472D-BD72-88C3BA0BA38E}" srcOrd="0" destOrd="0" parTransId="{9FD1DC84-AAD6-4D48-B0CA-27C4CB8921E4}" sibTransId="{A8F05CA7-7EA5-447F-B00C-0A4DB4D95ACA}"/>
    <dgm:cxn modelId="{71846A4D-856E-0F41-BEB2-55812B468ABD}" type="presOf" srcId="{FD31EA15-90E0-F44A-B966-5F752EAC5A71}" destId="{E0D5832A-2897-1D42-8014-F3706702C9C3}" srcOrd="0" destOrd="1" presId="urn:microsoft.com/office/officeart/2005/8/layout/hList1"/>
    <dgm:cxn modelId="{0743FB5B-132C-4AE6-A198-8F3657BED9D5}" srcId="{25DD26CC-5A4B-4D5E-A354-8962E52AB67B}" destId="{EC9D4616-DF50-4840-8BA2-DD1869561E53}" srcOrd="1" destOrd="0" parTransId="{1CE05BFC-4670-473D-A9C9-FFF175FA51E4}" sibTransId="{1DBDBB51-38DB-410E-9B1F-7A80AC2D7514}"/>
    <dgm:cxn modelId="{77A60D5F-7D89-4D43-AFFE-077CF4B2A599}" type="presOf" srcId="{0FCC4C11-56A8-472D-BD72-88C3BA0BA38E}" destId="{F124C1A6-3A21-40E7-AEAD-362B364F7E41}" srcOrd="0" destOrd="0" presId="urn:microsoft.com/office/officeart/2005/8/layout/hList1"/>
    <dgm:cxn modelId="{D0DD0766-EB1C-4069-A45B-5C0992DCE1F5}" type="presOf" srcId="{EC9D4616-DF50-4840-8BA2-DD1869561E53}" destId="{0BDE8EDE-244B-4FAA-94EC-66444F8A91AD}" srcOrd="0" destOrd="1" presId="urn:microsoft.com/office/officeart/2005/8/layout/hList1"/>
    <dgm:cxn modelId="{707E416B-C53A-4D17-BA98-8C7961B96113}" type="presOf" srcId="{B0AA52BF-8FCA-4456-9591-F863943E5652}" destId="{0BDE8EDE-244B-4FAA-94EC-66444F8A91AD}" srcOrd="0" destOrd="0" presId="urn:microsoft.com/office/officeart/2005/8/layout/hList1"/>
    <dgm:cxn modelId="{F92D8E6D-EC4D-4573-B3FE-A22294A59AE2}" srcId="{21959117-2642-467A-8004-21BCB46049F8}" destId="{13347FA4-99C2-444C-AA38-A382506096A9}" srcOrd="0" destOrd="0" parTransId="{7D0B2584-6EC7-49DB-9C70-B055338502E2}" sibTransId="{21084E68-1228-41ED-B4D3-D18810213462}"/>
    <dgm:cxn modelId="{087E6D76-A00F-40B8-83F8-6D889FBEE483}" srcId="{EB18F942-FDB6-4A6B-8F7D-725FBC661E59}" destId="{F0F6DE5B-5AAA-4C87-A889-7B4BEA74509F}" srcOrd="1" destOrd="0" parTransId="{51E12F5D-E827-415A-8584-B106F1C5E7E8}" sibTransId="{97D10C99-5460-4FA0-AA27-22532C912522}"/>
    <dgm:cxn modelId="{06024A77-E31B-475F-9623-DB55FC9C9972}" type="presOf" srcId="{E7147828-2698-445D-8F82-2F18371FB77B}" destId="{7AFD34CD-95F3-4B77-B0A1-7E46390A71E5}" srcOrd="0" destOrd="1" presId="urn:microsoft.com/office/officeart/2005/8/layout/hList1"/>
    <dgm:cxn modelId="{A8882B78-C461-084D-9385-57A34C0D7ED8}" type="presOf" srcId="{82DDE74E-F64E-A742-BAB3-C660D380F3FE}" destId="{E0D5832A-2897-1D42-8014-F3706702C9C3}" srcOrd="0" destOrd="0" presId="urn:microsoft.com/office/officeart/2005/8/layout/hList1"/>
    <dgm:cxn modelId="{1B3C0885-3392-48D3-8113-2CF758B40DB7}" type="presOf" srcId="{165C0732-0611-4B3A-AF1E-C48A31E315EC}" destId="{409A77C8-6BC4-47D2-83DC-946F04A6FF81}" srcOrd="0" destOrd="0" presId="urn:microsoft.com/office/officeart/2005/8/layout/hList1"/>
    <dgm:cxn modelId="{7ACE6886-6E8D-41A6-B8E3-69BDC1C7FB2E}" srcId="{21959117-2642-467A-8004-21BCB46049F8}" destId="{E7147828-2698-445D-8F82-2F18371FB77B}" srcOrd="1" destOrd="0" parTransId="{8AA573FE-91FA-49A0-ACF2-88C12779C002}" sibTransId="{28917459-2832-45AD-9F6C-6808D603A60F}"/>
    <dgm:cxn modelId="{FEEA0E8F-334D-4286-896F-C6AD2B97845D}" type="presOf" srcId="{ACAF8BEA-2789-4B22-9EF3-D221A4E16865}" destId="{125EE193-C6A8-42B7-9992-FA8F8833CBF9}" srcOrd="0" destOrd="0" presId="urn:microsoft.com/office/officeart/2005/8/layout/hList1"/>
    <dgm:cxn modelId="{B8062497-7758-43AC-9B72-11C275BDC085}" type="presOf" srcId="{0E2614C8-C0BB-4727-A5B8-702C67BA9700}" destId="{DD77659E-00F9-41E5-832B-ECB0E95F4FFB}" srcOrd="0" destOrd="0" presId="urn:microsoft.com/office/officeart/2005/8/layout/hList1"/>
    <dgm:cxn modelId="{4487E1A3-D7FC-4F51-BFBF-F18A2A65C861}" type="presOf" srcId="{EB18F942-FDB6-4A6B-8F7D-725FBC661E59}" destId="{00492A3E-18D1-4E5F-82F4-3FF247E20D68}" srcOrd="0" destOrd="0" presId="urn:microsoft.com/office/officeart/2005/8/layout/hList1"/>
    <dgm:cxn modelId="{FE0709AA-8F7E-D442-A67D-2C38858DBFE1}" srcId="{165C0732-0611-4B3A-AF1E-C48A31E315EC}" destId="{5BA8B137-C7F2-FD4D-885A-06A9AF20F401}" srcOrd="4" destOrd="0" parTransId="{E7DDE136-D64C-784B-8C8D-606C53786007}" sibTransId="{9C7F767E-65AC-3F4A-94FE-45EB044C047D}"/>
    <dgm:cxn modelId="{B8D926AB-EBD9-42EF-B194-E7F957368F7F}" srcId="{25DD26CC-5A4B-4D5E-A354-8962E52AB67B}" destId="{B0AA52BF-8FCA-4456-9591-F863943E5652}" srcOrd="0" destOrd="0" parTransId="{B954B423-2B70-4829-B4DE-8C2D14C90F72}" sibTransId="{3AB5678D-FB0C-444B-8E7C-FF8077DD7FBB}"/>
    <dgm:cxn modelId="{EBD32AAB-AD9D-4700-9F7B-8C3C5E369FB2}" srcId="{165C0732-0611-4B3A-AF1E-C48A31E315EC}" destId="{21959117-2642-467A-8004-21BCB46049F8}" srcOrd="2" destOrd="0" parTransId="{1BC8DB46-E473-4AEA-BC96-BB0A261556DB}" sibTransId="{EDD60E3D-BDAF-4657-A1A9-7DF540C4174B}"/>
    <dgm:cxn modelId="{7CF3FCAF-6BC5-44FC-9440-807C3E82980E}" type="presOf" srcId="{F0F6DE5B-5AAA-4C87-A889-7B4BEA74509F}" destId="{F124C1A6-3A21-40E7-AEAD-362B364F7E41}" srcOrd="0" destOrd="1" presId="urn:microsoft.com/office/officeart/2005/8/layout/hList1"/>
    <dgm:cxn modelId="{251C43BA-EB65-4F6D-9E4C-3AE95A640CD0}" type="presOf" srcId="{0F6117B3-56E1-40AC-8A36-0B3121755D1E}" destId="{F124C1A6-3A21-40E7-AEAD-362B364F7E41}" srcOrd="0" destOrd="2" presId="urn:microsoft.com/office/officeart/2005/8/layout/hList1"/>
    <dgm:cxn modelId="{06A38AC6-6A60-D441-875C-6AE415CC75F2}" srcId="{5BA8B137-C7F2-FD4D-885A-06A9AF20F401}" destId="{82DDE74E-F64E-A742-BAB3-C660D380F3FE}" srcOrd="0" destOrd="0" parTransId="{BDE70F9D-5249-1342-8745-F6F78D453B36}" sibTransId="{40953B1C-4012-F441-9841-C42A50E6FAB8}"/>
    <dgm:cxn modelId="{B3E62FCE-42A3-4127-9363-E8FE81848047}" type="presOf" srcId="{25DD26CC-5A4B-4D5E-A354-8962E52AB67B}" destId="{9BB8BCE8-F605-410B-8E93-3FF442C08B7D}" srcOrd="0" destOrd="0" presId="urn:microsoft.com/office/officeart/2005/8/layout/hList1"/>
    <dgm:cxn modelId="{E3C285D2-6FA1-461D-A880-2A817E084FD0}" srcId="{0E2614C8-C0BB-4727-A5B8-702C67BA9700}" destId="{ACAF8BEA-2789-4B22-9EF3-D221A4E16865}" srcOrd="0" destOrd="0" parTransId="{BEDFF964-8C14-46CD-A7C3-1F833016DDAC}" sibTransId="{8A34B7E7-90CD-4BA4-8BFF-107952E031DF}"/>
    <dgm:cxn modelId="{B65A15D8-FDFE-4B94-8724-6629439DE205}" type="presOf" srcId="{13347FA4-99C2-444C-AA38-A382506096A9}" destId="{7AFD34CD-95F3-4B77-B0A1-7E46390A71E5}" srcOrd="0" destOrd="0" presId="urn:microsoft.com/office/officeart/2005/8/layout/hList1"/>
    <dgm:cxn modelId="{9134B7DB-0D8B-44C2-B09E-675B5278F691}" srcId="{0E2614C8-C0BB-4727-A5B8-702C67BA9700}" destId="{BDFF77E5-915F-45C3-9CA0-6F753E24CDDC}" srcOrd="2" destOrd="0" parTransId="{FA0C8737-A5B7-4FCE-803A-3139B52FA478}" sibTransId="{A8FDA481-9EC1-4EDD-B146-658664EDB955}"/>
    <dgm:cxn modelId="{9EDBCCEE-18C7-4DFE-B7C4-DE7A6EC22298}" srcId="{165C0732-0611-4B3A-AF1E-C48A31E315EC}" destId="{25DD26CC-5A4B-4D5E-A354-8962E52AB67B}" srcOrd="0" destOrd="0" parTransId="{87C518B9-FEF3-438F-9B69-D0FCE297A633}" sibTransId="{2C1BC99B-A979-485F-B96C-5B69E4DC3C50}"/>
    <dgm:cxn modelId="{A91AACEF-6AFD-458F-9718-2E4DBD81BD42}" srcId="{0E2614C8-C0BB-4727-A5B8-702C67BA9700}" destId="{CEE650E1-D8F5-41B0-9C4A-4EC36500A70B}" srcOrd="1" destOrd="0" parTransId="{DBD2F272-7FB0-460B-8323-83BC81E62512}" sibTransId="{7553E40C-66F5-4DA0-8B1E-122C995FC607}"/>
    <dgm:cxn modelId="{6E7FB2F7-6E7E-DA4A-B2CD-4257E415B681}" type="presOf" srcId="{5BA8B137-C7F2-FD4D-885A-06A9AF20F401}" destId="{E1708C36-ED49-9046-93A8-199AD4538314}" srcOrd="0" destOrd="0" presId="urn:microsoft.com/office/officeart/2005/8/layout/hList1"/>
    <dgm:cxn modelId="{A3B80090-5869-4FAC-89AC-6FF87165147A}" type="presParOf" srcId="{409A77C8-6BC4-47D2-83DC-946F04A6FF81}" destId="{06CA6523-D024-40E1-B5A8-9165105C0591}" srcOrd="0" destOrd="0" presId="urn:microsoft.com/office/officeart/2005/8/layout/hList1"/>
    <dgm:cxn modelId="{A8A5A303-8F3B-4AD3-ACFD-99DFF5F75AC9}" type="presParOf" srcId="{06CA6523-D024-40E1-B5A8-9165105C0591}" destId="{9BB8BCE8-F605-410B-8E93-3FF442C08B7D}" srcOrd="0" destOrd="0" presId="urn:microsoft.com/office/officeart/2005/8/layout/hList1"/>
    <dgm:cxn modelId="{17F34827-A90A-463C-BC55-2F0A1D36A443}" type="presParOf" srcId="{06CA6523-D024-40E1-B5A8-9165105C0591}" destId="{0BDE8EDE-244B-4FAA-94EC-66444F8A91AD}" srcOrd="1" destOrd="0" presId="urn:microsoft.com/office/officeart/2005/8/layout/hList1"/>
    <dgm:cxn modelId="{457FC801-7389-45E7-8B04-2147DEFB6AE1}" type="presParOf" srcId="{409A77C8-6BC4-47D2-83DC-946F04A6FF81}" destId="{8FEC5BA7-2868-4EA8-B6C8-0D44B8A24774}" srcOrd="1" destOrd="0" presId="urn:microsoft.com/office/officeart/2005/8/layout/hList1"/>
    <dgm:cxn modelId="{67EBFFCC-0683-4097-8623-196CE79085B2}" type="presParOf" srcId="{409A77C8-6BC4-47D2-83DC-946F04A6FF81}" destId="{025DF9B3-78A0-480D-AD02-16AACF3DE230}" srcOrd="2" destOrd="0" presId="urn:microsoft.com/office/officeart/2005/8/layout/hList1"/>
    <dgm:cxn modelId="{64B6EBE9-D8F8-485E-92BF-64C87BAB2C3E}" type="presParOf" srcId="{025DF9B3-78A0-480D-AD02-16AACF3DE230}" destId="{00492A3E-18D1-4E5F-82F4-3FF247E20D68}" srcOrd="0" destOrd="0" presId="urn:microsoft.com/office/officeart/2005/8/layout/hList1"/>
    <dgm:cxn modelId="{D2040E92-4CF5-4ABB-A9AA-F213255E03F6}" type="presParOf" srcId="{025DF9B3-78A0-480D-AD02-16AACF3DE230}" destId="{F124C1A6-3A21-40E7-AEAD-362B364F7E41}" srcOrd="1" destOrd="0" presId="urn:microsoft.com/office/officeart/2005/8/layout/hList1"/>
    <dgm:cxn modelId="{834E7742-AF9B-433C-A2AD-00E4A744D938}" type="presParOf" srcId="{409A77C8-6BC4-47D2-83DC-946F04A6FF81}" destId="{57A27BD4-2071-40E2-91BB-9CD9ACAF8377}" srcOrd="3" destOrd="0" presId="urn:microsoft.com/office/officeart/2005/8/layout/hList1"/>
    <dgm:cxn modelId="{92E34609-0619-432F-8372-38F6F743D4EB}" type="presParOf" srcId="{409A77C8-6BC4-47D2-83DC-946F04A6FF81}" destId="{12D279E2-38F7-491F-A6D0-9B1CFB688BCC}" srcOrd="4" destOrd="0" presId="urn:microsoft.com/office/officeart/2005/8/layout/hList1"/>
    <dgm:cxn modelId="{B6780E72-755E-44F6-A01B-DD7E4B275539}" type="presParOf" srcId="{12D279E2-38F7-491F-A6D0-9B1CFB688BCC}" destId="{88FC64F0-8373-491D-A6EC-8A590A06EE98}" srcOrd="0" destOrd="0" presId="urn:microsoft.com/office/officeart/2005/8/layout/hList1"/>
    <dgm:cxn modelId="{B7D13B12-3C97-4378-B001-86CF8055EA50}" type="presParOf" srcId="{12D279E2-38F7-491F-A6D0-9B1CFB688BCC}" destId="{7AFD34CD-95F3-4B77-B0A1-7E46390A71E5}" srcOrd="1" destOrd="0" presId="urn:microsoft.com/office/officeart/2005/8/layout/hList1"/>
    <dgm:cxn modelId="{448D86B2-C218-4B0E-8825-C3241A741A31}" type="presParOf" srcId="{409A77C8-6BC4-47D2-83DC-946F04A6FF81}" destId="{9F8E0659-E8C0-473F-8014-7CD512376436}" srcOrd="5" destOrd="0" presId="urn:microsoft.com/office/officeart/2005/8/layout/hList1"/>
    <dgm:cxn modelId="{BB79EA45-DD45-4075-976A-D2B82226DE06}" type="presParOf" srcId="{409A77C8-6BC4-47D2-83DC-946F04A6FF81}" destId="{2890113B-6775-4A3E-AE02-C5ACFD200F88}" srcOrd="6" destOrd="0" presId="urn:microsoft.com/office/officeart/2005/8/layout/hList1"/>
    <dgm:cxn modelId="{12905332-2F42-402C-8BC8-6CCB9C37A459}" type="presParOf" srcId="{2890113B-6775-4A3E-AE02-C5ACFD200F88}" destId="{DD77659E-00F9-41E5-832B-ECB0E95F4FFB}" srcOrd="0" destOrd="0" presId="urn:microsoft.com/office/officeart/2005/8/layout/hList1"/>
    <dgm:cxn modelId="{7FC51FB5-0021-4CEE-A3CD-06F522546A54}" type="presParOf" srcId="{2890113B-6775-4A3E-AE02-C5ACFD200F88}" destId="{125EE193-C6A8-42B7-9992-FA8F8833CBF9}" srcOrd="1" destOrd="0" presId="urn:microsoft.com/office/officeart/2005/8/layout/hList1"/>
    <dgm:cxn modelId="{759C7D17-877B-114E-B814-7F4673E20637}" type="presParOf" srcId="{409A77C8-6BC4-47D2-83DC-946F04A6FF81}" destId="{4327F83B-C273-CD45-AD93-DD69DDA993AE}" srcOrd="7" destOrd="0" presId="urn:microsoft.com/office/officeart/2005/8/layout/hList1"/>
    <dgm:cxn modelId="{A792E884-4535-5248-BE6F-90AB8B05A53C}" type="presParOf" srcId="{409A77C8-6BC4-47D2-83DC-946F04A6FF81}" destId="{3C4100EB-A2FA-B946-8ECE-794105A9B085}" srcOrd="8" destOrd="0" presId="urn:microsoft.com/office/officeart/2005/8/layout/hList1"/>
    <dgm:cxn modelId="{FF8F07D5-F577-324C-96D6-AAF54B5315A0}" type="presParOf" srcId="{3C4100EB-A2FA-B946-8ECE-794105A9B085}" destId="{E1708C36-ED49-9046-93A8-199AD4538314}" srcOrd="0" destOrd="0" presId="urn:microsoft.com/office/officeart/2005/8/layout/hList1"/>
    <dgm:cxn modelId="{6A550D60-71D3-044C-B1A6-3B7AE797C3A6}" type="presParOf" srcId="{3C4100EB-A2FA-B946-8ECE-794105A9B085}" destId="{E0D5832A-2897-1D42-8014-F3706702C9C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6F55CF-6BD6-A54D-A267-D0F167693679}">
      <dsp:nvSpPr>
        <dsp:cNvPr id="0" name=""/>
        <dsp:cNvSpPr/>
      </dsp:nvSpPr>
      <dsp:spPr>
        <a:xfrm>
          <a:off x="1337407" y="0"/>
          <a:ext cx="2015960" cy="1119978"/>
        </a:xfrm>
        <a:prstGeom prst="roundRect">
          <a:avLst>
            <a:gd name="adj" fmla="val 10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1370210" y="32803"/>
        <a:ext cx="1950354" cy="1054372"/>
      </dsp:txXfrm>
    </dsp:sp>
    <dsp:sp modelId="{535C2F45-C556-4D46-AB7E-EEE0C46EBBD5}">
      <dsp:nvSpPr>
        <dsp:cNvPr id="0" name=""/>
        <dsp:cNvSpPr/>
      </dsp:nvSpPr>
      <dsp:spPr>
        <a:xfrm>
          <a:off x="4249351" y="0"/>
          <a:ext cx="2015960" cy="1119978"/>
        </a:xfrm>
        <a:prstGeom prst="roundRect">
          <a:avLst>
            <a:gd name="adj" fmla="val 10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4282154" y="32803"/>
        <a:ext cx="1950354" cy="1054372"/>
      </dsp:txXfrm>
    </dsp:sp>
    <dsp:sp modelId="{9913025A-AE94-3141-AEA6-EADF4C0F31DD}">
      <dsp:nvSpPr>
        <dsp:cNvPr id="0" name=""/>
        <dsp:cNvSpPr/>
      </dsp:nvSpPr>
      <dsp:spPr>
        <a:xfrm>
          <a:off x="3381368" y="4759907"/>
          <a:ext cx="839983" cy="839983"/>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6AF631F-CE3A-5D47-B21C-32445496AF5E}">
      <dsp:nvSpPr>
        <dsp:cNvPr id="0" name=""/>
        <dsp:cNvSpPr/>
      </dsp:nvSpPr>
      <dsp:spPr>
        <a:xfrm>
          <a:off x="1281409" y="4446333"/>
          <a:ext cx="5039901" cy="34047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7BC28B-38DC-2648-A002-2EC0F07D9E3A}">
      <dsp:nvSpPr>
        <dsp:cNvPr id="0" name=""/>
        <dsp:cNvSpPr/>
      </dsp:nvSpPr>
      <dsp:spPr>
        <a:xfrm>
          <a:off x="1358434" y="3520264"/>
          <a:ext cx="2015960" cy="862853"/>
        </a:xfrm>
        <a:prstGeom prst="roundRect">
          <a:avLst/>
        </a:prstGeom>
        <a:solidFill>
          <a:srgbClr val="1B436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Scout for tech &amp; knowhow</a:t>
          </a:r>
        </a:p>
      </dsp:txBody>
      <dsp:txXfrm>
        <a:off x="1400555" y="3562385"/>
        <a:ext cx="1931718" cy="778611"/>
      </dsp:txXfrm>
    </dsp:sp>
    <dsp:sp modelId="{1F8E4AD9-2B31-FB45-8FC7-F8DB46FD70FB}">
      <dsp:nvSpPr>
        <dsp:cNvPr id="0" name=""/>
        <dsp:cNvSpPr/>
      </dsp:nvSpPr>
      <dsp:spPr>
        <a:xfrm>
          <a:off x="4270377" y="3520264"/>
          <a:ext cx="2015960" cy="8628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Search unmet needs</a:t>
          </a:r>
        </a:p>
      </dsp:txBody>
      <dsp:txXfrm>
        <a:off x="4312498" y="3562385"/>
        <a:ext cx="1931718" cy="7786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2CCCD-B563-FF4D-BEBE-0FE2408BC568}">
      <dsp:nvSpPr>
        <dsp:cNvPr id="0" name=""/>
        <dsp:cNvSpPr/>
      </dsp:nvSpPr>
      <dsp:spPr>
        <a:xfrm>
          <a:off x="4010" y="1357661"/>
          <a:ext cx="2456455" cy="2026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Discussion with Innovation / R&amp;D management</a:t>
          </a:r>
        </a:p>
        <a:p>
          <a:pPr marL="171450" lvl="1" indent="-171450" algn="l" defTabSz="711200">
            <a:lnSpc>
              <a:spcPct val="90000"/>
            </a:lnSpc>
            <a:spcBef>
              <a:spcPct val="0"/>
            </a:spcBef>
            <a:spcAft>
              <a:spcPct val="15000"/>
            </a:spcAft>
            <a:buChar char="•"/>
          </a:pPr>
          <a:r>
            <a:rPr lang="en-GB" sz="1600" kern="1200" dirty="0"/>
            <a:t>Discovery day program at CERN</a:t>
          </a:r>
        </a:p>
        <a:p>
          <a:pPr marL="171450" lvl="1" indent="-171450" algn="l" defTabSz="711200">
            <a:lnSpc>
              <a:spcPct val="90000"/>
            </a:lnSpc>
            <a:spcBef>
              <a:spcPct val="0"/>
            </a:spcBef>
            <a:spcAft>
              <a:spcPct val="15000"/>
            </a:spcAft>
            <a:buChar char="•"/>
          </a:pPr>
          <a:r>
            <a:rPr lang="en-GB" sz="1600" kern="1200" dirty="0"/>
            <a:t>Find mutual interest</a:t>
          </a:r>
        </a:p>
      </dsp:txBody>
      <dsp:txXfrm>
        <a:off x="50635" y="1404286"/>
        <a:ext cx="2363205" cy="1498655"/>
      </dsp:txXfrm>
    </dsp:sp>
    <dsp:sp modelId="{B1C8EA73-B13A-4F47-8B01-4C34B3C8AAEF}">
      <dsp:nvSpPr>
        <dsp:cNvPr id="0" name=""/>
        <dsp:cNvSpPr/>
      </dsp:nvSpPr>
      <dsp:spPr>
        <a:xfrm>
          <a:off x="1376434" y="1727665"/>
          <a:ext cx="2858393" cy="2858393"/>
        </a:xfrm>
        <a:prstGeom prst="leftCircularArrow">
          <a:avLst>
            <a:gd name="adj1" fmla="val 2926"/>
            <a:gd name="adj2" fmla="val 358187"/>
            <a:gd name="adj3" fmla="val 2133698"/>
            <a:gd name="adj4" fmla="val 9024489"/>
            <a:gd name="adj5" fmla="val 341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D62170B-5B9D-ED48-BDFB-4DAE9A692332}">
      <dsp:nvSpPr>
        <dsp:cNvPr id="0" name=""/>
        <dsp:cNvSpPr/>
      </dsp:nvSpPr>
      <dsp:spPr>
        <a:xfrm>
          <a:off x="549889" y="2949566"/>
          <a:ext cx="2183515" cy="86831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t>Discover</a:t>
          </a:r>
        </a:p>
      </dsp:txBody>
      <dsp:txXfrm>
        <a:off x="575321" y="2974998"/>
        <a:ext cx="2132651" cy="817448"/>
      </dsp:txXfrm>
    </dsp:sp>
    <dsp:sp modelId="{23482D0C-B529-CD43-ADB0-19EF530CD859}">
      <dsp:nvSpPr>
        <dsp:cNvPr id="0" name=""/>
        <dsp:cNvSpPr/>
      </dsp:nvSpPr>
      <dsp:spPr>
        <a:xfrm>
          <a:off x="3131711" y="1357661"/>
          <a:ext cx="2740274" cy="2026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Define innovation ambitions and technical needs </a:t>
          </a:r>
        </a:p>
        <a:p>
          <a:pPr marL="171450" lvl="1" indent="-171450" algn="l" defTabSz="711200">
            <a:lnSpc>
              <a:spcPct val="90000"/>
            </a:lnSpc>
            <a:spcBef>
              <a:spcPct val="0"/>
            </a:spcBef>
            <a:spcAft>
              <a:spcPct val="15000"/>
            </a:spcAft>
            <a:buChar char="•"/>
          </a:pPr>
          <a:r>
            <a:rPr lang="en-GB" sz="1600" kern="1200" dirty="0"/>
            <a:t>Discuss expertise contributed by partners</a:t>
          </a:r>
        </a:p>
        <a:p>
          <a:pPr marL="171450" lvl="1" indent="-171450" algn="l" defTabSz="711200">
            <a:lnSpc>
              <a:spcPct val="90000"/>
            </a:lnSpc>
            <a:spcBef>
              <a:spcPct val="0"/>
            </a:spcBef>
            <a:spcAft>
              <a:spcPct val="15000"/>
            </a:spcAft>
            <a:buChar char="•"/>
          </a:pPr>
          <a:r>
            <a:rPr lang="en-GB" sz="1600" kern="1200" dirty="0"/>
            <a:t>Timeline, resources, IP</a:t>
          </a:r>
        </a:p>
      </dsp:txBody>
      <dsp:txXfrm>
        <a:off x="3178336" y="1838442"/>
        <a:ext cx="2647024" cy="1498655"/>
      </dsp:txXfrm>
    </dsp:sp>
    <dsp:sp modelId="{763BF81D-8D24-2945-81A8-FB5556F300A9}">
      <dsp:nvSpPr>
        <dsp:cNvPr id="0" name=""/>
        <dsp:cNvSpPr/>
      </dsp:nvSpPr>
      <dsp:spPr>
        <a:xfrm>
          <a:off x="4636218" y="117187"/>
          <a:ext cx="3009078" cy="3009078"/>
        </a:xfrm>
        <a:prstGeom prst="circularArrow">
          <a:avLst>
            <a:gd name="adj1" fmla="val 2780"/>
            <a:gd name="adj2" fmla="val 339085"/>
            <a:gd name="adj3" fmla="val 19485404"/>
            <a:gd name="adj4" fmla="val 12575511"/>
            <a:gd name="adj5" fmla="val 32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55A7B8-C421-324E-AAEF-1E154D7D9478}">
      <dsp:nvSpPr>
        <dsp:cNvPr id="0" name=""/>
        <dsp:cNvSpPr/>
      </dsp:nvSpPr>
      <dsp:spPr>
        <a:xfrm>
          <a:off x="3819499" y="923504"/>
          <a:ext cx="2183515" cy="86831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t>Shape</a:t>
          </a:r>
        </a:p>
      </dsp:txBody>
      <dsp:txXfrm>
        <a:off x="3844931" y="948936"/>
        <a:ext cx="2132651" cy="817448"/>
      </dsp:txXfrm>
    </dsp:sp>
    <dsp:sp modelId="{144B28CC-178E-CF44-91F2-D363E83FB087}">
      <dsp:nvSpPr>
        <dsp:cNvPr id="0" name=""/>
        <dsp:cNvSpPr/>
      </dsp:nvSpPr>
      <dsp:spPr>
        <a:xfrm>
          <a:off x="6401321" y="1357661"/>
          <a:ext cx="2456455" cy="2026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Formalize partnership:</a:t>
          </a:r>
        </a:p>
        <a:p>
          <a:pPr marL="171450" lvl="1" indent="-171450" algn="l" defTabSz="711200">
            <a:lnSpc>
              <a:spcPct val="90000"/>
            </a:lnSpc>
            <a:spcBef>
              <a:spcPct val="0"/>
            </a:spcBef>
            <a:spcAft>
              <a:spcPct val="15000"/>
            </a:spcAft>
            <a:buNone/>
          </a:pPr>
          <a:br>
            <a:rPr lang="en-GB" sz="1600" kern="1200" dirty="0"/>
          </a:br>
          <a:r>
            <a:rPr lang="en-GB" sz="1600" kern="1200" dirty="0"/>
            <a:t>- Collaborative R&amp;D</a:t>
          </a:r>
          <a:br>
            <a:rPr lang="en-GB" sz="1600" kern="1200" dirty="0"/>
          </a:br>
          <a:r>
            <a:rPr lang="en-GB" sz="1600" kern="1200" dirty="0"/>
            <a:t>- License</a:t>
          </a:r>
          <a:br>
            <a:rPr lang="en-GB" sz="1600" kern="1200" dirty="0"/>
          </a:br>
          <a:r>
            <a:rPr lang="en-GB" sz="1600" kern="1200" dirty="0"/>
            <a:t>- Consultancy</a:t>
          </a:r>
          <a:br>
            <a:rPr lang="en-GB" sz="1600" kern="1200" dirty="0"/>
          </a:br>
          <a:r>
            <a:rPr lang="en-GB" sz="1600" kern="1200" dirty="0"/>
            <a:t>- Contract Research</a:t>
          </a:r>
        </a:p>
      </dsp:txBody>
      <dsp:txXfrm>
        <a:off x="6447946" y="1404286"/>
        <a:ext cx="2363205" cy="1498655"/>
      </dsp:txXfrm>
    </dsp:sp>
    <dsp:sp modelId="{7269F3E8-575C-F047-BA12-93FA0B5FE8D9}">
      <dsp:nvSpPr>
        <dsp:cNvPr id="0" name=""/>
        <dsp:cNvSpPr/>
      </dsp:nvSpPr>
      <dsp:spPr>
        <a:xfrm>
          <a:off x="6947200" y="2949566"/>
          <a:ext cx="2183515" cy="86831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t>Execute</a:t>
          </a:r>
        </a:p>
      </dsp:txBody>
      <dsp:txXfrm>
        <a:off x="6972632" y="2974998"/>
        <a:ext cx="2132651" cy="8174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8BCE8-F605-410B-8E93-3FF442C08B7D}">
      <dsp:nvSpPr>
        <dsp:cNvPr id="0" name=""/>
        <dsp:cNvSpPr/>
      </dsp:nvSpPr>
      <dsp:spPr>
        <a:xfrm>
          <a:off x="5142" y="1586853"/>
          <a:ext cx="1971104" cy="4320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US" sz="1500" kern="1200" dirty="0"/>
            <a:t>Licence</a:t>
          </a:r>
        </a:p>
      </dsp:txBody>
      <dsp:txXfrm>
        <a:off x="5142" y="1586853"/>
        <a:ext cx="1971104" cy="432000"/>
      </dsp:txXfrm>
    </dsp:sp>
    <dsp:sp modelId="{0BDE8EDE-244B-4FAA-94EC-66444F8A91AD}">
      <dsp:nvSpPr>
        <dsp:cNvPr id="0" name=""/>
        <dsp:cNvSpPr/>
      </dsp:nvSpPr>
      <dsp:spPr>
        <a:xfrm>
          <a:off x="5142" y="2018853"/>
          <a:ext cx="1971104" cy="1061542"/>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a:t>Access to existing solution</a:t>
          </a:r>
        </a:p>
        <a:p>
          <a:pPr marL="114300" lvl="1" indent="-114300" algn="l" defTabSz="666750">
            <a:lnSpc>
              <a:spcPct val="90000"/>
            </a:lnSpc>
            <a:spcBef>
              <a:spcPct val="0"/>
            </a:spcBef>
            <a:spcAft>
              <a:spcPct val="15000"/>
            </a:spcAft>
            <a:buChar char="•"/>
          </a:pPr>
          <a:r>
            <a:rPr lang="en-US" sz="1500" kern="1200" dirty="0"/>
            <a:t>Support to implement</a:t>
          </a:r>
        </a:p>
      </dsp:txBody>
      <dsp:txXfrm>
        <a:off x="5142" y="2018853"/>
        <a:ext cx="1971104" cy="1061542"/>
      </dsp:txXfrm>
    </dsp:sp>
    <dsp:sp modelId="{00492A3E-18D1-4E5F-82F4-3FF247E20D68}">
      <dsp:nvSpPr>
        <dsp:cNvPr id="0" name=""/>
        <dsp:cNvSpPr/>
      </dsp:nvSpPr>
      <dsp:spPr>
        <a:xfrm>
          <a:off x="2252201" y="1586853"/>
          <a:ext cx="1971104" cy="432000"/>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US" sz="1500" kern="1200" dirty="0"/>
            <a:t>Consultancy/Service</a:t>
          </a:r>
        </a:p>
      </dsp:txBody>
      <dsp:txXfrm>
        <a:off x="2252201" y="1586853"/>
        <a:ext cx="1971104" cy="432000"/>
      </dsp:txXfrm>
    </dsp:sp>
    <dsp:sp modelId="{F124C1A6-3A21-40E7-AEAD-362B364F7E41}">
      <dsp:nvSpPr>
        <dsp:cNvPr id="0" name=""/>
        <dsp:cNvSpPr/>
      </dsp:nvSpPr>
      <dsp:spPr>
        <a:xfrm>
          <a:off x="2252201" y="2018853"/>
          <a:ext cx="1971104" cy="1061542"/>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a:t>Specific issue</a:t>
          </a:r>
        </a:p>
        <a:p>
          <a:pPr marL="114300" lvl="1" indent="-114300" algn="l" defTabSz="666750">
            <a:lnSpc>
              <a:spcPct val="90000"/>
            </a:lnSpc>
            <a:spcBef>
              <a:spcPct val="0"/>
            </a:spcBef>
            <a:spcAft>
              <a:spcPct val="15000"/>
            </a:spcAft>
            <a:buChar char="•"/>
          </a:pPr>
          <a:r>
            <a:rPr lang="en-US" sz="1500" kern="1200" dirty="0"/>
            <a:t>Time of experts</a:t>
          </a:r>
        </a:p>
        <a:p>
          <a:pPr marL="114300" lvl="1" indent="-114300" algn="l" defTabSz="666750">
            <a:lnSpc>
              <a:spcPct val="90000"/>
            </a:lnSpc>
            <a:spcBef>
              <a:spcPct val="0"/>
            </a:spcBef>
            <a:spcAft>
              <a:spcPct val="15000"/>
            </a:spcAft>
            <a:buChar char="•"/>
          </a:pPr>
          <a:r>
            <a:rPr lang="en-US" sz="1500" kern="1200" dirty="0"/>
            <a:t>Time of facilities</a:t>
          </a:r>
        </a:p>
      </dsp:txBody>
      <dsp:txXfrm>
        <a:off x="2252201" y="2018853"/>
        <a:ext cx="1971104" cy="1061542"/>
      </dsp:txXfrm>
    </dsp:sp>
    <dsp:sp modelId="{88FC64F0-8373-491D-A6EC-8A590A06EE98}">
      <dsp:nvSpPr>
        <dsp:cNvPr id="0" name=""/>
        <dsp:cNvSpPr/>
      </dsp:nvSpPr>
      <dsp:spPr>
        <a:xfrm>
          <a:off x="4499260" y="1586853"/>
          <a:ext cx="1971104" cy="432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US" sz="1500" kern="1200" dirty="0"/>
            <a:t>Contract research</a:t>
          </a:r>
        </a:p>
      </dsp:txBody>
      <dsp:txXfrm>
        <a:off x="4499260" y="1586853"/>
        <a:ext cx="1971104" cy="432000"/>
      </dsp:txXfrm>
    </dsp:sp>
    <dsp:sp modelId="{7AFD34CD-95F3-4B77-B0A1-7E46390A71E5}">
      <dsp:nvSpPr>
        <dsp:cNvPr id="0" name=""/>
        <dsp:cNvSpPr/>
      </dsp:nvSpPr>
      <dsp:spPr>
        <a:xfrm>
          <a:off x="4499260" y="2018853"/>
          <a:ext cx="1971104" cy="1061542"/>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a:t>Specific solution</a:t>
          </a:r>
        </a:p>
        <a:p>
          <a:pPr marL="114300" lvl="1" indent="-114300" algn="l" defTabSz="666750">
            <a:lnSpc>
              <a:spcPct val="90000"/>
            </a:lnSpc>
            <a:spcBef>
              <a:spcPct val="0"/>
            </a:spcBef>
            <a:spcAft>
              <a:spcPct val="15000"/>
            </a:spcAft>
            <a:buChar char="•"/>
          </a:pPr>
          <a:r>
            <a:rPr lang="en-US" sz="1500" kern="1200" dirty="0"/>
            <a:t>Outsource its development to CERN</a:t>
          </a:r>
        </a:p>
      </dsp:txBody>
      <dsp:txXfrm>
        <a:off x="4499260" y="2018853"/>
        <a:ext cx="1971104" cy="1061542"/>
      </dsp:txXfrm>
    </dsp:sp>
    <dsp:sp modelId="{DD77659E-00F9-41E5-832B-ECB0E95F4FFB}">
      <dsp:nvSpPr>
        <dsp:cNvPr id="0" name=""/>
        <dsp:cNvSpPr/>
      </dsp:nvSpPr>
      <dsp:spPr>
        <a:xfrm>
          <a:off x="6746319" y="1586853"/>
          <a:ext cx="1971104" cy="432000"/>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US" sz="1500" kern="1200" dirty="0"/>
            <a:t>Collaborative R&amp;D</a:t>
          </a:r>
        </a:p>
      </dsp:txBody>
      <dsp:txXfrm>
        <a:off x="6746319" y="1586853"/>
        <a:ext cx="1971104" cy="432000"/>
      </dsp:txXfrm>
    </dsp:sp>
    <dsp:sp modelId="{125EE193-C6A8-42B7-9992-FA8F8833CBF9}">
      <dsp:nvSpPr>
        <dsp:cNvPr id="0" name=""/>
        <dsp:cNvSpPr/>
      </dsp:nvSpPr>
      <dsp:spPr>
        <a:xfrm>
          <a:off x="6746319" y="2018853"/>
          <a:ext cx="1971104" cy="1061542"/>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a:t>General issue</a:t>
          </a:r>
        </a:p>
        <a:p>
          <a:pPr marL="114300" lvl="1" indent="-114300" algn="l" defTabSz="666750">
            <a:lnSpc>
              <a:spcPct val="90000"/>
            </a:lnSpc>
            <a:spcBef>
              <a:spcPct val="0"/>
            </a:spcBef>
            <a:spcAft>
              <a:spcPct val="15000"/>
            </a:spcAft>
            <a:buChar char="•"/>
          </a:pPr>
          <a:r>
            <a:rPr lang="en-US" sz="1500" kern="1200" dirty="0"/>
            <a:t>Jointly find solution</a:t>
          </a:r>
        </a:p>
        <a:p>
          <a:pPr marL="114300" lvl="1" indent="-114300" algn="l" defTabSz="666750">
            <a:lnSpc>
              <a:spcPct val="90000"/>
            </a:lnSpc>
            <a:spcBef>
              <a:spcPct val="0"/>
            </a:spcBef>
            <a:spcAft>
              <a:spcPct val="15000"/>
            </a:spcAft>
            <a:buChar char="•"/>
          </a:pPr>
          <a:r>
            <a:rPr lang="en-US" sz="1500" kern="1200" dirty="0"/>
            <a:t>Jointly develop solution</a:t>
          </a:r>
        </a:p>
      </dsp:txBody>
      <dsp:txXfrm>
        <a:off x="6746319" y="2018853"/>
        <a:ext cx="1971104" cy="1061542"/>
      </dsp:txXfrm>
    </dsp:sp>
    <dsp:sp modelId="{E1708C36-ED49-9046-93A8-199AD4538314}">
      <dsp:nvSpPr>
        <dsp:cNvPr id="0" name=""/>
        <dsp:cNvSpPr/>
      </dsp:nvSpPr>
      <dsp:spPr>
        <a:xfrm>
          <a:off x="8993378" y="1586853"/>
          <a:ext cx="1971104" cy="432000"/>
        </a:xfrm>
        <a:prstGeom prst="rect">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60960" rIns="106680" bIns="60960" numCol="1" spcCol="1270" anchor="ctr" anchorCtr="0">
          <a:noAutofit/>
        </a:bodyPr>
        <a:lstStyle/>
        <a:p>
          <a:pPr marL="0" lvl="0" indent="0" algn="ctr" defTabSz="666750">
            <a:lnSpc>
              <a:spcPct val="90000"/>
            </a:lnSpc>
            <a:spcBef>
              <a:spcPct val="0"/>
            </a:spcBef>
            <a:spcAft>
              <a:spcPct val="35000"/>
            </a:spcAft>
            <a:buNone/>
          </a:pPr>
          <a:r>
            <a:rPr lang="en-GB" sz="1500" kern="1200" dirty="0"/>
            <a:t>Open source access</a:t>
          </a:r>
        </a:p>
      </dsp:txBody>
      <dsp:txXfrm>
        <a:off x="8993378" y="1586853"/>
        <a:ext cx="1971104" cy="432000"/>
      </dsp:txXfrm>
    </dsp:sp>
    <dsp:sp modelId="{E0D5832A-2897-1D42-8014-F3706702C9C3}">
      <dsp:nvSpPr>
        <dsp:cNvPr id="0" name=""/>
        <dsp:cNvSpPr/>
      </dsp:nvSpPr>
      <dsp:spPr>
        <a:xfrm>
          <a:off x="8993378" y="2018853"/>
          <a:ext cx="1971104" cy="1061542"/>
        </a:xfrm>
        <a:prstGeom prst="rect">
          <a:avLst/>
        </a:prstGeom>
        <a:solidFill>
          <a:schemeClr val="accent6">
            <a:tint val="40000"/>
            <a:alpha val="90000"/>
            <a:hueOff val="0"/>
            <a:satOff val="0"/>
            <a:lumOff val="0"/>
            <a:alphaOff val="0"/>
          </a:schemeClr>
        </a:solidFill>
        <a:ln w="12700" cap="flat" cmpd="sng" algn="ctr">
          <a:solidFill>
            <a:schemeClr val="accent6">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GB" sz="1500" kern="1200" dirty="0"/>
            <a:t>Open source software</a:t>
          </a:r>
        </a:p>
        <a:p>
          <a:pPr marL="114300" lvl="1" indent="-114300" algn="l" defTabSz="666750">
            <a:lnSpc>
              <a:spcPct val="90000"/>
            </a:lnSpc>
            <a:spcBef>
              <a:spcPct val="0"/>
            </a:spcBef>
            <a:spcAft>
              <a:spcPct val="15000"/>
            </a:spcAft>
            <a:buChar char="•"/>
          </a:pPr>
          <a:r>
            <a:rPr lang="en-GB" sz="1500" kern="1200" dirty="0"/>
            <a:t>Open source hardware</a:t>
          </a:r>
        </a:p>
      </dsp:txBody>
      <dsp:txXfrm>
        <a:off x="8993378" y="2018853"/>
        <a:ext cx="1971104" cy="1061542"/>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09/05/2023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21</a:t>
            </a:fld>
            <a:endParaRPr lang="en-US"/>
          </a:p>
        </p:txBody>
      </p:sp>
    </p:spTree>
    <p:extLst>
      <p:ext uri="{BB962C8B-B14F-4D97-AF65-F5344CB8AC3E}">
        <p14:creationId xmlns:p14="http://schemas.microsoft.com/office/powerpoint/2010/main" val="3756941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22</a:t>
            </a:fld>
            <a:endParaRPr lang="en-US"/>
          </a:p>
        </p:txBody>
      </p:sp>
    </p:spTree>
    <p:extLst>
      <p:ext uri="{BB962C8B-B14F-4D97-AF65-F5344CB8AC3E}">
        <p14:creationId xmlns:p14="http://schemas.microsoft.com/office/powerpoint/2010/main" val="2194397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t>#EuropeForCulture = because 2018 is the European Year for Cultural Heritage. </a:t>
            </a:r>
          </a:p>
          <a:p>
            <a:endParaRPr/>
          </a:p>
          <a:p>
            <a:r>
              <a:rPr lang="en-US" sz="1200" b="0" i="0" kern="1200">
                <a:solidFill>
                  <a:schemeClr val="tx1"/>
                </a:solidFill>
                <a:effectLst/>
                <a:latin typeface="+mn-lt"/>
                <a:ea typeface="+mn-ea"/>
                <a:cs typeface="+mn-cs"/>
              </a:rPr>
              <a:t>At CERN, the Medipix collaborations have been developing pixel detector readout chips since the 1990s, enabling high-resolution, high-contrast, noise-free images – making them unique for imaging applications. Medipix2, Medipix3, </a:t>
            </a:r>
            <a:r>
              <a:rPr lang="en-US" sz="1200" b="0" i="0" kern="1200" err="1">
                <a:solidFill>
                  <a:schemeClr val="tx1"/>
                </a:solidFill>
                <a:effectLst/>
                <a:latin typeface="+mn-lt"/>
                <a:ea typeface="+mn-ea"/>
                <a:cs typeface="+mn-cs"/>
              </a:rPr>
              <a:t>Timepix</a:t>
            </a:r>
            <a:r>
              <a:rPr lang="en-US" sz="1200" b="0" i="0" kern="1200">
                <a:solidFill>
                  <a:schemeClr val="tx1"/>
                </a:solidFill>
                <a:effectLst/>
                <a:latin typeface="+mn-lt"/>
                <a:ea typeface="+mn-ea"/>
                <a:cs typeface="+mn-cs"/>
              </a:rPr>
              <a:t> and Timepix3 are state-of-the-art particle imaging and detection readout chips. Now they are being used to bring about a revolutionary improvement in the field of art authentication and restoration. A new start-up company based in Prague, </a:t>
            </a:r>
            <a:r>
              <a:rPr lang="en-US" sz="1200" b="0" i="0" kern="1200" err="1">
                <a:solidFill>
                  <a:schemeClr val="tx1"/>
                </a:solidFill>
                <a:effectLst/>
                <a:latin typeface="+mn-lt"/>
                <a:ea typeface="+mn-ea"/>
                <a:cs typeface="+mn-cs"/>
              </a:rPr>
              <a:t>InsightArt</a:t>
            </a:r>
            <a:r>
              <a:rPr lang="en-US" sz="1200" b="0" i="0" kern="1200">
                <a:solidFill>
                  <a:schemeClr val="tx1"/>
                </a:solidFill>
                <a:effectLst/>
                <a:latin typeface="+mn-lt"/>
                <a:ea typeface="+mn-ea"/>
                <a:cs typeface="+mn-cs"/>
              </a:rPr>
              <a:t> </a:t>
            </a:r>
            <a:r>
              <a:rPr lang="en-US" sz="1200" b="0" i="0" kern="1200" err="1">
                <a:solidFill>
                  <a:schemeClr val="tx1"/>
                </a:solidFill>
                <a:effectLst/>
                <a:latin typeface="+mn-lt"/>
                <a:ea typeface="+mn-ea"/>
                <a:cs typeface="+mn-cs"/>
              </a:rPr>
              <a:t>s.r.o</a:t>
            </a:r>
            <a:r>
              <a:rPr lang="en-US" sz="1200" b="0" i="0" kern="1200">
                <a:solidFill>
                  <a:schemeClr val="tx1"/>
                </a:solidFill>
                <a:effectLst/>
                <a:latin typeface="+mn-lt"/>
                <a:ea typeface="+mn-ea"/>
                <a:cs typeface="+mn-cs"/>
              </a:rPr>
              <a:t>., has adopted the technology to perform spectral X-ray scans of paintings.</a:t>
            </a:r>
            <a:endParaRPr lang="en-US"/>
          </a:p>
          <a:p>
            <a:endParaRPr lang="en-US"/>
          </a:p>
          <a:p>
            <a:endParaRPr lang="en-US"/>
          </a:p>
          <a:p>
            <a:r>
              <a:t>Note: Cultural Heritage is defined as: “Cultural heritage takes many forms: from the tangible legacy of monuments, artwork and books, to digital resources, either newly created or used to ensure cultural preservation. The concept also includes intangible (such as language and oral traditions) and natural elements (such as flora and fauna). This heritage may seem remotely connected to CERN's technological advances, yet the opposite is true: in 2018, several projects related to art restoration and digital preservation are using CERN technology.”</a:t>
            </a:r>
          </a:p>
        </p:txBody>
      </p:sp>
    </p:spTree>
    <p:extLst>
      <p:ext uri="{BB962C8B-B14F-4D97-AF65-F5344CB8AC3E}">
        <p14:creationId xmlns:p14="http://schemas.microsoft.com/office/powerpoint/2010/main" val="1304753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4A678-34CB-C546-AB96-B215D9FF8C0D}" type="slidenum">
              <a:rPr lang="en-US" smtClean="0"/>
              <a:t>25</a:t>
            </a:fld>
            <a:endParaRPr lang="en-US"/>
          </a:p>
        </p:txBody>
      </p:sp>
    </p:spTree>
    <p:extLst>
      <p:ext uri="{BB962C8B-B14F-4D97-AF65-F5344CB8AC3E}">
        <p14:creationId xmlns:p14="http://schemas.microsoft.com/office/powerpoint/2010/main" val="12566387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4A678-34CB-C546-AB96-B215D9FF8C0D}" type="slidenum">
              <a:rPr lang="en-US" smtClean="0"/>
              <a:t>26</a:t>
            </a:fld>
            <a:endParaRPr lang="en-US"/>
          </a:p>
        </p:txBody>
      </p:sp>
    </p:spTree>
    <p:extLst>
      <p:ext uri="{BB962C8B-B14F-4D97-AF65-F5344CB8AC3E}">
        <p14:creationId xmlns:p14="http://schemas.microsoft.com/office/powerpoint/2010/main" val="2091858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4A678-34CB-C546-AB96-B215D9FF8C0D}" type="slidenum">
              <a:rPr lang="en-US" smtClean="0"/>
              <a:t>27</a:t>
            </a:fld>
            <a:endParaRPr lang="en-US"/>
          </a:p>
        </p:txBody>
      </p:sp>
    </p:spTree>
    <p:extLst>
      <p:ext uri="{BB962C8B-B14F-4D97-AF65-F5344CB8AC3E}">
        <p14:creationId xmlns:p14="http://schemas.microsoft.com/office/powerpoint/2010/main" val="24942757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a:solidFill>
                  <a:schemeClr val="tx1"/>
                </a:solidFill>
                <a:effectLst/>
                <a:latin typeface="+mn-lt"/>
                <a:ea typeface="+mn-ea"/>
                <a:cs typeface="+mn-cs"/>
              </a:rPr>
              <a:t>   </a:t>
            </a: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28</a:t>
            </a:fld>
            <a:endParaRPr lang="fr-FR"/>
          </a:p>
        </p:txBody>
      </p:sp>
    </p:spTree>
    <p:extLst>
      <p:ext uri="{BB962C8B-B14F-4D97-AF65-F5344CB8AC3E}">
        <p14:creationId xmlns:p14="http://schemas.microsoft.com/office/powerpoint/2010/main" val="6794501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29</a:t>
            </a:fld>
            <a:endParaRPr lang="fr-FR" dirty="0"/>
          </a:p>
        </p:txBody>
      </p:sp>
    </p:spTree>
    <p:extLst>
      <p:ext uri="{BB962C8B-B14F-4D97-AF65-F5344CB8AC3E}">
        <p14:creationId xmlns:p14="http://schemas.microsoft.com/office/powerpoint/2010/main" val="38955561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a:solidFill>
                  <a:schemeClr val="tx1"/>
                </a:solidFill>
                <a:effectLst/>
                <a:latin typeface="+mn-lt"/>
                <a:ea typeface="+mn-ea"/>
                <a:cs typeface="+mn-cs"/>
              </a:rPr>
              <a:t> </a:t>
            </a:r>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2043816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2123959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BC549E03-5E61-9344-9F2B-A7AC2BD1FB60}" type="slidenum">
              <a:rPr lang="fr-FR" smtClean="0"/>
              <a:t>7</a:t>
            </a:fld>
            <a:endParaRPr lang="fr-FR"/>
          </a:p>
        </p:txBody>
      </p:sp>
    </p:spTree>
    <p:extLst>
      <p:ext uri="{BB962C8B-B14F-4D97-AF65-F5344CB8AC3E}">
        <p14:creationId xmlns:p14="http://schemas.microsoft.com/office/powerpoint/2010/main" val="501721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8</a:t>
            </a:fld>
            <a:endParaRPr lang="fr-FR" dirty="0"/>
          </a:p>
        </p:txBody>
      </p:sp>
    </p:spTree>
    <p:extLst>
      <p:ext uri="{BB962C8B-B14F-4D97-AF65-F5344CB8AC3E}">
        <p14:creationId xmlns:p14="http://schemas.microsoft.com/office/powerpoint/2010/main" val="3335047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10</a:t>
            </a:fld>
            <a:endParaRPr lang="en-US"/>
          </a:p>
        </p:txBody>
      </p:sp>
    </p:spTree>
    <p:extLst>
      <p:ext uri="{BB962C8B-B14F-4D97-AF65-F5344CB8AC3E}">
        <p14:creationId xmlns:p14="http://schemas.microsoft.com/office/powerpoint/2010/main" val="2011928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11</a:t>
            </a:fld>
            <a:endParaRPr lang="en-US"/>
          </a:p>
        </p:txBody>
      </p:sp>
    </p:spTree>
    <p:extLst>
      <p:ext uri="{BB962C8B-B14F-4D97-AF65-F5344CB8AC3E}">
        <p14:creationId xmlns:p14="http://schemas.microsoft.com/office/powerpoint/2010/main" val="2918084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14</a:t>
            </a:fld>
            <a:endParaRPr lang="en-US"/>
          </a:p>
        </p:txBody>
      </p:sp>
    </p:spTree>
    <p:extLst>
      <p:ext uri="{BB962C8B-B14F-4D97-AF65-F5344CB8AC3E}">
        <p14:creationId xmlns:p14="http://schemas.microsoft.com/office/powerpoint/2010/main" val="21550097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19</a:t>
            </a:fld>
            <a:endParaRPr lang="en-US"/>
          </a:p>
        </p:txBody>
      </p:sp>
    </p:spTree>
    <p:extLst>
      <p:ext uri="{BB962C8B-B14F-4D97-AF65-F5344CB8AC3E}">
        <p14:creationId xmlns:p14="http://schemas.microsoft.com/office/powerpoint/2010/main" val="2857179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10 May 2022</a:t>
            </a:r>
            <a:endParaRPr lang="fr-FR"/>
          </a:p>
        </p:txBody>
      </p:sp>
      <p:sp>
        <p:nvSpPr>
          <p:cNvPr id="6" name="Espace réservé du pied de page 5"/>
          <p:cNvSpPr>
            <a:spLocks noGrp="1"/>
          </p:cNvSpPr>
          <p:nvPr>
            <p:ph type="ftr" sz="quarter" idx="11"/>
          </p:nvPr>
        </p:nvSpPr>
        <p:spPr/>
        <p:txBody>
          <a:bodyPr/>
          <a:lstStyle/>
          <a:p>
            <a:r>
              <a:rPr lang="fr-FR"/>
              <a:t>Presentation - Finland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33B707-FBE1-0741-9749-D0F1DB33A781}" type="datetimeFigureOut">
              <a:rPr lang="en-US" smtClean="0"/>
              <a:t>5/9/23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7794181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931C3-4329-6D45-A14F-C72AA3CDD86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D7B512B-2125-AC41-AF4A-E3317094B63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D8D8D11-B190-B24E-A52A-A40E5CB0C46F}"/>
              </a:ext>
            </a:extLst>
          </p:cNvPr>
          <p:cNvSpPr>
            <a:spLocks noGrp="1"/>
          </p:cNvSpPr>
          <p:nvPr>
            <p:ph type="dt" sz="half" idx="10"/>
          </p:nvPr>
        </p:nvSpPr>
        <p:spPr/>
        <p:txBody>
          <a:bodyPr/>
          <a:lstStyle/>
          <a:p>
            <a:fld id="{3D5E5AA5-D670-D34F-9821-BA91FAE66C10}" type="datetimeFigureOut">
              <a:rPr lang="en-US" smtClean="0"/>
              <a:t>5/9/23</a:t>
            </a:fld>
            <a:endParaRPr lang="en-US"/>
          </a:p>
        </p:txBody>
      </p:sp>
      <p:sp>
        <p:nvSpPr>
          <p:cNvPr id="5" name="Footer Placeholder 4">
            <a:extLst>
              <a:ext uri="{FF2B5EF4-FFF2-40B4-BE49-F238E27FC236}">
                <a16:creationId xmlns:a16="http://schemas.microsoft.com/office/drawing/2014/main" id="{B9693935-79BF-6C4A-9D74-A887D323C1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9331E0-476B-964D-AD8A-00A6D43E76F2}"/>
              </a:ext>
            </a:extLst>
          </p:cNvPr>
          <p:cNvSpPr>
            <a:spLocks noGrp="1"/>
          </p:cNvSpPr>
          <p:nvPr>
            <p:ph type="sldNum" sz="quarter" idx="12"/>
          </p:nvPr>
        </p:nvSpPr>
        <p:spPr/>
        <p:txBody>
          <a:bodyPr/>
          <a:lstStyle/>
          <a:p>
            <a:fld id="{AAEC202D-7192-AA43-8F62-8D1DCAA848C2}" type="slidenum">
              <a:rPr lang="en-US" smtClean="0"/>
              <a:t>‹#›</a:t>
            </a:fld>
            <a:endParaRPr lang="en-US"/>
          </a:p>
        </p:txBody>
      </p:sp>
    </p:spTree>
    <p:extLst>
      <p:ext uri="{BB962C8B-B14F-4D97-AF65-F5344CB8AC3E}">
        <p14:creationId xmlns:p14="http://schemas.microsoft.com/office/powerpoint/2010/main" val="14040130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a:t>LOGO</a:t>
            </a:r>
          </a:p>
        </p:txBody>
      </p:sp>
    </p:spTree>
    <p:extLst>
      <p:ext uri="{BB962C8B-B14F-4D97-AF65-F5344CB8AC3E}">
        <p14:creationId xmlns:p14="http://schemas.microsoft.com/office/powerpoint/2010/main" val="372710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18855426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 Finland</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Finland</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10 May 2022</a:t>
            </a:r>
          </a:p>
        </p:txBody>
      </p:sp>
      <p:sp>
        <p:nvSpPr>
          <p:cNvPr id="8" name="Footer Placeholder 5"/>
          <p:cNvSpPr>
            <a:spLocks noGrp="1"/>
          </p:cNvSpPr>
          <p:nvPr>
            <p:ph type="ftr" sz="quarter" idx="18"/>
          </p:nvPr>
        </p:nvSpPr>
        <p:spPr bwMode="auto"/>
        <p:txBody>
          <a:bodyPr/>
          <a:lstStyle/>
          <a:p>
            <a:pPr>
              <a:defRPr/>
            </a:pPr>
            <a:r>
              <a:rPr lang="en-US"/>
              <a:t>Presentation - Finland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10 May 2022</a:t>
            </a:r>
          </a:p>
        </p:txBody>
      </p:sp>
      <p:sp>
        <p:nvSpPr>
          <p:cNvPr id="9" name="Footer Placeholder 3"/>
          <p:cNvSpPr>
            <a:spLocks noGrp="1"/>
          </p:cNvSpPr>
          <p:nvPr>
            <p:ph type="ftr" sz="quarter" idx="17"/>
          </p:nvPr>
        </p:nvSpPr>
        <p:spPr bwMode="auto"/>
        <p:txBody>
          <a:bodyPr/>
          <a:lstStyle/>
          <a:p>
            <a:pPr>
              <a:defRPr/>
            </a:pPr>
            <a:r>
              <a:rPr lang="en-US"/>
              <a:t>Presentation - Finland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10 May 2022</a:t>
            </a:r>
            <a:endParaRPr lang="fr-FR"/>
          </a:p>
        </p:txBody>
      </p:sp>
      <p:sp>
        <p:nvSpPr>
          <p:cNvPr id="6" name="Espace réservé du pied de page 5"/>
          <p:cNvSpPr>
            <a:spLocks noGrp="1"/>
          </p:cNvSpPr>
          <p:nvPr>
            <p:ph type="ftr" sz="quarter" idx="11"/>
          </p:nvPr>
        </p:nvSpPr>
        <p:spPr/>
        <p:txBody>
          <a:bodyPr/>
          <a:lstStyle/>
          <a:p>
            <a:r>
              <a:rPr lang="fr-FR"/>
              <a:t>Presentation - Finland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en-US"/>
              <a:t>10 May 2022</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 Finland</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10 May 2022</a:t>
            </a:r>
          </a:p>
        </p:txBody>
      </p:sp>
      <p:sp>
        <p:nvSpPr>
          <p:cNvPr id="8" name="Footer Placeholder 5"/>
          <p:cNvSpPr>
            <a:spLocks noGrp="1"/>
          </p:cNvSpPr>
          <p:nvPr>
            <p:ph type="ftr" sz="quarter" idx="18"/>
          </p:nvPr>
        </p:nvSpPr>
        <p:spPr bwMode="auto"/>
        <p:txBody>
          <a:bodyPr/>
          <a:lstStyle/>
          <a:p>
            <a:pPr>
              <a:defRPr/>
            </a:pPr>
            <a:r>
              <a:rPr lang="en-US"/>
              <a:t>Presentation - Finland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10 May 2022</a:t>
            </a:r>
          </a:p>
        </p:txBody>
      </p:sp>
      <p:sp>
        <p:nvSpPr>
          <p:cNvPr id="9" name="Footer Placeholder 3"/>
          <p:cNvSpPr>
            <a:spLocks noGrp="1"/>
          </p:cNvSpPr>
          <p:nvPr>
            <p:ph type="ftr" sz="quarter" idx="17"/>
          </p:nvPr>
        </p:nvSpPr>
        <p:spPr bwMode="auto"/>
        <p:txBody>
          <a:bodyPr/>
          <a:lstStyle/>
          <a:p>
            <a:pPr>
              <a:defRPr/>
            </a:pPr>
            <a:r>
              <a:rPr lang="en-US"/>
              <a:t>Presentation - Finland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10 May 2022</a:t>
            </a:r>
            <a:endParaRPr lang="fr-FR"/>
          </a:p>
        </p:txBody>
      </p:sp>
      <p:sp>
        <p:nvSpPr>
          <p:cNvPr id="6" name="Espace réservé du pied de page 5"/>
          <p:cNvSpPr>
            <a:spLocks noGrp="1"/>
          </p:cNvSpPr>
          <p:nvPr>
            <p:ph type="ftr" sz="quarter" idx="11"/>
          </p:nvPr>
        </p:nvSpPr>
        <p:spPr/>
        <p:txBody>
          <a:bodyPr/>
          <a:lstStyle/>
          <a:p>
            <a:r>
              <a:rPr lang="fr-FR"/>
              <a:t>Presentation - Finland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10 May 2022</a:t>
            </a:r>
          </a:p>
        </p:txBody>
      </p:sp>
      <p:sp>
        <p:nvSpPr>
          <p:cNvPr id="8" name="Footer Placeholder 5"/>
          <p:cNvSpPr>
            <a:spLocks noGrp="1"/>
          </p:cNvSpPr>
          <p:nvPr>
            <p:ph type="ftr" sz="quarter" idx="18"/>
          </p:nvPr>
        </p:nvSpPr>
        <p:spPr bwMode="auto"/>
        <p:txBody>
          <a:bodyPr/>
          <a:lstStyle/>
          <a:p>
            <a:pPr>
              <a:defRPr/>
            </a:pPr>
            <a:r>
              <a:rPr lang="en-US"/>
              <a:t>Presentation - Finland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10 May 2022</a:t>
            </a:r>
          </a:p>
        </p:txBody>
      </p:sp>
      <p:sp>
        <p:nvSpPr>
          <p:cNvPr id="9" name="Footer Placeholder 3"/>
          <p:cNvSpPr>
            <a:spLocks noGrp="1"/>
          </p:cNvSpPr>
          <p:nvPr>
            <p:ph type="ftr" sz="quarter" idx="17"/>
          </p:nvPr>
        </p:nvSpPr>
        <p:spPr bwMode="auto"/>
        <p:txBody>
          <a:bodyPr/>
          <a:lstStyle/>
          <a:p>
            <a:pPr>
              <a:defRPr/>
            </a:pPr>
            <a:r>
              <a:rPr lang="en-US"/>
              <a:t>Presentation - Finland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10 May 2022</a:t>
            </a:r>
          </a:p>
        </p:txBody>
      </p:sp>
      <p:sp>
        <p:nvSpPr>
          <p:cNvPr id="8" name="Footer Placeholder 5"/>
          <p:cNvSpPr>
            <a:spLocks noGrp="1"/>
          </p:cNvSpPr>
          <p:nvPr>
            <p:ph type="ftr" sz="quarter" idx="18"/>
          </p:nvPr>
        </p:nvSpPr>
        <p:spPr bwMode="auto"/>
        <p:txBody>
          <a:bodyPr/>
          <a:lstStyle/>
          <a:p>
            <a:pPr>
              <a:defRPr/>
            </a:pPr>
            <a:r>
              <a:rPr lang="en-US"/>
              <a:t>Presentation - Finland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10 May 2022</a:t>
            </a:r>
            <a:endParaRPr lang="fr-FR"/>
          </a:p>
        </p:txBody>
      </p:sp>
      <p:sp>
        <p:nvSpPr>
          <p:cNvPr id="6" name="Espace réservé du pied de page 5"/>
          <p:cNvSpPr>
            <a:spLocks noGrp="1"/>
          </p:cNvSpPr>
          <p:nvPr>
            <p:ph type="ftr" sz="quarter" idx="11"/>
          </p:nvPr>
        </p:nvSpPr>
        <p:spPr/>
        <p:txBody>
          <a:bodyPr/>
          <a:lstStyle/>
          <a:p>
            <a:r>
              <a:rPr lang="fr-FR"/>
              <a:t>Presentation - Finland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33B707-FBE1-0741-9749-D0F1DB33A781}" type="datetimeFigureOut">
              <a:rPr lang="en-US" smtClean="0"/>
              <a:t>5/9/23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4309390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a:t>LOGO</a:t>
            </a:r>
          </a:p>
        </p:txBody>
      </p:sp>
    </p:spTree>
    <p:extLst>
      <p:ext uri="{BB962C8B-B14F-4D97-AF65-F5344CB8AC3E}">
        <p14:creationId xmlns:p14="http://schemas.microsoft.com/office/powerpoint/2010/main" val="164043212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233B707-FBE1-0741-9749-D0F1DB33A781}" type="datetimeFigureOut">
              <a:rPr lang="en-US" smtClean="0"/>
              <a:t>5/9/23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33508136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10 May 2022</a:t>
            </a:r>
          </a:p>
        </p:txBody>
      </p:sp>
      <p:sp>
        <p:nvSpPr>
          <p:cNvPr id="8" name="Footer Placeholder 5"/>
          <p:cNvSpPr>
            <a:spLocks noGrp="1"/>
          </p:cNvSpPr>
          <p:nvPr>
            <p:ph type="ftr" sz="quarter" idx="18"/>
          </p:nvPr>
        </p:nvSpPr>
        <p:spPr bwMode="auto"/>
        <p:txBody>
          <a:bodyPr/>
          <a:lstStyle/>
          <a:p>
            <a:pPr>
              <a:defRPr/>
            </a:pPr>
            <a:r>
              <a:rPr lang="en-US"/>
              <a:t>Presentation - Finland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10 May 2022</a:t>
            </a:r>
          </a:p>
        </p:txBody>
      </p:sp>
      <p:sp>
        <p:nvSpPr>
          <p:cNvPr id="9" name="Footer Placeholder 3"/>
          <p:cNvSpPr>
            <a:spLocks noGrp="1"/>
          </p:cNvSpPr>
          <p:nvPr>
            <p:ph type="ftr" sz="quarter" idx="17"/>
          </p:nvPr>
        </p:nvSpPr>
        <p:spPr bwMode="auto"/>
        <p:txBody>
          <a:bodyPr/>
          <a:lstStyle/>
          <a:p>
            <a:pPr>
              <a:defRPr/>
            </a:pPr>
            <a:r>
              <a:rPr lang="en-US"/>
              <a:t>Presentation - Finland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10 May 2022</a:t>
            </a:r>
            <a:endParaRPr lang="fr-FR"/>
          </a:p>
        </p:txBody>
      </p:sp>
      <p:sp>
        <p:nvSpPr>
          <p:cNvPr id="6" name="Espace réservé du pied de page 5"/>
          <p:cNvSpPr>
            <a:spLocks noGrp="1"/>
          </p:cNvSpPr>
          <p:nvPr>
            <p:ph type="ftr" sz="quarter" idx="11"/>
          </p:nvPr>
        </p:nvSpPr>
        <p:spPr/>
        <p:txBody>
          <a:bodyPr/>
          <a:lstStyle/>
          <a:p>
            <a:r>
              <a:rPr lang="fr-FR"/>
              <a:t>Presentation - Finland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10 May 2022</a:t>
            </a:r>
          </a:p>
        </p:txBody>
      </p:sp>
      <p:sp>
        <p:nvSpPr>
          <p:cNvPr id="9" name="Footer Placeholder 3"/>
          <p:cNvSpPr>
            <a:spLocks noGrp="1"/>
          </p:cNvSpPr>
          <p:nvPr>
            <p:ph type="ftr" sz="quarter" idx="17"/>
          </p:nvPr>
        </p:nvSpPr>
        <p:spPr bwMode="auto"/>
        <p:txBody>
          <a:bodyPr/>
          <a:lstStyle/>
          <a:p>
            <a:pPr>
              <a:defRPr/>
            </a:pPr>
            <a:r>
              <a:rPr lang="en-US"/>
              <a:t>Presentation - Finland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Finland</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10 May 2022</a:t>
            </a:r>
          </a:p>
        </p:txBody>
      </p:sp>
      <p:sp>
        <p:nvSpPr>
          <p:cNvPr id="9" name="Footer Placeholder 3"/>
          <p:cNvSpPr>
            <a:spLocks noGrp="1"/>
          </p:cNvSpPr>
          <p:nvPr>
            <p:ph type="ftr" sz="quarter" idx="17"/>
          </p:nvPr>
        </p:nvSpPr>
        <p:spPr bwMode="auto"/>
        <p:txBody>
          <a:bodyPr/>
          <a:lstStyle/>
          <a:p>
            <a:pPr>
              <a:defRPr/>
            </a:pPr>
            <a:r>
              <a:rPr lang="en-US"/>
              <a:t>Presentation - Finland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10 May 2022</a:t>
            </a:r>
            <a:endParaRPr lang="fr-FR"/>
          </a:p>
        </p:txBody>
      </p:sp>
      <p:sp>
        <p:nvSpPr>
          <p:cNvPr id="5" name="Espace réservé du pied de page 4"/>
          <p:cNvSpPr>
            <a:spLocks noGrp="1"/>
          </p:cNvSpPr>
          <p:nvPr>
            <p:ph type="ftr" sz="quarter" idx="11"/>
          </p:nvPr>
        </p:nvSpPr>
        <p:spPr/>
        <p:txBody>
          <a:bodyPr/>
          <a:lstStyle/>
          <a:p>
            <a:r>
              <a:rPr lang="fr-FR"/>
              <a:t>Presentation - Finland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10 May 2022</a:t>
            </a:r>
            <a:endParaRPr lang="fr-FR"/>
          </a:p>
        </p:txBody>
      </p:sp>
      <p:sp>
        <p:nvSpPr>
          <p:cNvPr id="6" name="Espace réservé du pied de page 5"/>
          <p:cNvSpPr>
            <a:spLocks noGrp="1"/>
          </p:cNvSpPr>
          <p:nvPr>
            <p:ph type="ftr" sz="quarter" idx="11"/>
          </p:nvPr>
        </p:nvSpPr>
        <p:spPr/>
        <p:txBody>
          <a:bodyPr/>
          <a:lstStyle/>
          <a:p>
            <a:r>
              <a:rPr lang="fr-FR"/>
              <a:t>Presentation - Finland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theme" Target="../theme/theme2.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theme" Target="../theme/theme3.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theme" Target="../theme/theme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theme" Target="../theme/theme5.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6" Type="http://schemas.openxmlformats.org/officeDocument/2006/relationships/theme" Target="../theme/theme6.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slideLayout" Target="../slideLayouts/slideLayout9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dirty="0"/>
              <a:t>10 May 2022</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dirty="0" err="1"/>
              <a:t>Presentation</a:t>
            </a:r>
            <a:r>
              <a:rPr lang="fr-FR"/>
              <a:t> - Finland</a:t>
            </a:r>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 id="2147483802" r:id="rId15"/>
    <p:sldLayoutId id="2147483803" r:id="rId16"/>
    <p:sldLayoutId id="2147483804" r:id="rId17"/>
    <p:sldLayoutId id="2147483805" r:id="rId18"/>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10 May 2022</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Finland</a:t>
            </a:r>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en-US"/>
              <a:t>10 May 2022</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Finland</a:t>
            </a:r>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10 May 2022</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Finland</a:t>
            </a:r>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 id="2147483798" r:id="rId15"/>
    <p:sldLayoutId id="2147483799" r:id="rId16"/>
    <p:sldLayoutId id="2147483801" r:id="rId17"/>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10 May 2022</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Finland</a:t>
            </a:r>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10 May 2022</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Finland</a:t>
            </a:r>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62.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2.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image" Target="../media/image27.png"/><Relationship Id="rId1" Type="http://schemas.openxmlformats.org/officeDocument/2006/relationships/slideLayout" Target="../slideLayouts/slideLayout62.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jpe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1.xml"/></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1.xml"/></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9.xml"/><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62.xml"/></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0.xml"/><Relationship Id="rId1" Type="http://schemas.openxmlformats.org/officeDocument/2006/relationships/slideLayout" Target="../slideLayouts/slideLayout62.xml"/></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1.xml"/><Relationship Id="rId1" Type="http://schemas.openxmlformats.org/officeDocument/2006/relationships/slideLayout" Target="../slideLayouts/slideLayout62.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48.tiff"/><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0.png"/><Relationship Id="rId4"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mailto:han.dols@cern.ch"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8.xml"/><Relationship Id="rId6" Type="http://schemas.openxmlformats.org/officeDocument/2006/relationships/image" Target="../media/image12.png"/><Relationship Id="rId5" Type="http://schemas.openxmlformats.org/officeDocument/2006/relationships/image" Target="../media/image11.tiff"/><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4.emf"/><Relationship Id="rId13" Type="http://schemas.openxmlformats.org/officeDocument/2006/relationships/image" Target="../media/image19.emf"/><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18.emf"/><Relationship Id="rId2" Type="http://schemas.openxmlformats.org/officeDocument/2006/relationships/notesSlide" Target="../notesSlides/notesSlide4.xml"/><Relationship Id="rId1" Type="http://schemas.openxmlformats.org/officeDocument/2006/relationships/slideLayout" Target="../slideLayouts/slideLayout49.xml"/><Relationship Id="rId6" Type="http://schemas.openxmlformats.org/officeDocument/2006/relationships/diagramColors" Target="../diagrams/colors1.xml"/><Relationship Id="rId11" Type="http://schemas.openxmlformats.org/officeDocument/2006/relationships/image" Target="../media/image17.emf"/><Relationship Id="rId5" Type="http://schemas.openxmlformats.org/officeDocument/2006/relationships/diagramQuickStyle" Target="../diagrams/quickStyle1.xml"/><Relationship Id="rId15" Type="http://schemas.openxmlformats.org/officeDocument/2006/relationships/image" Target="../media/image21.emf"/><Relationship Id="rId10" Type="http://schemas.openxmlformats.org/officeDocument/2006/relationships/image" Target="../media/image16.emf"/><Relationship Id="rId4" Type="http://schemas.openxmlformats.org/officeDocument/2006/relationships/diagramLayout" Target="../diagrams/layout1.xml"/><Relationship Id="rId9" Type="http://schemas.openxmlformats.org/officeDocument/2006/relationships/image" Target="../media/image15.emf"/><Relationship Id="rId14" Type="http://schemas.openxmlformats.org/officeDocument/2006/relationships/image" Target="../media/image20.emf"/></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4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5" name="Espace réservé du pied de page 4"/>
          <p:cNvSpPr>
            <a:spLocks noGrp="1"/>
          </p:cNvSpPr>
          <p:nvPr>
            <p:ph type="ftr" sz="quarter" idx="11"/>
          </p:nvPr>
        </p:nvSpPr>
        <p:spPr>
          <a:xfrm>
            <a:off x="1296000" y="6439599"/>
            <a:ext cx="3608877" cy="241832"/>
          </a:xfrm>
        </p:spPr>
        <p:txBody>
          <a:bodyPr/>
          <a:lstStyle/>
          <a:p>
            <a:r>
              <a:rPr lang="fr-FR" dirty="0"/>
              <a:t>Business </a:t>
            </a:r>
            <a:r>
              <a:rPr lang="fr-FR" dirty="0" err="1"/>
              <a:t>Development</a:t>
            </a:r>
            <a:r>
              <a:rPr lang="fr-FR"/>
              <a:t> &amp; </a:t>
            </a:r>
            <a:r>
              <a:rPr lang="fr-FR" err="1"/>
              <a:t>Entrepreneurship</a:t>
            </a:r>
            <a:endParaRPr lang="en-US"/>
          </a:p>
        </p:txBody>
      </p:sp>
      <p:sp>
        <p:nvSpPr>
          <p:cNvPr id="6" name="Espace réservé du numéro de diapositive 5"/>
          <p:cNvSpPr>
            <a:spLocks noGrp="1"/>
          </p:cNvSpPr>
          <p:nvPr>
            <p:ph type="sldNum" sz="quarter" idx="12"/>
          </p:nvPr>
        </p:nvSpPr>
        <p:spPr>
          <a:xfrm>
            <a:off x="11290299" y="6439598"/>
            <a:ext cx="205699" cy="241832"/>
          </a:xfrm>
        </p:spPr>
        <p:txBody>
          <a:bodyPr/>
          <a:lstStyle/>
          <a:p>
            <a:fld id="{490AA3F6-1618-3548-975A-DD1A2939A246}" type="slidenum">
              <a:rPr lang="fr-FR" smtClean="0"/>
              <a:t>1</a:t>
            </a:fld>
            <a:endParaRPr lang="fr-FR"/>
          </a:p>
        </p:txBody>
      </p:sp>
      <p:sp>
        <p:nvSpPr>
          <p:cNvPr id="3" name="Rectangle 2">
            <a:extLst>
              <a:ext uri="{FF2B5EF4-FFF2-40B4-BE49-F238E27FC236}">
                <a16:creationId xmlns:a16="http://schemas.microsoft.com/office/drawing/2014/main" id="{2B0F822C-BDE2-514A-8E12-5AF713C047A0}"/>
              </a:ext>
            </a:extLst>
          </p:cNvPr>
          <p:cNvSpPr/>
          <p:nvPr/>
        </p:nvSpPr>
        <p:spPr>
          <a:xfrm>
            <a:off x="2913439" y="3680373"/>
            <a:ext cx="6366934" cy="90425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bg1"/>
              </a:solidFill>
            </a:endParaRPr>
          </a:p>
        </p:txBody>
      </p:sp>
      <p:sp>
        <p:nvSpPr>
          <p:cNvPr id="2" name="Titre 1"/>
          <p:cNvSpPr>
            <a:spLocks noGrp="1"/>
          </p:cNvSpPr>
          <p:nvPr>
            <p:ph type="title"/>
          </p:nvPr>
        </p:nvSpPr>
        <p:spPr>
          <a:xfrm>
            <a:off x="8463" y="3852157"/>
            <a:ext cx="12176886" cy="592841"/>
          </a:xfrm>
        </p:spPr>
        <p:txBody>
          <a:bodyPr>
            <a:normAutofit/>
          </a:bodyPr>
          <a:lstStyle/>
          <a:p>
            <a:r>
              <a:rPr lang="fr-FR" sz="4100" b="1" err="1"/>
              <a:t>Accelerating</a:t>
            </a:r>
            <a:r>
              <a:rPr lang="fr-FR" sz="4100" b="1"/>
              <a:t> Innovation</a:t>
            </a:r>
          </a:p>
        </p:txBody>
      </p:sp>
      <p:sp>
        <p:nvSpPr>
          <p:cNvPr id="12" name="ZoneTexte 11"/>
          <p:cNvSpPr txBox="1"/>
          <p:nvPr/>
        </p:nvSpPr>
        <p:spPr>
          <a:xfrm>
            <a:off x="350115" y="4750389"/>
            <a:ext cx="11145883" cy="1261884"/>
          </a:xfrm>
          <a:prstGeom prst="rect">
            <a:avLst/>
          </a:prstGeom>
          <a:noFill/>
        </p:spPr>
        <p:txBody>
          <a:bodyPr wrap="square" rtlCol="0">
            <a:spAutoFit/>
          </a:bodyPr>
          <a:lstStyle/>
          <a:p>
            <a:pPr algn="ctr"/>
            <a:r>
              <a:rPr lang="en-GB" sz="3600"/>
              <a:t>How CERN Technology Makes its Way into Society</a:t>
            </a:r>
            <a:endParaRPr lang="en-US" sz="3000"/>
          </a:p>
          <a:p>
            <a:pPr algn="ctr"/>
            <a:endParaRPr lang="en-US" sz="2000">
              <a:solidFill>
                <a:schemeClr val="tx2">
                  <a:lumMod val="90000"/>
                  <a:lumOff val="10000"/>
                </a:schemeClr>
              </a:solidFill>
            </a:endParaRPr>
          </a:p>
          <a:p>
            <a:pPr algn="ctr"/>
            <a:r>
              <a:rPr lang="en-US" sz="2000">
                <a:solidFill>
                  <a:schemeClr val="tx2">
                    <a:lumMod val="90000"/>
                    <a:lumOff val="10000"/>
                  </a:schemeClr>
                </a:solidFill>
              </a:rPr>
              <a:t>Han Dols, Head of Business Development &amp; Entrepreneurship, CERN</a:t>
            </a:r>
          </a:p>
        </p:txBody>
      </p:sp>
    </p:spTree>
    <p:extLst>
      <p:ext uri="{BB962C8B-B14F-4D97-AF65-F5344CB8AC3E}">
        <p14:creationId xmlns:p14="http://schemas.microsoft.com/office/powerpoint/2010/main" val="370392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B523884-1AC8-5B45-85C9-C0EBBE039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14978"/>
            <a:ext cx="12192000" cy="6643021"/>
          </a:xfrm>
          <a:prstGeom prst="rect">
            <a:avLst/>
          </a:prstGeom>
        </p:spPr>
      </p:pic>
      <p:sp>
        <p:nvSpPr>
          <p:cNvPr id="6" name="Shape 159"/>
          <p:cNvSpPr>
            <a:spLocks noGrp="1"/>
          </p:cNvSpPr>
          <p:nvPr>
            <p:ph type="title" idx="4294967295"/>
          </p:nvPr>
        </p:nvSpPr>
        <p:spPr>
          <a:xfrm>
            <a:off x="5994400" y="4952999"/>
            <a:ext cx="6197599" cy="1408181"/>
          </a:xfrm>
          <a:prstGeom prst="rect">
            <a:avLst/>
          </a:prstGeom>
          <a:solidFill>
            <a:srgbClr val="C0BFCB"/>
          </a:solidFill>
        </p:spPr>
        <p:txBody>
          <a:bodyPr vert="horz" lIns="0" tIns="0" rIns="0" bIns="0" rtlCol="0" anchor="b" anchorCtr="0">
            <a:noAutofit/>
          </a:bodyPr>
          <a:lstStyle/>
          <a:p>
            <a:pPr defTabSz="213590"/>
            <a:r>
              <a:rPr lang="en-GB" sz="3200" dirty="0" err="1">
                <a:solidFill>
                  <a:schemeClr val="bg1"/>
                </a:solidFill>
              </a:rPr>
              <a:t>MedAustron</a:t>
            </a:r>
            <a:r>
              <a:rPr lang="en-GB" sz="3200">
                <a:solidFill>
                  <a:schemeClr val="bg1"/>
                </a:solidFill>
              </a:rPr>
              <a:t> and CNAO offer hadron therapy using CERN technology.</a:t>
            </a:r>
            <a:endParaRPr sz="3200">
              <a:solidFill>
                <a:schemeClr val="bg1"/>
              </a:solidFill>
            </a:endParaRPr>
          </a:p>
        </p:txBody>
      </p:sp>
      <p:grpSp>
        <p:nvGrpSpPr>
          <p:cNvPr id="13" name="Group 12">
            <a:extLst>
              <a:ext uri="{FF2B5EF4-FFF2-40B4-BE49-F238E27FC236}">
                <a16:creationId xmlns:a16="http://schemas.microsoft.com/office/drawing/2014/main" id="{9B032343-20D8-2D4A-B2DC-C866A3A25005}"/>
              </a:ext>
            </a:extLst>
          </p:cNvPr>
          <p:cNvGrpSpPr/>
          <p:nvPr/>
        </p:nvGrpSpPr>
        <p:grpSpPr>
          <a:xfrm>
            <a:off x="9712050" y="496819"/>
            <a:ext cx="2479949" cy="576000"/>
            <a:chOff x="8485551" y="1159075"/>
            <a:chExt cx="2479949" cy="576000"/>
          </a:xfrm>
        </p:grpSpPr>
        <p:sp>
          <p:nvSpPr>
            <p:cNvPr id="14" name="Rectangle 13">
              <a:extLst>
                <a:ext uri="{FF2B5EF4-FFF2-40B4-BE49-F238E27FC236}">
                  <a16:creationId xmlns:a16="http://schemas.microsoft.com/office/drawing/2014/main" id="{83E72D5B-A61D-7249-985F-AD4C06D2D046}"/>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5" name="TextBox 14">
              <a:extLst>
                <a:ext uri="{FF2B5EF4-FFF2-40B4-BE49-F238E27FC236}">
                  <a16:creationId xmlns:a16="http://schemas.microsoft.com/office/drawing/2014/main" id="{6B49D795-5194-1F45-8DC0-CA38DB5F6B1B}"/>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344540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221B91-575F-3A4C-9AE4-0C26631641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31609"/>
            <a:ext cx="12192000" cy="6626392"/>
          </a:xfrm>
          <a:prstGeom prst="rect">
            <a:avLst/>
          </a:prstGeom>
        </p:spPr>
      </p:pic>
      <p:grpSp>
        <p:nvGrpSpPr>
          <p:cNvPr id="12" name="Group 11">
            <a:extLst>
              <a:ext uri="{FF2B5EF4-FFF2-40B4-BE49-F238E27FC236}">
                <a16:creationId xmlns:a16="http://schemas.microsoft.com/office/drawing/2014/main" id="{9D94EF49-B644-B647-AA74-70D592AA04A2}"/>
              </a:ext>
            </a:extLst>
          </p:cNvPr>
          <p:cNvGrpSpPr/>
          <p:nvPr/>
        </p:nvGrpSpPr>
        <p:grpSpPr>
          <a:xfrm>
            <a:off x="9712050" y="496819"/>
            <a:ext cx="2479949" cy="576000"/>
            <a:chOff x="8485551" y="1159075"/>
            <a:chExt cx="2479949" cy="576000"/>
          </a:xfrm>
        </p:grpSpPr>
        <p:sp>
          <p:nvSpPr>
            <p:cNvPr id="13" name="Rectangle 12">
              <a:extLst>
                <a:ext uri="{FF2B5EF4-FFF2-40B4-BE49-F238E27FC236}">
                  <a16:creationId xmlns:a16="http://schemas.microsoft.com/office/drawing/2014/main" id="{D627E425-8576-3D49-ACA2-8168056B4214}"/>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4" name="TextBox 13">
              <a:extLst>
                <a:ext uri="{FF2B5EF4-FFF2-40B4-BE49-F238E27FC236}">
                  <a16:creationId xmlns:a16="http://schemas.microsoft.com/office/drawing/2014/main" id="{C719C569-EB29-FB4C-934B-C7B6FD40070D}"/>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
        <p:nvSpPr>
          <p:cNvPr id="10" name="Shape 159">
            <a:extLst>
              <a:ext uri="{FF2B5EF4-FFF2-40B4-BE49-F238E27FC236}">
                <a16:creationId xmlns:a16="http://schemas.microsoft.com/office/drawing/2014/main" id="{4F7610BC-5315-0048-577A-78CB8B94196F}"/>
              </a:ext>
            </a:extLst>
          </p:cNvPr>
          <p:cNvSpPr txBox="1">
            <a:spLocks/>
          </p:cNvSpPr>
          <p:nvPr/>
        </p:nvSpPr>
        <p:spPr>
          <a:xfrm>
            <a:off x="5994400" y="4952999"/>
            <a:ext cx="6197599" cy="1408181"/>
          </a:xfrm>
          <a:prstGeom prst="rect">
            <a:avLst/>
          </a:prstGeom>
          <a:solidFill>
            <a:srgbClr val="C0BFCB"/>
          </a:solidFill>
        </p:spPr>
        <p:txBody>
          <a:bodyPr vert="horz" lIns="0" tIns="0" rIns="0" bIns="0" rtlCol="0" anchor="b" anchorCtr="0">
            <a:no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defTabSz="213590"/>
            <a:r>
              <a:rPr lang="en-GB" sz="3200" err="1">
                <a:solidFill>
                  <a:schemeClr val="bg1"/>
                </a:solidFill>
              </a:rPr>
              <a:t>MedAustron</a:t>
            </a:r>
            <a:r>
              <a:rPr lang="en-GB" sz="3200">
                <a:solidFill>
                  <a:schemeClr val="bg1"/>
                </a:solidFill>
              </a:rPr>
              <a:t> and CNAO offer hadron therapy using CERN technology.</a:t>
            </a:r>
          </a:p>
        </p:txBody>
      </p:sp>
    </p:spTree>
    <p:extLst>
      <p:ext uri="{BB962C8B-B14F-4D97-AF65-F5344CB8AC3E}">
        <p14:creationId xmlns:p14="http://schemas.microsoft.com/office/powerpoint/2010/main" val="1485949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2A58B-761C-EB0E-6400-EC41AAF4B798}"/>
              </a:ext>
            </a:extLst>
          </p:cNvPr>
          <p:cNvSpPr>
            <a:spLocks noGrp="1"/>
          </p:cNvSpPr>
          <p:nvPr>
            <p:ph type="title"/>
          </p:nvPr>
        </p:nvSpPr>
        <p:spPr/>
        <p:txBody>
          <a:bodyPr/>
          <a:lstStyle/>
          <a:p>
            <a:endParaRPr lang="en-CH"/>
          </a:p>
        </p:txBody>
      </p:sp>
      <p:sp>
        <p:nvSpPr>
          <p:cNvPr id="4" name="Picture Placeholder 3">
            <a:extLst>
              <a:ext uri="{FF2B5EF4-FFF2-40B4-BE49-F238E27FC236}">
                <a16:creationId xmlns:a16="http://schemas.microsoft.com/office/drawing/2014/main" id="{F548AD13-65B4-BD18-49F1-D903A76E9DA2}"/>
              </a:ext>
            </a:extLst>
          </p:cNvPr>
          <p:cNvSpPr>
            <a:spLocks noGrp="1"/>
          </p:cNvSpPr>
          <p:nvPr>
            <p:ph type="pic" sz="quarter" idx="10"/>
          </p:nvPr>
        </p:nvSpPr>
        <p:spPr/>
      </p:sp>
      <p:sp>
        <p:nvSpPr>
          <p:cNvPr id="5" name="Textfeld 3">
            <a:extLst>
              <a:ext uri="{FF2B5EF4-FFF2-40B4-BE49-F238E27FC236}">
                <a16:creationId xmlns:a16="http://schemas.microsoft.com/office/drawing/2014/main" id="{E3DE5F97-AFA0-4D49-B40C-F3C8EDEA72CE}"/>
              </a:ext>
            </a:extLst>
          </p:cNvPr>
          <p:cNvSpPr txBox="1"/>
          <p:nvPr/>
        </p:nvSpPr>
        <p:spPr>
          <a:xfrm>
            <a:off x="858642" y="2197894"/>
            <a:ext cx="10474716" cy="246221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800" b="1" dirty="0">
                <a:solidFill>
                  <a:schemeClr val="bg1"/>
                </a:solidFill>
                <a:effectLst/>
                <a:ea typeface="Times New Roman" panose="02020603050405020304" pitchFamily="18" charset="0"/>
                <a:cs typeface="Times New Roman" panose="02020603050405020304" pitchFamily="18" charset="0"/>
              </a:rPr>
              <a:t> </a:t>
            </a:r>
          </a:p>
          <a:p>
            <a:r>
              <a:rPr lang="de-DE" sz="1800" b="1" dirty="0">
                <a:solidFill>
                  <a:schemeClr val="bg1"/>
                </a:solidFill>
                <a:effectLst/>
                <a:ea typeface="Times New Roman" panose="02020603050405020304" pitchFamily="18" charset="0"/>
                <a:cs typeface="Times New Roman" panose="02020603050405020304" pitchFamily="18" charset="0"/>
              </a:rPr>
              <a:t>Han Dols</a:t>
            </a:r>
          </a:p>
          <a:p>
            <a:r>
              <a:rPr lang="de-DE" b="1" dirty="0">
                <a:solidFill>
                  <a:schemeClr val="bg1"/>
                </a:solidFill>
                <a:latin typeface="Arial"/>
                <a:cs typeface="Times New Roman" panose="02020603050405020304" pitchFamily="18" charset="0"/>
              </a:rPr>
              <a:t>Head of </a:t>
            </a:r>
            <a:r>
              <a:rPr lang="en-GB" b="1" dirty="0">
                <a:solidFill>
                  <a:schemeClr val="bg1"/>
                </a:solidFill>
                <a:cs typeface="Times New Roman" panose="02020603050405020304" pitchFamily="18" charset="0"/>
              </a:rPr>
              <a:t>Business Development and Entrepreneurship Section </a:t>
            </a:r>
            <a:r>
              <a:rPr lang="de-DE" b="1" dirty="0">
                <a:solidFill>
                  <a:schemeClr val="bg1"/>
                </a:solidFill>
                <a:latin typeface="Arial"/>
                <a:cs typeface="Times New Roman" panose="02020603050405020304" pitchFamily="18" charset="0"/>
              </a:rPr>
              <a:t>at CERN</a:t>
            </a:r>
            <a:endParaRPr lang="de-DE" sz="1600" dirty="0">
              <a:latin typeface="Arial"/>
              <a:cs typeface="Arial"/>
            </a:endParaRPr>
          </a:p>
          <a:p>
            <a:endParaRPr lang="de-DE" sz="1600" dirty="0">
              <a:solidFill>
                <a:srgbClr val="006582"/>
              </a:solidFill>
              <a:latin typeface="Arial"/>
              <a:cs typeface="Arial"/>
            </a:endParaRPr>
          </a:p>
          <a:p>
            <a:pPr marL="342900" lvl="0" indent="-342900">
              <a:buFont typeface="Wingdings" panose="05000000000000000000" pitchFamily="2" charset="2"/>
              <a:buChar char="§"/>
            </a:pPr>
            <a:r>
              <a:rPr lang="en-GB" sz="1400" dirty="0">
                <a:solidFill>
                  <a:schemeClr val="bg1"/>
                </a:solidFill>
                <a:ea typeface="Times New Roman" panose="02020603050405020304" pitchFamily="18" charset="0"/>
                <a:cs typeface="Times New Roman" panose="02020603050405020304" pitchFamily="18" charset="0"/>
              </a:rPr>
              <a:t>MSc in Physics at TU Delft, Alumni from IMD (Geneva), Webster University (Leiden) and Haas School of Management, University California (USA)</a:t>
            </a:r>
          </a:p>
          <a:p>
            <a:pPr marL="342900" lvl="0" indent="-342900">
              <a:buFont typeface="Wingdings" panose="05000000000000000000" pitchFamily="2" charset="2"/>
              <a:buChar char="§"/>
            </a:pPr>
            <a:r>
              <a:rPr lang="de-DE" sz="1400" dirty="0">
                <a:solidFill>
                  <a:schemeClr val="bg1"/>
                </a:solidFill>
                <a:ea typeface="Times New Roman" panose="02020603050405020304" pitchFamily="18" charset="0"/>
                <a:cs typeface="Times New Roman" panose="02020603050405020304" pitchFamily="18" charset="0"/>
              </a:rPr>
              <a:t>20 years experience </a:t>
            </a:r>
            <a:r>
              <a:rPr lang="en-GB" sz="1400" dirty="0">
                <a:solidFill>
                  <a:schemeClr val="bg1"/>
                </a:solidFill>
                <a:ea typeface="Times New Roman" panose="02020603050405020304" pitchFamily="18" charset="0"/>
                <a:cs typeface="Times New Roman" panose="02020603050405020304" pitchFamily="18" charset="0"/>
              </a:rPr>
              <a:t>in various functions in industry, leading marketing &amp; business development global scale for innovative technologies in the medical device and material science industry</a:t>
            </a:r>
          </a:p>
          <a:p>
            <a:pPr marL="342900" lvl="0" indent="-342900">
              <a:buFont typeface="Wingdings" panose="05000000000000000000" pitchFamily="2" charset="2"/>
              <a:buChar char="§"/>
            </a:pPr>
            <a:r>
              <a:rPr lang="en-GB" sz="1400" dirty="0">
                <a:solidFill>
                  <a:schemeClr val="bg1"/>
                </a:solidFill>
                <a:ea typeface="Times New Roman" panose="02020603050405020304" pitchFamily="18" charset="0"/>
                <a:cs typeface="Times New Roman" panose="02020603050405020304" pitchFamily="18" charset="0"/>
              </a:rPr>
              <a:t>Companies he worked for include DSM as well as Medtronic, where he was running clinical evaluations of new therapies for heart failure</a:t>
            </a:r>
            <a:endParaRPr lang="de-DE" sz="1800" dirty="0">
              <a:solidFill>
                <a:srgbClr val="000000"/>
              </a:solidFill>
              <a:effectLst/>
              <a:latin typeface="Arial" panose="020B0604020202020204" pitchFamily="34" charset="0"/>
              <a:ea typeface="Calibri" panose="020F0502020204030204" pitchFamily="34" charset="0"/>
            </a:endParaRPr>
          </a:p>
        </p:txBody>
      </p:sp>
      <p:sp>
        <p:nvSpPr>
          <p:cNvPr id="6" name="Textfeld 3">
            <a:extLst>
              <a:ext uri="{FF2B5EF4-FFF2-40B4-BE49-F238E27FC236}">
                <a16:creationId xmlns:a16="http://schemas.microsoft.com/office/drawing/2014/main" id="{E3DE5F97-AFA0-4D49-B40C-F3C8EDEA72CE}"/>
              </a:ext>
            </a:extLst>
          </p:cNvPr>
          <p:cNvSpPr txBox="1">
            <a:spLocks noGrp="1"/>
          </p:cNvSpPr>
          <p:nvPr>
            <p:ph idx="1"/>
          </p:nvPr>
        </p:nvSpPr>
        <p:spPr>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800" b="1" dirty="0">
                <a:solidFill>
                  <a:schemeClr val="bg1"/>
                </a:solidFill>
                <a:effectLst/>
                <a:ea typeface="Times New Roman" panose="02020603050405020304" pitchFamily="18" charset="0"/>
                <a:cs typeface="Times New Roman" panose="02020603050405020304" pitchFamily="18" charset="0"/>
              </a:rPr>
              <a:t> </a:t>
            </a:r>
          </a:p>
          <a:p>
            <a:r>
              <a:rPr lang="de-DE" sz="1800" b="1" dirty="0">
                <a:solidFill>
                  <a:schemeClr val="bg1"/>
                </a:solidFill>
                <a:effectLst/>
                <a:ea typeface="Times New Roman" panose="02020603050405020304" pitchFamily="18" charset="0"/>
                <a:cs typeface="Times New Roman" panose="02020603050405020304" pitchFamily="18" charset="0"/>
              </a:rPr>
              <a:t>Han Dols</a:t>
            </a:r>
          </a:p>
          <a:p>
            <a:r>
              <a:rPr lang="de-DE" b="1" dirty="0">
                <a:solidFill>
                  <a:schemeClr val="bg1"/>
                </a:solidFill>
                <a:latin typeface="Arial"/>
                <a:cs typeface="Times New Roman" panose="02020603050405020304" pitchFamily="18" charset="0"/>
              </a:rPr>
              <a:t>Head of </a:t>
            </a:r>
            <a:r>
              <a:rPr lang="en-GB" b="1" dirty="0">
                <a:solidFill>
                  <a:schemeClr val="bg1"/>
                </a:solidFill>
                <a:cs typeface="Times New Roman" panose="02020603050405020304" pitchFamily="18" charset="0"/>
              </a:rPr>
              <a:t>Business Development and Entrepreneurship Section </a:t>
            </a:r>
            <a:r>
              <a:rPr lang="de-DE" b="1" dirty="0">
                <a:solidFill>
                  <a:schemeClr val="bg1"/>
                </a:solidFill>
                <a:latin typeface="Arial"/>
                <a:cs typeface="Times New Roman" panose="02020603050405020304" pitchFamily="18" charset="0"/>
              </a:rPr>
              <a:t>at CERN</a:t>
            </a:r>
            <a:endParaRPr lang="de-DE" sz="1600" dirty="0">
              <a:latin typeface="Arial"/>
              <a:cs typeface="Arial"/>
            </a:endParaRPr>
          </a:p>
          <a:p>
            <a:endParaRPr lang="de-DE" sz="1600" dirty="0">
              <a:solidFill>
                <a:srgbClr val="006582"/>
              </a:solidFill>
              <a:latin typeface="Arial"/>
              <a:cs typeface="Arial"/>
            </a:endParaRPr>
          </a:p>
          <a:p>
            <a:pPr marL="342900" lvl="0" indent="-342900">
              <a:buFont typeface="Wingdings" panose="05000000000000000000" pitchFamily="2" charset="2"/>
              <a:buChar char="§"/>
            </a:pPr>
            <a:r>
              <a:rPr lang="en-GB" sz="1400" dirty="0">
                <a:solidFill>
                  <a:schemeClr val="bg1"/>
                </a:solidFill>
                <a:ea typeface="Times New Roman" panose="02020603050405020304" pitchFamily="18" charset="0"/>
                <a:cs typeface="Times New Roman" panose="02020603050405020304" pitchFamily="18" charset="0"/>
              </a:rPr>
              <a:t>MSc in Physics at TU Delft, Alumni from IMD (Geneva), Webster University (Leiden) and Haas School of Management, University California (USA)</a:t>
            </a:r>
          </a:p>
          <a:p>
            <a:pPr marL="342900" lvl="0" indent="-342900">
              <a:buFont typeface="Wingdings" panose="05000000000000000000" pitchFamily="2" charset="2"/>
              <a:buChar char="§"/>
            </a:pPr>
            <a:r>
              <a:rPr lang="de-DE" sz="1400" dirty="0">
                <a:solidFill>
                  <a:schemeClr val="bg1"/>
                </a:solidFill>
                <a:ea typeface="Times New Roman" panose="02020603050405020304" pitchFamily="18" charset="0"/>
                <a:cs typeface="Times New Roman" panose="02020603050405020304" pitchFamily="18" charset="0"/>
              </a:rPr>
              <a:t>20 years experience </a:t>
            </a:r>
            <a:r>
              <a:rPr lang="en-GB" sz="1400" dirty="0">
                <a:solidFill>
                  <a:schemeClr val="bg1"/>
                </a:solidFill>
                <a:ea typeface="Times New Roman" panose="02020603050405020304" pitchFamily="18" charset="0"/>
                <a:cs typeface="Times New Roman" panose="02020603050405020304" pitchFamily="18" charset="0"/>
              </a:rPr>
              <a:t>in various functions in industry, leading marketing &amp; business development global scale for innovative technologies in the medical device and material science industry</a:t>
            </a:r>
          </a:p>
          <a:p>
            <a:pPr marL="342900" lvl="0" indent="-342900">
              <a:buFont typeface="Wingdings" panose="05000000000000000000" pitchFamily="2" charset="2"/>
              <a:buChar char="§"/>
            </a:pPr>
            <a:r>
              <a:rPr lang="en-GB" sz="1400" dirty="0">
                <a:solidFill>
                  <a:schemeClr val="bg1"/>
                </a:solidFill>
                <a:ea typeface="Times New Roman" panose="02020603050405020304" pitchFamily="18" charset="0"/>
                <a:cs typeface="Times New Roman" panose="02020603050405020304" pitchFamily="18" charset="0"/>
              </a:rPr>
              <a:t>Companies he worked for include DSM as well as Medtronic, where he was running clinical evaluations of new therapies for heart failure</a:t>
            </a:r>
            <a:endParaRPr lang="de-DE" sz="1800" dirty="0">
              <a:solidFill>
                <a:srgbClr val="000000"/>
              </a:solidFill>
              <a:effectLst/>
              <a:latin typeface="Arial" panose="020B0604020202020204" pitchFamily="34" charset="0"/>
              <a:ea typeface="Calibri" panose="020F0502020204030204" pitchFamily="34" charset="0"/>
            </a:endParaRPr>
          </a:p>
        </p:txBody>
      </p:sp>
      <p:pic>
        <p:nvPicPr>
          <p:cNvPr id="7" name="Picture 6">
            <a:extLst>
              <a:ext uri="{FF2B5EF4-FFF2-40B4-BE49-F238E27FC236}">
                <a16:creationId xmlns:a16="http://schemas.microsoft.com/office/drawing/2014/main" id="{D59B5BFA-5991-1B34-5BC7-06B5EA96E9C1}"/>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0" y="216426"/>
            <a:ext cx="12192000" cy="6641573"/>
          </a:xfrm>
          <a:prstGeom prst="rect">
            <a:avLst/>
          </a:prstGeom>
        </p:spPr>
      </p:pic>
      <p:sp>
        <p:nvSpPr>
          <p:cNvPr id="8" name="Shape 159">
            <a:extLst>
              <a:ext uri="{FF2B5EF4-FFF2-40B4-BE49-F238E27FC236}">
                <a16:creationId xmlns:a16="http://schemas.microsoft.com/office/drawing/2014/main" id="{41F959C7-84A3-22EE-DD59-4B272467ABB2}"/>
              </a:ext>
            </a:extLst>
          </p:cNvPr>
          <p:cNvSpPr txBox="1">
            <a:spLocks/>
          </p:cNvSpPr>
          <p:nvPr/>
        </p:nvSpPr>
        <p:spPr>
          <a:xfrm>
            <a:off x="-28641" y="4315585"/>
            <a:ext cx="7663069" cy="1370081"/>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pPr algn="r"/>
            <a:r>
              <a:rPr lang="en-GB" dirty="0"/>
              <a:t>CAFEIN: Federated network platform for the development and deployment of AI based analysis and prediction models.</a:t>
            </a:r>
          </a:p>
        </p:txBody>
      </p:sp>
      <p:grpSp>
        <p:nvGrpSpPr>
          <p:cNvPr id="9" name="Group 8">
            <a:extLst>
              <a:ext uri="{FF2B5EF4-FFF2-40B4-BE49-F238E27FC236}">
                <a16:creationId xmlns:a16="http://schemas.microsoft.com/office/drawing/2014/main" id="{0B7AAFD5-E836-8E35-AD9D-B800DD7C9336}"/>
              </a:ext>
            </a:extLst>
          </p:cNvPr>
          <p:cNvGrpSpPr/>
          <p:nvPr/>
        </p:nvGrpSpPr>
        <p:grpSpPr>
          <a:xfrm>
            <a:off x="0" y="511376"/>
            <a:ext cx="2479949" cy="576000"/>
            <a:chOff x="2831266" y="1159075"/>
            <a:chExt cx="2479949" cy="576000"/>
          </a:xfrm>
        </p:grpSpPr>
        <p:sp>
          <p:nvSpPr>
            <p:cNvPr id="10" name="Rectangle 9">
              <a:extLst>
                <a:ext uri="{FF2B5EF4-FFF2-40B4-BE49-F238E27FC236}">
                  <a16:creationId xmlns:a16="http://schemas.microsoft.com/office/drawing/2014/main" id="{27CBA785-B47F-93B9-F515-DFF242AEABB0}"/>
                </a:ext>
              </a:extLst>
            </p:cNvPr>
            <p:cNvSpPr/>
            <p:nvPr/>
          </p:nvSpPr>
          <p:spPr>
            <a:xfrm>
              <a:off x="2831266" y="1159075"/>
              <a:ext cx="2479949" cy="576000"/>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1" name="TextBox 10">
              <a:extLst>
                <a:ext uri="{FF2B5EF4-FFF2-40B4-BE49-F238E27FC236}">
                  <a16:creationId xmlns:a16="http://schemas.microsoft.com/office/drawing/2014/main" id="{98E4B6AA-9F02-1FE8-F51A-65EE89E4EBE6}"/>
                </a:ext>
              </a:extLst>
            </p:cNvPr>
            <p:cNvSpPr txBox="1"/>
            <p:nvPr/>
          </p:nvSpPr>
          <p:spPr>
            <a:xfrm>
              <a:off x="2831266"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dirty="0"/>
                <a:t>EU Program</a:t>
              </a:r>
            </a:p>
          </p:txBody>
        </p:sp>
      </p:grpSp>
    </p:spTree>
    <p:extLst>
      <p:ext uri="{BB962C8B-B14F-4D97-AF65-F5344CB8AC3E}">
        <p14:creationId xmlns:p14="http://schemas.microsoft.com/office/powerpoint/2010/main" val="1465230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5283CD8-9C58-9A45-A3B3-5AA7D97CC14C}"/>
              </a:ext>
            </a:extLst>
          </p:cNvPr>
          <p:cNvSpPr txBox="1"/>
          <p:nvPr/>
        </p:nvSpPr>
        <p:spPr>
          <a:xfrm>
            <a:off x="3704056" y="1563624"/>
            <a:ext cx="5358384" cy="1015663"/>
          </a:xfrm>
          <a:prstGeom prst="rect">
            <a:avLst/>
          </a:prstGeom>
          <a:solidFill>
            <a:schemeClr val="bg1"/>
          </a:solidFill>
          <a:ln>
            <a:solidFill>
              <a:srgbClr val="002060"/>
            </a:solidFill>
          </a:ln>
        </p:spPr>
        <p:txBody>
          <a:bodyPr wrap="square" rtlCol="0">
            <a:spAutoFit/>
          </a:bodyPr>
          <a:lstStyle/>
          <a:p>
            <a:pPr algn="ctr"/>
            <a:r>
              <a:rPr lang="en-US" sz="6000" b="1" dirty="0">
                <a:solidFill>
                  <a:srgbClr val="002060"/>
                </a:solidFill>
                <a:latin typeface="Times New Roman" panose="02020603050405020304" pitchFamily="18" charset="0"/>
                <a:cs typeface="Times New Roman" panose="02020603050405020304" pitchFamily="18" charset="0"/>
              </a:rPr>
              <a:t>BIODYNAMO</a:t>
            </a:r>
          </a:p>
        </p:txBody>
      </p:sp>
      <p:sp>
        <p:nvSpPr>
          <p:cNvPr id="6" name="TextBox 5">
            <a:extLst>
              <a:ext uri="{FF2B5EF4-FFF2-40B4-BE49-F238E27FC236}">
                <a16:creationId xmlns:a16="http://schemas.microsoft.com/office/drawing/2014/main" id="{69B10C3C-BE2E-6342-980A-5B9AD3F9561D}"/>
              </a:ext>
            </a:extLst>
          </p:cNvPr>
          <p:cNvSpPr txBox="1"/>
          <p:nvPr/>
        </p:nvSpPr>
        <p:spPr>
          <a:xfrm>
            <a:off x="2810988" y="3740105"/>
            <a:ext cx="7144520" cy="1077218"/>
          </a:xfrm>
          <a:prstGeom prst="rect">
            <a:avLst/>
          </a:prstGeom>
          <a:solidFill>
            <a:schemeClr val="bg1"/>
          </a:solidFill>
          <a:ln>
            <a:solidFill>
              <a:srgbClr val="002060"/>
            </a:solidFill>
          </a:ln>
        </p:spPr>
        <p:txBody>
          <a:bodyPr wrap="none" rtlCol="0">
            <a:spAutoFit/>
          </a:bodyPr>
          <a:lstStyle/>
          <a:p>
            <a:r>
              <a:rPr lang="en-US" sz="3200" dirty="0">
                <a:solidFill>
                  <a:srgbClr val="002060"/>
                </a:solidFill>
                <a:latin typeface="Times New Roman" panose="02020603050405020304" pitchFamily="18" charset="0"/>
                <a:cs typeface="Times New Roman" panose="02020603050405020304" pitchFamily="18" charset="0"/>
              </a:rPr>
              <a:t>a modular, high-performance, open source</a:t>
            </a:r>
          </a:p>
          <a:p>
            <a:r>
              <a:rPr lang="en-US" sz="3200" dirty="0">
                <a:solidFill>
                  <a:srgbClr val="002060"/>
                </a:solidFill>
                <a:latin typeface="Times New Roman" panose="02020603050405020304" pitchFamily="18" charset="0"/>
                <a:cs typeface="Times New Roman" panose="02020603050405020304" pitchFamily="18" charset="0"/>
              </a:rPr>
              <a:t>agent-based simulation platform</a:t>
            </a:r>
          </a:p>
        </p:txBody>
      </p:sp>
      <p:sp>
        <p:nvSpPr>
          <p:cNvPr id="7" name="TextBox 6">
            <a:extLst>
              <a:ext uri="{FF2B5EF4-FFF2-40B4-BE49-F238E27FC236}">
                <a16:creationId xmlns:a16="http://schemas.microsoft.com/office/drawing/2014/main" id="{01539F0F-4ADE-BA4E-91F8-4AF27C7D4AF3}"/>
              </a:ext>
            </a:extLst>
          </p:cNvPr>
          <p:cNvSpPr txBox="1"/>
          <p:nvPr/>
        </p:nvSpPr>
        <p:spPr>
          <a:xfrm>
            <a:off x="6015078" y="6276685"/>
            <a:ext cx="5872121" cy="338554"/>
          </a:xfrm>
          <a:prstGeom prst="rect">
            <a:avLst/>
          </a:prstGeom>
          <a:solidFill>
            <a:schemeClr val="bg1"/>
          </a:solidFill>
          <a:ln>
            <a:solidFill>
              <a:srgbClr val="002060"/>
            </a:solidFill>
          </a:ln>
        </p:spPr>
        <p:txBody>
          <a:bodyPr wrap="square" rtlCol="0">
            <a:spAutoFit/>
          </a:bodyPr>
          <a:lstStyle/>
          <a:p>
            <a:r>
              <a:rPr lang="en-US" sz="1600" dirty="0">
                <a:solidFill>
                  <a:srgbClr val="002060"/>
                </a:solidFill>
                <a:latin typeface="+mj-lt"/>
                <a:cs typeface="Times New Roman" panose="02020603050405020304" pitchFamily="18" charset="0"/>
              </a:rPr>
              <a:t>A. Raimondo, </a:t>
            </a:r>
            <a:r>
              <a:rPr lang="en-IE" sz="1600" dirty="0">
                <a:solidFill>
                  <a:srgbClr val="002060"/>
                </a:solidFill>
                <a:latin typeface="+mj-lt"/>
              </a:rPr>
              <a:t>CERN &amp; Society Foundation Board Meeting</a:t>
            </a:r>
            <a:r>
              <a:rPr lang="en-US" sz="1600" dirty="0">
                <a:solidFill>
                  <a:srgbClr val="002060"/>
                </a:solidFill>
                <a:latin typeface="+mj-lt"/>
                <a:cs typeface="Times New Roman" panose="02020603050405020304" pitchFamily="18" charset="0"/>
              </a:rPr>
              <a:t>, 26.04.2022</a:t>
            </a:r>
          </a:p>
        </p:txBody>
      </p:sp>
      <p:pic>
        <p:nvPicPr>
          <p:cNvPr id="3074" name="Picture 2" descr="Homepage – Institute for High Performance Computing Systems | ETH Zurich">
            <a:extLst>
              <a:ext uri="{FF2B5EF4-FFF2-40B4-BE49-F238E27FC236}">
                <a16:creationId xmlns:a16="http://schemas.microsoft.com/office/drawing/2014/main" id="{797A5ED0-5887-7FF7-2976-955444E2F6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7690"/>
            <a:ext cx="12192000" cy="664031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9A31136F-7406-4C4A-71A5-F526A23B1966}"/>
              </a:ext>
            </a:extLst>
          </p:cNvPr>
          <p:cNvGrpSpPr/>
          <p:nvPr/>
        </p:nvGrpSpPr>
        <p:grpSpPr>
          <a:xfrm>
            <a:off x="9712050" y="590948"/>
            <a:ext cx="2479949" cy="576000"/>
            <a:chOff x="8485551" y="1159075"/>
            <a:chExt cx="2479949" cy="576000"/>
          </a:xfrm>
        </p:grpSpPr>
        <p:sp>
          <p:nvSpPr>
            <p:cNvPr id="3" name="Rectangle 2">
              <a:extLst>
                <a:ext uri="{FF2B5EF4-FFF2-40B4-BE49-F238E27FC236}">
                  <a16:creationId xmlns:a16="http://schemas.microsoft.com/office/drawing/2014/main" id="{645BAE23-3F1F-68D6-C3D5-F6FE6C01EABD}"/>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4" name="TextBox 3">
              <a:extLst>
                <a:ext uri="{FF2B5EF4-FFF2-40B4-BE49-F238E27FC236}">
                  <a16:creationId xmlns:a16="http://schemas.microsoft.com/office/drawing/2014/main" id="{18DCACC6-BE18-BAB1-39CC-7BF4AE7FF66F}"/>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dirty="0"/>
                <a:t>R&amp;D Collaboration</a:t>
              </a:r>
            </a:p>
          </p:txBody>
        </p:sp>
      </p:grpSp>
      <p:sp>
        <p:nvSpPr>
          <p:cNvPr id="8" name="Shape 153">
            <a:extLst>
              <a:ext uri="{FF2B5EF4-FFF2-40B4-BE49-F238E27FC236}">
                <a16:creationId xmlns:a16="http://schemas.microsoft.com/office/drawing/2014/main" id="{B5A35DE4-ABA8-19CB-3222-F66A7B859163}"/>
              </a:ext>
            </a:extLst>
          </p:cNvPr>
          <p:cNvSpPr txBox="1">
            <a:spLocks/>
          </p:cNvSpPr>
          <p:nvPr/>
        </p:nvSpPr>
        <p:spPr>
          <a:xfrm>
            <a:off x="5298141" y="4689363"/>
            <a:ext cx="6893859" cy="1386466"/>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US" dirty="0" err="1"/>
              <a:t>BioDynaMo</a:t>
            </a:r>
            <a:r>
              <a:rPr lang="en-US" dirty="0"/>
              <a:t>: a modular, high-performance, open source</a:t>
            </a:r>
          </a:p>
          <a:p>
            <a:r>
              <a:rPr lang="en-US" dirty="0"/>
              <a:t>agent-based simulation platform</a:t>
            </a:r>
          </a:p>
        </p:txBody>
      </p:sp>
    </p:spTree>
    <p:extLst>
      <p:ext uri="{BB962C8B-B14F-4D97-AF65-F5344CB8AC3E}">
        <p14:creationId xmlns:p14="http://schemas.microsoft.com/office/powerpoint/2010/main" val="1218154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6243"/>
            <a:ext cx="12192000" cy="6629400"/>
          </a:xfrm>
          <a:prstGeom prst="rect">
            <a:avLst/>
          </a:prstGeom>
        </p:spPr>
      </p:pic>
      <p:sp>
        <p:nvSpPr>
          <p:cNvPr id="8" name="Shape 159"/>
          <p:cNvSpPr>
            <a:spLocks noGrp="1"/>
          </p:cNvSpPr>
          <p:nvPr>
            <p:ph type="title" idx="4294967295"/>
          </p:nvPr>
        </p:nvSpPr>
        <p:spPr>
          <a:xfrm>
            <a:off x="0" y="496819"/>
            <a:ext cx="6095999" cy="1828800"/>
          </a:xfrm>
          <a:prstGeom prst="rect">
            <a:avLst/>
          </a:prstGeom>
          <a:solidFill>
            <a:srgbClr val="C0BFCB"/>
          </a:solidFill>
        </p:spPr>
        <p:txBody>
          <a:bodyPr vert="horz" lIns="0" tIns="0" rIns="0" bIns="0" rtlCol="0" anchor="b" anchorCtr="0">
            <a:noAutofit/>
          </a:bodyPr>
          <a:lstStyle/>
          <a:p>
            <a:pPr defTabSz="213590"/>
            <a:r>
              <a:rPr lang="en-GB" sz="3200" dirty="0">
                <a:solidFill>
                  <a:schemeClr val="bg1"/>
                </a:solidFill>
              </a:rPr>
              <a:t>ZENSEACT (Volvo Cars Company) teams up with CERN on extremely fast machine learning using FPGAs.</a:t>
            </a:r>
            <a:endParaRPr sz="3200" dirty="0">
              <a:solidFill>
                <a:schemeClr val="bg1"/>
              </a:solidFill>
            </a:endParaRPr>
          </a:p>
        </p:txBody>
      </p:sp>
      <p:grpSp>
        <p:nvGrpSpPr>
          <p:cNvPr id="4" name="Group 3">
            <a:extLst>
              <a:ext uri="{FF2B5EF4-FFF2-40B4-BE49-F238E27FC236}">
                <a16:creationId xmlns:a16="http://schemas.microsoft.com/office/drawing/2014/main" id="{7E83BA71-CFD7-7D4A-820D-DC0C1F021B14}"/>
              </a:ext>
            </a:extLst>
          </p:cNvPr>
          <p:cNvGrpSpPr/>
          <p:nvPr/>
        </p:nvGrpSpPr>
        <p:grpSpPr>
          <a:xfrm>
            <a:off x="9712050" y="496819"/>
            <a:ext cx="2479949" cy="576000"/>
            <a:chOff x="8485551" y="1159075"/>
            <a:chExt cx="2479949" cy="576000"/>
          </a:xfrm>
        </p:grpSpPr>
        <p:sp>
          <p:nvSpPr>
            <p:cNvPr id="9" name="Rectangle 8">
              <a:extLst>
                <a:ext uri="{FF2B5EF4-FFF2-40B4-BE49-F238E27FC236}">
                  <a16:creationId xmlns:a16="http://schemas.microsoft.com/office/drawing/2014/main" id="{9C8041F5-AB57-8B43-99F0-4C350DB82BA6}"/>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TextBox 9">
              <a:extLst>
                <a:ext uri="{FF2B5EF4-FFF2-40B4-BE49-F238E27FC236}">
                  <a16:creationId xmlns:a16="http://schemas.microsoft.com/office/drawing/2014/main" id="{3F38B1D6-DB60-9748-8506-079CB78C7D2B}"/>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390697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96FC3-F069-ECBA-DC13-4C12464B312B}"/>
              </a:ext>
            </a:extLst>
          </p:cNvPr>
          <p:cNvSpPr>
            <a:spLocks noGrp="1"/>
          </p:cNvSpPr>
          <p:nvPr>
            <p:ph type="ctrTitle"/>
          </p:nvPr>
        </p:nvSpPr>
        <p:spPr/>
        <p:txBody>
          <a:bodyPr/>
          <a:lstStyle/>
          <a:p>
            <a:endParaRPr lang="en-CH"/>
          </a:p>
        </p:txBody>
      </p:sp>
      <p:sp>
        <p:nvSpPr>
          <p:cNvPr id="3" name="Subtitle 2">
            <a:extLst>
              <a:ext uri="{FF2B5EF4-FFF2-40B4-BE49-F238E27FC236}">
                <a16:creationId xmlns:a16="http://schemas.microsoft.com/office/drawing/2014/main" id="{3DF95A62-0A85-4EEA-C17A-19BD7DA5133B}"/>
              </a:ext>
            </a:extLst>
          </p:cNvPr>
          <p:cNvSpPr>
            <a:spLocks noGrp="1"/>
          </p:cNvSpPr>
          <p:nvPr>
            <p:ph type="subTitle" idx="1"/>
          </p:nvPr>
        </p:nvSpPr>
        <p:spPr/>
        <p:txBody>
          <a:bodyPr/>
          <a:lstStyle/>
          <a:p>
            <a:endParaRPr lang="en-CH"/>
          </a:p>
        </p:txBody>
      </p:sp>
      <p:pic>
        <p:nvPicPr>
          <p:cNvPr id="2050" name="Picture 2">
            <a:extLst>
              <a:ext uri="{FF2B5EF4-FFF2-40B4-BE49-F238E27FC236}">
                <a16:creationId xmlns:a16="http://schemas.microsoft.com/office/drawing/2014/main" id="{A8812B7A-1B5F-664E-8AA9-8F3464B031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08DDC2DA-19B2-C5EB-2216-AF852961F3BA}"/>
              </a:ext>
            </a:extLst>
          </p:cNvPr>
          <p:cNvGrpSpPr/>
          <p:nvPr/>
        </p:nvGrpSpPr>
        <p:grpSpPr>
          <a:xfrm>
            <a:off x="9712051" y="5735637"/>
            <a:ext cx="2479949" cy="576000"/>
            <a:chOff x="2831266" y="1159075"/>
            <a:chExt cx="2479949" cy="576000"/>
          </a:xfrm>
        </p:grpSpPr>
        <p:sp>
          <p:nvSpPr>
            <p:cNvPr id="5" name="Rectangle 4">
              <a:extLst>
                <a:ext uri="{FF2B5EF4-FFF2-40B4-BE49-F238E27FC236}">
                  <a16:creationId xmlns:a16="http://schemas.microsoft.com/office/drawing/2014/main" id="{DCCBF834-636F-B386-C2E5-66886BFE89A4}"/>
                </a:ext>
              </a:extLst>
            </p:cNvPr>
            <p:cNvSpPr/>
            <p:nvPr/>
          </p:nvSpPr>
          <p:spPr>
            <a:xfrm>
              <a:off x="2831266" y="1159075"/>
              <a:ext cx="2479949" cy="576000"/>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6" name="TextBox 5">
              <a:extLst>
                <a:ext uri="{FF2B5EF4-FFF2-40B4-BE49-F238E27FC236}">
                  <a16:creationId xmlns:a16="http://schemas.microsoft.com/office/drawing/2014/main" id="{B0B3A0D8-BEBC-582F-30EB-4488ACCD27F9}"/>
                </a:ext>
              </a:extLst>
            </p:cNvPr>
            <p:cNvSpPr txBox="1"/>
            <p:nvPr/>
          </p:nvSpPr>
          <p:spPr>
            <a:xfrm>
              <a:off x="2831266"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dirty="0"/>
                <a:t>Open Source</a:t>
              </a:r>
            </a:p>
          </p:txBody>
        </p:sp>
      </p:grpSp>
      <p:sp>
        <p:nvSpPr>
          <p:cNvPr id="7" name="Shape 159">
            <a:extLst>
              <a:ext uri="{FF2B5EF4-FFF2-40B4-BE49-F238E27FC236}">
                <a16:creationId xmlns:a16="http://schemas.microsoft.com/office/drawing/2014/main" id="{3CD3E90E-4804-C4CB-AEB0-C113989250D1}"/>
              </a:ext>
            </a:extLst>
          </p:cNvPr>
          <p:cNvSpPr txBox="1">
            <a:spLocks/>
          </p:cNvSpPr>
          <p:nvPr/>
        </p:nvSpPr>
        <p:spPr>
          <a:xfrm>
            <a:off x="0" y="1401763"/>
            <a:ext cx="9712051" cy="1349439"/>
          </a:xfrm>
          <a:prstGeom prst="rect">
            <a:avLst/>
          </a:prstGeom>
          <a:solidFill>
            <a:srgbClr val="C0BFCB"/>
          </a:solidFill>
        </p:spPr>
        <p:txBody>
          <a:bodyPr vert="horz" lIns="0" tIns="0" rIns="0" bIns="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213590"/>
            <a:r>
              <a:rPr lang="en-US" sz="3200" dirty="0">
                <a:solidFill>
                  <a:schemeClr val="bg1"/>
                </a:solidFill>
              </a:rPr>
              <a:t>Frankfurt Stock Exchange is using CERN’s White Rabbit technology to synchronize timing in their trading infrastructure to less than a nanosecond.</a:t>
            </a:r>
          </a:p>
        </p:txBody>
      </p:sp>
    </p:spTree>
    <p:extLst>
      <p:ext uri="{BB962C8B-B14F-4D97-AF65-F5344CB8AC3E}">
        <p14:creationId xmlns:p14="http://schemas.microsoft.com/office/powerpoint/2010/main" val="1034113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159"/>
          <p:cNvSpPr txBox="1">
            <a:spLocks/>
          </p:cNvSpPr>
          <p:nvPr/>
        </p:nvSpPr>
        <p:spPr>
          <a:xfrm>
            <a:off x="784435" y="1072819"/>
            <a:ext cx="11407565" cy="1627203"/>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endParaRPr lang="en-GB" sz="2800" dirty="0"/>
          </a:p>
          <a:p>
            <a:r>
              <a:rPr lang="en-GB" sz="2800" dirty="0" err="1"/>
              <a:t>HighLo</a:t>
            </a:r>
            <a:r>
              <a:rPr lang="en-GB" sz="2800" dirty="0"/>
              <a:t> project explores CERN knowhow and software to support national banks and regulators in detecting fraud in financial and energy markets (CORMEC/WUR). First </a:t>
            </a:r>
            <a:r>
              <a:rPr lang="en-US" sz="2800" dirty="0"/>
              <a:t>International Expert Group on Market Surveillance </a:t>
            </a:r>
            <a:r>
              <a:rPr lang="en-GB" sz="2800" dirty="0"/>
              <a:t>hosted at CERN.</a:t>
            </a:r>
          </a:p>
        </p:txBody>
      </p:sp>
      <p:grpSp>
        <p:nvGrpSpPr>
          <p:cNvPr id="4" name="Group 3">
            <a:extLst>
              <a:ext uri="{FF2B5EF4-FFF2-40B4-BE49-F238E27FC236}">
                <a16:creationId xmlns:a16="http://schemas.microsoft.com/office/drawing/2014/main" id="{D359ADEF-C683-B449-8671-5A173ECFB9FC}"/>
              </a:ext>
            </a:extLst>
          </p:cNvPr>
          <p:cNvGrpSpPr/>
          <p:nvPr/>
        </p:nvGrpSpPr>
        <p:grpSpPr>
          <a:xfrm>
            <a:off x="9712050" y="496819"/>
            <a:ext cx="2479949" cy="576000"/>
            <a:chOff x="8485551" y="1159075"/>
            <a:chExt cx="2479949" cy="576000"/>
          </a:xfrm>
          <a:solidFill>
            <a:schemeClr val="bg2">
              <a:lumMod val="50000"/>
            </a:schemeClr>
          </a:solidFill>
        </p:grpSpPr>
        <p:sp>
          <p:nvSpPr>
            <p:cNvPr id="6" name="Rectangle 5">
              <a:extLst>
                <a:ext uri="{FF2B5EF4-FFF2-40B4-BE49-F238E27FC236}">
                  <a16:creationId xmlns:a16="http://schemas.microsoft.com/office/drawing/2014/main" id="{181C2D01-B9C7-5748-AA97-78B2C78662EA}"/>
                </a:ext>
              </a:extLst>
            </p:cNvPr>
            <p:cNvSpPr/>
            <p:nvPr/>
          </p:nvSpPr>
          <p:spPr>
            <a:xfrm>
              <a:off x="8485551" y="1159075"/>
              <a:ext cx="2479949" cy="57600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endParaRPr lang="en-CH"/>
            </a:p>
          </p:txBody>
        </p:sp>
        <p:sp>
          <p:nvSpPr>
            <p:cNvPr id="7" name="TextBox 6">
              <a:extLst>
                <a:ext uri="{FF2B5EF4-FFF2-40B4-BE49-F238E27FC236}">
                  <a16:creationId xmlns:a16="http://schemas.microsoft.com/office/drawing/2014/main" id="{FA7D2AA2-AA34-8E4B-A042-1EA2119CD9E5}"/>
                </a:ext>
              </a:extLst>
            </p:cNvPr>
            <p:cNvSpPr txBox="1"/>
            <p:nvPr/>
          </p:nvSpPr>
          <p:spPr>
            <a:xfrm>
              <a:off x="8485551" y="1159075"/>
              <a:ext cx="2479949" cy="576000"/>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defPPr>
                <a:defRPr lang="en-CH"/>
              </a:defPPr>
              <a:lvl1pPr lvl="0" indent="0" algn="ctr" defTabSz="889000">
                <a:lnSpc>
                  <a:spcPct val="90000"/>
                </a:lnSpc>
                <a:spcBef>
                  <a:spcPct val="0"/>
                </a:spcBef>
                <a:spcAft>
                  <a:spcPct val="35000"/>
                </a:spcAft>
                <a:buNone/>
                <a:defRPr sz="2000"/>
              </a:lvl1pPr>
            </a:lstStyle>
            <a:p>
              <a:r>
                <a:rPr lang="en-US"/>
                <a:t>Collaborative R&amp;D</a:t>
              </a:r>
            </a:p>
          </p:txBody>
        </p:sp>
      </p:grpSp>
      <p:pic>
        <p:nvPicPr>
          <p:cNvPr id="1034" name="Picture 10">
            <a:extLst>
              <a:ext uri="{FF2B5EF4-FFF2-40B4-BE49-F238E27FC236}">
                <a16:creationId xmlns:a16="http://schemas.microsoft.com/office/drawing/2014/main" id="{0197E2A8-ACE8-6BEC-4E25-0455BB7BA2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09588" y="5933223"/>
            <a:ext cx="2293495" cy="35161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gency for the Cooperation of Energy Regulators | European Union">
            <a:extLst>
              <a:ext uri="{FF2B5EF4-FFF2-40B4-BE49-F238E27FC236}">
                <a16:creationId xmlns:a16="http://schemas.microsoft.com/office/drawing/2014/main" id="{FBFE0840-B243-0809-CF62-62A46D4226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0657" y="4442506"/>
            <a:ext cx="1899085" cy="93124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EEX - European Energy Exchange AG: Action Required - Solved: No Update of  Power Futures xlsx Files - MoneyController (ID 6368)">
            <a:extLst>
              <a:ext uri="{FF2B5EF4-FFF2-40B4-BE49-F238E27FC236}">
                <a16:creationId xmlns:a16="http://schemas.microsoft.com/office/drawing/2014/main" id="{71A97667-6F12-3816-053A-AECC73408B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4379" y="3220616"/>
            <a:ext cx="1598000" cy="839713"/>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The AFM has a new logo">
            <a:extLst>
              <a:ext uri="{FF2B5EF4-FFF2-40B4-BE49-F238E27FC236}">
                <a16:creationId xmlns:a16="http://schemas.microsoft.com/office/drawing/2014/main" id="{0B26C6EA-2BE6-1C4E-AFCA-0290EF18BD8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89894" y="3263665"/>
            <a:ext cx="1407314" cy="70365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ICE Futures Europe announces changes to ICE Robusta Coffee futures contract  - Comunicaffe International">
            <a:extLst>
              <a:ext uri="{FF2B5EF4-FFF2-40B4-BE49-F238E27FC236}">
                <a16:creationId xmlns:a16="http://schemas.microsoft.com/office/drawing/2014/main" id="{3B56E6CC-4552-8505-3DB8-79B8CD172D0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4217" y="4092594"/>
            <a:ext cx="2396572" cy="112522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3BED3183-19ED-D8AA-D4DD-9FCEBC6E766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98770" y="4309415"/>
            <a:ext cx="2174068" cy="1206211"/>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Euronext">
            <a:extLst>
              <a:ext uri="{FF2B5EF4-FFF2-40B4-BE49-F238E27FC236}">
                <a16:creationId xmlns:a16="http://schemas.microsoft.com/office/drawing/2014/main" id="{DCF419BC-16DF-A74D-9A39-DE41FBB1B77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46399" y="2510174"/>
            <a:ext cx="2860040" cy="2145030"/>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FSX Trading Hours &amp; Market Holidays [2023]">
            <a:extLst>
              <a:ext uri="{FF2B5EF4-FFF2-40B4-BE49-F238E27FC236}">
                <a16:creationId xmlns:a16="http://schemas.microsoft.com/office/drawing/2014/main" id="{89A8F74B-8C67-52B0-FC19-DA59E514DD3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8080" y="3298941"/>
            <a:ext cx="3724342" cy="693659"/>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descr="Welcome to the Swiss Financial Market Supervisory Authority FINMA | FINMA">
            <a:extLst>
              <a:ext uri="{FF2B5EF4-FFF2-40B4-BE49-F238E27FC236}">
                <a16:creationId xmlns:a16="http://schemas.microsoft.com/office/drawing/2014/main" id="{E8A2608F-60BE-71AB-5B4F-3FC414D34D1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48080" y="5763254"/>
            <a:ext cx="1946653" cy="444139"/>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In evidenza - CONSOB">
            <a:extLst>
              <a:ext uri="{FF2B5EF4-FFF2-40B4-BE49-F238E27FC236}">
                <a16:creationId xmlns:a16="http://schemas.microsoft.com/office/drawing/2014/main" id="{4EDB4C46-4CB0-C74F-4329-A5FFB0A02BC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00627" y="5838246"/>
            <a:ext cx="2777066" cy="543339"/>
          </a:xfrm>
          <a:prstGeom prst="rect">
            <a:avLst/>
          </a:prstGeom>
          <a:noFill/>
          <a:extLst>
            <a:ext uri="{909E8E84-426E-40DD-AFC4-6F175D3DCCD1}">
              <a14:hiddenFill xmlns:a14="http://schemas.microsoft.com/office/drawing/2010/main">
                <a:solidFill>
                  <a:srgbClr val="FFFFFF"/>
                </a:solidFill>
              </a14:hiddenFill>
            </a:ext>
          </a:extLst>
        </p:spPr>
      </p:pic>
      <p:pic>
        <p:nvPicPr>
          <p:cNvPr id="1060" name="Picture 36" descr="SIX Group - The Wealth Mosaic">
            <a:extLst>
              <a:ext uri="{FF2B5EF4-FFF2-40B4-BE49-F238E27FC236}">
                <a16:creationId xmlns:a16="http://schemas.microsoft.com/office/drawing/2014/main" id="{3A327F46-C647-BECA-4E68-C5AB3B55165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69287" y="5764713"/>
            <a:ext cx="1448706" cy="588537"/>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descr="European Securities and Markets Authority (ESMA) logo - European Securities  and Markets Authority - Wikipedia | เทคโนโลยี, สหราชอาณาจักร">
            <a:extLst>
              <a:ext uri="{FF2B5EF4-FFF2-40B4-BE49-F238E27FC236}">
                <a16:creationId xmlns:a16="http://schemas.microsoft.com/office/drawing/2014/main" id="{7A951109-B0EE-1C42-CFFB-8A64BD6C90B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59287" y="4227097"/>
            <a:ext cx="3354921" cy="1362063"/>
          </a:xfrm>
          <a:prstGeom prst="rect">
            <a:avLst/>
          </a:prstGeom>
          <a:noFill/>
          <a:extLst>
            <a:ext uri="{909E8E84-426E-40DD-AFC4-6F175D3DCCD1}">
              <a14:hiddenFill xmlns:a14="http://schemas.microsoft.com/office/drawing/2010/main">
                <a:solidFill>
                  <a:srgbClr val="FFFFFF"/>
                </a:solidFill>
              </a14:hiddenFill>
            </a:ext>
          </a:extLst>
        </p:spPr>
      </p:pic>
      <p:sp>
        <p:nvSpPr>
          <p:cNvPr id="14" name="Rounded Rectangle 13">
            <a:extLst>
              <a:ext uri="{FF2B5EF4-FFF2-40B4-BE49-F238E27FC236}">
                <a16:creationId xmlns:a16="http://schemas.microsoft.com/office/drawing/2014/main" id="{FF0D7CA7-1146-20F5-BD61-635744D213A9}"/>
              </a:ext>
            </a:extLst>
          </p:cNvPr>
          <p:cNvSpPr/>
          <p:nvPr/>
        </p:nvSpPr>
        <p:spPr>
          <a:xfrm>
            <a:off x="784435" y="2971800"/>
            <a:ext cx="10975765" cy="3550920"/>
          </a:xfrm>
          <a:prstGeom prst="roundRect">
            <a:avLst>
              <a:gd name="adj" fmla="val 1151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31635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E45AEC-6797-F313-F47A-DF92A211708F}"/>
              </a:ext>
            </a:extLst>
          </p:cNvPr>
          <p:cNvSpPr>
            <a:spLocks noGrp="1"/>
          </p:cNvSpPr>
          <p:nvPr>
            <p:ph type="dt" sz="half" idx="10"/>
          </p:nvPr>
        </p:nvSpPr>
        <p:spPr/>
        <p:txBody>
          <a:bodyPr/>
          <a:lstStyle/>
          <a:p>
            <a:r>
              <a:rPr lang="en-US" dirty="0"/>
              <a:t>Han Dols</a:t>
            </a:r>
          </a:p>
        </p:txBody>
      </p:sp>
      <p:sp>
        <p:nvSpPr>
          <p:cNvPr id="4" name="Slide Number Placeholder 3">
            <a:extLst>
              <a:ext uri="{FF2B5EF4-FFF2-40B4-BE49-F238E27FC236}">
                <a16:creationId xmlns:a16="http://schemas.microsoft.com/office/drawing/2014/main" id="{0E8D0BE5-8367-5223-D9CC-9ED620FBFE78}"/>
              </a:ext>
            </a:extLst>
          </p:cNvPr>
          <p:cNvSpPr>
            <a:spLocks noGrp="1"/>
          </p:cNvSpPr>
          <p:nvPr>
            <p:ph type="sldNum" sz="quarter" idx="12"/>
          </p:nvPr>
        </p:nvSpPr>
        <p:spPr/>
        <p:txBody>
          <a:bodyPr/>
          <a:lstStyle/>
          <a:p>
            <a:fld id="{6A1FF7AA-8DD0-9446-A4A9-BCB6D9CE9EAD}" type="slidenum">
              <a:rPr lang="en-US" smtClean="0"/>
              <a:t>17</a:t>
            </a:fld>
            <a:endParaRPr lang="en-US"/>
          </a:p>
        </p:txBody>
      </p:sp>
      <p:sp>
        <p:nvSpPr>
          <p:cNvPr id="9" name="Espace réservé du pied de page 4">
            <a:extLst>
              <a:ext uri="{FF2B5EF4-FFF2-40B4-BE49-F238E27FC236}">
                <a16:creationId xmlns:a16="http://schemas.microsoft.com/office/drawing/2014/main" id="{B205ED48-FE60-8320-CC4E-D0967CA4A3CC}"/>
              </a:ext>
            </a:extLst>
          </p:cNvPr>
          <p:cNvSpPr>
            <a:spLocks noGrp="1"/>
          </p:cNvSpPr>
          <p:nvPr>
            <p:ph type="ftr" sz="quarter" idx="11"/>
          </p:nvPr>
        </p:nvSpPr>
        <p:spPr/>
        <p:txBody>
          <a:bodyPr/>
          <a:lstStyle/>
          <a:p>
            <a:r>
              <a:rPr lang="fr-FR" dirty="0"/>
              <a:t>Business </a:t>
            </a:r>
            <a:r>
              <a:rPr lang="fr-FR" dirty="0" err="1"/>
              <a:t>Development</a:t>
            </a:r>
            <a:r>
              <a:rPr lang="fr-FR" dirty="0"/>
              <a:t> &amp; </a:t>
            </a:r>
            <a:r>
              <a:rPr lang="fr-FR" dirty="0" err="1"/>
              <a:t>Entrepreneurship</a:t>
            </a:r>
            <a:endParaRPr lang="en-US" dirty="0"/>
          </a:p>
        </p:txBody>
      </p:sp>
      <p:pic>
        <p:nvPicPr>
          <p:cNvPr id="11" name="Picture 10" descr="Logo, company name&#10;&#10;Description automatically generated">
            <a:extLst>
              <a:ext uri="{FF2B5EF4-FFF2-40B4-BE49-F238E27FC236}">
                <a16:creationId xmlns:a16="http://schemas.microsoft.com/office/drawing/2014/main" id="{47E68317-EB98-DA30-9EFD-60CDE30A7B43}"/>
              </a:ext>
            </a:extLst>
          </p:cNvPr>
          <p:cNvPicPr>
            <a:picLocks noChangeAspect="1"/>
          </p:cNvPicPr>
          <p:nvPr/>
        </p:nvPicPr>
        <p:blipFill rotWithShape="1">
          <a:blip r:embed="rId2"/>
          <a:srcRect l="6318" t="30540" r="-6318" b="30541"/>
          <a:stretch/>
        </p:blipFill>
        <p:spPr>
          <a:xfrm>
            <a:off x="1939376" y="1384581"/>
            <a:ext cx="9110652" cy="3545766"/>
          </a:xfrm>
          <a:prstGeom prst="rect">
            <a:avLst/>
          </a:prstGeom>
        </p:spPr>
      </p:pic>
    </p:spTree>
    <p:extLst>
      <p:ext uri="{BB962C8B-B14F-4D97-AF65-F5344CB8AC3E}">
        <p14:creationId xmlns:p14="http://schemas.microsoft.com/office/powerpoint/2010/main" val="500107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05EE52-B69C-2EFA-8C86-1C20A7AD2AEC}"/>
              </a:ext>
            </a:extLst>
          </p:cNvPr>
          <p:cNvSpPr>
            <a:spLocks noGrp="1"/>
          </p:cNvSpPr>
          <p:nvPr>
            <p:ph type="dt" sz="half" idx="10"/>
          </p:nvPr>
        </p:nvSpPr>
        <p:spPr/>
        <p:txBody>
          <a:bodyPr/>
          <a:lstStyle/>
          <a:p>
            <a:r>
              <a:rPr lang="en-US" dirty="0"/>
              <a:t>Han Dols</a:t>
            </a:r>
          </a:p>
        </p:txBody>
      </p:sp>
      <p:sp>
        <p:nvSpPr>
          <p:cNvPr id="4" name="Slide Number Placeholder 3">
            <a:extLst>
              <a:ext uri="{FF2B5EF4-FFF2-40B4-BE49-F238E27FC236}">
                <a16:creationId xmlns:a16="http://schemas.microsoft.com/office/drawing/2014/main" id="{97DD6C13-F63B-5E6F-BC2B-EA889ACDFA79}"/>
              </a:ext>
            </a:extLst>
          </p:cNvPr>
          <p:cNvSpPr>
            <a:spLocks noGrp="1"/>
          </p:cNvSpPr>
          <p:nvPr>
            <p:ph type="sldNum" sz="quarter" idx="12"/>
          </p:nvPr>
        </p:nvSpPr>
        <p:spPr/>
        <p:txBody>
          <a:bodyPr/>
          <a:lstStyle/>
          <a:p>
            <a:fld id="{6A1FF7AA-8DD0-9446-A4A9-BCB6D9CE9EAD}" type="slidenum">
              <a:rPr lang="en-US" smtClean="0"/>
              <a:t>18</a:t>
            </a:fld>
            <a:endParaRPr lang="en-US"/>
          </a:p>
        </p:txBody>
      </p:sp>
      <p:sp>
        <p:nvSpPr>
          <p:cNvPr id="5" name="Espace réservé du pied de page 4">
            <a:extLst>
              <a:ext uri="{FF2B5EF4-FFF2-40B4-BE49-F238E27FC236}">
                <a16:creationId xmlns:a16="http://schemas.microsoft.com/office/drawing/2014/main" id="{242A51B5-E7BF-FFF9-C0CF-CD0239D53FD9}"/>
              </a:ext>
            </a:extLst>
          </p:cNvPr>
          <p:cNvSpPr>
            <a:spLocks noGrp="1"/>
          </p:cNvSpPr>
          <p:nvPr>
            <p:ph type="ftr" sz="quarter" idx="11"/>
          </p:nvPr>
        </p:nvSpPr>
        <p:spPr/>
        <p:txBody>
          <a:bodyPr/>
          <a:lstStyle/>
          <a:p>
            <a:r>
              <a:rPr lang="fr-FR" dirty="0"/>
              <a:t>Business </a:t>
            </a:r>
            <a:r>
              <a:rPr lang="fr-FR" dirty="0" err="1"/>
              <a:t>Development</a:t>
            </a:r>
            <a:r>
              <a:rPr lang="fr-FR" dirty="0"/>
              <a:t> &amp; </a:t>
            </a:r>
            <a:r>
              <a:rPr lang="fr-FR" dirty="0" err="1"/>
              <a:t>Entrepreneurship</a:t>
            </a:r>
            <a:endParaRPr lang="en-US" dirty="0"/>
          </a:p>
        </p:txBody>
      </p:sp>
      <p:pic>
        <p:nvPicPr>
          <p:cNvPr id="7" name="Picture 6" descr="A picture containing text, electronics&#10;&#10;Description automatically generated">
            <a:extLst>
              <a:ext uri="{FF2B5EF4-FFF2-40B4-BE49-F238E27FC236}">
                <a16:creationId xmlns:a16="http://schemas.microsoft.com/office/drawing/2014/main" id="{2468E596-B532-939E-87E2-CEA83EE82544}"/>
              </a:ext>
            </a:extLst>
          </p:cNvPr>
          <p:cNvPicPr>
            <a:picLocks noChangeAspect="1"/>
          </p:cNvPicPr>
          <p:nvPr/>
        </p:nvPicPr>
        <p:blipFill rotWithShape="1">
          <a:blip r:embed="rId2"/>
          <a:srcRect l="9931" t="8889" r="8500" b="9074"/>
          <a:stretch/>
        </p:blipFill>
        <p:spPr>
          <a:xfrm>
            <a:off x="1151270" y="506627"/>
            <a:ext cx="10331450" cy="5844746"/>
          </a:xfrm>
          <a:prstGeom prst="rect">
            <a:avLst/>
          </a:prstGeom>
        </p:spPr>
      </p:pic>
    </p:spTree>
    <p:extLst>
      <p:ext uri="{BB962C8B-B14F-4D97-AF65-F5344CB8AC3E}">
        <p14:creationId xmlns:p14="http://schemas.microsoft.com/office/powerpoint/2010/main" val="3981976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Airbus-CERN Partnership to Develop Superconducting Tchnologies to  Decarbonize Aviation – AirlineGeeks.com">
            <a:extLst>
              <a:ext uri="{FF2B5EF4-FFF2-40B4-BE49-F238E27FC236}">
                <a16:creationId xmlns:a16="http://schemas.microsoft.com/office/drawing/2014/main" id="{4BB6A974-D520-F761-28CD-0DF0347BCD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1016"/>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2" name="Shape 159">
            <a:extLst>
              <a:ext uri="{FF2B5EF4-FFF2-40B4-BE49-F238E27FC236}">
                <a16:creationId xmlns:a16="http://schemas.microsoft.com/office/drawing/2014/main" id="{792A953D-C065-AEF8-B321-32A407470BD6}"/>
              </a:ext>
            </a:extLst>
          </p:cNvPr>
          <p:cNvSpPr txBox="1">
            <a:spLocks/>
          </p:cNvSpPr>
          <p:nvPr/>
        </p:nvSpPr>
        <p:spPr>
          <a:xfrm>
            <a:off x="-1" y="432855"/>
            <a:ext cx="11693237" cy="938746"/>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GB" dirty="0"/>
              <a:t>CERN and Airbus collaborate to assess potential of superconducting technologies for future low emission airplanes.</a:t>
            </a:r>
          </a:p>
        </p:txBody>
      </p:sp>
      <p:grpSp>
        <p:nvGrpSpPr>
          <p:cNvPr id="13" name="Group 12">
            <a:extLst>
              <a:ext uri="{FF2B5EF4-FFF2-40B4-BE49-F238E27FC236}">
                <a16:creationId xmlns:a16="http://schemas.microsoft.com/office/drawing/2014/main" id="{D1681A38-5FD4-6A15-890D-9DA1E73145DA}"/>
              </a:ext>
            </a:extLst>
          </p:cNvPr>
          <p:cNvGrpSpPr/>
          <p:nvPr/>
        </p:nvGrpSpPr>
        <p:grpSpPr>
          <a:xfrm>
            <a:off x="9712051" y="5708177"/>
            <a:ext cx="2479949" cy="576000"/>
            <a:chOff x="8485551" y="1159075"/>
            <a:chExt cx="2479949" cy="576000"/>
          </a:xfrm>
        </p:grpSpPr>
        <p:sp>
          <p:nvSpPr>
            <p:cNvPr id="14" name="Rectangle 13">
              <a:extLst>
                <a:ext uri="{FF2B5EF4-FFF2-40B4-BE49-F238E27FC236}">
                  <a16:creationId xmlns:a16="http://schemas.microsoft.com/office/drawing/2014/main" id="{4F0F3138-A3A3-0997-5C47-5016B6824162}"/>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5" name="TextBox 14">
              <a:extLst>
                <a:ext uri="{FF2B5EF4-FFF2-40B4-BE49-F238E27FC236}">
                  <a16:creationId xmlns:a16="http://schemas.microsoft.com/office/drawing/2014/main" id="{D1DF50EF-0174-7716-73A9-C3A2E647F5FC}"/>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413831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490AA3F6-1618-3548-975A-DD1A2939A246}" type="slidenum">
              <a:rPr lang="fr-FR" smtClean="0"/>
              <a:t>2</a:t>
            </a:fld>
            <a:endParaRPr lang="fr-FR"/>
          </a:p>
        </p:txBody>
      </p:sp>
      <p:sp>
        <p:nvSpPr>
          <p:cNvPr id="5" name="Titre 4"/>
          <p:cNvSpPr>
            <a:spLocks noGrp="1"/>
          </p:cNvSpPr>
          <p:nvPr>
            <p:ph type="title"/>
          </p:nvPr>
        </p:nvSpPr>
        <p:spPr/>
        <p:txBody>
          <a:bodyPr>
            <a:normAutofit/>
          </a:bodyPr>
          <a:lstStyle/>
          <a:p>
            <a:r>
              <a:rPr lang="en-US"/>
              <a:t>We develop technologies in three key areas</a:t>
            </a:r>
            <a:endParaRPr lang="fr-FR"/>
          </a:p>
        </p:txBody>
      </p:sp>
      <p:sp>
        <p:nvSpPr>
          <p:cNvPr id="16" name="ZoneTexte 15"/>
          <p:cNvSpPr txBox="1"/>
          <p:nvPr/>
        </p:nvSpPr>
        <p:spPr>
          <a:xfrm>
            <a:off x="0" y="5257222"/>
            <a:ext cx="3960000" cy="415498"/>
          </a:xfrm>
          <a:prstGeom prst="rect">
            <a:avLst/>
          </a:prstGeom>
          <a:solidFill>
            <a:schemeClr val="accent3"/>
          </a:solidFill>
        </p:spPr>
        <p:txBody>
          <a:bodyPr wrap="square" rtlCol="0">
            <a:spAutoFit/>
          </a:bodyPr>
          <a:lstStyle/>
          <a:p>
            <a:pPr algn="ctr"/>
            <a:r>
              <a:rPr lang="en-US" sz="2100">
                <a:solidFill>
                  <a:schemeClr val="bg1"/>
                </a:solidFill>
                <a:latin typeface="Arial" charset="0"/>
                <a:ea typeface="Arial" charset="0"/>
                <a:cs typeface="Arial" charset="0"/>
              </a:rPr>
              <a:t>ACCELERATORS</a:t>
            </a:r>
            <a:endParaRPr lang="fr-FR" sz="2100">
              <a:solidFill>
                <a:schemeClr val="bg1"/>
              </a:solidFill>
              <a:latin typeface="Arial" charset="0"/>
              <a:ea typeface="Arial" charset="0"/>
              <a:cs typeface="Arial" charset="0"/>
            </a:endParaRPr>
          </a:p>
        </p:txBody>
      </p:sp>
      <p:sp>
        <p:nvSpPr>
          <p:cNvPr id="17" name="ZoneTexte 16"/>
          <p:cNvSpPr txBox="1"/>
          <p:nvPr/>
        </p:nvSpPr>
        <p:spPr>
          <a:xfrm>
            <a:off x="4116000" y="5257222"/>
            <a:ext cx="3960000" cy="415498"/>
          </a:xfrm>
          <a:prstGeom prst="rect">
            <a:avLst/>
          </a:prstGeom>
          <a:solidFill>
            <a:schemeClr val="accent3"/>
          </a:solidFill>
        </p:spPr>
        <p:txBody>
          <a:bodyPr wrap="square" rtlCol="0">
            <a:spAutoFit/>
          </a:bodyPr>
          <a:lstStyle/>
          <a:p>
            <a:pPr algn="ctr"/>
            <a:r>
              <a:rPr lang="en-US" sz="2100">
                <a:solidFill>
                  <a:schemeClr val="bg1"/>
                </a:solidFill>
                <a:latin typeface="Arial" charset="0"/>
                <a:ea typeface="Arial" charset="0"/>
                <a:cs typeface="Arial" charset="0"/>
              </a:rPr>
              <a:t>DETECTORS</a:t>
            </a:r>
            <a:endParaRPr lang="fr-FR" sz="2100">
              <a:solidFill>
                <a:schemeClr val="bg1"/>
              </a:solidFill>
              <a:latin typeface="Arial" charset="0"/>
              <a:ea typeface="Arial" charset="0"/>
              <a:cs typeface="Arial" charset="0"/>
            </a:endParaRPr>
          </a:p>
        </p:txBody>
      </p:sp>
      <p:sp>
        <p:nvSpPr>
          <p:cNvPr id="18" name="ZoneTexte 17"/>
          <p:cNvSpPr txBox="1"/>
          <p:nvPr/>
        </p:nvSpPr>
        <p:spPr>
          <a:xfrm>
            <a:off x="8232000" y="5257222"/>
            <a:ext cx="3960000" cy="415498"/>
          </a:xfrm>
          <a:prstGeom prst="rect">
            <a:avLst/>
          </a:prstGeom>
          <a:solidFill>
            <a:schemeClr val="accent3"/>
          </a:solidFill>
        </p:spPr>
        <p:txBody>
          <a:bodyPr wrap="square" rtlCol="0">
            <a:spAutoFit/>
          </a:bodyPr>
          <a:lstStyle/>
          <a:p>
            <a:pPr algn="ctr"/>
            <a:r>
              <a:rPr lang="en-US" sz="2100">
                <a:solidFill>
                  <a:schemeClr val="bg1"/>
                </a:solidFill>
                <a:latin typeface="Arial" charset="0"/>
                <a:ea typeface="Arial" charset="0"/>
                <a:cs typeface="Arial" charset="0"/>
              </a:rPr>
              <a:t>COMPUTING</a:t>
            </a:r>
            <a:endParaRPr lang="fr-FR" sz="2100">
              <a:solidFill>
                <a:schemeClr val="bg1"/>
              </a:solidFill>
              <a:latin typeface="Arial" charset="0"/>
              <a:ea typeface="Arial" charset="0"/>
              <a:cs typeface="Arial" charset="0"/>
            </a:endParaRPr>
          </a:p>
        </p:txBody>
      </p:sp>
      <p:pic>
        <p:nvPicPr>
          <p:cNvPr id="7" name="Espace réservé pour une image  6"/>
          <p:cNvPicPr>
            <a:picLocks noGrp="1" noChangeAspect="1"/>
          </p:cNvPicPr>
          <p:nvPr>
            <p:ph type="pic" sz="quarter" idx="15"/>
          </p:nvPr>
        </p:nvPicPr>
        <p:blipFill>
          <a:blip r:embed="rId3" cstate="hqprint">
            <a:extLst>
              <a:ext uri="{28A0092B-C50C-407E-A947-70E740481C1C}">
                <a14:useLocalDpi xmlns:a14="http://schemas.microsoft.com/office/drawing/2010/main"/>
              </a:ext>
            </a:extLst>
          </a:blip>
          <a:srcRect/>
          <a:stretch>
            <a:fillRect/>
          </a:stretch>
        </p:blipFill>
        <p:spPr>
          <a:xfrm>
            <a:off x="4116000" y="2039547"/>
            <a:ext cx="3960000" cy="3279146"/>
          </a:xfrm>
        </p:spPr>
      </p:pic>
      <p:pic>
        <p:nvPicPr>
          <p:cNvPr id="8" name="Espace réservé pour une image  7"/>
          <p:cNvPicPr>
            <a:picLocks noGrp="1" noChangeAspect="1"/>
          </p:cNvPicPr>
          <p:nvPr>
            <p:ph type="pic" sz="quarter" idx="13"/>
          </p:nvPr>
        </p:nvPicPr>
        <p:blipFill>
          <a:blip r:embed="rId4" cstate="hqprint">
            <a:extLst>
              <a:ext uri="{28A0092B-C50C-407E-A947-70E740481C1C}">
                <a14:useLocalDpi xmlns:a14="http://schemas.microsoft.com/office/drawing/2010/main"/>
              </a:ext>
            </a:extLst>
          </a:blip>
          <a:srcRect/>
          <a:stretch>
            <a:fillRect/>
          </a:stretch>
        </p:blipFill>
        <p:spPr>
          <a:xfrm>
            <a:off x="0" y="2039547"/>
            <a:ext cx="3960000" cy="3279146"/>
          </a:xfrm>
        </p:spPr>
      </p:pic>
      <p:sp>
        <p:nvSpPr>
          <p:cNvPr id="13" name="Espace réservé du pied de page 4">
            <a:extLst>
              <a:ext uri="{FF2B5EF4-FFF2-40B4-BE49-F238E27FC236}">
                <a16:creationId xmlns:a16="http://schemas.microsoft.com/office/drawing/2014/main" id="{FB346FF9-8123-A518-28B2-ED747BFDD7C3}"/>
              </a:ext>
            </a:extLst>
          </p:cNvPr>
          <p:cNvSpPr>
            <a:spLocks noGrp="1"/>
          </p:cNvSpPr>
          <p:nvPr>
            <p:ph type="ftr" sz="quarter" idx="11"/>
          </p:nvPr>
        </p:nvSpPr>
        <p:spPr>
          <a:xfrm>
            <a:off x="1296000" y="6439599"/>
            <a:ext cx="3608877" cy="241832"/>
          </a:xfrm>
        </p:spPr>
        <p:txBody>
          <a:bodyPr/>
          <a:lstStyle/>
          <a:p>
            <a:r>
              <a:rPr lang="fr-FR"/>
              <a:t>Business </a:t>
            </a:r>
            <a:r>
              <a:rPr lang="fr-FR" err="1"/>
              <a:t>Development</a:t>
            </a:r>
            <a:r>
              <a:rPr lang="fr-FR"/>
              <a:t> &amp; </a:t>
            </a:r>
            <a:r>
              <a:rPr lang="fr-FR" err="1"/>
              <a:t>Entrepreneurship</a:t>
            </a:r>
            <a:endParaRPr lang="en-US"/>
          </a:p>
        </p:txBody>
      </p:sp>
      <p:sp>
        <p:nvSpPr>
          <p:cNvPr id="14" name="Espace réservé de la date 3">
            <a:extLst>
              <a:ext uri="{FF2B5EF4-FFF2-40B4-BE49-F238E27FC236}">
                <a16:creationId xmlns:a16="http://schemas.microsoft.com/office/drawing/2014/main" id="{90580CEC-FBCE-46BE-03B9-C60318B5B9D5}"/>
              </a:ext>
            </a:extLst>
          </p:cNvPr>
          <p:cNvSpPr>
            <a:spLocks noGrp="1"/>
          </p:cNvSpPr>
          <p:nvPr>
            <p:ph type="dt" sz="half" idx="10"/>
          </p:nvPr>
        </p:nvSpPr>
        <p:spPr>
          <a:xfrm>
            <a:off x="9647263" y="6441742"/>
            <a:ext cx="1517702" cy="239688"/>
          </a:xfrm>
        </p:spPr>
        <p:txBody>
          <a:bodyPr/>
          <a:lstStyle/>
          <a:p>
            <a:r>
              <a:rPr lang="en-US"/>
              <a:t>Han Dols</a:t>
            </a:r>
            <a:endParaRPr lang="fr-FR"/>
          </a:p>
        </p:txBody>
      </p:sp>
      <p:pic>
        <p:nvPicPr>
          <p:cNvPr id="12" name="Espace réservé pour une image  11"/>
          <p:cNvPicPr>
            <a:picLocks noGrp="1" noChangeAspect="1"/>
          </p:cNvPicPr>
          <p:nvPr>
            <p:ph type="pic" sz="quarter" idx="14"/>
          </p:nvPr>
        </p:nvPicPr>
        <p:blipFill rotWithShape="1">
          <a:blip r:embed="rId5" cstate="hqprint">
            <a:extLst>
              <a:ext uri="{28A0092B-C50C-407E-A947-70E740481C1C}">
                <a14:useLocalDpi xmlns:a14="http://schemas.microsoft.com/office/drawing/2010/main"/>
              </a:ext>
            </a:extLst>
          </a:blip>
          <a:srcRect/>
          <a:stretch/>
        </p:blipFill>
        <p:spPr>
          <a:xfrm>
            <a:off x="8232000" y="2039547"/>
            <a:ext cx="3960000" cy="3279146"/>
          </a:xfrm>
        </p:spPr>
      </p:pic>
    </p:spTree>
    <p:extLst>
      <p:ext uri="{BB962C8B-B14F-4D97-AF65-F5344CB8AC3E}">
        <p14:creationId xmlns:p14="http://schemas.microsoft.com/office/powerpoint/2010/main" val="117538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228600"/>
            <a:ext cx="12377530" cy="7396185"/>
          </a:xfrm>
        </p:spPr>
      </p:pic>
      <p:sp>
        <p:nvSpPr>
          <p:cNvPr id="8" name="Shape 159"/>
          <p:cNvSpPr>
            <a:spLocks noGrp="1"/>
          </p:cNvSpPr>
          <p:nvPr>
            <p:ph type="title" idx="4294967295"/>
          </p:nvPr>
        </p:nvSpPr>
        <p:spPr>
          <a:xfrm>
            <a:off x="0" y="4897166"/>
            <a:ext cx="8161130" cy="1449458"/>
          </a:xfrm>
          <a:prstGeom prst="rect">
            <a:avLst/>
          </a:prstGeom>
          <a:solidFill>
            <a:srgbClr val="C0BFCB"/>
          </a:solidFill>
        </p:spPr>
        <p:txBody>
          <a:bodyPr vert="horz" lIns="0" tIns="0" rIns="0" bIns="0" rtlCol="0" anchor="b" anchorCtr="0">
            <a:noAutofit/>
          </a:bodyPr>
          <a:lstStyle/>
          <a:p>
            <a:pPr defTabSz="213590"/>
            <a:r>
              <a:rPr lang="en-US" sz="3200" dirty="0">
                <a:solidFill>
                  <a:schemeClr val="bg1"/>
                </a:solidFill>
              </a:rPr>
              <a:t>Tokamak Energy (fusion power) taps into expertise of CERN on simulation of currents and magnetic fields.</a:t>
            </a:r>
            <a:endParaRPr sz="3200" dirty="0">
              <a:solidFill>
                <a:schemeClr val="bg1"/>
              </a:solidFill>
            </a:endParaRPr>
          </a:p>
        </p:txBody>
      </p:sp>
      <p:grpSp>
        <p:nvGrpSpPr>
          <p:cNvPr id="4" name="Group 3">
            <a:extLst>
              <a:ext uri="{FF2B5EF4-FFF2-40B4-BE49-F238E27FC236}">
                <a16:creationId xmlns:a16="http://schemas.microsoft.com/office/drawing/2014/main" id="{ABC62806-17A7-E64E-BAA5-7B8B204D779C}"/>
              </a:ext>
            </a:extLst>
          </p:cNvPr>
          <p:cNvGrpSpPr/>
          <p:nvPr/>
        </p:nvGrpSpPr>
        <p:grpSpPr>
          <a:xfrm>
            <a:off x="0" y="511376"/>
            <a:ext cx="2479949" cy="576000"/>
            <a:chOff x="2831266" y="1159075"/>
            <a:chExt cx="2479949" cy="576000"/>
          </a:xfrm>
        </p:grpSpPr>
        <p:sp>
          <p:nvSpPr>
            <p:cNvPr id="5" name="Rectangle 4">
              <a:extLst>
                <a:ext uri="{FF2B5EF4-FFF2-40B4-BE49-F238E27FC236}">
                  <a16:creationId xmlns:a16="http://schemas.microsoft.com/office/drawing/2014/main" id="{D6409C40-91F4-0C42-BD4D-25E5B98CF76E}"/>
                </a:ext>
              </a:extLst>
            </p:cNvPr>
            <p:cNvSpPr/>
            <p:nvPr/>
          </p:nvSpPr>
          <p:spPr>
            <a:xfrm>
              <a:off x="2831266" y="1159075"/>
              <a:ext cx="2479949" cy="576000"/>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en-CH"/>
            </a:p>
          </p:txBody>
        </p:sp>
        <p:sp>
          <p:nvSpPr>
            <p:cNvPr id="7" name="TextBox 6">
              <a:extLst>
                <a:ext uri="{FF2B5EF4-FFF2-40B4-BE49-F238E27FC236}">
                  <a16:creationId xmlns:a16="http://schemas.microsoft.com/office/drawing/2014/main" id="{E49AF53A-8F0E-AD46-8B15-3F825843A228}"/>
                </a:ext>
              </a:extLst>
            </p:cNvPr>
            <p:cNvSpPr txBox="1"/>
            <p:nvPr/>
          </p:nvSpPr>
          <p:spPr>
            <a:xfrm>
              <a:off x="2831266"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Consultancy</a:t>
              </a:r>
            </a:p>
          </p:txBody>
        </p:sp>
      </p:grpSp>
    </p:spTree>
    <p:extLst>
      <p:ext uri="{BB962C8B-B14F-4D97-AF65-F5344CB8AC3E}">
        <p14:creationId xmlns:p14="http://schemas.microsoft.com/office/powerpoint/2010/main" val="244862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159"/>
          <p:cNvSpPr>
            <a:spLocks noGrp="1"/>
          </p:cNvSpPr>
          <p:nvPr>
            <p:ph type="title" idx="4294967295"/>
          </p:nvPr>
        </p:nvSpPr>
        <p:spPr>
          <a:xfrm>
            <a:off x="1" y="496819"/>
            <a:ext cx="5400674" cy="1926754"/>
          </a:xfrm>
          <a:prstGeom prst="rect">
            <a:avLst/>
          </a:prstGeom>
          <a:solidFill>
            <a:srgbClr val="DCDEE0"/>
          </a:solidFill>
        </p:spPr>
        <p:txBody>
          <a:bodyPr vert="horz" lIns="91440" tIns="45720" rIns="91440" bIns="45720" rtlCol="0" anchor="b">
            <a:noAutofit/>
          </a:bodyPr>
          <a:lstStyle/>
          <a:p>
            <a:pPr defTabSz="213590"/>
            <a:r>
              <a:rPr lang="en-GB" sz="3200">
                <a:latin typeface="Raleway" charset="0"/>
                <a:ea typeface="Raleway" charset="0"/>
                <a:cs typeface="Raleway" charset="0"/>
              </a:rPr>
              <a:t>ZENSEACT (Volvo Cars Company) teams up with CERN on fast machine learning using FPGAs.</a:t>
            </a:r>
            <a:endParaRPr sz="3200">
              <a:latin typeface="Raleway" charset="0"/>
              <a:ea typeface="Raleway" charset="0"/>
              <a:cs typeface="Raleway" charset="0"/>
            </a:endParaRPr>
          </a:p>
        </p:txBody>
      </p:sp>
      <p:grpSp>
        <p:nvGrpSpPr>
          <p:cNvPr id="4" name="Group 3">
            <a:extLst>
              <a:ext uri="{FF2B5EF4-FFF2-40B4-BE49-F238E27FC236}">
                <a16:creationId xmlns:a16="http://schemas.microsoft.com/office/drawing/2014/main" id="{7E83BA71-CFD7-7D4A-820D-DC0C1F021B14}"/>
              </a:ext>
            </a:extLst>
          </p:cNvPr>
          <p:cNvGrpSpPr/>
          <p:nvPr/>
        </p:nvGrpSpPr>
        <p:grpSpPr>
          <a:xfrm>
            <a:off x="9712050" y="496819"/>
            <a:ext cx="2479949" cy="576000"/>
            <a:chOff x="8485551" y="1159075"/>
            <a:chExt cx="2479949" cy="576000"/>
          </a:xfrm>
        </p:grpSpPr>
        <p:sp>
          <p:nvSpPr>
            <p:cNvPr id="9" name="Rectangle 8">
              <a:extLst>
                <a:ext uri="{FF2B5EF4-FFF2-40B4-BE49-F238E27FC236}">
                  <a16:creationId xmlns:a16="http://schemas.microsoft.com/office/drawing/2014/main" id="{9C8041F5-AB57-8B43-99F0-4C350DB82BA6}"/>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0" name="TextBox 9">
              <a:extLst>
                <a:ext uri="{FF2B5EF4-FFF2-40B4-BE49-F238E27FC236}">
                  <a16:creationId xmlns:a16="http://schemas.microsoft.com/office/drawing/2014/main" id="{3F38B1D6-DB60-9748-8506-079CB78C7D2B}"/>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pic>
        <p:nvPicPr>
          <p:cNvPr id="7" name="Picture Placeholder 2">
            <a:extLst>
              <a:ext uri="{FF2B5EF4-FFF2-40B4-BE49-F238E27FC236}">
                <a16:creationId xmlns:a16="http://schemas.microsoft.com/office/drawing/2014/main" id="{0C91439A-9818-57DB-6BE8-4E17994E0618}"/>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a:prstGeom prst="rect">
            <a:avLst/>
          </a:prstGeom>
        </p:spPr>
      </p:pic>
      <p:sp>
        <p:nvSpPr>
          <p:cNvPr id="12" name="Shape 159">
            <a:extLst>
              <a:ext uri="{FF2B5EF4-FFF2-40B4-BE49-F238E27FC236}">
                <a16:creationId xmlns:a16="http://schemas.microsoft.com/office/drawing/2014/main" id="{792A953D-C065-AEF8-B321-32A407470BD6}"/>
              </a:ext>
            </a:extLst>
          </p:cNvPr>
          <p:cNvSpPr txBox="1">
            <a:spLocks/>
          </p:cNvSpPr>
          <p:nvPr/>
        </p:nvSpPr>
        <p:spPr>
          <a:xfrm>
            <a:off x="0" y="4787900"/>
            <a:ext cx="5854701" cy="1458981"/>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GB"/>
              <a:t>CERN and ABB team up on reducing electricity in cooling and ventilation.</a:t>
            </a:r>
          </a:p>
        </p:txBody>
      </p:sp>
      <p:grpSp>
        <p:nvGrpSpPr>
          <p:cNvPr id="13" name="Group 12">
            <a:extLst>
              <a:ext uri="{FF2B5EF4-FFF2-40B4-BE49-F238E27FC236}">
                <a16:creationId xmlns:a16="http://schemas.microsoft.com/office/drawing/2014/main" id="{D1681A38-5FD4-6A15-890D-9DA1E73145DA}"/>
              </a:ext>
            </a:extLst>
          </p:cNvPr>
          <p:cNvGrpSpPr/>
          <p:nvPr/>
        </p:nvGrpSpPr>
        <p:grpSpPr>
          <a:xfrm>
            <a:off x="9864450" y="649219"/>
            <a:ext cx="2479949" cy="576000"/>
            <a:chOff x="8485551" y="1159075"/>
            <a:chExt cx="2479949" cy="576000"/>
          </a:xfrm>
        </p:grpSpPr>
        <p:sp>
          <p:nvSpPr>
            <p:cNvPr id="14" name="Rectangle 13">
              <a:extLst>
                <a:ext uri="{FF2B5EF4-FFF2-40B4-BE49-F238E27FC236}">
                  <a16:creationId xmlns:a16="http://schemas.microsoft.com/office/drawing/2014/main" id="{4F0F3138-A3A3-0997-5C47-5016B6824162}"/>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5" name="TextBox 14">
              <a:extLst>
                <a:ext uri="{FF2B5EF4-FFF2-40B4-BE49-F238E27FC236}">
                  <a16:creationId xmlns:a16="http://schemas.microsoft.com/office/drawing/2014/main" id="{D1DF50EF-0174-7716-73A9-C3A2E647F5FC}"/>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150337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upernode - Connecting The Future">
            <a:extLst>
              <a:ext uri="{FF2B5EF4-FFF2-40B4-BE49-F238E27FC236}">
                <a16:creationId xmlns:a16="http://schemas.microsoft.com/office/drawing/2014/main" id="{F22FABE1-A2AE-1EEA-2AF3-6A92BB17C6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1"/>
            <a:ext cx="12192000" cy="6629400"/>
          </a:xfrm>
          <a:prstGeom prst="rect">
            <a:avLst/>
          </a:prstGeom>
          <a:noFill/>
          <a:extLst>
            <a:ext uri="{909E8E84-426E-40DD-AFC4-6F175D3DCCD1}">
              <a14:hiddenFill xmlns:a14="http://schemas.microsoft.com/office/drawing/2010/main">
                <a:solidFill>
                  <a:srgbClr val="FFFFFF"/>
                </a:solidFill>
              </a14:hiddenFill>
            </a:ext>
          </a:extLst>
        </p:spPr>
      </p:pic>
      <p:sp>
        <p:nvSpPr>
          <p:cNvPr id="12" name="Shape 159">
            <a:extLst>
              <a:ext uri="{FF2B5EF4-FFF2-40B4-BE49-F238E27FC236}">
                <a16:creationId xmlns:a16="http://schemas.microsoft.com/office/drawing/2014/main" id="{792A953D-C065-AEF8-B321-32A407470BD6}"/>
              </a:ext>
            </a:extLst>
          </p:cNvPr>
          <p:cNvSpPr txBox="1">
            <a:spLocks/>
          </p:cNvSpPr>
          <p:nvPr/>
        </p:nvSpPr>
        <p:spPr>
          <a:xfrm>
            <a:off x="5598458" y="4411382"/>
            <a:ext cx="6669741" cy="1458981"/>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GB" dirty="0" err="1"/>
              <a:t>SuperNode</a:t>
            </a:r>
            <a:r>
              <a:rPr lang="en-GB" dirty="0"/>
              <a:t> and CERN collaborate on new solutions for renewable energy transmission.</a:t>
            </a:r>
          </a:p>
        </p:txBody>
      </p:sp>
      <p:grpSp>
        <p:nvGrpSpPr>
          <p:cNvPr id="13" name="Group 12">
            <a:extLst>
              <a:ext uri="{FF2B5EF4-FFF2-40B4-BE49-F238E27FC236}">
                <a16:creationId xmlns:a16="http://schemas.microsoft.com/office/drawing/2014/main" id="{D1681A38-5FD4-6A15-890D-9DA1E73145DA}"/>
              </a:ext>
            </a:extLst>
          </p:cNvPr>
          <p:cNvGrpSpPr/>
          <p:nvPr/>
        </p:nvGrpSpPr>
        <p:grpSpPr>
          <a:xfrm>
            <a:off x="0" y="729903"/>
            <a:ext cx="2479949" cy="576000"/>
            <a:chOff x="8485551" y="1159075"/>
            <a:chExt cx="2479949" cy="576000"/>
          </a:xfrm>
        </p:grpSpPr>
        <p:sp>
          <p:nvSpPr>
            <p:cNvPr id="14" name="Rectangle 13">
              <a:extLst>
                <a:ext uri="{FF2B5EF4-FFF2-40B4-BE49-F238E27FC236}">
                  <a16:creationId xmlns:a16="http://schemas.microsoft.com/office/drawing/2014/main" id="{4F0F3138-A3A3-0997-5C47-5016B6824162}"/>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5" name="TextBox 14">
              <a:extLst>
                <a:ext uri="{FF2B5EF4-FFF2-40B4-BE49-F238E27FC236}">
                  <a16:creationId xmlns:a16="http://schemas.microsoft.com/office/drawing/2014/main" id="{D1DF50EF-0174-7716-73A9-C3A2E647F5FC}"/>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pic>
        <p:nvPicPr>
          <p:cNvPr id="1028" name="Picture 4" descr="Supernode - Connecting The Future">
            <a:extLst>
              <a:ext uri="{FF2B5EF4-FFF2-40B4-BE49-F238E27FC236}">
                <a16:creationId xmlns:a16="http://schemas.microsoft.com/office/drawing/2014/main" id="{6DCBFA26-137D-1B6E-6BF7-235ED918E4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5500" y="1798144"/>
            <a:ext cx="5016500" cy="162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726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T-startup-2018-for-screens_Startup-2018-screen.png" descr="KT-startup-2018-for-screens_Startup-2018-screen.png">
            <a:extLst>
              <a:ext uri="{FF2B5EF4-FFF2-40B4-BE49-F238E27FC236}">
                <a16:creationId xmlns:a16="http://schemas.microsoft.com/office/drawing/2014/main" id="{F559293F-1936-7441-6697-E966CFD0E1C9}"/>
              </a:ext>
            </a:extLst>
          </p:cNvPr>
          <p:cNvPicPr>
            <a:picLocks noChangeAspect="1"/>
          </p:cNvPicPr>
          <p:nvPr/>
        </p:nvPicPr>
        <p:blipFill rotWithShape="1">
          <a:blip r:embed="rId2">
            <a:extLst>
              <a:ext uri="{28A0092B-C50C-407E-A947-70E740481C1C}">
                <a14:useLocalDpi xmlns:a14="http://schemas.microsoft.com/office/drawing/2010/main"/>
              </a:ext>
            </a:extLst>
          </a:blip>
          <a:srcRect l="10149" r="11441" b="4425"/>
          <a:stretch/>
        </p:blipFill>
        <p:spPr>
          <a:xfrm>
            <a:off x="2005352" y="901727"/>
            <a:ext cx="8347550" cy="5723467"/>
          </a:xfrm>
          <a:prstGeom prst="rect">
            <a:avLst/>
          </a:prstGeom>
          <a:ln w="12700">
            <a:miter lim="400000"/>
          </a:ln>
        </p:spPr>
      </p:pic>
      <p:sp>
        <p:nvSpPr>
          <p:cNvPr id="3" name="Title 1">
            <a:extLst>
              <a:ext uri="{FF2B5EF4-FFF2-40B4-BE49-F238E27FC236}">
                <a16:creationId xmlns:a16="http://schemas.microsoft.com/office/drawing/2014/main" id="{FAB97291-A2E8-01A0-8AE4-E1BB423FFC28}"/>
              </a:ext>
            </a:extLst>
          </p:cNvPr>
          <p:cNvSpPr txBox="1">
            <a:spLocks/>
          </p:cNvSpPr>
          <p:nvPr/>
        </p:nvSpPr>
        <p:spPr>
          <a:xfrm>
            <a:off x="696000" y="465591"/>
            <a:ext cx="10800000" cy="1116849"/>
          </a:xfrm>
          <a:prstGeom prst="rect">
            <a:avLst/>
          </a:prstGeom>
        </p:spPr>
        <p:txBody>
          <a:bodyPr>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r>
              <a:rPr lang="en-CH">
                <a:solidFill>
                  <a:srgbClr val="6E2466"/>
                </a:solidFill>
              </a:rPr>
              <a:t>Startups and Spin-offs</a:t>
            </a:r>
          </a:p>
        </p:txBody>
      </p:sp>
      <p:sp>
        <p:nvSpPr>
          <p:cNvPr id="5" name="Espace réservé du pied de page 4">
            <a:extLst>
              <a:ext uri="{FF2B5EF4-FFF2-40B4-BE49-F238E27FC236}">
                <a16:creationId xmlns:a16="http://schemas.microsoft.com/office/drawing/2014/main" id="{FB885BEF-6F93-98F7-3457-927917AEA895}"/>
              </a:ext>
            </a:extLst>
          </p:cNvPr>
          <p:cNvSpPr>
            <a:spLocks noGrp="1"/>
          </p:cNvSpPr>
          <p:nvPr>
            <p:ph type="ftr" sz="quarter" idx="11"/>
          </p:nvPr>
        </p:nvSpPr>
        <p:spPr>
          <a:xfrm>
            <a:off x="1296000" y="6439599"/>
            <a:ext cx="3608877" cy="241832"/>
          </a:xfrm>
        </p:spPr>
        <p:txBody>
          <a:bodyPr/>
          <a:lstStyle/>
          <a:p>
            <a:r>
              <a:rPr lang="fr-FR"/>
              <a:t>Business </a:t>
            </a:r>
            <a:r>
              <a:rPr lang="fr-FR" err="1"/>
              <a:t>Development</a:t>
            </a:r>
            <a:r>
              <a:rPr lang="fr-FR"/>
              <a:t> &amp; </a:t>
            </a:r>
            <a:r>
              <a:rPr lang="fr-FR" err="1"/>
              <a:t>Entrepreneurship</a:t>
            </a:r>
            <a:endParaRPr lang="en-US"/>
          </a:p>
        </p:txBody>
      </p:sp>
      <p:sp>
        <p:nvSpPr>
          <p:cNvPr id="6" name="Espace réservé de la date 3">
            <a:extLst>
              <a:ext uri="{FF2B5EF4-FFF2-40B4-BE49-F238E27FC236}">
                <a16:creationId xmlns:a16="http://schemas.microsoft.com/office/drawing/2014/main" id="{CF7148FC-0668-5D39-1384-FEEFD0A6FB51}"/>
              </a:ext>
            </a:extLst>
          </p:cNvPr>
          <p:cNvSpPr>
            <a:spLocks noGrp="1"/>
          </p:cNvSpPr>
          <p:nvPr>
            <p:ph type="dt" sz="half" idx="10"/>
          </p:nvPr>
        </p:nvSpPr>
        <p:spPr>
          <a:xfrm>
            <a:off x="9647263" y="6441742"/>
            <a:ext cx="1517702" cy="239688"/>
          </a:xfrm>
        </p:spPr>
        <p:txBody>
          <a:bodyPr/>
          <a:lstStyle/>
          <a:p>
            <a:r>
              <a:rPr lang="en-US"/>
              <a:t>Han Dols</a:t>
            </a:r>
            <a:endParaRPr lang="fr-FR"/>
          </a:p>
        </p:txBody>
      </p:sp>
    </p:spTree>
    <p:extLst>
      <p:ext uri="{BB962C8B-B14F-4D97-AF65-F5344CB8AC3E}">
        <p14:creationId xmlns:p14="http://schemas.microsoft.com/office/powerpoint/2010/main" val="9485851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15638"/>
            <a:ext cx="12192000" cy="8128000"/>
          </a:xfrm>
          <a:prstGeom prst="rect">
            <a:avLst/>
          </a:prstGeom>
        </p:spPr>
      </p:pic>
      <p:sp>
        <p:nvSpPr>
          <p:cNvPr id="173" name="Shape 173"/>
          <p:cNvSpPr>
            <a:spLocks noGrp="1"/>
          </p:cNvSpPr>
          <p:nvPr>
            <p:ph type="title" idx="4294967295"/>
          </p:nvPr>
        </p:nvSpPr>
        <p:spPr>
          <a:xfrm>
            <a:off x="0" y="587860"/>
            <a:ext cx="5816600" cy="969918"/>
          </a:xfrm>
          <a:prstGeom prst="rect">
            <a:avLst/>
          </a:prstGeom>
          <a:solidFill>
            <a:srgbClr val="C0BFCB"/>
          </a:solidFill>
        </p:spPr>
        <p:txBody>
          <a:bodyPr vert="horz" lIns="0" tIns="0" rIns="0" bIns="0" rtlCol="0" anchor="b" anchorCtr="0">
            <a:noAutofit/>
          </a:bodyPr>
          <a:lstStyle/>
          <a:p>
            <a:pPr defTabSz="213590"/>
            <a:r>
              <a:rPr lang="en-US" sz="3200">
                <a:solidFill>
                  <a:schemeClr val="bg1"/>
                </a:solidFill>
              </a:rPr>
              <a:t>InsightART: Using CERN Medipix detector to analyse art.</a:t>
            </a:r>
            <a:endParaRPr sz="3200">
              <a:solidFill>
                <a:schemeClr val="bg1"/>
              </a:solidFill>
            </a:endParaRPr>
          </a:p>
        </p:txBody>
      </p:sp>
      <p:grpSp>
        <p:nvGrpSpPr>
          <p:cNvPr id="10" name="Group 9">
            <a:extLst>
              <a:ext uri="{FF2B5EF4-FFF2-40B4-BE49-F238E27FC236}">
                <a16:creationId xmlns:a16="http://schemas.microsoft.com/office/drawing/2014/main" id="{0100E831-C33F-2058-71C7-316F6569B02A}"/>
              </a:ext>
            </a:extLst>
          </p:cNvPr>
          <p:cNvGrpSpPr/>
          <p:nvPr/>
        </p:nvGrpSpPr>
        <p:grpSpPr>
          <a:xfrm>
            <a:off x="9712050" y="496819"/>
            <a:ext cx="2479949" cy="576000"/>
            <a:chOff x="8485551" y="1159075"/>
            <a:chExt cx="2479949" cy="576000"/>
          </a:xfrm>
        </p:grpSpPr>
        <p:sp>
          <p:nvSpPr>
            <p:cNvPr id="11" name="Rectangle 10">
              <a:extLst>
                <a:ext uri="{FF2B5EF4-FFF2-40B4-BE49-F238E27FC236}">
                  <a16:creationId xmlns:a16="http://schemas.microsoft.com/office/drawing/2014/main" id="{4719086C-EEE2-5846-EDEC-622381CBC749}"/>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2" name="TextBox 11">
              <a:extLst>
                <a:ext uri="{FF2B5EF4-FFF2-40B4-BE49-F238E27FC236}">
                  <a16:creationId xmlns:a16="http://schemas.microsoft.com/office/drawing/2014/main" id="{05F0947B-DEAD-C72B-F384-73D5604806EA}"/>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License</a:t>
              </a:r>
            </a:p>
          </p:txBody>
        </p:sp>
      </p:grpSp>
    </p:spTree>
    <p:extLst>
      <p:ext uri="{BB962C8B-B14F-4D97-AF65-F5344CB8AC3E}">
        <p14:creationId xmlns:p14="http://schemas.microsoft.com/office/powerpoint/2010/main" val="268177694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fade">
                                      <p:cBhvr>
                                        <p:cTn id="7" dur="10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3F56422-D7EC-0158-C221-603C5215C30D}"/>
              </a:ext>
            </a:extLst>
          </p:cNvPr>
          <p:cNvPicPr>
            <a:picLocks noChangeAspect="1"/>
          </p:cNvPicPr>
          <p:nvPr/>
        </p:nvPicPr>
        <p:blipFill rotWithShape="1">
          <a:blip r:embed="rId3"/>
          <a:srcRect l="-263" r="34"/>
          <a:stretch/>
        </p:blipFill>
        <p:spPr>
          <a:xfrm>
            <a:off x="-57151" y="232801"/>
            <a:ext cx="12306301" cy="8185543"/>
          </a:xfrm>
          <a:prstGeom prst="rect">
            <a:avLst/>
          </a:prstGeom>
        </p:spPr>
      </p:pic>
      <p:sp>
        <p:nvSpPr>
          <p:cNvPr id="9" name="Shape 153">
            <a:extLst>
              <a:ext uri="{FF2B5EF4-FFF2-40B4-BE49-F238E27FC236}">
                <a16:creationId xmlns:a16="http://schemas.microsoft.com/office/drawing/2014/main" id="{0AFB94A0-64AF-C546-8CE1-F9CEA76E4D68}"/>
              </a:ext>
            </a:extLst>
          </p:cNvPr>
          <p:cNvSpPr txBox="1">
            <a:spLocks/>
          </p:cNvSpPr>
          <p:nvPr/>
        </p:nvSpPr>
        <p:spPr>
          <a:xfrm>
            <a:off x="-57151" y="702620"/>
            <a:ext cx="7052019" cy="1003810"/>
          </a:xfrm>
          <a:prstGeom prst="rect">
            <a:avLst/>
          </a:prstGeom>
          <a:solidFill>
            <a:srgbClr val="C0BFCB"/>
          </a:solidFill>
        </p:spPr>
        <p:txBody>
          <a:bodyPr vert="horz" lIns="0" tIns="0" rIns="0" bIns="0" rtlCol="0" anchor="b" anchorCtr="0">
            <a:noAutofit/>
          </a:bodyPr>
          <a:lstStyle>
            <a:lvl1pPr algn="ctr" defTabSz="213590">
              <a:lnSpc>
                <a:spcPct val="90000"/>
              </a:lnSpc>
              <a:spcBef>
                <a:spcPct val="0"/>
              </a:spcBef>
              <a:buNone/>
              <a:defRPr sz="3200">
                <a:solidFill>
                  <a:schemeClr val="tx2">
                    <a:lumMod val="75000"/>
                    <a:lumOff val="25000"/>
                  </a:schemeClr>
                </a:solidFill>
                <a:latin typeface="+mj-lt"/>
                <a:ea typeface="Raleway" charset="0"/>
                <a:cs typeface="Raleway" charset="0"/>
              </a:defRPr>
            </a:lvl1pPr>
          </a:lstStyle>
          <a:p>
            <a:r>
              <a:rPr lang="en-US">
                <a:solidFill>
                  <a:schemeClr val="bg1"/>
                </a:solidFill>
              </a:rPr>
              <a:t>Startup TIND: Digital archive, library management and preservation.</a:t>
            </a:r>
          </a:p>
        </p:txBody>
      </p:sp>
      <p:grpSp>
        <p:nvGrpSpPr>
          <p:cNvPr id="17" name="Group 16">
            <a:extLst>
              <a:ext uri="{FF2B5EF4-FFF2-40B4-BE49-F238E27FC236}">
                <a16:creationId xmlns:a16="http://schemas.microsoft.com/office/drawing/2014/main" id="{CF1A23E2-FBFB-19DA-4001-80D454B0C718}"/>
              </a:ext>
            </a:extLst>
          </p:cNvPr>
          <p:cNvGrpSpPr/>
          <p:nvPr/>
        </p:nvGrpSpPr>
        <p:grpSpPr>
          <a:xfrm>
            <a:off x="9712051" y="702620"/>
            <a:ext cx="2479949" cy="576000"/>
            <a:chOff x="8485551" y="1159075"/>
            <a:chExt cx="2479949" cy="576000"/>
          </a:xfrm>
        </p:grpSpPr>
        <p:sp>
          <p:nvSpPr>
            <p:cNvPr id="18" name="Rectangle 17">
              <a:extLst>
                <a:ext uri="{FF2B5EF4-FFF2-40B4-BE49-F238E27FC236}">
                  <a16:creationId xmlns:a16="http://schemas.microsoft.com/office/drawing/2014/main" id="{45F73AD1-CEB5-1686-E6D7-6CDAC044C267}"/>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9" name="TextBox 18">
              <a:extLst>
                <a:ext uri="{FF2B5EF4-FFF2-40B4-BE49-F238E27FC236}">
                  <a16:creationId xmlns:a16="http://schemas.microsoft.com/office/drawing/2014/main" id="{EE7462F8-51F6-A85F-A0FE-6D8D132ED514}"/>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License</a:t>
              </a:r>
            </a:p>
          </p:txBody>
        </p:sp>
      </p:grpSp>
    </p:spTree>
    <p:extLst>
      <p:ext uri="{BB962C8B-B14F-4D97-AF65-F5344CB8AC3E}">
        <p14:creationId xmlns:p14="http://schemas.microsoft.com/office/powerpoint/2010/main" val="260506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5900"/>
            <a:ext cx="12212320" cy="7632700"/>
          </a:xfrm>
          <a:prstGeom prst="rect">
            <a:avLst/>
          </a:prstGeom>
        </p:spPr>
      </p:pic>
      <p:grpSp>
        <p:nvGrpSpPr>
          <p:cNvPr id="10" name="Group 9">
            <a:extLst>
              <a:ext uri="{FF2B5EF4-FFF2-40B4-BE49-F238E27FC236}">
                <a16:creationId xmlns:a16="http://schemas.microsoft.com/office/drawing/2014/main" id="{77961407-D1EC-2C41-CCA3-277ADDABF3BE}"/>
              </a:ext>
            </a:extLst>
          </p:cNvPr>
          <p:cNvGrpSpPr/>
          <p:nvPr/>
        </p:nvGrpSpPr>
        <p:grpSpPr>
          <a:xfrm>
            <a:off x="9712050" y="496819"/>
            <a:ext cx="2479949" cy="576000"/>
            <a:chOff x="8485551" y="1159075"/>
            <a:chExt cx="2479949" cy="576000"/>
          </a:xfrm>
        </p:grpSpPr>
        <p:sp>
          <p:nvSpPr>
            <p:cNvPr id="11" name="Rectangle 10">
              <a:extLst>
                <a:ext uri="{FF2B5EF4-FFF2-40B4-BE49-F238E27FC236}">
                  <a16:creationId xmlns:a16="http://schemas.microsoft.com/office/drawing/2014/main" id="{04CBD10A-547C-B86E-5355-91911055AC2C}"/>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TextBox 17">
              <a:extLst>
                <a:ext uri="{FF2B5EF4-FFF2-40B4-BE49-F238E27FC236}">
                  <a16:creationId xmlns:a16="http://schemas.microsoft.com/office/drawing/2014/main" id="{B1F4A7F1-C8DF-4165-6B90-1C3B81346D87}"/>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License</a:t>
              </a:r>
            </a:p>
          </p:txBody>
        </p:sp>
      </p:grpSp>
      <p:sp>
        <p:nvSpPr>
          <p:cNvPr id="20" name="Shape 153">
            <a:extLst>
              <a:ext uri="{FF2B5EF4-FFF2-40B4-BE49-F238E27FC236}">
                <a16:creationId xmlns:a16="http://schemas.microsoft.com/office/drawing/2014/main" id="{837DC8A4-9574-D0ED-B100-A9769864B16F}"/>
              </a:ext>
            </a:extLst>
          </p:cNvPr>
          <p:cNvSpPr txBox="1">
            <a:spLocks/>
          </p:cNvSpPr>
          <p:nvPr/>
        </p:nvSpPr>
        <p:spPr>
          <a:xfrm>
            <a:off x="7937500" y="4152900"/>
            <a:ext cx="4254500" cy="1828800"/>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US"/>
              <a:t>MARS Bio Imaging: next generation X ray finally in color using CERN chips</a:t>
            </a:r>
          </a:p>
        </p:txBody>
      </p:sp>
    </p:spTree>
    <p:extLst>
      <p:ext uri="{BB962C8B-B14F-4D97-AF65-F5344CB8AC3E}">
        <p14:creationId xmlns:p14="http://schemas.microsoft.com/office/powerpoint/2010/main" val="60065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Watermark_Wrist_Rotation_FadeIn2" descr="Watermark_Wrist_Rotation_FadeIn2">
            <a:hlinkClick r:id="" action="ppaction://media"/>
            <a:hlinkHover r:id="" action="ppaction://ole?verb=0"/>
            <a:extLst>
              <a:ext uri="{FF2B5EF4-FFF2-40B4-BE49-F238E27FC236}">
                <a16:creationId xmlns:a16="http://schemas.microsoft.com/office/drawing/2014/main" id="{03B5A3D4-5149-3DAA-5402-DFE1C1FDB8CA}"/>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231774"/>
            <a:ext cx="12191999" cy="6908373"/>
          </a:xfrm>
          <a:prstGeom prst="rect">
            <a:avLst/>
          </a:prstGeom>
        </p:spPr>
      </p:pic>
      <p:grpSp>
        <p:nvGrpSpPr>
          <p:cNvPr id="9" name="Group 8">
            <a:extLst>
              <a:ext uri="{FF2B5EF4-FFF2-40B4-BE49-F238E27FC236}">
                <a16:creationId xmlns:a16="http://schemas.microsoft.com/office/drawing/2014/main" id="{68210E0A-F0AB-2051-9880-9AA43D2E114D}"/>
              </a:ext>
            </a:extLst>
          </p:cNvPr>
          <p:cNvGrpSpPr/>
          <p:nvPr/>
        </p:nvGrpSpPr>
        <p:grpSpPr>
          <a:xfrm>
            <a:off x="9712050" y="590948"/>
            <a:ext cx="2479949" cy="576000"/>
            <a:chOff x="8485551" y="1159075"/>
            <a:chExt cx="2479949" cy="576000"/>
          </a:xfrm>
        </p:grpSpPr>
        <p:sp>
          <p:nvSpPr>
            <p:cNvPr id="12" name="Rectangle 11">
              <a:extLst>
                <a:ext uri="{FF2B5EF4-FFF2-40B4-BE49-F238E27FC236}">
                  <a16:creationId xmlns:a16="http://schemas.microsoft.com/office/drawing/2014/main" id="{5E0480C4-072E-60AF-BD47-01B0A1255A30}"/>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3" name="TextBox 12">
              <a:extLst>
                <a:ext uri="{FF2B5EF4-FFF2-40B4-BE49-F238E27FC236}">
                  <a16:creationId xmlns:a16="http://schemas.microsoft.com/office/drawing/2014/main" id="{7CEDEFEE-44B1-0598-0D73-05A1E3894DB1}"/>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License</a:t>
              </a:r>
            </a:p>
          </p:txBody>
        </p:sp>
      </p:grpSp>
      <p:sp>
        <p:nvSpPr>
          <p:cNvPr id="14" name="Shape 153">
            <a:extLst>
              <a:ext uri="{FF2B5EF4-FFF2-40B4-BE49-F238E27FC236}">
                <a16:creationId xmlns:a16="http://schemas.microsoft.com/office/drawing/2014/main" id="{C8027651-D538-A611-1DA4-11BC8C2A8A97}"/>
              </a:ext>
            </a:extLst>
          </p:cNvPr>
          <p:cNvSpPr txBox="1">
            <a:spLocks/>
          </p:cNvSpPr>
          <p:nvPr/>
        </p:nvSpPr>
        <p:spPr>
          <a:xfrm>
            <a:off x="7937500" y="4247029"/>
            <a:ext cx="4254500" cy="1828800"/>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US" dirty="0"/>
              <a:t>MARS Bio Imaging: next generation X ray finally in color using CERN chips</a:t>
            </a:r>
          </a:p>
        </p:txBody>
      </p:sp>
    </p:spTree>
    <p:extLst>
      <p:ext uri="{BB962C8B-B14F-4D97-AF65-F5344CB8AC3E}">
        <p14:creationId xmlns:p14="http://schemas.microsoft.com/office/powerpoint/2010/main" val="1732185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mediacall" presetSubtype="0" fill="hold" nodeType="withEffect">
                                  <p:stCondLst>
                                    <p:cond delay="0"/>
                                  </p:stCondLst>
                                  <p:childTnLst>
                                    <p:cmd type="call" cmd="togglePause">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remove" display="0">
                  <p:stCondLst>
                    <p:cond delay="indefinite"/>
                  </p:stCondLst>
                </p:cTn>
                <p:tgtEl>
                  <p:spTgt spid="2"/>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96000" y="567191"/>
            <a:ext cx="10800000" cy="731609"/>
          </a:xfrm>
        </p:spPr>
        <p:txBody>
          <a:bodyPr>
            <a:normAutofit/>
          </a:bodyPr>
          <a:lstStyle/>
          <a:p>
            <a:r>
              <a:rPr lang="en-US" dirty="0"/>
              <a:t>Key lessons learned</a:t>
            </a:r>
            <a:endParaRPr lang="fr-FR" dirty="0"/>
          </a:p>
        </p:txBody>
      </p:sp>
      <p:sp>
        <p:nvSpPr>
          <p:cNvPr id="6" name="Espace réservé du numéro de diapositive 5"/>
          <p:cNvSpPr>
            <a:spLocks noGrp="1"/>
          </p:cNvSpPr>
          <p:nvPr>
            <p:ph type="sldNum" sz="quarter" idx="12"/>
          </p:nvPr>
        </p:nvSpPr>
        <p:spPr>
          <a:xfrm>
            <a:off x="11290299" y="6441742"/>
            <a:ext cx="205699" cy="239688"/>
          </a:xfrm>
        </p:spPr>
        <p:txBody>
          <a:bodyPr/>
          <a:lstStyle/>
          <a:p>
            <a:fld id="{490AA3F6-1618-3548-975A-DD1A2939A246}" type="slidenum">
              <a:rPr lang="fr-FR" smtClean="0"/>
              <a:t>28</a:t>
            </a:fld>
            <a:endParaRPr lang="fr-FR"/>
          </a:p>
        </p:txBody>
      </p:sp>
      <p:sp>
        <p:nvSpPr>
          <p:cNvPr id="3" name="Rectangle 2">
            <a:extLst>
              <a:ext uri="{FF2B5EF4-FFF2-40B4-BE49-F238E27FC236}">
                <a16:creationId xmlns:a16="http://schemas.microsoft.com/office/drawing/2014/main" id="{B78A2038-5FA3-29F5-287A-59AEEAB33969}"/>
              </a:ext>
            </a:extLst>
          </p:cNvPr>
          <p:cNvSpPr/>
          <p:nvPr/>
        </p:nvSpPr>
        <p:spPr>
          <a:xfrm>
            <a:off x="-94129" y="1589500"/>
            <a:ext cx="12286129" cy="2554545"/>
          </a:xfrm>
          <a:prstGeom prst="rect">
            <a:avLst/>
          </a:prstGeom>
        </p:spPr>
        <p:txBody>
          <a:bodyPr wrap="square">
            <a:spAutoFit/>
          </a:bodyPr>
          <a:lstStyle/>
          <a:p>
            <a:pPr marL="914400" lvl="1" indent="-457200">
              <a:buFont typeface="Arial" panose="020B0604020202020204" pitchFamily="34" charset="0"/>
              <a:buChar char="•"/>
            </a:pPr>
            <a:r>
              <a:rPr lang="en-US" sz="3200" dirty="0"/>
              <a:t>CERN is strong in the ‘extremes’ of the technology scale</a:t>
            </a:r>
          </a:p>
          <a:p>
            <a:pPr marL="914400" lvl="1" indent="-457200">
              <a:buFont typeface="Arial" panose="020B0604020202020204" pitchFamily="34" charset="0"/>
              <a:buChar char="•"/>
            </a:pPr>
            <a:r>
              <a:rPr lang="en-US" sz="3200" dirty="0"/>
              <a:t>CERN tech is not close to market: funding &amp; industry critical</a:t>
            </a:r>
          </a:p>
          <a:p>
            <a:pPr marL="914400" lvl="1" indent="-457200">
              <a:buFont typeface="Arial" panose="020B0604020202020204" pitchFamily="34" charset="0"/>
              <a:buChar char="•"/>
            </a:pPr>
            <a:r>
              <a:rPr lang="en-US" sz="3200" dirty="0"/>
              <a:t>Mind the gap – in language, ‘</a:t>
            </a:r>
            <a:r>
              <a:rPr lang="en-US" sz="3200" dirty="0" err="1"/>
              <a:t>clockspeed</a:t>
            </a:r>
            <a:r>
              <a:rPr lang="en-US" sz="3200" dirty="0"/>
              <a:t>’ and culture</a:t>
            </a:r>
          </a:p>
          <a:p>
            <a:pPr marL="914400" lvl="1" indent="-457200">
              <a:buFont typeface="Arial" panose="020B0604020202020204" pitchFamily="34" charset="0"/>
              <a:buChar char="•"/>
            </a:pPr>
            <a:r>
              <a:rPr lang="en-US" sz="3200" dirty="0"/>
              <a:t>Best projects arise where different disciplines collide</a:t>
            </a:r>
          </a:p>
          <a:p>
            <a:pPr marL="914400" lvl="1" indent="-457200">
              <a:buFont typeface="Arial" panose="020B0604020202020204" pitchFamily="34" charset="0"/>
              <a:buChar char="•"/>
            </a:pPr>
            <a:r>
              <a:rPr lang="en-US" sz="3200" dirty="0"/>
              <a:t>Start with a project based on a concrete need</a:t>
            </a:r>
          </a:p>
        </p:txBody>
      </p:sp>
      <p:sp>
        <p:nvSpPr>
          <p:cNvPr id="25" name="Espace réservé du pied de page 4">
            <a:extLst>
              <a:ext uri="{FF2B5EF4-FFF2-40B4-BE49-F238E27FC236}">
                <a16:creationId xmlns:a16="http://schemas.microsoft.com/office/drawing/2014/main" id="{79BF36AC-1296-8938-D617-5161717C5610}"/>
              </a:ext>
            </a:extLst>
          </p:cNvPr>
          <p:cNvSpPr>
            <a:spLocks noGrp="1"/>
          </p:cNvSpPr>
          <p:nvPr>
            <p:ph type="ftr" sz="quarter" idx="11"/>
          </p:nvPr>
        </p:nvSpPr>
        <p:spPr>
          <a:xfrm>
            <a:off x="1296000" y="6439599"/>
            <a:ext cx="3608877" cy="241832"/>
          </a:xfrm>
        </p:spPr>
        <p:txBody>
          <a:bodyPr/>
          <a:lstStyle/>
          <a:p>
            <a:r>
              <a:rPr lang="fr-FR" dirty="0"/>
              <a:t>Business </a:t>
            </a:r>
            <a:r>
              <a:rPr lang="fr-FR" dirty="0" err="1"/>
              <a:t>Development</a:t>
            </a:r>
            <a:r>
              <a:rPr lang="fr-FR" dirty="0"/>
              <a:t> &amp; </a:t>
            </a:r>
            <a:r>
              <a:rPr lang="fr-FR" dirty="0" err="1"/>
              <a:t>Entrepreneurship</a:t>
            </a:r>
            <a:endParaRPr lang="en-US" dirty="0"/>
          </a:p>
        </p:txBody>
      </p:sp>
      <p:sp>
        <p:nvSpPr>
          <p:cNvPr id="26" name="Espace réservé de la date 3">
            <a:extLst>
              <a:ext uri="{FF2B5EF4-FFF2-40B4-BE49-F238E27FC236}">
                <a16:creationId xmlns:a16="http://schemas.microsoft.com/office/drawing/2014/main" id="{3D6D0656-FE93-8167-E8CB-EA111F4A7737}"/>
              </a:ext>
            </a:extLst>
          </p:cNvPr>
          <p:cNvSpPr>
            <a:spLocks noGrp="1"/>
          </p:cNvSpPr>
          <p:nvPr>
            <p:ph type="dt" sz="half" idx="10"/>
          </p:nvPr>
        </p:nvSpPr>
        <p:spPr>
          <a:xfrm>
            <a:off x="9647263" y="6441742"/>
            <a:ext cx="1517702" cy="239688"/>
          </a:xfrm>
        </p:spPr>
        <p:txBody>
          <a:bodyPr/>
          <a:lstStyle/>
          <a:p>
            <a:r>
              <a:rPr lang="en-US"/>
              <a:t>Han Dols</a:t>
            </a:r>
            <a:endParaRPr lang="fr-FR"/>
          </a:p>
        </p:txBody>
      </p:sp>
      <p:sp>
        <p:nvSpPr>
          <p:cNvPr id="4" name="Rounded Rectangle 3">
            <a:extLst>
              <a:ext uri="{FF2B5EF4-FFF2-40B4-BE49-F238E27FC236}">
                <a16:creationId xmlns:a16="http://schemas.microsoft.com/office/drawing/2014/main" id="{E04770D8-9F84-E7C9-2C96-ABFB1248471E}"/>
              </a:ext>
            </a:extLst>
          </p:cNvPr>
          <p:cNvSpPr/>
          <p:nvPr/>
        </p:nvSpPr>
        <p:spPr>
          <a:xfrm>
            <a:off x="844030" y="4631765"/>
            <a:ext cx="10172100" cy="101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en-US" sz="3200" dirty="0">
                <a:solidFill>
                  <a:schemeClr val="bg1"/>
                </a:solidFill>
              </a:rPr>
              <a:t>Be aware… magic may happen!</a:t>
            </a:r>
          </a:p>
        </p:txBody>
      </p:sp>
    </p:spTree>
    <p:extLst>
      <p:ext uri="{BB962C8B-B14F-4D97-AF65-F5344CB8AC3E}">
        <p14:creationId xmlns:p14="http://schemas.microsoft.com/office/powerpoint/2010/main" val="905642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93777" y="1854263"/>
            <a:ext cx="3181447" cy="3149473"/>
          </a:xfrm>
          <a:prstGeom prst="rect">
            <a:avLst/>
          </a:prstGeom>
        </p:spPr>
      </p:pic>
      <p:sp>
        <p:nvSpPr>
          <p:cNvPr id="2" name="TextBox 1">
            <a:extLst>
              <a:ext uri="{FF2B5EF4-FFF2-40B4-BE49-F238E27FC236}">
                <a16:creationId xmlns:a16="http://schemas.microsoft.com/office/drawing/2014/main" id="{51E37BC8-92CD-A8F5-F5C3-6D385E91059D}"/>
              </a:ext>
            </a:extLst>
          </p:cNvPr>
          <p:cNvSpPr txBox="1"/>
          <p:nvPr/>
        </p:nvSpPr>
        <p:spPr>
          <a:xfrm>
            <a:off x="6454824" y="1674673"/>
            <a:ext cx="4606876" cy="2308324"/>
          </a:xfrm>
          <a:prstGeom prst="rect">
            <a:avLst/>
          </a:prstGeom>
          <a:noFill/>
        </p:spPr>
        <p:txBody>
          <a:bodyPr wrap="square" rtlCol="0">
            <a:spAutoFit/>
          </a:bodyPr>
          <a:lstStyle/>
          <a:p>
            <a:r>
              <a:rPr lang="en-CH" sz="3600" dirty="0">
                <a:solidFill>
                  <a:schemeClr val="bg1"/>
                </a:solidFill>
              </a:rPr>
              <a:t>THANK YOU!</a:t>
            </a:r>
          </a:p>
          <a:p>
            <a:endParaRPr lang="en-CH" sz="3600" dirty="0">
              <a:solidFill>
                <a:schemeClr val="bg1"/>
              </a:solidFill>
            </a:endParaRPr>
          </a:p>
          <a:p>
            <a:r>
              <a:rPr lang="en-GB" sz="3600" dirty="0">
                <a:solidFill>
                  <a:schemeClr val="bg1"/>
                </a:solidFill>
                <a:hlinkClick r:id="rId4">
                  <a:extLst>
                    <a:ext uri="{A12FA001-AC4F-418D-AE19-62706E023703}">
                      <ahyp:hlinkClr xmlns:ahyp="http://schemas.microsoft.com/office/drawing/2018/hyperlinkcolor" val="tx"/>
                    </a:ext>
                  </a:extLst>
                </a:hlinkClick>
              </a:rPr>
              <a:t>han.dols@cern.ch</a:t>
            </a:r>
            <a:endParaRPr lang="en-GB" sz="3600" dirty="0">
              <a:solidFill>
                <a:schemeClr val="bg1"/>
              </a:solidFill>
            </a:endParaRPr>
          </a:p>
          <a:p>
            <a:r>
              <a:rPr lang="en-GB" sz="3600" dirty="0" err="1">
                <a:solidFill>
                  <a:schemeClr val="bg1"/>
                </a:solidFill>
              </a:rPr>
              <a:t>kt.cern</a:t>
            </a:r>
            <a:endParaRPr lang="en-CH" sz="3600" dirty="0">
              <a:solidFill>
                <a:schemeClr val="bg1"/>
              </a:solidFill>
            </a:endParaRPr>
          </a:p>
        </p:txBody>
      </p:sp>
    </p:spTree>
    <p:extLst>
      <p:ext uri="{BB962C8B-B14F-4D97-AF65-F5344CB8AC3E}">
        <p14:creationId xmlns:p14="http://schemas.microsoft.com/office/powerpoint/2010/main" val="4210940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FEC4D16-65CE-2D49-BD37-ECF62DF1A511}"/>
              </a:ext>
            </a:extLst>
          </p:cNvPr>
          <p:cNvSpPr/>
          <p:nvPr/>
        </p:nvSpPr>
        <p:spPr bwMode="auto">
          <a:xfrm>
            <a:off x="2462852" y="2398780"/>
            <a:ext cx="7287369" cy="369332"/>
          </a:xfrm>
          <a:prstGeom prst="rect">
            <a:avLst/>
          </a:prstGeom>
        </p:spPr>
        <p:txBody>
          <a:bodyPr wrap="square">
            <a:spAutoFit/>
          </a:bodyPr>
          <a:lstStyle/>
          <a:p>
            <a:r>
              <a:rPr lang="en-GB" sz="1800" dirty="0">
                <a:solidFill>
                  <a:schemeClr val="tx1"/>
                </a:solidFill>
              </a:rPr>
              <a:t>Health, Safety and Environment Management</a:t>
            </a:r>
          </a:p>
        </p:txBody>
      </p:sp>
      <p:sp>
        <p:nvSpPr>
          <p:cNvPr id="5" name="Rectangle 4">
            <a:extLst>
              <a:ext uri="{FF2B5EF4-FFF2-40B4-BE49-F238E27FC236}">
                <a16:creationId xmlns:a16="http://schemas.microsoft.com/office/drawing/2014/main" id="{3FAD05F5-032A-A54A-9397-A777F30A04DB}"/>
              </a:ext>
            </a:extLst>
          </p:cNvPr>
          <p:cNvSpPr/>
          <p:nvPr/>
        </p:nvSpPr>
        <p:spPr bwMode="auto">
          <a:xfrm>
            <a:off x="4447174" y="3319451"/>
            <a:ext cx="2929007" cy="369332"/>
          </a:xfrm>
          <a:prstGeom prst="rect">
            <a:avLst/>
          </a:prstGeom>
        </p:spPr>
        <p:txBody>
          <a:bodyPr wrap="none">
            <a:spAutoFit/>
          </a:bodyPr>
          <a:lstStyle/>
          <a:p>
            <a:r>
              <a:rPr lang="en-GB" sz="1800" b="1" dirty="0">
                <a:solidFill>
                  <a:srgbClr val="6BA9E8"/>
                </a:solidFill>
              </a:rPr>
              <a:t>Superconducting Magnets</a:t>
            </a:r>
          </a:p>
        </p:txBody>
      </p:sp>
      <p:sp>
        <p:nvSpPr>
          <p:cNvPr id="6" name="Rectangle 5">
            <a:extLst>
              <a:ext uri="{FF2B5EF4-FFF2-40B4-BE49-F238E27FC236}">
                <a16:creationId xmlns:a16="http://schemas.microsoft.com/office/drawing/2014/main" id="{4BD41540-042E-5D42-BDC8-5F94C041C7EA}"/>
              </a:ext>
            </a:extLst>
          </p:cNvPr>
          <p:cNvSpPr/>
          <p:nvPr/>
        </p:nvSpPr>
        <p:spPr bwMode="auto">
          <a:xfrm>
            <a:off x="3597301" y="4250480"/>
            <a:ext cx="1205779" cy="430887"/>
          </a:xfrm>
          <a:prstGeom prst="rect">
            <a:avLst/>
          </a:prstGeom>
        </p:spPr>
        <p:txBody>
          <a:bodyPr wrap="none">
            <a:spAutoFit/>
          </a:bodyPr>
          <a:lstStyle/>
          <a:p>
            <a:r>
              <a:rPr lang="en-GB" sz="2200" b="1" dirty="0">
                <a:solidFill>
                  <a:srgbClr val="305D96"/>
                </a:solidFill>
              </a:rPr>
              <a:t>Sensors</a:t>
            </a:r>
          </a:p>
        </p:txBody>
      </p:sp>
      <p:sp>
        <p:nvSpPr>
          <p:cNvPr id="7" name="Rectangle 6">
            <a:extLst>
              <a:ext uri="{FF2B5EF4-FFF2-40B4-BE49-F238E27FC236}">
                <a16:creationId xmlns:a16="http://schemas.microsoft.com/office/drawing/2014/main" id="{CB7AC731-807C-484C-88DC-80D50CBE8FDD}"/>
              </a:ext>
            </a:extLst>
          </p:cNvPr>
          <p:cNvSpPr/>
          <p:nvPr/>
        </p:nvSpPr>
        <p:spPr bwMode="auto">
          <a:xfrm>
            <a:off x="2334708" y="4538603"/>
            <a:ext cx="1095172" cy="369332"/>
          </a:xfrm>
          <a:prstGeom prst="rect">
            <a:avLst/>
          </a:prstGeom>
        </p:spPr>
        <p:txBody>
          <a:bodyPr wrap="none">
            <a:spAutoFit/>
          </a:bodyPr>
          <a:lstStyle/>
          <a:p>
            <a:r>
              <a:rPr lang="en-GB" sz="1800" dirty="0"/>
              <a:t>Robotics</a:t>
            </a:r>
          </a:p>
        </p:txBody>
      </p:sp>
      <p:sp>
        <p:nvSpPr>
          <p:cNvPr id="8" name="Rectangle 7">
            <a:extLst>
              <a:ext uri="{FF2B5EF4-FFF2-40B4-BE49-F238E27FC236}">
                <a16:creationId xmlns:a16="http://schemas.microsoft.com/office/drawing/2014/main" id="{BC44FB4E-BE07-5F4A-9088-B9F88677CBD6}"/>
              </a:ext>
            </a:extLst>
          </p:cNvPr>
          <p:cNvSpPr/>
          <p:nvPr/>
        </p:nvSpPr>
        <p:spPr bwMode="auto">
          <a:xfrm>
            <a:off x="6315053" y="4875693"/>
            <a:ext cx="2882520" cy="338554"/>
          </a:xfrm>
          <a:prstGeom prst="rect">
            <a:avLst/>
          </a:prstGeom>
        </p:spPr>
        <p:txBody>
          <a:bodyPr wrap="none">
            <a:spAutoFit/>
          </a:bodyPr>
          <a:lstStyle/>
          <a:p>
            <a:r>
              <a:rPr lang="en-GB" sz="1600" dirty="0">
                <a:solidFill>
                  <a:schemeClr val="tx1"/>
                </a:solidFill>
              </a:rPr>
              <a:t>Radio Frequency Technology</a:t>
            </a:r>
          </a:p>
        </p:txBody>
      </p:sp>
      <p:sp>
        <p:nvSpPr>
          <p:cNvPr id="9" name="Rectangle 8">
            <a:extLst>
              <a:ext uri="{FF2B5EF4-FFF2-40B4-BE49-F238E27FC236}">
                <a16:creationId xmlns:a16="http://schemas.microsoft.com/office/drawing/2014/main" id="{1ED19CE6-B24E-0144-866D-B9F724A82084}"/>
              </a:ext>
            </a:extLst>
          </p:cNvPr>
          <p:cNvSpPr/>
          <p:nvPr/>
        </p:nvSpPr>
        <p:spPr bwMode="auto">
          <a:xfrm>
            <a:off x="1327450" y="3769184"/>
            <a:ext cx="3475630" cy="338554"/>
          </a:xfrm>
          <a:prstGeom prst="rect">
            <a:avLst/>
          </a:prstGeom>
        </p:spPr>
        <p:txBody>
          <a:bodyPr wrap="none">
            <a:spAutoFit/>
          </a:bodyPr>
          <a:lstStyle/>
          <a:p>
            <a:r>
              <a:rPr lang="en-GB" sz="1600" b="1" dirty="0">
                <a:solidFill>
                  <a:srgbClr val="41C0C3"/>
                </a:solidFill>
              </a:rPr>
              <a:t>Radiation Protection and Monitoring</a:t>
            </a:r>
          </a:p>
        </p:txBody>
      </p:sp>
      <p:sp>
        <p:nvSpPr>
          <p:cNvPr id="10" name="Rectangle 9">
            <a:extLst>
              <a:ext uri="{FF2B5EF4-FFF2-40B4-BE49-F238E27FC236}">
                <a16:creationId xmlns:a16="http://schemas.microsoft.com/office/drawing/2014/main" id="{C3F06F8E-8A0C-714A-9203-B8FC36F8367D}"/>
              </a:ext>
            </a:extLst>
          </p:cNvPr>
          <p:cNvSpPr/>
          <p:nvPr/>
        </p:nvSpPr>
        <p:spPr bwMode="auto">
          <a:xfrm>
            <a:off x="5007158" y="3834647"/>
            <a:ext cx="4004622" cy="400110"/>
          </a:xfrm>
          <a:prstGeom prst="rect">
            <a:avLst/>
          </a:prstGeom>
        </p:spPr>
        <p:txBody>
          <a:bodyPr wrap="none">
            <a:spAutoFit/>
          </a:bodyPr>
          <a:lstStyle/>
          <a:p>
            <a:r>
              <a:rPr lang="en-GB" sz="2000" dirty="0">
                <a:solidFill>
                  <a:schemeClr val="tx1"/>
                </a:solidFill>
              </a:rPr>
              <a:t>Particle Tracking and Calorimetry</a:t>
            </a:r>
          </a:p>
        </p:txBody>
      </p:sp>
      <p:sp>
        <p:nvSpPr>
          <p:cNvPr id="11" name="Rectangle 10">
            <a:extLst>
              <a:ext uri="{FF2B5EF4-FFF2-40B4-BE49-F238E27FC236}">
                <a16:creationId xmlns:a16="http://schemas.microsoft.com/office/drawing/2014/main" id="{6F258844-86B3-9441-AD97-366021ED6786}"/>
              </a:ext>
            </a:extLst>
          </p:cNvPr>
          <p:cNvSpPr/>
          <p:nvPr/>
        </p:nvSpPr>
        <p:spPr bwMode="auto">
          <a:xfrm>
            <a:off x="8143050" y="3375701"/>
            <a:ext cx="3214341" cy="338554"/>
          </a:xfrm>
          <a:prstGeom prst="rect">
            <a:avLst/>
          </a:prstGeom>
        </p:spPr>
        <p:txBody>
          <a:bodyPr wrap="none">
            <a:spAutoFit/>
          </a:bodyPr>
          <a:lstStyle/>
          <a:p>
            <a:r>
              <a:rPr lang="en-GB" sz="1600" b="1" dirty="0">
                <a:solidFill>
                  <a:srgbClr val="305D96"/>
                </a:solidFill>
              </a:rPr>
              <a:t>Particle Acceleration and Control</a:t>
            </a:r>
          </a:p>
        </p:txBody>
      </p:sp>
      <p:sp>
        <p:nvSpPr>
          <p:cNvPr id="12" name="Rectangle 11">
            <a:extLst>
              <a:ext uri="{FF2B5EF4-FFF2-40B4-BE49-F238E27FC236}">
                <a16:creationId xmlns:a16="http://schemas.microsoft.com/office/drawing/2014/main" id="{6777D6C9-F5DC-3E4B-9773-1B9D972D8D4E}"/>
              </a:ext>
            </a:extLst>
          </p:cNvPr>
          <p:cNvSpPr/>
          <p:nvPr/>
        </p:nvSpPr>
        <p:spPr bwMode="auto">
          <a:xfrm>
            <a:off x="949637" y="2941306"/>
            <a:ext cx="4057521" cy="369332"/>
          </a:xfrm>
          <a:prstGeom prst="rect">
            <a:avLst/>
          </a:prstGeom>
        </p:spPr>
        <p:txBody>
          <a:bodyPr wrap="none">
            <a:spAutoFit/>
          </a:bodyPr>
          <a:lstStyle/>
          <a:p>
            <a:r>
              <a:rPr lang="en-GB" sz="1800" dirty="0">
                <a:solidFill>
                  <a:srgbClr val="305D96"/>
                </a:solidFill>
              </a:rPr>
              <a:t>Optoelectronics and Microelectronics</a:t>
            </a:r>
          </a:p>
        </p:txBody>
      </p:sp>
      <p:sp>
        <p:nvSpPr>
          <p:cNvPr id="13" name="Rectangle 12">
            <a:extLst>
              <a:ext uri="{FF2B5EF4-FFF2-40B4-BE49-F238E27FC236}">
                <a16:creationId xmlns:a16="http://schemas.microsoft.com/office/drawing/2014/main" id="{B653EDEA-EEDD-6C4B-814C-AF3853794503}"/>
              </a:ext>
            </a:extLst>
          </p:cNvPr>
          <p:cNvSpPr/>
          <p:nvPr/>
        </p:nvSpPr>
        <p:spPr bwMode="auto">
          <a:xfrm>
            <a:off x="4142391" y="1799664"/>
            <a:ext cx="1441420" cy="430887"/>
          </a:xfrm>
          <a:prstGeom prst="rect">
            <a:avLst/>
          </a:prstGeom>
        </p:spPr>
        <p:txBody>
          <a:bodyPr wrap="none">
            <a:spAutoFit/>
          </a:bodyPr>
          <a:lstStyle/>
          <a:p>
            <a:r>
              <a:rPr lang="en-GB" sz="2200" b="1" dirty="0">
                <a:solidFill>
                  <a:srgbClr val="41C0C3"/>
                </a:solidFill>
              </a:rPr>
              <a:t>Metrology</a:t>
            </a:r>
          </a:p>
        </p:txBody>
      </p:sp>
      <p:sp>
        <p:nvSpPr>
          <p:cNvPr id="14" name="Rectangle 13">
            <a:extLst>
              <a:ext uri="{FF2B5EF4-FFF2-40B4-BE49-F238E27FC236}">
                <a16:creationId xmlns:a16="http://schemas.microsoft.com/office/drawing/2014/main" id="{989D6616-1AF4-ED4C-B0C4-2977B963FE09}"/>
              </a:ext>
            </a:extLst>
          </p:cNvPr>
          <p:cNvSpPr/>
          <p:nvPr/>
        </p:nvSpPr>
        <p:spPr bwMode="auto">
          <a:xfrm>
            <a:off x="5324635" y="4315622"/>
            <a:ext cx="1903085" cy="369332"/>
          </a:xfrm>
          <a:prstGeom prst="rect">
            <a:avLst/>
          </a:prstGeom>
        </p:spPr>
        <p:txBody>
          <a:bodyPr wrap="none">
            <a:spAutoFit/>
          </a:bodyPr>
          <a:lstStyle/>
          <a:p>
            <a:r>
              <a:rPr lang="en-GB" sz="1800" dirty="0">
                <a:solidFill>
                  <a:srgbClr val="6BA9E8"/>
                </a:solidFill>
              </a:rPr>
              <a:t>Material Science</a:t>
            </a:r>
          </a:p>
        </p:txBody>
      </p:sp>
      <p:sp>
        <p:nvSpPr>
          <p:cNvPr id="15" name="Rectangle 14">
            <a:extLst>
              <a:ext uri="{FF2B5EF4-FFF2-40B4-BE49-F238E27FC236}">
                <a16:creationId xmlns:a16="http://schemas.microsoft.com/office/drawing/2014/main" id="{9C811335-19E2-9041-A20D-A580D031AAF6}"/>
              </a:ext>
            </a:extLst>
          </p:cNvPr>
          <p:cNvSpPr/>
          <p:nvPr/>
        </p:nvSpPr>
        <p:spPr bwMode="auto">
          <a:xfrm>
            <a:off x="3654220" y="5332461"/>
            <a:ext cx="6096000" cy="400110"/>
          </a:xfrm>
          <a:prstGeom prst="rect">
            <a:avLst/>
          </a:prstGeom>
        </p:spPr>
        <p:txBody>
          <a:bodyPr>
            <a:spAutoFit/>
          </a:bodyPr>
          <a:lstStyle/>
          <a:p>
            <a:r>
              <a:rPr lang="en-GB" sz="2000" b="1" dirty="0">
                <a:solidFill>
                  <a:srgbClr val="305D96"/>
                </a:solidFill>
              </a:rPr>
              <a:t>Manufacturing and Mechanical Processes</a:t>
            </a:r>
          </a:p>
        </p:txBody>
      </p:sp>
      <p:sp>
        <p:nvSpPr>
          <p:cNvPr id="16" name="Rectangle 15">
            <a:extLst>
              <a:ext uri="{FF2B5EF4-FFF2-40B4-BE49-F238E27FC236}">
                <a16:creationId xmlns:a16="http://schemas.microsoft.com/office/drawing/2014/main" id="{FD9F7FFC-621D-254D-B80D-7808D285608B}"/>
              </a:ext>
            </a:extLst>
          </p:cNvPr>
          <p:cNvSpPr/>
          <p:nvPr/>
        </p:nvSpPr>
        <p:spPr bwMode="auto">
          <a:xfrm>
            <a:off x="1567935" y="1281604"/>
            <a:ext cx="5437707" cy="461665"/>
          </a:xfrm>
          <a:prstGeom prst="rect">
            <a:avLst/>
          </a:prstGeom>
        </p:spPr>
        <p:txBody>
          <a:bodyPr wrap="none">
            <a:spAutoFit/>
          </a:bodyPr>
          <a:lstStyle/>
          <a:p>
            <a:r>
              <a:rPr lang="en-GB" sz="2400" b="1" dirty="0">
                <a:solidFill>
                  <a:srgbClr val="6BA9E8"/>
                </a:solidFill>
              </a:rPr>
              <a:t>Machine Learning and Deep Learning</a:t>
            </a:r>
          </a:p>
        </p:txBody>
      </p:sp>
      <p:sp>
        <p:nvSpPr>
          <p:cNvPr id="17" name="Rectangle 16">
            <a:extLst>
              <a:ext uri="{FF2B5EF4-FFF2-40B4-BE49-F238E27FC236}">
                <a16:creationId xmlns:a16="http://schemas.microsoft.com/office/drawing/2014/main" id="{38088D40-1051-8140-8328-7BF6EC7CA8D1}"/>
              </a:ext>
            </a:extLst>
          </p:cNvPr>
          <p:cNvSpPr/>
          <p:nvPr/>
        </p:nvSpPr>
        <p:spPr bwMode="auto">
          <a:xfrm>
            <a:off x="7756313" y="1371584"/>
            <a:ext cx="3353803" cy="338554"/>
          </a:xfrm>
          <a:prstGeom prst="rect">
            <a:avLst/>
          </a:prstGeom>
        </p:spPr>
        <p:txBody>
          <a:bodyPr wrap="none">
            <a:spAutoFit/>
          </a:bodyPr>
          <a:lstStyle/>
          <a:p>
            <a:r>
              <a:rPr lang="en-GB" sz="1600" dirty="0">
                <a:solidFill>
                  <a:srgbClr val="41C0C3"/>
                </a:solidFill>
              </a:rPr>
              <a:t>Industrial Controls and Automation</a:t>
            </a:r>
          </a:p>
        </p:txBody>
      </p:sp>
      <p:sp>
        <p:nvSpPr>
          <p:cNvPr id="18" name="Rectangle 17">
            <a:extLst>
              <a:ext uri="{FF2B5EF4-FFF2-40B4-BE49-F238E27FC236}">
                <a16:creationId xmlns:a16="http://schemas.microsoft.com/office/drawing/2014/main" id="{5ACD15C4-9E39-054D-A3E4-EB8E9641FF73}"/>
              </a:ext>
            </a:extLst>
          </p:cNvPr>
          <p:cNvSpPr/>
          <p:nvPr/>
        </p:nvSpPr>
        <p:spPr bwMode="auto">
          <a:xfrm>
            <a:off x="5212692" y="2852372"/>
            <a:ext cx="6096000" cy="430887"/>
          </a:xfrm>
          <a:prstGeom prst="rect">
            <a:avLst/>
          </a:prstGeom>
        </p:spPr>
        <p:txBody>
          <a:bodyPr>
            <a:spAutoFit/>
          </a:bodyPr>
          <a:lstStyle/>
          <a:p>
            <a:r>
              <a:rPr lang="en-GB" sz="2200" dirty="0">
                <a:solidFill>
                  <a:srgbClr val="41C0C3"/>
                </a:solidFill>
              </a:rPr>
              <a:t>High Volume Data Management &amp; Storage</a:t>
            </a:r>
          </a:p>
        </p:txBody>
      </p:sp>
      <p:sp>
        <p:nvSpPr>
          <p:cNvPr id="19" name="Rectangle 18">
            <a:extLst>
              <a:ext uri="{FF2B5EF4-FFF2-40B4-BE49-F238E27FC236}">
                <a16:creationId xmlns:a16="http://schemas.microsoft.com/office/drawing/2014/main" id="{97E3E985-E44F-EC4C-84B3-2BE9FE8510DE}"/>
              </a:ext>
            </a:extLst>
          </p:cNvPr>
          <p:cNvSpPr/>
          <p:nvPr/>
        </p:nvSpPr>
        <p:spPr bwMode="auto">
          <a:xfrm>
            <a:off x="5911677" y="1840574"/>
            <a:ext cx="4083169" cy="369332"/>
          </a:xfrm>
          <a:prstGeom prst="rect">
            <a:avLst/>
          </a:prstGeom>
        </p:spPr>
        <p:txBody>
          <a:bodyPr wrap="none">
            <a:spAutoFit/>
          </a:bodyPr>
          <a:lstStyle/>
          <a:p>
            <a:r>
              <a:rPr lang="en-GB" sz="1800" b="1" dirty="0">
                <a:solidFill>
                  <a:srgbClr val="305D96"/>
                </a:solidFill>
              </a:rPr>
              <a:t>High and Ultra High Vacuum Systems</a:t>
            </a:r>
          </a:p>
        </p:txBody>
      </p:sp>
      <p:sp>
        <p:nvSpPr>
          <p:cNvPr id="20" name="Rectangle 19">
            <a:extLst>
              <a:ext uri="{FF2B5EF4-FFF2-40B4-BE49-F238E27FC236}">
                <a16:creationId xmlns:a16="http://schemas.microsoft.com/office/drawing/2014/main" id="{0C299BD7-EB14-BF45-9D8B-AB43AB265E90}"/>
              </a:ext>
            </a:extLst>
          </p:cNvPr>
          <p:cNvSpPr/>
          <p:nvPr/>
        </p:nvSpPr>
        <p:spPr bwMode="auto">
          <a:xfrm>
            <a:off x="2142272" y="1992613"/>
            <a:ext cx="1672253" cy="369332"/>
          </a:xfrm>
          <a:prstGeom prst="rect">
            <a:avLst/>
          </a:prstGeom>
        </p:spPr>
        <p:txBody>
          <a:bodyPr wrap="none">
            <a:spAutoFit/>
          </a:bodyPr>
          <a:lstStyle/>
          <a:p>
            <a:r>
              <a:rPr lang="en-GB" sz="1800" dirty="0"/>
              <a:t>Data Analytics</a:t>
            </a:r>
          </a:p>
        </p:txBody>
      </p:sp>
      <p:sp>
        <p:nvSpPr>
          <p:cNvPr id="21" name="Rectangle 20">
            <a:extLst>
              <a:ext uri="{FF2B5EF4-FFF2-40B4-BE49-F238E27FC236}">
                <a16:creationId xmlns:a16="http://schemas.microsoft.com/office/drawing/2014/main" id="{64BA7C36-0749-D24C-823D-80DDA1787E2A}"/>
              </a:ext>
            </a:extLst>
          </p:cNvPr>
          <p:cNvSpPr/>
          <p:nvPr/>
        </p:nvSpPr>
        <p:spPr bwMode="auto">
          <a:xfrm>
            <a:off x="8878807" y="2406383"/>
            <a:ext cx="1231426" cy="338554"/>
          </a:xfrm>
          <a:prstGeom prst="rect">
            <a:avLst/>
          </a:prstGeom>
        </p:spPr>
        <p:txBody>
          <a:bodyPr wrap="none">
            <a:spAutoFit/>
          </a:bodyPr>
          <a:lstStyle/>
          <a:p>
            <a:r>
              <a:rPr lang="en-GB" sz="1600" dirty="0">
                <a:solidFill>
                  <a:srgbClr val="6BA9E8"/>
                </a:solidFill>
              </a:rPr>
              <a:t>Cryogenics</a:t>
            </a:r>
          </a:p>
        </p:txBody>
      </p:sp>
      <p:sp>
        <p:nvSpPr>
          <p:cNvPr id="22" name="Rectangle 21">
            <a:extLst>
              <a:ext uri="{FF2B5EF4-FFF2-40B4-BE49-F238E27FC236}">
                <a16:creationId xmlns:a16="http://schemas.microsoft.com/office/drawing/2014/main" id="{6D88AF86-D4E3-4841-B4C9-D61FFE0A05C2}"/>
              </a:ext>
            </a:extLst>
          </p:cNvPr>
          <p:cNvSpPr/>
          <p:nvPr/>
        </p:nvSpPr>
        <p:spPr bwMode="auto">
          <a:xfrm>
            <a:off x="3597301" y="4803110"/>
            <a:ext cx="2172390" cy="369332"/>
          </a:xfrm>
          <a:prstGeom prst="rect">
            <a:avLst/>
          </a:prstGeom>
        </p:spPr>
        <p:txBody>
          <a:bodyPr wrap="none">
            <a:spAutoFit/>
          </a:bodyPr>
          <a:lstStyle/>
          <a:p>
            <a:r>
              <a:rPr lang="en-GB" sz="1800" dirty="0">
                <a:solidFill>
                  <a:srgbClr val="41C0C3"/>
                </a:solidFill>
              </a:rPr>
              <a:t>Collaboration Tools</a:t>
            </a:r>
          </a:p>
        </p:txBody>
      </p:sp>
      <p:sp>
        <p:nvSpPr>
          <p:cNvPr id="23" name="Rectangle 22">
            <a:extLst>
              <a:ext uri="{FF2B5EF4-FFF2-40B4-BE49-F238E27FC236}">
                <a16:creationId xmlns:a16="http://schemas.microsoft.com/office/drawing/2014/main" id="{8D54B6F5-65D9-5C49-8C4C-60F2D9FCED81}"/>
              </a:ext>
            </a:extLst>
          </p:cNvPr>
          <p:cNvSpPr/>
          <p:nvPr/>
        </p:nvSpPr>
        <p:spPr bwMode="auto">
          <a:xfrm>
            <a:off x="7774748" y="4275691"/>
            <a:ext cx="2845651" cy="400110"/>
          </a:xfrm>
          <a:prstGeom prst="rect">
            <a:avLst/>
          </a:prstGeom>
        </p:spPr>
        <p:txBody>
          <a:bodyPr wrap="none">
            <a:spAutoFit/>
          </a:bodyPr>
          <a:lstStyle/>
          <a:p>
            <a:r>
              <a:rPr lang="en-GB" sz="2000" b="1" dirty="0">
                <a:solidFill>
                  <a:srgbClr val="41C0C3"/>
                </a:solidFill>
              </a:rPr>
              <a:t>Cooling and Ventilation</a:t>
            </a:r>
          </a:p>
        </p:txBody>
      </p:sp>
      <p:sp>
        <p:nvSpPr>
          <p:cNvPr id="2" name="Espace réservé du pied de page 4">
            <a:extLst>
              <a:ext uri="{FF2B5EF4-FFF2-40B4-BE49-F238E27FC236}">
                <a16:creationId xmlns:a16="http://schemas.microsoft.com/office/drawing/2014/main" id="{C83459A6-DC4A-1E0F-FD82-CA3577BF1931}"/>
              </a:ext>
            </a:extLst>
          </p:cNvPr>
          <p:cNvSpPr>
            <a:spLocks noGrp="1"/>
          </p:cNvSpPr>
          <p:nvPr>
            <p:ph type="ftr" sz="quarter" idx="11"/>
          </p:nvPr>
        </p:nvSpPr>
        <p:spPr>
          <a:xfrm>
            <a:off x="1296000" y="6439599"/>
            <a:ext cx="3608877" cy="241832"/>
          </a:xfrm>
        </p:spPr>
        <p:txBody>
          <a:bodyPr/>
          <a:lstStyle/>
          <a:p>
            <a:r>
              <a:rPr lang="fr-FR" dirty="0"/>
              <a:t>Business </a:t>
            </a:r>
            <a:r>
              <a:rPr lang="fr-FR" dirty="0" err="1"/>
              <a:t>Development</a:t>
            </a:r>
            <a:r>
              <a:rPr lang="fr-FR" dirty="0"/>
              <a:t> &amp; </a:t>
            </a:r>
            <a:r>
              <a:rPr lang="fr-FR" dirty="0" err="1"/>
              <a:t>Entrepreneurship</a:t>
            </a:r>
            <a:endParaRPr lang="en-US" dirty="0"/>
          </a:p>
        </p:txBody>
      </p:sp>
    </p:spTree>
    <p:extLst>
      <p:ext uri="{BB962C8B-B14F-4D97-AF65-F5344CB8AC3E}">
        <p14:creationId xmlns:p14="http://schemas.microsoft.com/office/powerpoint/2010/main" val="4214623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69248-CC1D-7D42-21FC-057D996D5F09}"/>
              </a:ext>
            </a:extLst>
          </p:cNvPr>
          <p:cNvSpPr>
            <a:spLocks noGrp="1"/>
          </p:cNvSpPr>
          <p:nvPr>
            <p:ph type="title"/>
          </p:nvPr>
        </p:nvSpPr>
        <p:spPr>
          <a:xfrm>
            <a:off x="682720" y="538858"/>
            <a:ext cx="10800000" cy="1116849"/>
          </a:xfrm>
        </p:spPr>
        <p:txBody>
          <a:bodyPr/>
          <a:lstStyle/>
          <a:p>
            <a:r>
              <a:rPr lang="en-CH" dirty="0">
                <a:solidFill>
                  <a:srgbClr val="6E2466"/>
                </a:solidFill>
              </a:rPr>
              <a:t>Some historic examples</a:t>
            </a:r>
          </a:p>
        </p:txBody>
      </p:sp>
      <p:sp>
        <p:nvSpPr>
          <p:cNvPr id="6" name="Slide Number Placeholder 5">
            <a:extLst>
              <a:ext uri="{FF2B5EF4-FFF2-40B4-BE49-F238E27FC236}">
                <a16:creationId xmlns:a16="http://schemas.microsoft.com/office/drawing/2014/main" id="{3AF1E314-2D19-5503-69E0-5A66A5052082}"/>
              </a:ext>
            </a:extLst>
          </p:cNvPr>
          <p:cNvSpPr>
            <a:spLocks noGrp="1"/>
          </p:cNvSpPr>
          <p:nvPr>
            <p:ph type="sldNum" sz="quarter" idx="12"/>
          </p:nvPr>
        </p:nvSpPr>
        <p:spPr/>
        <p:txBody>
          <a:bodyPr/>
          <a:lstStyle/>
          <a:p>
            <a:fld id="{490AA3F6-1618-3548-975A-DD1A2939A246}" type="slidenum">
              <a:rPr lang="fr-FR" smtClean="0"/>
              <a:t>4</a:t>
            </a:fld>
            <a:endParaRPr lang="fr-FR"/>
          </a:p>
        </p:txBody>
      </p:sp>
      <p:sp>
        <p:nvSpPr>
          <p:cNvPr id="8" name="ZoneTexte 15">
            <a:extLst>
              <a:ext uri="{FF2B5EF4-FFF2-40B4-BE49-F238E27FC236}">
                <a16:creationId xmlns:a16="http://schemas.microsoft.com/office/drawing/2014/main" id="{4F1B69BD-C2C1-89DA-6E28-8A3597A140B4}"/>
              </a:ext>
            </a:extLst>
          </p:cNvPr>
          <p:cNvSpPr txBox="1"/>
          <p:nvPr/>
        </p:nvSpPr>
        <p:spPr>
          <a:xfrm>
            <a:off x="0" y="5257222"/>
            <a:ext cx="396000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WWW</a:t>
            </a:r>
            <a:endParaRPr lang="fr-FR" sz="2100">
              <a:solidFill>
                <a:schemeClr val="bg1"/>
              </a:solidFill>
              <a:latin typeface="Arial" charset="0"/>
              <a:ea typeface="Arial" charset="0"/>
              <a:cs typeface="Arial" charset="0"/>
            </a:endParaRPr>
          </a:p>
        </p:txBody>
      </p:sp>
      <p:pic>
        <p:nvPicPr>
          <p:cNvPr id="14" name="Picture 2" descr="https://mediastream.cern.ch/MediaArchive/Photo/Public/1994/9407011/9407011_31/9407011_31-A4-at-144-dpi.jpg">
            <a:extLst>
              <a:ext uri="{FF2B5EF4-FFF2-40B4-BE49-F238E27FC236}">
                <a16:creationId xmlns:a16="http://schemas.microsoft.com/office/drawing/2014/main" id="{795A7DAD-9A8A-E30D-E153-B108DEA391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133" t="7512" r="7005" b="7512"/>
          <a:stretch/>
        </p:blipFill>
        <p:spPr bwMode="auto">
          <a:xfrm>
            <a:off x="0" y="2039547"/>
            <a:ext cx="3960000" cy="3279146"/>
          </a:xfrm>
          <a:prstGeom prst="rect">
            <a:avLst/>
          </a:prstGeom>
          <a:solidFill>
            <a:schemeClr val="accent3"/>
          </a:solidFill>
        </p:spPr>
      </p:pic>
      <p:sp>
        <p:nvSpPr>
          <p:cNvPr id="9" name="ZoneTexte 16">
            <a:extLst>
              <a:ext uri="{FF2B5EF4-FFF2-40B4-BE49-F238E27FC236}">
                <a16:creationId xmlns:a16="http://schemas.microsoft.com/office/drawing/2014/main" id="{1C360DBF-471F-FC11-C675-704A2B4DEC39}"/>
              </a:ext>
            </a:extLst>
          </p:cNvPr>
          <p:cNvSpPr txBox="1"/>
          <p:nvPr/>
        </p:nvSpPr>
        <p:spPr>
          <a:xfrm>
            <a:off x="4116000" y="5257222"/>
            <a:ext cx="396000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TRACKERBALL</a:t>
            </a:r>
            <a:endParaRPr lang="fr-FR" sz="2100">
              <a:solidFill>
                <a:schemeClr val="bg1"/>
              </a:solidFill>
              <a:latin typeface="Arial" charset="0"/>
              <a:ea typeface="Arial" charset="0"/>
              <a:cs typeface="Arial" charset="0"/>
            </a:endParaRPr>
          </a:p>
        </p:txBody>
      </p:sp>
      <p:pic>
        <p:nvPicPr>
          <p:cNvPr id="15" name="Picture 14" descr="62417_650_550_0_0_0_0.jpg">
            <a:extLst>
              <a:ext uri="{FF2B5EF4-FFF2-40B4-BE49-F238E27FC236}">
                <a16:creationId xmlns:a16="http://schemas.microsoft.com/office/drawing/2014/main" id="{41DBF27F-C381-5046-2129-7DD2D2D9B78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8068" t="-275" r="18371"/>
          <a:stretch/>
        </p:blipFill>
        <p:spPr>
          <a:xfrm>
            <a:off x="4115999" y="2039547"/>
            <a:ext cx="3960001" cy="3279146"/>
          </a:xfrm>
          <a:prstGeom prst="rect">
            <a:avLst/>
          </a:prstGeom>
        </p:spPr>
      </p:pic>
      <p:sp>
        <p:nvSpPr>
          <p:cNvPr id="10" name="ZoneTexte 17">
            <a:extLst>
              <a:ext uri="{FF2B5EF4-FFF2-40B4-BE49-F238E27FC236}">
                <a16:creationId xmlns:a16="http://schemas.microsoft.com/office/drawing/2014/main" id="{96241536-AD17-24B6-D8D6-3E22B911CF38}"/>
              </a:ext>
            </a:extLst>
          </p:cNvPr>
          <p:cNvSpPr txBox="1"/>
          <p:nvPr/>
        </p:nvSpPr>
        <p:spPr>
          <a:xfrm>
            <a:off x="8232000" y="5257222"/>
            <a:ext cx="396000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TOUCHSCREEN</a:t>
            </a:r>
            <a:endParaRPr lang="fr-FR" sz="2100">
              <a:solidFill>
                <a:schemeClr val="bg1"/>
              </a:solidFill>
              <a:latin typeface="Arial" charset="0"/>
              <a:ea typeface="Arial" charset="0"/>
              <a:cs typeface="Arial" charset="0"/>
            </a:endParaRPr>
          </a:p>
        </p:txBody>
      </p:sp>
      <p:pic>
        <p:nvPicPr>
          <p:cNvPr id="16" name="Picture 2" descr="https://cds.cern.ch/record/917909/files/7704500X.jpg?subformat=icon-1440">
            <a:extLst>
              <a:ext uri="{FF2B5EF4-FFF2-40B4-BE49-F238E27FC236}">
                <a16:creationId xmlns:a16="http://schemas.microsoft.com/office/drawing/2014/main" id="{F562E487-12BB-78FD-B6C5-197560F9210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591" r="12232"/>
          <a:stretch/>
        </p:blipFill>
        <p:spPr bwMode="auto">
          <a:xfrm>
            <a:off x="8231998" y="2039547"/>
            <a:ext cx="3960001" cy="3279146"/>
          </a:xfrm>
          <a:prstGeom prst="rect">
            <a:avLst/>
          </a:prstGeom>
          <a:noFill/>
          <a:extLst>
            <a:ext uri="{909E8E84-426E-40DD-AFC4-6F175D3DCCD1}">
              <a14:hiddenFill xmlns:a14="http://schemas.microsoft.com/office/drawing/2010/main">
                <a:solidFill>
                  <a:srgbClr val="FFFFFF"/>
                </a:solidFill>
              </a14:hiddenFill>
            </a:ext>
          </a:extLst>
        </p:spPr>
      </p:pic>
      <p:sp>
        <p:nvSpPr>
          <p:cNvPr id="20" name="Espace réservé du pied de page 4">
            <a:extLst>
              <a:ext uri="{FF2B5EF4-FFF2-40B4-BE49-F238E27FC236}">
                <a16:creationId xmlns:a16="http://schemas.microsoft.com/office/drawing/2014/main" id="{DE9BCABC-03FF-61D7-DA47-F0D22301D2B8}"/>
              </a:ext>
            </a:extLst>
          </p:cNvPr>
          <p:cNvSpPr>
            <a:spLocks noGrp="1"/>
          </p:cNvSpPr>
          <p:nvPr>
            <p:ph type="ftr" sz="quarter" idx="11"/>
          </p:nvPr>
        </p:nvSpPr>
        <p:spPr>
          <a:xfrm>
            <a:off x="1296000" y="6439599"/>
            <a:ext cx="3608877" cy="241832"/>
          </a:xfrm>
        </p:spPr>
        <p:txBody>
          <a:bodyPr/>
          <a:lstStyle/>
          <a:p>
            <a:r>
              <a:rPr lang="fr-FR"/>
              <a:t>Business </a:t>
            </a:r>
            <a:r>
              <a:rPr lang="fr-FR" err="1"/>
              <a:t>Development</a:t>
            </a:r>
            <a:r>
              <a:rPr lang="fr-FR"/>
              <a:t> &amp; </a:t>
            </a:r>
            <a:r>
              <a:rPr lang="fr-FR" err="1"/>
              <a:t>Entrepreneurship</a:t>
            </a:r>
            <a:endParaRPr lang="en-US"/>
          </a:p>
        </p:txBody>
      </p:sp>
      <p:sp>
        <p:nvSpPr>
          <p:cNvPr id="21" name="Espace réservé de la date 3">
            <a:extLst>
              <a:ext uri="{FF2B5EF4-FFF2-40B4-BE49-F238E27FC236}">
                <a16:creationId xmlns:a16="http://schemas.microsoft.com/office/drawing/2014/main" id="{142DDAC6-1632-C26A-A4C7-409D569C87C1}"/>
              </a:ext>
            </a:extLst>
          </p:cNvPr>
          <p:cNvSpPr>
            <a:spLocks noGrp="1"/>
          </p:cNvSpPr>
          <p:nvPr>
            <p:ph type="dt" sz="half" idx="10"/>
          </p:nvPr>
        </p:nvSpPr>
        <p:spPr>
          <a:xfrm>
            <a:off x="9647263" y="6441742"/>
            <a:ext cx="1517702" cy="239688"/>
          </a:xfrm>
        </p:spPr>
        <p:txBody>
          <a:bodyPr/>
          <a:lstStyle/>
          <a:p>
            <a:r>
              <a:rPr lang="en-US"/>
              <a:t>Han Dols</a:t>
            </a:r>
            <a:endParaRPr lang="fr-FR"/>
          </a:p>
        </p:txBody>
      </p:sp>
    </p:spTree>
    <p:extLst>
      <p:ext uri="{BB962C8B-B14F-4D97-AF65-F5344CB8AC3E}">
        <p14:creationId xmlns:p14="http://schemas.microsoft.com/office/powerpoint/2010/main" val="437737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33BF3-B9C0-2445-AB7A-A7A3C00C988B}"/>
              </a:ext>
            </a:extLst>
          </p:cNvPr>
          <p:cNvSpPr>
            <a:spLocks noGrp="1"/>
          </p:cNvSpPr>
          <p:nvPr>
            <p:ph type="title"/>
          </p:nvPr>
        </p:nvSpPr>
        <p:spPr/>
        <p:txBody>
          <a:bodyPr/>
          <a:lstStyle/>
          <a:p>
            <a:endParaRPr lang="en-GB"/>
          </a:p>
        </p:txBody>
      </p:sp>
      <p:pic>
        <p:nvPicPr>
          <p:cNvPr id="5" name="Picture 4">
            <a:extLst>
              <a:ext uri="{FF2B5EF4-FFF2-40B4-BE49-F238E27FC236}">
                <a16:creationId xmlns:a16="http://schemas.microsoft.com/office/drawing/2014/main" id="{C6969E44-7361-424A-8B44-514263524532}"/>
              </a:ext>
            </a:extLst>
          </p:cNvPr>
          <p:cNvPicPr>
            <a:picLocks noChangeAspect="1"/>
          </p:cNvPicPr>
          <p:nvPr/>
        </p:nvPicPr>
        <p:blipFill>
          <a:blip r:embed="rId2"/>
          <a:stretch>
            <a:fillRect/>
          </a:stretch>
        </p:blipFill>
        <p:spPr>
          <a:xfrm>
            <a:off x="-172278" y="0"/>
            <a:ext cx="12470295" cy="6858000"/>
          </a:xfrm>
          <a:prstGeom prst="rect">
            <a:avLst/>
          </a:prstGeom>
        </p:spPr>
      </p:pic>
    </p:spTree>
    <p:extLst>
      <p:ext uri="{BB962C8B-B14F-4D97-AF65-F5344CB8AC3E}">
        <p14:creationId xmlns:p14="http://schemas.microsoft.com/office/powerpoint/2010/main" val="3779686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C0EFE-678C-C2AD-B5F6-ED3439F4AA2D}"/>
              </a:ext>
            </a:extLst>
          </p:cNvPr>
          <p:cNvSpPr>
            <a:spLocks noGrp="1"/>
          </p:cNvSpPr>
          <p:nvPr>
            <p:ph type="title"/>
          </p:nvPr>
        </p:nvSpPr>
        <p:spPr>
          <a:xfrm>
            <a:off x="347999" y="511993"/>
            <a:ext cx="11495999" cy="1116849"/>
          </a:xfrm>
        </p:spPr>
        <p:txBody>
          <a:bodyPr>
            <a:normAutofit fontScale="90000"/>
          </a:bodyPr>
          <a:lstStyle/>
          <a:p>
            <a:r>
              <a:rPr lang="en-GB" dirty="0">
                <a:solidFill>
                  <a:srgbClr val="6E2466"/>
                </a:solidFill>
              </a:rPr>
              <a:t>CERN as trusted non-commercial innovation partner</a:t>
            </a:r>
          </a:p>
        </p:txBody>
      </p:sp>
      <p:sp>
        <p:nvSpPr>
          <p:cNvPr id="6" name="Slide Number Placeholder 5">
            <a:extLst>
              <a:ext uri="{FF2B5EF4-FFF2-40B4-BE49-F238E27FC236}">
                <a16:creationId xmlns:a16="http://schemas.microsoft.com/office/drawing/2014/main" id="{18337935-3AE2-C7A2-1A31-4E52676F8195}"/>
              </a:ext>
            </a:extLst>
          </p:cNvPr>
          <p:cNvSpPr>
            <a:spLocks noGrp="1"/>
          </p:cNvSpPr>
          <p:nvPr>
            <p:ph type="sldNum" sz="quarter" idx="12"/>
          </p:nvPr>
        </p:nvSpPr>
        <p:spPr/>
        <p:txBody>
          <a:bodyPr/>
          <a:lstStyle/>
          <a:p>
            <a:fld id="{490AA3F6-1618-3548-975A-DD1A2939A246}" type="slidenum">
              <a:rPr lang="fr-FR" smtClean="0"/>
              <a:t>6</a:t>
            </a:fld>
            <a:endParaRPr lang="fr-FR"/>
          </a:p>
        </p:txBody>
      </p:sp>
      <p:grpSp>
        <p:nvGrpSpPr>
          <p:cNvPr id="39" name="Group 38">
            <a:extLst>
              <a:ext uri="{FF2B5EF4-FFF2-40B4-BE49-F238E27FC236}">
                <a16:creationId xmlns:a16="http://schemas.microsoft.com/office/drawing/2014/main" id="{F7A63D6B-026F-5052-AC38-D658959E8CAB}"/>
              </a:ext>
            </a:extLst>
          </p:cNvPr>
          <p:cNvGrpSpPr/>
          <p:nvPr/>
        </p:nvGrpSpPr>
        <p:grpSpPr>
          <a:xfrm>
            <a:off x="-61393" y="1890981"/>
            <a:ext cx="12365582" cy="2752672"/>
            <a:chOff x="-59377" y="2030681"/>
            <a:chExt cx="12365582" cy="2752672"/>
          </a:xfrm>
        </p:grpSpPr>
        <p:sp>
          <p:nvSpPr>
            <p:cNvPr id="10" name="ZoneTexte 15">
              <a:extLst>
                <a:ext uri="{FF2B5EF4-FFF2-40B4-BE49-F238E27FC236}">
                  <a16:creationId xmlns:a16="http://schemas.microsoft.com/office/drawing/2014/main" id="{BE9EBECD-21E8-A9DD-FA73-283BDD12D566}"/>
                </a:ext>
              </a:extLst>
            </p:cNvPr>
            <p:cNvSpPr txBox="1"/>
            <p:nvPr/>
          </p:nvSpPr>
          <p:spPr>
            <a:xfrm>
              <a:off x="-4548" y="4188712"/>
              <a:ext cx="2392824" cy="397464"/>
            </a:xfrm>
            <a:prstGeom prst="rect">
              <a:avLst/>
            </a:prstGeom>
            <a:solidFill>
              <a:srgbClr val="6E2466"/>
            </a:solidFill>
          </p:spPr>
          <p:txBody>
            <a:bodyPr wrap="square" rtlCol="0">
              <a:spAutoFit/>
            </a:bodyPr>
            <a:lstStyle/>
            <a:p>
              <a:pPr algn="ctr"/>
              <a:r>
                <a:rPr lang="en-US" sz="2100" dirty="0">
                  <a:solidFill>
                    <a:schemeClr val="bg1"/>
                  </a:solidFill>
                  <a:latin typeface="Arial" charset="0"/>
                  <a:ea typeface="Arial" charset="0"/>
                  <a:cs typeface="Arial" charset="0"/>
                </a:rPr>
                <a:t>HEALTHCARE</a:t>
              </a:r>
              <a:endParaRPr lang="fr-FR" sz="2100" dirty="0">
                <a:solidFill>
                  <a:schemeClr val="bg1"/>
                </a:solidFill>
                <a:latin typeface="Arial" charset="0"/>
                <a:ea typeface="Arial" charset="0"/>
                <a:cs typeface="Arial" charset="0"/>
              </a:endParaRPr>
            </a:p>
          </p:txBody>
        </p:sp>
        <p:sp>
          <p:nvSpPr>
            <p:cNvPr id="14" name="ZoneTexte 16">
              <a:extLst>
                <a:ext uri="{FF2B5EF4-FFF2-40B4-BE49-F238E27FC236}">
                  <a16:creationId xmlns:a16="http://schemas.microsoft.com/office/drawing/2014/main" id="{04E8B802-6726-E975-DE46-4E157963EAFC}"/>
                </a:ext>
              </a:extLst>
            </p:cNvPr>
            <p:cNvSpPr txBox="1"/>
            <p:nvPr/>
          </p:nvSpPr>
          <p:spPr>
            <a:xfrm>
              <a:off x="2387765" y="4188712"/>
              <a:ext cx="239407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ENVIRONMENT</a:t>
              </a:r>
              <a:endParaRPr lang="fr-FR" sz="2100">
                <a:solidFill>
                  <a:schemeClr val="bg1"/>
                </a:solidFill>
                <a:latin typeface="Arial" charset="0"/>
                <a:ea typeface="Arial" charset="0"/>
                <a:cs typeface="Arial" charset="0"/>
              </a:endParaRPr>
            </a:p>
          </p:txBody>
        </p:sp>
        <p:sp>
          <p:nvSpPr>
            <p:cNvPr id="17" name="ZoneTexte 17">
              <a:extLst>
                <a:ext uri="{FF2B5EF4-FFF2-40B4-BE49-F238E27FC236}">
                  <a16:creationId xmlns:a16="http://schemas.microsoft.com/office/drawing/2014/main" id="{0AF3876D-CA57-A863-2B7B-9EF817816F0A}"/>
                </a:ext>
              </a:extLst>
            </p:cNvPr>
            <p:cNvSpPr txBox="1"/>
            <p:nvPr/>
          </p:nvSpPr>
          <p:spPr>
            <a:xfrm>
              <a:off x="4782570" y="4181539"/>
              <a:ext cx="2392824" cy="397464"/>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DIGITAL</a:t>
              </a:r>
              <a:endParaRPr lang="fr-FR" sz="2100">
                <a:solidFill>
                  <a:schemeClr val="bg1"/>
                </a:solidFill>
                <a:latin typeface="Arial" charset="0"/>
                <a:ea typeface="Arial" charset="0"/>
                <a:cs typeface="Arial" charset="0"/>
              </a:endParaRPr>
            </a:p>
          </p:txBody>
        </p:sp>
        <p:sp>
          <p:nvSpPr>
            <p:cNvPr id="26" name="ZoneTexte 17">
              <a:extLst>
                <a:ext uri="{FF2B5EF4-FFF2-40B4-BE49-F238E27FC236}">
                  <a16:creationId xmlns:a16="http://schemas.microsoft.com/office/drawing/2014/main" id="{94E3A359-FC37-C16A-EAC6-0ACCD988FEDE}"/>
                </a:ext>
              </a:extLst>
            </p:cNvPr>
            <p:cNvSpPr txBox="1"/>
            <p:nvPr/>
          </p:nvSpPr>
          <p:spPr>
            <a:xfrm>
              <a:off x="7176638" y="4170806"/>
              <a:ext cx="2517253" cy="412202"/>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AEROSPACE</a:t>
              </a:r>
              <a:endParaRPr lang="fr-FR" sz="2100">
                <a:solidFill>
                  <a:schemeClr val="bg1"/>
                </a:solidFill>
                <a:latin typeface="Arial" charset="0"/>
                <a:ea typeface="Arial" charset="0"/>
                <a:cs typeface="Arial" charset="0"/>
              </a:endParaRPr>
            </a:p>
          </p:txBody>
        </p:sp>
        <p:sp>
          <p:nvSpPr>
            <p:cNvPr id="29" name="ZoneTexte 17">
              <a:extLst>
                <a:ext uri="{FF2B5EF4-FFF2-40B4-BE49-F238E27FC236}">
                  <a16:creationId xmlns:a16="http://schemas.microsoft.com/office/drawing/2014/main" id="{985AF44A-4A72-1CF0-E260-414026A6424D}"/>
                </a:ext>
              </a:extLst>
            </p:cNvPr>
            <p:cNvSpPr txBox="1"/>
            <p:nvPr/>
          </p:nvSpPr>
          <p:spPr>
            <a:xfrm>
              <a:off x="9693893" y="4168364"/>
              <a:ext cx="2498107" cy="411797"/>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QUANTUM</a:t>
              </a:r>
              <a:endParaRPr lang="fr-FR" sz="2100">
                <a:solidFill>
                  <a:schemeClr val="bg1"/>
                </a:solidFill>
                <a:latin typeface="Arial" charset="0"/>
                <a:ea typeface="Arial" charset="0"/>
                <a:cs typeface="Arial" charset="0"/>
              </a:endParaRPr>
            </a:p>
          </p:txBody>
        </p:sp>
        <p:pic>
          <p:nvPicPr>
            <p:cNvPr id="31" name="Picture 30">
              <a:extLst>
                <a:ext uri="{FF2B5EF4-FFF2-40B4-BE49-F238E27FC236}">
                  <a16:creationId xmlns:a16="http://schemas.microsoft.com/office/drawing/2014/main" id="{36DD1F38-0B3D-345F-755C-E919814E85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559" t="8533" r="19947"/>
            <a:stretch/>
          </p:blipFill>
          <p:spPr>
            <a:xfrm>
              <a:off x="1786" y="2268186"/>
              <a:ext cx="2385979" cy="1943478"/>
            </a:xfrm>
            <a:prstGeom prst="rect">
              <a:avLst/>
            </a:prstGeom>
          </p:spPr>
        </p:pic>
        <p:pic>
          <p:nvPicPr>
            <p:cNvPr id="32" name="Picture 2" descr="https://lh3.googleusercontent.com/Q1g4fNzTAd0kegIrhjzuiQBLKkJBsMIz4Eb-O6p6TilCU-e5v2wsmpUN0JpD1y-P-zV7Lm0D1b-AnWbTj40PmEY2vhgxpKnU3cX4c-lKONnL9vfxknihzrp-VdkW7WhNmLWT3JHY">
              <a:extLst>
                <a:ext uri="{FF2B5EF4-FFF2-40B4-BE49-F238E27FC236}">
                  <a16:creationId xmlns:a16="http://schemas.microsoft.com/office/drawing/2014/main" id="{93FEEDE7-1735-7581-72BB-96B008B058C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181" t="1127" r="9686"/>
            <a:stretch/>
          </p:blipFill>
          <p:spPr bwMode="auto">
            <a:xfrm>
              <a:off x="4812346" y="2268185"/>
              <a:ext cx="2787858" cy="1940271"/>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1341EB9C-6A57-E004-2660-FA87E3868BD8}"/>
                </a:ext>
              </a:extLst>
            </p:cNvPr>
            <p:cNvPicPr>
              <a:picLocks noChangeAspect="1"/>
            </p:cNvPicPr>
            <p:nvPr/>
          </p:nvPicPr>
          <p:blipFill rotWithShape="1">
            <a:blip r:embed="rId5"/>
            <a:srcRect l="-272" r="798"/>
            <a:stretch/>
          </p:blipFill>
          <p:spPr>
            <a:xfrm>
              <a:off x="2358001" y="2268186"/>
              <a:ext cx="2453101" cy="1947444"/>
            </a:xfrm>
            <a:prstGeom prst="rect">
              <a:avLst/>
            </a:prstGeom>
          </p:spPr>
        </p:pic>
        <p:pic>
          <p:nvPicPr>
            <p:cNvPr id="35" name="Picture 34">
              <a:extLst>
                <a:ext uri="{FF2B5EF4-FFF2-40B4-BE49-F238E27FC236}">
                  <a16:creationId xmlns:a16="http://schemas.microsoft.com/office/drawing/2014/main" id="{7D4FDC78-4DF8-483F-6EB3-8A819DB34BA0}"/>
                </a:ext>
              </a:extLst>
            </p:cNvPr>
            <p:cNvPicPr>
              <a:picLocks noChangeAspect="1"/>
            </p:cNvPicPr>
            <p:nvPr/>
          </p:nvPicPr>
          <p:blipFill rotWithShape="1">
            <a:blip r:embed="rId6"/>
            <a:srcRect l="11445" t="10015" r="31541" b="30997"/>
            <a:stretch/>
          </p:blipFill>
          <p:spPr>
            <a:xfrm>
              <a:off x="7304882" y="2253839"/>
              <a:ext cx="2498107" cy="1947444"/>
            </a:xfrm>
            <a:prstGeom prst="rect">
              <a:avLst/>
            </a:prstGeom>
          </p:spPr>
        </p:pic>
        <p:pic>
          <p:nvPicPr>
            <p:cNvPr id="36" name="Picture 2">
              <a:extLst>
                <a:ext uri="{FF2B5EF4-FFF2-40B4-BE49-F238E27FC236}">
                  <a16:creationId xmlns:a16="http://schemas.microsoft.com/office/drawing/2014/main" id="{76E63DEA-48A2-D91A-114C-D0DE069D21F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4614" b="4614"/>
            <a:stretch>
              <a:fillRect/>
            </a:stretch>
          </p:blipFill>
          <p:spPr bwMode="auto">
            <a:xfrm>
              <a:off x="9693890" y="2253839"/>
              <a:ext cx="2498109" cy="1947444"/>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a:extLst>
                <a:ext uri="{FF2B5EF4-FFF2-40B4-BE49-F238E27FC236}">
                  <a16:creationId xmlns:a16="http://schemas.microsoft.com/office/drawing/2014/main" id="{50E25040-021A-F4C5-F4E2-DC3F7FE2D962}"/>
                </a:ext>
              </a:extLst>
            </p:cNvPr>
            <p:cNvSpPr/>
            <p:nvPr/>
          </p:nvSpPr>
          <p:spPr>
            <a:xfrm>
              <a:off x="-4548" y="2030681"/>
              <a:ext cx="12310753" cy="237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8" name="Rectangle 37">
              <a:extLst>
                <a:ext uri="{FF2B5EF4-FFF2-40B4-BE49-F238E27FC236}">
                  <a16:creationId xmlns:a16="http://schemas.microsoft.com/office/drawing/2014/main" id="{9A5C4816-FD91-7A02-1A5C-82001F9C3545}"/>
                </a:ext>
              </a:extLst>
            </p:cNvPr>
            <p:cNvSpPr/>
            <p:nvPr/>
          </p:nvSpPr>
          <p:spPr>
            <a:xfrm>
              <a:off x="-59377" y="4545849"/>
              <a:ext cx="12310753" cy="237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40" name="Espace réservé du pied de page 4">
            <a:extLst>
              <a:ext uri="{FF2B5EF4-FFF2-40B4-BE49-F238E27FC236}">
                <a16:creationId xmlns:a16="http://schemas.microsoft.com/office/drawing/2014/main" id="{E784FC44-8FE2-7638-8F8F-5AD0700A6C76}"/>
              </a:ext>
            </a:extLst>
          </p:cNvPr>
          <p:cNvSpPr>
            <a:spLocks noGrp="1"/>
          </p:cNvSpPr>
          <p:nvPr>
            <p:ph type="ftr" sz="quarter" idx="11"/>
          </p:nvPr>
        </p:nvSpPr>
        <p:spPr>
          <a:xfrm>
            <a:off x="1296000" y="6439599"/>
            <a:ext cx="3608877" cy="241832"/>
          </a:xfrm>
        </p:spPr>
        <p:txBody>
          <a:bodyPr/>
          <a:lstStyle/>
          <a:p>
            <a:r>
              <a:rPr lang="fr-FR"/>
              <a:t>Business </a:t>
            </a:r>
            <a:r>
              <a:rPr lang="fr-FR" err="1"/>
              <a:t>Development</a:t>
            </a:r>
            <a:r>
              <a:rPr lang="fr-FR"/>
              <a:t> &amp; </a:t>
            </a:r>
            <a:r>
              <a:rPr lang="fr-FR" err="1"/>
              <a:t>Entrepreneurship</a:t>
            </a:r>
            <a:endParaRPr lang="en-US"/>
          </a:p>
        </p:txBody>
      </p:sp>
      <p:sp>
        <p:nvSpPr>
          <p:cNvPr id="41" name="Espace réservé de la date 3">
            <a:extLst>
              <a:ext uri="{FF2B5EF4-FFF2-40B4-BE49-F238E27FC236}">
                <a16:creationId xmlns:a16="http://schemas.microsoft.com/office/drawing/2014/main" id="{5F895342-C981-EA07-CDF1-970708C9C8B6}"/>
              </a:ext>
            </a:extLst>
          </p:cNvPr>
          <p:cNvSpPr>
            <a:spLocks noGrp="1"/>
          </p:cNvSpPr>
          <p:nvPr>
            <p:ph type="dt" sz="half" idx="10"/>
          </p:nvPr>
        </p:nvSpPr>
        <p:spPr>
          <a:xfrm>
            <a:off x="9647263" y="6441742"/>
            <a:ext cx="1517702" cy="239688"/>
          </a:xfrm>
        </p:spPr>
        <p:txBody>
          <a:bodyPr/>
          <a:lstStyle/>
          <a:p>
            <a:r>
              <a:rPr lang="en-US"/>
              <a:t>Han Dols</a:t>
            </a:r>
            <a:endParaRPr lang="fr-FR"/>
          </a:p>
        </p:txBody>
      </p:sp>
    </p:spTree>
    <p:extLst>
      <p:ext uri="{BB962C8B-B14F-4D97-AF65-F5344CB8AC3E}">
        <p14:creationId xmlns:p14="http://schemas.microsoft.com/office/powerpoint/2010/main" val="4138329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0BBFC3D-9620-17E7-64BA-C5B1B352AFF0}"/>
              </a:ext>
            </a:extLst>
          </p:cNvPr>
          <p:cNvSpPr>
            <a:spLocks noGrp="1"/>
          </p:cNvSpPr>
          <p:nvPr>
            <p:ph type="ftr" sz="quarter" idx="11"/>
          </p:nvPr>
        </p:nvSpPr>
        <p:spPr>
          <a:xfrm>
            <a:off x="1242000" y="6440400"/>
            <a:ext cx="4114800" cy="246512"/>
          </a:xfrm>
        </p:spPr>
        <p:txBody>
          <a:bodyPr anchor="b">
            <a:normAutofit/>
          </a:bodyPr>
          <a:lstStyle/>
          <a:p>
            <a:pPr>
              <a:spcAft>
                <a:spcPts val="600"/>
              </a:spcAft>
            </a:pPr>
            <a:r>
              <a:rPr lang="fr-FR" dirty="0" err="1"/>
              <a:t>Presentation</a:t>
            </a:r>
            <a:r>
              <a:rPr lang="fr-FR"/>
              <a:t> - Finland</a:t>
            </a:r>
          </a:p>
        </p:txBody>
      </p:sp>
      <p:graphicFrame>
        <p:nvGraphicFramePr>
          <p:cNvPr id="3" name="Diagram 2">
            <a:extLst>
              <a:ext uri="{FF2B5EF4-FFF2-40B4-BE49-F238E27FC236}">
                <a16:creationId xmlns:a16="http://schemas.microsoft.com/office/drawing/2014/main" id="{64CB2063-ED9B-F471-2813-80E8BC7106B9}"/>
              </a:ext>
            </a:extLst>
          </p:cNvPr>
          <p:cNvGraphicFramePr/>
          <p:nvPr>
            <p:extLst>
              <p:ext uri="{D42A27DB-BD31-4B8C-83A1-F6EECF244321}">
                <p14:modId xmlns:p14="http://schemas.microsoft.com/office/powerpoint/2010/main" val="2098564907"/>
              </p:ext>
            </p:extLst>
          </p:nvPr>
        </p:nvGraphicFramePr>
        <p:xfrm>
          <a:off x="2474153" y="517236"/>
          <a:ext cx="7602720" cy="55998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1" name="Group 50">
            <a:extLst>
              <a:ext uri="{FF2B5EF4-FFF2-40B4-BE49-F238E27FC236}">
                <a16:creationId xmlns:a16="http://schemas.microsoft.com/office/drawing/2014/main" id="{073676A2-87BF-3627-C7CF-02F856E87161}"/>
              </a:ext>
            </a:extLst>
          </p:cNvPr>
          <p:cNvGrpSpPr/>
          <p:nvPr/>
        </p:nvGrpSpPr>
        <p:grpSpPr>
          <a:xfrm>
            <a:off x="-360504" y="373135"/>
            <a:ext cx="2147587" cy="6437364"/>
            <a:chOff x="549717" y="1063179"/>
            <a:chExt cx="1741055" cy="4988467"/>
          </a:xfrm>
        </p:grpSpPr>
        <p:pic>
          <p:nvPicPr>
            <p:cNvPr id="25" name="Picture 24">
              <a:extLst>
                <a:ext uri="{FF2B5EF4-FFF2-40B4-BE49-F238E27FC236}">
                  <a16:creationId xmlns:a16="http://schemas.microsoft.com/office/drawing/2014/main" id="{7117A264-71BB-DF58-AB4A-D6243E16C69F}"/>
                </a:ext>
              </a:extLst>
            </p:cNvPr>
            <p:cNvPicPr>
              <a:picLocks noChangeAspect="1"/>
            </p:cNvPicPr>
            <p:nvPr/>
          </p:nvPicPr>
          <p:blipFill>
            <a:blip r:embed="rId8"/>
            <a:stretch>
              <a:fillRect/>
            </a:stretch>
          </p:blipFill>
          <p:spPr>
            <a:xfrm>
              <a:off x="549717" y="1063179"/>
              <a:ext cx="1741055" cy="1646190"/>
            </a:xfrm>
            <a:prstGeom prst="rect">
              <a:avLst/>
            </a:prstGeom>
          </p:spPr>
        </p:pic>
        <p:pic>
          <p:nvPicPr>
            <p:cNvPr id="28" name="Picture 27">
              <a:extLst>
                <a:ext uri="{FF2B5EF4-FFF2-40B4-BE49-F238E27FC236}">
                  <a16:creationId xmlns:a16="http://schemas.microsoft.com/office/drawing/2014/main" id="{D9442A3C-365A-76A4-1F68-C4A76C676274}"/>
                </a:ext>
              </a:extLst>
            </p:cNvPr>
            <p:cNvPicPr>
              <a:picLocks noChangeAspect="1"/>
            </p:cNvPicPr>
            <p:nvPr/>
          </p:nvPicPr>
          <p:blipFill>
            <a:blip r:embed="rId9"/>
            <a:stretch>
              <a:fillRect/>
            </a:stretch>
          </p:blipFill>
          <p:spPr>
            <a:xfrm>
              <a:off x="549717" y="2744437"/>
              <a:ext cx="1741054" cy="1646189"/>
            </a:xfrm>
            <a:prstGeom prst="rect">
              <a:avLst/>
            </a:prstGeom>
          </p:spPr>
        </p:pic>
        <p:pic>
          <p:nvPicPr>
            <p:cNvPr id="31" name="Picture 30">
              <a:extLst>
                <a:ext uri="{FF2B5EF4-FFF2-40B4-BE49-F238E27FC236}">
                  <a16:creationId xmlns:a16="http://schemas.microsoft.com/office/drawing/2014/main" id="{9D38E5B0-AFAC-EEBF-3761-96E524E3DA31}"/>
                </a:ext>
              </a:extLst>
            </p:cNvPr>
            <p:cNvPicPr>
              <a:picLocks noChangeAspect="1"/>
            </p:cNvPicPr>
            <p:nvPr/>
          </p:nvPicPr>
          <p:blipFill>
            <a:blip r:embed="rId10"/>
            <a:stretch>
              <a:fillRect/>
            </a:stretch>
          </p:blipFill>
          <p:spPr>
            <a:xfrm>
              <a:off x="549717" y="4405456"/>
              <a:ext cx="1741055" cy="1646190"/>
            </a:xfrm>
            <a:prstGeom prst="rect">
              <a:avLst/>
            </a:prstGeom>
          </p:spPr>
        </p:pic>
      </p:grpSp>
      <p:grpSp>
        <p:nvGrpSpPr>
          <p:cNvPr id="50" name="Group 49">
            <a:extLst>
              <a:ext uri="{FF2B5EF4-FFF2-40B4-BE49-F238E27FC236}">
                <a16:creationId xmlns:a16="http://schemas.microsoft.com/office/drawing/2014/main" id="{A3A7DEC7-3676-1360-1557-EA703FEA6950}"/>
              </a:ext>
            </a:extLst>
          </p:cNvPr>
          <p:cNvGrpSpPr/>
          <p:nvPr/>
        </p:nvGrpSpPr>
        <p:grpSpPr>
          <a:xfrm>
            <a:off x="10404917" y="249382"/>
            <a:ext cx="2113564" cy="6561118"/>
            <a:chOff x="10723417" y="296882"/>
            <a:chExt cx="1771314" cy="6561118"/>
          </a:xfrm>
        </p:grpSpPr>
        <p:pic>
          <p:nvPicPr>
            <p:cNvPr id="34" name="Picture 33">
              <a:extLst>
                <a:ext uri="{FF2B5EF4-FFF2-40B4-BE49-F238E27FC236}">
                  <a16:creationId xmlns:a16="http://schemas.microsoft.com/office/drawing/2014/main" id="{CAAD399D-FE09-9401-4EBB-1CCE387FA381}"/>
                </a:ext>
              </a:extLst>
            </p:cNvPr>
            <p:cNvPicPr>
              <a:picLocks noChangeAspect="1"/>
            </p:cNvPicPr>
            <p:nvPr/>
          </p:nvPicPr>
          <p:blipFill>
            <a:blip r:embed="rId11"/>
            <a:stretch>
              <a:fillRect/>
            </a:stretch>
          </p:blipFill>
          <p:spPr>
            <a:xfrm>
              <a:off x="10909478" y="408274"/>
              <a:ext cx="1282522" cy="1309809"/>
            </a:xfrm>
            <a:prstGeom prst="rect">
              <a:avLst/>
            </a:prstGeom>
          </p:spPr>
        </p:pic>
        <p:pic>
          <p:nvPicPr>
            <p:cNvPr id="37" name="Picture 36">
              <a:extLst>
                <a:ext uri="{FF2B5EF4-FFF2-40B4-BE49-F238E27FC236}">
                  <a16:creationId xmlns:a16="http://schemas.microsoft.com/office/drawing/2014/main" id="{5EDA6487-6808-9931-F8B9-F0BFCD498DB5}"/>
                </a:ext>
              </a:extLst>
            </p:cNvPr>
            <p:cNvPicPr>
              <a:picLocks noChangeAspect="1"/>
            </p:cNvPicPr>
            <p:nvPr/>
          </p:nvPicPr>
          <p:blipFill>
            <a:blip r:embed="rId12"/>
            <a:stretch>
              <a:fillRect/>
            </a:stretch>
          </p:blipFill>
          <p:spPr>
            <a:xfrm>
              <a:off x="10909478" y="1724573"/>
              <a:ext cx="1282522" cy="1275877"/>
            </a:xfrm>
            <a:prstGeom prst="rect">
              <a:avLst/>
            </a:prstGeom>
          </p:spPr>
        </p:pic>
        <p:pic>
          <p:nvPicPr>
            <p:cNvPr id="40" name="Picture 39">
              <a:extLst>
                <a:ext uri="{FF2B5EF4-FFF2-40B4-BE49-F238E27FC236}">
                  <a16:creationId xmlns:a16="http://schemas.microsoft.com/office/drawing/2014/main" id="{2C90B142-469D-8F5E-FE6B-D967CBD4AE3B}"/>
                </a:ext>
              </a:extLst>
            </p:cNvPr>
            <p:cNvPicPr>
              <a:picLocks noChangeAspect="1"/>
            </p:cNvPicPr>
            <p:nvPr/>
          </p:nvPicPr>
          <p:blipFill>
            <a:blip r:embed="rId13"/>
            <a:stretch>
              <a:fillRect/>
            </a:stretch>
          </p:blipFill>
          <p:spPr>
            <a:xfrm>
              <a:off x="10920016" y="3004487"/>
              <a:ext cx="1517703" cy="1318547"/>
            </a:xfrm>
            <a:prstGeom prst="rect">
              <a:avLst/>
            </a:prstGeom>
          </p:spPr>
        </p:pic>
        <p:pic>
          <p:nvPicPr>
            <p:cNvPr id="43" name="Picture 42">
              <a:extLst>
                <a:ext uri="{FF2B5EF4-FFF2-40B4-BE49-F238E27FC236}">
                  <a16:creationId xmlns:a16="http://schemas.microsoft.com/office/drawing/2014/main" id="{C74CCBB5-CF68-2189-0665-65C20CB559DC}"/>
                </a:ext>
              </a:extLst>
            </p:cNvPr>
            <p:cNvPicPr>
              <a:picLocks noChangeAspect="1"/>
            </p:cNvPicPr>
            <p:nvPr/>
          </p:nvPicPr>
          <p:blipFill>
            <a:blip r:embed="rId14"/>
            <a:stretch>
              <a:fillRect/>
            </a:stretch>
          </p:blipFill>
          <p:spPr>
            <a:xfrm>
              <a:off x="10863003" y="4326994"/>
              <a:ext cx="1375471" cy="1282444"/>
            </a:xfrm>
            <a:prstGeom prst="rect">
              <a:avLst/>
            </a:prstGeom>
          </p:spPr>
        </p:pic>
        <p:pic>
          <p:nvPicPr>
            <p:cNvPr id="47" name="Picture 46">
              <a:extLst>
                <a:ext uri="{FF2B5EF4-FFF2-40B4-BE49-F238E27FC236}">
                  <a16:creationId xmlns:a16="http://schemas.microsoft.com/office/drawing/2014/main" id="{6100B19D-C7FD-0F85-B30F-FF04BE8D88CC}"/>
                </a:ext>
              </a:extLst>
            </p:cNvPr>
            <p:cNvPicPr>
              <a:picLocks noChangeAspect="1"/>
            </p:cNvPicPr>
            <p:nvPr/>
          </p:nvPicPr>
          <p:blipFill>
            <a:blip r:embed="rId15"/>
            <a:stretch>
              <a:fillRect/>
            </a:stretch>
          </p:blipFill>
          <p:spPr>
            <a:xfrm>
              <a:off x="10920016" y="5609808"/>
              <a:ext cx="1261443" cy="1235830"/>
            </a:xfrm>
            <a:prstGeom prst="rect">
              <a:avLst/>
            </a:prstGeom>
          </p:spPr>
        </p:pic>
        <p:sp>
          <p:nvSpPr>
            <p:cNvPr id="48" name="Rectangle 47">
              <a:extLst>
                <a:ext uri="{FF2B5EF4-FFF2-40B4-BE49-F238E27FC236}">
                  <a16:creationId xmlns:a16="http://schemas.microsoft.com/office/drawing/2014/main" id="{4D60CF5A-1DC0-66DE-2C24-C66A3AC257E9}"/>
                </a:ext>
              </a:extLst>
            </p:cNvPr>
            <p:cNvSpPr/>
            <p:nvPr/>
          </p:nvSpPr>
          <p:spPr>
            <a:xfrm>
              <a:off x="10723417" y="296883"/>
              <a:ext cx="232224" cy="6561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9" name="Rectangle 48">
              <a:extLst>
                <a:ext uri="{FF2B5EF4-FFF2-40B4-BE49-F238E27FC236}">
                  <a16:creationId xmlns:a16="http://schemas.microsoft.com/office/drawing/2014/main" id="{9D0BCFCB-63D2-115D-F95E-5712C101EE33}"/>
                </a:ext>
              </a:extLst>
            </p:cNvPr>
            <p:cNvSpPr/>
            <p:nvPr/>
          </p:nvSpPr>
          <p:spPr>
            <a:xfrm>
              <a:off x="12157708" y="296882"/>
              <a:ext cx="337023" cy="6561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52" name="Rectangle 51">
            <a:extLst>
              <a:ext uri="{FF2B5EF4-FFF2-40B4-BE49-F238E27FC236}">
                <a16:creationId xmlns:a16="http://schemas.microsoft.com/office/drawing/2014/main" id="{166D677C-EEBA-29C4-9D6F-3835BF276C87}"/>
              </a:ext>
            </a:extLst>
          </p:cNvPr>
          <p:cNvSpPr/>
          <p:nvPr/>
        </p:nvSpPr>
        <p:spPr>
          <a:xfrm>
            <a:off x="1431108" y="332509"/>
            <a:ext cx="821034" cy="6561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3" name="Rectangle 52">
            <a:extLst>
              <a:ext uri="{FF2B5EF4-FFF2-40B4-BE49-F238E27FC236}">
                <a16:creationId xmlns:a16="http://schemas.microsoft.com/office/drawing/2014/main" id="{5CBE1D34-A444-5A6B-A6E3-9F8D4BA9D69E}"/>
              </a:ext>
            </a:extLst>
          </p:cNvPr>
          <p:cNvSpPr/>
          <p:nvPr/>
        </p:nvSpPr>
        <p:spPr>
          <a:xfrm>
            <a:off x="-552356" y="249383"/>
            <a:ext cx="552356" cy="6561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itle 1">
            <a:extLst>
              <a:ext uri="{FF2B5EF4-FFF2-40B4-BE49-F238E27FC236}">
                <a16:creationId xmlns:a16="http://schemas.microsoft.com/office/drawing/2014/main" id="{2943A84C-5B6C-A170-2EB4-981EE05CA64B}"/>
              </a:ext>
            </a:extLst>
          </p:cNvPr>
          <p:cNvSpPr>
            <a:spLocks noGrp="1"/>
          </p:cNvSpPr>
          <p:nvPr>
            <p:ph type="title"/>
          </p:nvPr>
        </p:nvSpPr>
        <p:spPr>
          <a:xfrm>
            <a:off x="1898087" y="418083"/>
            <a:ext cx="8617835" cy="645579"/>
          </a:xfrm>
        </p:spPr>
        <p:txBody>
          <a:bodyPr/>
          <a:lstStyle/>
          <a:p>
            <a:r>
              <a:rPr lang="en-CH" dirty="0">
                <a:solidFill>
                  <a:srgbClr val="6E2466"/>
                </a:solidFill>
              </a:rPr>
              <a:t>Hybrid strategy: tech push &amp; market pull</a:t>
            </a:r>
          </a:p>
        </p:txBody>
      </p:sp>
      <p:sp>
        <p:nvSpPr>
          <p:cNvPr id="54" name="Oval 53">
            <a:extLst>
              <a:ext uri="{FF2B5EF4-FFF2-40B4-BE49-F238E27FC236}">
                <a16:creationId xmlns:a16="http://schemas.microsoft.com/office/drawing/2014/main" id="{06AB361A-2396-A17E-20F0-7D986D880FA0}"/>
              </a:ext>
            </a:extLst>
          </p:cNvPr>
          <p:cNvSpPr/>
          <p:nvPr/>
        </p:nvSpPr>
        <p:spPr>
          <a:xfrm>
            <a:off x="-3369835" y="230341"/>
            <a:ext cx="7789342" cy="6663284"/>
          </a:xfrm>
          <a:prstGeom prst="ellipse">
            <a:avLst/>
          </a:prstGeom>
          <a:solidFill>
            <a:srgbClr val="1B426B">
              <a:alpha val="628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5" name="Oval 54">
            <a:extLst>
              <a:ext uri="{FF2B5EF4-FFF2-40B4-BE49-F238E27FC236}">
                <a16:creationId xmlns:a16="http://schemas.microsoft.com/office/drawing/2014/main" id="{312AABDC-4551-3BBA-D661-546DA6B1AEC0}"/>
              </a:ext>
            </a:extLst>
          </p:cNvPr>
          <p:cNvSpPr/>
          <p:nvPr/>
        </p:nvSpPr>
        <p:spPr>
          <a:xfrm>
            <a:off x="7878419" y="230341"/>
            <a:ext cx="7789342" cy="6663284"/>
          </a:xfrm>
          <a:prstGeom prst="ellipse">
            <a:avLst/>
          </a:prstGeom>
          <a:solidFill>
            <a:srgbClr val="6E2466">
              <a:alpha val="628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62" name="Group 61">
            <a:extLst>
              <a:ext uri="{FF2B5EF4-FFF2-40B4-BE49-F238E27FC236}">
                <a16:creationId xmlns:a16="http://schemas.microsoft.com/office/drawing/2014/main" id="{70E18DCF-4BAC-2142-FAB3-B1ECA168D303}"/>
              </a:ext>
            </a:extLst>
          </p:cNvPr>
          <p:cNvGrpSpPr/>
          <p:nvPr/>
        </p:nvGrpSpPr>
        <p:grpSpPr>
          <a:xfrm>
            <a:off x="3824261" y="3059549"/>
            <a:ext cx="4927904" cy="940781"/>
            <a:chOff x="3695094" y="5808373"/>
            <a:chExt cx="4927904" cy="940781"/>
          </a:xfrm>
        </p:grpSpPr>
        <p:grpSp>
          <p:nvGrpSpPr>
            <p:cNvPr id="56" name="Group 55">
              <a:extLst>
                <a:ext uri="{FF2B5EF4-FFF2-40B4-BE49-F238E27FC236}">
                  <a16:creationId xmlns:a16="http://schemas.microsoft.com/office/drawing/2014/main" id="{322C5464-BE4D-AFF3-4055-2AB68AE380E4}"/>
                </a:ext>
              </a:extLst>
            </p:cNvPr>
            <p:cNvGrpSpPr/>
            <p:nvPr/>
          </p:nvGrpSpPr>
          <p:grpSpPr>
            <a:xfrm>
              <a:off x="6607038" y="5808373"/>
              <a:ext cx="2015960" cy="940781"/>
              <a:chOff x="4249351" y="2419152"/>
              <a:chExt cx="2015960" cy="940781"/>
            </a:xfrm>
          </p:grpSpPr>
          <p:sp>
            <p:nvSpPr>
              <p:cNvPr id="60" name="Rounded Rectangle 59">
                <a:extLst>
                  <a:ext uri="{FF2B5EF4-FFF2-40B4-BE49-F238E27FC236}">
                    <a16:creationId xmlns:a16="http://schemas.microsoft.com/office/drawing/2014/main" id="{DE206263-E9BE-A60C-E18F-34E67D250EA2}"/>
                  </a:ext>
                </a:extLst>
              </p:cNvPr>
              <p:cNvSpPr/>
              <p:nvPr/>
            </p:nvSpPr>
            <p:spPr>
              <a:xfrm>
                <a:off x="4249351" y="2419152"/>
                <a:ext cx="2015960" cy="94078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1" name="Rounded Rectangle 4">
                <a:extLst>
                  <a:ext uri="{FF2B5EF4-FFF2-40B4-BE49-F238E27FC236}">
                    <a16:creationId xmlns:a16="http://schemas.microsoft.com/office/drawing/2014/main" id="{CDA5E111-50C3-6F95-5BAC-7D63F69C79B5}"/>
                  </a:ext>
                </a:extLst>
              </p:cNvPr>
              <p:cNvSpPr txBox="1"/>
              <p:nvPr/>
            </p:nvSpPr>
            <p:spPr>
              <a:xfrm>
                <a:off x="4295276" y="246507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Create value propositions</a:t>
                </a:r>
              </a:p>
            </p:txBody>
          </p:sp>
        </p:grpSp>
        <p:grpSp>
          <p:nvGrpSpPr>
            <p:cNvPr id="57" name="Group 56">
              <a:extLst>
                <a:ext uri="{FF2B5EF4-FFF2-40B4-BE49-F238E27FC236}">
                  <a16:creationId xmlns:a16="http://schemas.microsoft.com/office/drawing/2014/main" id="{ED260712-4C09-67C9-5112-1593F117AFE5}"/>
                </a:ext>
              </a:extLst>
            </p:cNvPr>
            <p:cNvGrpSpPr/>
            <p:nvPr/>
          </p:nvGrpSpPr>
          <p:grpSpPr>
            <a:xfrm>
              <a:off x="3695094" y="5808373"/>
              <a:ext cx="2015960" cy="940781"/>
              <a:chOff x="1337407" y="2419152"/>
              <a:chExt cx="2015960" cy="940781"/>
            </a:xfrm>
          </p:grpSpPr>
          <p:sp>
            <p:nvSpPr>
              <p:cNvPr id="58" name="Rounded Rectangle 57">
                <a:extLst>
                  <a:ext uri="{FF2B5EF4-FFF2-40B4-BE49-F238E27FC236}">
                    <a16:creationId xmlns:a16="http://schemas.microsoft.com/office/drawing/2014/main" id="{4D07958F-DA5A-B1BC-76B3-B1239FBBFC1B}"/>
                  </a:ext>
                </a:extLst>
              </p:cNvPr>
              <p:cNvSpPr/>
              <p:nvPr/>
            </p:nvSpPr>
            <p:spPr>
              <a:xfrm>
                <a:off x="1337407" y="2419152"/>
                <a:ext cx="2015960" cy="940781"/>
              </a:xfrm>
              <a:prstGeom prst="roundRect">
                <a:avLst/>
              </a:prstGeom>
              <a:solidFill>
                <a:srgbClr val="1B436B"/>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9" name="Rounded Rectangle 6">
                <a:extLst>
                  <a:ext uri="{FF2B5EF4-FFF2-40B4-BE49-F238E27FC236}">
                    <a16:creationId xmlns:a16="http://schemas.microsoft.com/office/drawing/2014/main" id="{FA850F82-4618-B52F-8ADF-5E26D1374737}"/>
                  </a:ext>
                </a:extLst>
              </p:cNvPr>
              <p:cNvSpPr txBox="1"/>
              <p:nvPr/>
            </p:nvSpPr>
            <p:spPr>
              <a:xfrm>
                <a:off x="1383332" y="246507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Create tech and IP dossiers</a:t>
                </a:r>
              </a:p>
            </p:txBody>
          </p:sp>
        </p:grpSp>
      </p:grpSp>
      <p:grpSp>
        <p:nvGrpSpPr>
          <p:cNvPr id="69" name="Group 68">
            <a:extLst>
              <a:ext uri="{FF2B5EF4-FFF2-40B4-BE49-F238E27FC236}">
                <a16:creationId xmlns:a16="http://schemas.microsoft.com/office/drawing/2014/main" id="{D3DFD138-1F87-CBA7-DF0B-66D9D156792B}"/>
              </a:ext>
            </a:extLst>
          </p:cNvPr>
          <p:cNvGrpSpPr/>
          <p:nvPr/>
        </p:nvGrpSpPr>
        <p:grpSpPr>
          <a:xfrm>
            <a:off x="3797967" y="2082381"/>
            <a:ext cx="4927904" cy="940781"/>
            <a:chOff x="3632048" y="2958609"/>
            <a:chExt cx="4927904" cy="940781"/>
          </a:xfrm>
        </p:grpSpPr>
        <p:grpSp>
          <p:nvGrpSpPr>
            <p:cNvPr id="63" name="Group 62">
              <a:extLst>
                <a:ext uri="{FF2B5EF4-FFF2-40B4-BE49-F238E27FC236}">
                  <a16:creationId xmlns:a16="http://schemas.microsoft.com/office/drawing/2014/main" id="{7E9B3F7C-C3B3-C0FE-3DE9-F3304390BB25}"/>
                </a:ext>
              </a:extLst>
            </p:cNvPr>
            <p:cNvGrpSpPr/>
            <p:nvPr/>
          </p:nvGrpSpPr>
          <p:grpSpPr>
            <a:xfrm>
              <a:off x="6543992" y="2958609"/>
              <a:ext cx="2015960" cy="940781"/>
              <a:chOff x="4249351" y="1411172"/>
              <a:chExt cx="2015960" cy="940781"/>
            </a:xfrm>
          </p:grpSpPr>
          <p:sp>
            <p:nvSpPr>
              <p:cNvPr id="67" name="Rounded Rectangle 66">
                <a:extLst>
                  <a:ext uri="{FF2B5EF4-FFF2-40B4-BE49-F238E27FC236}">
                    <a16:creationId xmlns:a16="http://schemas.microsoft.com/office/drawing/2014/main" id="{0E0AF985-0AB5-C031-11EF-C884F52BCFE8}"/>
                  </a:ext>
                </a:extLst>
              </p:cNvPr>
              <p:cNvSpPr/>
              <p:nvPr/>
            </p:nvSpPr>
            <p:spPr>
              <a:xfrm>
                <a:off x="4249351" y="1411172"/>
                <a:ext cx="2015960" cy="94078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8" name="Rounded Rectangle 4">
                <a:extLst>
                  <a:ext uri="{FF2B5EF4-FFF2-40B4-BE49-F238E27FC236}">
                    <a16:creationId xmlns:a16="http://schemas.microsoft.com/office/drawing/2014/main" id="{03F3954F-733E-EA12-D0B4-283CEC46ADD3}"/>
                  </a:ext>
                </a:extLst>
              </p:cNvPr>
              <p:cNvSpPr txBox="1"/>
              <p:nvPr/>
            </p:nvSpPr>
            <p:spPr>
              <a:xfrm>
                <a:off x="4295276" y="145709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Mobilize innovation partners</a:t>
                </a:r>
              </a:p>
            </p:txBody>
          </p:sp>
        </p:grpSp>
        <p:grpSp>
          <p:nvGrpSpPr>
            <p:cNvPr id="64" name="Group 63">
              <a:extLst>
                <a:ext uri="{FF2B5EF4-FFF2-40B4-BE49-F238E27FC236}">
                  <a16:creationId xmlns:a16="http://schemas.microsoft.com/office/drawing/2014/main" id="{0752D367-0239-377D-0395-AE1E995E0EE0}"/>
                </a:ext>
              </a:extLst>
            </p:cNvPr>
            <p:cNvGrpSpPr/>
            <p:nvPr/>
          </p:nvGrpSpPr>
          <p:grpSpPr>
            <a:xfrm>
              <a:off x="3632048" y="2958609"/>
              <a:ext cx="2015960" cy="940781"/>
              <a:chOff x="1337407" y="1411172"/>
              <a:chExt cx="2015960" cy="940781"/>
            </a:xfrm>
          </p:grpSpPr>
          <p:sp>
            <p:nvSpPr>
              <p:cNvPr id="65" name="Rounded Rectangle 64">
                <a:extLst>
                  <a:ext uri="{FF2B5EF4-FFF2-40B4-BE49-F238E27FC236}">
                    <a16:creationId xmlns:a16="http://schemas.microsoft.com/office/drawing/2014/main" id="{1EE6B32F-FF6D-F487-76E9-B76D1F7BB91F}"/>
                  </a:ext>
                </a:extLst>
              </p:cNvPr>
              <p:cNvSpPr/>
              <p:nvPr/>
            </p:nvSpPr>
            <p:spPr>
              <a:xfrm>
                <a:off x="1337407" y="1411172"/>
                <a:ext cx="2015960" cy="940781"/>
              </a:xfrm>
              <a:prstGeom prst="roundRect">
                <a:avLst/>
              </a:prstGeom>
              <a:solidFill>
                <a:srgbClr val="1B436B"/>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6" name="Rounded Rectangle 6">
                <a:extLst>
                  <a:ext uri="{FF2B5EF4-FFF2-40B4-BE49-F238E27FC236}">
                    <a16:creationId xmlns:a16="http://schemas.microsoft.com/office/drawing/2014/main" id="{CAC7A1A3-4FAF-5E68-2B75-875C0F21DB19}"/>
                  </a:ext>
                </a:extLst>
              </p:cNvPr>
              <p:cNvSpPr txBox="1"/>
              <p:nvPr/>
            </p:nvSpPr>
            <p:spPr>
              <a:xfrm>
                <a:off x="1383332" y="145709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Mobilize tech experts</a:t>
                </a:r>
              </a:p>
            </p:txBody>
          </p:sp>
        </p:grpSp>
      </p:grpSp>
    </p:spTree>
    <p:extLst>
      <p:ext uri="{BB962C8B-B14F-4D97-AF65-F5344CB8AC3E}">
        <p14:creationId xmlns:p14="http://schemas.microsoft.com/office/powerpoint/2010/main" val="418623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C0EFE-678C-C2AD-B5F6-ED3439F4AA2D}"/>
              </a:ext>
            </a:extLst>
          </p:cNvPr>
          <p:cNvSpPr>
            <a:spLocks noGrp="1"/>
          </p:cNvSpPr>
          <p:nvPr>
            <p:ph type="title"/>
          </p:nvPr>
        </p:nvSpPr>
        <p:spPr>
          <a:xfrm>
            <a:off x="347999" y="511993"/>
            <a:ext cx="11495999" cy="1116849"/>
          </a:xfrm>
        </p:spPr>
        <p:txBody>
          <a:bodyPr>
            <a:normAutofit/>
          </a:bodyPr>
          <a:lstStyle/>
          <a:p>
            <a:r>
              <a:rPr lang="en-GB" dirty="0">
                <a:solidFill>
                  <a:srgbClr val="6E2466"/>
                </a:solidFill>
              </a:rPr>
              <a:t>Shaping innovation partnerships</a:t>
            </a:r>
          </a:p>
        </p:txBody>
      </p:sp>
      <p:sp>
        <p:nvSpPr>
          <p:cNvPr id="6" name="Slide Number Placeholder 5">
            <a:extLst>
              <a:ext uri="{FF2B5EF4-FFF2-40B4-BE49-F238E27FC236}">
                <a16:creationId xmlns:a16="http://schemas.microsoft.com/office/drawing/2014/main" id="{18337935-3AE2-C7A2-1A31-4E52676F8195}"/>
              </a:ext>
            </a:extLst>
          </p:cNvPr>
          <p:cNvSpPr>
            <a:spLocks noGrp="1"/>
          </p:cNvSpPr>
          <p:nvPr>
            <p:ph type="sldNum" sz="quarter" idx="12"/>
          </p:nvPr>
        </p:nvSpPr>
        <p:spPr/>
        <p:txBody>
          <a:bodyPr/>
          <a:lstStyle/>
          <a:p>
            <a:fld id="{490AA3F6-1618-3548-975A-DD1A2939A246}" type="slidenum">
              <a:rPr lang="fr-FR" smtClean="0"/>
              <a:t>8</a:t>
            </a:fld>
            <a:endParaRPr lang="fr-FR"/>
          </a:p>
        </p:txBody>
      </p:sp>
      <p:sp>
        <p:nvSpPr>
          <p:cNvPr id="40" name="Espace réservé du pied de page 4">
            <a:extLst>
              <a:ext uri="{FF2B5EF4-FFF2-40B4-BE49-F238E27FC236}">
                <a16:creationId xmlns:a16="http://schemas.microsoft.com/office/drawing/2014/main" id="{E784FC44-8FE2-7638-8F8F-5AD0700A6C76}"/>
              </a:ext>
            </a:extLst>
          </p:cNvPr>
          <p:cNvSpPr>
            <a:spLocks noGrp="1"/>
          </p:cNvSpPr>
          <p:nvPr>
            <p:ph type="ftr" sz="quarter" idx="11"/>
          </p:nvPr>
        </p:nvSpPr>
        <p:spPr>
          <a:xfrm>
            <a:off x="1296000" y="6439599"/>
            <a:ext cx="3608877" cy="241832"/>
          </a:xfrm>
        </p:spPr>
        <p:txBody>
          <a:bodyPr/>
          <a:lstStyle/>
          <a:p>
            <a:r>
              <a:rPr lang="fr-FR"/>
              <a:t>Business </a:t>
            </a:r>
            <a:r>
              <a:rPr lang="fr-FR" err="1"/>
              <a:t>Development</a:t>
            </a:r>
            <a:r>
              <a:rPr lang="fr-FR"/>
              <a:t> &amp; </a:t>
            </a:r>
            <a:r>
              <a:rPr lang="fr-FR" err="1"/>
              <a:t>Entrepreneurship</a:t>
            </a:r>
            <a:endParaRPr lang="en-US"/>
          </a:p>
        </p:txBody>
      </p:sp>
      <p:sp>
        <p:nvSpPr>
          <p:cNvPr id="41" name="Espace réservé de la date 3">
            <a:extLst>
              <a:ext uri="{FF2B5EF4-FFF2-40B4-BE49-F238E27FC236}">
                <a16:creationId xmlns:a16="http://schemas.microsoft.com/office/drawing/2014/main" id="{5F895342-C981-EA07-CDF1-970708C9C8B6}"/>
              </a:ext>
            </a:extLst>
          </p:cNvPr>
          <p:cNvSpPr>
            <a:spLocks noGrp="1"/>
          </p:cNvSpPr>
          <p:nvPr>
            <p:ph type="dt" sz="half" idx="10"/>
          </p:nvPr>
        </p:nvSpPr>
        <p:spPr>
          <a:xfrm>
            <a:off x="9647263" y="6441742"/>
            <a:ext cx="1517702" cy="239688"/>
          </a:xfrm>
        </p:spPr>
        <p:txBody>
          <a:bodyPr/>
          <a:lstStyle/>
          <a:p>
            <a:r>
              <a:rPr lang="en-US"/>
              <a:t>Han Dols</a:t>
            </a:r>
            <a:endParaRPr lang="fr-FR"/>
          </a:p>
        </p:txBody>
      </p:sp>
      <p:graphicFrame>
        <p:nvGraphicFramePr>
          <p:cNvPr id="44" name="Diagram 43">
            <a:extLst>
              <a:ext uri="{FF2B5EF4-FFF2-40B4-BE49-F238E27FC236}">
                <a16:creationId xmlns:a16="http://schemas.microsoft.com/office/drawing/2014/main" id="{DF2897E9-2E2A-0401-B428-0E1A2949366F}"/>
              </a:ext>
            </a:extLst>
          </p:cNvPr>
          <p:cNvGraphicFramePr/>
          <p:nvPr/>
        </p:nvGraphicFramePr>
        <p:xfrm>
          <a:off x="1528636" y="1192188"/>
          <a:ext cx="9134727" cy="4741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6806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3"/>
          <p:cNvGraphicFramePr>
            <a:graphicFrameLocks/>
          </p:cNvGraphicFramePr>
          <p:nvPr>
            <p:extLst>
              <p:ext uri="{D42A27DB-BD31-4B8C-83A1-F6EECF244321}">
                <p14:modId xmlns:p14="http://schemas.microsoft.com/office/powerpoint/2010/main" val="3875881414"/>
              </p:ext>
            </p:extLst>
          </p:nvPr>
        </p:nvGraphicFramePr>
        <p:xfrm>
          <a:off x="609600" y="1325563"/>
          <a:ext cx="10969625" cy="4667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9B955BD5-5BC7-6513-832A-AB0A0FAE01F1}"/>
              </a:ext>
            </a:extLst>
          </p:cNvPr>
          <p:cNvSpPr>
            <a:spLocks noGrp="1"/>
          </p:cNvSpPr>
          <p:nvPr>
            <p:ph type="title"/>
          </p:nvPr>
        </p:nvSpPr>
        <p:spPr>
          <a:xfrm>
            <a:off x="347999" y="511993"/>
            <a:ext cx="11495999" cy="1116849"/>
          </a:xfrm>
        </p:spPr>
        <p:txBody>
          <a:bodyPr>
            <a:normAutofit/>
          </a:bodyPr>
          <a:lstStyle/>
          <a:p>
            <a:r>
              <a:rPr lang="en-GB" dirty="0">
                <a:solidFill>
                  <a:srgbClr val="6E2466"/>
                </a:solidFill>
              </a:rPr>
              <a:t>Shaping innovation partnerships</a:t>
            </a:r>
          </a:p>
        </p:txBody>
      </p:sp>
    </p:spTree>
    <p:extLst>
      <p:ext uri="{BB962C8B-B14F-4D97-AF65-F5344CB8AC3E}">
        <p14:creationId xmlns:p14="http://schemas.microsoft.com/office/powerpoint/2010/main" val="1912130668"/>
      </p:ext>
    </p:extLst>
  </p:cSld>
  <p:clrMapOvr>
    <a:masterClrMapping/>
  </p:clrMapOvr>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24947</TotalTime>
  <Words>1122</Words>
  <Application>Microsoft Macintosh PowerPoint</Application>
  <PresentationFormat>Widescreen</PresentationFormat>
  <Paragraphs>190</Paragraphs>
  <Slides>29</Slides>
  <Notes>17</Notes>
  <HiddenSlides>0</HiddenSlides>
  <MMClips>1</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29</vt:i4>
      </vt:variant>
    </vt:vector>
  </HeadingPairs>
  <TitlesOfParts>
    <vt:vector size="40" baseType="lpstr">
      <vt:lpstr>Arial</vt:lpstr>
      <vt:lpstr>Calibri</vt:lpstr>
      <vt:lpstr>Raleway</vt:lpstr>
      <vt:lpstr>Times New Roman</vt:lpstr>
      <vt:lpstr>Wingdings</vt:lpstr>
      <vt:lpstr>CERN_Corporate</vt:lpstr>
      <vt:lpstr>1_Research</vt:lpstr>
      <vt:lpstr>2_Collaboration</vt:lpstr>
      <vt:lpstr>3_Innovation</vt:lpstr>
      <vt:lpstr>4_Education and Training</vt:lpstr>
      <vt:lpstr>Country</vt:lpstr>
      <vt:lpstr>Accelerating Innovation</vt:lpstr>
      <vt:lpstr>We develop technologies in three key areas</vt:lpstr>
      <vt:lpstr>PowerPoint Presentation</vt:lpstr>
      <vt:lpstr>Some historic examples</vt:lpstr>
      <vt:lpstr>PowerPoint Presentation</vt:lpstr>
      <vt:lpstr>CERN as trusted non-commercial innovation partner</vt:lpstr>
      <vt:lpstr>Hybrid strategy: tech push &amp; market pull</vt:lpstr>
      <vt:lpstr>Shaping innovation partnerships</vt:lpstr>
      <vt:lpstr>Shaping innovation partnerships</vt:lpstr>
      <vt:lpstr>MedAustron and CNAO offer hadron therapy using CERN technology.</vt:lpstr>
      <vt:lpstr>PowerPoint Presentation</vt:lpstr>
      <vt:lpstr>PowerPoint Presentation</vt:lpstr>
      <vt:lpstr>PowerPoint Presentation</vt:lpstr>
      <vt:lpstr>ZENSEACT (Volvo Cars Company) teams up with CERN on extremely fast machine learning using FPGAs.</vt:lpstr>
      <vt:lpstr>PowerPoint Presentation</vt:lpstr>
      <vt:lpstr>PowerPoint Presentation</vt:lpstr>
      <vt:lpstr>PowerPoint Presentation</vt:lpstr>
      <vt:lpstr>PowerPoint Presentation</vt:lpstr>
      <vt:lpstr>PowerPoint Presentation</vt:lpstr>
      <vt:lpstr>Tokamak Energy (fusion power) taps into expertise of CERN on simulation of currents and magnetic fields.</vt:lpstr>
      <vt:lpstr>ZENSEACT (Volvo Cars Company) teams up with CERN on fast machine learning using FPGAs.</vt:lpstr>
      <vt:lpstr>PowerPoint Presentation</vt:lpstr>
      <vt:lpstr>PowerPoint Presentation</vt:lpstr>
      <vt:lpstr>InsightART: Using CERN Medipix detector to analyse art.</vt:lpstr>
      <vt:lpstr>PowerPoint Presentation</vt:lpstr>
      <vt:lpstr>PowerPoint Presentation</vt:lpstr>
      <vt:lpstr>PowerPoint Presentation</vt:lpstr>
      <vt:lpstr>Key lessons learned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Han Hubert Dols</cp:lastModifiedBy>
  <cp:revision>1117</cp:revision>
  <cp:lastPrinted>2021-04-15T12:33:04Z</cp:lastPrinted>
  <dcterms:created xsi:type="dcterms:W3CDTF">2017-12-12T17:17:03Z</dcterms:created>
  <dcterms:modified xsi:type="dcterms:W3CDTF">2023-05-09T14:14:33Z</dcterms:modified>
</cp:coreProperties>
</file>