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97" r:id="rId2"/>
    <p:sldId id="300" r:id="rId3"/>
    <p:sldId id="302" r:id="rId4"/>
    <p:sldId id="305" r:id="rId5"/>
    <p:sldId id="299" r:id="rId6"/>
    <p:sldId id="306" r:id="rId7"/>
    <p:sldId id="304" r:id="rId8"/>
    <p:sldId id="301" r:id="rId9"/>
    <p:sldId id="295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489"/>
    <p:restoredTop sz="94686"/>
  </p:normalViewPr>
  <p:slideViewPr>
    <p:cSldViewPr snapToGrid="0" snapToObjects="1">
      <p:cViewPr varScale="1">
        <p:scale>
          <a:sx n="128" d="100"/>
          <a:sy n="128" d="100"/>
        </p:scale>
        <p:origin x="424" y="1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4/13/23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4/13/23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30/03/2022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30/03/2022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30/03/2022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30/03/2022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30/03/2022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30/03/2022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30/03/2022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30/03/2022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30/03/2022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30/03/2022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30/03/2022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30/03/2022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30/03/2022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30/03/2022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30/03/2022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30/03/2022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30/03/2022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30/03/2022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30/03/2022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L. Di Giulio | EP Safety Office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edh.cern.ch/Document/General/IncidentDeclaration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4.pn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ep-th-safety.web.cern.ch/node/33388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ep-th-safety.web.cern.ch/isiec-safety-clearance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EHN1-TSO@cern.ch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hyperlink" Target="mailto:ep-safety-office@cern.ch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4F8F23-1175-B940-953B-A52605E22E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930965"/>
            <a:ext cx="9144000" cy="2387600"/>
          </a:xfrm>
        </p:spPr>
        <p:txBody>
          <a:bodyPr/>
          <a:lstStyle/>
          <a:p>
            <a:r>
              <a:rPr lang="en-GB" sz="5400" dirty="0">
                <a:solidFill>
                  <a:schemeClr val="tx2"/>
                </a:solidFill>
              </a:rPr>
              <a:t>General Safety for </a:t>
            </a:r>
            <a:br>
              <a:rPr lang="en-GB" sz="5400" dirty="0">
                <a:solidFill>
                  <a:schemeClr val="tx2"/>
                </a:solidFill>
              </a:rPr>
            </a:br>
            <a:r>
              <a:rPr lang="en-GB" sz="5400" dirty="0">
                <a:solidFill>
                  <a:schemeClr val="tx2"/>
                </a:solidFill>
              </a:rPr>
              <a:t>EHN1 users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573EF9-E036-404C-8F5B-3024A498A0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30/03/2022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02E621-75BD-4845-AC1F-4CA2FDC52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6C199B-F2D2-7D4E-8831-0CBFAA52F5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8F6DC16-C2CD-8C48-AEF4-8C015B06D94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325" t="29334" r="37407" b="32561"/>
          <a:stretch/>
        </p:blipFill>
        <p:spPr>
          <a:xfrm>
            <a:off x="10216256" y="334349"/>
            <a:ext cx="1510812" cy="159661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718A6F3-74FF-504D-8A63-6663098323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8511" y="334348"/>
            <a:ext cx="1665484" cy="1623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58941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8BED1CEE-6B32-3041-AFC6-DD60474A825B}"/>
              </a:ext>
            </a:extLst>
          </p:cNvPr>
          <p:cNvSpPr txBox="1">
            <a:spLocks/>
          </p:cNvSpPr>
          <p:nvPr/>
        </p:nvSpPr>
        <p:spPr>
          <a:xfrm>
            <a:off x="407988" y="1350558"/>
            <a:ext cx="11784012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</a:rPr>
              <a:t>Necessary PPEs (Personal Protective Equipment) mandatory to enter the EHN1 Beam Facility are: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b="1" dirty="0">
                <a:latin typeface="+mj-lt"/>
              </a:rPr>
              <a:t>personal dosimeter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b="1" dirty="0"/>
              <a:t>helmet, safety shoes </a:t>
            </a:r>
            <a:r>
              <a:rPr lang="en-GB" dirty="0"/>
              <a:t>(can be taken from counting rooms as soon as entering the building, if stored there – must enter the building from the door closest to the counting room)</a:t>
            </a:r>
            <a:endParaRPr lang="en-GB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800" b="0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b="0" dirty="0">
              <a:latin typeface="+mj-lt"/>
            </a:endParaRPr>
          </a:p>
          <a:p>
            <a:endParaRPr lang="en-GB" sz="2000" b="0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</a:rPr>
              <a:t>Every experimental area is equipped with safety installations, as </a:t>
            </a:r>
            <a:r>
              <a:rPr lang="en-GB" sz="2000" dirty="0">
                <a:latin typeface="+mj-lt"/>
              </a:rPr>
              <a:t>fire extinguishers</a:t>
            </a:r>
            <a:r>
              <a:rPr lang="en-GB" sz="2000" b="0" dirty="0">
                <a:latin typeface="+mj-lt"/>
              </a:rPr>
              <a:t> and </a:t>
            </a:r>
            <a:r>
              <a:rPr lang="en-GB" sz="2000" dirty="0">
                <a:latin typeface="+mj-lt"/>
              </a:rPr>
              <a:t>AUG</a:t>
            </a:r>
            <a:r>
              <a:rPr lang="en-GB" sz="2000" b="0" dirty="0">
                <a:latin typeface="+mj-lt"/>
              </a:rPr>
              <a:t> (General Emergency Stop – cut the power in the entire building).                                                                                      </a:t>
            </a:r>
            <a:r>
              <a:rPr lang="en-GB" sz="2000" b="0" i="1" dirty="0">
                <a:solidFill>
                  <a:schemeClr val="tx1"/>
                </a:solidFill>
                <a:latin typeface="+mj-lt"/>
              </a:rPr>
              <a:t>Please, take some time to familiarise with their position the first time you enter the building!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</a:rPr>
              <a:t>Any </a:t>
            </a:r>
            <a:r>
              <a:rPr lang="en-GB" sz="2000" dirty="0">
                <a:latin typeface="+mj-lt"/>
              </a:rPr>
              <a:t>professional incident </a:t>
            </a:r>
            <a:r>
              <a:rPr lang="en-GB" sz="2000" b="0" dirty="0">
                <a:latin typeface="+mj-lt"/>
              </a:rPr>
              <a:t>shall be declared ASAP via the EDH form: </a:t>
            </a:r>
            <a:r>
              <a:rPr lang="en-GB" sz="2000" b="0" dirty="0">
                <a:latin typeface="+mj-lt"/>
                <a:hlinkClick r:id="rId2"/>
              </a:rPr>
              <a:t>https://edh.cern.ch/Document/General/IncidentDeclaration</a:t>
            </a:r>
            <a:endParaRPr lang="en-GB" sz="2000" b="0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b="0" dirty="0">
              <a:latin typeface="+mj-lt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4E0F4FB-594E-344B-B2DB-C128DF1B2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0683"/>
          </a:xfrm>
        </p:spPr>
        <p:txBody>
          <a:bodyPr/>
          <a:lstStyle/>
          <a:p>
            <a:r>
              <a:rPr lang="en-GB" b="0" dirty="0">
                <a:solidFill>
                  <a:schemeClr val="tx2"/>
                </a:solidFill>
              </a:rPr>
              <a:t>General Safety in EHN1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BFDEBB-10EB-E54C-A7E0-0F3F5E702C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en-US"/>
              <a:t>30/03/2022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533AB3-5F81-0E43-83C1-07ACEB024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EBD7B7-31BA-4D4C-A7BB-408C3C297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4E53434-0610-DF46-BEF4-201F9B85E88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1325" t="29334" r="37407" b="32561"/>
          <a:stretch/>
        </p:blipFill>
        <p:spPr>
          <a:xfrm>
            <a:off x="11107546" y="176997"/>
            <a:ext cx="906975" cy="95848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3BF7669-7031-7745-9F42-C6DE9C2DFE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04501" y="2835628"/>
            <a:ext cx="1500747" cy="137318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4E92C06-5F6F-4842-85B4-8BA90FDA210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4259" y="2835628"/>
            <a:ext cx="1436990" cy="1314846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B73D6E67-B43E-7247-B983-2B937775BF6B}"/>
              </a:ext>
            </a:extLst>
          </p:cNvPr>
          <p:cNvSpPr/>
          <p:nvPr/>
        </p:nvSpPr>
        <p:spPr>
          <a:xfrm>
            <a:off x="5713947" y="3031386"/>
            <a:ext cx="365374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latin typeface="+mj-lt"/>
              </a:rPr>
              <a:t>Additional PPEs might be required, depending on the activities to be performed.</a:t>
            </a:r>
          </a:p>
        </p:txBody>
      </p:sp>
    </p:spTree>
    <p:extLst>
      <p:ext uri="{BB962C8B-B14F-4D97-AF65-F5344CB8AC3E}">
        <p14:creationId xmlns:p14="http://schemas.microsoft.com/office/powerpoint/2010/main" val="10686891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A039602-09D6-D94A-BF55-5D140E4FB6D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en-US"/>
              <a:t>30/03/2022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EBBF1FB-FC6B-F64E-B75B-DC9828AF8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5D4511-6F40-0E43-AEF5-F6A759D67A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378A7BC-14F3-5241-9CC9-AA4B1BAB62E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9258"/>
          <a:stretch/>
        </p:blipFill>
        <p:spPr>
          <a:xfrm>
            <a:off x="1811582" y="2163526"/>
            <a:ext cx="4967784" cy="3855150"/>
          </a:xfrm>
          <a:prstGeom prst="rect">
            <a:avLst/>
          </a:prstGeom>
        </p:spPr>
      </p:pic>
      <p:sp>
        <p:nvSpPr>
          <p:cNvPr id="6" name="TextBox 2">
            <a:extLst>
              <a:ext uri="{FF2B5EF4-FFF2-40B4-BE49-F238E27FC236}">
                <a16:creationId xmlns:a16="http://schemas.microsoft.com/office/drawing/2014/main" id="{44AAA478-8EAD-7644-97B1-DA4507E144B5}"/>
              </a:ext>
            </a:extLst>
          </p:cNvPr>
          <p:cNvSpPr txBox="1">
            <a:spLocks noChangeArrowheads="1"/>
          </p:cNvSpPr>
          <p:nvPr/>
        </p:nvSpPr>
        <p:spPr bwMode="auto">
          <a:xfrm rot="18744909">
            <a:off x="8797797" y="1912606"/>
            <a:ext cx="1144588" cy="353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Times New Roman" charset="0"/>
                <a:ea typeface="MS PGothic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700" b="1" spc="-80" dirty="0">
                <a:solidFill>
                  <a:schemeClr val="bg1"/>
                </a:solidFill>
                <a:latin typeface="+mj-lt"/>
              </a:rPr>
              <a:t>NP Hall</a:t>
            </a:r>
          </a:p>
        </p:txBody>
      </p:sp>
      <p:sp>
        <p:nvSpPr>
          <p:cNvPr id="7" name="TextBox 2">
            <a:extLst>
              <a:ext uri="{FF2B5EF4-FFF2-40B4-BE49-F238E27FC236}">
                <a16:creationId xmlns:a16="http://schemas.microsoft.com/office/drawing/2014/main" id="{46C5471C-BD33-F748-8FE2-D71502E09102}"/>
              </a:ext>
            </a:extLst>
          </p:cNvPr>
          <p:cNvSpPr txBox="1">
            <a:spLocks noChangeArrowheads="1"/>
          </p:cNvSpPr>
          <p:nvPr/>
        </p:nvSpPr>
        <p:spPr bwMode="auto">
          <a:xfrm rot="18744909">
            <a:off x="6379208" y="3128066"/>
            <a:ext cx="1144588" cy="353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Times New Roman" charset="0"/>
                <a:ea typeface="MS PGothic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700" b="1" dirty="0">
                <a:solidFill>
                  <a:schemeClr val="bg1"/>
                </a:solidFill>
                <a:latin typeface="+mj-lt"/>
              </a:rPr>
              <a:t>EHN1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5B5C135-5288-634C-A7E0-88F843319341}"/>
              </a:ext>
            </a:extLst>
          </p:cNvPr>
          <p:cNvCxnSpPr>
            <a:cxnSpLocks/>
          </p:cNvCxnSpPr>
          <p:nvPr/>
        </p:nvCxnSpPr>
        <p:spPr>
          <a:xfrm flipV="1">
            <a:off x="3704751" y="2804275"/>
            <a:ext cx="4739554" cy="19587"/>
          </a:xfrm>
          <a:prstGeom prst="line">
            <a:avLst/>
          </a:prstGeom>
          <a:ln w="38100">
            <a:solidFill>
              <a:srgbClr val="14A1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A6B1870C-DE67-8647-8A80-1A6D195DBB55}"/>
              </a:ext>
            </a:extLst>
          </p:cNvPr>
          <p:cNvSpPr/>
          <p:nvPr/>
        </p:nvSpPr>
        <p:spPr>
          <a:xfrm>
            <a:off x="8281712" y="3098207"/>
            <a:ext cx="3024336" cy="353943"/>
          </a:xfrm>
          <a:prstGeom prst="rect">
            <a:avLst/>
          </a:prstGeom>
          <a:solidFill>
            <a:schemeClr val="bg1">
              <a:alpha val="71000"/>
            </a:schemeClr>
          </a:solidFill>
        </p:spPr>
        <p:txBody>
          <a:bodyPr wrap="square" lIns="0" rIns="0">
            <a:spAutoFit/>
          </a:bodyPr>
          <a:lstStyle/>
          <a:p>
            <a:pPr>
              <a:spcBef>
                <a:spcPct val="0"/>
              </a:spcBef>
            </a:pPr>
            <a:r>
              <a:rPr lang="en-GB" altLang="en-US" sz="1700" b="1" dirty="0">
                <a:solidFill>
                  <a:schemeClr val="tx2"/>
                </a:solidFill>
                <a:latin typeface="+mj-lt"/>
                <a:ea typeface="Arial" charset="0"/>
                <a:cs typeface="Arial" charset="0"/>
              </a:rPr>
              <a:t>Jura side: </a:t>
            </a:r>
            <a:r>
              <a:rPr lang="en-GB" altLang="en-US" sz="1700" dirty="0">
                <a:solidFill>
                  <a:schemeClr val="tx2"/>
                </a:solidFill>
                <a:latin typeface="+mj-lt"/>
                <a:ea typeface="Arial" charset="0"/>
                <a:cs typeface="Arial" charset="0"/>
              </a:rPr>
              <a:t>close to picnic area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CEDB59A-2F6A-D94F-AB95-8CFDD2603DF1}"/>
              </a:ext>
            </a:extLst>
          </p:cNvPr>
          <p:cNvCxnSpPr>
            <a:cxnSpLocks/>
          </p:cNvCxnSpPr>
          <p:nvPr/>
        </p:nvCxnSpPr>
        <p:spPr>
          <a:xfrm>
            <a:off x="6081015" y="4542517"/>
            <a:ext cx="2363290" cy="27159"/>
          </a:xfrm>
          <a:prstGeom prst="line">
            <a:avLst/>
          </a:prstGeom>
          <a:ln w="38100">
            <a:solidFill>
              <a:srgbClr val="14A1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08A35FC9-A795-EF41-B17E-848E0BCAC98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6557" y="2804275"/>
            <a:ext cx="416708" cy="41670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A6F4093-1318-AE46-812C-A2C27B4FA9D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1987" y="4154062"/>
            <a:ext cx="415614" cy="415614"/>
          </a:xfrm>
          <a:prstGeom prst="rect">
            <a:avLst/>
          </a:prstGeom>
        </p:spPr>
      </p:pic>
      <p:sp>
        <p:nvSpPr>
          <p:cNvPr id="14" name="Rectangle 3">
            <a:extLst>
              <a:ext uri="{FF2B5EF4-FFF2-40B4-BE49-F238E27FC236}">
                <a16:creationId xmlns:a16="http://schemas.microsoft.com/office/drawing/2014/main" id="{BB307EFE-4C2C-5141-8A20-4DF8034681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5520" y="1237944"/>
            <a:ext cx="747471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180000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Times New Roman" charset="0"/>
                <a:ea typeface="MS PGothic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9pPr>
          </a:lstStyle>
          <a:p>
            <a:pPr marL="285750" indent="-285750">
              <a:spcBef>
                <a:spcPct val="0"/>
              </a:spcBef>
            </a:pPr>
            <a:r>
              <a:rPr lang="en-GB" altLang="en-US" sz="1800" dirty="0">
                <a:solidFill>
                  <a:schemeClr val="tx2"/>
                </a:solidFill>
                <a:latin typeface="+mj-lt"/>
                <a:ea typeface="Arial" charset="0"/>
              </a:rPr>
              <a:t>There are two assembly points, located at the sides of EHN1. </a:t>
            </a:r>
            <a:r>
              <a:rPr lang="en-GB" altLang="en-US" sz="1800" i="1" dirty="0">
                <a:latin typeface="+mj-lt"/>
                <a:ea typeface="Arial" charset="0"/>
              </a:rPr>
              <a:t>Please, take some time familiarise with their location!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1D51A2D-5684-2740-B10E-163D36F38D45}"/>
              </a:ext>
            </a:extLst>
          </p:cNvPr>
          <p:cNvSpPr/>
          <p:nvPr/>
        </p:nvSpPr>
        <p:spPr>
          <a:xfrm>
            <a:off x="8281713" y="5472309"/>
            <a:ext cx="3024336" cy="523220"/>
          </a:xfrm>
          <a:prstGeom prst="rect">
            <a:avLst/>
          </a:prstGeom>
          <a:solidFill>
            <a:schemeClr val="bg1">
              <a:alpha val="71000"/>
            </a:schemeClr>
          </a:solidFill>
        </p:spPr>
        <p:txBody>
          <a:bodyPr wrap="square" lIns="0" tIns="0" rIns="0" bIns="0">
            <a:spAutoFit/>
          </a:bodyPr>
          <a:lstStyle/>
          <a:p>
            <a:pPr>
              <a:spcBef>
                <a:spcPct val="0"/>
              </a:spcBef>
            </a:pPr>
            <a:r>
              <a:rPr lang="fr-FR" altLang="en-US" sz="1700" b="1" dirty="0">
                <a:solidFill>
                  <a:schemeClr val="tx2"/>
                </a:solidFill>
                <a:latin typeface="+mj-lt"/>
                <a:ea typeface="Arial" charset="0"/>
                <a:cs typeface="Arial" charset="0"/>
              </a:rPr>
              <a:t>Salève</a:t>
            </a:r>
            <a:r>
              <a:rPr lang="en-GB" altLang="en-US" sz="1700" b="1" dirty="0">
                <a:solidFill>
                  <a:schemeClr val="tx2"/>
                </a:solidFill>
                <a:latin typeface="+mj-lt"/>
                <a:ea typeface="Arial" charset="0"/>
                <a:cs typeface="Arial" charset="0"/>
              </a:rPr>
              <a:t> side: </a:t>
            </a:r>
            <a:r>
              <a:rPr lang="en-GB" altLang="en-US" sz="1700" dirty="0">
                <a:solidFill>
                  <a:schemeClr val="tx2"/>
                </a:solidFill>
                <a:latin typeface="+mj-lt"/>
                <a:ea typeface="Arial" charset="0"/>
                <a:cs typeface="Arial" charset="0"/>
              </a:rPr>
              <a:t>car park by the ramp, close to building 892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7A4BD9B-828F-9941-A582-8EA86B80954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44303" y="3627571"/>
            <a:ext cx="2700432" cy="1800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6A8ECD1-8D35-6A4F-B531-089B09F8956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44303" y="1312136"/>
            <a:ext cx="2699153" cy="1800000"/>
          </a:xfrm>
          <a:prstGeom prst="rect">
            <a:avLst/>
          </a:prstGeom>
        </p:spPr>
      </p:pic>
      <p:sp>
        <p:nvSpPr>
          <p:cNvPr id="18" name="Title 2">
            <a:extLst>
              <a:ext uri="{FF2B5EF4-FFF2-40B4-BE49-F238E27FC236}">
                <a16:creationId xmlns:a16="http://schemas.microsoft.com/office/drawing/2014/main" id="{FF5D39E2-2015-2E46-BA84-068BB74EEAF3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59068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0" dirty="0">
                <a:solidFill>
                  <a:schemeClr val="tx2"/>
                </a:solidFill>
              </a:rPr>
              <a:t>Assembly points in EHN1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B66B7AF5-DE06-4D4F-8350-8A98CC8C9B71}"/>
              </a:ext>
            </a:extLst>
          </p:cNvPr>
          <p:cNvSpPr/>
          <p:nvPr/>
        </p:nvSpPr>
        <p:spPr>
          <a:xfrm>
            <a:off x="465520" y="3644392"/>
            <a:ext cx="2464064" cy="1796250"/>
          </a:xfrm>
          <a:prstGeom prst="roundRect">
            <a:avLst/>
          </a:prstGeom>
          <a:solidFill>
            <a:schemeClr val="accent3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+mj-lt"/>
              </a:rPr>
              <a:t>In case of evacuation alarm, leave immediately the building and go to the assembly point!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2C299591-1FE1-0E42-AC10-145BEB40E06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1325" t="29334" r="37407" b="32561"/>
          <a:stretch/>
        </p:blipFill>
        <p:spPr>
          <a:xfrm>
            <a:off x="11107546" y="176997"/>
            <a:ext cx="906975" cy="958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3613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41F66C9-D7B8-7A80-C5E4-E39AF76C07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B5036B2A-7A9B-032C-75A4-908D4620CD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42508" y="6358284"/>
            <a:ext cx="6924782" cy="365125"/>
          </a:xfrm>
        </p:spPr>
        <p:txBody>
          <a:bodyPr/>
          <a:lstStyle/>
          <a:p>
            <a:r>
              <a:rPr lang="en-GB"/>
              <a:t>E.Dho | EP Safety Office</a:t>
            </a:r>
          </a:p>
          <a:p>
            <a:r>
              <a:rPr lang="en-GB" sz="1000"/>
              <a:t>20</a:t>
            </a:r>
            <a:r>
              <a:rPr lang="en-GB" sz="1000" baseline="30000"/>
              <a:t>th</a:t>
            </a:r>
            <a:r>
              <a:rPr lang="en-GB" sz="1000"/>
              <a:t> March 2023</a:t>
            </a:r>
          </a:p>
        </p:txBody>
      </p:sp>
      <p:sp>
        <p:nvSpPr>
          <p:cNvPr id="17" name="Espace réservé du contenu 8">
            <a:extLst>
              <a:ext uri="{FF2B5EF4-FFF2-40B4-BE49-F238E27FC236}">
                <a16:creationId xmlns:a16="http://schemas.microsoft.com/office/drawing/2014/main" id="{7940DBEB-0049-71F8-7A48-E1FFAC84ACEC}"/>
              </a:ext>
            </a:extLst>
          </p:cNvPr>
          <p:cNvSpPr txBox="1">
            <a:spLocks/>
          </p:cNvSpPr>
          <p:nvPr/>
        </p:nvSpPr>
        <p:spPr>
          <a:xfrm>
            <a:off x="407989" y="1592263"/>
            <a:ext cx="11376024" cy="2516073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b="0" dirty="0">
                <a:latin typeface="+mj-lt"/>
              </a:rPr>
              <a:t>The information contained in this </a:t>
            </a:r>
            <a:r>
              <a:rPr lang="en-GB" sz="2000" b="0" dirty="0">
                <a:latin typeface="+mj-lt"/>
                <a:hlinkClick r:id="rId2"/>
              </a:rPr>
              <a:t>EP Safety Office web page</a:t>
            </a:r>
            <a:r>
              <a:rPr lang="en-GB" sz="2000" b="0" dirty="0">
                <a:latin typeface="+mj-lt"/>
              </a:rPr>
              <a:t> shall be considered as early as possible in the design of the experiment to facilitate the safety validation process. You will find details about:</a:t>
            </a:r>
          </a:p>
          <a:p>
            <a:pPr marL="666900" lvl="1" indent="-342900">
              <a:buFont typeface="Arial" panose="020B0604020202020204" pitchFamily="34" charset="0"/>
              <a:buChar char="•"/>
              <a:tabLst>
                <a:tab pos="1063625" algn="l"/>
              </a:tabLst>
            </a:pPr>
            <a:r>
              <a:rPr lang="en-GB" sz="2000" dirty="0">
                <a:latin typeface="+mj-lt"/>
              </a:rPr>
              <a:t>List of materials allowed and forbidden at CERN</a:t>
            </a:r>
          </a:p>
          <a:p>
            <a:pPr marL="666900" lvl="1" indent="-342900">
              <a:buFont typeface="Arial" panose="020B0604020202020204" pitchFamily="34" charset="0"/>
              <a:buChar char="•"/>
              <a:tabLst>
                <a:tab pos="1063625" algn="l"/>
              </a:tabLst>
            </a:pPr>
            <a:r>
              <a:rPr lang="en-GB" sz="2000" dirty="0">
                <a:latin typeface="+mj-lt"/>
              </a:rPr>
              <a:t>Instructions and recommendations to be followed for specific hazards and risks brought by the experiment to CERN</a:t>
            </a:r>
          </a:p>
          <a:p>
            <a:pPr marL="666900" lvl="1" indent="-342900">
              <a:buFont typeface="Arial" panose="020B0604020202020204" pitchFamily="34" charset="0"/>
              <a:buChar char="•"/>
              <a:tabLst>
                <a:tab pos="1063625" algn="l"/>
              </a:tabLst>
            </a:pPr>
            <a:r>
              <a:rPr lang="en-GB" sz="2000" dirty="0">
                <a:latin typeface="+mj-lt"/>
              </a:rPr>
              <a:t>Best safety practices for installation and operations of detectors at CERN</a:t>
            </a:r>
          </a:p>
          <a:p>
            <a:pPr marL="666900" lvl="1" indent="-342900">
              <a:buFont typeface="Arial" panose="020B0604020202020204" pitchFamily="34" charset="0"/>
              <a:buChar char="•"/>
              <a:tabLst>
                <a:tab pos="1063625" algn="l"/>
              </a:tabLst>
            </a:pPr>
            <a:r>
              <a:rPr lang="en-GB" sz="2000" dirty="0">
                <a:latin typeface="+mj-lt"/>
              </a:rPr>
              <a:t>Safety contacts for any additional questions</a:t>
            </a:r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88BD55B6-2630-8547-A8F1-DCE1807B35B8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59068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0" dirty="0">
                <a:solidFill>
                  <a:srgbClr val="303030"/>
                </a:solidFill>
              </a:rPr>
              <a:t>Early Safety Instructions for Temporary Experiments</a:t>
            </a:r>
          </a:p>
        </p:txBody>
      </p:sp>
    </p:spTree>
    <p:extLst>
      <p:ext uri="{BB962C8B-B14F-4D97-AF65-F5344CB8AC3E}">
        <p14:creationId xmlns:p14="http://schemas.microsoft.com/office/powerpoint/2010/main" val="36484889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4E0F4FB-594E-344B-B2DB-C128DF1B2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0683"/>
          </a:xfrm>
        </p:spPr>
        <p:txBody>
          <a:bodyPr/>
          <a:lstStyle/>
          <a:p>
            <a:r>
              <a:rPr lang="en-GB" b="0" dirty="0">
                <a:solidFill>
                  <a:schemeClr val="tx2"/>
                </a:solidFill>
              </a:rPr>
              <a:t>ISIEC Form &amp; Safety Clearance process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BFDEBB-10EB-E54C-A7E0-0F3F5E702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30/03/2022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533AB3-5F81-0E43-83C1-07ACEB024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EBD7B7-31BA-4D4C-A7BB-408C3C297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7DE87DD-8FA6-964A-BE78-1D45D8A5906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325" t="29334" r="37407" b="32561"/>
          <a:stretch/>
        </p:blipFill>
        <p:spPr>
          <a:xfrm>
            <a:off x="11107546" y="176997"/>
            <a:ext cx="906975" cy="958485"/>
          </a:xfrm>
          <a:prstGeom prst="rect">
            <a:avLst/>
          </a:prstGeom>
        </p:spPr>
      </p:pic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719DBD05-983F-CE48-98F0-67306DD891F0}"/>
              </a:ext>
            </a:extLst>
          </p:cNvPr>
          <p:cNvSpPr/>
          <p:nvPr/>
        </p:nvSpPr>
        <p:spPr>
          <a:xfrm>
            <a:off x="407988" y="1721886"/>
            <a:ext cx="8832266" cy="1490546"/>
          </a:xfrm>
          <a:prstGeom prst="roundRect">
            <a:avLst/>
          </a:prstGeom>
          <a:solidFill>
            <a:schemeClr val="accent3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u="sng" dirty="0">
                <a:latin typeface="+mj-lt"/>
              </a:rPr>
              <a:t>Every set-up</a:t>
            </a:r>
            <a:r>
              <a:rPr lang="en-GB" dirty="0">
                <a:latin typeface="+mj-lt"/>
              </a:rPr>
              <a:t> must undergo this safety process, b</a:t>
            </a:r>
            <a:r>
              <a:rPr lang="en-GB" dirty="0"/>
              <a:t>efore operations. This includes: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</a:rPr>
              <a:t>Main users set-ups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</a:rPr>
              <a:t>Set-ups taking parasitic beam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</a:rPr>
              <a:t>Set-ups coming back with the same installation as the previous month/year/etc.</a:t>
            </a:r>
            <a:endParaRPr lang="en-GB" dirty="0"/>
          </a:p>
        </p:txBody>
      </p:sp>
      <p:sp>
        <p:nvSpPr>
          <p:cNvPr id="11" name="Rounded Rectangle 9">
            <a:extLst>
              <a:ext uri="{FF2B5EF4-FFF2-40B4-BE49-F238E27FC236}">
                <a16:creationId xmlns:a16="http://schemas.microsoft.com/office/drawing/2014/main" id="{4B1D3A61-CD77-2647-9A81-3C301B748CAA}"/>
              </a:ext>
            </a:extLst>
          </p:cNvPr>
          <p:cNvSpPr/>
          <p:nvPr/>
        </p:nvSpPr>
        <p:spPr>
          <a:xfrm>
            <a:off x="407989" y="3516415"/>
            <a:ext cx="8832265" cy="1172559"/>
          </a:xfrm>
          <a:prstGeom prst="roundRect">
            <a:avLst/>
          </a:prstGeom>
          <a:solidFill>
            <a:schemeClr val="accent3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800" b="0" dirty="0">
                <a:effectLst/>
                <a:latin typeface="+mj-lt"/>
              </a:rPr>
              <a:t>The EP Safety Office should be contacted (and the ISIEC process started) from few weeks/months to 1 week before your experiment is installed at CERN, depending on the hazards and risk implications. </a:t>
            </a:r>
            <a:endParaRPr lang="en-GB" sz="1800" b="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716869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F3B24A4-81DE-6140-A7F1-F472237A22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56376"/>
            <a:ext cx="11376024" cy="3684429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GB" sz="2000" b="0" dirty="0">
                <a:latin typeface="+mj-lt"/>
              </a:rPr>
              <a:t>Go on the website: </a:t>
            </a:r>
            <a:r>
              <a:rPr lang="en-GB" sz="2000" b="0" dirty="0">
                <a:latin typeface="+mj-lt"/>
                <a:hlinkClick r:id="rId2"/>
              </a:rPr>
              <a:t>https://ep-th-safety.web.cern.ch/isiec-safety-clearance</a:t>
            </a:r>
            <a:r>
              <a:rPr lang="en-GB" sz="2000" b="0" dirty="0">
                <a:latin typeface="+mj-lt"/>
              </a:rPr>
              <a:t> </a:t>
            </a:r>
            <a:r>
              <a:rPr lang="en-GB" sz="2000" b="0" i="1" dirty="0">
                <a:latin typeface="+mj-lt"/>
              </a:rPr>
              <a:t>(you must Sign In to access the ISIEC form)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b="0" dirty="0">
                <a:latin typeface="+mj-lt"/>
              </a:rPr>
              <a:t>Submit the </a:t>
            </a:r>
            <a:r>
              <a:rPr lang="en-GB" sz="2000" dirty="0">
                <a:latin typeface="+mj-lt"/>
              </a:rPr>
              <a:t>ISIEC </a:t>
            </a:r>
            <a:r>
              <a:rPr lang="en-GB" sz="2000" b="0" dirty="0">
                <a:latin typeface="+mj-lt"/>
              </a:rPr>
              <a:t>(</a:t>
            </a:r>
            <a:r>
              <a:rPr lang="en-GB" sz="2000" b="0" i="1" dirty="0">
                <a:latin typeface="+mj-lt"/>
              </a:rPr>
              <a:t>Initial Safety Information for Experiments at CERN</a:t>
            </a:r>
            <a:r>
              <a:rPr lang="en-GB" sz="2000" b="0" dirty="0">
                <a:latin typeface="+mj-lt"/>
              </a:rPr>
              <a:t>) </a:t>
            </a:r>
            <a:r>
              <a:rPr lang="en-GB" sz="2000" dirty="0">
                <a:latin typeface="+mj-lt"/>
              </a:rPr>
              <a:t>form </a:t>
            </a:r>
            <a:r>
              <a:rPr lang="en-GB" sz="2000" b="0" dirty="0">
                <a:latin typeface="+mj-lt"/>
              </a:rPr>
              <a:t>with the details related to your experiment (description, hazards, etc) </a:t>
            </a:r>
            <a:r>
              <a:rPr lang="en-GB" sz="2000" dirty="0">
                <a:latin typeface="+mj-lt"/>
              </a:rPr>
              <a:t>at least 1 week </a:t>
            </a:r>
            <a:r>
              <a:rPr lang="en-GB" sz="2000" b="0" dirty="0">
                <a:latin typeface="+mj-lt"/>
              </a:rPr>
              <a:t>before the operation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b="0" dirty="0">
                <a:latin typeface="+mj-lt"/>
              </a:rPr>
              <a:t>You will receive a confirmation email and you will be contacted by the EP Safety Office to organise the </a:t>
            </a:r>
            <a:r>
              <a:rPr lang="en-GB" sz="2000" dirty="0">
                <a:latin typeface="+mj-lt"/>
              </a:rPr>
              <a:t>inspection visit on site</a:t>
            </a:r>
            <a:r>
              <a:rPr lang="en-GB" sz="2000" b="0" dirty="0">
                <a:latin typeface="+mj-lt"/>
              </a:rPr>
              <a:t> (once the installation of the set-up is </a:t>
            </a:r>
            <a:r>
              <a:rPr lang="en-GB" sz="2000" dirty="0">
                <a:latin typeface="+mj-lt"/>
              </a:rPr>
              <a:t>completed!</a:t>
            </a:r>
            <a:r>
              <a:rPr lang="en-GB" sz="2000" b="0" dirty="0">
                <a:latin typeface="+mj-lt"/>
              </a:rPr>
              <a:t>)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b="0" dirty="0">
                <a:latin typeface="+mj-lt"/>
              </a:rPr>
              <a:t>After the inspection, the </a:t>
            </a:r>
            <a:r>
              <a:rPr lang="en-GB" sz="2000" dirty="0">
                <a:latin typeface="+mj-lt"/>
              </a:rPr>
              <a:t>remarks </a:t>
            </a:r>
            <a:r>
              <a:rPr lang="en-GB" sz="2000" b="0" dirty="0">
                <a:latin typeface="+mj-lt"/>
              </a:rPr>
              <a:t>(if any) will be communicated to you. If no major remarks are present, you will receive the </a:t>
            </a:r>
            <a:r>
              <a:rPr lang="en-GB" sz="2000" dirty="0">
                <a:latin typeface="+mj-lt"/>
              </a:rPr>
              <a:t>Safety Clearance </a:t>
            </a:r>
            <a:r>
              <a:rPr lang="en-GB" sz="2000" b="0" dirty="0">
                <a:latin typeface="+mj-lt"/>
              </a:rPr>
              <a:t>form via email. If present, minor remarks will be listed in this form. Make sure they are all resolved before taking beam!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b="0" dirty="0">
                <a:latin typeface="+mj-lt"/>
              </a:rPr>
              <a:t>The Safety Clearance is valid for an operation time of 3 weeks. Please, contact the EP Safety Office if your beam time is extended.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4E0F4FB-594E-344B-B2DB-C128DF1B2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0683"/>
          </a:xfrm>
        </p:spPr>
        <p:txBody>
          <a:bodyPr/>
          <a:lstStyle/>
          <a:p>
            <a:r>
              <a:rPr lang="en-GB" b="0" dirty="0">
                <a:solidFill>
                  <a:schemeClr val="tx2"/>
                </a:solidFill>
              </a:rPr>
              <a:t>ISIEC Form &amp; Safety Clearance process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BFDEBB-10EB-E54C-A7E0-0F3F5E702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30/03/2022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533AB3-5F81-0E43-83C1-07ACEB024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EBD7B7-31BA-4D4C-A7BB-408C3C297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7DE87DD-8FA6-964A-BE78-1D45D8A590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1325" t="29334" r="37407" b="32561"/>
          <a:stretch/>
        </p:blipFill>
        <p:spPr>
          <a:xfrm>
            <a:off x="11107546" y="176997"/>
            <a:ext cx="906975" cy="958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71016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F3B24A4-81DE-6140-A7F1-F472237A22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350558"/>
            <a:ext cx="11376024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</a:rPr>
              <a:t>In case of any safety related questions, different safety actors will be available: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b="0" dirty="0">
              <a:latin typeface="+mj-lt"/>
            </a:endParaRPr>
          </a:p>
          <a:p>
            <a:endParaRPr lang="en-GB" sz="2000" b="0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b="0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b="0" dirty="0">
              <a:latin typeface="+mj-lt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4E0F4FB-594E-344B-B2DB-C128DF1B2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0683"/>
          </a:xfrm>
        </p:spPr>
        <p:txBody>
          <a:bodyPr/>
          <a:lstStyle/>
          <a:p>
            <a:r>
              <a:rPr lang="en-GB" b="0" dirty="0">
                <a:solidFill>
                  <a:schemeClr val="tx2"/>
                </a:solidFill>
              </a:rPr>
              <a:t>Safety contacts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BFDEBB-10EB-E54C-A7E0-0F3F5E702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30/03/2022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533AB3-5F81-0E43-83C1-07ACEB024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EBD7B7-31BA-4D4C-A7BB-408C3C297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4647B88-10BF-9D46-9472-9C4C3C21BC6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325" t="29334" r="37407" b="32561"/>
          <a:stretch/>
        </p:blipFill>
        <p:spPr>
          <a:xfrm>
            <a:off x="11107546" y="176997"/>
            <a:ext cx="906975" cy="958485"/>
          </a:xfrm>
          <a:prstGeom prst="rect">
            <a:avLst/>
          </a:prstGeom>
        </p:spPr>
      </p:pic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110E850A-9A13-484D-8888-B4C299FD4325}"/>
              </a:ext>
            </a:extLst>
          </p:cNvPr>
          <p:cNvSpPr/>
          <p:nvPr/>
        </p:nvSpPr>
        <p:spPr>
          <a:xfrm>
            <a:off x="870975" y="2338086"/>
            <a:ext cx="3469531" cy="544010"/>
          </a:xfrm>
          <a:prstGeom prst="roundRect">
            <a:avLst/>
          </a:prstGeom>
          <a:solidFill>
            <a:schemeClr val="accent3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+mj-lt"/>
              </a:rPr>
              <a:t>TSO – Territorial Safety Officer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256D652B-7939-A348-A27A-EA63678ACD49}"/>
              </a:ext>
            </a:extLst>
          </p:cNvPr>
          <p:cNvSpPr/>
          <p:nvPr/>
        </p:nvSpPr>
        <p:spPr>
          <a:xfrm>
            <a:off x="870975" y="3597619"/>
            <a:ext cx="3643152" cy="544010"/>
          </a:xfrm>
          <a:prstGeom prst="roundRect">
            <a:avLst/>
          </a:prstGeom>
          <a:solidFill>
            <a:schemeClr val="accent3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+mj-lt"/>
              </a:rPr>
              <a:t>DSO – Department Safety Officer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B7569F2-8123-FE43-B16F-F28601EDAF80}"/>
              </a:ext>
            </a:extLst>
          </p:cNvPr>
          <p:cNvSpPr txBox="1"/>
          <p:nvPr/>
        </p:nvSpPr>
        <p:spPr>
          <a:xfrm>
            <a:off x="5081286" y="2471591"/>
            <a:ext cx="381964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dirty="0"/>
              <a:t>Contact: </a:t>
            </a:r>
            <a:r>
              <a:rPr lang="en-GB" dirty="0">
                <a:hlinkClick r:id="rId3"/>
              </a:rPr>
              <a:t>EHN1-TSO@cern.ch 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9308294-1450-064F-8728-1137C2D6C648}"/>
              </a:ext>
            </a:extLst>
          </p:cNvPr>
          <p:cNvSpPr txBox="1"/>
          <p:nvPr/>
        </p:nvSpPr>
        <p:spPr>
          <a:xfrm>
            <a:off x="5081286" y="3731123"/>
            <a:ext cx="367770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dirty="0"/>
              <a:t>Contact: </a:t>
            </a:r>
            <a:r>
              <a:rPr lang="en-GB" dirty="0">
                <a:hlinkClick r:id="rId4"/>
              </a:rPr>
              <a:t>ep-safety-office@cern.ch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03909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F8AD725-BDA9-C844-ADEF-5A196A5B0A9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en-US"/>
              <a:t>30/03/2022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205DB59-334E-F241-BBF8-E3C7BE7C95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8698CC-2D31-D64E-BB94-A96DA22458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35FAF53-D5AB-824B-858F-4D67183C0EA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325" t="29334" r="37407" b="32561"/>
          <a:stretch/>
        </p:blipFill>
        <p:spPr>
          <a:xfrm>
            <a:off x="11107546" y="176997"/>
            <a:ext cx="906975" cy="95848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73C8DF18-9400-6D4B-BCA2-2E52AF9DA0F1}"/>
              </a:ext>
            </a:extLst>
          </p:cNvPr>
          <p:cNvSpPr/>
          <p:nvPr/>
        </p:nvSpPr>
        <p:spPr>
          <a:xfrm>
            <a:off x="5548671" y="2353877"/>
            <a:ext cx="3993401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Thank you!</a:t>
            </a:r>
          </a:p>
          <a:p>
            <a:pPr algn="ctr"/>
            <a:endParaRPr lang="en-US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algn="ctr"/>
            <a:r>
              <a:rPr lang="en-US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Questions?</a:t>
            </a:r>
            <a:endParaRPr lang="en-US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98BB500-6CDF-6F42-937B-BEF5959F40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4973935" cy="3848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88486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02482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2135</TotalTime>
  <Words>688</Words>
  <Application>Microsoft Macintosh PowerPoint</Application>
  <PresentationFormat>Widescreen</PresentationFormat>
  <Paragraphs>71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General Safety for  EHN1 users</vt:lpstr>
      <vt:lpstr>General Safety in EHN1</vt:lpstr>
      <vt:lpstr>PowerPoint Presentation</vt:lpstr>
      <vt:lpstr>PowerPoint Presentation</vt:lpstr>
      <vt:lpstr>ISIEC Form &amp; Safety Clearance process</vt:lpstr>
      <vt:lpstr>ISIEC Form &amp; Safety Clearance process</vt:lpstr>
      <vt:lpstr>Safety contacts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Microsoft Office User</dc:creator>
  <cp:lastModifiedBy>James Devine</cp:lastModifiedBy>
  <cp:revision>37</cp:revision>
  <cp:lastPrinted>2023-03-30T08:48:13Z</cp:lastPrinted>
  <dcterms:created xsi:type="dcterms:W3CDTF">2020-02-03T13:11:28Z</dcterms:created>
  <dcterms:modified xsi:type="dcterms:W3CDTF">2023-04-13T15:37:13Z</dcterms:modified>
</cp:coreProperties>
</file>