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1521" r:id="rId2"/>
    <p:sldId id="1532" r:id="rId3"/>
    <p:sldId id="1949" r:id="rId4"/>
    <p:sldId id="1531" r:id="rId5"/>
    <p:sldId id="268" r:id="rId6"/>
    <p:sldId id="1946" r:id="rId7"/>
    <p:sldId id="1520" r:id="rId8"/>
    <p:sldId id="1947" r:id="rId9"/>
    <p:sldId id="1976" r:id="rId10"/>
    <p:sldId id="1950" r:id="rId11"/>
    <p:sldId id="1529" r:id="rId12"/>
    <p:sldId id="1951" r:id="rId13"/>
    <p:sldId id="1954" r:id="rId14"/>
    <p:sldId id="1953" r:id="rId15"/>
    <p:sldId id="1948" r:id="rId16"/>
    <p:sldId id="1523" r:id="rId17"/>
    <p:sldId id="1958" r:id="rId18"/>
    <p:sldId id="1961" r:id="rId19"/>
    <p:sldId id="1960" r:id="rId20"/>
    <p:sldId id="1959" r:id="rId21"/>
    <p:sldId id="1944" r:id="rId22"/>
    <p:sldId id="1962" r:id="rId23"/>
    <p:sldId id="1963" r:id="rId24"/>
    <p:sldId id="1945" r:id="rId25"/>
    <p:sldId id="1967" r:id="rId26"/>
    <p:sldId id="1964" r:id="rId27"/>
    <p:sldId id="1965" r:id="rId28"/>
    <p:sldId id="1968" r:id="rId29"/>
    <p:sldId id="1969" r:id="rId30"/>
    <p:sldId id="1970" r:id="rId31"/>
    <p:sldId id="1971" r:id="rId32"/>
    <p:sldId id="1966" r:id="rId33"/>
    <p:sldId id="1972" r:id="rId34"/>
    <p:sldId id="1973" r:id="rId35"/>
    <p:sldId id="1974" r:id="rId36"/>
    <p:sldId id="258" r:id="rId37"/>
    <p:sldId id="1955" r:id="rId38"/>
    <p:sldId id="1956" r:id="rId39"/>
    <p:sldId id="1957" r:id="rId40"/>
    <p:sldId id="302"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meline Dolmazon" initials="ED" lastIdx="2" clrIdx="0">
    <p:extLst>
      <p:ext uri="{19B8F6BF-5375-455C-9EA6-DF929625EA0E}">
        <p15:presenceInfo xmlns:p15="http://schemas.microsoft.com/office/powerpoint/2012/main" userId="S::emeline.dolmazon@cern.ch::73a3f6b1-f699-4504-9b71-e87ee0d4165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C90C4"/>
    <a:srgbClr val="0033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4" d="100"/>
          <a:sy n="114" d="100"/>
        </p:scale>
        <p:origin x="47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87A49F-5BFF-4607-BE1F-FFAE6A2D970E}" type="datetimeFigureOut">
              <a:rPr lang="en-US" smtClean="0"/>
              <a:t>4/26/2023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8BF2F3-6623-4EC0-9B6A-1DBD0789B98C}" type="slidenum">
              <a:rPr lang="en-US" smtClean="0"/>
              <a:t>‹#›</a:t>
            </a:fld>
            <a:endParaRPr lang="en-US"/>
          </a:p>
        </p:txBody>
      </p:sp>
    </p:spTree>
    <p:extLst>
      <p:ext uri="{BB962C8B-B14F-4D97-AF65-F5344CB8AC3E}">
        <p14:creationId xmlns:p14="http://schemas.microsoft.com/office/powerpoint/2010/main" val="15671487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5282AD78-6506-614E-B740-9740D8A21A9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a:extLst>
              <a:ext uri="{FF2B5EF4-FFF2-40B4-BE49-F238E27FC236}">
                <a16:creationId xmlns:a16="http://schemas.microsoft.com/office/drawing/2014/main" id="{545519B2-8316-6C46-9660-D6527FED004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36868" name="Slide Number Placeholder 3">
            <a:extLst>
              <a:ext uri="{FF2B5EF4-FFF2-40B4-BE49-F238E27FC236}">
                <a16:creationId xmlns:a16="http://schemas.microsoft.com/office/drawing/2014/main" id="{82C6BF30-4F3F-8C48-9A58-52BC2E10A40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7361F1A4-C1B0-8C42-A012-D68D6AE64E5D}" type="slidenum">
              <a:rPr lang="en-US" altLang="en-US"/>
              <a:pPr/>
              <a:t>7</a:t>
            </a:fld>
            <a:endParaRPr lang="en-US" altLang="en-US"/>
          </a:p>
        </p:txBody>
      </p:sp>
    </p:spTree>
    <p:extLst>
      <p:ext uri="{BB962C8B-B14F-4D97-AF65-F5344CB8AC3E}">
        <p14:creationId xmlns:p14="http://schemas.microsoft.com/office/powerpoint/2010/main" val="14458123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4F201-444C-4AD9-9E95-C7A0E97F827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6B28D93-A473-466D-9C3F-772D7639330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A3E89F4-95E9-40C6-8BC7-E0833C5EEF63}"/>
              </a:ext>
            </a:extLst>
          </p:cNvPr>
          <p:cNvSpPr>
            <a:spLocks noGrp="1"/>
          </p:cNvSpPr>
          <p:nvPr>
            <p:ph type="dt" sz="half" idx="10"/>
          </p:nvPr>
        </p:nvSpPr>
        <p:spPr/>
        <p:txBody>
          <a:bodyPr/>
          <a:lstStyle/>
          <a:p>
            <a:fld id="{6F08EBAB-8B79-480A-8CF5-3C21A1BB7021}" type="datetimeFigureOut">
              <a:rPr lang="en-US" smtClean="0"/>
              <a:t>4/26/2023</a:t>
            </a:fld>
            <a:endParaRPr lang="en-US"/>
          </a:p>
        </p:txBody>
      </p:sp>
      <p:sp>
        <p:nvSpPr>
          <p:cNvPr id="5" name="Footer Placeholder 4">
            <a:extLst>
              <a:ext uri="{FF2B5EF4-FFF2-40B4-BE49-F238E27FC236}">
                <a16:creationId xmlns:a16="http://schemas.microsoft.com/office/drawing/2014/main" id="{1E0B6070-3D93-48A9-B342-634BEB57B5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860BA9-14D0-483C-9030-14722C974195}"/>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1105972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F2DFE4-9292-40C2-9A52-43AB2341148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C8F9201-63D0-415C-BD93-DBF31C22994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64AF288-5F93-4188-8CF9-BA7A5268495E}"/>
              </a:ext>
            </a:extLst>
          </p:cNvPr>
          <p:cNvSpPr>
            <a:spLocks noGrp="1"/>
          </p:cNvSpPr>
          <p:nvPr>
            <p:ph type="dt" sz="half" idx="10"/>
          </p:nvPr>
        </p:nvSpPr>
        <p:spPr/>
        <p:txBody>
          <a:bodyPr/>
          <a:lstStyle/>
          <a:p>
            <a:fld id="{6F08EBAB-8B79-480A-8CF5-3C21A1BB7021}" type="datetimeFigureOut">
              <a:rPr lang="en-US" smtClean="0"/>
              <a:t>4/26/2023</a:t>
            </a:fld>
            <a:endParaRPr lang="en-US"/>
          </a:p>
        </p:txBody>
      </p:sp>
      <p:sp>
        <p:nvSpPr>
          <p:cNvPr id="5" name="Footer Placeholder 4">
            <a:extLst>
              <a:ext uri="{FF2B5EF4-FFF2-40B4-BE49-F238E27FC236}">
                <a16:creationId xmlns:a16="http://schemas.microsoft.com/office/drawing/2014/main" id="{733F1AFA-E2BE-4EE4-AB09-6FB091612A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1152ECE-A523-4A35-9F89-444E63717B19}"/>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4221272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3B774FF-C04D-4E0E-AF93-FAC99AC0119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49CD568-5D6B-46E5-B3DF-30A599A0E12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269EB6-6F67-4CD5-B007-CFCA84E0BC1B}"/>
              </a:ext>
            </a:extLst>
          </p:cNvPr>
          <p:cNvSpPr>
            <a:spLocks noGrp="1"/>
          </p:cNvSpPr>
          <p:nvPr>
            <p:ph type="dt" sz="half" idx="10"/>
          </p:nvPr>
        </p:nvSpPr>
        <p:spPr/>
        <p:txBody>
          <a:bodyPr/>
          <a:lstStyle/>
          <a:p>
            <a:fld id="{6F08EBAB-8B79-480A-8CF5-3C21A1BB7021}" type="datetimeFigureOut">
              <a:rPr lang="en-US" smtClean="0"/>
              <a:t>4/26/2023</a:t>
            </a:fld>
            <a:endParaRPr lang="en-US"/>
          </a:p>
        </p:txBody>
      </p:sp>
      <p:sp>
        <p:nvSpPr>
          <p:cNvPr id="5" name="Footer Placeholder 4">
            <a:extLst>
              <a:ext uri="{FF2B5EF4-FFF2-40B4-BE49-F238E27FC236}">
                <a16:creationId xmlns:a16="http://schemas.microsoft.com/office/drawing/2014/main" id="{A216845F-0CB0-480E-A8A6-CA1D10D065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59A38D-370B-4A35-8E0F-99C2EE5E6B64}"/>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18337128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userDrawn="1">
  <p:cSld name="Title Slide with logo">
    <p:spTree>
      <p:nvGrpSpPr>
        <p:cNvPr id="1" name=""/>
        <p:cNvGrpSpPr/>
        <p:nvPr/>
      </p:nvGrpSpPr>
      <p:grpSpPr bwMode="auto">
        <a:xfrm>
          <a:off x="0" y="0"/>
          <a:ext cx="0" cy="0"/>
          <a:chOff x="0" y="0"/>
          <a:chExt cx="0" cy="0"/>
        </a:xfrm>
      </p:grpSpPr>
      <p:sp>
        <p:nvSpPr>
          <p:cNvPr id="4" name="Rectangle 3"/>
          <p:cNvSpPr/>
          <p:nvPr userDrawn="1"/>
        </p:nvSpPr>
        <p:spPr bwMode="auto">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en-US"/>
          </a:p>
        </p:txBody>
      </p:sp>
      <p:pic>
        <p:nvPicPr>
          <p:cNvPr id="5" name="Image 2" descr="logooutline.eps"/>
          <p:cNvPicPr>
            <a:picLocks noChangeAspect="1" noChangeArrowheads="1"/>
          </p:cNvPicPr>
          <p:nvPr userDrawn="1"/>
        </p:nvPicPr>
        <p:blipFill>
          <a:blip r:embed="rId2"/>
          <a:stretch/>
        </p:blipFill>
        <p:spPr bwMode="auto">
          <a:xfrm>
            <a:off x="5105400" y="709613"/>
            <a:ext cx="1990725" cy="1971675"/>
          </a:xfrm>
          <a:prstGeom prst="rect">
            <a:avLst/>
          </a:prstGeom>
          <a:noFill/>
          <a:ln>
            <a:noFill/>
          </a:ln>
        </p:spPr>
      </p:pic>
      <p:sp>
        <p:nvSpPr>
          <p:cNvPr id="6" name="Title 1"/>
          <p:cNvSpPr>
            <a:spLocks noGrp="1"/>
          </p:cNvSpPr>
          <p:nvPr>
            <p:ph type="ctrTitle"/>
          </p:nvPr>
        </p:nvSpPr>
        <p:spPr bwMode="auto">
          <a:xfrm>
            <a:off x="407987" y="3429000"/>
            <a:ext cx="11376025" cy="2153265"/>
          </a:xfrm>
        </p:spPr>
        <p:txBody>
          <a:bodyPr anchor="t"/>
          <a:lstStyle>
            <a:lvl1pPr algn="l">
              <a:defRPr sz="5000">
                <a:solidFill>
                  <a:schemeClr val="bg1"/>
                </a:solidFill>
              </a:defRPr>
            </a:lvl1pPr>
          </a:lstStyle>
          <a:p>
            <a:pPr>
              <a:defRPr/>
            </a:pPr>
            <a:r>
              <a:rPr lang="en-US"/>
              <a:t>Click to edit Master title style</a:t>
            </a:r>
            <a:endParaRPr/>
          </a:p>
        </p:txBody>
      </p:sp>
      <p:sp>
        <p:nvSpPr>
          <p:cNvPr id="7"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a:p>
        </p:txBody>
      </p:sp>
    </p:spTree>
    <p:extLst>
      <p:ext uri="{BB962C8B-B14F-4D97-AF65-F5344CB8AC3E}">
        <p14:creationId xmlns:p14="http://schemas.microsoft.com/office/powerpoint/2010/main" val="3278052934"/>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6172199" y="1592264"/>
            <a:ext cx="5611813" cy="4608511"/>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Date Placeholder 7"/>
          <p:cNvSpPr>
            <a:spLocks noGrp="1"/>
          </p:cNvSpPr>
          <p:nvPr>
            <p:ph type="dt" sz="half" idx="10"/>
          </p:nvPr>
        </p:nvSpPr>
        <p:spPr bwMode="auto"/>
        <p:txBody>
          <a:bodyPr/>
          <a:lstStyle/>
          <a:p>
            <a:pPr>
              <a:defRPr/>
            </a:pPr>
            <a:fld id="{B1EA7BFB-1EE4-5945-B805-E0B5FC822139}" type="datetime1">
              <a:rPr lang="en-US" smtClean="0"/>
              <a:t>4/26/2023</a:t>
            </a:fld>
            <a:endParaRPr lang="en-US"/>
          </a:p>
        </p:txBody>
      </p:sp>
      <p:sp>
        <p:nvSpPr>
          <p:cNvPr id="8" name="Footer Placeholder 8"/>
          <p:cNvSpPr>
            <a:spLocks noGrp="1"/>
          </p:cNvSpPr>
          <p:nvPr>
            <p:ph type="ftr" sz="quarter" idx="11"/>
          </p:nvPr>
        </p:nvSpPr>
        <p:spPr bwMode="auto"/>
        <p:txBody>
          <a:bodyPr/>
          <a:lstStyle/>
          <a:p>
            <a:pPr>
              <a:defRPr/>
            </a:pPr>
            <a:r>
              <a:rPr lang="en-US"/>
              <a:t>Presenter | Presentation Title</a:t>
            </a:r>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1997497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fld id="{2F9913ED-B1D4-5A4C-8CD8-2E74EB25BED8}" type="datetime1">
              <a:rPr lang="en-US" smtClean="0"/>
              <a:t>4/26/2023</a:t>
            </a:fld>
            <a:endParaRPr lang="en-US"/>
          </a:p>
        </p:txBody>
      </p:sp>
      <p:sp>
        <p:nvSpPr>
          <p:cNvPr id="9" name="Footer Placeholder 5"/>
          <p:cNvSpPr>
            <a:spLocks noGrp="1"/>
          </p:cNvSpPr>
          <p:nvPr>
            <p:ph type="ftr" sz="quarter" idx="16"/>
          </p:nvPr>
        </p:nvSpPr>
        <p:spPr bwMode="auto"/>
        <p:txBody>
          <a:bodyPr/>
          <a:lstStyle/>
          <a:p>
            <a:pPr>
              <a:defRPr/>
            </a:pPr>
            <a:r>
              <a:rPr lang="en-US"/>
              <a:t>Presenter | Presentation Title</a:t>
            </a: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GB"/>
              <a:t>Drag and Drop picture</a:t>
            </a:r>
            <a:endParaRPr/>
          </a:p>
        </p:txBody>
      </p:sp>
    </p:spTree>
    <p:extLst>
      <p:ext uri="{BB962C8B-B14F-4D97-AF65-F5344CB8AC3E}">
        <p14:creationId xmlns:p14="http://schemas.microsoft.com/office/powerpoint/2010/main" val="4121488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B64073-67D4-4409-8FD1-DF8E492C46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CE59B29-A35E-4DA7-933E-8E96628ECAB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28E8613-697A-49E6-8EA5-43B8B151D8D9}"/>
              </a:ext>
            </a:extLst>
          </p:cNvPr>
          <p:cNvSpPr>
            <a:spLocks noGrp="1"/>
          </p:cNvSpPr>
          <p:nvPr>
            <p:ph type="dt" sz="half" idx="10"/>
          </p:nvPr>
        </p:nvSpPr>
        <p:spPr/>
        <p:txBody>
          <a:bodyPr/>
          <a:lstStyle/>
          <a:p>
            <a:fld id="{6F08EBAB-8B79-480A-8CF5-3C21A1BB7021}" type="datetimeFigureOut">
              <a:rPr lang="en-US" smtClean="0"/>
              <a:t>4/26/2023</a:t>
            </a:fld>
            <a:endParaRPr lang="en-US"/>
          </a:p>
        </p:txBody>
      </p:sp>
      <p:sp>
        <p:nvSpPr>
          <p:cNvPr id="5" name="Footer Placeholder 4">
            <a:extLst>
              <a:ext uri="{FF2B5EF4-FFF2-40B4-BE49-F238E27FC236}">
                <a16:creationId xmlns:a16="http://schemas.microsoft.com/office/drawing/2014/main" id="{92C0BEC8-637F-481C-AF97-E45B726AAA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7DDF3D-D2B2-4492-B9F8-3C8C5735141A}"/>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10470252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2CF35-0EE4-412D-A666-4D91861EF08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97441DF-4EFE-41E4-86B1-1A17190E26C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F49AD9E-4BA6-4E97-8A67-A6C42301DD51}"/>
              </a:ext>
            </a:extLst>
          </p:cNvPr>
          <p:cNvSpPr>
            <a:spLocks noGrp="1"/>
          </p:cNvSpPr>
          <p:nvPr>
            <p:ph type="dt" sz="half" idx="10"/>
          </p:nvPr>
        </p:nvSpPr>
        <p:spPr/>
        <p:txBody>
          <a:bodyPr/>
          <a:lstStyle/>
          <a:p>
            <a:fld id="{6F08EBAB-8B79-480A-8CF5-3C21A1BB7021}" type="datetimeFigureOut">
              <a:rPr lang="en-US" smtClean="0"/>
              <a:t>4/26/2023</a:t>
            </a:fld>
            <a:endParaRPr lang="en-US"/>
          </a:p>
        </p:txBody>
      </p:sp>
      <p:sp>
        <p:nvSpPr>
          <p:cNvPr id="5" name="Footer Placeholder 4">
            <a:extLst>
              <a:ext uri="{FF2B5EF4-FFF2-40B4-BE49-F238E27FC236}">
                <a16:creationId xmlns:a16="http://schemas.microsoft.com/office/drawing/2014/main" id="{0EB088F8-B987-4D1D-80A8-28E50939D7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3ADB68-6D7D-48DF-A9AD-0FD94372C18B}"/>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2755493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5FDAA-2D32-4F5A-BB9C-E38AA20152B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8061A8B-CA93-4C48-978A-FA7093D8036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7994FA7-BDA8-4EE7-AFD6-0FD586B7EB8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17D5E6F-72B6-4535-A23A-70756B070E2C}"/>
              </a:ext>
            </a:extLst>
          </p:cNvPr>
          <p:cNvSpPr>
            <a:spLocks noGrp="1"/>
          </p:cNvSpPr>
          <p:nvPr>
            <p:ph type="dt" sz="half" idx="10"/>
          </p:nvPr>
        </p:nvSpPr>
        <p:spPr/>
        <p:txBody>
          <a:bodyPr/>
          <a:lstStyle/>
          <a:p>
            <a:fld id="{6F08EBAB-8B79-480A-8CF5-3C21A1BB7021}" type="datetimeFigureOut">
              <a:rPr lang="en-US" smtClean="0"/>
              <a:t>4/26/2023</a:t>
            </a:fld>
            <a:endParaRPr lang="en-US"/>
          </a:p>
        </p:txBody>
      </p:sp>
      <p:sp>
        <p:nvSpPr>
          <p:cNvPr id="6" name="Footer Placeholder 5">
            <a:extLst>
              <a:ext uri="{FF2B5EF4-FFF2-40B4-BE49-F238E27FC236}">
                <a16:creationId xmlns:a16="http://schemas.microsoft.com/office/drawing/2014/main" id="{9FAA0A3F-DF83-4321-B3EF-2906F44868D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1F6441-B082-4897-8550-0DEC56A3DB46}"/>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25980332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53BDC-00F3-4BA9-9334-745C5FC0B6E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525EBEE-60D2-4F1B-961D-8F3C569B160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D3BC3C9-E878-4E4A-A6F1-32EC92A99FB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4996CEC-BF48-47D5-AA86-B66C066CB6F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01D8E80-E3CF-435E-B4A0-FF8171CFFA4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46EC2B3-C340-4AB3-8281-D7CB0E9A8A32}"/>
              </a:ext>
            </a:extLst>
          </p:cNvPr>
          <p:cNvSpPr>
            <a:spLocks noGrp="1"/>
          </p:cNvSpPr>
          <p:nvPr>
            <p:ph type="dt" sz="half" idx="10"/>
          </p:nvPr>
        </p:nvSpPr>
        <p:spPr/>
        <p:txBody>
          <a:bodyPr/>
          <a:lstStyle/>
          <a:p>
            <a:fld id="{6F08EBAB-8B79-480A-8CF5-3C21A1BB7021}" type="datetimeFigureOut">
              <a:rPr lang="en-US" smtClean="0"/>
              <a:t>4/26/2023</a:t>
            </a:fld>
            <a:endParaRPr lang="en-US"/>
          </a:p>
        </p:txBody>
      </p:sp>
      <p:sp>
        <p:nvSpPr>
          <p:cNvPr id="8" name="Footer Placeholder 7">
            <a:extLst>
              <a:ext uri="{FF2B5EF4-FFF2-40B4-BE49-F238E27FC236}">
                <a16:creationId xmlns:a16="http://schemas.microsoft.com/office/drawing/2014/main" id="{1F9F7D68-9025-4D5D-A98C-A1C0D847479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43FC90-6CB4-482B-966A-3AE0A703552A}"/>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843242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B23F6A-8A30-42CD-9E1F-E9A77CC7289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CB57854-34F8-4FE7-A856-CA4761E62AED}"/>
              </a:ext>
            </a:extLst>
          </p:cNvPr>
          <p:cNvSpPr>
            <a:spLocks noGrp="1"/>
          </p:cNvSpPr>
          <p:nvPr>
            <p:ph type="dt" sz="half" idx="10"/>
          </p:nvPr>
        </p:nvSpPr>
        <p:spPr/>
        <p:txBody>
          <a:bodyPr/>
          <a:lstStyle/>
          <a:p>
            <a:fld id="{6F08EBAB-8B79-480A-8CF5-3C21A1BB7021}" type="datetimeFigureOut">
              <a:rPr lang="en-US" smtClean="0"/>
              <a:t>4/26/2023</a:t>
            </a:fld>
            <a:endParaRPr lang="en-US"/>
          </a:p>
        </p:txBody>
      </p:sp>
      <p:sp>
        <p:nvSpPr>
          <p:cNvPr id="4" name="Footer Placeholder 3">
            <a:extLst>
              <a:ext uri="{FF2B5EF4-FFF2-40B4-BE49-F238E27FC236}">
                <a16:creationId xmlns:a16="http://schemas.microsoft.com/office/drawing/2014/main" id="{A640A1CF-BA75-4564-AE9C-6A419C89089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B4EBCEB-7732-4B47-8B79-0CB2590D9941}"/>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28915834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DFC732-E8E1-4198-B3BC-709CD244B2F6}"/>
              </a:ext>
            </a:extLst>
          </p:cNvPr>
          <p:cNvSpPr>
            <a:spLocks noGrp="1"/>
          </p:cNvSpPr>
          <p:nvPr>
            <p:ph type="dt" sz="half" idx="10"/>
          </p:nvPr>
        </p:nvSpPr>
        <p:spPr/>
        <p:txBody>
          <a:bodyPr/>
          <a:lstStyle/>
          <a:p>
            <a:fld id="{6F08EBAB-8B79-480A-8CF5-3C21A1BB7021}" type="datetimeFigureOut">
              <a:rPr lang="en-US" smtClean="0"/>
              <a:t>4/26/2023</a:t>
            </a:fld>
            <a:endParaRPr lang="en-US"/>
          </a:p>
        </p:txBody>
      </p:sp>
      <p:sp>
        <p:nvSpPr>
          <p:cNvPr id="3" name="Footer Placeholder 2">
            <a:extLst>
              <a:ext uri="{FF2B5EF4-FFF2-40B4-BE49-F238E27FC236}">
                <a16:creationId xmlns:a16="http://schemas.microsoft.com/office/drawing/2014/main" id="{5B6A4654-A25C-41BF-A9AF-E7C869FE8BF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3E43525-69E4-49C7-B82A-B21FABEA0862}"/>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22454565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6337D-7840-4C90-B8AE-57B713FB253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F0C9DD5-FAA4-4B41-8403-5CC399A3FF1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2395FF2-CE14-4177-AC9D-60C6BEB3E8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1F06791-336D-47AB-A7D7-5F9D64654C5C}"/>
              </a:ext>
            </a:extLst>
          </p:cNvPr>
          <p:cNvSpPr>
            <a:spLocks noGrp="1"/>
          </p:cNvSpPr>
          <p:nvPr>
            <p:ph type="dt" sz="half" idx="10"/>
          </p:nvPr>
        </p:nvSpPr>
        <p:spPr/>
        <p:txBody>
          <a:bodyPr/>
          <a:lstStyle/>
          <a:p>
            <a:fld id="{6F08EBAB-8B79-480A-8CF5-3C21A1BB7021}" type="datetimeFigureOut">
              <a:rPr lang="en-US" smtClean="0"/>
              <a:t>4/26/2023</a:t>
            </a:fld>
            <a:endParaRPr lang="en-US"/>
          </a:p>
        </p:txBody>
      </p:sp>
      <p:sp>
        <p:nvSpPr>
          <p:cNvPr id="6" name="Footer Placeholder 5">
            <a:extLst>
              <a:ext uri="{FF2B5EF4-FFF2-40B4-BE49-F238E27FC236}">
                <a16:creationId xmlns:a16="http://schemas.microsoft.com/office/drawing/2014/main" id="{85528534-B101-4B2D-8BC4-F48F638914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E71E1CB-32D3-40B7-A4FB-741A8F906516}"/>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3106744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6ABCB-36A3-4E56-9ACD-EF1BE5FA5D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F040DB7-CC36-4349-ACAC-D27382EDE10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9EC0794-0AD9-4624-97FE-EA44C4C1F5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DA11900-36EB-424E-B749-6AC35DE04197}"/>
              </a:ext>
            </a:extLst>
          </p:cNvPr>
          <p:cNvSpPr>
            <a:spLocks noGrp="1"/>
          </p:cNvSpPr>
          <p:nvPr>
            <p:ph type="dt" sz="half" idx="10"/>
          </p:nvPr>
        </p:nvSpPr>
        <p:spPr/>
        <p:txBody>
          <a:bodyPr/>
          <a:lstStyle/>
          <a:p>
            <a:fld id="{6F08EBAB-8B79-480A-8CF5-3C21A1BB7021}" type="datetimeFigureOut">
              <a:rPr lang="en-US" smtClean="0"/>
              <a:t>4/26/2023</a:t>
            </a:fld>
            <a:endParaRPr lang="en-US"/>
          </a:p>
        </p:txBody>
      </p:sp>
      <p:sp>
        <p:nvSpPr>
          <p:cNvPr id="6" name="Footer Placeholder 5">
            <a:extLst>
              <a:ext uri="{FF2B5EF4-FFF2-40B4-BE49-F238E27FC236}">
                <a16:creationId xmlns:a16="http://schemas.microsoft.com/office/drawing/2014/main" id="{57BBF416-E581-4373-8AD6-FBC1BDEA9E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0E7B431-7970-4D6D-8622-D89154783F4E}"/>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42220989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059CF27-DF0E-4F13-922F-348BAC69C5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234B952-DD1C-45FE-BA76-741E990F1ED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C1A636-C94B-4886-94E8-E580F2C53EB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08EBAB-8B79-480A-8CF5-3C21A1BB7021}" type="datetimeFigureOut">
              <a:rPr lang="en-US" smtClean="0"/>
              <a:t>4/26/2023</a:t>
            </a:fld>
            <a:endParaRPr lang="en-US"/>
          </a:p>
        </p:txBody>
      </p:sp>
      <p:sp>
        <p:nvSpPr>
          <p:cNvPr id="5" name="Footer Placeholder 4">
            <a:extLst>
              <a:ext uri="{FF2B5EF4-FFF2-40B4-BE49-F238E27FC236}">
                <a16:creationId xmlns:a16="http://schemas.microsoft.com/office/drawing/2014/main" id="{D474F92C-7A66-4686-AE0A-AAD7CAF07A4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66DA23F-ECBA-4E3C-8317-32A955CCC0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73F02C-37F3-4C45-A745-2D67749BA6A8}" type="slidenum">
              <a:rPr lang="en-US" smtClean="0"/>
              <a:t>‹#›</a:t>
            </a:fld>
            <a:endParaRPr lang="en-US"/>
          </a:p>
        </p:txBody>
      </p:sp>
    </p:spTree>
    <p:extLst>
      <p:ext uri="{BB962C8B-B14F-4D97-AF65-F5344CB8AC3E}">
        <p14:creationId xmlns:p14="http://schemas.microsoft.com/office/powerpoint/2010/main" val="22737645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3.xml"/><Relationship Id="rId5" Type="http://schemas.openxmlformats.org/officeDocument/2006/relationships/image" Target="../media/image19.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edms.cern.ch/document/1556473/LAST_RELEASED" TargetMode="External"/><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hyperlink" Target="https://biocleansolutions.ch/categorie-produit/nettoyage-a-leau-ozonee/systemes-de-nettoyage-a-leau-ozonee/"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png"/><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14.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Layout" Target="../slideLayouts/slideLayout14.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noChangeArrowheads="1"/>
          </p:cNvSpPr>
          <p:nvPr>
            <p:ph type="ctrTitle"/>
          </p:nvPr>
        </p:nvSpPr>
        <p:spPr bwMode="auto">
          <a:xfrm>
            <a:off x="407988" y="3428999"/>
            <a:ext cx="11784012" cy="1862951"/>
          </a:xfrm>
        </p:spPr>
        <p:txBody>
          <a:bodyPr/>
          <a:lstStyle/>
          <a:p>
            <a:pPr>
              <a:defRPr/>
            </a:pPr>
            <a:r>
              <a:rPr lang="en-GB" sz="4800" dirty="0"/>
              <a:t>Site and Civil Engineering Department </a:t>
            </a:r>
            <a:br>
              <a:rPr lang="en-GB" sz="4800" dirty="0"/>
            </a:br>
            <a:r>
              <a:rPr lang="en-US" sz="4800" dirty="0" err="1">
                <a:solidFill>
                  <a:srgbClr val="002060"/>
                </a:solidFill>
              </a:rPr>
              <a:t>Conférence</a:t>
            </a:r>
            <a:r>
              <a:rPr lang="en-US" sz="4800" dirty="0">
                <a:solidFill>
                  <a:srgbClr val="002060"/>
                </a:solidFill>
              </a:rPr>
              <a:t> </a:t>
            </a:r>
            <a:r>
              <a:rPr lang="en-US" sz="4800" dirty="0" err="1">
                <a:solidFill>
                  <a:srgbClr val="002060"/>
                </a:solidFill>
              </a:rPr>
              <a:t>soumissionnaires</a:t>
            </a:r>
            <a:r>
              <a:rPr lang="en-US" sz="4800" dirty="0">
                <a:solidFill>
                  <a:srgbClr val="002060"/>
                </a:solidFill>
              </a:rPr>
              <a:t> IT-4744/SCE</a:t>
            </a:r>
            <a:endParaRPr lang="en-GB" sz="4800" dirty="0">
              <a:solidFill>
                <a:srgbClr val="002060"/>
              </a:solidFill>
            </a:endParaRPr>
          </a:p>
        </p:txBody>
      </p:sp>
      <p:sp>
        <p:nvSpPr>
          <p:cNvPr id="5" name="Subtitle 2"/>
          <p:cNvSpPr>
            <a:spLocks noGrp="1"/>
          </p:cNvSpPr>
          <p:nvPr>
            <p:ph type="subTitle" idx="1"/>
          </p:nvPr>
        </p:nvSpPr>
        <p:spPr bwMode="auto">
          <a:xfrm>
            <a:off x="407988" y="5700713"/>
            <a:ext cx="11376025" cy="803275"/>
          </a:xfrm>
        </p:spPr>
        <p:txBody>
          <a:bodyPr rtlCol="0">
            <a:normAutofit/>
          </a:bodyPr>
          <a:lstStyle/>
          <a:p>
            <a:pPr>
              <a:spcAft>
                <a:spcPts val="0"/>
              </a:spcAft>
              <a:defRPr/>
            </a:pPr>
            <a:r>
              <a:rPr lang="fr-CH" dirty="0">
                <a:latin typeface="+mj-lt"/>
              </a:rPr>
              <a:t>Gilles Bollinger</a:t>
            </a:r>
            <a:endParaRPr dirty="0"/>
          </a:p>
          <a:p>
            <a:pPr>
              <a:spcAft>
                <a:spcPts val="0"/>
              </a:spcAft>
              <a:defRPr/>
            </a:pPr>
            <a:r>
              <a:rPr lang="en-US" dirty="0">
                <a:latin typeface="+mj-lt"/>
              </a:rPr>
              <a:t>CERN, le 27 Avril 2022</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6"/>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Interventions en zones réglementées (Lot A) </a:t>
            </a:r>
            <a:endParaRPr lang="en-US" sz="3600" dirty="0"/>
          </a:p>
        </p:txBody>
      </p:sp>
      <p:sp>
        <p:nvSpPr>
          <p:cNvPr id="5" name="TextBox 8"/>
          <p:cNvSpPr/>
          <p:nvPr/>
        </p:nvSpPr>
        <p:spPr bwMode="auto">
          <a:xfrm>
            <a:off x="479424" y="1241349"/>
            <a:ext cx="10945813" cy="1077218"/>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CH" sz="1600" dirty="0">
                <a:solidFill>
                  <a:schemeClr val="tx1"/>
                </a:solidFill>
              </a:rPr>
              <a:t>La plupart des installations se trouvent sur les sites français du CERN et une petite partie seulement fait l’objet d’une prestation incluse dans cet appel d’offre. En plus de ses prestations forfaitaires dans certaines de ces zones, le contractant du LOT A interviendra dans les complexes et accélérateurs sur les sites suisses du CERN </a:t>
            </a:r>
            <a:r>
              <a:rPr lang="fr-CH" sz="1600" b="1" dirty="0">
                <a:solidFill>
                  <a:schemeClr val="tx1"/>
                </a:solidFill>
              </a:rPr>
              <a:t>durant les arrêts techniques et les longs arrêts des machines (TS, EYETS, LS) sur demande en travaux hors forfait</a:t>
            </a:r>
            <a:r>
              <a:rPr lang="fr-FR" sz="1600" b="1" dirty="0">
                <a:solidFill>
                  <a:schemeClr val="tx1"/>
                </a:solidFill>
              </a:rPr>
              <a:t>.</a:t>
            </a:r>
            <a:endParaRPr lang="fr-CH" sz="1600" b="1" dirty="0">
              <a:solidFill>
                <a:schemeClr val="tx1"/>
              </a:solidFill>
            </a:endParaRPr>
          </a:p>
        </p:txBody>
      </p:sp>
      <p:pic>
        <p:nvPicPr>
          <p:cNvPr id="2" name="Picture 1">
            <a:extLst>
              <a:ext uri="{FF2B5EF4-FFF2-40B4-BE49-F238E27FC236}">
                <a16:creationId xmlns:a16="http://schemas.microsoft.com/office/drawing/2014/main" id="{D9373CC8-09AF-951B-FD71-01695467B5E7}"/>
              </a:ext>
            </a:extLst>
          </p:cNvPr>
          <p:cNvPicPr>
            <a:picLocks noChangeAspect="1"/>
          </p:cNvPicPr>
          <p:nvPr/>
        </p:nvPicPr>
        <p:blipFill>
          <a:blip r:embed="rId2"/>
          <a:stretch>
            <a:fillRect/>
          </a:stretch>
        </p:blipFill>
        <p:spPr>
          <a:xfrm>
            <a:off x="6744671" y="2318567"/>
            <a:ext cx="4976456" cy="4419155"/>
          </a:xfrm>
          <a:prstGeom prst="rect">
            <a:avLst/>
          </a:prstGeom>
        </p:spPr>
      </p:pic>
      <p:sp>
        <p:nvSpPr>
          <p:cNvPr id="8" name="TextBox 7">
            <a:extLst>
              <a:ext uri="{FF2B5EF4-FFF2-40B4-BE49-F238E27FC236}">
                <a16:creationId xmlns:a16="http://schemas.microsoft.com/office/drawing/2014/main" id="{D1441FE3-1D8D-8447-01DD-5D0A036682CB}"/>
              </a:ext>
            </a:extLst>
          </p:cNvPr>
          <p:cNvSpPr txBox="1"/>
          <p:nvPr/>
        </p:nvSpPr>
        <p:spPr>
          <a:xfrm>
            <a:off x="975360" y="3373982"/>
            <a:ext cx="6696892" cy="2308324"/>
          </a:xfrm>
          <a:prstGeom prst="rect">
            <a:avLst/>
          </a:prstGeom>
          <a:noFill/>
        </p:spPr>
        <p:txBody>
          <a:bodyPr wrap="square">
            <a:spAutoFit/>
          </a:bodyPr>
          <a:lstStyle/>
          <a:p>
            <a:pPr marL="36576" indent="0">
              <a:buNone/>
            </a:pPr>
            <a:r>
              <a:rPr lang="fr-CH" sz="1600" dirty="0">
                <a:latin typeface="+mj-lt"/>
              </a:rPr>
              <a:t>Les installations principales concernées sont :</a:t>
            </a:r>
          </a:p>
          <a:p>
            <a:pPr marL="742950" lvl="1" indent="-285750">
              <a:buFont typeface="Arial" panose="020B0604020202020204" pitchFamily="34" charset="0"/>
              <a:buChar char="•"/>
            </a:pPr>
            <a:r>
              <a:rPr lang="fr-CH" sz="1600" dirty="0">
                <a:latin typeface="+mj-lt"/>
              </a:rPr>
              <a:t>ATLAS (point 1)</a:t>
            </a:r>
          </a:p>
          <a:p>
            <a:pPr marL="742950" lvl="1" indent="-285750">
              <a:buFont typeface="Arial" panose="020B0604020202020204" pitchFamily="34" charset="0"/>
              <a:buChar char="•"/>
            </a:pPr>
            <a:r>
              <a:rPr lang="fr-CH" sz="1600" dirty="0">
                <a:latin typeface="+mj-lt"/>
              </a:rPr>
              <a:t>SPS (Ba5, Ba6)</a:t>
            </a:r>
          </a:p>
          <a:p>
            <a:pPr marL="742950" lvl="1" indent="-285750">
              <a:buFont typeface="Arial" panose="020B0604020202020204" pitchFamily="34" charset="0"/>
              <a:buChar char="•"/>
            </a:pPr>
            <a:r>
              <a:rPr lang="fr-CH" sz="1600" dirty="0" err="1">
                <a:latin typeface="+mj-lt"/>
              </a:rPr>
              <a:t>n_TOF</a:t>
            </a:r>
            <a:r>
              <a:rPr lang="fr-CH" sz="1600" dirty="0">
                <a:latin typeface="+mj-lt"/>
              </a:rPr>
              <a:t> Zones Expérimentales</a:t>
            </a:r>
          </a:p>
          <a:p>
            <a:pPr marL="742950" lvl="1" indent="-285750">
              <a:buFont typeface="Arial" panose="020B0604020202020204" pitchFamily="34" charset="0"/>
              <a:buChar char="•"/>
            </a:pPr>
            <a:r>
              <a:rPr lang="fr-CH" sz="1600" dirty="0">
                <a:latin typeface="+mj-lt"/>
              </a:rPr>
              <a:t>PS/Booster</a:t>
            </a:r>
          </a:p>
          <a:p>
            <a:pPr marL="742950" lvl="1" indent="-285750">
              <a:buFont typeface="Arial" panose="020B0604020202020204" pitchFamily="34" charset="0"/>
              <a:buChar char="•"/>
            </a:pPr>
            <a:r>
              <a:rPr lang="fr-CH" sz="1600" dirty="0">
                <a:latin typeface="+mj-lt"/>
              </a:rPr>
              <a:t>Linac</a:t>
            </a:r>
          </a:p>
          <a:p>
            <a:pPr marL="36576" lvl="0" indent="0">
              <a:buNone/>
            </a:pPr>
            <a:r>
              <a:rPr lang="fr-CH" sz="1600" dirty="0">
                <a:latin typeface="+mj-lt"/>
              </a:rPr>
              <a:t>Pour effectuer ces prestations , les formations </a:t>
            </a:r>
          </a:p>
          <a:p>
            <a:pPr marL="36576" lvl="0" indent="0">
              <a:buNone/>
            </a:pPr>
            <a:r>
              <a:rPr lang="fr-CH" sz="1600" dirty="0">
                <a:latin typeface="+mj-lt"/>
              </a:rPr>
              <a:t>CERN obligatoires doivent être validées selon l’annexe 6.</a:t>
            </a:r>
          </a:p>
          <a:p>
            <a:pPr marL="36576" lvl="0" indent="0">
              <a:buNone/>
            </a:pPr>
            <a:r>
              <a:rPr lang="fr-CH" sz="1600" dirty="0">
                <a:latin typeface="+mj-lt"/>
              </a:rPr>
              <a:t>Le contractant doit avoir au minimum 8 personnes formées.</a:t>
            </a:r>
          </a:p>
        </p:txBody>
      </p:sp>
    </p:spTree>
    <p:extLst>
      <p:ext uri="{BB962C8B-B14F-4D97-AF65-F5344CB8AC3E}">
        <p14:creationId xmlns:p14="http://schemas.microsoft.com/office/powerpoint/2010/main" val="21458303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 name="Slide Number Placeholder 6"/>
          <p:cNvSpPr>
            <a:spLocks noGrp="1"/>
          </p:cNvSpPr>
          <p:nvPr>
            <p:ph type="sldNum" sz="quarter" idx="12"/>
          </p:nvPr>
        </p:nvSpPr>
        <p:spPr bwMode="auto"/>
        <p:txBody>
          <a:bodyPr/>
          <a:lstStyle/>
          <a:p>
            <a:pPr>
              <a:defRPr/>
            </a:pPr>
            <a:fld id="{36B5EA5A-BC32-A742-B11B-8E7414D5B535}" type="slidenum">
              <a:rPr lang="en-US"/>
              <a:t>11</a:t>
            </a:fld>
            <a:endParaRPr lang="en-US"/>
          </a:p>
        </p:txBody>
      </p:sp>
      <p:sp>
        <p:nvSpPr>
          <p:cNvPr id="10" name="Title 3">
            <a:extLst>
              <a:ext uri="{FF2B5EF4-FFF2-40B4-BE49-F238E27FC236}">
                <a16:creationId xmlns:a16="http://schemas.microsoft.com/office/drawing/2014/main" id="{BBA01F7C-658C-4D76-9AB0-FC17C31E3112}"/>
              </a:ext>
            </a:extLst>
          </p:cNvPr>
          <p:cNvSpPr>
            <a:spLocks noGrp="1"/>
          </p:cNvSpPr>
          <p:nvPr>
            <p:ph type="title"/>
          </p:nvPr>
        </p:nvSpPr>
        <p:spPr bwMode="auto">
          <a:xfrm>
            <a:off x="437606" y="136525"/>
            <a:ext cx="10515600" cy="1325563"/>
          </a:xfrm>
        </p:spPr>
        <p:txBody>
          <a:bodyPr>
            <a:normAutofit/>
          </a:bodyPr>
          <a:lstStyle/>
          <a:p>
            <a:pPr>
              <a:defRPr/>
            </a:pPr>
            <a:r>
              <a:rPr lang="fr-CH" sz="3600" dirty="0"/>
              <a:t>Zone réglementées (Lot A) </a:t>
            </a:r>
            <a:endParaRPr lang="en-US" sz="3600" dirty="0"/>
          </a:p>
        </p:txBody>
      </p:sp>
      <p:sp>
        <p:nvSpPr>
          <p:cNvPr id="11" name="Content Placeholder 2">
            <a:extLst>
              <a:ext uri="{FF2B5EF4-FFF2-40B4-BE49-F238E27FC236}">
                <a16:creationId xmlns:a16="http://schemas.microsoft.com/office/drawing/2014/main" id="{7FC3B213-2CF0-47A9-B13A-862230B9C663}"/>
              </a:ext>
            </a:extLst>
          </p:cNvPr>
          <p:cNvSpPr/>
          <p:nvPr/>
        </p:nvSpPr>
        <p:spPr bwMode="auto">
          <a:xfrm>
            <a:off x="0" y="1862248"/>
            <a:ext cx="6881086" cy="4894268"/>
          </a:xfrm>
          <a:prstGeom prst="rect">
            <a:avLst/>
          </a:prstGeom>
          <a:solidFill>
            <a:schemeClr val="bg1">
              <a:alpha val="70195"/>
            </a:schemeClr>
          </a:solidFill>
          <a:ln w="9525">
            <a:solidFill>
              <a:schemeClr val="bg1"/>
            </a:solidFill>
            <a:miter lim="800000"/>
            <a:headEnd/>
            <a:tailEnd/>
          </a:ln>
        </p:spPr>
        <p:txBody>
          <a:bodyPr vert="horz" wrap="square" lIns="108000" tIns="45720" rIns="180000" bIns="45720" numCol="1" anchor="ctr"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407506">
              <a:buFont typeface="Arial" panose="020B0604020202020204" pitchFamily="34" charset="0"/>
              <a:buChar char="•"/>
            </a:pPr>
            <a:r>
              <a:rPr lang="fr-FR" sz="2400" dirty="0">
                <a:latin typeface="Calibri Light "/>
              </a:rPr>
              <a:t>Zones Non-Règlementées </a:t>
            </a:r>
            <a:r>
              <a:rPr lang="fr-FR" sz="2400" b="1" dirty="0">
                <a:latin typeface="Calibri Light "/>
              </a:rPr>
              <a:t>(forfait)</a:t>
            </a:r>
            <a:r>
              <a:rPr lang="fr-FR" sz="2400" dirty="0">
                <a:latin typeface="Calibri Light "/>
              </a:rPr>
              <a:t>; </a:t>
            </a:r>
          </a:p>
          <a:p>
            <a:pPr marL="407506">
              <a:buFont typeface="Arial" panose="020B0604020202020204" pitchFamily="34" charset="0"/>
              <a:buChar char="•"/>
            </a:pPr>
            <a:r>
              <a:rPr lang="fr-FR" sz="2400" dirty="0">
                <a:latin typeface="Calibri Light "/>
              </a:rPr>
              <a:t>Zones surveillées </a:t>
            </a:r>
            <a:r>
              <a:rPr lang="fr-FR" sz="2400" b="1" dirty="0">
                <a:latin typeface="Calibri Light "/>
              </a:rPr>
              <a:t>(forfait)</a:t>
            </a:r>
            <a:r>
              <a:rPr lang="fr-FR" sz="2400" dirty="0">
                <a:latin typeface="Calibri Light "/>
              </a:rPr>
              <a:t>;  </a:t>
            </a:r>
          </a:p>
          <a:p>
            <a:pPr marL="407506">
              <a:buFont typeface="Arial" panose="020B0604020202020204" pitchFamily="34" charset="0"/>
              <a:buChar char="•"/>
            </a:pPr>
            <a:r>
              <a:rPr lang="fr-FR" sz="2400" dirty="0">
                <a:latin typeface="Calibri Light "/>
              </a:rPr>
              <a:t>Zones Contrôlées :</a:t>
            </a:r>
            <a:endParaRPr lang="fr-CH" sz="2400" dirty="0">
              <a:latin typeface="Calibri Light "/>
            </a:endParaRPr>
          </a:p>
          <a:p>
            <a:pPr marL="722974" lvl="2">
              <a:buFont typeface="Arial" panose="020B0604020202020204" pitchFamily="34" charset="0"/>
              <a:buChar char="•"/>
            </a:pPr>
            <a:r>
              <a:rPr lang="fr-CH" sz="1600" dirty="0">
                <a:latin typeface="Calibri Light "/>
              </a:rPr>
              <a:t>Zones contrôlée simples </a:t>
            </a:r>
            <a:r>
              <a:rPr lang="fr-CH" sz="1600" b="1" dirty="0">
                <a:latin typeface="Calibri Light "/>
              </a:rPr>
              <a:t>(hors forfait)</a:t>
            </a:r>
            <a:r>
              <a:rPr lang="fr-CH" sz="1600" dirty="0">
                <a:latin typeface="Calibri Light "/>
              </a:rPr>
              <a:t>;  </a:t>
            </a:r>
          </a:p>
          <a:p>
            <a:pPr marL="722974" lvl="2">
              <a:buFont typeface="Arial" panose="020B0604020202020204" pitchFamily="34" charset="0"/>
              <a:buChar char="•"/>
            </a:pPr>
            <a:r>
              <a:rPr lang="fr-CH" sz="1600" dirty="0">
                <a:latin typeface="Calibri Light "/>
              </a:rPr>
              <a:t>Zones contrôlées de séjour limité </a:t>
            </a:r>
            <a:r>
              <a:rPr lang="fr-CH" sz="1600" b="1" dirty="0">
                <a:latin typeface="Calibri Light "/>
              </a:rPr>
              <a:t>(hors forfait)</a:t>
            </a:r>
            <a:r>
              <a:rPr lang="fr-CH" sz="1600" dirty="0">
                <a:latin typeface="Calibri Light "/>
              </a:rPr>
              <a:t>;  </a:t>
            </a:r>
          </a:p>
          <a:p>
            <a:pPr marL="722974" lvl="2">
              <a:buFont typeface="Arial" panose="020B0604020202020204" pitchFamily="34" charset="0"/>
              <a:buChar char="•"/>
            </a:pPr>
            <a:r>
              <a:rPr lang="fr-CH" sz="1600" dirty="0">
                <a:latin typeface="Calibri Light "/>
              </a:rPr>
              <a:t>Zones contrôlées de haute radiation </a:t>
            </a:r>
            <a:r>
              <a:rPr lang="fr-CH" sz="1600" b="1" dirty="0">
                <a:latin typeface="Calibri Light "/>
              </a:rPr>
              <a:t>(non concernées par cet appel d’offre)</a:t>
            </a:r>
            <a:r>
              <a:rPr lang="fr-FR" sz="1600" dirty="0">
                <a:latin typeface="Calibri Light "/>
              </a:rPr>
              <a:t>;</a:t>
            </a:r>
            <a:endParaRPr lang="fr-CH" sz="1600" dirty="0">
              <a:latin typeface="Calibri Light "/>
            </a:endParaRPr>
          </a:p>
          <a:p>
            <a:pPr marL="722974" lvl="2">
              <a:buFont typeface="Arial" panose="020B0604020202020204" pitchFamily="34" charset="0"/>
              <a:buChar char="•"/>
            </a:pPr>
            <a:r>
              <a:rPr lang="fr-FR" sz="1600" dirty="0">
                <a:latin typeface="Calibri Light "/>
              </a:rPr>
              <a:t>Zones contrôlées interdites d’accès sauf exceptionnellement </a:t>
            </a:r>
            <a:r>
              <a:rPr lang="fr-FR" sz="1600" b="1" dirty="0">
                <a:latin typeface="Calibri Light "/>
              </a:rPr>
              <a:t>(</a:t>
            </a:r>
            <a:r>
              <a:rPr lang="fr-CH" sz="1600" b="1" dirty="0">
                <a:latin typeface="Calibri Light "/>
              </a:rPr>
              <a:t>non concernées par cet appel d’offre</a:t>
            </a:r>
            <a:r>
              <a:rPr lang="fr-FR" sz="1600" b="1" dirty="0">
                <a:latin typeface="Calibri Light "/>
              </a:rPr>
              <a:t>)</a:t>
            </a:r>
            <a:r>
              <a:rPr lang="fr-FR" sz="1600" dirty="0">
                <a:latin typeface="Calibri Light "/>
              </a:rPr>
              <a:t>.</a:t>
            </a:r>
            <a:endParaRPr lang="fr-CH" sz="1600" dirty="0">
              <a:latin typeface="Calibri Light "/>
            </a:endParaRPr>
          </a:p>
        </p:txBody>
      </p:sp>
      <p:sp>
        <p:nvSpPr>
          <p:cNvPr id="2" name="TextBox 8">
            <a:extLst>
              <a:ext uri="{FF2B5EF4-FFF2-40B4-BE49-F238E27FC236}">
                <a16:creationId xmlns:a16="http://schemas.microsoft.com/office/drawing/2014/main" id="{575D6A0E-74FE-4289-4438-BCED29C36CB7}"/>
              </a:ext>
            </a:extLst>
          </p:cNvPr>
          <p:cNvSpPr/>
          <p:nvPr/>
        </p:nvSpPr>
        <p:spPr bwMode="auto">
          <a:xfrm>
            <a:off x="68354" y="1933510"/>
            <a:ext cx="10945813" cy="461665"/>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2400" b="1" dirty="0">
                <a:solidFill>
                  <a:schemeClr val="tx1"/>
                </a:solidFill>
              </a:rPr>
              <a:t>Classification CERN</a:t>
            </a:r>
            <a:endParaRPr lang="fr-CH" sz="2400" b="1" dirty="0">
              <a:solidFill>
                <a:schemeClr val="tx1"/>
              </a:solidFill>
            </a:endParaRPr>
          </a:p>
        </p:txBody>
      </p:sp>
      <p:pic>
        <p:nvPicPr>
          <p:cNvPr id="6" name="Picture 5">
            <a:extLst>
              <a:ext uri="{FF2B5EF4-FFF2-40B4-BE49-F238E27FC236}">
                <a16:creationId xmlns:a16="http://schemas.microsoft.com/office/drawing/2014/main" id="{B86CDE92-EA1C-A6CB-C5F4-0BA384505027}"/>
              </a:ext>
            </a:extLst>
          </p:cNvPr>
          <p:cNvPicPr>
            <a:picLocks noChangeAspect="1"/>
          </p:cNvPicPr>
          <p:nvPr/>
        </p:nvPicPr>
        <p:blipFill>
          <a:blip r:embed="rId2"/>
          <a:stretch>
            <a:fillRect/>
          </a:stretch>
        </p:blipFill>
        <p:spPr>
          <a:xfrm>
            <a:off x="5541260" y="1410009"/>
            <a:ext cx="6587778" cy="3120045"/>
          </a:xfrm>
          <a:prstGeom prst="rect">
            <a:avLst/>
          </a:prstGeom>
        </p:spPr>
      </p:pic>
    </p:spTree>
    <p:extLst>
      <p:ext uri="{BB962C8B-B14F-4D97-AF65-F5344CB8AC3E}">
        <p14:creationId xmlns:p14="http://schemas.microsoft.com/office/powerpoint/2010/main" val="32191247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 name="Slide Number Placeholder 6"/>
          <p:cNvSpPr>
            <a:spLocks noGrp="1"/>
          </p:cNvSpPr>
          <p:nvPr>
            <p:ph type="sldNum" sz="quarter" idx="12"/>
          </p:nvPr>
        </p:nvSpPr>
        <p:spPr bwMode="auto"/>
        <p:txBody>
          <a:bodyPr/>
          <a:lstStyle/>
          <a:p>
            <a:pPr>
              <a:defRPr/>
            </a:pPr>
            <a:fld id="{36B5EA5A-BC32-A742-B11B-8E7414D5B535}" type="slidenum">
              <a:rPr lang="en-US"/>
              <a:t>12</a:t>
            </a:fld>
            <a:endParaRPr lang="en-US"/>
          </a:p>
        </p:txBody>
      </p:sp>
      <p:sp>
        <p:nvSpPr>
          <p:cNvPr id="10" name="Title 3">
            <a:extLst>
              <a:ext uri="{FF2B5EF4-FFF2-40B4-BE49-F238E27FC236}">
                <a16:creationId xmlns:a16="http://schemas.microsoft.com/office/drawing/2014/main" id="{BBA01F7C-658C-4D76-9AB0-FC17C31E3112}"/>
              </a:ext>
            </a:extLst>
          </p:cNvPr>
          <p:cNvSpPr>
            <a:spLocks noGrp="1"/>
          </p:cNvSpPr>
          <p:nvPr>
            <p:ph type="title"/>
          </p:nvPr>
        </p:nvSpPr>
        <p:spPr bwMode="auto">
          <a:xfrm>
            <a:off x="524692" y="136525"/>
            <a:ext cx="10515600" cy="1325563"/>
          </a:xfrm>
        </p:spPr>
        <p:txBody>
          <a:bodyPr>
            <a:normAutofit/>
          </a:bodyPr>
          <a:lstStyle/>
          <a:p>
            <a:pPr>
              <a:defRPr/>
            </a:pPr>
            <a:r>
              <a:rPr lang="fr-CH" sz="3600" dirty="0"/>
              <a:t>Dosimétrie Zone réglementées (Lot A) </a:t>
            </a:r>
            <a:endParaRPr lang="en-US" sz="3600" dirty="0"/>
          </a:p>
        </p:txBody>
      </p:sp>
      <p:sp>
        <p:nvSpPr>
          <p:cNvPr id="2" name="TextBox 8">
            <a:extLst>
              <a:ext uri="{FF2B5EF4-FFF2-40B4-BE49-F238E27FC236}">
                <a16:creationId xmlns:a16="http://schemas.microsoft.com/office/drawing/2014/main" id="{575D6A0E-74FE-4289-4438-BCED29C36CB7}"/>
              </a:ext>
            </a:extLst>
          </p:cNvPr>
          <p:cNvSpPr/>
          <p:nvPr/>
        </p:nvSpPr>
        <p:spPr bwMode="auto">
          <a:xfrm>
            <a:off x="0" y="1673435"/>
            <a:ext cx="10945813" cy="461665"/>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2400" b="1" dirty="0">
                <a:solidFill>
                  <a:schemeClr val="tx1"/>
                </a:solidFill>
              </a:rPr>
              <a:t>Pour toute prestation en Zones surveillées et Zones Contrôlées Simple :</a:t>
            </a:r>
          </a:p>
        </p:txBody>
      </p:sp>
      <p:sp>
        <p:nvSpPr>
          <p:cNvPr id="5" name="TextBox 4">
            <a:extLst>
              <a:ext uri="{FF2B5EF4-FFF2-40B4-BE49-F238E27FC236}">
                <a16:creationId xmlns:a16="http://schemas.microsoft.com/office/drawing/2014/main" id="{94F30140-7FBB-FC8D-F4D5-7A32045427A4}"/>
              </a:ext>
            </a:extLst>
          </p:cNvPr>
          <p:cNvSpPr txBox="1"/>
          <p:nvPr/>
        </p:nvSpPr>
        <p:spPr>
          <a:xfrm>
            <a:off x="-60960" y="2324488"/>
            <a:ext cx="12313920" cy="4278094"/>
          </a:xfrm>
          <a:prstGeom prst="rect">
            <a:avLst/>
          </a:prstGeom>
          <a:noFill/>
        </p:spPr>
        <p:txBody>
          <a:bodyPr wrap="square">
            <a:spAutoFit/>
          </a:bodyPr>
          <a:lstStyle/>
          <a:p>
            <a:pPr marL="342900" indent="-342900">
              <a:buFont typeface="+mj-lt"/>
              <a:buAutoNum type="arabicPeriod"/>
            </a:pPr>
            <a:r>
              <a:rPr lang="fr-CH" sz="1600" dirty="0">
                <a:latin typeface="Calibri Light "/>
              </a:rPr>
              <a:t>Dosimètre personnel CERN (DIS) + Dosimètre personnel contractant</a:t>
            </a:r>
          </a:p>
          <a:p>
            <a:pPr marL="342900" indent="-342900">
              <a:buFont typeface="+mj-lt"/>
              <a:buAutoNum type="arabicPeriod"/>
            </a:pPr>
            <a:endParaRPr lang="fr-CH" dirty="0">
              <a:solidFill>
                <a:srgbClr val="000000"/>
              </a:solidFill>
              <a:latin typeface="Times New Roman" panose="02020603050405020304" pitchFamily="18" charset="0"/>
              <a:cs typeface="Times New Roman" panose="02020603050405020304" pitchFamily="18" charset="0"/>
            </a:endParaRPr>
          </a:p>
          <a:p>
            <a:pPr marL="342900" indent="-342900">
              <a:buFont typeface="+mj-lt"/>
              <a:buAutoNum type="arabicPeriod"/>
            </a:pPr>
            <a:endParaRPr lang="fr-CH" dirty="0">
              <a:solidFill>
                <a:srgbClr val="000000"/>
              </a:solidFill>
              <a:latin typeface="Times New Roman" panose="02020603050405020304" pitchFamily="18" charset="0"/>
              <a:cs typeface="Times New Roman" panose="02020603050405020304" pitchFamily="18" charset="0"/>
            </a:endParaRPr>
          </a:p>
          <a:p>
            <a:pPr marL="342900" indent="-342900">
              <a:buFont typeface="+mj-lt"/>
              <a:buAutoNum type="arabicPeriod"/>
            </a:pPr>
            <a:endParaRPr lang="fr-CH" dirty="0">
              <a:solidFill>
                <a:srgbClr val="000000"/>
              </a:solidFill>
              <a:latin typeface="Times New Roman" panose="02020603050405020304" pitchFamily="18" charset="0"/>
              <a:cs typeface="Times New Roman" panose="02020603050405020304" pitchFamily="18" charset="0"/>
            </a:endParaRPr>
          </a:p>
          <a:p>
            <a:pPr marL="342900" indent="-342900">
              <a:buFont typeface="+mj-lt"/>
              <a:buAutoNum type="arabicPeriod"/>
            </a:pPr>
            <a:endParaRPr lang="fr-CH" dirty="0">
              <a:solidFill>
                <a:srgbClr val="000000"/>
              </a:solidFill>
              <a:latin typeface="Times New Roman" panose="02020603050405020304" pitchFamily="18" charset="0"/>
              <a:cs typeface="Times New Roman" panose="02020603050405020304" pitchFamily="18" charset="0"/>
            </a:endParaRPr>
          </a:p>
          <a:p>
            <a:pPr marL="342900" indent="-342900">
              <a:buFont typeface="+mj-lt"/>
              <a:buAutoNum type="arabicPeriod"/>
            </a:pPr>
            <a:endParaRPr lang="fr-CH" dirty="0">
              <a:solidFill>
                <a:srgbClr val="000000"/>
              </a:solidFill>
              <a:latin typeface="Times New Roman" panose="02020603050405020304" pitchFamily="18" charset="0"/>
              <a:cs typeface="Times New Roman" panose="02020603050405020304" pitchFamily="18" charset="0"/>
            </a:endParaRPr>
          </a:p>
          <a:p>
            <a:pPr marL="342900" indent="-342900">
              <a:buFont typeface="+mj-lt"/>
              <a:buAutoNum type="arabicPeriod"/>
            </a:pPr>
            <a:r>
              <a:rPr lang="fr-CH" sz="1600" dirty="0">
                <a:latin typeface="Calibri Light "/>
              </a:rPr>
              <a:t>Dosimètre opérationnel (DMC) pour les</a:t>
            </a:r>
            <a:r>
              <a:rPr lang="fr-FR" sz="1600" dirty="0">
                <a:latin typeface="Calibri Light "/>
              </a:rPr>
              <a:t> Zones Contrôlées à Séjour Limité </a:t>
            </a:r>
          </a:p>
          <a:p>
            <a:pPr marL="342900" indent="-342900">
              <a:buFont typeface="+mj-lt"/>
              <a:buAutoNum type="arabicPeriod"/>
            </a:pPr>
            <a:endParaRPr lang="fr-FR" dirty="0">
              <a:solidFill>
                <a:srgbClr val="000000"/>
              </a:solidFill>
              <a:latin typeface="Times New Roman" panose="02020603050405020304" pitchFamily="18" charset="0"/>
              <a:cs typeface="Times New Roman" panose="02020603050405020304" pitchFamily="18" charset="0"/>
            </a:endParaRPr>
          </a:p>
          <a:p>
            <a:pPr marL="342900" indent="-342900">
              <a:buFont typeface="+mj-lt"/>
              <a:buAutoNum type="arabicPeriod"/>
            </a:pPr>
            <a:endParaRPr lang="fr-FR" sz="1800" dirty="0">
              <a:solidFill>
                <a:srgbClr val="000000"/>
              </a:solidFill>
              <a:latin typeface="Times New Roman" panose="02020603050405020304" pitchFamily="18" charset="0"/>
              <a:cs typeface="Times New Roman" panose="02020603050405020304" pitchFamily="18" charset="0"/>
            </a:endParaRPr>
          </a:p>
          <a:p>
            <a:endParaRPr lang="fr-FR" dirty="0">
              <a:solidFill>
                <a:srgbClr val="000000"/>
              </a:solidFill>
              <a:latin typeface="Times New Roman" panose="02020603050405020304" pitchFamily="18" charset="0"/>
              <a:cs typeface="Times New Roman" panose="02020603050405020304" pitchFamily="18" charset="0"/>
            </a:endParaRPr>
          </a:p>
          <a:p>
            <a:endParaRPr lang="fr-FR" sz="1800" dirty="0">
              <a:solidFill>
                <a:srgbClr val="000000"/>
              </a:solidFill>
              <a:latin typeface="Times New Roman" panose="02020603050405020304" pitchFamily="18" charset="0"/>
              <a:cs typeface="Times New Roman" panose="02020603050405020304" pitchFamily="18" charset="0"/>
            </a:endParaRPr>
          </a:p>
          <a:p>
            <a:endParaRPr lang="fr-FR" dirty="0">
              <a:solidFill>
                <a:srgbClr val="000000"/>
              </a:solidFill>
              <a:latin typeface="Times New Roman" panose="02020603050405020304" pitchFamily="18" charset="0"/>
              <a:cs typeface="Times New Roman" panose="02020603050405020304" pitchFamily="18" charset="0"/>
            </a:endParaRPr>
          </a:p>
          <a:p>
            <a:endParaRPr lang="fr-FR" sz="1800" dirty="0">
              <a:solidFill>
                <a:srgbClr val="000000"/>
              </a:solidFill>
              <a:latin typeface="Times New Roman" panose="02020603050405020304" pitchFamily="18" charset="0"/>
              <a:cs typeface="Times New Roman" panose="02020603050405020304" pitchFamily="18" charset="0"/>
            </a:endParaRPr>
          </a:p>
          <a:p>
            <a:endParaRPr lang="fr-FR" sz="1800" dirty="0">
              <a:solidFill>
                <a:srgbClr val="000000"/>
              </a:solidFill>
              <a:latin typeface="Times New Roman" panose="02020603050405020304" pitchFamily="18" charset="0"/>
              <a:cs typeface="Times New Roman" panose="02020603050405020304" pitchFamily="18" charset="0"/>
            </a:endParaRPr>
          </a:p>
          <a:p>
            <a:r>
              <a:rPr lang="fr-FR" sz="2400" b="1" dirty="0">
                <a:latin typeface="+mj-lt"/>
              </a:rPr>
              <a:t>Les dosimètres personnels CERN (DIS) et les dosimètres opérationnels(DMC) sont fournis par le CERN</a:t>
            </a:r>
            <a:endParaRPr lang="fr-CH" sz="2400" b="1" dirty="0">
              <a:latin typeface="+mj-lt"/>
            </a:endParaRPr>
          </a:p>
        </p:txBody>
      </p:sp>
      <p:pic>
        <p:nvPicPr>
          <p:cNvPr id="6" name="Picture 5">
            <a:extLst>
              <a:ext uri="{FF2B5EF4-FFF2-40B4-BE49-F238E27FC236}">
                <a16:creationId xmlns:a16="http://schemas.microsoft.com/office/drawing/2014/main" id="{B40094F3-CB00-D020-5475-9C94F79797E2}"/>
              </a:ext>
            </a:extLst>
          </p:cNvPr>
          <p:cNvPicPr>
            <a:picLocks noChangeAspect="1"/>
          </p:cNvPicPr>
          <p:nvPr/>
        </p:nvPicPr>
        <p:blipFill>
          <a:blip r:embed="rId2"/>
          <a:stretch>
            <a:fillRect/>
          </a:stretch>
        </p:blipFill>
        <p:spPr>
          <a:xfrm>
            <a:off x="748027" y="2650882"/>
            <a:ext cx="1877731" cy="1304657"/>
          </a:xfrm>
          <a:prstGeom prst="rect">
            <a:avLst/>
          </a:prstGeom>
        </p:spPr>
      </p:pic>
      <p:pic>
        <p:nvPicPr>
          <p:cNvPr id="7" name="Picture 6">
            <a:extLst>
              <a:ext uri="{FF2B5EF4-FFF2-40B4-BE49-F238E27FC236}">
                <a16:creationId xmlns:a16="http://schemas.microsoft.com/office/drawing/2014/main" id="{124A58CC-C94F-B146-0002-82CD1B4165E1}"/>
              </a:ext>
            </a:extLst>
          </p:cNvPr>
          <p:cNvPicPr>
            <a:picLocks noChangeAspect="1"/>
          </p:cNvPicPr>
          <p:nvPr/>
        </p:nvPicPr>
        <p:blipFill>
          <a:blip r:embed="rId3"/>
          <a:stretch>
            <a:fillRect/>
          </a:stretch>
        </p:blipFill>
        <p:spPr>
          <a:xfrm>
            <a:off x="3312825" y="2614302"/>
            <a:ext cx="3237257" cy="1377815"/>
          </a:xfrm>
          <a:prstGeom prst="rect">
            <a:avLst/>
          </a:prstGeom>
        </p:spPr>
      </p:pic>
      <p:pic>
        <p:nvPicPr>
          <p:cNvPr id="9" name="Picture 8">
            <a:extLst>
              <a:ext uri="{FF2B5EF4-FFF2-40B4-BE49-F238E27FC236}">
                <a16:creationId xmlns:a16="http://schemas.microsoft.com/office/drawing/2014/main" id="{D1AFA4CD-1C2C-47F0-9916-66625BBE176A}"/>
              </a:ext>
            </a:extLst>
          </p:cNvPr>
          <p:cNvPicPr>
            <a:picLocks noChangeAspect="1"/>
          </p:cNvPicPr>
          <p:nvPr/>
        </p:nvPicPr>
        <p:blipFill>
          <a:blip r:embed="rId4"/>
          <a:stretch>
            <a:fillRect/>
          </a:stretch>
        </p:blipFill>
        <p:spPr>
          <a:xfrm>
            <a:off x="1686892" y="4256497"/>
            <a:ext cx="835224" cy="1847248"/>
          </a:xfrm>
          <a:prstGeom prst="rect">
            <a:avLst/>
          </a:prstGeom>
        </p:spPr>
      </p:pic>
      <p:pic>
        <p:nvPicPr>
          <p:cNvPr id="12" name="Picture 11">
            <a:extLst>
              <a:ext uri="{FF2B5EF4-FFF2-40B4-BE49-F238E27FC236}">
                <a16:creationId xmlns:a16="http://schemas.microsoft.com/office/drawing/2014/main" id="{3A5FFAF3-164F-C163-E871-50A255C8161E}"/>
              </a:ext>
            </a:extLst>
          </p:cNvPr>
          <p:cNvPicPr>
            <a:picLocks noChangeAspect="1"/>
          </p:cNvPicPr>
          <p:nvPr/>
        </p:nvPicPr>
        <p:blipFill>
          <a:blip r:embed="rId5"/>
          <a:stretch>
            <a:fillRect/>
          </a:stretch>
        </p:blipFill>
        <p:spPr>
          <a:xfrm>
            <a:off x="3494030" y="4579613"/>
            <a:ext cx="4907705" cy="1201016"/>
          </a:xfrm>
          <a:prstGeom prst="rect">
            <a:avLst/>
          </a:prstGeom>
        </p:spPr>
      </p:pic>
    </p:spTree>
    <p:extLst>
      <p:ext uri="{BB962C8B-B14F-4D97-AF65-F5344CB8AC3E}">
        <p14:creationId xmlns:p14="http://schemas.microsoft.com/office/powerpoint/2010/main" val="30978974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6"/>
          <p:cNvSpPr/>
          <p:nvPr/>
        </p:nvSpPr>
        <p:spPr bwMode="auto">
          <a:xfrm>
            <a:off x="479424" y="274638"/>
            <a:ext cx="11513964"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EPI à fournir par le contractant </a:t>
            </a:r>
            <a:r>
              <a:rPr lang="fr-CH" sz="2400" dirty="0"/>
              <a:t>(sauf dosimètre CERN et détecteur ODH)</a:t>
            </a:r>
            <a:endParaRPr lang="en-US" sz="3600" dirty="0"/>
          </a:p>
        </p:txBody>
      </p:sp>
      <p:pic>
        <p:nvPicPr>
          <p:cNvPr id="2" name="Picture 1">
            <a:extLst>
              <a:ext uri="{FF2B5EF4-FFF2-40B4-BE49-F238E27FC236}">
                <a16:creationId xmlns:a16="http://schemas.microsoft.com/office/drawing/2014/main" id="{7032FB69-A389-332D-8491-CAB43655D9E5}"/>
              </a:ext>
            </a:extLst>
          </p:cNvPr>
          <p:cNvPicPr>
            <a:picLocks noChangeAspect="1"/>
          </p:cNvPicPr>
          <p:nvPr/>
        </p:nvPicPr>
        <p:blipFill>
          <a:blip r:embed="rId2"/>
          <a:stretch>
            <a:fillRect/>
          </a:stretch>
        </p:blipFill>
        <p:spPr>
          <a:xfrm>
            <a:off x="1958587" y="1193054"/>
            <a:ext cx="7802302" cy="5516849"/>
          </a:xfrm>
          <a:prstGeom prst="rect">
            <a:avLst/>
          </a:prstGeom>
        </p:spPr>
      </p:pic>
    </p:spTree>
    <p:extLst>
      <p:ext uri="{BB962C8B-B14F-4D97-AF65-F5344CB8AC3E}">
        <p14:creationId xmlns:p14="http://schemas.microsoft.com/office/powerpoint/2010/main" val="12142406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6"/>
          <p:cNvSpPr/>
          <p:nvPr/>
        </p:nvSpPr>
        <p:spPr bwMode="auto">
          <a:xfrm>
            <a:off x="479424" y="274638"/>
            <a:ext cx="10798176"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Matériel fourni par le CERN en zones réglementées</a:t>
            </a:r>
            <a:endParaRPr lang="en-US" sz="3600" dirty="0"/>
          </a:p>
        </p:txBody>
      </p:sp>
      <p:sp>
        <p:nvSpPr>
          <p:cNvPr id="5" name="TextBox 8"/>
          <p:cNvSpPr/>
          <p:nvPr/>
        </p:nvSpPr>
        <p:spPr bwMode="auto">
          <a:xfrm>
            <a:off x="479424" y="1272423"/>
            <a:ext cx="10945813" cy="584775"/>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1600" dirty="0">
                <a:solidFill>
                  <a:schemeClr val="tx1"/>
                </a:solidFill>
              </a:rPr>
              <a:t>Le contractant pourra l’utiliser en prenant toutes les précautions nécessaires d’usage et suivant la </a:t>
            </a:r>
            <a:r>
              <a:rPr lang="fr-FR" sz="1600" b="1" dirty="0">
                <a:solidFill>
                  <a:schemeClr val="tx1"/>
                </a:solidFill>
                <a:hlinkClick r:id="rId2"/>
              </a:rPr>
              <a:t>procédure EDMS 1556473. v.1.7</a:t>
            </a:r>
            <a:r>
              <a:rPr lang="fr-FR" sz="1600" dirty="0">
                <a:solidFill>
                  <a:schemeClr val="tx1"/>
                </a:solidFill>
              </a:rPr>
              <a:t>. relative aux aspirateurs.</a:t>
            </a:r>
          </a:p>
        </p:txBody>
      </p:sp>
      <p:pic>
        <p:nvPicPr>
          <p:cNvPr id="3" name="Picture 2">
            <a:extLst>
              <a:ext uri="{FF2B5EF4-FFF2-40B4-BE49-F238E27FC236}">
                <a16:creationId xmlns:a16="http://schemas.microsoft.com/office/drawing/2014/main" id="{EB166E45-177E-8AD4-17D8-A4E9C41251F7}"/>
              </a:ext>
            </a:extLst>
          </p:cNvPr>
          <p:cNvPicPr>
            <a:picLocks noChangeAspect="1"/>
          </p:cNvPicPr>
          <p:nvPr/>
        </p:nvPicPr>
        <p:blipFill>
          <a:blip r:embed="rId3"/>
          <a:stretch>
            <a:fillRect/>
          </a:stretch>
        </p:blipFill>
        <p:spPr>
          <a:xfrm>
            <a:off x="1630543" y="4349416"/>
            <a:ext cx="8283796" cy="2256804"/>
          </a:xfrm>
          <a:prstGeom prst="rect">
            <a:avLst/>
          </a:prstGeom>
        </p:spPr>
      </p:pic>
      <p:pic>
        <p:nvPicPr>
          <p:cNvPr id="6" name="Picture 5">
            <a:extLst>
              <a:ext uri="{FF2B5EF4-FFF2-40B4-BE49-F238E27FC236}">
                <a16:creationId xmlns:a16="http://schemas.microsoft.com/office/drawing/2014/main" id="{9F263D3B-49F1-6150-3504-1E9CFD4BEEFA}"/>
              </a:ext>
            </a:extLst>
          </p:cNvPr>
          <p:cNvPicPr>
            <a:picLocks noChangeAspect="1"/>
          </p:cNvPicPr>
          <p:nvPr/>
        </p:nvPicPr>
        <p:blipFill>
          <a:blip r:embed="rId4"/>
          <a:stretch>
            <a:fillRect/>
          </a:stretch>
        </p:blipFill>
        <p:spPr>
          <a:xfrm>
            <a:off x="926199" y="2405254"/>
            <a:ext cx="4096306" cy="1396105"/>
          </a:xfrm>
          <a:prstGeom prst="rect">
            <a:avLst/>
          </a:prstGeom>
        </p:spPr>
      </p:pic>
      <p:pic>
        <p:nvPicPr>
          <p:cNvPr id="7" name="Picture 6">
            <a:extLst>
              <a:ext uri="{FF2B5EF4-FFF2-40B4-BE49-F238E27FC236}">
                <a16:creationId xmlns:a16="http://schemas.microsoft.com/office/drawing/2014/main" id="{36A05FE2-2264-B9BC-336A-EA725A77C7FC}"/>
              </a:ext>
            </a:extLst>
          </p:cNvPr>
          <p:cNvPicPr>
            <a:picLocks noChangeAspect="1"/>
          </p:cNvPicPr>
          <p:nvPr/>
        </p:nvPicPr>
        <p:blipFill>
          <a:blip r:embed="rId5"/>
          <a:stretch>
            <a:fillRect/>
          </a:stretch>
        </p:blipFill>
        <p:spPr>
          <a:xfrm>
            <a:off x="5078894" y="1932814"/>
            <a:ext cx="2152820" cy="2385774"/>
          </a:xfrm>
          <a:prstGeom prst="rect">
            <a:avLst/>
          </a:prstGeom>
        </p:spPr>
      </p:pic>
      <p:pic>
        <p:nvPicPr>
          <p:cNvPr id="8" name="Picture 7">
            <a:extLst>
              <a:ext uri="{FF2B5EF4-FFF2-40B4-BE49-F238E27FC236}">
                <a16:creationId xmlns:a16="http://schemas.microsoft.com/office/drawing/2014/main" id="{EF0E1E76-C212-3127-43F9-87A252AEFF49}"/>
              </a:ext>
            </a:extLst>
          </p:cNvPr>
          <p:cNvPicPr>
            <a:picLocks noChangeAspect="1"/>
          </p:cNvPicPr>
          <p:nvPr/>
        </p:nvPicPr>
        <p:blipFill>
          <a:blip r:embed="rId6"/>
          <a:stretch>
            <a:fillRect/>
          </a:stretch>
        </p:blipFill>
        <p:spPr>
          <a:xfrm>
            <a:off x="7231714" y="1882155"/>
            <a:ext cx="2396653" cy="2487092"/>
          </a:xfrm>
          <a:prstGeom prst="rect">
            <a:avLst/>
          </a:prstGeom>
        </p:spPr>
      </p:pic>
    </p:spTree>
    <p:extLst>
      <p:ext uri="{BB962C8B-B14F-4D97-AF65-F5344CB8AC3E}">
        <p14:creationId xmlns:p14="http://schemas.microsoft.com/office/powerpoint/2010/main" val="13073578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Picture 16"/>
          <p:cNvPicPr>
            <a:picLocks noChangeAspect="1"/>
          </p:cNvPicPr>
          <p:nvPr/>
        </p:nvPicPr>
        <p:blipFill>
          <a:blip r:embed="rId2"/>
          <a:stretch/>
        </p:blipFill>
        <p:spPr bwMode="auto">
          <a:xfrm>
            <a:off x="0" y="0"/>
            <a:ext cx="12192000" cy="6857999"/>
          </a:xfrm>
          <a:prstGeom prst="rect">
            <a:avLst/>
          </a:prstGeom>
        </p:spPr>
      </p:pic>
      <p:sp>
        <p:nvSpPr>
          <p:cNvPr id="6" name="TextBox 13"/>
          <p:cNvSpPr/>
          <p:nvPr/>
        </p:nvSpPr>
        <p:spPr bwMode="auto">
          <a:xfrm>
            <a:off x="721453" y="3005822"/>
            <a:ext cx="12192000" cy="1107996"/>
          </a:xfrm>
          <a:prstGeom prst="rect">
            <a:avLst/>
          </a:prstGeom>
          <a:gradFill>
            <a:gsLst>
              <a:gs pos="0">
                <a:srgbClr val="DAE1E6"/>
              </a:gs>
              <a:gs pos="81000">
                <a:schemeClr val="bg1">
                  <a:alpha val="94000"/>
                </a:schemeClr>
              </a:gs>
              <a:gs pos="94000">
                <a:schemeClr val="bg1">
                  <a:alpha val="20000"/>
                </a:schemeClr>
              </a:gs>
              <a:gs pos="100000">
                <a:srgbClr val="FFFFFF">
                  <a:alpha val="0"/>
                </a:srgbClr>
              </a:gs>
            </a:gsLst>
            <a:lin ang="0" scaled="1"/>
          </a:gradFill>
          <a:ln>
            <a:noFill/>
          </a:ln>
        </p:spPr>
        <p:txBody>
          <a:bodyPr wrap="square" rIns="165600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6600" spc="-300" dirty="0"/>
              <a:t>Prestation service nettoyage</a:t>
            </a:r>
          </a:p>
        </p:txBody>
      </p:sp>
    </p:spTree>
    <p:extLst>
      <p:ext uri="{BB962C8B-B14F-4D97-AF65-F5344CB8AC3E}">
        <p14:creationId xmlns:p14="http://schemas.microsoft.com/office/powerpoint/2010/main" val="11868774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12" name="Picture 11">
            <a:extLst>
              <a:ext uri="{FF2B5EF4-FFF2-40B4-BE49-F238E27FC236}">
                <a16:creationId xmlns:a16="http://schemas.microsoft.com/office/drawing/2014/main" id="{CFB08538-2398-441C-B64B-37747D4EEA15}"/>
              </a:ext>
            </a:extLst>
          </p:cNvPr>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Effect>
                      <a14:brightnessContrast contrast="20000"/>
                    </a14:imgEffect>
                  </a14:imgLayer>
                </a14:imgProps>
              </a:ext>
            </a:extLst>
          </a:blip>
          <a:srcRect r="12571" b="24266"/>
          <a:stretch/>
        </p:blipFill>
        <p:spPr>
          <a:xfrm>
            <a:off x="-1" y="1968315"/>
            <a:ext cx="12192001" cy="4388036"/>
          </a:xfrm>
          <a:prstGeom prst="rect">
            <a:avLst/>
          </a:prstGeom>
        </p:spPr>
      </p:pic>
      <p:sp>
        <p:nvSpPr>
          <p:cNvPr id="13" name="Content Placeholder 2">
            <a:extLst>
              <a:ext uri="{FF2B5EF4-FFF2-40B4-BE49-F238E27FC236}">
                <a16:creationId xmlns:a16="http://schemas.microsoft.com/office/drawing/2014/main" id="{7E6DE577-16E6-440B-81AC-DDE522CE2C0D}"/>
              </a:ext>
            </a:extLst>
          </p:cNvPr>
          <p:cNvSpPr txBox="1">
            <a:spLocks/>
          </p:cNvSpPr>
          <p:nvPr/>
        </p:nvSpPr>
        <p:spPr bwMode="auto">
          <a:xfrm>
            <a:off x="320674" y="1968315"/>
            <a:ext cx="11550650" cy="2484211"/>
          </a:xfrm>
          <a:prstGeom prst="rect">
            <a:avLst/>
          </a:prstGeom>
          <a:solidFill>
            <a:schemeClr val="bg1">
              <a:alpha val="70000"/>
            </a:schemeClr>
          </a:solidFill>
          <a:ln>
            <a:solidFill>
              <a:schemeClr val="bg1"/>
            </a:solidFill>
          </a:ln>
        </p:spPr>
        <p:txBody>
          <a:bodyPr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576" indent="0">
              <a:buNone/>
            </a:pPr>
            <a:r>
              <a:rPr lang="fr-CH" sz="1600" dirty="0">
                <a:latin typeface="Calibri Light "/>
              </a:rPr>
              <a:t>Les chiffres fournis dans l’Annexe 1 sont ceux extraits de la base de donnée CERN au cours du 3</a:t>
            </a:r>
            <a:r>
              <a:rPr lang="fr-CH" sz="1600" baseline="30000" dirty="0">
                <a:latin typeface="Calibri Light "/>
              </a:rPr>
              <a:t>ème</a:t>
            </a:r>
            <a:r>
              <a:rPr lang="fr-CH" sz="1600" dirty="0">
                <a:latin typeface="Calibri Light "/>
              </a:rPr>
              <a:t> trimestre 2022, et servent de base à l’adjudication. </a:t>
            </a:r>
          </a:p>
          <a:p>
            <a:pPr marL="36576" indent="0">
              <a:buNone/>
            </a:pPr>
            <a:r>
              <a:rPr lang="fr-CH" sz="1600" dirty="0">
                <a:latin typeface="Calibri Light "/>
              </a:rPr>
              <a:t>Une nouvelle version de l’état des surfaces sera fournie à la mise en place de contrat </a:t>
            </a:r>
            <a:r>
              <a:rPr lang="fr-CH" sz="1600" b="1" dirty="0">
                <a:latin typeface="Calibri Light "/>
              </a:rPr>
              <a:t>et suivra les principes de l’évolution des prestations forfaitaires (décrit slides suivants)</a:t>
            </a:r>
            <a:r>
              <a:rPr lang="fr-CH" sz="1600" dirty="0">
                <a:solidFill>
                  <a:srgbClr val="000000"/>
                </a:solidFill>
                <a:latin typeface="Times New Roman" panose="02020603050405020304" pitchFamily="18" charset="0"/>
                <a:cs typeface="Times New Roman" panose="02020603050405020304" pitchFamily="18" charset="0"/>
              </a:rPr>
              <a:t>.</a:t>
            </a:r>
          </a:p>
        </p:txBody>
      </p:sp>
      <p:sp>
        <p:nvSpPr>
          <p:cNvPr id="2" name="Title 6">
            <a:extLst>
              <a:ext uri="{FF2B5EF4-FFF2-40B4-BE49-F238E27FC236}">
                <a16:creationId xmlns:a16="http://schemas.microsoft.com/office/drawing/2014/main" id="{7AF087A9-EB75-2F3E-04EF-81F376629142}"/>
              </a:ext>
            </a:extLst>
          </p:cNvPr>
          <p:cNvSpPr/>
          <p:nvPr/>
        </p:nvSpPr>
        <p:spPr bwMode="auto">
          <a:xfrm>
            <a:off x="479424" y="274638"/>
            <a:ext cx="11584239"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Surfaces nettoyables</a:t>
            </a:r>
            <a:endParaRPr lang="en-US" sz="3600" dirty="0"/>
          </a:p>
        </p:txBody>
      </p:sp>
    </p:spTree>
    <p:extLst>
      <p:ext uri="{BB962C8B-B14F-4D97-AF65-F5344CB8AC3E}">
        <p14:creationId xmlns:p14="http://schemas.microsoft.com/office/powerpoint/2010/main" val="23013449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6"/>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Dispositions environnementales </a:t>
            </a:r>
            <a:endParaRPr lang="en-US" sz="3600" dirty="0"/>
          </a:p>
        </p:txBody>
      </p:sp>
      <p:sp>
        <p:nvSpPr>
          <p:cNvPr id="5" name="TextBox 8"/>
          <p:cNvSpPr/>
          <p:nvPr/>
        </p:nvSpPr>
        <p:spPr bwMode="auto">
          <a:xfrm>
            <a:off x="479418" y="1326569"/>
            <a:ext cx="10945813" cy="1323439"/>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CH" sz="1600" b="1" dirty="0">
                <a:solidFill>
                  <a:schemeClr val="tx1"/>
                </a:solidFill>
              </a:rPr>
              <a:t>Evacuation des eaux usées </a:t>
            </a:r>
            <a:r>
              <a:rPr lang="fr-CH" sz="1600" dirty="0">
                <a:solidFill>
                  <a:schemeClr val="tx1"/>
                </a:solidFill>
              </a:rPr>
              <a:t>: </a:t>
            </a:r>
          </a:p>
          <a:p>
            <a:pPr>
              <a:defRPr/>
            </a:pPr>
            <a:r>
              <a:rPr lang="fr-FR" sz="1600" dirty="0">
                <a:solidFill>
                  <a:schemeClr val="tx1"/>
                </a:solidFill>
              </a:rPr>
              <a:t>Le Contractant doit puiser l’eau nécessaire aux différents travaux aux robinets de puisage. Il doit verser les eaux usées dans les endroits désignés à cet effet et en aucun cas dans les lavabos et urinoirs. Il est strictement interdit de déverser des eaux usées ailleurs que dans le réseau des eaux usées (par exemple sur le sol ou sur la route). Si les eaux usées ne respectent pas les conditions de déversement, elles devront être éliminées selon la procédure définie par l’Annexe 10</a:t>
            </a:r>
            <a:r>
              <a:rPr lang="fr-FR" sz="1600" b="1" dirty="0">
                <a:solidFill>
                  <a:schemeClr val="tx1"/>
                </a:solidFill>
              </a:rPr>
              <a:t>.</a:t>
            </a:r>
            <a:endParaRPr lang="fr-CH" sz="1600" b="1" dirty="0">
              <a:solidFill>
                <a:schemeClr val="tx1"/>
              </a:solidFill>
            </a:endParaRPr>
          </a:p>
        </p:txBody>
      </p:sp>
      <p:sp>
        <p:nvSpPr>
          <p:cNvPr id="3" name="TextBox 8">
            <a:extLst>
              <a:ext uri="{FF2B5EF4-FFF2-40B4-BE49-F238E27FC236}">
                <a16:creationId xmlns:a16="http://schemas.microsoft.com/office/drawing/2014/main" id="{DB18DBF8-C7DB-7ABC-A42D-B0417C1E2C94}"/>
              </a:ext>
            </a:extLst>
          </p:cNvPr>
          <p:cNvSpPr/>
          <p:nvPr/>
        </p:nvSpPr>
        <p:spPr bwMode="auto">
          <a:xfrm>
            <a:off x="479419" y="2919303"/>
            <a:ext cx="10945813" cy="1569660"/>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CH" sz="1600" b="1" dirty="0">
                <a:solidFill>
                  <a:schemeClr val="tx1"/>
                </a:solidFill>
              </a:rPr>
              <a:t>Evacuation des déchets, tric sélectif : </a:t>
            </a:r>
          </a:p>
          <a:p>
            <a:pPr>
              <a:defRPr/>
            </a:pPr>
            <a:r>
              <a:rPr lang="fr-FR" sz="1600" dirty="0">
                <a:solidFill>
                  <a:schemeClr val="tx1"/>
                </a:solidFill>
              </a:rPr>
              <a:t>Un système de tri sélectif à la base (au niveau des corbeilles et des poubelles) est mis en place sur le site par le CERN. Le Contractant ne doit en aucun cas mélanger les déchets collectés avec les ordures ménagères (déchets non triés). Le Contractant doit éliminer les déchets spéciaux selon la procédure applicable (par ex. emballages souillés par des produits dangereux, eaux de nettoyage). </a:t>
            </a:r>
          </a:p>
          <a:p>
            <a:pPr>
              <a:defRPr/>
            </a:pPr>
            <a:r>
              <a:rPr lang="fr-FR" sz="1600" dirty="0">
                <a:solidFill>
                  <a:schemeClr val="tx1"/>
                </a:solidFill>
              </a:rPr>
              <a:t>Les Services incluent l’évacuation des déchets selon leur type, par acheminement séparé, vers les conteneurs spécifiques.</a:t>
            </a:r>
            <a:endParaRPr lang="fr-CH" sz="1600" b="1" dirty="0">
              <a:solidFill>
                <a:schemeClr val="tx1"/>
              </a:solidFill>
            </a:endParaRPr>
          </a:p>
        </p:txBody>
      </p:sp>
      <p:sp>
        <p:nvSpPr>
          <p:cNvPr id="6" name="TextBox 8">
            <a:extLst>
              <a:ext uri="{FF2B5EF4-FFF2-40B4-BE49-F238E27FC236}">
                <a16:creationId xmlns:a16="http://schemas.microsoft.com/office/drawing/2014/main" id="{A4F3ED8F-7F30-CCC7-264E-07C9240C0A36}"/>
              </a:ext>
            </a:extLst>
          </p:cNvPr>
          <p:cNvSpPr/>
          <p:nvPr/>
        </p:nvSpPr>
        <p:spPr bwMode="auto">
          <a:xfrm>
            <a:off x="479420" y="4767481"/>
            <a:ext cx="10945813" cy="2062103"/>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CH" sz="1600" b="1" dirty="0">
                <a:solidFill>
                  <a:schemeClr val="tx1"/>
                </a:solidFill>
              </a:rPr>
              <a:t>Méthode de nettoyage sans chimie : </a:t>
            </a:r>
          </a:p>
          <a:p>
            <a:pPr>
              <a:defRPr/>
            </a:pPr>
            <a:r>
              <a:rPr lang="fr-FR" sz="1600" dirty="0">
                <a:solidFill>
                  <a:schemeClr val="tx1"/>
                </a:solidFill>
              </a:rPr>
              <a:t>Le Contractant doit utiliser des produits respectueux de l’environnement (produits de nettoyage et papier). </a:t>
            </a:r>
          </a:p>
          <a:p>
            <a:pPr>
              <a:defRPr/>
            </a:pPr>
            <a:r>
              <a:rPr lang="fr-FR" sz="1600" dirty="0">
                <a:solidFill>
                  <a:schemeClr val="tx1"/>
                </a:solidFill>
              </a:rPr>
              <a:t>Le Contractant devra choisir des produits pourvus d’une certifications/norme sur les produits de nettoyage : « NF », « L’écolabel européen », « Blue </a:t>
            </a:r>
            <a:r>
              <a:rPr lang="fr-FR" sz="1600" dirty="0" err="1">
                <a:solidFill>
                  <a:schemeClr val="tx1"/>
                </a:solidFill>
              </a:rPr>
              <a:t>angel</a:t>
            </a:r>
            <a:r>
              <a:rPr lang="fr-FR" sz="1600" dirty="0">
                <a:solidFill>
                  <a:schemeClr val="tx1"/>
                </a:solidFill>
              </a:rPr>
              <a:t> », et qui rentrent dans la définition de nettoyage selon l’annexe 2 de l’ordonnance sur la réduction des risques liés aux produits chimiques </a:t>
            </a:r>
            <a:r>
              <a:rPr lang="fr-FR" sz="1600" dirty="0" err="1">
                <a:solidFill>
                  <a:schemeClr val="tx1"/>
                </a:solidFill>
              </a:rPr>
              <a:t>ORRChim</a:t>
            </a:r>
            <a:r>
              <a:rPr lang="fr-FR" sz="1600" dirty="0">
                <a:solidFill>
                  <a:schemeClr val="tx1"/>
                </a:solidFill>
              </a:rPr>
              <a:t>. </a:t>
            </a:r>
          </a:p>
          <a:p>
            <a:pPr>
              <a:defRPr/>
            </a:pPr>
            <a:r>
              <a:rPr lang="fr-FR" sz="1600" b="1" dirty="0">
                <a:solidFill>
                  <a:schemeClr val="tx1"/>
                </a:solidFill>
              </a:rPr>
              <a:t>Le CERN privilégie le remplacement des produits de nettoyage chimiques traditionnels par le Système de Nettoyage à l'Eau Ozonée (OAS)</a:t>
            </a:r>
            <a:endParaRPr lang="fr-FR" sz="1600" b="1" dirty="0">
              <a:solidFill>
                <a:schemeClr val="tx1"/>
              </a:solidFill>
              <a:hlinkClick r:id="rId2">
                <a:extLst>
                  <a:ext uri="{A12FA001-AC4F-418D-AE19-62706E023703}">
                    <ahyp:hlinkClr xmlns:ahyp="http://schemas.microsoft.com/office/drawing/2018/hyperlinkcolor" val="tx"/>
                  </a:ext>
                </a:extLst>
              </a:hlinkClick>
            </a:endParaRPr>
          </a:p>
          <a:p>
            <a:pPr>
              <a:defRPr/>
            </a:pPr>
            <a:endParaRPr lang="fr-FR" sz="1600" dirty="0">
              <a:solidFill>
                <a:schemeClr val="tx1"/>
              </a:solidFill>
            </a:endParaRPr>
          </a:p>
        </p:txBody>
      </p:sp>
    </p:spTree>
    <p:extLst>
      <p:ext uri="{BB962C8B-B14F-4D97-AF65-F5344CB8AC3E}">
        <p14:creationId xmlns:p14="http://schemas.microsoft.com/office/powerpoint/2010/main" val="34378953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 name="Slide Number Placeholder 6"/>
          <p:cNvSpPr>
            <a:spLocks noGrp="1"/>
          </p:cNvSpPr>
          <p:nvPr>
            <p:ph type="sldNum" sz="quarter" idx="12"/>
          </p:nvPr>
        </p:nvSpPr>
        <p:spPr bwMode="auto"/>
        <p:txBody>
          <a:bodyPr/>
          <a:lstStyle/>
          <a:p>
            <a:pPr>
              <a:defRPr/>
            </a:pPr>
            <a:fld id="{36B5EA5A-BC32-A742-B11B-8E7414D5B535}" type="slidenum">
              <a:rPr lang="en-US"/>
              <a:t>18</a:t>
            </a:fld>
            <a:endParaRPr lang="en-US"/>
          </a:p>
        </p:txBody>
      </p:sp>
      <p:sp>
        <p:nvSpPr>
          <p:cNvPr id="10" name="Title 3">
            <a:extLst>
              <a:ext uri="{FF2B5EF4-FFF2-40B4-BE49-F238E27FC236}">
                <a16:creationId xmlns:a16="http://schemas.microsoft.com/office/drawing/2014/main" id="{BBA01F7C-658C-4D76-9AB0-FC17C31E3112}"/>
              </a:ext>
            </a:extLst>
          </p:cNvPr>
          <p:cNvSpPr>
            <a:spLocks noGrp="1"/>
          </p:cNvSpPr>
          <p:nvPr>
            <p:ph type="title"/>
          </p:nvPr>
        </p:nvSpPr>
        <p:spPr bwMode="auto">
          <a:xfrm>
            <a:off x="411480" y="66483"/>
            <a:ext cx="10515600" cy="1325563"/>
          </a:xfrm>
        </p:spPr>
        <p:txBody>
          <a:bodyPr>
            <a:normAutofit/>
          </a:bodyPr>
          <a:lstStyle/>
          <a:p>
            <a:pPr>
              <a:defRPr/>
            </a:pPr>
            <a:r>
              <a:rPr lang="en-GB" sz="3600" dirty="0" err="1"/>
              <a:t>Famille</a:t>
            </a:r>
            <a:r>
              <a:rPr lang="en-GB" sz="3600" dirty="0"/>
              <a:t> de </a:t>
            </a:r>
            <a:r>
              <a:rPr lang="en-GB" sz="3600" dirty="0" err="1"/>
              <a:t>locaux</a:t>
            </a:r>
            <a:r>
              <a:rPr lang="en-GB" sz="3600" dirty="0"/>
              <a:t> et </a:t>
            </a:r>
            <a:r>
              <a:rPr lang="en-GB" sz="3600" dirty="0" err="1"/>
              <a:t>fréquences</a:t>
            </a:r>
            <a:endParaRPr lang="en-US" sz="3600" dirty="0"/>
          </a:p>
        </p:txBody>
      </p:sp>
      <p:sp>
        <p:nvSpPr>
          <p:cNvPr id="11" name="Content Placeholder 2">
            <a:extLst>
              <a:ext uri="{FF2B5EF4-FFF2-40B4-BE49-F238E27FC236}">
                <a16:creationId xmlns:a16="http://schemas.microsoft.com/office/drawing/2014/main" id="{7FC3B213-2CF0-47A9-B13A-862230B9C663}"/>
              </a:ext>
            </a:extLst>
          </p:cNvPr>
          <p:cNvSpPr/>
          <p:nvPr/>
        </p:nvSpPr>
        <p:spPr bwMode="auto">
          <a:xfrm>
            <a:off x="283674" y="2297320"/>
            <a:ext cx="6341156" cy="1151333"/>
          </a:xfrm>
          <a:prstGeom prst="rect">
            <a:avLst/>
          </a:prstGeom>
          <a:solidFill>
            <a:schemeClr val="bg1">
              <a:alpha val="70195"/>
            </a:schemeClr>
          </a:solidFill>
          <a:ln w="9525">
            <a:solidFill>
              <a:schemeClr val="bg1"/>
            </a:solidFill>
            <a:miter lim="800000"/>
            <a:headEnd/>
            <a:tailEnd/>
          </a:ln>
        </p:spPr>
        <p:txBody>
          <a:bodyPr vert="horz" wrap="square" lIns="108000" tIns="45720" rIns="180000" bIns="45720" numCol="1" anchor="ctr"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just">
              <a:lnSpc>
                <a:spcPct val="100000"/>
              </a:lnSpc>
              <a:buFont typeface="Arial"/>
              <a:buNone/>
              <a:defRPr/>
            </a:pPr>
            <a:r>
              <a:rPr lang="en-US" sz="1800" dirty="0">
                <a:latin typeface="Calibri Light "/>
              </a:rPr>
              <a:t>Le CERN attribute </a:t>
            </a:r>
            <a:r>
              <a:rPr lang="en-US" sz="1800" dirty="0" err="1">
                <a:latin typeface="Calibri Light "/>
              </a:rPr>
              <a:t>une</a:t>
            </a:r>
            <a:r>
              <a:rPr lang="en-US" sz="1800" dirty="0">
                <a:latin typeface="Calibri Light "/>
              </a:rPr>
              <a:t> “</a:t>
            </a:r>
            <a:r>
              <a:rPr lang="en-US" sz="1800" dirty="0" err="1">
                <a:latin typeface="Calibri Light "/>
              </a:rPr>
              <a:t>famille</a:t>
            </a:r>
            <a:r>
              <a:rPr lang="en-US" sz="1800" dirty="0">
                <a:latin typeface="Calibri Light "/>
              </a:rPr>
              <a:t>” pour </a:t>
            </a:r>
            <a:r>
              <a:rPr lang="en-US" sz="1800" dirty="0" err="1">
                <a:latin typeface="Calibri Light "/>
              </a:rPr>
              <a:t>chaque</a:t>
            </a:r>
            <a:r>
              <a:rPr lang="en-US" sz="1800" dirty="0">
                <a:latin typeface="Calibri Light "/>
              </a:rPr>
              <a:t> local </a:t>
            </a:r>
            <a:r>
              <a:rPr lang="en-US" sz="1800" dirty="0" err="1">
                <a:latin typeface="Calibri Light "/>
              </a:rPr>
              <a:t>listé</a:t>
            </a:r>
            <a:r>
              <a:rPr lang="en-US" sz="1800" dirty="0">
                <a:latin typeface="Calibri Light "/>
              </a:rPr>
              <a:t> dans </a:t>
            </a:r>
            <a:r>
              <a:rPr lang="en-US" sz="1800" dirty="0" err="1">
                <a:latin typeface="Calibri Light "/>
              </a:rPr>
              <a:t>l’Annexe</a:t>
            </a:r>
            <a:r>
              <a:rPr lang="en-US" sz="1800" dirty="0">
                <a:latin typeface="Calibri Light "/>
              </a:rPr>
              <a:t> 1 (Lot A), et </a:t>
            </a:r>
            <a:r>
              <a:rPr lang="en-US" sz="1800" dirty="0" err="1">
                <a:latin typeface="Calibri Light "/>
              </a:rPr>
              <a:t>une</a:t>
            </a:r>
            <a:r>
              <a:rPr lang="en-US" sz="1800" dirty="0">
                <a:latin typeface="Calibri Light "/>
              </a:rPr>
              <a:t> “</a:t>
            </a:r>
            <a:r>
              <a:rPr lang="en-US" sz="1800" dirty="0" err="1">
                <a:latin typeface="Calibri Light "/>
              </a:rPr>
              <a:t>fréquence</a:t>
            </a:r>
            <a:r>
              <a:rPr lang="en-US" sz="1800" dirty="0">
                <a:latin typeface="Calibri Light "/>
              </a:rPr>
              <a:t>” de nettoyage</a:t>
            </a:r>
            <a:r>
              <a:rPr lang="en-US" sz="1400" dirty="0">
                <a:latin typeface="Calibri Light "/>
              </a:rPr>
              <a:t>: </a:t>
            </a:r>
          </a:p>
          <a:p>
            <a:pPr marL="0" indent="0" algn="just">
              <a:lnSpc>
                <a:spcPct val="100000"/>
              </a:lnSpc>
              <a:buNone/>
              <a:defRPr/>
            </a:pPr>
            <a:r>
              <a:rPr lang="fr-FR" sz="1400" b="1" dirty="0">
                <a:latin typeface="Calibri Light "/>
              </a:rPr>
              <a:t>La famille </a:t>
            </a:r>
            <a:r>
              <a:rPr lang="fr-FR" sz="1400" dirty="0">
                <a:latin typeface="Calibri Light "/>
              </a:rPr>
              <a:t>résume le type de prestation à réaliser dans ce local, er sert également de base aux grilles de contrôle;</a:t>
            </a:r>
          </a:p>
          <a:p>
            <a:pPr marL="0" indent="0" algn="just">
              <a:lnSpc>
                <a:spcPct val="100000"/>
              </a:lnSpc>
              <a:buNone/>
              <a:defRPr/>
            </a:pPr>
            <a:r>
              <a:rPr lang="fr-FR" sz="1400" b="1" dirty="0">
                <a:latin typeface="Calibri Light "/>
              </a:rPr>
              <a:t>La fréquence </a:t>
            </a:r>
            <a:r>
              <a:rPr lang="fr-FR" sz="1400" dirty="0">
                <a:latin typeface="Calibri Light "/>
              </a:rPr>
              <a:t>reflète la périodicité minimale à laquelle la prestation devra être exécutée.  </a:t>
            </a:r>
          </a:p>
          <a:p>
            <a:pPr marL="0" indent="0" algn="just">
              <a:lnSpc>
                <a:spcPct val="100000"/>
              </a:lnSpc>
              <a:buFont typeface="Arial"/>
              <a:buNone/>
              <a:defRPr/>
            </a:pPr>
            <a:endParaRPr lang="en-US" sz="1400" dirty="0">
              <a:latin typeface="Calibri Light "/>
            </a:endParaRPr>
          </a:p>
          <a:p>
            <a:pPr marL="0" indent="0" algn="just">
              <a:lnSpc>
                <a:spcPct val="100000"/>
              </a:lnSpc>
              <a:buFont typeface="Arial"/>
              <a:buNone/>
              <a:defRPr/>
            </a:pPr>
            <a:r>
              <a:rPr lang="en-US" sz="1400" dirty="0">
                <a:latin typeface="Calibri Light "/>
              </a:rPr>
              <a:t> </a:t>
            </a:r>
            <a:endParaRPr lang="en-GB" sz="1400" dirty="0">
              <a:latin typeface="Calibri Light "/>
            </a:endParaRPr>
          </a:p>
        </p:txBody>
      </p:sp>
      <p:pic>
        <p:nvPicPr>
          <p:cNvPr id="4" name="Picture 3">
            <a:extLst>
              <a:ext uri="{FF2B5EF4-FFF2-40B4-BE49-F238E27FC236}">
                <a16:creationId xmlns:a16="http://schemas.microsoft.com/office/drawing/2014/main" id="{C56F5034-C6DB-DD6B-CCED-71F8EC9E83E9}"/>
              </a:ext>
            </a:extLst>
          </p:cNvPr>
          <p:cNvPicPr>
            <a:picLocks noChangeAspect="1"/>
          </p:cNvPicPr>
          <p:nvPr/>
        </p:nvPicPr>
        <p:blipFill>
          <a:blip r:embed="rId2"/>
          <a:stretch>
            <a:fillRect/>
          </a:stretch>
        </p:blipFill>
        <p:spPr>
          <a:xfrm>
            <a:off x="2297359" y="3643826"/>
            <a:ext cx="4327471" cy="2895086"/>
          </a:xfrm>
          <a:prstGeom prst="rect">
            <a:avLst/>
          </a:prstGeom>
        </p:spPr>
      </p:pic>
      <p:pic>
        <p:nvPicPr>
          <p:cNvPr id="5" name="Picture 4">
            <a:extLst>
              <a:ext uri="{FF2B5EF4-FFF2-40B4-BE49-F238E27FC236}">
                <a16:creationId xmlns:a16="http://schemas.microsoft.com/office/drawing/2014/main" id="{83788147-0EA7-6E7B-60EB-5A12722A3DA6}"/>
              </a:ext>
            </a:extLst>
          </p:cNvPr>
          <p:cNvPicPr>
            <a:picLocks noChangeAspect="1"/>
          </p:cNvPicPr>
          <p:nvPr/>
        </p:nvPicPr>
        <p:blipFill>
          <a:blip r:embed="rId3"/>
          <a:stretch>
            <a:fillRect/>
          </a:stretch>
        </p:blipFill>
        <p:spPr>
          <a:xfrm>
            <a:off x="7095508" y="1392046"/>
            <a:ext cx="4963276" cy="5329429"/>
          </a:xfrm>
          <a:prstGeom prst="rect">
            <a:avLst/>
          </a:prstGeom>
        </p:spPr>
      </p:pic>
    </p:spTree>
    <p:extLst>
      <p:ext uri="{BB962C8B-B14F-4D97-AF65-F5344CB8AC3E}">
        <p14:creationId xmlns:p14="http://schemas.microsoft.com/office/powerpoint/2010/main" val="7895208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 name="Slide Number Placeholder 6"/>
          <p:cNvSpPr>
            <a:spLocks noGrp="1"/>
          </p:cNvSpPr>
          <p:nvPr>
            <p:ph type="sldNum" sz="quarter" idx="12"/>
          </p:nvPr>
        </p:nvSpPr>
        <p:spPr bwMode="auto"/>
        <p:txBody>
          <a:bodyPr/>
          <a:lstStyle/>
          <a:p>
            <a:pPr>
              <a:defRPr/>
            </a:pPr>
            <a:fld id="{36B5EA5A-BC32-A742-B11B-8E7414D5B535}" type="slidenum">
              <a:rPr lang="en-US"/>
              <a:t>19</a:t>
            </a:fld>
            <a:endParaRPr lang="en-US"/>
          </a:p>
        </p:txBody>
      </p:sp>
      <p:sp>
        <p:nvSpPr>
          <p:cNvPr id="10" name="Title 3">
            <a:extLst>
              <a:ext uri="{FF2B5EF4-FFF2-40B4-BE49-F238E27FC236}">
                <a16:creationId xmlns:a16="http://schemas.microsoft.com/office/drawing/2014/main" id="{BBA01F7C-658C-4D76-9AB0-FC17C31E3112}"/>
              </a:ext>
            </a:extLst>
          </p:cNvPr>
          <p:cNvSpPr>
            <a:spLocks noGrp="1"/>
          </p:cNvSpPr>
          <p:nvPr>
            <p:ph type="title"/>
          </p:nvPr>
        </p:nvSpPr>
        <p:spPr bwMode="auto">
          <a:xfrm>
            <a:off x="308780" y="95541"/>
            <a:ext cx="10515600" cy="1325563"/>
          </a:xfrm>
        </p:spPr>
        <p:txBody>
          <a:bodyPr>
            <a:normAutofit/>
          </a:bodyPr>
          <a:lstStyle/>
          <a:p>
            <a:pPr>
              <a:defRPr/>
            </a:pPr>
            <a:r>
              <a:rPr lang="en-GB" sz="3600" dirty="0" err="1"/>
              <a:t>Niveau</a:t>
            </a:r>
            <a:r>
              <a:rPr lang="en-GB" sz="3600" dirty="0"/>
              <a:t> de </a:t>
            </a:r>
            <a:r>
              <a:rPr lang="en-GB" sz="3600" dirty="0" err="1"/>
              <a:t>qualité</a:t>
            </a:r>
            <a:r>
              <a:rPr lang="en-GB" sz="3600" dirty="0"/>
              <a:t> </a:t>
            </a:r>
            <a:r>
              <a:rPr lang="en-GB" sz="3600" dirty="0" err="1"/>
              <a:t>attendu</a:t>
            </a:r>
            <a:endParaRPr lang="en-US" sz="3600" dirty="0"/>
          </a:p>
        </p:txBody>
      </p:sp>
      <p:sp>
        <p:nvSpPr>
          <p:cNvPr id="9" name="TextBox 8">
            <a:extLst>
              <a:ext uri="{FF2B5EF4-FFF2-40B4-BE49-F238E27FC236}">
                <a16:creationId xmlns:a16="http://schemas.microsoft.com/office/drawing/2014/main" id="{EE1320F8-D54C-89A0-B223-B2FC4475C016}"/>
              </a:ext>
            </a:extLst>
          </p:cNvPr>
          <p:cNvSpPr/>
          <p:nvPr/>
        </p:nvSpPr>
        <p:spPr bwMode="auto">
          <a:xfrm>
            <a:off x="68355" y="1532321"/>
            <a:ext cx="8283166" cy="584775"/>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1600" dirty="0">
                <a:solidFill>
                  <a:schemeClr val="tx1"/>
                </a:solidFill>
              </a:rPr>
              <a:t>Le Contractant déploiera les moyens nécessaires pour atteindre ces niveaux lors des contrôles qualité effectués.</a:t>
            </a:r>
            <a:endParaRPr lang="fr-CH" sz="1600" dirty="0">
              <a:solidFill>
                <a:schemeClr val="tx1"/>
              </a:solidFill>
            </a:endParaRPr>
          </a:p>
        </p:txBody>
      </p:sp>
      <p:pic>
        <p:nvPicPr>
          <p:cNvPr id="3" name="Picture 2">
            <a:extLst>
              <a:ext uri="{FF2B5EF4-FFF2-40B4-BE49-F238E27FC236}">
                <a16:creationId xmlns:a16="http://schemas.microsoft.com/office/drawing/2014/main" id="{7535A907-BA3A-C6F5-1752-560139F9B59F}"/>
              </a:ext>
            </a:extLst>
          </p:cNvPr>
          <p:cNvPicPr>
            <a:picLocks noChangeAspect="1"/>
          </p:cNvPicPr>
          <p:nvPr/>
        </p:nvPicPr>
        <p:blipFill>
          <a:blip r:embed="rId2"/>
          <a:stretch>
            <a:fillRect/>
          </a:stretch>
        </p:blipFill>
        <p:spPr>
          <a:xfrm>
            <a:off x="8610600" y="95541"/>
            <a:ext cx="3137263" cy="6625934"/>
          </a:xfrm>
          <a:prstGeom prst="rect">
            <a:avLst/>
          </a:prstGeom>
        </p:spPr>
      </p:pic>
      <p:pic>
        <p:nvPicPr>
          <p:cNvPr id="12" name="Picture 11">
            <a:extLst>
              <a:ext uri="{FF2B5EF4-FFF2-40B4-BE49-F238E27FC236}">
                <a16:creationId xmlns:a16="http://schemas.microsoft.com/office/drawing/2014/main" id="{044BCCB8-F9E9-2311-DCB0-9221765D5081}"/>
              </a:ext>
            </a:extLst>
          </p:cNvPr>
          <p:cNvPicPr>
            <a:picLocks noChangeAspect="1"/>
          </p:cNvPicPr>
          <p:nvPr/>
        </p:nvPicPr>
        <p:blipFill>
          <a:blip r:embed="rId3"/>
          <a:stretch>
            <a:fillRect/>
          </a:stretch>
        </p:blipFill>
        <p:spPr>
          <a:xfrm>
            <a:off x="308780" y="2692109"/>
            <a:ext cx="8042741" cy="3301618"/>
          </a:xfrm>
          <a:prstGeom prst="rect">
            <a:avLst/>
          </a:prstGeom>
        </p:spPr>
      </p:pic>
    </p:spTree>
    <p:extLst>
      <p:ext uri="{BB962C8B-B14F-4D97-AF65-F5344CB8AC3E}">
        <p14:creationId xmlns:p14="http://schemas.microsoft.com/office/powerpoint/2010/main" val="8334299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sp>
        <p:nvSpPr>
          <p:cNvPr id="4" name="Title 3"/>
          <p:cNvSpPr>
            <a:spLocks noGrp="1"/>
          </p:cNvSpPr>
          <p:nvPr>
            <p:ph type="title"/>
          </p:nvPr>
        </p:nvSpPr>
        <p:spPr bwMode="auto"/>
        <p:txBody>
          <a:bodyPr/>
          <a:lstStyle/>
          <a:p>
            <a:pPr>
              <a:defRPr/>
            </a:pPr>
            <a:r>
              <a:rPr lang="en-GB" dirty="0"/>
              <a:t>Agenda</a:t>
            </a:r>
            <a:endParaRPr lang="en-US" dirty="0"/>
          </a:p>
        </p:txBody>
      </p:sp>
      <p:sp>
        <p:nvSpPr>
          <p:cNvPr id="5" name="TextBox 13"/>
          <p:cNvSpPr/>
          <p:nvPr/>
        </p:nvSpPr>
        <p:spPr bwMode="auto">
          <a:xfrm>
            <a:off x="623093" y="2147750"/>
            <a:ext cx="10945813" cy="400110"/>
          </a:xfrm>
          <a:prstGeom prst="rect">
            <a:avLst/>
          </a:prstGeom>
          <a:gradFill>
            <a:gsLst>
              <a:gs pos="0">
                <a:srgbClr val="DAE1E6"/>
              </a:gs>
              <a:gs pos="81000">
                <a:schemeClr val="bg1">
                  <a:alpha val="94000"/>
                </a:schemeClr>
              </a:gs>
              <a:gs pos="94000">
                <a:schemeClr val="bg1">
                  <a:alpha val="20000"/>
                </a:schemeClr>
              </a:gs>
              <a:gs pos="100000">
                <a:srgbClr val="FFFFFF">
                  <a:alpha val="0"/>
                </a:srgbClr>
              </a:gs>
            </a:gsLst>
            <a:lin ang="0" scaled="1"/>
          </a:gradFill>
          <a:ln>
            <a:noFill/>
          </a:ln>
        </p:spPr>
        <p:txBody>
          <a:bodyPr wrap="square" rIns="165600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en-GB" sz="2000" dirty="0"/>
              <a:t>Champ </a:t>
            </a:r>
            <a:r>
              <a:rPr lang="en-GB" sz="2000" dirty="0" err="1"/>
              <a:t>d’application</a:t>
            </a:r>
            <a:r>
              <a:rPr lang="en-GB" sz="2000" dirty="0"/>
              <a:t> services nettoyage </a:t>
            </a:r>
            <a:r>
              <a:rPr lang="en-GB" sz="2000" dirty="0" err="1"/>
              <a:t>partie</a:t>
            </a:r>
            <a:r>
              <a:rPr lang="en-GB" sz="2000" dirty="0"/>
              <a:t> Suisse site de Meyrin</a:t>
            </a:r>
          </a:p>
        </p:txBody>
      </p:sp>
      <p:sp>
        <p:nvSpPr>
          <p:cNvPr id="6" name="TextBox 8"/>
          <p:cNvSpPr/>
          <p:nvPr/>
        </p:nvSpPr>
        <p:spPr bwMode="auto">
          <a:xfrm>
            <a:off x="1003131" y="2787169"/>
            <a:ext cx="10945813" cy="400110"/>
          </a:xfrm>
          <a:prstGeom prst="rect">
            <a:avLst/>
          </a:prstGeom>
          <a:gradFill>
            <a:gsLst>
              <a:gs pos="0">
                <a:srgbClr val="DAE1E6"/>
              </a:gs>
              <a:gs pos="81000">
                <a:schemeClr val="bg1">
                  <a:alpha val="94000"/>
                </a:schemeClr>
              </a:gs>
              <a:gs pos="94000">
                <a:schemeClr val="bg1">
                  <a:alpha val="20000"/>
                </a:schemeClr>
              </a:gs>
              <a:gs pos="100000">
                <a:srgbClr val="FFFFFF">
                  <a:alpha val="0"/>
                </a:srgbClr>
              </a:gs>
            </a:gsLst>
            <a:lin ang="0" scaled="1"/>
          </a:gradFill>
          <a:ln>
            <a:noFill/>
          </a:ln>
        </p:spPr>
        <p:txBody>
          <a:bodyPr wrap="square" rIns="165600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en-GB" sz="2000" dirty="0"/>
              <a:t>Prestation service nettoyage</a:t>
            </a:r>
          </a:p>
        </p:txBody>
      </p:sp>
      <p:sp>
        <p:nvSpPr>
          <p:cNvPr id="8" name="TextBox 12"/>
          <p:cNvSpPr/>
          <p:nvPr/>
        </p:nvSpPr>
        <p:spPr bwMode="auto">
          <a:xfrm>
            <a:off x="1391270" y="3429000"/>
            <a:ext cx="10729912" cy="400110"/>
          </a:xfrm>
          <a:prstGeom prst="rect">
            <a:avLst/>
          </a:prstGeom>
          <a:gradFill>
            <a:gsLst>
              <a:gs pos="0">
                <a:srgbClr val="E6EBEE"/>
              </a:gs>
              <a:gs pos="81000">
                <a:schemeClr val="bg1">
                  <a:alpha val="94000"/>
                </a:schemeClr>
              </a:gs>
              <a:gs pos="94000">
                <a:schemeClr val="bg1">
                  <a:alpha val="20000"/>
                </a:schemeClr>
              </a:gs>
              <a:gs pos="100000">
                <a:srgbClr val="FFFFFF">
                  <a:alpha val="0"/>
                </a:srgbClr>
              </a:gs>
            </a:gsLst>
            <a:lin ang="0" scaled="1"/>
          </a:gradFill>
          <a:ln>
            <a:noFill/>
          </a:ln>
        </p:spPr>
        <p:txBody>
          <a:bodyPr wrap="square" rIns="165600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en-GB" sz="2000" dirty="0"/>
              <a:t>Phase de </a:t>
            </a:r>
            <a:r>
              <a:rPr lang="en-GB" sz="2000" dirty="0" err="1"/>
              <a:t>démarrage</a:t>
            </a:r>
            <a:r>
              <a:rPr lang="en-GB" sz="2000" dirty="0"/>
              <a:t> du </a:t>
            </a:r>
            <a:r>
              <a:rPr lang="en-GB" sz="2000" dirty="0" err="1"/>
              <a:t>contrat</a:t>
            </a:r>
            <a:endParaRPr sz="2000" dirty="0"/>
          </a:p>
        </p:txBody>
      </p:sp>
      <p:sp>
        <p:nvSpPr>
          <p:cNvPr id="10" name="TextBox 15"/>
          <p:cNvSpPr/>
          <p:nvPr/>
        </p:nvSpPr>
        <p:spPr bwMode="auto">
          <a:xfrm>
            <a:off x="2660931" y="4677266"/>
            <a:ext cx="10729912" cy="400110"/>
          </a:xfrm>
          <a:prstGeom prst="rect">
            <a:avLst/>
          </a:prstGeom>
          <a:gradFill>
            <a:gsLst>
              <a:gs pos="0">
                <a:srgbClr val="E6EBEE"/>
              </a:gs>
              <a:gs pos="81000">
                <a:schemeClr val="bg1">
                  <a:alpha val="94000"/>
                </a:schemeClr>
              </a:gs>
              <a:gs pos="94000">
                <a:schemeClr val="bg1">
                  <a:alpha val="20000"/>
                </a:schemeClr>
              </a:gs>
              <a:gs pos="100000">
                <a:srgbClr val="FFFFFF">
                  <a:alpha val="0"/>
                </a:srgbClr>
              </a:gs>
            </a:gsLst>
            <a:lin ang="0" scaled="1"/>
          </a:gradFill>
          <a:ln>
            <a:noFill/>
          </a:ln>
        </p:spPr>
        <p:txBody>
          <a:bodyPr wrap="square" rIns="165600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CH" sz="2000" dirty="0"/>
              <a:t>Annexes</a:t>
            </a:r>
            <a:endParaRPr sz="2000" dirty="0"/>
          </a:p>
        </p:txBody>
      </p:sp>
      <p:sp>
        <p:nvSpPr>
          <p:cNvPr id="2" name="TextBox 12">
            <a:extLst>
              <a:ext uri="{FF2B5EF4-FFF2-40B4-BE49-F238E27FC236}">
                <a16:creationId xmlns:a16="http://schemas.microsoft.com/office/drawing/2014/main" id="{812F8432-EB89-963B-4FC7-C621477D752C}"/>
              </a:ext>
            </a:extLst>
          </p:cNvPr>
          <p:cNvSpPr/>
          <p:nvPr/>
        </p:nvSpPr>
        <p:spPr bwMode="auto">
          <a:xfrm>
            <a:off x="2047147" y="4053133"/>
            <a:ext cx="10729912" cy="400110"/>
          </a:xfrm>
          <a:prstGeom prst="rect">
            <a:avLst/>
          </a:prstGeom>
          <a:gradFill>
            <a:gsLst>
              <a:gs pos="0">
                <a:srgbClr val="E6EBEE"/>
              </a:gs>
              <a:gs pos="81000">
                <a:schemeClr val="bg1">
                  <a:alpha val="94000"/>
                </a:schemeClr>
              </a:gs>
              <a:gs pos="94000">
                <a:schemeClr val="bg1">
                  <a:alpha val="20000"/>
                </a:schemeClr>
              </a:gs>
              <a:gs pos="100000">
                <a:srgbClr val="FFFFFF">
                  <a:alpha val="0"/>
                </a:srgbClr>
              </a:gs>
            </a:gsLst>
            <a:lin ang="0" scaled="1"/>
          </a:gradFill>
          <a:ln>
            <a:noFill/>
          </a:ln>
        </p:spPr>
        <p:txBody>
          <a:bodyPr wrap="square" rIns="165600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CH" sz="2000" dirty="0" err="1"/>
              <a:t>Execution</a:t>
            </a:r>
            <a:r>
              <a:rPr lang="fr-CH" sz="2000" dirty="0"/>
              <a:t> du contrat</a:t>
            </a:r>
            <a:endParaRPr sz="20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 name="Slide Number Placeholder 6"/>
          <p:cNvSpPr>
            <a:spLocks noGrp="1"/>
          </p:cNvSpPr>
          <p:nvPr>
            <p:ph type="sldNum" sz="quarter" idx="12"/>
          </p:nvPr>
        </p:nvSpPr>
        <p:spPr bwMode="auto"/>
        <p:txBody>
          <a:bodyPr/>
          <a:lstStyle/>
          <a:p>
            <a:pPr>
              <a:defRPr/>
            </a:pPr>
            <a:fld id="{36B5EA5A-BC32-A742-B11B-8E7414D5B535}" type="slidenum">
              <a:rPr lang="en-US"/>
              <a:t>20</a:t>
            </a:fld>
            <a:endParaRPr lang="en-US"/>
          </a:p>
        </p:txBody>
      </p:sp>
      <p:sp>
        <p:nvSpPr>
          <p:cNvPr id="10" name="Title 3">
            <a:extLst>
              <a:ext uri="{FF2B5EF4-FFF2-40B4-BE49-F238E27FC236}">
                <a16:creationId xmlns:a16="http://schemas.microsoft.com/office/drawing/2014/main" id="{BBA01F7C-658C-4D76-9AB0-FC17C31E3112}"/>
              </a:ext>
            </a:extLst>
          </p:cNvPr>
          <p:cNvSpPr>
            <a:spLocks noGrp="1"/>
          </p:cNvSpPr>
          <p:nvPr>
            <p:ph type="title"/>
          </p:nvPr>
        </p:nvSpPr>
        <p:spPr bwMode="auto">
          <a:xfrm>
            <a:off x="333722" y="118904"/>
            <a:ext cx="10515600" cy="1325563"/>
          </a:xfrm>
        </p:spPr>
        <p:txBody>
          <a:bodyPr>
            <a:normAutofit/>
          </a:bodyPr>
          <a:lstStyle/>
          <a:p>
            <a:pPr>
              <a:defRPr/>
            </a:pPr>
            <a:r>
              <a:rPr lang="fr-FR" sz="3600" dirty="0"/>
              <a:t>Cadences observées par le CERN</a:t>
            </a:r>
          </a:p>
        </p:txBody>
      </p:sp>
      <p:sp>
        <p:nvSpPr>
          <p:cNvPr id="7" name="TextBox 8">
            <a:extLst>
              <a:ext uri="{FF2B5EF4-FFF2-40B4-BE49-F238E27FC236}">
                <a16:creationId xmlns:a16="http://schemas.microsoft.com/office/drawing/2014/main" id="{BB38F865-C4F3-4D31-4784-47C30B450CDB}"/>
              </a:ext>
            </a:extLst>
          </p:cNvPr>
          <p:cNvSpPr/>
          <p:nvPr/>
        </p:nvSpPr>
        <p:spPr bwMode="auto">
          <a:xfrm>
            <a:off x="333722" y="1444467"/>
            <a:ext cx="11524555" cy="830997"/>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1600" dirty="0">
                <a:solidFill>
                  <a:schemeClr val="tx1"/>
                </a:solidFill>
              </a:rPr>
              <a:t>Avec le retour d’expérience terrain, le CERN indique les intervalles de cadence observé par famille : </a:t>
            </a:r>
          </a:p>
          <a:p>
            <a:pPr>
              <a:defRPr/>
            </a:pPr>
            <a:r>
              <a:rPr lang="fr-FR" sz="1600" dirty="0">
                <a:solidFill>
                  <a:schemeClr val="tx1"/>
                </a:solidFill>
              </a:rPr>
              <a:t>Le soumissionnaire précisera dans l’Annexe1, </a:t>
            </a:r>
            <a:r>
              <a:rPr lang="fr-FR" sz="1600" b="1" dirty="0">
                <a:solidFill>
                  <a:schemeClr val="tx1"/>
                </a:solidFill>
              </a:rPr>
              <a:t>la cadence retenue par famille de locaux</a:t>
            </a:r>
            <a:r>
              <a:rPr lang="fr-FR" sz="1600" dirty="0">
                <a:solidFill>
                  <a:schemeClr val="tx1"/>
                </a:solidFill>
              </a:rPr>
              <a:t>.</a:t>
            </a:r>
          </a:p>
          <a:p>
            <a:pPr>
              <a:defRPr/>
            </a:pPr>
            <a:r>
              <a:rPr lang="fr-FR" sz="1600" dirty="0">
                <a:solidFill>
                  <a:schemeClr val="tx1"/>
                </a:solidFill>
              </a:rPr>
              <a:t>Les cadences du contractant devront lui permettre </a:t>
            </a:r>
            <a:r>
              <a:rPr lang="fr-FR" sz="1600" b="1" dirty="0">
                <a:solidFill>
                  <a:schemeClr val="tx1"/>
                </a:solidFill>
              </a:rPr>
              <a:t>d’atteindre les niveaux de qualités requis.</a:t>
            </a:r>
            <a:endParaRPr lang="fr-CH" sz="1600" b="1" dirty="0">
              <a:solidFill>
                <a:schemeClr val="tx1"/>
              </a:solidFill>
            </a:endParaRPr>
          </a:p>
        </p:txBody>
      </p:sp>
      <p:pic>
        <p:nvPicPr>
          <p:cNvPr id="12" name="Picture 11">
            <a:extLst>
              <a:ext uri="{FF2B5EF4-FFF2-40B4-BE49-F238E27FC236}">
                <a16:creationId xmlns:a16="http://schemas.microsoft.com/office/drawing/2014/main" id="{2A5C8A04-FA79-F262-F3D6-FE40631A4086}"/>
              </a:ext>
            </a:extLst>
          </p:cNvPr>
          <p:cNvPicPr>
            <a:picLocks noChangeAspect="1"/>
          </p:cNvPicPr>
          <p:nvPr/>
        </p:nvPicPr>
        <p:blipFill>
          <a:blip r:embed="rId2"/>
          <a:stretch>
            <a:fillRect/>
          </a:stretch>
        </p:blipFill>
        <p:spPr>
          <a:xfrm>
            <a:off x="2000578" y="2294910"/>
            <a:ext cx="6705916" cy="4426565"/>
          </a:xfrm>
          <a:prstGeom prst="rect">
            <a:avLst/>
          </a:prstGeom>
        </p:spPr>
      </p:pic>
    </p:spTree>
    <p:extLst>
      <p:ext uri="{BB962C8B-B14F-4D97-AF65-F5344CB8AC3E}">
        <p14:creationId xmlns:p14="http://schemas.microsoft.com/office/powerpoint/2010/main" val="3178108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Picture 16"/>
          <p:cNvPicPr>
            <a:picLocks noChangeAspect="1"/>
          </p:cNvPicPr>
          <p:nvPr/>
        </p:nvPicPr>
        <p:blipFill>
          <a:blip r:embed="rId2"/>
          <a:stretch/>
        </p:blipFill>
        <p:spPr bwMode="auto">
          <a:xfrm>
            <a:off x="0" y="0"/>
            <a:ext cx="12192000" cy="6857999"/>
          </a:xfrm>
          <a:prstGeom prst="rect">
            <a:avLst/>
          </a:prstGeom>
        </p:spPr>
      </p:pic>
      <p:sp>
        <p:nvSpPr>
          <p:cNvPr id="6" name="TextBox 13"/>
          <p:cNvSpPr/>
          <p:nvPr/>
        </p:nvSpPr>
        <p:spPr bwMode="auto">
          <a:xfrm>
            <a:off x="721453" y="3005822"/>
            <a:ext cx="12192000" cy="1107996"/>
          </a:xfrm>
          <a:prstGeom prst="rect">
            <a:avLst/>
          </a:prstGeom>
          <a:gradFill>
            <a:gsLst>
              <a:gs pos="0">
                <a:srgbClr val="DAE1E6"/>
              </a:gs>
              <a:gs pos="81000">
                <a:schemeClr val="bg1">
                  <a:alpha val="94000"/>
                </a:schemeClr>
              </a:gs>
              <a:gs pos="94000">
                <a:schemeClr val="bg1">
                  <a:alpha val="20000"/>
                </a:schemeClr>
              </a:gs>
              <a:gs pos="100000">
                <a:srgbClr val="FFFFFF">
                  <a:alpha val="0"/>
                </a:srgbClr>
              </a:gs>
            </a:gsLst>
            <a:lin ang="0" scaled="1"/>
          </a:gradFill>
          <a:ln>
            <a:noFill/>
          </a:ln>
        </p:spPr>
        <p:txBody>
          <a:bodyPr wrap="square" rIns="165600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6600" spc="-300" dirty="0"/>
              <a:t>Phase de démarrage du contrat</a:t>
            </a:r>
          </a:p>
        </p:txBody>
      </p:sp>
    </p:spTree>
    <p:extLst>
      <p:ext uri="{BB962C8B-B14F-4D97-AF65-F5344CB8AC3E}">
        <p14:creationId xmlns:p14="http://schemas.microsoft.com/office/powerpoint/2010/main" val="26990352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6"/>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Phase de démarrage du contrat (1/2)</a:t>
            </a:r>
            <a:endParaRPr lang="en-US" sz="3600" dirty="0"/>
          </a:p>
        </p:txBody>
      </p:sp>
      <p:sp>
        <p:nvSpPr>
          <p:cNvPr id="5" name="TextBox 8"/>
          <p:cNvSpPr/>
          <p:nvPr/>
        </p:nvSpPr>
        <p:spPr bwMode="auto">
          <a:xfrm>
            <a:off x="479421" y="1155453"/>
            <a:ext cx="10945813" cy="830997"/>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1600" dirty="0">
                <a:solidFill>
                  <a:schemeClr val="tx1"/>
                </a:solidFill>
              </a:rPr>
              <a:t>Le soumissionnaire du Lot A et Lob B doit présenter une ébauche de plan de démarrage présentant toutes les activités préparatoires et ressources envisagées avant le démarrage du contrat (plan à joindre au questionnaire d’évaluation). </a:t>
            </a:r>
          </a:p>
          <a:p>
            <a:pPr>
              <a:defRPr/>
            </a:pPr>
            <a:endParaRPr lang="fr-CH" sz="1600" b="1" dirty="0">
              <a:solidFill>
                <a:schemeClr val="tx1"/>
              </a:solidFill>
            </a:endParaRPr>
          </a:p>
        </p:txBody>
      </p:sp>
      <p:sp>
        <p:nvSpPr>
          <p:cNvPr id="3" name="TextBox 8">
            <a:extLst>
              <a:ext uri="{FF2B5EF4-FFF2-40B4-BE49-F238E27FC236}">
                <a16:creationId xmlns:a16="http://schemas.microsoft.com/office/drawing/2014/main" id="{DB18DBF8-C7DB-7ABC-A42D-B0417C1E2C94}"/>
              </a:ext>
            </a:extLst>
          </p:cNvPr>
          <p:cNvSpPr/>
          <p:nvPr/>
        </p:nvSpPr>
        <p:spPr bwMode="auto">
          <a:xfrm>
            <a:off x="479420" y="2033272"/>
            <a:ext cx="10945813" cy="5016758"/>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CH" sz="1600" b="1" dirty="0">
                <a:solidFill>
                  <a:schemeClr val="tx1"/>
                </a:solidFill>
              </a:rPr>
              <a:t>Formation par le CERN obligatoire Lot A Lot B (à partir du 1</a:t>
            </a:r>
            <a:r>
              <a:rPr lang="fr-CH" sz="1600" b="1" baseline="30000" dirty="0">
                <a:solidFill>
                  <a:schemeClr val="tx1"/>
                </a:solidFill>
              </a:rPr>
              <a:t>er</a:t>
            </a:r>
            <a:r>
              <a:rPr lang="fr-CH" sz="1600" b="1" dirty="0">
                <a:solidFill>
                  <a:schemeClr val="tx1"/>
                </a:solidFill>
              </a:rPr>
              <a:t> Septembre 2023) : </a:t>
            </a:r>
          </a:p>
          <a:p>
            <a:pPr>
              <a:defRPr/>
            </a:pPr>
            <a:endParaRPr lang="fr-CH" sz="1600" b="1" dirty="0">
              <a:solidFill>
                <a:schemeClr val="tx1"/>
              </a:solidFill>
            </a:endParaRPr>
          </a:p>
          <a:p>
            <a:pPr>
              <a:defRPr/>
            </a:pPr>
            <a:r>
              <a:rPr lang="fr-FR" sz="1600" dirty="0">
                <a:solidFill>
                  <a:schemeClr val="tx1"/>
                </a:solidFill>
              </a:rPr>
              <a:t>Pour le </a:t>
            </a:r>
            <a:r>
              <a:rPr lang="fr-FR" sz="1600" b="1" dirty="0">
                <a:solidFill>
                  <a:schemeClr val="tx1"/>
                </a:solidFill>
              </a:rPr>
              <a:t>responsable de site </a:t>
            </a:r>
            <a:r>
              <a:rPr lang="fr-FR" sz="1600" dirty="0">
                <a:solidFill>
                  <a:schemeClr val="tx1"/>
                </a:solidFill>
              </a:rPr>
              <a:t>(16h), les </a:t>
            </a:r>
            <a:r>
              <a:rPr lang="fr-FR" sz="1600" b="1" dirty="0">
                <a:solidFill>
                  <a:schemeClr val="tx1"/>
                </a:solidFill>
              </a:rPr>
              <a:t>chefs d’équipes </a:t>
            </a:r>
            <a:r>
              <a:rPr lang="fr-FR" sz="1600" dirty="0">
                <a:solidFill>
                  <a:schemeClr val="tx1"/>
                </a:solidFill>
              </a:rPr>
              <a:t>(16h), </a:t>
            </a:r>
            <a:r>
              <a:rPr lang="fr-FR" sz="1600" b="1" dirty="0">
                <a:solidFill>
                  <a:schemeClr val="tx1"/>
                </a:solidFill>
              </a:rPr>
              <a:t>responsable</a:t>
            </a:r>
            <a:r>
              <a:rPr lang="fr-FR" sz="1600" dirty="0">
                <a:solidFill>
                  <a:schemeClr val="tx1"/>
                </a:solidFill>
              </a:rPr>
              <a:t> </a:t>
            </a:r>
            <a:r>
              <a:rPr lang="fr-FR" sz="1600" b="1" dirty="0">
                <a:solidFill>
                  <a:schemeClr val="tx1"/>
                </a:solidFill>
              </a:rPr>
              <a:t>QHSE</a:t>
            </a:r>
            <a:r>
              <a:rPr lang="fr-FR" sz="1600" dirty="0">
                <a:solidFill>
                  <a:schemeClr val="tx1"/>
                </a:solidFill>
              </a:rPr>
              <a:t> (4h), et </a:t>
            </a:r>
            <a:r>
              <a:rPr lang="fr-FR" sz="1600" b="1" dirty="0">
                <a:solidFill>
                  <a:schemeClr val="tx1"/>
                </a:solidFill>
              </a:rPr>
              <a:t>Inspecteur nettoyage </a:t>
            </a:r>
            <a:r>
              <a:rPr lang="fr-FR" sz="1600" dirty="0">
                <a:solidFill>
                  <a:schemeClr val="tx1"/>
                </a:solidFill>
              </a:rPr>
              <a:t>(4h), le CERN organisera et fournira sur le site du CERN les formations nécessaires pour utiliser les équipements et logiciels suivants :</a:t>
            </a:r>
          </a:p>
          <a:p>
            <a:pPr>
              <a:defRPr/>
            </a:pPr>
            <a:endParaRPr lang="fr-FR" sz="1600" dirty="0">
              <a:solidFill>
                <a:schemeClr val="tx1"/>
              </a:solidFill>
            </a:endParaRPr>
          </a:p>
          <a:p>
            <a:pPr marL="285750" indent="-285750">
              <a:buFontTx/>
              <a:buChar char="-"/>
              <a:defRPr/>
            </a:pPr>
            <a:r>
              <a:rPr lang="fr-FR" sz="1600" b="1" dirty="0">
                <a:solidFill>
                  <a:schemeClr val="tx1"/>
                </a:solidFill>
              </a:rPr>
              <a:t>TRAKA</a:t>
            </a:r>
            <a:r>
              <a:rPr lang="fr-FR" sz="1600" dirty="0">
                <a:solidFill>
                  <a:schemeClr val="tx1"/>
                </a:solidFill>
              </a:rPr>
              <a:t> (Armoire à clés);</a:t>
            </a:r>
          </a:p>
          <a:p>
            <a:pPr marL="285750" indent="-285750">
              <a:buFontTx/>
              <a:buChar char="-"/>
              <a:defRPr/>
            </a:pPr>
            <a:endParaRPr lang="fr-FR" sz="1600" dirty="0">
              <a:solidFill>
                <a:schemeClr val="tx1"/>
              </a:solidFill>
            </a:endParaRPr>
          </a:p>
          <a:p>
            <a:pPr marL="285750" indent="-285750">
              <a:buFontTx/>
              <a:buChar char="-"/>
              <a:defRPr/>
            </a:pPr>
            <a:r>
              <a:rPr lang="fr-FR" sz="1600" b="1" dirty="0">
                <a:solidFill>
                  <a:schemeClr val="tx1"/>
                </a:solidFill>
              </a:rPr>
              <a:t>ADAMS/EDH </a:t>
            </a:r>
            <a:r>
              <a:rPr lang="fr-FR" sz="1600" dirty="0">
                <a:solidFill>
                  <a:schemeClr val="tx1"/>
                </a:solidFill>
              </a:rPr>
              <a:t>(Outil qui permet au responsable de site ou son remplaçant de demander des accès pour son personnel à des locaux très spécifiques);</a:t>
            </a:r>
          </a:p>
          <a:p>
            <a:pPr marL="285750" indent="-285750">
              <a:buFontTx/>
              <a:buChar char="-"/>
              <a:defRPr/>
            </a:pPr>
            <a:endParaRPr lang="fr-FR" sz="1600" dirty="0">
              <a:solidFill>
                <a:schemeClr val="tx1"/>
              </a:solidFill>
            </a:endParaRPr>
          </a:p>
          <a:p>
            <a:pPr marL="285750" indent="-285750">
              <a:buFontTx/>
              <a:buChar char="-"/>
              <a:defRPr/>
            </a:pPr>
            <a:r>
              <a:rPr lang="fr-FR" sz="1600" b="1" dirty="0">
                <a:solidFill>
                  <a:schemeClr val="tx1"/>
                </a:solidFill>
              </a:rPr>
              <a:t>SNOW</a:t>
            </a:r>
            <a:r>
              <a:rPr lang="fr-FR" sz="1600" dirty="0">
                <a:solidFill>
                  <a:schemeClr val="tx1"/>
                </a:solidFill>
              </a:rPr>
              <a:t> (Outil destiné à offrir aux utilisateurs du CERN un point d’accès centralisé à tous les services fournis sur le domaine du CERN, y compris les services faisant l’objet de la présente spécification technique); </a:t>
            </a:r>
          </a:p>
          <a:p>
            <a:pPr marL="285750" indent="-285750">
              <a:buFontTx/>
              <a:buChar char="-"/>
              <a:defRPr/>
            </a:pPr>
            <a:endParaRPr lang="fr-FR" sz="1600" dirty="0">
              <a:solidFill>
                <a:schemeClr val="tx1"/>
              </a:solidFill>
            </a:endParaRPr>
          </a:p>
          <a:p>
            <a:pPr marL="285750" indent="-285750">
              <a:buFontTx/>
              <a:buChar char="-"/>
              <a:defRPr/>
            </a:pPr>
            <a:r>
              <a:rPr lang="fr-FR" sz="1600" b="1" dirty="0">
                <a:solidFill>
                  <a:schemeClr val="tx1"/>
                </a:solidFill>
              </a:rPr>
              <a:t>JMT</a:t>
            </a:r>
            <a:r>
              <a:rPr lang="fr-FR" sz="1600" dirty="0">
                <a:solidFill>
                  <a:schemeClr val="tx1"/>
                </a:solidFill>
              </a:rPr>
              <a:t> (outil de gestion des « </a:t>
            </a:r>
            <a:r>
              <a:rPr lang="fr-FR" sz="1600" dirty="0" err="1">
                <a:solidFill>
                  <a:schemeClr val="tx1"/>
                </a:solidFill>
              </a:rPr>
              <a:t>JOBs</a:t>
            </a:r>
            <a:r>
              <a:rPr lang="fr-FR" sz="1600" dirty="0">
                <a:solidFill>
                  <a:schemeClr val="tx1"/>
                </a:solidFill>
              </a:rPr>
              <a:t> » qui permet d’éditer et d’émettre les « </a:t>
            </a:r>
            <a:r>
              <a:rPr lang="fr-FR" sz="1600" dirty="0" err="1">
                <a:solidFill>
                  <a:schemeClr val="tx1"/>
                </a:solidFill>
              </a:rPr>
              <a:t>JOBs</a:t>
            </a:r>
            <a:r>
              <a:rPr lang="fr-FR" sz="1600" dirty="0">
                <a:solidFill>
                  <a:schemeClr val="tx1"/>
                </a:solidFill>
              </a:rPr>
              <a:t> » demandés par le CERN et qui produira ensuite la facturation de ces prestations hors forfait);</a:t>
            </a:r>
          </a:p>
          <a:p>
            <a:pPr marL="285750" indent="-285750">
              <a:buFontTx/>
              <a:buChar char="-"/>
              <a:defRPr/>
            </a:pPr>
            <a:endParaRPr lang="fr-FR" sz="1600" dirty="0">
              <a:solidFill>
                <a:schemeClr val="tx1"/>
              </a:solidFill>
            </a:endParaRPr>
          </a:p>
          <a:p>
            <a:pPr marL="285750" indent="-285750">
              <a:buFontTx/>
              <a:buChar char="-"/>
              <a:defRPr/>
            </a:pPr>
            <a:r>
              <a:rPr lang="fr-FR" sz="1600" b="1" dirty="0">
                <a:solidFill>
                  <a:schemeClr val="tx1"/>
                </a:solidFill>
              </a:rPr>
              <a:t>IMPACT</a:t>
            </a:r>
            <a:r>
              <a:rPr lang="fr-FR" sz="1600" dirty="0">
                <a:solidFill>
                  <a:schemeClr val="tx1"/>
                </a:solidFill>
              </a:rPr>
              <a:t> (outils à utiliser pour la déclaration des activités dans les zones expérimentales, les souterrains, les accélérateurs et les Zones Réglementées).</a:t>
            </a:r>
          </a:p>
          <a:p>
            <a:pPr marL="285750" indent="-285750">
              <a:buFontTx/>
              <a:buChar char="-"/>
              <a:defRPr/>
            </a:pPr>
            <a:endParaRPr lang="fr-FR" sz="1600" dirty="0">
              <a:solidFill>
                <a:schemeClr val="tx1"/>
              </a:solidFill>
            </a:endParaRPr>
          </a:p>
          <a:p>
            <a:pPr>
              <a:defRPr/>
            </a:pPr>
            <a:endParaRPr lang="fr-CH" sz="1600" b="1" dirty="0">
              <a:solidFill>
                <a:schemeClr val="tx1"/>
              </a:solidFill>
            </a:endParaRPr>
          </a:p>
        </p:txBody>
      </p:sp>
    </p:spTree>
    <p:extLst>
      <p:ext uri="{BB962C8B-B14F-4D97-AF65-F5344CB8AC3E}">
        <p14:creationId xmlns:p14="http://schemas.microsoft.com/office/powerpoint/2010/main" val="12150380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6"/>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Phase de démarrage du contrat (2/2)</a:t>
            </a:r>
            <a:endParaRPr lang="en-US" sz="3600" dirty="0"/>
          </a:p>
        </p:txBody>
      </p:sp>
      <p:sp>
        <p:nvSpPr>
          <p:cNvPr id="5" name="TextBox 8"/>
          <p:cNvSpPr/>
          <p:nvPr/>
        </p:nvSpPr>
        <p:spPr bwMode="auto">
          <a:xfrm>
            <a:off x="479424" y="1118238"/>
            <a:ext cx="10945813" cy="1323439"/>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1600" b="1" dirty="0">
                <a:solidFill>
                  <a:schemeClr val="tx1"/>
                </a:solidFill>
              </a:rPr>
              <a:t>Formations CERN obligatoire à faire suivre à l’ensemble du personnel du contractant</a:t>
            </a:r>
          </a:p>
          <a:p>
            <a:pPr>
              <a:defRPr/>
            </a:pPr>
            <a:endParaRPr lang="fr-FR" sz="1600" b="1" dirty="0">
              <a:solidFill>
                <a:schemeClr val="tx1"/>
              </a:solidFill>
            </a:endParaRPr>
          </a:p>
          <a:p>
            <a:pPr>
              <a:defRPr/>
            </a:pPr>
            <a:r>
              <a:rPr lang="fr-FR" sz="1600" dirty="0">
                <a:solidFill>
                  <a:schemeClr val="tx1"/>
                </a:solidFill>
              </a:rPr>
              <a:t>Avant le commencement d’exécution du contrat, outre les formations CERN mentionnées pour le personnel d’encadrement, le Contractant doit s’assurer que son personnel suive </a:t>
            </a:r>
            <a:r>
              <a:rPr lang="fr-FR" sz="1600" b="1" dirty="0">
                <a:solidFill>
                  <a:schemeClr val="tx1"/>
                </a:solidFill>
              </a:rPr>
              <a:t>toutes les formations de sécurité mentionnées en Annexe 6</a:t>
            </a:r>
          </a:p>
          <a:p>
            <a:pPr>
              <a:defRPr/>
            </a:pPr>
            <a:endParaRPr lang="fr-CH" sz="1600" b="1" dirty="0">
              <a:solidFill>
                <a:schemeClr val="tx1"/>
              </a:solidFill>
            </a:endParaRPr>
          </a:p>
        </p:txBody>
      </p:sp>
      <p:pic>
        <p:nvPicPr>
          <p:cNvPr id="2" name="Picture 1">
            <a:extLst>
              <a:ext uri="{FF2B5EF4-FFF2-40B4-BE49-F238E27FC236}">
                <a16:creationId xmlns:a16="http://schemas.microsoft.com/office/drawing/2014/main" id="{A4662549-A2CA-E8ED-5D54-41AFBAE60378}"/>
              </a:ext>
            </a:extLst>
          </p:cNvPr>
          <p:cNvPicPr>
            <a:picLocks noChangeAspect="1"/>
          </p:cNvPicPr>
          <p:nvPr/>
        </p:nvPicPr>
        <p:blipFill>
          <a:blip r:embed="rId2"/>
          <a:stretch>
            <a:fillRect/>
          </a:stretch>
        </p:blipFill>
        <p:spPr>
          <a:xfrm>
            <a:off x="705041" y="2441677"/>
            <a:ext cx="10494578" cy="4280557"/>
          </a:xfrm>
          <a:prstGeom prst="rect">
            <a:avLst/>
          </a:prstGeom>
        </p:spPr>
      </p:pic>
    </p:spTree>
    <p:extLst>
      <p:ext uri="{BB962C8B-B14F-4D97-AF65-F5344CB8AC3E}">
        <p14:creationId xmlns:p14="http://schemas.microsoft.com/office/powerpoint/2010/main" val="38655247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Picture 16"/>
          <p:cNvPicPr>
            <a:picLocks noChangeAspect="1"/>
          </p:cNvPicPr>
          <p:nvPr/>
        </p:nvPicPr>
        <p:blipFill>
          <a:blip r:embed="rId2"/>
          <a:stretch/>
        </p:blipFill>
        <p:spPr bwMode="auto">
          <a:xfrm>
            <a:off x="0" y="0"/>
            <a:ext cx="12192000" cy="6857999"/>
          </a:xfrm>
          <a:prstGeom prst="rect">
            <a:avLst/>
          </a:prstGeom>
        </p:spPr>
      </p:pic>
      <p:sp>
        <p:nvSpPr>
          <p:cNvPr id="6" name="TextBox 13"/>
          <p:cNvSpPr/>
          <p:nvPr/>
        </p:nvSpPr>
        <p:spPr bwMode="auto">
          <a:xfrm>
            <a:off x="721453" y="3005822"/>
            <a:ext cx="12192000" cy="1107996"/>
          </a:xfrm>
          <a:prstGeom prst="rect">
            <a:avLst/>
          </a:prstGeom>
          <a:gradFill>
            <a:gsLst>
              <a:gs pos="0">
                <a:srgbClr val="DAE1E6"/>
              </a:gs>
              <a:gs pos="81000">
                <a:schemeClr val="bg1">
                  <a:alpha val="94000"/>
                </a:schemeClr>
              </a:gs>
              <a:gs pos="94000">
                <a:schemeClr val="bg1">
                  <a:alpha val="20000"/>
                </a:schemeClr>
              </a:gs>
              <a:gs pos="100000">
                <a:srgbClr val="FFFFFF">
                  <a:alpha val="0"/>
                </a:srgbClr>
              </a:gs>
            </a:gsLst>
            <a:lin ang="0" scaled="1"/>
          </a:gradFill>
          <a:ln>
            <a:noFill/>
          </a:ln>
        </p:spPr>
        <p:txBody>
          <a:bodyPr wrap="square" rIns="165600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6600" spc="-300" dirty="0" err="1"/>
              <a:t>Execution</a:t>
            </a:r>
            <a:r>
              <a:rPr lang="fr-FR" sz="6600" spc="-300" dirty="0"/>
              <a:t> du contrat</a:t>
            </a:r>
          </a:p>
        </p:txBody>
      </p:sp>
    </p:spTree>
    <p:extLst>
      <p:ext uri="{BB962C8B-B14F-4D97-AF65-F5344CB8AC3E}">
        <p14:creationId xmlns:p14="http://schemas.microsoft.com/office/powerpoint/2010/main" val="5055270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6"/>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Accès au sites du CERN</a:t>
            </a:r>
            <a:endParaRPr lang="en-US" sz="3600" dirty="0"/>
          </a:p>
        </p:txBody>
      </p:sp>
      <p:sp>
        <p:nvSpPr>
          <p:cNvPr id="3" name="TextBox 8">
            <a:extLst>
              <a:ext uri="{FF2B5EF4-FFF2-40B4-BE49-F238E27FC236}">
                <a16:creationId xmlns:a16="http://schemas.microsoft.com/office/drawing/2014/main" id="{DB18DBF8-C7DB-7ABC-A42D-B0417C1E2C94}"/>
              </a:ext>
            </a:extLst>
          </p:cNvPr>
          <p:cNvSpPr/>
          <p:nvPr/>
        </p:nvSpPr>
        <p:spPr bwMode="auto">
          <a:xfrm>
            <a:off x="418457" y="1647540"/>
            <a:ext cx="10945813" cy="830997"/>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1600" dirty="0">
                <a:solidFill>
                  <a:schemeClr val="tx1"/>
                </a:solidFill>
              </a:rPr>
              <a:t>Enregistrement obligatoire des personnes et des véhicules (prévoir 3 semaines de délai pour tout nouvel enregistrement de personnel). Le contractant doit prévoir un «vivier» de remplaçants formés et connaissant les sites du CERN. </a:t>
            </a:r>
          </a:p>
          <a:p>
            <a:pPr>
              <a:defRPr/>
            </a:pPr>
            <a:endParaRPr lang="fr-FR" sz="1600" dirty="0">
              <a:solidFill>
                <a:schemeClr val="tx1"/>
              </a:solidFill>
            </a:endParaRPr>
          </a:p>
        </p:txBody>
      </p:sp>
      <p:sp>
        <p:nvSpPr>
          <p:cNvPr id="2" name="TextBox 8">
            <a:extLst>
              <a:ext uri="{FF2B5EF4-FFF2-40B4-BE49-F238E27FC236}">
                <a16:creationId xmlns:a16="http://schemas.microsoft.com/office/drawing/2014/main" id="{D2A99345-D88C-5A7D-6346-E7703039FA4B}"/>
              </a:ext>
            </a:extLst>
          </p:cNvPr>
          <p:cNvSpPr/>
          <p:nvPr/>
        </p:nvSpPr>
        <p:spPr bwMode="auto">
          <a:xfrm>
            <a:off x="479424" y="2837356"/>
            <a:ext cx="10945813" cy="338554"/>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1600" b="1" dirty="0">
                <a:solidFill>
                  <a:schemeClr val="tx1"/>
                </a:solidFill>
              </a:rPr>
              <a:t>Port du badge obligatoire. Cette carte est personnelle et intransmissible</a:t>
            </a:r>
          </a:p>
        </p:txBody>
      </p:sp>
      <p:sp>
        <p:nvSpPr>
          <p:cNvPr id="7" name="TextBox 8">
            <a:extLst>
              <a:ext uri="{FF2B5EF4-FFF2-40B4-BE49-F238E27FC236}">
                <a16:creationId xmlns:a16="http://schemas.microsoft.com/office/drawing/2014/main" id="{0E333E56-1E38-0674-3445-2399F6E8CD3C}"/>
              </a:ext>
            </a:extLst>
          </p:cNvPr>
          <p:cNvSpPr/>
          <p:nvPr/>
        </p:nvSpPr>
        <p:spPr bwMode="auto">
          <a:xfrm>
            <a:off x="479423" y="3555541"/>
            <a:ext cx="10945813" cy="830997"/>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1600" dirty="0">
                <a:solidFill>
                  <a:schemeClr val="tx1"/>
                </a:solidFill>
              </a:rPr>
              <a:t>Les trousseaux de clefs permettant d’ouvrir les locaux où les prestations sont à effectuer seront disponibles dans des armoires à clefs électroniques mises à disposition et gérées par le CERN. Le personnel du contractant devra utiliser un trousseau qu’il devra prendre en début de service dans l’armoire à clefs grâce à sa carte d’accès CERN et remettre impérativement en fin de service.</a:t>
            </a:r>
          </a:p>
        </p:txBody>
      </p:sp>
      <p:sp>
        <p:nvSpPr>
          <p:cNvPr id="8" name="TextBox 8">
            <a:extLst>
              <a:ext uri="{FF2B5EF4-FFF2-40B4-BE49-F238E27FC236}">
                <a16:creationId xmlns:a16="http://schemas.microsoft.com/office/drawing/2014/main" id="{50ECA8DC-8D94-D3E1-CFEF-7BB9F16435FC}"/>
              </a:ext>
            </a:extLst>
          </p:cNvPr>
          <p:cNvSpPr/>
          <p:nvPr/>
        </p:nvSpPr>
        <p:spPr bwMode="auto">
          <a:xfrm>
            <a:off x="479423" y="4555601"/>
            <a:ext cx="10945813" cy="1815882"/>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1600" dirty="0">
                <a:solidFill>
                  <a:schemeClr val="tx1"/>
                </a:solidFill>
              </a:rPr>
              <a:t>Les trousseaux de clefs sont tous identiques, et regroupés par fonction dans les armoires. </a:t>
            </a:r>
          </a:p>
          <a:p>
            <a:pPr>
              <a:defRPr/>
            </a:pPr>
            <a:r>
              <a:rPr lang="fr-FR" sz="1600" dirty="0">
                <a:solidFill>
                  <a:schemeClr val="tx1"/>
                </a:solidFill>
              </a:rPr>
              <a:t>-	Responsable de site ;</a:t>
            </a:r>
          </a:p>
          <a:p>
            <a:pPr>
              <a:defRPr/>
            </a:pPr>
            <a:r>
              <a:rPr lang="fr-FR" sz="1600" dirty="0">
                <a:solidFill>
                  <a:schemeClr val="tx1"/>
                </a:solidFill>
              </a:rPr>
              <a:t>-	QHSE ;</a:t>
            </a:r>
          </a:p>
          <a:p>
            <a:pPr>
              <a:defRPr/>
            </a:pPr>
            <a:r>
              <a:rPr lang="fr-FR" sz="1600" dirty="0">
                <a:solidFill>
                  <a:schemeClr val="tx1"/>
                </a:solidFill>
              </a:rPr>
              <a:t>-	Chefs d’équipes ;</a:t>
            </a:r>
          </a:p>
          <a:p>
            <a:pPr>
              <a:defRPr/>
            </a:pPr>
            <a:r>
              <a:rPr lang="fr-FR" sz="1600" dirty="0">
                <a:solidFill>
                  <a:schemeClr val="tx1"/>
                </a:solidFill>
              </a:rPr>
              <a:t>-	Agents entretien nettoyage régulier (prestations forfaitaires) ;</a:t>
            </a:r>
          </a:p>
          <a:p>
            <a:pPr>
              <a:defRPr/>
            </a:pPr>
            <a:r>
              <a:rPr lang="fr-FR" sz="1600" dirty="0">
                <a:solidFill>
                  <a:schemeClr val="tx1"/>
                </a:solidFill>
              </a:rPr>
              <a:t>-	Permanence de jour ;</a:t>
            </a:r>
          </a:p>
          <a:p>
            <a:pPr>
              <a:defRPr/>
            </a:pPr>
            <a:r>
              <a:rPr lang="fr-FR" sz="1600" dirty="0">
                <a:solidFill>
                  <a:schemeClr val="tx1"/>
                </a:solidFill>
              </a:rPr>
              <a:t>-	Agents entretien nettoyage hors forfait (prestations supplémentaires).</a:t>
            </a:r>
          </a:p>
        </p:txBody>
      </p:sp>
    </p:spTree>
    <p:extLst>
      <p:ext uri="{BB962C8B-B14F-4D97-AF65-F5344CB8AC3E}">
        <p14:creationId xmlns:p14="http://schemas.microsoft.com/office/powerpoint/2010/main" val="22043938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extBox 8">
            <a:extLst>
              <a:ext uri="{FF2B5EF4-FFF2-40B4-BE49-F238E27FC236}">
                <a16:creationId xmlns:a16="http://schemas.microsoft.com/office/drawing/2014/main" id="{5C09DA70-DF4F-7F6D-457C-48776C9D8AFC}"/>
              </a:ext>
            </a:extLst>
          </p:cNvPr>
          <p:cNvSpPr/>
          <p:nvPr/>
        </p:nvSpPr>
        <p:spPr bwMode="auto">
          <a:xfrm>
            <a:off x="0" y="3739704"/>
            <a:ext cx="12070080" cy="338554"/>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1600" dirty="0">
                <a:solidFill>
                  <a:schemeClr val="tx1"/>
                </a:solidFill>
              </a:rPr>
              <a:t>Proposition d’organisation des équipes de travail en Annexe 3</a:t>
            </a:r>
            <a:endParaRPr lang="fr-CH" sz="1600" dirty="0">
              <a:solidFill>
                <a:schemeClr val="tx1"/>
              </a:solidFill>
            </a:endParaRPr>
          </a:p>
        </p:txBody>
      </p:sp>
      <p:sp>
        <p:nvSpPr>
          <p:cNvPr id="8" name="Slide Number Placeholder 6"/>
          <p:cNvSpPr>
            <a:spLocks noGrp="1"/>
          </p:cNvSpPr>
          <p:nvPr>
            <p:ph type="sldNum" sz="quarter" idx="12"/>
          </p:nvPr>
        </p:nvSpPr>
        <p:spPr bwMode="auto"/>
        <p:txBody>
          <a:bodyPr/>
          <a:lstStyle/>
          <a:p>
            <a:pPr>
              <a:defRPr/>
            </a:pPr>
            <a:fld id="{36B5EA5A-BC32-A742-B11B-8E7414D5B535}" type="slidenum">
              <a:rPr lang="en-US"/>
              <a:t>26</a:t>
            </a:fld>
            <a:endParaRPr lang="en-US"/>
          </a:p>
        </p:txBody>
      </p:sp>
      <p:sp>
        <p:nvSpPr>
          <p:cNvPr id="10" name="Title 3">
            <a:extLst>
              <a:ext uri="{FF2B5EF4-FFF2-40B4-BE49-F238E27FC236}">
                <a16:creationId xmlns:a16="http://schemas.microsoft.com/office/drawing/2014/main" id="{BBA01F7C-658C-4D76-9AB0-FC17C31E3112}"/>
              </a:ext>
            </a:extLst>
          </p:cNvPr>
          <p:cNvSpPr>
            <a:spLocks noGrp="1"/>
          </p:cNvSpPr>
          <p:nvPr>
            <p:ph type="title"/>
          </p:nvPr>
        </p:nvSpPr>
        <p:spPr bwMode="auto">
          <a:xfrm>
            <a:off x="442502" y="134107"/>
            <a:ext cx="10515600" cy="1325563"/>
          </a:xfrm>
        </p:spPr>
        <p:txBody>
          <a:bodyPr>
            <a:normAutofit/>
          </a:bodyPr>
          <a:lstStyle/>
          <a:p>
            <a:pPr>
              <a:defRPr/>
            </a:pPr>
            <a:r>
              <a:rPr lang="en-GB" sz="3600" dirty="0" err="1"/>
              <a:t>Horaires</a:t>
            </a:r>
            <a:r>
              <a:rPr lang="en-GB" sz="3600" dirty="0"/>
              <a:t> de prestation de nettoyage</a:t>
            </a:r>
            <a:endParaRPr lang="en-US" sz="3600" dirty="0"/>
          </a:p>
        </p:txBody>
      </p:sp>
      <p:graphicFrame>
        <p:nvGraphicFramePr>
          <p:cNvPr id="3" name="Table 2">
            <a:extLst>
              <a:ext uri="{FF2B5EF4-FFF2-40B4-BE49-F238E27FC236}">
                <a16:creationId xmlns:a16="http://schemas.microsoft.com/office/drawing/2014/main" id="{B5B7D10C-B1ED-3866-A0E7-E193C5174DDE}"/>
              </a:ext>
            </a:extLst>
          </p:cNvPr>
          <p:cNvGraphicFramePr>
            <a:graphicFrameLocks noGrp="1"/>
          </p:cNvGraphicFramePr>
          <p:nvPr>
            <p:extLst>
              <p:ext uri="{D42A27DB-BD31-4B8C-83A1-F6EECF244321}">
                <p14:modId xmlns:p14="http://schemas.microsoft.com/office/powerpoint/2010/main" val="3061727382"/>
              </p:ext>
            </p:extLst>
          </p:nvPr>
        </p:nvGraphicFramePr>
        <p:xfrm>
          <a:off x="6387559" y="3270337"/>
          <a:ext cx="5393452" cy="3170078"/>
        </p:xfrm>
        <a:graphic>
          <a:graphicData uri="http://schemas.openxmlformats.org/drawingml/2006/table">
            <a:tbl>
              <a:tblPr/>
              <a:tblGrid>
                <a:gridCol w="1824090">
                  <a:extLst>
                    <a:ext uri="{9D8B030D-6E8A-4147-A177-3AD203B41FA5}">
                      <a16:colId xmlns:a16="http://schemas.microsoft.com/office/drawing/2014/main" val="827886485"/>
                    </a:ext>
                  </a:extLst>
                </a:gridCol>
                <a:gridCol w="1542595">
                  <a:extLst>
                    <a:ext uri="{9D8B030D-6E8A-4147-A177-3AD203B41FA5}">
                      <a16:colId xmlns:a16="http://schemas.microsoft.com/office/drawing/2014/main" val="1012100400"/>
                    </a:ext>
                  </a:extLst>
                </a:gridCol>
                <a:gridCol w="675589">
                  <a:extLst>
                    <a:ext uri="{9D8B030D-6E8A-4147-A177-3AD203B41FA5}">
                      <a16:colId xmlns:a16="http://schemas.microsoft.com/office/drawing/2014/main" val="3761198891"/>
                    </a:ext>
                  </a:extLst>
                </a:gridCol>
                <a:gridCol w="675589">
                  <a:extLst>
                    <a:ext uri="{9D8B030D-6E8A-4147-A177-3AD203B41FA5}">
                      <a16:colId xmlns:a16="http://schemas.microsoft.com/office/drawing/2014/main" val="3098371661"/>
                    </a:ext>
                  </a:extLst>
                </a:gridCol>
                <a:gridCol w="675589">
                  <a:extLst>
                    <a:ext uri="{9D8B030D-6E8A-4147-A177-3AD203B41FA5}">
                      <a16:colId xmlns:a16="http://schemas.microsoft.com/office/drawing/2014/main" val="3357875073"/>
                    </a:ext>
                  </a:extLst>
                </a:gridCol>
              </a:tblGrid>
              <a:tr h="152316">
                <a:tc>
                  <a:txBody>
                    <a:bodyPr/>
                    <a:lstStyle/>
                    <a:p>
                      <a:pPr algn="ctr" fontAlgn="ctr"/>
                      <a:r>
                        <a:rPr lang="en-US" sz="1100" b="1" i="0" u="none" strike="noStrike" dirty="0">
                          <a:solidFill>
                            <a:srgbClr val="FFFFFF"/>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F497D"/>
                    </a:solidFill>
                  </a:tcPr>
                </a:tc>
                <a:tc>
                  <a:txBody>
                    <a:bodyPr/>
                    <a:lstStyle/>
                    <a:p>
                      <a:pPr algn="ctr" fontAlgn="ctr"/>
                      <a:r>
                        <a:rPr lang="en-US" sz="1100" b="1" i="0" u="none" strike="noStrike" dirty="0">
                          <a:solidFill>
                            <a:srgbClr val="FFFFFF"/>
                          </a:solidFill>
                          <a:effectLst/>
                          <a:latin typeface="Calibri" panose="020F0502020204030204" pitchFamily="34" charset="0"/>
                        </a:rPr>
                        <a:t>FAMILLES DE LOCAUX</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F497D"/>
                    </a:solidFill>
                  </a:tcPr>
                </a:tc>
                <a:tc>
                  <a:txBody>
                    <a:bodyPr/>
                    <a:lstStyle/>
                    <a:p>
                      <a:pPr algn="ctr" fontAlgn="ctr"/>
                      <a:r>
                        <a:rPr lang="en-US" sz="1100" b="1" i="0" u="none" strike="noStrike">
                          <a:solidFill>
                            <a:srgbClr val="FFFFFF"/>
                          </a:solidFill>
                          <a:effectLst/>
                          <a:latin typeface="Calibri" panose="020F0502020204030204" pitchFamily="34" charset="0"/>
                        </a:rPr>
                        <a:t>Matin</a:t>
                      </a:r>
                    </a:p>
                  </a:txBody>
                  <a:tcPr marL="9525" marR="9525" marT="9525" marB="0" anchor="ctr">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F497D"/>
                    </a:solidFill>
                  </a:tcPr>
                </a:tc>
                <a:tc>
                  <a:txBody>
                    <a:bodyPr/>
                    <a:lstStyle/>
                    <a:p>
                      <a:pPr algn="ctr" fontAlgn="ctr"/>
                      <a:r>
                        <a:rPr lang="en-US" sz="1100" b="1" i="0" u="none" strike="noStrike">
                          <a:solidFill>
                            <a:srgbClr val="FFFFFF"/>
                          </a:solidFill>
                          <a:effectLst/>
                          <a:latin typeface="Calibri" panose="020F0502020204030204" pitchFamily="34" charset="0"/>
                        </a:rPr>
                        <a:t>Journée</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F497D"/>
                    </a:solidFill>
                  </a:tcPr>
                </a:tc>
                <a:tc>
                  <a:txBody>
                    <a:bodyPr/>
                    <a:lstStyle/>
                    <a:p>
                      <a:pPr algn="ctr" fontAlgn="ctr"/>
                      <a:r>
                        <a:rPr lang="en-US" sz="1100" b="1" i="0" u="none" strike="noStrike" dirty="0" err="1">
                          <a:solidFill>
                            <a:srgbClr val="FFFFFF"/>
                          </a:solidFill>
                          <a:effectLst/>
                          <a:latin typeface="Calibri" panose="020F0502020204030204" pitchFamily="34" charset="0"/>
                        </a:rPr>
                        <a:t>Soir</a:t>
                      </a:r>
                      <a:endParaRPr lang="en-US" sz="1100" b="1" i="0" u="none" strike="noStrike" dirty="0">
                        <a:solidFill>
                          <a:srgbClr val="FFFFFF"/>
                        </a:solidFill>
                        <a:effectLst/>
                        <a:latin typeface="Calibri" panose="020F0502020204030204" pitchFamily="34" charset="0"/>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F497D"/>
                    </a:solidFill>
                  </a:tcPr>
                </a:tc>
                <a:extLst>
                  <a:ext uri="{0D108BD9-81ED-4DB2-BD59-A6C34878D82A}">
                    <a16:rowId xmlns:a16="http://schemas.microsoft.com/office/drawing/2014/main" val="2762777798"/>
                  </a:ext>
                </a:extLst>
              </a:tr>
              <a:tr h="175826">
                <a:tc>
                  <a:txBody>
                    <a:bodyPr/>
                    <a:lstStyle/>
                    <a:p>
                      <a:pPr algn="l" fontAlgn="ctr"/>
                      <a:endParaRPr lang="en-US" sz="1100" b="0" i="0" u="none" strike="noStrike">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en-US" sz="1100" b="0" i="0" u="none" strike="noStrike" dirty="0">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7555278"/>
                  </a:ext>
                </a:extLst>
              </a:tr>
              <a:tr h="527480">
                <a:tc>
                  <a:txBody>
                    <a:bodyPr/>
                    <a:lstStyle/>
                    <a:p>
                      <a:pPr algn="ctr" fontAlgn="ctr"/>
                      <a:r>
                        <a:rPr lang="en-US" sz="1100" b="1" i="0" u="none" strike="noStrike">
                          <a:solidFill>
                            <a:srgbClr val="000000"/>
                          </a:solidFill>
                          <a:effectLst/>
                          <a:latin typeface="Calibri" panose="020F0502020204030204" pitchFamily="34" charset="0"/>
                        </a:rPr>
                        <a:t>Famille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1" i="0" u="none" strike="noStrike" dirty="0">
                          <a:solidFill>
                            <a:srgbClr val="000000"/>
                          </a:solidFill>
                          <a:effectLst/>
                          <a:latin typeface="Calibri" panose="020F0502020204030204" pitchFamily="34" charset="0"/>
                        </a:rPr>
                        <a:t>Description</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br>
                        <a:rPr lang="en-US" sz="1100" b="1" i="0" u="none" strike="noStrike" dirty="0">
                          <a:solidFill>
                            <a:srgbClr val="FFFFFF"/>
                          </a:solidFill>
                          <a:effectLst/>
                          <a:latin typeface="Calibri" panose="020F0502020204030204" pitchFamily="34" charset="0"/>
                        </a:rPr>
                      </a:br>
                      <a:r>
                        <a:rPr lang="en-US" sz="1100" b="1" i="0" u="none" strike="noStrike" dirty="0">
                          <a:solidFill>
                            <a:srgbClr val="FFFFFF"/>
                          </a:solidFill>
                          <a:effectLst/>
                          <a:latin typeface="Calibri" panose="020F0502020204030204" pitchFamily="34" charset="0"/>
                        </a:rPr>
                        <a:t>06h00 - 8h30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F497D"/>
                    </a:solidFill>
                  </a:tcPr>
                </a:tc>
                <a:tc>
                  <a:txBody>
                    <a:bodyPr/>
                    <a:lstStyle/>
                    <a:p>
                      <a:pPr algn="ctr" fontAlgn="ctr"/>
                      <a:r>
                        <a:rPr lang="en-US" sz="1100" b="1" i="0" u="none" strike="noStrike" dirty="0">
                          <a:solidFill>
                            <a:srgbClr val="FFFFFF"/>
                          </a:solidFill>
                          <a:effectLst/>
                          <a:latin typeface="Calibri" panose="020F0502020204030204" pitchFamily="34" charset="0"/>
                        </a:rPr>
                        <a:t>07h30 - 17h30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F497D"/>
                    </a:solidFill>
                  </a:tcPr>
                </a:tc>
                <a:tc>
                  <a:txBody>
                    <a:bodyPr/>
                    <a:lstStyle/>
                    <a:p>
                      <a:pPr algn="ctr" fontAlgn="ctr"/>
                      <a:r>
                        <a:rPr lang="en-US" sz="1100" b="1" i="0" u="none" strike="noStrike" dirty="0">
                          <a:solidFill>
                            <a:srgbClr val="FFFFFF"/>
                          </a:solidFill>
                          <a:effectLst/>
                          <a:latin typeface="Calibri" panose="020F0502020204030204" pitchFamily="34" charset="0"/>
                        </a:rPr>
                        <a:t>à </a:t>
                      </a:r>
                      <a:r>
                        <a:rPr lang="en-US" sz="1100" b="1" i="0" u="none" strike="noStrike" dirty="0" err="1">
                          <a:solidFill>
                            <a:srgbClr val="FFFFFF"/>
                          </a:solidFill>
                          <a:effectLst/>
                          <a:latin typeface="Calibri" panose="020F0502020204030204" pitchFamily="34" charset="0"/>
                        </a:rPr>
                        <a:t>partir</a:t>
                      </a:r>
                      <a:r>
                        <a:rPr lang="en-US" sz="1100" b="1" i="0" u="none" strike="noStrike" dirty="0">
                          <a:solidFill>
                            <a:srgbClr val="FFFFFF"/>
                          </a:solidFill>
                          <a:effectLst/>
                          <a:latin typeface="Calibri" panose="020F0502020204030204" pitchFamily="34" charset="0"/>
                        </a:rPr>
                        <a:t> de 17h30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F497D"/>
                    </a:solidFill>
                  </a:tcPr>
                </a:tc>
                <a:extLst>
                  <a:ext uri="{0D108BD9-81ED-4DB2-BD59-A6C34878D82A}">
                    <a16:rowId xmlns:a16="http://schemas.microsoft.com/office/drawing/2014/main" val="3755635228"/>
                  </a:ext>
                </a:extLst>
              </a:tr>
              <a:tr h="175826">
                <a:tc>
                  <a:txBody>
                    <a:bodyPr/>
                    <a:lstStyle/>
                    <a:p>
                      <a:pPr algn="ctr" fontAlgn="ctr"/>
                      <a:r>
                        <a:rPr lang="en-US" sz="1100" b="0" i="0" u="none" strike="noStrike">
                          <a:solidFill>
                            <a:srgbClr val="000000"/>
                          </a:solidFill>
                          <a:effectLst/>
                          <a:latin typeface="Calibri" panose="020F0502020204030204" pitchFamily="34" charset="0"/>
                        </a:rPr>
                        <a:t>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1100" b="0" i="0" u="none" strike="noStrike">
                          <a:solidFill>
                            <a:srgbClr val="000000"/>
                          </a:solidFill>
                          <a:effectLst/>
                          <a:latin typeface="Calibri" panose="020F0502020204030204" pitchFamily="34" charset="0"/>
                        </a:rPr>
                        <a:t>Atelier/Montage</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just" fontAlgn="ctr"/>
                      <a:r>
                        <a:rPr lang="en-US" sz="1100" b="0" i="0" u="none" strike="noStrike">
                          <a:solidFill>
                            <a:srgbClr val="9C0006"/>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C7CE"/>
                    </a:solidFill>
                  </a:tcPr>
                </a:tc>
                <a:tc>
                  <a:txBody>
                    <a:bodyPr/>
                    <a:lstStyle/>
                    <a:p>
                      <a:pPr algn="ctr" fontAlgn="ctr"/>
                      <a:r>
                        <a:rPr lang="en-US" sz="1100" b="0" i="0" u="none" strike="noStrike" dirty="0">
                          <a:solidFill>
                            <a:srgbClr val="006100"/>
                          </a:solidFill>
                          <a:effectLst/>
                          <a:latin typeface="Calibri" panose="020F0502020204030204" pitchFamily="34" charset="0"/>
                        </a:rPr>
                        <a:t>OK</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C6EFCE"/>
                    </a:solidFill>
                  </a:tcPr>
                </a:tc>
                <a:tc>
                  <a:txBody>
                    <a:bodyPr/>
                    <a:lstStyle/>
                    <a:p>
                      <a:pPr algn="ctr" fontAlgn="ctr"/>
                      <a:r>
                        <a:rPr lang="en-US" sz="1100" b="0" i="0" u="none" strike="noStrike">
                          <a:solidFill>
                            <a:srgbClr val="006100"/>
                          </a:solidFill>
                          <a:effectLst/>
                          <a:latin typeface="Calibri" panose="020F0502020204030204" pitchFamily="34" charset="0"/>
                        </a:rPr>
                        <a:t>OK</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C6EFCE"/>
                    </a:solidFill>
                  </a:tcPr>
                </a:tc>
                <a:extLst>
                  <a:ext uri="{0D108BD9-81ED-4DB2-BD59-A6C34878D82A}">
                    <a16:rowId xmlns:a16="http://schemas.microsoft.com/office/drawing/2014/main" val="798749002"/>
                  </a:ext>
                </a:extLst>
              </a:tr>
              <a:tr h="175826">
                <a:tc>
                  <a:txBody>
                    <a:bodyPr/>
                    <a:lstStyle/>
                    <a:p>
                      <a:pPr algn="ctr" fontAlgn="ctr"/>
                      <a:r>
                        <a:rPr lang="en-US" sz="1100" b="0" i="0" u="none" strike="noStrike" dirty="0">
                          <a:solidFill>
                            <a:srgbClr val="000000"/>
                          </a:solidFill>
                          <a:effectLst/>
                          <a:latin typeface="Calibri" panose="020F0502020204030204" pitchFamily="34" charset="0"/>
                        </a:rPr>
                        <a:t>B</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1100" b="0" i="0" u="none" strike="noStrike">
                          <a:solidFill>
                            <a:srgbClr val="000000"/>
                          </a:solidFill>
                          <a:effectLst/>
                          <a:latin typeface="Calibri" panose="020F0502020204030204" pitchFamily="34" charset="0"/>
                        </a:rPr>
                        <a:t>Administratif</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sz="1100" b="0" i="0" u="none" strike="noStrike">
                          <a:solidFill>
                            <a:srgbClr val="006100"/>
                          </a:solidFill>
                          <a:effectLst/>
                          <a:latin typeface="Calibri" panose="020F0502020204030204" pitchFamily="34" charset="0"/>
                        </a:rPr>
                        <a:t>OK</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C6EFCE"/>
                    </a:solidFill>
                  </a:tcPr>
                </a:tc>
                <a:tc>
                  <a:txBody>
                    <a:bodyPr/>
                    <a:lstStyle/>
                    <a:p>
                      <a:pPr algn="just" fontAlgn="ctr"/>
                      <a:r>
                        <a:rPr lang="en-US" sz="1100" b="0" i="0" u="none" strike="noStrike">
                          <a:solidFill>
                            <a:srgbClr val="9C0006"/>
                          </a:solidFill>
                          <a:effectLst/>
                          <a:latin typeface="Calibri" panose="020F0502020204030204" pitchFamily="34" charset="0"/>
                        </a:rPr>
                        <a:t>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C7CE"/>
                    </a:solidFill>
                  </a:tcPr>
                </a:tc>
                <a:tc>
                  <a:txBody>
                    <a:bodyPr/>
                    <a:lstStyle/>
                    <a:p>
                      <a:pPr algn="ctr" fontAlgn="ctr"/>
                      <a:r>
                        <a:rPr lang="en-US" sz="1100" b="0" i="0" u="none" strike="noStrike">
                          <a:solidFill>
                            <a:srgbClr val="006100"/>
                          </a:solidFill>
                          <a:effectLst/>
                          <a:latin typeface="Calibri" panose="020F0502020204030204" pitchFamily="34" charset="0"/>
                        </a:rPr>
                        <a:t>OK</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C6EFCE"/>
                    </a:solidFill>
                  </a:tcPr>
                </a:tc>
                <a:extLst>
                  <a:ext uri="{0D108BD9-81ED-4DB2-BD59-A6C34878D82A}">
                    <a16:rowId xmlns:a16="http://schemas.microsoft.com/office/drawing/2014/main" val="2211689311"/>
                  </a:ext>
                </a:extLst>
              </a:tr>
              <a:tr h="175826">
                <a:tc>
                  <a:txBody>
                    <a:bodyPr/>
                    <a:lstStyle/>
                    <a:p>
                      <a:pPr algn="ctr" fontAlgn="ctr"/>
                      <a:r>
                        <a:rPr lang="en-US" sz="1100" b="0" i="0" u="none" strike="noStrike">
                          <a:solidFill>
                            <a:srgbClr val="000000"/>
                          </a:solidFill>
                          <a:effectLst/>
                          <a:latin typeface="Calibri" panose="020F0502020204030204" pitchFamily="34" charset="0"/>
                        </a:rPr>
                        <a:t>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1100" b="0" i="0" u="none" strike="noStrike">
                          <a:solidFill>
                            <a:srgbClr val="000000"/>
                          </a:solidFill>
                          <a:effectLst/>
                          <a:latin typeface="Calibri" panose="020F0502020204030204" pitchFamily="34" charset="0"/>
                        </a:rPr>
                        <a:t>Circulation</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sz="1100" b="0" i="0" u="none" strike="noStrike" dirty="0">
                          <a:solidFill>
                            <a:srgbClr val="006100"/>
                          </a:solidFill>
                          <a:effectLst/>
                          <a:latin typeface="Calibri" panose="020F0502020204030204" pitchFamily="34" charset="0"/>
                        </a:rPr>
                        <a:t>OK</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C6EFCE"/>
                    </a:solidFill>
                  </a:tcPr>
                </a:tc>
                <a:tc>
                  <a:txBody>
                    <a:bodyPr/>
                    <a:lstStyle/>
                    <a:p>
                      <a:pPr algn="just" fontAlgn="ctr"/>
                      <a:r>
                        <a:rPr lang="en-US" sz="1100" b="0" i="0" u="none" strike="noStrike">
                          <a:solidFill>
                            <a:srgbClr val="9C0006"/>
                          </a:solidFill>
                          <a:effectLst/>
                          <a:latin typeface="Calibri" panose="020F0502020204030204" pitchFamily="34" charset="0"/>
                        </a:rPr>
                        <a:t>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C7CE"/>
                    </a:solidFill>
                  </a:tcPr>
                </a:tc>
                <a:tc>
                  <a:txBody>
                    <a:bodyPr/>
                    <a:lstStyle/>
                    <a:p>
                      <a:pPr algn="ctr" fontAlgn="ctr"/>
                      <a:r>
                        <a:rPr lang="en-US" sz="1100" b="0" i="0" u="none" strike="noStrike">
                          <a:solidFill>
                            <a:srgbClr val="006100"/>
                          </a:solidFill>
                          <a:effectLst/>
                          <a:latin typeface="Calibri" panose="020F0502020204030204" pitchFamily="34" charset="0"/>
                        </a:rPr>
                        <a:t>OK</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C6EFCE"/>
                    </a:solidFill>
                  </a:tcPr>
                </a:tc>
                <a:extLst>
                  <a:ext uri="{0D108BD9-81ED-4DB2-BD59-A6C34878D82A}">
                    <a16:rowId xmlns:a16="http://schemas.microsoft.com/office/drawing/2014/main" val="119218861"/>
                  </a:ext>
                </a:extLst>
              </a:tr>
              <a:tr h="351654">
                <a:tc>
                  <a:txBody>
                    <a:bodyPr/>
                    <a:lstStyle/>
                    <a:p>
                      <a:pPr algn="ctr" fontAlgn="ctr"/>
                      <a:r>
                        <a:rPr lang="en-US" sz="1100" b="0" i="0" u="none" strike="noStrike">
                          <a:solidFill>
                            <a:srgbClr val="000000"/>
                          </a:solidFill>
                          <a:effectLst/>
                          <a:latin typeface="Calibri" panose="020F0502020204030204" pitchFamily="34" charset="0"/>
                        </a:rPr>
                        <a:t>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1100" b="0" i="0" u="none" strike="noStrike">
                          <a:solidFill>
                            <a:srgbClr val="000000"/>
                          </a:solidFill>
                          <a:effectLst/>
                          <a:latin typeface="Calibri" panose="020F0502020204030204" pitchFamily="34" charset="0"/>
                        </a:rPr>
                        <a:t>Tunnel/Galerie (sur demande)</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sz="1100" b="0" i="0" u="none" strike="noStrike">
                          <a:solidFill>
                            <a:srgbClr val="9C5700"/>
                          </a:solidFill>
                          <a:effectLst/>
                          <a:latin typeface="Calibri" panose="020F0502020204030204" pitchFamily="34" charset="0"/>
                        </a:rPr>
                        <a:t>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EB9C"/>
                    </a:solidFill>
                  </a:tcPr>
                </a:tc>
                <a:tc>
                  <a:txBody>
                    <a:bodyPr/>
                    <a:lstStyle/>
                    <a:p>
                      <a:pPr algn="ctr" fontAlgn="ctr"/>
                      <a:r>
                        <a:rPr lang="en-US" sz="1100" b="0" i="0" u="none" strike="noStrike">
                          <a:solidFill>
                            <a:srgbClr val="9C5700"/>
                          </a:solidFill>
                          <a:effectLst/>
                          <a:latin typeface="Calibri" panose="020F0502020204030204" pitchFamily="34" charset="0"/>
                        </a:rPr>
                        <a:t>N/A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EB9C"/>
                    </a:solidFill>
                  </a:tcPr>
                </a:tc>
                <a:tc>
                  <a:txBody>
                    <a:bodyPr/>
                    <a:lstStyle/>
                    <a:p>
                      <a:pPr algn="ctr" fontAlgn="ctr"/>
                      <a:r>
                        <a:rPr lang="en-US" sz="1100" b="0" i="0" u="none" strike="noStrike">
                          <a:solidFill>
                            <a:srgbClr val="9C5700"/>
                          </a:solidFill>
                          <a:effectLst/>
                          <a:latin typeface="Calibri" panose="020F0502020204030204" pitchFamily="34" charset="0"/>
                        </a:rPr>
                        <a:t>N/A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EB9C"/>
                    </a:solidFill>
                  </a:tcPr>
                </a:tc>
                <a:extLst>
                  <a:ext uri="{0D108BD9-81ED-4DB2-BD59-A6C34878D82A}">
                    <a16:rowId xmlns:a16="http://schemas.microsoft.com/office/drawing/2014/main" val="2919500021"/>
                  </a:ext>
                </a:extLst>
              </a:tr>
              <a:tr h="175826">
                <a:tc>
                  <a:txBody>
                    <a:bodyPr/>
                    <a:lstStyle/>
                    <a:p>
                      <a:pPr algn="ctr" fontAlgn="ctr"/>
                      <a:r>
                        <a:rPr lang="en-US" sz="1100" b="0" i="0" u="none" strike="noStrike">
                          <a:solidFill>
                            <a:srgbClr val="000000"/>
                          </a:solidFill>
                          <a:effectLst/>
                          <a:latin typeface="Calibri" panose="020F0502020204030204" pitchFamily="34" charset="0"/>
                        </a:rPr>
                        <a:t>H</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1100" b="0" i="0" u="none" strike="noStrike">
                          <a:solidFill>
                            <a:srgbClr val="000000"/>
                          </a:solidFill>
                          <a:effectLst/>
                          <a:latin typeface="Calibri" panose="020F0502020204030204" pitchFamily="34" charset="0"/>
                        </a:rPr>
                        <a:t>Stockage (sur demande)</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just" fontAlgn="ctr"/>
                      <a:r>
                        <a:rPr lang="en-US" sz="1100" b="0" i="0" u="none" strike="noStrike">
                          <a:solidFill>
                            <a:srgbClr val="9C0006"/>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C7CE"/>
                    </a:solidFill>
                  </a:tcPr>
                </a:tc>
                <a:tc>
                  <a:txBody>
                    <a:bodyPr/>
                    <a:lstStyle/>
                    <a:p>
                      <a:pPr algn="ctr" fontAlgn="ctr"/>
                      <a:r>
                        <a:rPr lang="en-US" sz="1100" b="0" i="0" u="none" strike="noStrike">
                          <a:solidFill>
                            <a:srgbClr val="006100"/>
                          </a:solidFill>
                          <a:effectLst/>
                          <a:latin typeface="Calibri" panose="020F0502020204030204" pitchFamily="34" charset="0"/>
                        </a:rPr>
                        <a:t>OK</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C6EFCE"/>
                    </a:solidFill>
                  </a:tcPr>
                </a:tc>
                <a:tc>
                  <a:txBody>
                    <a:bodyPr/>
                    <a:lstStyle/>
                    <a:p>
                      <a:pPr algn="just" fontAlgn="ctr"/>
                      <a:r>
                        <a:rPr lang="en-US" sz="1100" b="0" i="0" u="none" strike="noStrike">
                          <a:solidFill>
                            <a:srgbClr val="9C0006"/>
                          </a:solidFill>
                          <a:effectLst/>
                          <a:latin typeface="Calibri" panose="020F0502020204030204" pitchFamily="34" charset="0"/>
                        </a:rPr>
                        <a:t>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C7CE"/>
                    </a:solidFill>
                  </a:tcPr>
                </a:tc>
                <a:extLst>
                  <a:ext uri="{0D108BD9-81ED-4DB2-BD59-A6C34878D82A}">
                    <a16:rowId xmlns:a16="http://schemas.microsoft.com/office/drawing/2014/main" val="3061094157"/>
                  </a:ext>
                </a:extLst>
              </a:tr>
              <a:tr h="351654">
                <a:tc>
                  <a:txBody>
                    <a:bodyPr/>
                    <a:lstStyle/>
                    <a:p>
                      <a:pPr algn="ctr" fontAlgn="ctr"/>
                      <a:r>
                        <a:rPr lang="en-US" sz="1100" b="0" i="0" u="none" strike="noStrike">
                          <a:solidFill>
                            <a:srgbClr val="000000"/>
                          </a:solidFill>
                          <a:effectLst/>
                          <a:latin typeface="Calibri" panose="020F0502020204030204" pitchFamily="34" charset="0"/>
                        </a:rPr>
                        <a:t>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1100" b="0" i="0" u="none" strike="noStrike">
                          <a:solidFill>
                            <a:srgbClr val="000000"/>
                          </a:solidFill>
                          <a:effectLst/>
                          <a:latin typeface="Calibri" panose="020F0502020204030204" pitchFamily="34" charset="0"/>
                        </a:rPr>
                        <a:t>Local technique (sur demande)</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just" fontAlgn="ctr"/>
                      <a:r>
                        <a:rPr lang="en-US" sz="1100" b="0" i="0" u="none" strike="noStrike">
                          <a:solidFill>
                            <a:srgbClr val="9C0006"/>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C7CE"/>
                    </a:solidFill>
                  </a:tcPr>
                </a:tc>
                <a:tc>
                  <a:txBody>
                    <a:bodyPr/>
                    <a:lstStyle/>
                    <a:p>
                      <a:pPr algn="ctr" fontAlgn="ctr"/>
                      <a:r>
                        <a:rPr lang="en-US" sz="1100" b="0" i="0" u="none" strike="noStrike">
                          <a:solidFill>
                            <a:srgbClr val="006100"/>
                          </a:solidFill>
                          <a:effectLst/>
                          <a:latin typeface="Calibri" panose="020F0502020204030204" pitchFamily="34" charset="0"/>
                        </a:rPr>
                        <a:t>OK</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C6EFCE"/>
                    </a:solidFill>
                  </a:tcPr>
                </a:tc>
                <a:tc>
                  <a:txBody>
                    <a:bodyPr/>
                    <a:lstStyle/>
                    <a:p>
                      <a:pPr algn="ctr" fontAlgn="ctr"/>
                      <a:r>
                        <a:rPr lang="en-US" sz="1100" b="0" i="0" u="none" strike="noStrike">
                          <a:solidFill>
                            <a:srgbClr val="006100"/>
                          </a:solidFill>
                          <a:effectLst/>
                          <a:latin typeface="Calibri" panose="020F0502020204030204" pitchFamily="34" charset="0"/>
                        </a:rPr>
                        <a:t>OK</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C6EFCE"/>
                    </a:solidFill>
                  </a:tcPr>
                </a:tc>
                <a:extLst>
                  <a:ext uri="{0D108BD9-81ED-4DB2-BD59-A6C34878D82A}">
                    <a16:rowId xmlns:a16="http://schemas.microsoft.com/office/drawing/2014/main" val="2020182700"/>
                  </a:ext>
                </a:extLst>
              </a:tr>
              <a:tr h="175826">
                <a:tc>
                  <a:txBody>
                    <a:bodyPr/>
                    <a:lstStyle/>
                    <a:p>
                      <a:pPr algn="ctr" fontAlgn="ctr"/>
                      <a:r>
                        <a:rPr lang="en-US" sz="1100" b="0" i="0" u="none" strike="noStrike">
                          <a:solidFill>
                            <a:srgbClr val="000000"/>
                          </a:solidFill>
                          <a:effectLst/>
                          <a:latin typeface="Calibri" panose="020F0502020204030204" pitchFamily="34" charset="0"/>
                        </a:rPr>
                        <a:t>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1100" b="0" i="0" u="none" strike="noStrike">
                          <a:solidFill>
                            <a:srgbClr val="000000"/>
                          </a:solidFill>
                          <a:effectLst/>
                          <a:latin typeface="Calibri" panose="020F0502020204030204" pitchFamily="34" charset="0"/>
                        </a:rPr>
                        <a:t>Réunion/Formation</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sz="1100" b="0" i="0" u="none" strike="noStrike">
                          <a:solidFill>
                            <a:srgbClr val="006100"/>
                          </a:solidFill>
                          <a:effectLst/>
                          <a:latin typeface="Calibri" panose="020F0502020204030204" pitchFamily="34" charset="0"/>
                        </a:rPr>
                        <a:t>OK</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C6EFCE"/>
                    </a:solidFill>
                  </a:tcPr>
                </a:tc>
                <a:tc>
                  <a:txBody>
                    <a:bodyPr/>
                    <a:lstStyle/>
                    <a:p>
                      <a:pPr algn="just" fontAlgn="ctr"/>
                      <a:r>
                        <a:rPr lang="en-US" sz="1100" b="0" i="0" u="none" strike="noStrike">
                          <a:solidFill>
                            <a:srgbClr val="9C0006"/>
                          </a:solidFill>
                          <a:effectLst/>
                          <a:latin typeface="Calibri" panose="020F0502020204030204" pitchFamily="34" charset="0"/>
                        </a:rPr>
                        <a:t>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C7CE"/>
                    </a:solidFill>
                  </a:tcPr>
                </a:tc>
                <a:tc>
                  <a:txBody>
                    <a:bodyPr/>
                    <a:lstStyle/>
                    <a:p>
                      <a:pPr algn="ctr" fontAlgn="ctr"/>
                      <a:r>
                        <a:rPr lang="en-US" sz="1100" b="0" i="0" u="none" strike="noStrike">
                          <a:solidFill>
                            <a:srgbClr val="006100"/>
                          </a:solidFill>
                          <a:effectLst/>
                          <a:latin typeface="Calibri" panose="020F0502020204030204" pitchFamily="34" charset="0"/>
                        </a:rPr>
                        <a:t>OK</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C6EFCE"/>
                    </a:solidFill>
                  </a:tcPr>
                </a:tc>
                <a:extLst>
                  <a:ext uri="{0D108BD9-81ED-4DB2-BD59-A6C34878D82A}">
                    <a16:rowId xmlns:a16="http://schemas.microsoft.com/office/drawing/2014/main" val="830726755"/>
                  </a:ext>
                </a:extLst>
              </a:tr>
              <a:tr h="175826">
                <a:tc>
                  <a:txBody>
                    <a:bodyPr/>
                    <a:lstStyle/>
                    <a:p>
                      <a:pPr algn="ctr" fontAlgn="ctr"/>
                      <a:r>
                        <a:rPr lang="en-US" sz="1100" b="0" i="0" u="none" strike="noStrike">
                          <a:solidFill>
                            <a:srgbClr val="000000"/>
                          </a:solidFill>
                          <a:effectLst/>
                          <a:latin typeface="Calibri" panose="020F0502020204030204" pitchFamily="34" charset="0"/>
                        </a:rPr>
                        <a:t>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1100" b="0" i="0" u="none" strike="noStrike">
                          <a:solidFill>
                            <a:srgbClr val="000000"/>
                          </a:solidFill>
                          <a:effectLst/>
                          <a:latin typeface="Calibri" panose="020F0502020204030204" pitchFamily="34" charset="0"/>
                        </a:rPr>
                        <a:t>Restaurant, Coin café</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sz="1100" b="0" i="0" u="none" strike="noStrike">
                          <a:solidFill>
                            <a:srgbClr val="006100"/>
                          </a:solidFill>
                          <a:effectLst/>
                          <a:latin typeface="Calibri" panose="020F0502020204030204" pitchFamily="34" charset="0"/>
                        </a:rPr>
                        <a:t>OK</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C6EFCE"/>
                    </a:solidFill>
                  </a:tcPr>
                </a:tc>
                <a:tc>
                  <a:txBody>
                    <a:bodyPr/>
                    <a:lstStyle/>
                    <a:p>
                      <a:pPr algn="just" fontAlgn="ctr"/>
                      <a:r>
                        <a:rPr lang="en-US" sz="1100" b="0" i="0" u="none" strike="noStrike">
                          <a:solidFill>
                            <a:srgbClr val="9C0006"/>
                          </a:solidFill>
                          <a:effectLst/>
                          <a:latin typeface="Calibri" panose="020F0502020204030204" pitchFamily="34" charset="0"/>
                        </a:rPr>
                        <a:t>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C7CE"/>
                    </a:solidFill>
                  </a:tcPr>
                </a:tc>
                <a:tc>
                  <a:txBody>
                    <a:bodyPr/>
                    <a:lstStyle/>
                    <a:p>
                      <a:pPr algn="ctr" fontAlgn="ctr"/>
                      <a:r>
                        <a:rPr lang="en-US" sz="1100" b="0" i="0" u="none" strike="noStrike">
                          <a:solidFill>
                            <a:srgbClr val="006100"/>
                          </a:solidFill>
                          <a:effectLst/>
                          <a:latin typeface="Calibri" panose="020F0502020204030204" pitchFamily="34" charset="0"/>
                        </a:rPr>
                        <a:t>OK</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C6EFCE"/>
                    </a:solidFill>
                  </a:tcPr>
                </a:tc>
                <a:extLst>
                  <a:ext uri="{0D108BD9-81ED-4DB2-BD59-A6C34878D82A}">
                    <a16:rowId xmlns:a16="http://schemas.microsoft.com/office/drawing/2014/main" val="3950571584"/>
                  </a:ext>
                </a:extLst>
              </a:tr>
              <a:tr h="175826">
                <a:tc>
                  <a:txBody>
                    <a:bodyPr/>
                    <a:lstStyle/>
                    <a:p>
                      <a:pPr algn="ctr" fontAlgn="ctr"/>
                      <a:r>
                        <a:rPr lang="en-US" sz="1100" b="0" i="0" u="none" strike="noStrike">
                          <a:solidFill>
                            <a:srgbClr val="000000"/>
                          </a:solidFill>
                          <a:effectLst/>
                          <a:latin typeface="Calibri" panose="020F0502020204030204" pitchFamily="34" charset="0"/>
                        </a:rPr>
                        <a:t>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1100" b="0" i="0" u="none" strike="noStrike">
                          <a:solidFill>
                            <a:srgbClr val="000000"/>
                          </a:solidFill>
                          <a:effectLst/>
                          <a:latin typeface="Calibri" panose="020F0502020204030204" pitchFamily="34" charset="0"/>
                        </a:rPr>
                        <a:t>Sanitaire/Vestiaire</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sz="1100" b="0" i="0" u="none" strike="noStrike">
                          <a:solidFill>
                            <a:srgbClr val="006100"/>
                          </a:solidFill>
                          <a:effectLst/>
                          <a:latin typeface="Calibri" panose="020F0502020204030204" pitchFamily="34" charset="0"/>
                        </a:rPr>
                        <a:t>OK</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C6EFCE"/>
                    </a:solidFill>
                  </a:tcPr>
                </a:tc>
                <a:tc>
                  <a:txBody>
                    <a:bodyPr/>
                    <a:lstStyle/>
                    <a:p>
                      <a:pPr algn="ctr" fontAlgn="ctr"/>
                      <a:r>
                        <a:rPr lang="en-US" sz="1100" b="0" i="0" u="none" strike="noStrike">
                          <a:solidFill>
                            <a:srgbClr val="006100"/>
                          </a:solidFill>
                          <a:effectLst/>
                          <a:latin typeface="Calibri" panose="020F0502020204030204" pitchFamily="34" charset="0"/>
                        </a:rPr>
                        <a:t>OK</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C6EFCE"/>
                    </a:solidFill>
                  </a:tcPr>
                </a:tc>
                <a:tc>
                  <a:txBody>
                    <a:bodyPr/>
                    <a:lstStyle/>
                    <a:p>
                      <a:pPr algn="ctr" fontAlgn="ctr"/>
                      <a:r>
                        <a:rPr lang="en-US" sz="1100" b="0" i="0" u="none" strike="noStrike">
                          <a:solidFill>
                            <a:srgbClr val="006100"/>
                          </a:solidFill>
                          <a:effectLst/>
                          <a:latin typeface="Calibri" panose="020F0502020204030204" pitchFamily="34" charset="0"/>
                        </a:rPr>
                        <a:t>OK</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C6EFCE"/>
                    </a:solidFill>
                  </a:tcPr>
                </a:tc>
                <a:extLst>
                  <a:ext uri="{0D108BD9-81ED-4DB2-BD59-A6C34878D82A}">
                    <a16:rowId xmlns:a16="http://schemas.microsoft.com/office/drawing/2014/main" val="938977402"/>
                  </a:ext>
                </a:extLst>
              </a:tr>
              <a:tr h="175826">
                <a:tc>
                  <a:txBody>
                    <a:bodyPr/>
                    <a:lstStyle/>
                    <a:p>
                      <a:pPr algn="ctr" fontAlgn="ctr"/>
                      <a:r>
                        <a:rPr lang="en-US" sz="1100" b="0" i="0" u="none" strike="noStrike">
                          <a:solidFill>
                            <a:srgbClr val="000000"/>
                          </a:solidFill>
                          <a:effectLst/>
                          <a:latin typeface="Calibri" panose="020F0502020204030204" pitchFamily="34" charset="0"/>
                        </a:rPr>
                        <a:t>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100" b="0" i="0" u="none" strike="noStrike">
                          <a:solidFill>
                            <a:srgbClr val="000000"/>
                          </a:solidFill>
                          <a:effectLst/>
                          <a:latin typeface="Calibri" panose="020F0502020204030204" pitchFamily="34" charset="0"/>
                        </a:rPr>
                        <a:t>Toiture/Toit (sur demande)</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9C5700"/>
                          </a:solidFill>
                          <a:effectLst/>
                          <a:latin typeface="Calibri" panose="020F0502020204030204" pitchFamily="34" charset="0"/>
                        </a:rPr>
                        <a:t>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ctr"/>
                      <a:r>
                        <a:rPr lang="en-US" sz="1100" b="0" i="0" u="none" strike="noStrike">
                          <a:solidFill>
                            <a:srgbClr val="9C5700"/>
                          </a:solidFill>
                          <a:effectLst/>
                          <a:latin typeface="Calibri" panose="020F0502020204030204" pitchFamily="34" charset="0"/>
                        </a:rPr>
                        <a:t>N/A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ctr"/>
                      <a:r>
                        <a:rPr lang="en-US" sz="1100" b="0" i="0" u="none" strike="noStrike" dirty="0">
                          <a:solidFill>
                            <a:srgbClr val="9C5700"/>
                          </a:solidFill>
                          <a:effectLst/>
                          <a:latin typeface="Calibri" panose="020F0502020204030204" pitchFamily="34" charset="0"/>
                        </a:rPr>
                        <a:t>N/A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extLst>
                  <a:ext uri="{0D108BD9-81ED-4DB2-BD59-A6C34878D82A}">
                    <a16:rowId xmlns:a16="http://schemas.microsoft.com/office/drawing/2014/main" val="211895859"/>
                  </a:ext>
                </a:extLst>
              </a:tr>
            </a:tbl>
          </a:graphicData>
        </a:graphic>
      </p:graphicFrame>
      <p:sp>
        <p:nvSpPr>
          <p:cNvPr id="6" name="TextBox 8">
            <a:extLst>
              <a:ext uri="{FF2B5EF4-FFF2-40B4-BE49-F238E27FC236}">
                <a16:creationId xmlns:a16="http://schemas.microsoft.com/office/drawing/2014/main" id="{AC7C6C26-564D-4E20-6B64-1190F4B9597D}"/>
              </a:ext>
            </a:extLst>
          </p:cNvPr>
          <p:cNvSpPr/>
          <p:nvPr/>
        </p:nvSpPr>
        <p:spPr bwMode="auto">
          <a:xfrm>
            <a:off x="0" y="1532321"/>
            <a:ext cx="12070080" cy="584775"/>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1600" dirty="0">
                <a:solidFill>
                  <a:schemeClr val="tx1"/>
                </a:solidFill>
              </a:rPr>
              <a:t>Les horaires pour les Services sur le </a:t>
            </a:r>
            <a:r>
              <a:rPr lang="fr-FR" sz="1600" b="1" dirty="0">
                <a:solidFill>
                  <a:schemeClr val="tx1"/>
                </a:solidFill>
              </a:rPr>
              <a:t>site de Meyrin </a:t>
            </a:r>
            <a:r>
              <a:rPr lang="fr-FR" sz="1600" dirty="0">
                <a:solidFill>
                  <a:schemeClr val="tx1"/>
                </a:solidFill>
              </a:rPr>
              <a:t>(partie Suisse), sont fixés </a:t>
            </a:r>
            <a:r>
              <a:rPr lang="fr-FR" sz="1600" b="1" dirty="0">
                <a:solidFill>
                  <a:schemeClr val="tx1"/>
                </a:solidFill>
              </a:rPr>
              <a:t>à 6h00 </a:t>
            </a:r>
            <a:r>
              <a:rPr lang="fr-FR" sz="1600" dirty="0">
                <a:solidFill>
                  <a:schemeClr val="tx1"/>
                </a:solidFill>
              </a:rPr>
              <a:t>pour le </a:t>
            </a:r>
            <a:r>
              <a:rPr lang="fr-FR" sz="1600" b="1" dirty="0">
                <a:solidFill>
                  <a:schemeClr val="tx1"/>
                </a:solidFill>
              </a:rPr>
              <a:t>début de service</a:t>
            </a:r>
            <a:r>
              <a:rPr lang="fr-FR" sz="1600" dirty="0">
                <a:solidFill>
                  <a:schemeClr val="tx1"/>
                </a:solidFill>
              </a:rPr>
              <a:t>, et jusqu’à </a:t>
            </a:r>
            <a:r>
              <a:rPr lang="fr-FR" sz="1600" b="1" dirty="0">
                <a:solidFill>
                  <a:schemeClr val="tx1"/>
                </a:solidFill>
              </a:rPr>
              <a:t>22h00</a:t>
            </a:r>
            <a:r>
              <a:rPr lang="fr-FR" sz="1600" dirty="0">
                <a:solidFill>
                  <a:schemeClr val="tx1"/>
                </a:solidFill>
              </a:rPr>
              <a:t> pour la </a:t>
            </a:r>
            <a:r>
              <a:rPr lang="fr-FR" sz="1600" b="1" dirty="0">
                <a:solidFill>
                  <a:schemeClr val="tx1"/>
                </a:solidFill>
              </a:rPr>
              <a:t>fin de service, du lundi au samedi, 50 semaines par an.</a:t>
            </a:r>
            <a:endParaRPr lang="fr-CH" sz="1600" dirty="0">
              <a:solidFill>
                <a:schemeClr val="tx1"/>
              </a:solidFill>
            </a:endParaRPr>
          </a:p>
        </p:txBody>
      </p:sp>
      <p:sp>
        <p:nvSpPr>
          <p:cNvPr id="7" name="TextBox 8">
            <a:extLst>
              <a:ext uri="{FF2B5EF4-FFF2-40B4-BE49-F238E27FC236}">
                <a16:creationId xmlns:a16="http://schemas.microsoft.com/office/drawing/2014/main" id="{FE4C45B9-D84C-2FE3-E4BB-AFA7B9C9EEC5}"/>
              </a:ext>
            </a:extLst>
          </p:cNvPr>
          <p:cNvSpPr/>
          <p:nvPr/>
        </p:nvSpPr>
        <p:spPr bwMode="auto">
          <a:xfrm>
            <a:off x="0" y="2325938"/>
            <a:ext cx="12070080" cy="1077218"/>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1600" dirty="0">
                <a:solidFill>
                  <a:schemeClr val="tx1"/>
                </a:solidFill>
              </a:rPr>
              <a:t>Les horaires pour les Services du </a:t>
            </a:r>
            <a:r>
              <a:rPr lang="fr-FR" sz="1600" b="1" dirty="0">
                <a:solidFill>
                  <a:schemeClr val="tx1"/>
                </a:solidFill>
              </a:rPr>
              <a:t>Portail de la Science </a:t>
            </a:r>
            <a:r>
              <a:rPr lang="fr-FR" sz="1600" dirty="0">
                <a:solidFill>
                  <a:schemeClr val="tx1"/>
                </a:solidFill>
              </a:rPr>
              <a:t>, sont fixés comme suit: </a:t>
            </a:r>
          </a:p>
          <a:p>
            <a:pPr marL="285750" indent="-285750">
              <a:buFontTx/>
              <a:buChar char="-"/>
              <a:defRPr/>
            </a:pPr>
            <a:r>
              <a:rPr lang="fr-FR" sz="1600" b="1" dirty="0">
                <a:solidFill>
                  <a:schemeClr val="tx1"/>
                </a:solidFill>
              </a:rPr>
              <a:t>Lundi</a:t>
            </a:r>
            <a:r>
              <a:rPr lang="fr-FR" sz="1600" dirty="0">
                <a:solidFill>
                  <a:schemeClr val="tx1"/>
                </a:solidFill>
              </a:rPr>
              <a:t> de </a:t>
            </a:r>
            <a:r>
              <a:rPr lang="fr-FR" sz="1600" b="1" dirty="0">
                <a:solidFill>
                  <a:schemeClr val="tx1"/>
                </a:solidFill>
              </a:rPr>
              <a:t>13h00 à 17h00</a:t>
            </a:r>
          </a:p>
          <a:p>
            <a:pPr marL="285750" indent="-285750">
              <a:buFontTx/>
              <a:buChar char="-"/>
              <a:defRPr/>
            </a:pPr>
            <a:r>
              <a:rPr lang="fr-FR" sz="1600" b="1" dirty="0">
                <a:solidFill>
                  <a:schemeClr val="tx1"/>
                </a:solidFill>
              </a:rPr>
              <a:t>Mardi au Samedi </a:t>
            </a:r>
            <a:r>
              <a:rPr lang="fr-FR" sz="1600" dirty="0">
                <a:solidFill>
                  <a:schemeClr val="tx1"/>
                </a:solidFill>
              </a:rPr>
              <a:t>entre</a:t>
            </a:r>
            <a:r>
              <a:rPr lang="fr-FR" sz="1600" b="1" dirty="0">
                <a:solidFill>
                  <a:schemeClr val="tx1"/>
                </a:solidFill>
              </a:rPr>
              <a:t> 18h00 et 22h00 </a:t>
            </a:r>
            <a:r>
              <a:rPr lang="fr-FR" sz="1600" dirty="0">
                <a:solidFill>
                  <a:schemeClr val="tx1"/>
                </a:solidFill>
              </a:rPr>
              <a:t>(jours fériés et congés officiels du CERN inclus), </a:t>
            </a:r>
            <a:r>
              <a:rPr lang="fr-FR" sz="1600" b="1" dirty="0">
                <a:solidFill>
                  <a:schemeClr val="tx1"/>
                </a:solidFill>
              </a:rPr>
              <a:t>52 semaines par an.</a:t>
            </a:r>
          </a:p>
          <a:p>
            <a:pPr marL="285750" indent="-285750">
              <a:buFontTx/>
              <a:buChar char="-"/>
              <a:defRPr/>
            </a:pPr>
            <a:r>
              <a:rPr lang="fr-FR" sz="1600" b="1" dirty="0">
                <a:solidFill>
                  <a:schemeClr val="tx1"/>
                </a:solidFill>
              </a:rPr>
              <a:t>Dimanche: </a:t>
            </a:r>
            <a:r>
              <a:rPr lang="fr-FR" sz="1600" dirty="0">
                <a:solidFill>
                  <a:schemeClr val="tx1"/>
                </a:solidFill>
              </a:rPr>
              <a:t>horaires à définir (entre 8h00 et 18h00)</a:t>
            </a:r>
            <a:endParaRPr lang="fr-CH" sz="1600" dirty="0">
              <a:solidFill>
                <a:schemeClr val="tx1"/>
              </a:solidFill>
            </a:endParaRPr>
          </a:p>
        </p:txBody>
      </p:sp>
    </p:spTree>
    <p:extLst>
      <p:ext uri="{BB962C8B-B14F-4D97-AF65-F5344CB8AC3E}">
        <p14:creationId xmlns:p14="http://schemas.microsoft.com/office/powerpoint/2010/main" val="26397680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6"/>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Gestion des Services (Lot A)</a:t>
            </a:r>
            <a:endParaRPr lang="en-US" sz="3600" dirty="0"/>
          </a:p>
        </p:txBody>
      </p:sp>
      <p:sp>
        <p:nvSpPr>
          <p:cNvPr id="5" name="TextBox 8"/>
          <p:cNvSpPr/>
          <p:nvPr/>
        </p:nvSpPr>
        <p:spPr bwMode="auto">
          <a:xfrm>
            <a:off x="479417" y="1461444"/>
            <a:ext cx="10945813" cy="584775"/>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1600" dirty="0">
                <a:solidFill>
                  <a:schemeClr val="tx1"/>
                </a:solidFill>
              </a:rPr>
              <a:t>Afin d’assurer l’exécution des services, le contractant nomme un(e) </a:t>
            </a:r>
            <a:r>
              <a:rPr lang="fr-FR" sz="1600" b="1" dirty="0">
                <a:solidFill>
                  <a:schemeClr val="tx1"/>
                </a:solidFill>
              </a:rPr>
              <a:t>responsable de site à plein temps (ETP) </a:t>
            </a:r>
            <a:r>
              <a:rPr lang="fr-FR" sz="1600" dirty="0">
                <a:solidFill>
                  <a:schemeClr val="tx1"/>
                </a:solidFill>
              </a:rPr>
              <a:t>qui est en charge de la gestion, de la coordination et du suivi des services. </a:t>
            </a:r>
            <a:r>
              <a:rPr lang="fr-FR" sz="1600" b="1" dirty="0">
                <a:solidFill>
                  <a:schemeClr val="tx1"/>
                </a:solidFill>
              </a:rPr>
              <a:t>Il/Elle est joignable à tout moment</a:t>
            </a:r>
            <a:r>
              <a:rPr lang="fr-FR" sz="1600" dirty="0">
                <a:solidFill>
                  <a:schemeClr val="tx1"/>
                </a:solidFill>
              </a:rPr>
              <a:t>.</a:t>
            </a:r>
            <a:endParaRPr lang="fr-CH" sz="1600" b="1" dirty="0">
              <a:solidFill>
                <a:schemeClr val="tx1"/>
              </a:solidFill>
            </a:endParaRPr>
          </a:p>
        </p:txBody>
      </p:sp>
      <p:sp>
        <p:nvSpPr>
          <p:cNvPr id="3" name="TextBox 8">
            <a:extLst>
              <a:ext uri="{FF2B5EF4-FFF2-40B4-BE49-F238E27FC236}">
                <a16:creationId xmlns:a16="http://schemas.microsoft.com/office/drawing/2014/main" id="{DB18DBF8-C7DB-7ABC-A42D-B0417C1E2C94}"/>
              </a:ext>
            </a:extLst>
          </p:cNvPr>
          <p:cNvSpPr/>
          <p:nvPr/>
        </p:nvSpPr>
        <p:spPr bwMode="auto">
          <a:xfrm>
            <a:off x="479417" y="2343353"/>
            <a:ext cx="10945813" cy="1323439"/>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1600" dirty="0">
                <a:solidFill>
                  <a:schemeClr val="tx1"/>
                </a:solidFill>
              </a:rPr>
              <a:t>Pour remplir cette fonction, le contractant doit prévoir 40 heures/semaine effectives opérationnelles sur le site du CERN, hors jours fériés CERN et fermetures du CERN, comme un minimum requis.</a:t>
            </a:r>
          </a:p>
          <a:p>
            <a:pPr>
              <a:defRPr/>
            </a:pPr>
            <a:r>
              <a:rPr lang="fr-FR" sz="1600" dirty="0">
                <a:solidFill>
                  <a:schemeClr val="tx1"/>
                </a:solidFill>
              </a:rPr>
              <a:t>Durant ses périodes d’absence (congé, maladie, formation, etc.), son remplaçant doit pouvoir remplir les mêmes fonctions, posséder une parfaite connaissance du site et de ses contraintes, avoir le même niveau de formation sur les outils CERN et faire partie de l’équipe d’encadrement du contrat. </a:t>
            </a:r>
          </a:p>
        </p:txBody>
      </p:sp>
      <p:sp>
        <p:nvSpPr>
          <p:cNvPr id="2" name="TextBox 8">
            <a:extLst>
              <a:ext uri="{FF2B5EF4-FFF2-40B4-BE49-F238E27FC236}">
                <a16:creationId xmlns:a16="http://schemas.microsoft.com/office/drawing/2014/main" id="{D2A99345-D88C-5A7D-6346-E7703039FA4B}"/>
              </a:ext>
            </a:extLst>
          </p:cNvPr>
          <p:cNvSpPr/>
          <p:nvPr/>
        </p:nvSpPr>
        <p:spPr bwMode="auto">
          <a:xfrm>
            <a:off x="479416" y="3963926"/>
            <a:ext cx="10945813" cy="584775"/>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1600" b="1" dirty="0">
                <a:solidFill>
                  <a:schemeClr val="tx1"/>
                </a:solidFill>
              </a:rPr>
              <a:t>Un ETP au CERN représente un total de 1952 heures soit 8 heures effectives de présence au CERN pendant les jours ouvrables du CERN (244 jours par an sur 50 semaines par an)</a:t>
            </a:r>
          </a:p>
        </p:txBody>
      </p:sp>
      <p:sp>
        <p:nvSpPr>
          <p:cNvPr id="7" name="TextBox 8">
            <a:extLst>
              <a:ext uri="{FF2B5EF4-FFF2-40B4-BE49-F238E27FC236}">
                <a16:creationId xmlns:a16="http://schemas.microsoft.com/office/drawing/2014/main" id="{3163C805-3E2F-A0B3-370B-84F87ACF7E01}"/>
              </a:ext>
            </a:extLst>
          </p:cNvPr>
          <p:cNvSpPr/>
          <p:nvPr/>
        </p:nvSpPr>
        <p:spPr bwMode="auto">
          <a:xfrm>
            <a:off x="479415" y="4952870"/>
            <a:ext cx="10945813" cy="584775"/>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1600" dirty="0">
                <a:solidFill>
                  <a:schemeClr val="tx1"/>
                </a:solidFill>
              </a:rPr>
              <a:t>Description des taches: section 4.1.2</a:t>
            </a:r>
          </a:p>
          <a:p>
            <a:pPr>
              <a:defRPr/>
            </a:pPr>
            <a:r>
              <a:rPr lang="fr-FR" sz="1600" dirty="0">
                <a:solidFill>
                  <a:schemeClr val="tx1"/>
                </a:solidFill>
              </a:rPr>
              <a:t>Description qualification et expériences : section 4.1.6.1 </a:t>
            </a:r>
          </a:p>
        </p:txBody>
      </p:sp>
    </p:spTree>
    <p:extLst>
      <p:ext uri="{BB962C8B-B14F-4D97-AF65-F5344CB8AC3E}">
        <p14:creationId xmlns:p14="http://schemas.microsoft.com/office/powerpoint/2010/main" val="1389705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6"/>
          <p:cNvSpPr/>
          <p:nvPr/>
        </p:nvSpPr>
        <p:spPr bwMode="auto">
          <a:xfrm>
            <a:off x="479424" y="274638"/>
            <a:ext cx="10719799"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Ressources humaines fournies par le contractant (Lot A)</a:t>
            </a:r>
            <a:endParaRPr lang="en-US" sz="3600" dirty="0"/>
          </a:p>
        </p:txBody>
      </p:sp>
      <p:sp>
        <p:nvSpPr>
          <p:cNvPr id="8" name="TextBox 8">
            <a:extLst>
              <a:ext uri="{FF2B5EF4-FFF2-40B4-BE49-F238E27FC236}">
                <a16:creationId xmlns:a16="http://schemas.microsoft.com/office/drawing/2014/main" id="{50ECA8DC-8D94-D3E1-CFEF-7BB9F16435FC}"/>
              </a:ext>
            </a:extLst>
          </p:cNvPr>
          <p:cNvSpPr/>
          <p:nvPr/>
        </p:nvSpPr>
        <p:spPr bwMode="auto">
          <a:xfrm>
            <a:off x="187438" y="1219167"/>
            <a:ext cx="11817123" cy="6247864"/>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marL="285750" indent="-285750">
              <a:buFontTx/>
              <a:buChar char="-"/>
              <a:defRPr/>
            </a:pPr>
            <a:r>
              <a:rPr lang="fr-FR" sz="1600" b="1" dirty="0">
                <a:solidFill>
                  <a:schemeClr val="tx1"/>
                </a:solidFill>
              </a:rPr>
              <a:t>Responsable de site </a:t>
            </a:r>
            <a:r>
              <a:rPr lang="fr-FR" sz="1600" dirty="0">
                <a:solidFill>
                  <a:schemeClr val="tx1"/>
                </a:solidFill>
              </a:rPr>
              <a:t>: Cette fonction doit être remplie à plein temps sur le site du CERN </a:t>
            </a:r>
            <a:r>
              <a:rPr lang="fr-FR" sz="1600" b="1" dirty="0">
                <a:solidFill>
                  <a:schemeClr val="tx1"/>
                </a:solidFill>
              </a:rPr>
              <a:t>(1952h/an). </a:t>
            </a:r>
            <a:r>
              <a:rPr lang="fr-FR" sz="1600" dirty="0">
                <a:solidFill>
                  <a:schemeClr val="tx1"/>
                </a:solidFill>
              </a:rPr>
              <a:t>Son remplaçant doit pouvoir remplir les mêmes fonctions et faire partie de l’équipe encadrante pour le contrat du CERN.</a:t>
            </a:r>
          </a:p>
          <a:p>
            <a:pPr marL="285750" indent="-285750">
              <a:buFontTx/>
              <a:buChar char="-"/>
              <a:defRPr/>
            </a:pPr>
            <a:endParaRPr lang="fr-FR" sz="1600" dirty="0">
              <a:solidFill>
                <a:schemeClr val="tx1"/>
              </a:solidFill>
            </a:endParaRPr>
          </a:p>
          <a:p>
            <a:pPr marL="285750" indent="-285750">
              <a:buFontTx/>
              <a:buChar char="-"/>
              <a:defRPr/>
            </a:pPr>
            <a:r>
              <a:rPr lang="fr-FR" sz="1600" b="1" dirty="0">
                <a:solidFill>
                  <a:schemeClr val="tx1"/>
                </a:solidFill>
              </a:rPr>
              <a:t>Chefs d’équipe : </a:t>
            </a:r>
            <a:r>
              <a:rPr lang="fr-FR" sz="1600" dirty="0">
                <a:solidFill>
                  <a:schemeClr val="tx1"/>
                </a:solidFill>
              </a:rPr>
              <a:t>Le contractant devra assigner un nombre suffisant de personnel d’encadrement. Le minimum requis est de </a:t>
            </a:r>
            <a:r>
              <a:rPr lang="fr-FR" sz="1600" b="1" dirty="0">
                <a:solidFill>
                  <a:schemeClr val="tx1"/>
                </a:solidFill>
              </a:rPr>
              <a:t>3904 heures/an</a:t>
            </a:r>
            <a:r>
              <a:rPr lang="fr-FR" sz="1600" dirty="0">
                <a:solidFill>
                  <a:schemeClr val="tx1"/>
                </a:solidFill>
              </a:rPr>
              <a:t>. Durant leurs périodes d’absence, leurs remplaçants doivent pouvoir remplir les mêmes fonctions, avoir les formations nécessaires et une connaissance du site.</a:t>
            </a:r>
          </a:p>
          <a:p>
            <a:pPr marL="285750" indent="-285750">
              <a:buFontTx/>
              <a:buChar char="-"/>
              <a:defRPr/>
            </a:pPr>
            <a:endParaRPr lang="fr-FR" sz="1600" dirty="0">
              <a:solidFill>
                <a:schemeClr val="tx1"/>
              </a:solidFill>
            </a:endParaRPr>
          </a:p>
          <a:p>
            <a:pPr marL="285750" indent="-285750">
              <a:buFontTx/>
              <a:buChar char="-"/>
              <a:defRPr/>
            </a:pPr>
            <a:r>
              <a:rPr lang="fr-FR" sz="1600" b="1" dirty="0">
                <a:solidFill>
                  <a:schemeClr val="tx1"/>
                </a:solidFill>
              </a:rPr>
              <a:t>Responsable QHSE </a:t>
            </a:r>
            <a:r>
              <a:rPr lang="fr-FR" sz="1600" dirty="0">
                <a:solidFill>
                  <a:schemeClr val="tx1"/>
                </a:solidFill>
              </a:rPr>
              <a:t>:  Participation à au moins 8 heures de contrôle contradictoire par mois avec le CERN ou le contractant du Lot B.</a:t>
            </a:r>
          </a:p>
          <a:p>
            <a:pPr marL="285750" indent="-285750">
              <a:buFontTx/>
              <a:buChar char="-"/>
              <a:defRPr/>
            </a:pPr>
            <a:endParaRPr lang="fr-FR" sz="1600" dirty="0">
              <a:solidFill>
                <a:schemeClr val="tx1"/>
              </a:solidFill>
            </a:endParaRPr>
          </a:p>
          <a:p>
            <a:pPr marL="285750" indent="-285750">
              <a:buFontTx/>
              <a:buChar char="-"/>
              <a:defRPr/>
            </a:pPr>
            <a:r>
              <a:rPr lang="fr-FR" sz="1600" b="1" dirty="0">
                <a:solidFill>
                  <a:schemeClr val="tx1"/>
                </a:solidFill>
              </a:rPr>
              <a:t>Permanence de jour: </a:t>
            </a:r>
            <a:r>
              <a:rPr lang="fr-FR" sz="1600" dirty="0">
                <a:solidFill>
                  <a:schemeClr val="tx1"/>
                </a:solidFill>
              </a:rPr>
              <a:t>Un service de permanence de 8h30 à 17h30 les jours ouvrables du CERN d’au </a:t>
            </a:r>
            <a:r>
              <a:rPr lang="fr-FR" sz="1600" b="1" dirty="0">
                <a:solidFill>
                  <a:schemeClr val="tx1"/>
                </a:solidFill>
              </a:rPr>
              <a:t>moins un ETP </a:t>
            </a:r>
            <a:r>
              <a:rPr lang="fr-FR" sz="1600" dirty="0">
                <a:solidFill>
                  <a:schemeClr val="tx1"/>
                </a:solidFill>
              </a:rPr>
              <a:t>dont la mission est décrite en section 2.3.2.1. Le personnel dédié à </a:t>
            </a:r>
            <a:r>
              <a:rPr lang="fr-FR" sz="1600" b="1" dirty="0">
                <a:solidFill>
                  <a:schemeClr val="tx1"/>
                </a:solidFill>
              </a:rPr>
              <a:t>la permanence de jour ne peut être utilisé pour réaliser des prestations hors forfait ni pour réaliser les reprises de prestations dues à un défaut de qualité</a:t>
            </a:r>
            <a:r>
              <a:rPr lang="fr-FR" sz="1600" dirty="0">
                <a:solidFill>
                  <a:schemeClr val="tx1"/>
                </a:solidFill>
              </a:rPr>
              <a:t> durant ses heures de permanence. Le personnel du service de permanence devra être œuvrant pendant toute la durée du service. </a:t>
            </a:r>
            <a:r>
              <a:rPr lang="fr-FR" sz="1600" b="1" dirty="0">
                <a:solidFill>
                  <a:schemeClr val="tx1"/>
                </a:solidFill>
              </a:rPr>
              <a:t>En aucun cas, il ne s’agit d’une permanence passive. </a:t>
            </a:r>
          </a:p>
          <a:p>
            <a:pPr marL="285750" indent="-285750">
              <a:buFontTx/>
              <a:buChar char="-"/>
              <a:defRPr/>
            </a:pPr>
            <a:endParaRPr lang="fr-FR" sz="1600" b="1" dirty="0">
              <a:solidFill>
                <a:schemeClr val="tx1"/>
              </a:solidFill>
            </a:endParaRPr>
          </a:p>
          <a:p>
            <a:pPr marL="285750" indent="-285750">
              <a:buFontTx/>
              <a:buChar char="-"/>
              <a:defRPr/>
            </a:pPr>
            <a:r>
              <a:rPr lang="fr-FR" sz="1600" b="1" dirty="0">
                <a:solidFill>
                  <a:schemeClr val="tx1"/>
                </a:solidFill>
              </a:rPr>
              <a:t>Agent de propreté : </a:t>
            </a:r>
            <a:r>
              <a:rPr lang="fr-FR" sz="1600" dirty="0">
                <a:solidFill>
                  <a:schemeClr val="tx1"/>
                </a:solidFill>
              </a:rPr>
              <a:t>Le contractant devra assigner un nombre suffisant de personnel pour le service de nettoyage régulier forfaitaire pour satisfaire au niveau de qualité requis dans la présente spécification technique. Durant leurs périodes d’absence, leurs remplaçants doivent pouvoir remplir les mêmes fonctions, avoir les formations nécessaires et une connaissance du site. </a:t>
            </a:r>
          </a:p>
          <a:p>
            <a:pPr>
              <a:defRPr/>
            </a:pPr>
            <a:endParaRPr lang="fr-FR" sz="1600" dirty="0">
              <a:solidFill>
                <a:schemeClr val="tx1"/>
              </a:solidFill>
            </a:endParaRPr>
          </a:p>
          <a:p>
            <a:pPr>
              <a:defRPr/>
            </a:pPr>
            <a:r>
              <a:rPr lang="fr-FR" sz="1600" dirty="0">
                <a:solidFill>
                  <a:schemeClr val="tx1"/>
                </a:solidFill>
              </a:rPr>
              <a:t>Le contractant s’engage à affecter à l’exécution du contrat les ressources humaines nécessaires et adaptées en termes d’effectifs et de qualifications. </a:t>
            </a:r>
          </a:p>
          <a:p>
            <a:pPr>
              <a:defRPr/>
            </a:pPr>
            <a:r>
              <a:rPr lang="fr-FR" sz="1600" dirty="0">
                <a:solidFill>
                  <a:schemeClr val="tx1"/>
                </a:solidFill>
              </a:rPr>
              <a:t>Catégorie professionnelle selon l’article 8 de la Convention Collective du secteur du nettoyage pour la Suisse romande (CCT) – assimilé cadre ou cadre.</a:t>
            </a:r>
          </a:p>
          <a:p>
            <a:pPr>
              <a:defRPr/>
            </a:pPr>
            <a:endParaRPr lang="fr-FR" sz="1600" dirty="0">
              <a:solidFill>
                <a:schemeClr val="tx1"/>
              </a:solidFill>
            </a:endParaRPr>
          </a:p>
          <a:p>
            <a:pPr marL="285750" indent="-285750">
              <a:buFontTx/>
              <a:buChar char="-"/>
              <a:defRPr/>
            </a:pPr>
            <a:endParaRPr lang="fr-FR" sz="1600" b="1" dirty="0">
              <a:solidFill>
                <a:schemeClr val="tx1"/>
              </a:solidFill>
            </a:endParaRPr>
          </a:p>
          <a:p>
            <a:pPr marL="285750" indent="-285750">
              <a:buFontTx/>
              <a:buChar char="-"/>
              <a:defRPr/>
            </a:pPr>
            <a:endParaRPr lang="fr-FR" sz="1600" dirty="0">
              <a:solidFill>
                <a:schemeClr val="tx1"/>
              </a:solidFill>
            </a:endParaRPr>
          </a:p>
        </p:txBody>
      </p:sp>
    </p:spTree>
    <p:extLst>
      <p:ext uri="{BB962C8B-B14F-4D97-AF65-F5344CB8AC3E}">
        <p14:creationId xmlns:p14="http://schemas.microsoft.com/office/powerpoint/2010/main" val="11944550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6"/>
          <p:cNvSpPr/>
          <p:nvPr/>
        </p:nvSpPr>
        <p:spPr bwMode="auto">
          <a:xfrm>
            <a:off x="479424" y="274638"/>
            <a:ext cx="10580462"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Ressources humaines fournies par le contractant (Lot B)</a:t>
            </a:r>
            <a:endParaRPr lang="en-US" sz="3600" dirty="0"/>
          </a:p>
        </p:txBody>
      </p:sp>
      <p:sp>
        <p:nvSpPr>
          <p:cNvPr id="7" name="TextBox 8">
            <a:extLst>
              <a:ext uri="{FF2B5EF4-FFF2-40B4-BE49-F238E27FC236}">
                <a16:creationId xmlns:a16="http://schemas.microsoft.com/office/drawing/2014/main" id="{0E333E56-1E38-0674-3445-2399F6E8CD3C}"/>
              </a:ext>
            </a:extLst>
          </p:cNvPr>
          <p:cNvSpPr/>
          <p:nvPr/>
        </p:nvSpPr>
        <p:spPr bwMode="auto">
          <a:xfrm>
            <a:off x="479424" y="1689946"/>
            <a:ext cx="10945813" cy="830997"/>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1600" b="1" dirty="0">
                <a:solidFill>
                  <a:schemeClr val="tx1"/>
                </a:solidFill>
              </a:rPr>
              <a:t>Lot B</a:t>
            </a:r>
            <a:r>
              <a:rPr lang="fr-FR" sz="1600" dirty="0">
                <a:solidFill>
                  <a:schemeClr val="tx1"/>
                </a:solidFill>
              </a:rPr>
              <a:t>: </a:t>
            </a:r>
          </a:p>
          <a:p>
            <a:pPr>
              <a:defRPr/>
            </a:pPr>
            <a:r>
              <a:rPr lang="fr-FR" sz="1600" dirty="0">
                <a:solidFill>
                  <a:schemeClr val="tx1"/>
                </a:solidFill>
              </a:rPr>
              <a:t>- </a:t>
            </a:r>
            <a:r>
              <a:rPr lang="fr-FR" sz="1600" b="1" dirty="0">
                <a:solidFill>
                  <a:schemeClr val="tx1"/>
                </a:solidFill>
              </a:rPr>
              <a:t>Inspecteur nettoyage </a:t>
            </a:r>
            <a:r>
              <a:rPr lang="fr-FR" sz="1600" dirty="0">
                <a:solidFill>
                  <a:schemeClr val="tx1"/>
                </a:solidFill>
              </a:rPr>
              <a:t>: Cette fonction doit être remplie à mi-temps sur le site du CERN (1250h/an). Son remplaçant doit pouvoir remplir les mêmes fonctions.</a:t>
            </a:r>
          </a:p>
        </p:txBody>
      </p:sp>
    </p:spTree>
    <p:extLst>
      <p:ext uri="{BB962C8B-B14F-4D97-AF65-F5344CB8AC3E}">
        <p14:creationId xmlns:p14="http://schemas.microsoft.com/office/powerpoint/2010/main" val="595725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Picture 16"/>
          <p:cNvPicPr>
            <a:picLocks noChangeAspect="1"/>
          </p:cNvPicPr>
          <p:nvPr/>
        </p:nvPicPr>
        <p:blipFill>
          <a:blip r:embed="rId2"/>
          <a:stretch/>
        </p:blipFill>
        <p:spPr bwMode="auto">
          <a:xfrm>
            <a:off x="0" y="0"/>
            <a:ext cx="12192000" cy="6857999"/>
          </a:xfrm>
          <a:prstGeom prst="rect">
            <a:avLst/>
          </a:prstGeom>
        </p:spPr>
      </p:pic>
      <p:sp>
        <p:nvSpPr>
          <p:cNvPr id="6" name="TextBox 13"/>
          <p:cNvSpPr/>
          <p:nvPr/>
        </p:nvSpPr>
        <p:spPr bwMode="auto">
          <a:xfrm>
            <a:off x="253672" y="3005822"/>
            <a:ext cx="12659781" cy="1569660"/>
          </a:xfrm>
          <a:prstGeom prst="rect">
            <a:avLst/>
          </a:prstGeom>
          <a:gradFill>
            <a:gsLst>
              <a:gs pos="0">
                <a:srgbClr val="DAE1E6"/>
              </a:gs>
              <a:gs pos="81000">
                <a:schemeClr val="bg1">
                  <a:alpha val="94000"/>
                </a:schemeClr>
              </a:gs>
              <a:gs pos="94000">
                <a:schemeClr val="bg1">
                  <a:alpha val="20000"/>
                </a:schemeClr>
              </a:gs>
              <a:gs pos="100000">
                <a:srgbClr val="FFFFFF">
                  <a:alpha val="0"/>
                </a:srgbClr>
              </a:gs>
            </a:gsLst>
            <a:lin ang="0" scaled="1"/>
          </a:gradFill>
          <a:ln>
            <a:noFill/>
          </a:ln>
        </p:spPr>
        <p:txBody>
          <a:bodyPr wrap="square" rIns="165600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4800" spc="300" dirty="0"/>
              <a:t>Champ d’application service nettoyage partie Suisse site de Meyrin</a:t>
            </a:r>
          </a:p>
        </p:txBody>
      </p:sp>
    </p:spTree>
    <p:extLst>
      <p:ext uri="{BB962C8B-B14F-4D97-AF65-F5344CB8AC3E}">
        <p14:creationId xmlns:p14="http://schemas.microsoft.com/office/powerpoint/2010/main" val="26814508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6"/>
          <p:cNvSpPr/>
          <p:nvPr/>
        </p:nvSpPr>
        <p:spPr bwMode="auto">
          <a:xfrm>
            <a:off x="479424" y="274638"/>
            <a:ext cx="10719799"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Ressources matérielles fournies par le contractant </a:t>
            </a:r>
            <a:endParaRPr lang="en-US" sz="3600" dirty="0"/>
          </a:p>
        </p:txBody>
      </p:sp>
      <p:sp>
        <p:nvSpPr>
          <p:cNvPr id="8" name="TextBox 8">
            <a:extLst>
              <a:ext uri="{FF2B5EF4-FFF2-40B4-BE49-F238E27FC236}">
                <a16:creationId xmlns:a16="http://schemas.microsoft.com/office/drawing/2014/main" id="{50ECA8DC-8D94-D3E1-CFEF-7BB9F16435FC}"/>
              </a:ext>
            </a:extLst>
          </p:cNvPr>
          <p:cNvSpPr/>
          <p:nvPr/>
        </p:nvSpPr>
        <p:spPr bwMode="auto">
          <a:xfrm>
            <a:off x="187438" y="1378303"/>
            <a:ext cx="11817123" cy="5755422"/>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1600" b="1" dirty="0">
                <a:solidFill>
                  <a:schemeClr val="tx1"/>
                </a:solidFill>
              </a:rPr>
              <a:t>Le contractant doit fournir pour les services définis dans la spécification technique sans limitation de seuil, l’ensemble des matériels, équipements, consommables et produits nécessaires à l’exécution des prestations (prestations forfaitaires et prestations hors forfait).</a:t>
            </a:r>
          </a:p>
          <a:p>
            <a:pPr>
              <a:defRPr/>
            </a:pPr>
            <a:endParaRPr lang="fr-FR" sz="1600" dirty="0">
              <a:solidFill>
                <a:schemeClr val="tx1"/>
              </a:solidFill>
            </a:endParaRPr>
          </a:p>
          <a:p>
            <a:pPr>
              <a:defRPr/>
            </a:pPr>
            <a:endParaRPr lang="fr-FR" sz="1600" dirty="0">
              <a:solidFill>
                <a:schemeClr val="tx1"/>
              </a:solidFill>
            </a:endParaRPr>
          </a:p>
          <a:p>
            <a:pPr>
              <a:defRPr/>
            </a:pPr>
            <a:r>
              <a:rPr lang="fr-FR" sz="1600" b="1" dirty="0">
                <a:solidFill>
                  <a:schemeClr val="tx1"/>
                </a:solidFill>
              </a:rPr>
              <a:t>Téléphones portables (Lot A et Lot B)</a:t>
            </a:r>
          </a:p>
          <a:p>
            <a:pPr marL="285750" indent="-285750">
              <a:buFontTx/>
              <a:buChar char="-"/>
              <a:defRPr/>
            </a:pPr>
            <a:r>
              <a:rPr lang="fr-FR" sz="1600" dirty="0">
                <a:solidFill>
                  <a:schemeClr val="tx1"/>
                </a:solidFill>
              </a:rPr>
              <a:t>Lot A : L’équipe d’encadrement (chef de site et chefs d’équipes) et les agents de permanence doivent disposer chacun d’un téléphone portable ;</a:t>
            </a:r>
          </a:p>
          <a:p>
            <a:pPr marL="285750" indent="-285750">
              <a:buFontTx/>
              <a:buChar char="-"/>
              <a:defRPr/>
            </a:pPr>
            <a:r>
              <a:rPr lang="fr-FR" sz="1600" dirty="0">
                <a:solidFill>
                  <a:schemeClr val="tx1"/>
                </a:solidFill>
              </a:rPr>
              <a:t>Lot B : Les agents de contrôle doivent disposer chacun d’un téléphone portable et d’une tablette (avec géolocalisation).</a:t>
            </a:r>
          </a:p>
          <a:p>
            <a:pPr marL="285750" indent="-285750">
              <a:buFontTx/>
              <a:buChar char="-"/>
              <a:defRPr/>
            </a:pPr>
            <a:endParaRPr lang="fr-FR" sz="1600" dirty="0">
              <a:solidFill>
                <a:schemeClr val="tx1"/>
              </a:solidFill>
            </a:endParaRPr>
          </a:p>
          <a:p>
            <a:pPr>
              <a:defRPr/>
            </a:pPr>
            <a:r>
              <a:rPr lang="fr-FR" sz="1600" b="1" dirty="0">
                <a:solidFill>
                  <a:schemeClr val="tx1"/>
                </a:solidFill>
              </a:rPr>
              <a:t>Équipement informatique (Lot A et Lot B)</a:t>
            </a:r>
          </a:p>
          <a:p>
            <a:pPr marL="285750" indent="-285750">
              <a:buFontTx/>
              <a:buChar char="-"/>
              <a:defRPr/>
            </a:pPr>
            <a:r>
              <a:rPr lang="fr-FR" sz="1600" dirty="0">
                <a:solidFill>
                  <a:schemeClr val="tx1"/>
                </a:solidFill>
              </a:rPr>
              <a:t>Un ordinateur (de bureau ou portable) pour l’encadrement ;</a:t>
            </a:r>
          </a:p>
          <a:p>
            <a:pPr marL="285750" indent="-285750">
              <a:buFontTx/>
              <a:buChar char="-"/>
              <a:defRPr/>
            </a:pPr>
            <a:r>
              <a:rPr lang="fr-FR" sz="1600" dirty="0">
                <a:solidFill>
                  <a:schemeClr val="tx1"/>
                </a:solidFill>
              </a:rPr>
              <a:t>Une imprimante ;</a:t>
            </a:r>
          </a:p>
          <a:p>
            <a:pPr marL="285750" indent="-285750">
              <a:buFontTx/>
              <a:buChar char="-"/>
              <a:defRPr/>
            </a:pPr>
            <a:r>
              <a:rPr lang="fr-FR" sz="1600" dirty="0">
                <a:solidFill>
                  <a:schemeClr val="tx1"/>
                </a:solidFill>
              </a:rPr>
              <a:t>Un scanner (couplage avec imprimante possible.</a:t>
            </a:r>
          </a:p>
          <a:p>
            <a:pPr marL="285750" indent="-285750">
              <a:buFontTx/>
              <a:buChar char="-"/>
              <a:defRPr/>
            </a:pPr>
            <a:endParaRPr lang="fr-FR" sz="1600" dirty="0">
              <a:solidFill>
                <a:schemeClr val="tx1"/>
              </a:solidFill>
            </a:endParaRPr>
          </a:p>
          <a:p>
            <a:pPr>
              <a:defRPr/>
            </a:pPr>
            <a:r>
              <a:rPr lang="fr-FR" sz="1600" b="1" dirty="0">
                <a:solidFill>
                  <a:schemeClr val="tx1"/>
                </a:solidFill>
              </a:rPr>
              <a:t>Tenue vestimentaire (Lot A et Lot B)</a:t>
            </a:r>
          </a:p>
          <a:p>
            <a:pPr marL="285750" indent="-285750">
              <a:buFont typeface="Calibri Light" panose="020F0302020204030204" pitchFamily="34" charset="0"/>
              <a:buChar char="⁻"/>
              <a:defRPr/>
            </a:pPr>
            <a:r>
              <a:rPr lang="fr-FR" sz="1600" dirty="0">
                <a:solidFill>
                  <a:schemeClr val="tx1"/>
                </a:solidFill>
              </a:rPr>
              <a:t>Le personnel du Contractant doit être identifiable avec des tenues de travail identiques et propres : Blouse, pantalon, veste, combinaison de travail de saison;</a:t>
            </a:r>
          </a:p>
          <a:p>
            <a:pPr marL="285750" indent="-285750">
              <a:buFont typeface="Calibri Light" panose="020F0302020204030204" pitchFamily="34" charset="0"/>
              <a:buChar char="⁻"/>
              <a:defRPr/>
            </a:pPr>
            <a:r>
              <a:rPr lang="fr-FR" sz="1600" dirty="0">
                <a:solidFill>
                  <a:schemeClr val="tx1"/>
                </a:solidFill>
              </a:rPr>
              <a:t>Le port visible du badge personnel CERN est obligatoire sur les sites du CERN;</a:t>
            </a:r>
          </a:p>
          <a:p>
            <a:pPr marL="285750" indent="-285750">
              <a:buFont typeface="Calibri Light" panose="020F0302020204030204" pitchFamily="34" charset="0"/>
              <a:buChar char="⁻"/>
              <a:defRPr/>
            </a:pPr>
            <a:r>
              <a:rPr lang="fr-FR" sz="1600" dirty="0">
                <a:solidFill>
                  <a:schemeClr val="tx1"/>
                </a:solidFill>
              </a:rPr>
              <a:t>La dotation pour chaque agent doit être suffisante pour que </a:t>
            </a:r>
            <a:r>
              <a:rPr lang="fr-FR" sz="1600" b="1" dirty="0">
                <a:solidFill>
                  <a:schemeClr val="tx1"/>
                </a:solidFill>
              </a:rPr>
              <a:t>les tenues soient en permanence dans un strict état de propreté (a minima à la prise de poste).</a:t>
            </a:r>
          </a:p>
          <a:p>
            <a:pPr>
              <a:defRPr/>
            </a:pPr>
            <a:endParaRPr lang="fr-FR" sz="1600" dirty="0">
              <a:solidFill>
                <a:schemeClr val="tx1"/>
              </a:solidFill>
            </a:endParaRPr>
          </a:p>
          <a:p>
            <a:pPr marL="285750" indent="-285750">
              <a:buFontTx/>
              <a:buChar char="-"/>
              <a:defRPr/>
            </a:pPr>
            <a:endParaRPr lang="fr-FR" sz="1600" b="1" dirty="0">
              <a:solidFill>
                <a:schemeClr val="tx1"/>
              </a:solidFill>
            </a:endParaRPr>
          </a:p>
          <a:p>
            <a:pPr marL="285750" indent="-285750">
              <a:buFontTx/>
              <a:buChar char="-"/>
              <a:defRPr/>
            </a:pPr>
            <a:endParaRPr lang="fr-FR" sz="1600" dirty="0">
              <a:solidFill>
                <a:schemeClr val="tx1"/>
              </a:solidFill>
            </a:endParaRPr>
          </a:p>
        </p:txBody>
      </p:sp>
    </p:spTree>
    <p:extLst>
      <p:ext uri="{BB962C8B-B14F-4D97-AF65-F5344CB8AC3E}">
        <p14:creationId xmlns:p14="http://schemas.microsoft.com/office/powerpoint/2010/main" val="26505865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6"/>
          <p:cNvSpPr/>
          <p:nvPr/>
        </p:nvSpPr>
        <p:spPr bwMode="auto">
          <a:xfrm>
            <a:off x="479424" y="274638"/>
            <a:ext cx="10719799"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Fournitures sanitaires</a:t>
            </a:r>
            <a:endParaRPr lang="en-US" sz="3600" dirty="0"/>
          </a:p>
        </p:txBody>
      </p:sp>
      <p:sp>
        <p:nvSpPr>
          <p:cNvPr id="8" name="TextBox 8">
            <a:extLst>
              <a:ext uri="{FF2B5EF4-FFF2-40B4-BE49-F238E27FC236}">
                <a16:creationId xmlns:a16="http://schemas.microsoft.com/office/drawing/2014/main" id="{50ECA8DC-8D94-D3E1-CFEF-7BB9F16435FC}"/>
              </a:ext>
            </a:extLst>
          </p:cNvPr>
          <p:cNvSpPr/>
          <p:nvPr/>
        </p:nvSpPr>
        <p:spPr bwMode="auto">
          <a:xfrm>
            <a:off x="257107" y="1400111"/>
            <a:ext cx="11817123" cy="3046988"/>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1600" b="1" dirty="0">
                <a:solidFill>
                  <a:schemeClr val="tx1"/>
                </a:solidFill>
              </a:rPr>
              <a:t>Le prix des consommables sanitaires et leur remplacement doivent être compris dans le prix consommables de la famille S :</a:t>
            </a:r>
          </a:p>
          <a:p>
            <a:pPr marL="285750" indent="-285750">
              <a:buFont typeface="Calibri Light" panose="020F0302020204030204" pitchFamily="34" charset="0"/>
              <a:buChar char="⁻"/>
              <a:defRPr/>
            </a:pPr>
            <a:r>
              <a:rPr lang="fr-FR" sz="1600" dirty="0">
                <a:solidFill>
                  <a:schemeClr val="tx1"/>
                </a:solidFill>
              </a:rPr>
              <a:t>Distributeurs d’essuie-mains papier en feuille ;</a:t>
            </a:r>
          </a:p>
          <a:p>
            <a:pPr marL="285750" indent="-285750">
              <a:buFont typeface="Calibri Light" panose="020F0302020204030204" pitchFamily="34" charset="0"/>
              <a:buChar char="⁻"/>
              <a:defRPr/>
            </a:pPr>
            <a:r>
              <a:rPr lang="fr-FR" sz="1600" dirty="0">
                <a:solidFill>
                  <a:schemeClr val="tx1"/>
                </a:solidFill>
              </a:rPr>
              <a:t>Distributeurs de rouleaux de papier hygiénique ;</a:t>
            </a:r>
          </a:p>
          <a:p>
            <a:pPr marL="285750" indent="-285750">
              <a:buFont typeface="Calibri Light" panose="020F0302020204030204" pitchFamily="34" charset="0"/>
              <a:buChar char="⁻"/>
              <a:defRPr/>
            </a:pPr>
            <a:r>
              <a:rPr lang="fr-FR" sz="1600" dirty="0">
                <a:solidFill>
                  <a:schemeClr val="tx1"/>
                </a:solidFill>
              </a:rPr>
              <a:t>Distributeur de savon mousse ou liquide ;</a:t>
            </a:r>
          </a:p>
          <a:p>
            <a:pPr marL="285750" indent="-285750">
              <a:buFont typeface="Calibri Light" panose="020F0302020204030204" pitchFamily="34" charset="0"/>
              <a:buChar char="⁻"/>
              <a:defRPr/>
            </a:pPr>
            <a:r>
              <a:rPr lang="fr-FR" sz="1600" dirty="0">
                <a:solidFill>
                  <a:schemeClr val="tx1"/>
                </a:solidFill>
              </a:rPr>
              <a:t>Distributeur de savon d’atelier ;</a:t>
            </a:r>
          </a:p>
          <a:p>
            <a:pPr marL="285750" indent="-285750">
              <a:buFont typeface="Calibri Light" panose="020F0302020204030204" pitchFamily="34" charset="0"/>
              <a:buChar char="⁻"/>
              <a:defRPr/>
            </a:pPr>
            <a:r>
              <a:rPr lang="fr-FR" sz="1600" dirty="0">
                <a:solidFill>
                  <a:schemeClr val="tx1"/>
                </a:solidFill>
              </a:rPr>
              <a:t>Distributeur de pochette d’hygiène féminine ;</a:t>
            </a:r>
          </a:p>
          <a:p>
            <a:pPr marL="285750" indent="-285750">
              <a:buFont typeface="Calibri Light" panose="020F0302020204030204" pitchFamily="34" charset="0"/>
              <a:buChar char="⁻"/>
              <a:defRPr/>
            </a:pPr>
            <a:r>
              <a:rPr lang="fr-FR" sz="1600" dirty="0">
                <a:solidFill>
                  <a:schemeClr val="tx1"/>
                </a:solidFill>
              </a:rPr>
              <a:t>Assainisseurs d’air (rechargement des appareils compris): seulement 5 assainisseurs d’air, 2 au 501/S-101 et 2 au 501/S-102 et 1 501/1-101 </a:t>
            </a:r>
            <a:r>
              <a:rPr lang="fr-FR" sz="1600" dirty="0" err="1">
                <a:solidFill>
                  <a:schemeClr val="tx1"/>
                </a:solidFill>
              </a:rPr>
              <a:t>Glassbox</a:t>
            </a:r>
            <a:endParaRPr lang="fr-FR" sz="1600" dirty="0">
              <a:solidFill>
                <a:schemeClr val="tx1"/>
              </a:solidFill>
            </a:endParaRPr>
          </a:p>
          <a:p>
            <a:pPr marL="285750" indent="-285750">
              <a:buFontTx/>
              <a:buChar char="-"/>
              <a:defRPr/>
            </a:pPr>
            <a:endParaRPr lang="fr-FR" sz="1600" dirty="0">
              <a:solidFill>
                <a:schemeClr val="tx1"/>
              </a:solidFill>
            </a:endParaRPr>
          </a:p>
          <a:p>
            <a:pPr>
              <a:defRPr/>
            </a:pPr>
            <a:r>
              <a:rPr lang="fr-FR" sz="1600" b="1" dirty="0">
                <a:solidFill>
                  <a:schemeClr val="tx1"/>
                </a:solidFill>
              </a:rPr>
              <a:t>Accessoires de sanitaire, le remplacement de : </a:t>
            </a:r>
          </a:p>
          <a:p>
            <a:pPr marL="285750" indent="-285750">
              <a:buFont typeface="Calibri Light" panose="020F0302020204030204" pitchFamily="34" charset="0"/>
              <a:buChar char="⁻"/>
              <a:defRPr/>
            </a:pPr>
            <a:r>
              <a:rPr lang="fr-FR" sz="1600" dirty="0">
                <a:solidFill>
                  <a:schemeClr val="tx1"/>
                </a:solidFill>
              </a:rPr>
              <a:t>Brosse WC, couvercles WC, etc.…(prix bordereau hors forfait)</a:t>
            </a:r>
          </a:p>
          <a:p>
            <a:pPr>
              <a:defRPr/>
            </a:pPr>
            <a:endParaRPr lang="fr-FR" sz="1600" dirty="0">
              <a:solidFill>
                <a:schemeClr val="tx1"/>
              </a:solidFill>
            </a:endParaRPr>
          </a:p>
        </p:txBody>
      </p:sp>
    </p:spTree>
    <p:extLst>
      <p:ext uri="{BB962C8B-B14F-4D97-AF65-F5344CB8AC3E}">
        <p14:creationId xmlns:p14="http://schemas.microsoft.com/office/powerpoint/2010/main" val="12164670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6"/>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Prestations forfaitaires</a:t>
            </a:r>
            <a:endParaRPr lang="en-US" sz="3600" dirty="0"/>
          </a:p>
        </p:txBody>
      </p:sp>
      <p:sp>
        <p:nvSpPr>
          <p:cNvPr id="3" name="TextBox 8">
            <a:extLst>
              <a:ext uri="{FF2B5EF4-FFF2-40B4-BE49-F238E27FC236}">
                <a16:creationId xmlns:a16="http://schemas.microsoft.com/office/drawing/2014/main" id="{DB18DBF8-C7DB-7ABC-A42D-B0417C1E2C94}"/>
              </a:ext>
            </a:extLst>
          </p:cNvPr>
          <p:cNvSpPr/>
          <p:nvPr/>
        </p:nvSpPr>
        <p:spPr bwMode="auto">
          <a:xfrm>
            <a:off x="479424" y="1057275"/>
            <a:ext cx="10945813" cy="1569660"/>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1600" dirty="0">
                <a:solidFill>
                  <a:schemeClr val="tx1"/>
                </a:solidFill>
              </a:rPr>
              <a:t>La tarif horaire  par famille dans le formulaire de soumission comprennent:</a:t>
            </a:r>
          </a:p>
          <a:p>
            <a:pPr>
              <a:defRPr/>
            </a:pPr>
            <a:endParaRPr lang="fr-FR" sz="1600" dirty="0">
              <a:solidFill>
                <a:schemeClr val="tx1"/>
              </a:solidFill>
            </a:endParaRPr>
          </a:p>
          <a:p>
            <a:pPr marL="285750" indent="-285750">
              <a:buFont typeface="Calibri Light" panose="020F0302020204030204" pitchFamily="34" charset="0"/>
              <a:buChar char="⁻"/>
              <a:defRPr/>
            </a:pPr>
            <a:r>
              <a:rPr lang="fr-FR" sz="1600" dirty="0">
                <a:solidFill>
                  <a:schemeClr val="tx1"/>
                </a:solidFill>
              </a:rPr>
              <a:t>Le nettoyage régulier selon les fréquences et niveaux de qualité minimum requis dans le cahier des charges;</a:t>
            </a:r>
          </a:p>
          <a:p>
            <a:pPr marL="285750" indent="-285750">
              <a:buFont typeface="Calibri Light" panose="020F0302020204030204" pitchFamily="34" charset="0"/>
              <a:buChar char="⁻"/>
              <a:defRPr/>
            </a:pPr>
            <a:r>
              <a:rPr lang="fr-FR" sz="1600" dirty="0">
                <a:solidFill>
                  <a:schemeClr val="tx1"/>
                </a:solidFill>
              </a:rPr>
              <a:t>La fourniture de tous les consommables, EPI nécessaire à la réalisation de la prestation;</a:t>
            </a:r>
          </a:p>
          <a:p>
            <a:pPr marL="285750" indent="-285750">
              <a:buFont typeface="Calibri Light" panose="020F0302020204030204" pitchFamily="34" charset="0"/>
              <a:buChar char="⁻"/>
              <a:defRPr/>
            </a:pPr>
            <a:r>
              <a:rPr lang="fr-FR" sz="1600" dirty="0">
                <a:solidFill>
                  <a:schemeClr val="tx1"/>
                </a:solidFill>
              </a:rPr>
              <a:t>Les consommables et approvisionnement des appareils sanitaires.</a:t>
            </a:r>
          </a:p>
          <a:p>
            <a:pPr>
              <a:defRPr/>
            </a:pPr>
            <a:endParaRPr lang="fr-FR" sz="1600" dirty="0">
              <a:solidFill>
                <a:schemeClr val="tx1"/>
              </a:solidFill>
            </a:endParaRPr>
          </a:p>
        </p:txBody>
      </p:sp>
      <p:sp>
        <p:nvSpPr>
          <p:cNvPr id="2" name="TextBox 8">
            <a:extLst>
              <a:ext uri="{FF2B5EF4-FFF2-40B4-BE49-F238E27FC236}">
                <a16:creationId xmlns:a16="http://schemas.microsoft.com/office/drawing/2014/main" id="{D2A99345-D88C-5A7D-6346-E7703039FA4B}"/>
              </a:ext>
            </a:extLst>
          </p:cNvPr>
          <p:cNvSpPr/>
          <p:nvPr/>
        </p:nvSpPr>
        <p:spPr bwMode="auto">
          <a:xfrm>
            <a:off x="479424" y="2457658"/>
            <a:ext cx="10945813" cy="338554"/>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CH" sz="1600" b="1" dirty="0">
                <a:solidFill>
                  <a:srgbClr val="FF0000"/>
                </a:solidFill>
              </a:rPr>
              <a:t>Toute</a:t>
            </a:r>
            <a:r>
              <a:rPr lang="fr-CH" sz="1600" b="1" dirty="0">
                <a:solidFill>
                  <a:srgbClr val="FF0000"/>
                </a:solidFill>
                <a:latin typeface="Times New Roman" panose="02020603050405020304" pitchFamily="18" charset="0"/>
                <a:cs typeface="Times New Roman" panose="02020603050405020304" pitchFamily="18" charset="0"/>
              </a:rPr>
              <a:t> </a:t>
            </a:r>
            <a:r>
              <a:rPr lang="fr-CH" sz="1600" b="1" dirty="0">
                <a:solidFill>
                  <a:srgbClr val="FF0000"/>
                </a:solidFill>
              </a:rPr>
              <a:t>prestation non exécutée doit être déclarée au représentant CERN</a:t>
            </a:r>
            <a:endParaRPr lang="fr-FR" sz="1600" b="1" dirty="0">
              <a:solidFill>
                <a:srgbClr val="FF0000"/>
              </a:solidFill>
            </a:endParaRPr>
          </a:p>
        </p:txBody>
      </p:sp>
      <p:sp>
        <p:nvSpPr>
          <p:cNvPr id="6" name="Title 6">
            <a:extLst>
              <a:ext uri="{FF2B5EF4-FFF2-40B4-BE49-F238E27FC236}">
                <a16:creationId xmlns:a16="http://schemas.microsoft.com/office/drawing/2014/main" id="{BFDCD891-3351-F334-5C3D-96A6B463CF64}"/>
              </a:ext>
            </a:extLst>
          </p:cNvPr>
          <p:cNvSpPr/>
          <p:nvPr/>
        </p:nvSpPr>
        <p:spPr bwMode="auto">
          <a:xfrm>
            <a:off x="479423" y="3241406"/>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Prestations hors forfait</a:t>
            </a:r>
            <a:endParaRPr lang="en-US" sz="3600" dirty="0"/>
          </a:p>
        </p:txBody>
      </p:sp>
      <p:sp>
        <p:nvSpPr>
          <p:cNvPr id="9" name="TextBox 8">
            <a:extLst>
              <a:ext uri="{FF2B5EF4-FFF2-40B4-BE49-F238E27FC236}">
                <a16:creationId xmlns:a16="http://schemas.microsoft.com/office/drawing/2014/main" id="{F51D87F1-1B05-2504-A242-72E88F98BFFF}"/>
              </a:ext>
            </a:extLst>
          </p:cNvPr>
          <p:cNvSpPr/>
          <p:nvPr/>
        </p:nvSpPr>
        <p:spPr bwMode="auto">
          <a:xfrm>
            <a:off x="553446" y="3972100"/>
            <a:ext cx="10945813" cy="1569660"/>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1600" dirty="0">
                <a:solidFill>
                  <a:schemeClr val="tx1"/>
                </a:solidFill>
              </a:rPr>
              <a:t>Les prestations hors forfait, c’est-à-dire celles non définie dans les prestations forfaitaires et qui ne peuvent pas être assurées par la permanence de jour, </a:t>
            </a:r>
            <a:r>
              <a:rPr lang="fr-FR" sz="1600" b="1" dirty="0">
                <a:solidFill>
                  <a:schemeClr val="tx1"/>
                </a:solidFill>
              </a:rPr>
              <a:t>sont réalisées exclusivement à la demande du CERN</a:t>
            </a:r>
            <a:r>
              <a:rPr lang="fr-FR" sz="1600" dirty="0">
                <a:solidFill>
                  <a:schemeClr val="tx1"/>
                </a:solidFill>
              </a:rPr>
              <a:t> par « </a:t>
            </a:r>
            <a:r>
              <a:rPr lang="fr-FR" sz="1600" dirty="0" err="1">
                <a:solidFill>
                  <a:schemeClr val="tx1"/>
                </a:solidFill>
              </a:rPr>
              <a:t>JOBs</a:t>
            </a:r>
            <a:r>
              <a:rPr lang="fr-FR" sz="1600" dirty="0">
                <a:solidFill>
                  <a:schemeClr val="tx1"/>
                </a:solidFill>
              </a:rPr>
              <a:t> » provenant du responsable technique CERN. </a:t>
            </a:r>
          </a:p>
          <a:p>
            <a:pPr>
              <a:defRPr/>
            </a:pPr>
            <a:endParaRPr lang="fr-FR" sz="1600" dirty="0">
              <a:solidFill>
                <a:schemeClr val="tx1"/>
              </a:solidFill>
            </a:endParaRPr>
          </a:p>
          <a:p>
            <a:pPr>
              <a:defRPr/>
            </a:pPr>
            <a:r>
              <a:rPr lang="fr-FR" sz="1600" dirty="0">
                <a:solidFill>
                  <a:schemeClr val="tx1"/>
                </a:solidFill>
              </a:rPr>
              <a:t>Une proposition financière sera établie sur la base des prix unitaires contractuels selon le bordereau de prix de l’annexe 1;</a:t>
            </a:r>
          </a:p>
          <a:p>
            <a:pPr>
              <a:defRPr/>
            </a:pPr>
            <a:r>
              <a:rPr lang="fr-FR" sz="1600" dirty="0">
                <a:solidFill>
                  <a:schemeClr val="tx1"/>
                </a:solidFill>
              </a:rPr>
              <a:t> ou d’un devis dans le cas où la prestation demandée n’est pas couverte par les prix bordereaux de l’annexe 1 . </a:t>
            </a:r>
          </a:p>
          <a:p>
            <a:pPr>
              <a:defRPr/>
            </a:pPr>
            <a:endParaRPr lang="fr-FR" sz="1600" dirty="0">
              <a:solidFill>
                <a:schemeClr val="tx1"/>
              </a:solidFill>
            </a:endParaRPr>
          </a:p>
        </p:txBody>
      </p:sp>
      <p:sp>
        <p:nvSpPr>
          <p:cNvPr id="10" name="TextBox 8">
            <a:extLst>
              <a:ext uri="{FF2B5EF4-FFF2-40B4-BE49-F238E27FC236}">
                <a16:creationId xmlns:a16="http://schemas.microsoft.com/office/drawing/2014/main" id="{2407BFFE-B25B-9463-185B-EDD9F86C1DBF}"/>
              </a:ext>
            </a:extLst>
          </p:cNvPr>
          <p:cNvSpPr/>
          <p:nvPr/>
        </p:nvSpPr>
        <p:spPr bwMode="auto">
          <a:xfrm>
            <a:off x="553446" y="5508337"/>
            <a:ext cx="10945813" cy="584775"/>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1600" b="1" dirty="0">
                <a:solidFill>
                  <a:srgbClr val="FF0000"/>
                </a:solidFill>
              </a:rPr>
              <a:t>Ces prestations ne peuvent en aucun cas être effectuées par les agents d’entretien ou la permanence de jour durant leurs heures de travail prévues pour exécuter les prestations forfaitaires. </a:t>
            </a:r>
          </a:p>
        </p:txBody>
      </p:sp>
    </p:spTree>
    <p:extLst>
      <p:ext uri="{BB962C8B-B14F-4D97-AF65-F5344CB8AC3E}">
        <p14:creationId xmlns:p14="http://schemas.microsoft.com/office/powerpoint/2010/main" val="16645945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6"/>
          <p:cNvSpPr/>
          <p:nvPr/>
        </p:nvSpPr>
        <p:spPr bwMode="auto">
          <a:xfrm>
            <a:off x="479424" y="274638"/>
            <a:ext cx="10719799"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Evolution des prestations forfaitaires</a:t>
            </a:r>
            <a:endParaRPr lang="en-US" sz="3600" dirty="0"/>
          </a:p>
        </p:txBody>
      </p:sp>
      <p:sp>
        <p:nvSpPr>
          <p:cNvPr id="8" name="TextBox 8">
            <a:extLst>
              <a:ext uri="{FF2B5EF4-FFF2-40B4-BE49-F238E27FC236}">
                <a16:creationId xmlns:a16="http://schemas.microsoft.com/office/drawing/2014/main" id="{50ECA8DC-8D94-D3E1-CFEF-7BB9F16435FC}"/>
              </a:ext>
            </a:extLst>
          </p:cNvPr>
          <p:cNvSpPr/>
          <p:nvPr/>
        </p:nvSpPr>
        <p:spPr bwMode="auto">
          <a:xfrm>
            <a:off x="187438" y="1995156"/>
            <a:ext cx="11817123" cy="3354765"/>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1600" dirty="0">
                <a:solidFill>
                  <a:schemeClr val="tx1"/>
                </a:solidFill>
              </a:rPr>
              <a:t>Pendant toute la durée du contrat, le CERN se réserve le droit de modifier, à la hausse ou à la baisse, le volume des prestations forfaitaires initialement prévues: </a:t>
            </a:r>
          </a:p>
          <a:p>
            <a:pPr>
              <a:defRPr/>
            </a:pPr>
            <a:endParaRPr lang="fr-FR" sz="1600" dirty="0">
              <a:solidFill>
                <a:schemeClr val="tx1"/>
              </a:solidFill>
            </a:endParaRPr>
          </a:p>
          <a:p>
            <a:pPr marL="285750" indent="-285750">
              <a:buFont typeface="Calibri Light" panose="020F0302020204030204" pitchFamily="34" charset="0"/>
              <a:buChar char="⁻"/>
              <a:defRPr/>
            </a:pPr>
            <a:r>
              <a:rPr lang="fr-CH" sz="1600" dirty="0">
                <a:solidFill>
                  <a:schemeClr val="tx1"/>
                </a:solidFill>
              </a:rPr>
              <a:t>Ce type de variation est soumis à un préavis écrit d’une semaine au Contractant et n’a pas d’impact sur les prix appliqués pour la rémunération du service concerné (comme préciser dans le formulaire de soumission); </a:t>
            </a:r>
            <a:endParaRPr lang="fr-FR" sz="1600" dirty="0">
              <a:solidFill>
                <a:schemeClr val="tx1"/>
              </a:solidFill>
            </a:endParaRPr>
          </a:p>
          <a:p>
            <a:pPr marL="285750" indent="-285750">
              <a:buFont typeface="Calibri Light" panose="020F0302020204030204" pitchFamily="34" charset="0"/>
              <a:buChar char="⁻"/>
              <a:defRPr/>
            </a:pPr>
            <a:endParaRPr lang="fr-FR" sz="1600" dirty="0">
              <a:solidFill>
                <a:schemeClr val="tx1"/>
              </a:solidFill>
            </a:endParaRPr>
          </a:p>
          <a:p>
            <a:pPr marL="285750" indent="-285750">
              <a:buFont typeface="Calibri Light" panose="020F0302020204030204" pitchFamily="34" charset="0"/>
              <a:buChar char="⁻"/>
              <a:defRPr/>
            </a:pPr>
            <a:r>
              <a:rPr lang="fr-FR" sz="1600" dirty="0">
                <a:solidFill>
                  <a:schemeClr val="tx1"/>
                </a:solidFill>
              </a:rPr>
              <a:t>A la date anniversaire du contrat, le montant annuel du forfait sera revu en fonction de des variations décrites ci-dessus et de la variation éventuelle des locaux du CERN dans la base de donnée « CERN location ».  Les variations éventuelles à ce stade se feront au prorata du montant forfaitaire précèdent;</a:t>
            </a:r>
          </a:p>
          <a:p>
            <a:pPr>
              <a:defRPr/>
            </a:pPr>
            <a:endParaRPr lang="fr-FR" sz="1600" dirty="0">
              <a:solidFill>
                <a:schemeClr val="tx1"/>
              </a:solidFill>
            </a:endParaRPr>
          </a:p>
          <a:p>
            <a:pPr marL="285750" indent="-285750">
              <a:buFont typeface="Calibri Light" panose="020F0302020204030204" pitchFamily="34" charset="0"/>
              <a:buChar char="⁻"/>
              <a:defRPr/>
            </a:pPr>
            <a:r>
              <a:rPr lang="fr-FR" sz="1600" dirty="0">
                <a:solidFill>
                  <a:schemeClr val="tx1"/>
                </a:solidFill>
              </a:rPr>
              <a:t>En cas de suppression partielle de prestations forfaitaires, le Contractant ne pourra prétendre à aucune indemnité de la part du CERN.</a:t>
            </a:r>
          </a:p>
          <a:p>
            <a:pPr>
              <a:defRPr/>
            </a:pPr>
            <a:endParaRPr lang="fr-FR" sz="1600" dirty="0">
              <a:solidFill>
                <a:schemeClr val="tx1"/>
              </a:solidFill>
            </a:endParaRPr>
          </a:p>
          <a:p>
            <a:pPr marL="285750" indent="-285750">
              <a:buFontTx/>
              <a:buChar char="-"/>
              <a:defRPr/>
            </a:pPr>
            <a:endParaRPr lang="fr-FR" sz="1600" dirty="0">
              <a:solidFill>
                <a:schemeClr val="tx1"/>
              </a:solidFill>
            </a:endParaRPr>
          </a:p>
        </p:txBody>
      </p:sp>
    </p:spTree>
    <p:extLst>
      <p:ext uri="{BB962C8B-B14F-4D97-AF65-F5344CB8AC3E}">
        <p14:creationId xmlns:p14="http://schemas.microsoft.com/office/powerpoint/2010/main" val="30237308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6"/>
          <p:cNvSpPr/>
          <p:nvPr/>
        </p:nvSpPr>
        <p:spPr bwMode="auto">
          <a:xfrm>
            <a:off x="357504" y="110745"/>
            <a:ext cx="10719799"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Evaluation des services</a:t>
            </a:r>
            <a:endParaRPr lang="en-US" sz="3600" dirty="0"/>
          </a:p>
        </p:txBody>
      </p:sp>
      <p:sp>
        <p:nvSpPr>
          <p:cNvPr id="8" name="TextBox 8">
            <a:extLst>
              <a:ext uri="{FF2B5EF4-FFF2-40B4-BE49-F238E27FC236}">
                <a16:creationId xmlns:a16="http://schemas.microsoft.com/office/drawing/2014/main" id="{50ECA8DC-8D94-D3E1-CFEF-7BB9F16435FC}"/>
              </a:ext>
            </a:extLst>
          </p:cNvPr>
          <p:cNvSpPr/>
          <p:nvPr/>
        </p:nvSpPr>
        <p:spPr bwMode="auto">
          <a:xfrm>
            <a:off x="126478" y="815005"/>
            <a:ext cx="11817123" cy="6986528"/>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1600" b="1" dirty="0">
                <a:solidFill>
                  <a:schemeClr val="tx1"/>
                </a:solidFill>
              </a:rPr>
              <a:t>Les contrôles seront effectués à l’aide des tablettes et du système de notation mis en place par le CERN et le contractant du Lot B. </a:t>
            </a:r>
          </a:p>
          <a:p>
            <a:pPr marL="285750" indent="-285750">
              <a:buFontTx/>
              <a:buChar char="-"/>
              <a:defRPr/>
            </a:pPr>
            <a:endParaRPr lang="fr-FR" sz="1600" b="1" dirty="0">
              <a:solidFill>
                <a:schemeClr val="tx1"/>
              </a:solidFill>
            </a:endParaRPr>
          </a:p>
          <a:p>
            <a:pPr>
              <a:defRPr/>
            </a:pPr>
            <a:r>
              <a:rPr lang="fr-FR" sz="1600" b="1" dirty="0">
                <a:solidFill>
                  <a:schemeClr val="tx1"/>
                </a:solidFill>
              </a:rPr>
              <a:t>Autocontrôles du Contractant Lot A : </a:t>
            </a:r>
          </a:p>
          <a:p>
            <a:pPr marL="285750" indent="-285750">
              <a:buFontTx/>
              <a:buChar char="-"/>
              <a:defRPr/>
            </a:pPr>
            <a:r>
              <a:rPr lang="fr-FR" sz="1600" dirty="0">
                <a:solidFill>
                  <a:schemeClr val="tx1"/>
                </a:solidFill>
              </a:rPr>
              <a:t>Le Contractant a l’obligation d’effectuer des autocontrôles permanents des services qu’il fournit sur le site; </a:t>
            </a:r>
          </a:p>
          <a:p>
            <a:pPr marL="285750" indent="-285750">
              <a:buFontTx/>
              <a:buChar char="-"/>
              <a:defRPr/>
            </a:pPr>
            <a:r>
              <a:rPr lang="fr-FR" sz="1600" dirty="0">
                <a:solidFill>
                  <a:schemeClr val="tx1"/>
                </a:solidFill>
              </a:rPr>
              <a:t>Les autocontrôles sont journaliers;</a:t>
            </a:r>
          </a:p>
          <a:p>
            <a:pPr marL="285750" indent="-285750">
              <a:buFontTx/>
              <a:buChar char="-"/>
              <a:defRPr/>
            </a:pPr>
            <a:r>
              <a:rPr lang="fr-FR" sz="1600" dirty="0">
                <a:solidFill>
                  <a:schemeClr val="tx1"/>
                </a:solidFill>
              </a:rPr>
              <a:t>Ils sont réalisés par les chefs d’équipes; </a:t>
            </a:r>
          </a:p>
          <a:p>
            <a:pPr marL="285750" indent="-285750">
              <a:buFontTx/>
              <a:buChar char="-"/>
              <a:defRPr/>
            </a:pPr>
            <a:r>
              <a:rPr lang="fr-FR" sz="1600" dirty="0">
                <a:solidFill>
                  <a:schemeClr val="tx1"/>
                </a:solidFill>
              </a:rPr>
              <a:t>Les zones autocontrôlées sont choisies par le Contractant; </a:t>
            </a:r>
          </a:p>
          <a:p>
            <a:pPr marL="285750" indent="-285750">
              <a:buFontTx/>
              <a:buChar char="-"/>
              <a:defRPr/>
            </a:pPr>
            <a:r>
              <a:rPr lang="fr-FR" sz="1600" dirty="0">
                <a:solidFill>
                  <a:schemeClr val="tx1"/>
                </a:solidFill>
              </a:rPr>
              <a:t>Toutefois, le CERN se réserve la possibilité de définir ponctuellement des zones à autocontrôler.</a:t>
            </a:r>
          </a:p>
          <a:p>
            <a:pPr marL="285750" indent="-285750">
              <a:buFontTx/>
              <a:buChar char="-"/>
              <a:defRPr/>
            </a:pPr>
            <a:endParaRPr lang="fr-FR" sz="1600" dirty="0">
              <a:solidFill>
                <a:schemeClr val="tx1"/>
              </a:solidFill>
            </a:endParaRPr>
          </a:p>
          <a:p>
            <a:pPr>
              <a:defRPr/>
            </a:pPr>
            <a:r>
              <a:rPr lang="fr-FR" sz="1600" b="1" dirty="0">
                <a:solidFill>
                  <a:schemeClr val="tx1"/>
                </a:solidFill>
              </a:rPr>
              <a:t>Contrôles effectués par le Contractant Lot B : </a:t>
            </a:r>
          </a:p>
          <a:p>
            <a:pPr marL="285750" indent="-285750">
              <a:buFontTx/>
              <a:buChar char="-"/>
              <a:defRPr/>
            </a:pPr>
            <a:r>
              <a:rPr lang="fr-FR" sz="1600" dirty="0">
                <a:solidFill>
                  <a:schemeClr val="tx1"/>
                </a:solidFill>
              </a:rPr>
              <a:t>Le Contractant a l’obligation d’effectuer des contrôles permanents des services fournit sur le site par les Contractants du lot A; </a:t>
            </a:r>
          </a:p>
          <a:p>
            <a:pPr marL="285750" indent="-285750">
              <a:buFontTx/>
              <a:buChar char="-"/>
              <a:defRPr/>
            </a:pPr>
            <a:r>
              <a:rPr lang="fr-FR" sz="1600" dirty="0">
                <a:solidFill>
                  <a:schemeClr val="tx1"/>
                </a:solidFill>
              </a:rPr>
              <a:t>Les contrôles sont journaliers et réalisés à l’aide de l’outil de contrôle fourni par le Contractant titulaire du lot B; </a:t>
            </a:r>
          </a:p>
          <a:p>
            <a:pPr marL="285750" indent="-285750">
              <a:buFontTx/>
              <a:buChar char="-"/>
              <a:defRPr/>
            </a:pPr>
            <a:r>
              <a:rPr lang="fr-FR" sz="1600" dirty="0">
                <a:solidFill>
                  <a:schemeClr val="tx1"/>
                </a:solidFill>
              </a:rPr>
              <a:t>Les contrôles non géolocalisé ne sera pas comptabilisé comme ayant été effectués;</a:t>
            </a:r>
          </a:p>
          <a:p>
            <a:pPr marL="285750" indent="-285750">
              <a:buFontTx/>
              <a:buChar char="-"/>
              <a:defRPr/>
            </a:pPr>
            <a:r>
              <a:rPr lang="fr-FR" sz="1600" dirty="0">
                <a:solidFill>
                  <a:schemeClr val="tx1"/>
                </a:solidFill>
              </a:rPr>
              <a:t>Les contrôles effectués chaque jour par le Contractant du Lot B devront respecter les minimas suivants : </a:t>
            </a:r>
          </a:p>
          <a:p>
            <a:pPr marL="285750" indent="-285750">
              <a:buFontTx/>
              <a:buChar char="-"/>
              <a:defRPr/>
            </a:pPr>
            <a:r>
              <a:rPr lang="fr-FR" sz="1600" dirty="0">
                <a:solidFill>
                  <a:schemeClr val="tx1"/>
                </a:solidFill>
              </a:rPr>
              <a:t>3 locaux de la famille A ; </a:t>
            </a:r>
          </a:p>
          <a:p>
            <a:pPr marL="285750" indent="-285750">
              <a:buFontTx/>
              <a:buChar char="-"/>
              <a:defRPr/>
            </a:pPr>
            <a:r>
              <a:rPr lang="fr-FR" sz="1600" dirty="0">
                <a:solidFill>
                  <a:schemeClr val="tx1"/>
                </a:solidFill>
              </a:rPr>
              <a:t>20 locaux de la famille B ; </a:t>
            </a:r>
          </a:p>
          <a:p>
            <a:pPr marL="285750" indent="-285750">
              <a:buFontTx/>
              <a:buChar char="-"/>
              <a:defRPr/>
            </a:pPr>
            <a:r>
              <a:rPr lang="fr-FR" sz="1600" dirty="0">
                <a:solidFill>
                  <a:schemeClr val="tx1"/>
                </a:solidFill>
              </a:rPr>
              <a:t>5 locaux de la famille C ; </a:t>
            </a:r>
          </a:p>
          <a:p>
            <a:pPr marL="285750" indent="-285750">
              <a:buFontTx/>
              <a:buChar char="-"/>
              <a:defRPr/>
            </a:pPr>
            <a:r>
              <a:rPr lang="fr-FR" sz="1600" dirty="0">
                <a:solidFill>
                  <a:schemeClr val="tx1"/>
                </a:solidFill>
              </a:rPr>
              <a:t>5 locaux de la famille P ; </a:t>
            </a:r>
          </a:p>
          <a:p>
            <a:pPr marL="285750" indent="-285750">
              <a:buFontTx/>
              <a:buChar char="-"/>
              <a:defRPr/>
            </a:pPr>
            <a:r>
              <a:rPr lang="fr-FR" sz="1600" dirty="0">
                <a:solidFill>
                  <a:schemeClr val="tx1"/>
                </a:solidFill>
              </a:rPr>
              <a:t>3 locaux de la famille R ; </a:t>
            </a:r>
          </a:p>
          <a:p>
            <a:pPr marL="285750" indent="-285750">
              <a:buFontTx/>
              <a:buChar char="-"/>
              <a:defRPr/>
            </a:pPr>
            <a:r>
              <a:rPr lang="fr-FR" sz="1600" dirty="0">
                <a:solidFill>
                  <a:schemeClr val="tx1"/>
                </a:solidFill>
              </a:rPr>
              <a:t>10 locaux de la famille S ; </a:t>
            </a:r>
          </a:p>
          <a:p>
            <a:pPr marL="285750" indent="-285750">
              <a:buFontTx/>
              <a:buChar char="-"/>
              <a:defRPr/>
            </a:pPr>
            <a:r>
              <a:rPr lang="fr-FR" sz="1600" dirty="0">
                <a:solidFill>
                  <a:schemeClr val="tx1"/>
                </a:solidFill>
              </a:rPr>
              <a:t>Répartis sur au moins six bâtiments distincts</a:t>
            </a:r>
          </a:p>
          <a:p>
            <a:pPr marL="285750" indent="-285750">
              <a:buFontTx/>
              <a:buChar char="-"/>
              <a:defRPr/>
            </a:pPr>
            <a:endParaRPr lang="fr-FR" sz="1600" dirty="0">
              <a:solidFill>
                <a:schemeClr val="tx1"/>
              </a:solidFill>
            </a:endParaRPr>
          </a:p>
          <a:p>
            <a:pPr>
              <a:defRPr/>
            </a:pPr>
            <a:r>
              <a:rPr lang="fr-FR" sz="1600" b="1" dirty="0">
                <a:solidFill>
                  <a:srgbClr val="FF0000"/>
                </a:solidFill>
              </a:rPr>
              <a:t>Le contractant du Lot A doit reprendre toute prestation n’atteignant pas les niveaux minimum de qualité requis selon processus de non-conformité</a:t>
            </a:r>
          </a:p>
          <a:p>
            <a:pPr>
              <a:defRPr/>
            </a:pPr>
            <a:endParaRPr lang="fr-FR" sz="1600" dirty="0">
              <a:solidFill>
                <a:schemeClr val="tx1"/>
              </a:solidFill>
            </a:endParaRPr>
          </a:p>
          <a:p>
            <a:pPr marL="285750" indent="-285750">
              <a:buFontTx/>
              <a:buChar char="-"/>
              <a:defRPr/>
            </a:pPr>
            <a:endParaRPr lang="fr-FR" sz="1600" b="1" dirty="0">
              <a:solidFill>
                <a:schemeClr val="tx1"/>
              </a:solidFill>
            </a:endParaRPr>
          </a:p>
          <a:p>
            <a:pPr marL="285750" indent="-285750">
              <a:buFontTx/>
              <a:buChar char="-"/>
              <a:defRPr/>
            </a:pPr>
            <a:endParaRPr lang="fr-FR" sz="1600" dirty="0">
              <a:solidFill>
                <a:schemeClr val="tx1"/>
              </a:solidFill>
            </a:endParaRPr>
          </a:p>
        </p:txBody>
      </p:sp>
    </p:spTree>
    <p:extLst>
      <p:ext uri="{BB962C8B-B14F-4D97-AF65-F5344CB8AC3E}">
        <p14:creationId xmlns:p14="http://schemas.microsoft.com/office/powerpoint/2010/main" val="26182454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6"/>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Processus de mise en conformité</a:t>
            </a:r>
            <a:endParaRPr lang="en-US" sz="3600" dirty="0"/>
          </a:p>
        </p:txBody>
      </p:sp>
      <p:sp>
        <p:nvSpPr>
          <p:cNvPr id="5" name="TextBox 8"/>
          <p:cNvSpPr/>
          <p:nvPr/>
        </p:nvSpPr>
        <p:spPr bwMode="auto">
          <a:xfrm>
            <a:off x="479417" y="1338333"/>
            <a:ext cx="10945813" cy="830997"/>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1600" dirty="0">
                <a:solidFill>
                  <a:schemeClr val="tx1"/>
                </a:solidFill>
              </a:rPr>
              <a:t>Le Contractant du lot A devra prendre les mesures nécessaires pour assurer la conformité de toute prestation n’atteignant pas les niveaux minimums de qualité requis définis en section 1.2 sous un délai </a:t>
            </a:r>
            <a:r>
              <a:rPr lang="fr-FR" sz="1600" b="1" dirty="0">
                <a:solidFill>
                  <a:schemeClr val="tx1"/>
                </a:solidFill>
              </a:rPr>
              <a:t>d’une heure ouvrable pour les familles S, P et R et sous un délai de huit heures ouvrables pour les autres familles.</a:t>
            </a:r>
            <a:endParaRPr lang="fr-CH" sz="1600" b="1" dirty="0">
              <a:solidFill>
                <a:schemeClr val="tx1"/>
              </a:solidFill>
            </a:endParaRPr>
          </a:p>
        </p:txBody>
      </p:sp>
      <p:sp>
        <p:nvSpPr>
          <p:cNvPr id="3" name="TextBox 8">
            <a:extLst>
              <a:ext uri="{FF2B5EF4-FFF2-40B4-BE49-F238E27FC236}">
                <a16:creationId xmlns:a16="http://schemas.microsoft.com/office/drawing/2014/main" id="{DB18DBF8-C7DB-7ABC-A42D-B0417C1E2C94}"/>
              </a:ext>
            </a:extLst>
          </p:cNvPr>
          <p:cNvSpPr/>
          <p:nvPr/>
        </p:nvSpPr>
        <p:spPr bwMode="auto">
          <a:xfrm>
            <a:off x="479414" y="2285987"/>
            <a:ext cx="10945813" cy="584775"/>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CH" sz="1600" b="1" dirty="0">
                <a:solidFill>
                  <a:schemeClr val="tx1"/>
                </a:solidFill>
              </a:rPr>
              <a:t>Le Contractant du Lot A </a:t>
            </a:r>
            <a:r>
              <a:rPr lang="fr-CH" sz="1600" b="1" dirty="0" err="1">
                <a:solidFill>
                  <a:schemeClr val="tx1"/>
                </a:solidFill>
              </a:rPr>
              <a:t>a</a:t>
            </a:r>
            <a:r>
              <a:rPr lang="fr-CH" sz="1600" b="1" dirty="0">
                <a:solidFill>
                  <a:schemeClr val="tx1"/>
                </a:solidFill>
              </a:rPr>
              <a:t> l’obligation de procéder ensuite à un autocontrôle de la prestation remise en conformité dans l’heure qui suit.</a:t>
            </a:r>
            <a:endParaRPr lang="fr-FR" sz="1600" b="1" dirty="0">
              <a:solidFill>
                <a:schemeClr val="tx1"/>
              </a:solidFill>
            </a:endParaRPr>
          </a:p>
        </p:txBody>
      </p:sp>
      <p:sp>
        <p:nvSpPr>
          <p:cNvPr id="2" name="TextBox 8">
            <a:extLst>
              <a:ext uri="{FF2B5EF4-FFF2-40B4-BE49-F238E27FC236}">
                <a16:creationId xmlns:a16="http://schemas.microsoft.com/office/drawing/2014/main" id="{D2A99345-D88C-5A7D-6346-E7703039FA4B}"/>
              </a:ext>
            </a:extLst>
          </p:cNvPr>
          <p:cNvSpPr/>
          <p:nvPr/>
        </p:nvSpPr>
        <p:spPr bwMode="auto">
          <a:xfrm>
            <a:off x="479414" y="3037880"/>
            <a:ext cx="10945813" cy="584775"/>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1600" b="1" dirty="0">
                <a:solidFill>
                  <a:srgbClr val="FF0000"/>
                </a:solidFill>
              </a:rPr>
              <a:t>Pour rappel, la remise en conformité ne peut être effectuée par la permanence de jour ni par du personnel dont les heures sont payées sur les prestations forfaitaires.</a:t>
            </a:r>
          </a:p>
        </p:txBody>
      </p:sp>
      <p:sp>
        <p:nvSpPr>
          <p:cNvPr id="7" name="TextBox 8">
            <a:extLst>
              <a:ext uri="{FF2B5EF4-FFF2-40B4-BE49-F238E27FC236}">
                <a16:creationId xmlns:a16="http://schemas.microsoft.com/office/drawing/2014/main" id="{3163C805-3E2F-A0B3-370B-84F87ACF7E01}"/>
              </a:ext>
            </a:extLst>
          </p:cNvPr>
          <p:cNvSpPr/>
          <p:nvPr/>
        </p:nvSpPr>
        <p:spPr bwMode="auto">
          <a:xfrm>
            <a:off x="479414" y="3885736"/>
            <a:ext cx="10945813" cy="338554"/>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1600" dirty="0">
                <a:solidFill>
                  <a:schemeClr val="tx1"/>
                </a:solidFill>
              </a:rPr>
              <a:t>Après  la remise en conformité, le CERN peut ensuite procéder à un contrôle qualité.</a:t>
            </a:r>
          </a:p>
        </p:txBody>
      </p:sp>
    </p:spTree>
    <p:extLst>
      <p:ext uri="{BB962C8B-B14F-4D97-AF65-F5344CB8AC3E}">
        <p14:creationId xmlns:p14="http://schemas.microsoft.com/office/powerpoint/2010/main" val="39398166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Picture 16"/>
          <p:cNvPicPr>
            <a:picLocks noChangeAspect="1"/>
          </p:cNvPicPr>
          <p:nvPr/>
        </p:nvPicPr>
        <p:blipFill>
          <a:blip r:embed="rId2"/>
          <a:stretch/>
        </p:blipFill>
        <p:spPr bwMode="auto">
          <a:xfrm>
            <a:off x="0" y="0"/>
            <a:ext cx="12192000" cy="6857999"/>
          </a:xfrm>
          <a:prstGeom prst="rect">
            <a:avLst/>
          </a:prstGeom>
        </p:spPr>
      </p:pic>
      <p:sp>
        <p:nvSpPr>
          <p:cNvPr id="6" name="TextBox 13"/>
          <p:cNvSpPr/>
          <p:nvPr/>
        </p:nvSpPr>
        <p:spPr bwMode="auto">
          <a:xfrm>
            <a:off x="838198" y="3022600"/>
            <a:ext cx="10945813" cy="1107996"/>
          </a:xfrm>
          <a:prstGeom prst="rect">
            <a:avLst/>
          </a:prstGeom>
          <a:gradFill>
            <a:gsLst>
              <a:gs pos="0">
                <a:srgbClr val="DAE1E6"/>
              </a:gs>
              <a:gs pos="81000">
                <a:schemeClr val="bg1">
                  <a:alpha val="94000"/>
                </a:schemeClr>
              </a:gs>
              <a:gs pos="94000">
                <a:schemeClr val="bg1">
                  <a:alpha val="20000"/>
                </a:schemeClr>
              </a:gs>
              <a:gs pos="100000">
                <a:srgbClr val="FFFFFF">
                  <a:alpha val="0"/>
                </a:srgbClr>
              </a:gs>
            </a:gsLst>
            <a:lin ang="0" scaled="1"/>
          </a:gradFill>
          <a:ln>
            <a:noFill/>
          </a:ln>
        </p:spPr>
        <p:txBody>
          <a:bodyPr wrap="square" rIns="165600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CH" sz="6600" dirty="0"/>
              <a:t>Annexes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6"/>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Liste des annexes</a:t>
            </a:r>
            <a:endParaRPr lang="en-US" sz="3600" dirty="0"/>
          </a:p>
        </p:txBody>
      </p:sp>
      <p:pic>
        <p:nvPicPr>
          <p:cNvPr id="2" name="Picture 1">
            <a:extLst>
              <a:ext uri="{FF2B5EF4-FFF2-40B4-BE49-F238E27FC236}">
                <a16:creationId xmlns:a16="http://schemas.microsoft.com/office/drawing/2014/main" id="{CDE1AE69-0293-1E38-AD98-0589A8521474}"/>
              </a:ext>
            </a:extLst>
          </p:cNvPr>
          <p:cNvPicPr>
            <a:picLocks noChangeAspect="1"/>
          </p:cNvPicPr>
          <p:nvPr/>
        </p:nvPicPr>
        <p:blipFill>
          <a:blip r:embed="rId2"/>
          <a:stretch>
            <a:fillRect/>
          </a:stretch>
        </p:blipFill>
        <p:spPr>
          <a:xfrm>
            <a:off x="1094284" y="1340607"/>
            <a:ext cx="10140440" cy="4744883"/>
          </a:xfrm>
          <a:prstGeom prst="rect">
            <a:avLst/>
          </a:prstGeom>
        </p:spPr>
      </p:pic>
    </p:spTree>
    <p:extLst>
      <p:ext uri="{BB962C8B-B14F-4D97-AF65-F5344CB8AC3E}">
        <p14:creationId xmlns:p14="http://schemas.microsoft.com/office/powerpoint/2010/main" val="24251145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6"/>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Annexe 1 : quoi remplir</a:t>
            </a:r>
            <a:endParaRPr lang="en-US" sz="3600" dirty="0"/>
          </a:p>
        </p:txBody>
      </p:sp>
      <p:pic>
        <p:nvPicPr>
          <p:cNvPr id="5" name="Picture 4">
            <a:extLst>
              <a:ext uri="{FF2B5EF4-FFF2-40B4-BE49-F238E27FC236}">
                <a16:creationId xmlns:a16="http://schemas.microsoft.com/office/drawing/2014/main" id="{2DB10307-6963-5EB7-15F9-0D7A619FAA08}"/>
              </a:ext>
            </a:extLst>
          </p:cNvPr>
          <p:cNvPicPr>
            <a:picLocks noChangeAspect="1"/>
          </p:cNvPicPr>
          <p:nvPr/>
        </p:nvPicPr>
        <p:blipFill>
          <a:blip r:embed="rId2"/>
          <a:stretch>
            <a:fillRect/>
          </a:stretch>
        </p:blipFill>
        <p:spPr>
          <a:xfrm>
            <a:off x="787800" y="1214930"/>
            <a:ext cx="8287907" cy="3581900"/>
          </a:xfrm>
          <a:prstGeom prst="rect">
            <a:avLst/>
          </a:prstGeom>
        </p:spPr>
      </p:pic>
      <p:pic>
        <p:nvPicPr>
          <p:cNvPr id="9" name="Picture 8">
            <a:extLst>
              <a:ext uri="{FF2B5EF4-FFF2-40B4-BE49-F238E27FC236}">
                <a16:creationId xmlns:a16="http://schemas.microsoft.com/office/drawing/2014/main" id="{FF639CDA-E273-CAC9-7F51-801994C48A0A}"/>
              </a:ext>
            </a:extLst>
          </p:cNvPr>
          <p:cNvPicPr>
            <a:picLocks noChangeAspect="1"/>
          </p:cNvPicPr>
          <p:nvPr/>
        </p:nvPicPr>
        <p:blipFill>
          <a:blip r:embed="rId3"/>
          <a:stretch>
            <a:fillRect/>
          </a:stretch>
        </p:blipFill>
        <p:spPr>
          <a:xfrm>
            <a:off x="440097" y="5462282"/>
            <a:ext cx="8792802" cy="885949"/>
          </a:xfrm>
          <a:prstGeom prst="rect">
            <a:avLst/>
          </a:prstGeom>
        </p:spPr>
      </p:pic>
      <p:sp>
        <p:nvSpPr>
          <p:cNvPr id="10" name="Arrow: Down 9">
            <a:extLst>
              <a:ext uri="{FF2B5EF4-FFF2-40B4-BE49-F238E27FC236}">
                <a16:creationId xmlns:a16="http://schemas.microsoft.com/office/drawing/2014/main" id="{DC8906B5-391F-4810-F5A2-B18540CA72AB}"/>
              </a:ext>
            </a:extLst>
          </p:cNvPr>
          <p:cNvSpPr/>
          <p:nvPr/>
        </p:nvSpPr>
        <p:spPr>
          <a:xfrm>
            <a:off x="4463974" y="4864650"/>
            <a:ext cx="546156" cy="5998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4802824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6"/>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Annexe 1 : comment remplir</a:t>
            </a:r>
            <a:endParaRPr lang="en-US" sz="3600" dirty="0"/>
          </a:p>
        </p:txBody>
      </p:sp>
      <p:pic>
        <p:nvPicPr>
          <p:cNvPr id="3" name="Picture 2">
            <a:extLst>
              <a:ext uri="{FF2B5EF4-FFF2-40B4-BE49-F238E27FC236}">
                <a16:creationId xmlns:a16="http://schemas.microsoft.com/office/drawing/2014/main" id="{9123FFED-F513-BC5C-E9F1-52881DA938D9}"/>
              </a:ext>
            </a:extLst>
          </p:cNvPr>
          <p:cNvPicPr>
            <a:picLocks noChangeAspect="1"/>
          </p:cNvPicPr>
          <p:nvPr/>
        </p:nvPicPr>
        <p:blipFill>
          <a:blip r:embed="rId2"/>
          <a:stretch>
            <a:fillRect/>
          </a:stretch>
        </p:blipFill>
        <p:spPr>
          <a:xfrm>
            <a:off x="100289" y="1439499"/>
            <a:ext cx="12060780" cy="4035102"/>
          </a:xfrm>
          <a:prstGeom prst="rect">
            <a:avLst/>
          </a:prstGeom>
        </p:spPr>
      </p:pic>
    </p:spTree>
    <p:extLst>
      <p:ext uri="{BB962C8B-B14F-4D97-AF65-F5344CB8AC3E}">
        <p14:creationId xmlns:p14="http://schemas.microsoft.com/office/powerpoint/2010/main" val="35072152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3074" name="Picture 2">
            <a:extLst>
              <a:ext uri="{FF2B5EF4-FFF2-40B4-BE49-F238E27FC236}">
                <a16:creationId xmlns:a16="http://schemas.microsoft.com/office/drawing/2014/main" id="{8B8A8571-6E13-41D7-A16F-91FA159447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435"/>
            <a:ext cx="12192000" cy="6855565"/>
          </a:xfrm>
          <a:prstGeom prst="rect">
            <a:avLst/>
          </a:prstGeom>
          <a:noFill/>
          <a:extLst>
            <a:ext uri="{909E8E84-426E-40DD-AFC4-6F175D3DCCD1}">
              <a14:hiddenFill xmlns:a14="http://schemas.microsoft.com/office/drawing/2010/main">
                <a:solidFill>
                  <a:srgbClr val="FFFFFF"/>
                </a:solidFill>
              </a14:hiddenFill>
            </a:ext>
          </a:extLst>
        </p:spPr>
      </p:pic>
      <p:sp>
        <p:nvSpPr>
          <p:cNvPr id="4" name="Title 6"/>
          <p:cNvSpPr/>
          <p:nvPr/>
        </p:nvSpPr>
        <p:spPr bwMode="auto">
          <a:xfrm>
            <a:off x="479424" y="274638"/>
            <a:ext cx="11584239"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Attribution de 2 lots (meilleur rapport qualité/prix) </a:t>
            </a:r>
            <a:endParaRPr lang="en-US" sz="3600" dirty="0"/>
          </a:p>
        </p:txBody>
      </p:sp>
      <p:sp>
        <p:nvSpPr>
          <p:cNvPr id="11" name="Slide Number Placeholder 2"/>
          <p:cNvSpPr>
            <a:spLocks noGrp="1"/>
          </p:cNvSpPr>
          <p:nvPr>
            <p:ph type="sldNum" sz="quarter" idx="12"/>
          </p:nvPr>
        </p:nvSpPr>
        <p:spPr bwMode="auto"/>
        <p:txBody>
          <a:bodyPr/>
          <a:lstStyle/>
          <a:p>
            <a:pPr>
              <a:defRPr/>
            </a:pPr>
            <a:fld id="{ED0DE56A-5CA1-41CD-B2ED-997A480EFCF4}" type="slidenum">
              <a:rPr lang="en-US"/>
              <a:t>4</a:t>
            </a:fld>
            <a:endParaRPr lang="en-US"/>
          </a:p>
        </p:txBody>
      </p:sp>
      <p:sp>
        <p:nvSpPr>
          <p:cNvPr id="7" name="Content Placeholder 2">
            <a:extLst>
              <a:ext uri="{FF2B5EF4-FFF2-40B4-BE49-F238E27FC236}">
                <a16:creationId xmlns:a16="http://schemas.microsoft.com/office/drawing/2014/main" id="{8AC7833F-6577-42D4-9ED1-A7687D9ABDA2}"/>
              </a:ext>
            </a:extLst>
          </p:cNvPr>
          <p:cNvSpPr txBox="1">
            <a:spLocks/>
          </p:cNvSpPr>
          <p:nvPr/>
        </p:nvSpPr>
        <p:spPr bwMode="auto">
          <a:xfrm>
            <a:off x="2197104" y="1037153"/>
            <a:ext cx="2728232" cy="5526088"/>
          </a:xfrm>
          <a:prstGeom prst="rect">
            <a:avLst/>
          </a:prstGeom>
          <a:solidFill>
            <a:schemeClr val="bg1">
              <a:alpha val="70000"/>
            </a:schemeClr>
          </a:solidFill>
          <a:ln>
            <a:solidFill>
              <a:schemeClr val="bg1"/>
            </a:solidFill>
          </a:ln>
        </p:spPr>
        <p:txBody>
          <a:bodyPr lIns="108000" rIns="18000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defRPr/>
            </a:pPr>
            <a:r>
              <a:rPr lang="en-US" sz="2400" b="1" dirty="0">
                <a:solidFill>
                  <a:srgbClr val="3C90C4"/>
                </a:solidFill>
                <a:latin typeface="Calibri Light "/>
              </a:rPr>
              <a:t>Lot A</a:t>
            </a:r>
          </a:p>
          <a:p>
            <a:pPr marL="0" indent="0" algn="just">
              <a:buFont typeface="Arial" panose="020B0604020202020204" pitchFamily="34" charset="0"/>
              <a:buNone/>
              <a:defRPr/>
            </a:pPr>
            <a:r>
              <a:rPr lang="fr-CH" sz="1600" dirty="0">
                <a:latin typeface="+mj-lt"/>
              </a:rPr>
              <a:t>Le premier contrat pour les </a:t>
            </a:r>
            <a:r>
              <a:rPr lang="fr-FR" sz="1600" b="1" dirty="0">
                <a:latin typeface="+mj-lt"/>
              </a:rPr>
              <a:t>Services de Nettoyage </a:t>
            </a:r>
            <a:r>
              <a:rPr lang="fr-CH" sz="1600" b="1" dirty="0">
                <a:latin typeface="+mj-lt"/>
              </a:rPr>
              <a:t>du site du CERN de Meyrin et du Portail de Science</a:t>
            </a:r>
            <a:r>
              <a:rPr lang="en-GB" sz="1600" b="1" dirty="0">
                <a:latin typeface="+mj-lt"/>
              </a:rPr>
              <a:t>. </a:t>
            </a:r>
          </a:p>
        </p:txBody>
      </p:sp>
      <p:sp>
        <p:nvSpPr>
          <p:cNvPr id="9" name="Content Placeholder 2">
            <a:extLst>
              <a:ext uri="{FF2B5EF4-FFF2-40B4-BE49-F238E27FC236}">
                <a16:creationId xmlns:a16="http://schemas.microsoft.com/office/drawing/2014/main" id="{69984E42-8276-4F7E-A4C2-3E9B99BFB5F1}"/>
              </a:ext>
            </a:extLst>
          </p:cNvPr>
          <p:cNvSpPr txBox="1">
            <a:spLocks/>
          </p:cNvSpPr>
          <p:nvPr/>
        </p:nvSpPr>
        <p:spPr bwMode="auto">
          <a:xfrm>
            <a:off x="5145768" y="1037153"/>
            <a:ext cx="2728233" cy="5526087"/>
          </a:xfrm>
          <a:prstGeom prst="rect">
            <a:avLst/>
          </a:prstGeom>
          <a:solidFill>
            <a:schemeClr val="bg1">
              <a:alpha val="70000"/>
            </a:schemeClr>
          </a:solidFill>
          <a:ln>
            <a:solidFill>
              <a:schemeClr val="bg1"/>
            </a:solidFill>
          </a:ln>
        </p:spPr>
        <p:txBody>
          <a:bodyPr lIns="108000" rIns="18000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defRPr/>
            </a:pPr>
            <a:r>
              <a:rPr lang="en-US" sz="2400" b="1" dirty="0">
                <a:solidFill>
                  <a:srgbClr val="3C90C4"/>
                </a:solidFill>
                <a:latin typeface="Calibri Light "/>
              </a:rPr>
              <a:t>LOT B</a:t>
            </a:r>
          </a:p>
          <a:p>
            <a:pPr marL="0" indent="0" algn="just">
              <a:buNone/>
              <a:defRPr/>
            </a:pPr>
            <a:r>
              <a:rPr lang="fr-CH" sz="1600" dirty="0">
                <a:latin typeface="+mj-lt"/>
              </a:rPr>
              <a:t>Le second contrat pour le</a:t>
            </a:r>
            <a:r>
              <a:rPr lang="fr-FR" sz="1600" dirty="0">
                <a:latin typeface="+mj-lt"/>
              </a:rPr>
              <a:t> </a:t>
            </a:r>
            <a:r>
              <a:rPr lang="fr-FR" sz="1600" b="1" dirty="0">
                <a:latin typeface="+mj-lt"/>
              </a:rPr>
              <a:t>Service de Contrôle Qualité </a:t>
            </a:r>
            <a:r>
              <a:rPr lang="fr-CH" sz="1600" b="1" dirty="0">
                <a:latin typeface="+mj-lt"/>
              </a:rPr>
              <a:t>du site du CERN de Meyrin et du Portail de Science</a:t>
            </a:r>
            <a:endParaRPr lang="en-GB" sz="1600" b="1" dirty="0">
              <a:latin typeface="+mj-lt"/>
            </a:endParaRPr>
          </a:p>
        </p:txBody>
      </p:sp>
      <p:sp>
        <p:nvSpPr>
          <p:cNvPr id="8" name="Content Placeholder 2">
            <a:extLst>
              <a:ext uri="{FF2B5EF4-FFF2-40B4-BE49-F238E27FC236}">
                <a16:creationId xmlns:a16="http://schemas.microsoft.com/office/drawing/2014/main" id="{8D47E1E2-2495-4F51-AD1E-448F0853DB49}"/>
              </a:ext>
            </a:extLst>
          </p:cNvPr>
          <p:cNvSpPr txBox="1">
            <a:spLocks/>
          </p:cNvSpPr>
          <p:nvPr/>
        </p:nvSpPr>
        <p:spPr bwMode="auto">
          <a:xfrm>
            <a:off x="8142739" y="1057275"/>
            <a:ext cx="2728233" cy="5526087"/>
          </a:xfrm>
          <a:prstGeom prst="rect">
            <a:avLst/>
          </a:prstGeom>
          <a:solidFill>
            <a:schemeClr val="bg1">
              <a:alpha val="70000"/>
            </a:schemeClr>
          </a:solidFill>
          <a:ln>
            <a:solidFill>
              <a:schemeClr val="bg1"/>
            </a:solidFill>
          </a:ln>
        </p:spPr>
        <p:txBody>
          <a:bodyPr lIns="108000" rIns="18000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defRPr/>
            </a:pPr>
            <a:r>
              <a:rPr lang="en-US" sz="2400" b="1" dirty="0">
                <a:solidFill>
                  <a:srgbClr val="3C90C4"/>
                </a:solidFill>
                <a:latin typeface="Calibri Light "/>
              </a:rPr>
              <a:t>Option</a:t>
            </a:r>
          </a:p>
          <a:p>
            <a:pPr marL="0" indent="0" algn="just">
              <a:buNone/>
              <a:defRPr/>
            </a:pPr>
            <a:r>
              <a:rPr lang="fr-CH" sz="1600" dirty="0">
                <a:latin typeface="+mj-lt"/>
              </a:rPr>
              <a:t>Service blanchisserie pour les vêtements de travail du CERN</a:t>
            </a:r>
            <a:endParaRPr lang="en-GB" sz="1600" dirty="0">
              <a:latin typeface="+mj-lt"/>
            </a:endParaRPr>
          </a:p>
        </p:txBody>
      </p:sp>
    </p:spTree>
    <p:extLst>
      <p:ext uri="{BB962C8B-B14F-4D97-AF65-F5344CB8AC3E}">
        <p14:creationId xmlns:p14="http://schemas.microsoft.com/office/powerpoint/2010/main" val="264712725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3"/>
          <p:cNvSpPr/>
          <p:nvPr/>
        </p:nvSpPr>
        <p:spPr bwMode="auto">
          <a:xfrm>
            <a:off x="0" y="0"/>
            <a:ext cx="12192000" cy="6858000"/>
          </a:xfrm>
          <a:prstGeom prst="rect">
            <a:avLst/>
          </a:prstGeom>
          <a:solidFill>
            <a:srgbClr val="FBFBF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5" name="Picture 6" descr="Hand holding question mark Free Photo"/>
          <p:cNvPicPr>
            <a:picLocks noChangeAspect="1" noChangeArrowheads="1"/>
          </p:cNvPicPr>
          <p:nvPr/>
        </p:nvPicPr>
        <p:blipFill>
          <a:blip r:embed="rId2"/>
          <a:srcRect t="7175"/>
          <a:stretch/>
        </p:blipFill>
        <p:spPr bwMode="auto">
          <a:xfrm>
            <a:off x="5192712" y="76200"/>
            <a:ext cx="5221287" cy="6781800"/>
          </a:xfrm>
          <a:prstGeom prst="rect">
            <a:avLst/>
          </a:prstGeom>
          <a:noFill/>
          <a:ln>
            <a:noFill/>
          </a:ln>
        </p:spPr>
      </p:pic>
      <p:cxnSp>
        <p:nvCxnSpPr>
          <p:cNvPr id="6" name="Straight Connector 2"/>
          <p:cNvCxnSpPr>
            <a:cxnSpLocks/>
          </p:cNvCxnSpPr>
          <p:nvPr/>
        </p:nvCxnSpPr>
        <p:spPr bwMode="auto">
          <a:xfrm>
            <a:off x="0" y="1976438"/>
            <a:ext cx="12192000" cy="4011612"/>
          </a:xfrm>
          <a:prstGeom prst="line">
            <a:avLst/>
          </a:prstGeom>
          <a:ln w="38100">
            <a:solidFill>
              <a:srgbClr val="004296"/>
            </a:solidFill>
          </a:ln>
        </p:spPr>
        <p:style>
          <a:lnRef idx="1">
            <a:schemeClr val="accent1"/>
          </a:lnRef>
          <a:fillRef idx="0">
            <a:schemeClr val="accent1"/>
          </a:fillRef>
          <a:effectRef idx="0">
            <a:schemeClr val="accent1"/>
          </a:effectRef>
          <a:fontRef idx="minor">
            <a:schemeClr val="tx1"/>
          </a:fontRef>
        </p:style>
      </p:cxnSp>
      <p:pic>
        <p:nvPicPr>
          <p:cNvPr id="7" name="Picture 2"/>
          <p:cNvPicPr>
            <a:picLocks noChangeAspect="1" noChangeArrowheads="1"/>
          </p:cNvPicPr>
          <p:nvPr/>
        </p:nvPicPr>
        <p:blipFill>
          <a:blip r:embed="rId3"/>
          <a:srcRect l="3836" t="2869" r="3834" b="2869"/>
          <a:stretch/>
        </p:blipFill>
        <p:spPr bwMode="auto">
          <a:xfrm>
            <a:off x="949325" y="-1587"/>
            <a:ext cx="4860925" cy="6859588"/>
          </a:xfrm>
          <a:prstGeom prst="rect">
            <a:avLst/>
          </a:prstGeom>
          <a:noFill/>
          <a:ln>
            <a:noFill/>
          </a:ln>
        </p:spPr>
      </p:pic>
      <p:pic>
        <p:nvPicPr>
          <p:cNvPr id="8" name="Picture 7" descr="A picture containing text&#10;&#10;Description automatically generated"/>
          <p:cNvPicPr>
            <a:picLocks noChangeAspect="1" noChangeArrowheads="1"/>
          </p:cNvPicPr>
          <p:nvPr/>
        </p:nvPicPr>
        <p:blipFill>
          <a:blip r:embed="rId4"/>
          <a:stretch/>
        </p:blipFill>
        <p:spPr bwMode="auto">
          <a:xfrm>
            <a:off x="8434388" y="5892800"/>
            <a:ext cx="3759200" cy="1081088"/>
          </a:xfrm>
          <a:prstGeom prst="rect">
            <a:avLst/>
          </a:prstGeom>
          <a:noFill/>
          <a:ln>
            <a:noFill/>
          </a:ln>
        </p:spPr>
      </p:pic>
      <p:sp>
        <p:nvSpPr>
          <p:cNvPr id="9" name="Slide Number Placeholder 2"/>
          <p:cNvSpPr>
            <a:spLocks noGrp="1"/>
          </p:cNvSpPr>
          <p:nvPr>
            <p:ph type="sldNum" sz="quarter" idx="12"/>
          </p:nvPr>
        </p:nvSpPr>
        <p:spPr bwMode="auto"/>
        <p:txBody>
          <a:bodyPr/>
          <a:lstStyle/>
          <a:p>
            <a:pPr>
              <a:defRPr/>
            </a:pPr>
            <a:fld id="{ED0DE56A-5CA1-41CD-B2ED-997A480EFCF4}" type="slidenum">
              <a:rPr lang="en-US"/>
              <a:t>40</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Text Placeholder 2"/>
          <p:cNvSpPr>
            <a:spLocks noGrp="1"/>
          </p:cNvSpPr>
          <p:nvPr>
            <p:ph type="body" idx="1"/>
          </p:nvPr>
        </p:nvSpPr>
        <p:spPr bwMode="auto"/>
        <p:txBody>
          <a:bodyPr>
            <a:normAutofit/>
          </a:bodyPr>
          <a:lstStyle/>
          <a:p>
            <a:pPr>
              <a:defRPr/>
            </a:pPr>
            <a:r>
              <a:rPr lang="fr-CH" sz="2000" dirty="0">
                <a:solidFill>
                  <a:srgbClr val="3C90C4"/>
                </a:solidFill>
                <a:latin typeface="Calibri Light "/>
              </a:rPr>
              <a:t>Zone site de Meyrin partie Suisse</a:t>
            </a:r>
            <a:endParaRPr sz="2000" dirty="0">
              <a:solidFill>
                <a:srgbClr val="3C90C4"/>
              </a:solidFill>
              <a:latin typeface="Calibri Light "/>
            </a:endParaRPr>
          </a:p>
        </p:txBody>
      </p:sp>
      <p:sp>
        <p:nvSpPr>
          <p:cNvPr id="6" name="Text Placeholder 3"/>
          <p:cNvSpPr>
            <a:spLocks noGrp="1"/>
          </p:cNvSpPr>
          <p:nvPr>
            <p:ph type="body" sz="quarter" idx="3"/>
          </p:nvPr>
        </p:nvSpPr>
        <p:spPr bwMode="auto"/>
        <p:txBody>
          <a:bodyPr>
            <a:normAutofit/>
          </a:bodyPr>
          <a:lstStyle/>
          <a:p>
            <a:pPr>
              <a:defRPr/>
            </a:pPr>
            <a:r>
              <a:rPr lang="fr-CH" sz="2000" dirty="0">
                <a:solidFill>
                  <a:srgbClr val="3C90C4"/>
                </a:solidFill>
                <a:latin typeface="Calibri Light "/>
              </a:rPr>
              <a:t>Zone Portail de la Science</a:t>
            </a:r>
            <a:endParaRPr sz="2000" dirty="0">
              <a:solidFill>
                <a:srgbClr val="3C90C4"/>
              </a:solidFill>
              <a:latin typeface="Calibri Light "/>
            </a:endParaRPr>
          </a:p>
        </p:txBody>
      </p:sp>
      <p:pic>
        <p:nvPicPr>
          <p:cNvPr id="3" name="Picture Placeholder 2" descr="Map&#10;&#10;Description automatically generated">
            <a:extLst>
              <a:ext uri="{FF2B5EF4-FFF2-40B4-BE49-F238E27FC236}">
                <a16:creationId xmlns:a16="http://schemas.microsoft.com/office/drawing/2014/main" id="{9F1B1B69-A3F0-3E5F-7444-74790689B09A}"/>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6144" r="6144"/>
          <a:stretch>
            <a:fillRect/>
          </a:stretch>
        </p:blipFill>
        <p:spPr bwMode="auto"/>
      </p:pic>
      <p:sp>
        <p:nvSpPr>
          <p:cNvPr id="10" name="Slide Number Placeholder 7"/>
          <p:cNvSpPr>
            <a:spLocks noGrp="1"/>
          </p:cNvSpPr>
          <p:nvPr>
            <p:ph type="sldNum" sz="quarter" idx="17"/>
          </p:nvPr>
        </p:nvSpPr>
        <p:spPr bwMode="auto"/>
        <p:txBody>
          <a:bodyPr/>
          <a:lstStyle/>
          <a:p>
            <a:pPr>
              <a:defRPr/>
            </a:pPr>
            <a:fld id="{36B5EA5A-BC32-A742-B11B-8E7414D5B535}" type="slidenum">
              <a:rPr lang="en-US"/>
              <a:t>5</a:t>
            </a:fld>
            <a:endParaRPr lang="en-US"/>
          </a:p>
        </p:txBody>
      </p:sp>
      <p:pic>
        <p:nvPicPr>
          <p:cNvPr id="8" name="Picture Placeholder 7" descr="A picture containing spaghetti junction&#10;&#10;Description automatically generated">
            <a:extLst>
              <a:ext uri="{FF2B5EF4-FFF2-40B4-BE49-F238E27FC236}">
                <a16:creationId xmlns:a16="http://schemas.microsoft.com/office/drawing/2014/main" id="{400E656F-0CAA-16B2-741E-019656A93344}"/>
              </a:ext>
            </a:extLst>
          </p:cNvPr>
          <p:cNvPicPr>
            <a:picLocks noGrp="1" noChangeAspect="1"/>
          </p:cNvPicPr>
          <p:nvPr>
            <p:ph type="pic" sz="quarter" idx="18"/>
          </p:nvPr>
        </p:nvPicPr>
        <p:blipFill>
          <a:blip r:embed="rId3">
            <a:extLst>
              <a:ext uri="{28A0092B-C50C-407E-A947-70E740481C1C}">
                <a14:useLocalDpi xmlns:a14="http://schemas.microsoft.com/office/drawing/2010/main" val="0"/>
              </a:ext>
            </a:extLst>
          </a:blip>
          <a:srcRect l="7864" r="7864"/>
          <a:stretch>
            <a:fillRect/>
          </a:stretch>
        </p:blipFill>
        <p:spPr bwMode="auto"/>
      </p:pic>
      <p:sp>
        <p:nvSpPr>
          <p:cNvPr id="12" name="Title 6">
            <a:extLst>
              <a:ext uri="{FF2B5EF4-FFF2-40B4-BE49-F238E27FC236}">
                <a16:creationId xmlns:a16="http://schemas.microsoft.com/office/drawing/2014/main" id="{A16DFD8E-1406-4CB6-A992-4B199317322B}"/>
              </a:ext>
            </a:extLst>
          </p:cNvPr>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Zones géographiques concernées </a:t>
            </a:r>
            <a:endParaRPr lang="en-US" sz="3600" dirty="0"/>
          </a:p>
        </p:txBody>
      </p:sp>
      <p:pic>
        <p:nvPicPr>
          <p:cNvPr id="9" name="Image 7">
            <a:extLst>
              <a:ext uri="{FF2B5EF4-FFF2-40B4-BE49-F238E27FC236}">
                <a16:creationId xmlns:a16="http://schemas.microsoft.com/office/drawing/2014/main" id="{8608EE6D-0F4A-B96D-8C79-ABD9A96C8E3F}"/>
              </a:ext>
            </a:extLst>
          </p:cNvPr>
          <p:cNvPicPr>
            <a:picLocks noChangeAspect="1"/>
          </p:cNvPicPr>
          <p:nvPr/>
        </p:nvPicPr>
        <p:blipFill>
          <a:blip r:embed="rId4"/>
          <a:stretch>
            <a:fillRect/>
          </a:stretch>
        </p:blipFill>
        <p:spPr>
          <a:xfrm>
            <a:off x="4479721" y="5256498"/>
            <a:ext cx="1544841" cy="944277"/>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6"/>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Fréquentation du site </a:t>
            </a:r>
            <a:endParaRPr lang="en-US" sz="3600" dirty="0"/>
          </a:p>
        </p:txBody>
      </p:sp>
      <p:sp>
        <p:nvSpPr>
          <p:cNvPr id="5" name="TextBox 8"/>
          <p:cNvSpPr/>
          <p:nvPr/>
        </p:nvSpPr>
        <p:spPr bwMode="auto">
          <a:xfrm>
            <a:off x="479424" y="1272423"/>
            <a:ext cx="10945813" cy="584775"/>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en-GB" sz="1600" dirty="0">
                <a:solidFill>
                  <a:schemeClr val="tx1"/>
                </a:solidFill>
              </a:rPr>
              <a:t>Estimation du n</a:t>
            </a:r>
            <a:r>
              <a:rPr lang="fr-FR" sz="1600" dirty="0">
                <a:solidFill>
                  <a:schemeClr val="tx1"/>
                </a:solidFill>
              </a:rPr>
              <a:t>ombre de personnes sur les sites du CERN par jour: environ 10’000 personnes.</a:t>
            </a:r>
          </a:p>
          <a:p>
            <a:pPr>
              <a:defRPr/>
            </a:pPr>
            <a:r>
              <a:rPr lang="fr-FR" sz="1600" dirty="0">
                <a:solidFill>
                  <a:schemeClr val="tx1"/>
                </a:solidFill>
              </a:rPr>
              <a:t>Ci-dessous le nombre d’occupants estimé par bâtiment </a:t>
            </a:r>
            <a:endParaRPr lang="en-GB" sz="1600" dirty="0"/>
          </a:p>
        </p:txBody>
      </p:sp>
      <p:pic>
        <p:nvPicPr>
          <p:cNvPr id="2" name="Picture 5">
            <a:extLst>
              <a:ext uri="{FF2B5EF4-FFF2-40B4-BE49-F238E27FC236}">
                <a16:creationId xmlns:a16="http://schemas.microsoft.com/office/drawing/2014/main" id="{12969090-9D58-BA0F-0ED6-1DCAE366095C}"/>
              </a:ext>
            </a:extLst>
          </p:cNvPr>
          <p:cNvPicPr>
            <a:picLocks noChangeAspect="1"/>
          </p:cNvPicPr>
          <p:nvPr/>
        </p:nvPicPr>
        <p:blipFill>
          <a:blip r:embed="rId2"/>
          <a:stretch>
            <a:fillRect/>
          </a:stretch>
        </p:blipFill>
        <p:spPr>
          <a:xfrm>
            <a:off x="1579057" y="1785257"/>
            <a:ext cx="8831368" cy="5072743"/>
          </a:xfrm>
          <a:prstGeom prst="rect">
            <a:avLst/>
          </a:prstGeom>
        </p:spPr>
      </p:pic>
    </p:spTree>
    <p:extLst>
      <p:ext uri="{BB962C8B-B14F-4D97-AF65-F5344CB8AC3E}">
        <p14:creationId xmlns:p14="http://schemas.microsoft.com/office/powerpoint/2010/main" val="40318248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FFC41149-4254-48D0-A6FB-8F5725F921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5005" y="-4495"/>
            <a:ext cx="10426995" cy="6862495"/>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2">
            <a:extLst>
              <a:ext uri="{FF2B5EF4-FFF2-40B4-BE49-F238E27FC236}">
                <a16:creationId xmlns:a16="http://schemas.microsoft.com/office/drawing/2014/main" id="{9EB23599-A525-D248-8355-BDD9F34176EB}"/>
              </a:ext>
            </a:extLst>
          </p:cNvPr>
          <p:cNvSpPr txBox="1">
            <a:spLocks/>
          </p:cNvSpPr>
          <p:nvPr/>
        </p:nvSpPr>
        <p:spPr>
          <a:xfrm>
            <a:off x="6254963" y="1293222"/>
            <a:ext cx="5445626" cy="5183777"/>
          </a:xfrm>
          <a:prstGeom prst="rect">
            <a:avLst/>
          </a:prstGeom>
          <a:solidFill>
            <a:schemeClr val="bg1">
              <a:lumMod val="95000"/>
              <a:alpha val="70000"/>
            </a:schemeClr>
          </a:solidFill>
          <a:ln>
            <a:solidFill>
              <a:schemeClr val="bg1"/>
            </a:solidFill>
          </a:ln>
        </p:spPr>
        <p:txBody>
          <a:bodyPr lIns="108000" rIns="144000" anchor="t" anchorCtr="0"/>
          <a:lstStyle>
            <a:defPPr>
              <a:defRPr lang="en-US"/>
            </a:defPPr>
            <a:lvl1pPr indent="0">
              <a:lnSpc>
                <a:spcPct val="100000"/>
              </a:lnSpc>
              <a:spcBef>
                <a:spcPts val="0"/>
              </a:spcBef>
              <a:buFont typeface="Arial" panose="020B0604020202020204" pitchFamily="34" charset="0"/>
              <a:buNone/>
              <a:defRPr b="1">
                <a:solidFill>
                  <a:srgbClr val="3C90C4"/>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2400" dirty="0" err="1">
                <a:latin typeface="Calibri Light "/>
              </a:rPr>
              <a:t>Spécificité</a:t>
            </a:r>
            <a:r>
              <a:rPr lang="en-US" sz="2400" dirty="0">
                <a:latin typeface="Calibri Light "/>
              </a:rPr>
              <a:t> - Lot A </a:t>
            </a:r>
          </a:p>
          <a:p>
            <a:pPr marL="449263" marR="540385" lvl="1" indent="-274638">
              <a:spcBef>
                <a:spcPts val="0"/>
              </a:spcBef>
              <a:spcAft>
                <a:spcPts val="1200"/>
              </a:spcAft>
            </a:pPr>
            <a:r>
              <a:rPr lang="fr-FR" sz="1600" b="1" dirty="0">
                <a:latin typeface="Calibri Light "/>
              </a:rPr>
              <a:t>Secteur en majorité administratif, accueil, salles de conférence- forte densité; </a:t>
            </a:r>
          </a:p>
          <a:p>
            <a:pPr marL="449263" marR="540385" lvl="1" indent="-274638">
              <a:spcBef>
                <a:spcPts val="0"/>
              </a:spcBef>
              <a:spcAft>
                <a:spcPts val="1200"/>
              </a:spcAft>
            </a:pPr>
            <a:r>
              <a:rPr lang="fr-FR" sz="1600" b="1" dirty="0">
                <a:latin typeface="Calibri Light "/>
              </a:rPr>
              <a:t>Bâtiment principal (Bat. 500/501): salle du Conseil, amphithéâtre principal, restaurant 1;  </a:t>
            </a:r>
          </a:p>
          <a:p>
            <a:pPr marL="449263" marR="540385" lvl="1" indent="-274638">
              <a:spcBef>
                <a:spcPts val="0"/>
              </a:spcBef>
              <a:spcAft>
                <a:spcPts val="1200"/>
              </a:spcAft>
            </a:pPr>
            <a:r>
              <a:rPr lang="fr-FR" sz="1600" b="1" dirty="0">
                <a:latin typeface="Calibri Light "/>
              </a:rPr>
              <a:t>Direction générale (Bat.42) pendant la durée des travaux du Bât 60(Fin des travaux prévue en 2025); </a:t>
            </a:r>
          </a:p>
          <a:p>
            <a:pPr marL="449263" marR="540385" lvl="1" indent="-274638">
              <a:spcBef>
                <a:spcPts val="0"/>
              </a:spcBef>
              <a:spcAft>
                <a:spcPts val="1200"/>
              </a:spcAft>
            </a:pPr>
            <a:r>
              <a:rPr lang="fr-FR" sz="1600" b="1" dirty="0">
                <a:latin typeface="Calibri Light "/>
              </a:rPr>
              <a:t>Portail de Science (Bat. 81,82,83,84,85 et 86);</a:t>
            </a:r>
          </a:p>
          <a:p>
            <a:pPr marL="449263" marR="540385" lvl="1" indent="-274638">
              <a:spcBef>
                <a:spcPts val="0"/>
              </a:spcBef>
              <a:spcAft>
                <a:spcPts val="1200"/>
              </a:spcAft>
            </a:pPr>
            <a:r>
              <a:rPr lang="fr-FR" sz="1600" b="1" dirty="0">
                <a:latin typeface="Calibri Light "/>
              </a:rPr>
              <a:t>Bâtiment des physiciens (Bat. 40);</a:t>
            </a:r>
          </a:p>
          <a:p>
            <a:pPr marL="449263" marR="540385" lvl="1" indent="-274638">
              <a:spcBef>
                <a:spcPts val="0"/>
              </a:spcBef>
              <a:spcAft>
                <a:spcPts val="1200"/>
              </a:spcAft>
            </a:pPr>
            <a:r>
              <a:rPr lang="fr-FR" sz="1600" b="1" dirty="0">
                <a:latin typeface="Calibri Light "/>
              </a:rPr>
              <a:t>Crèche/jardin d’enfants du CERN (Bat.664 );</a:t>
            </a:r>
          </a:p>
          <a:p>
            <a:pPr marL="449263" marR="540385" lvl="1" indent="-274638">
              <a:spcBef>
                <a:spcPts val="0"/>
              </a:spcBef>
              <a:spcAft>
                <a:spcPts val="1200"/>
              </a:spcAft>
            </a:pPr>
            <a:r>
              <a:rPr lang="fr-FR" sz="1600" b="1" dirty="0">
                <a:latin typeface="Calibri Light "/>
              </a:rPr>
              <a:t>Expositions ouvertes au public: Globe, bât 300; Portail de Science</a:t>
            </a:r>
          </a:p>
          <a:p>
            <a:pPr marL="449263" marR="540385" lvl="1" indent="-274638">
              <a:spcBef>
                <a:spcPts val="0"/>
              </a:spcBef>
              <a:spcAft>
                <a:spcPts val="1200"/>
              </a:spcAft>
            </a:pPr>
            <a:r>
              <a:rPr lang="fr-FR" sz="1600" b="1" dirty="0">
                <a:latin typeface="Calibri Light "/>
              </a:rPr>
              <a:t>Réception du CERN (Bat.33);</a:t>
            </a:r>
          </a:p>
          <a:p>
            <a:pPr marL="449263" marR="540385" lvl="1" indent="-274638">
              <a:spcBef>
                <a:spcPts val="0"/>
              </a:spcBef>
              <a:spcAft>
                <a:spcPts val="1200"/>
              </a:spcAft>
            </a:pPr>
            <a:r>
              <a:rPr lang="fr-FR" sz="1600" b="1" dirty="0">
                <a:latin typeface="Calibri Light "/>
              </a:rPr>
              <a:t>Service médical (Bat. 57);</a:t>
            </a:r>
          </a:p>
          <a:p>
            <a:pPr marL="449263" marR="540385" lvl="1" indent="-274638">
              <a:spcBef>
                <a:spcPts val="0"/>
              </a:spcBef>
              <a:spcAft>
                <a:spcPts val="1200"/>
              </a:spcAft>
            </a:pPr>
            <a:r>
              <a:rPr lang="fr-FR" sz="1600" b="1" dirty="0">
                <a:latin typeface="Calibri Light "/>
              </a:rPr>
              <a:t>Service enregistrement (Bat. 55);</a:t>
            </a:r>
          </a:p>
          <a:p>
            <a:pPr marL="449263" marR="540385" lvl="1" indent="-274638">
              <a:spcBef>
                <a:spcPts val="0"/>
              </a:spcBef>
              <a:spcAft>
                <a:spcPts val="1200"/>
              </a:spcAft>
            </a:pPr>
            <a:r>
              <a:rPr lang="fr-FR" sz="1600" b="1" dirty="0">
                <a:latin typeface="Calibri Light "/>
              </a:rPr>
              <a:t> Restaurant 2 (Bat. 504)</a:t>
            </a:r>
            <a:endParaRPr lang="en-US" sz="1600" b="1" dirty="0">
              <a:latin typeface="Calibri Light "/>
            </a:endParaRPr>
          </a:p>
          <a:p>
            <a:pPr marL="449263" lvl="1" indent="-274638"/>
            <a:endParaRPr lang="en-US" sz="1600" dirty="0">
              <a:latin typeface="Calibri Light "/>
            </a:endParaRPr>
          </a:p>
          <a:p>
            <a:pPr marL="449263" lvl="1" indent="-274638"/>
            <a:endParaRPr lang="en-US" sz="1600" dirty="0">
              <a:latin typeface="Calibri Light "/>
            </a:endParaRPr>
          </a:p>
          <a:p>
            <a:pPr marL="457200" lvl="1" indent="0">
              <a:buNone/>
            </a:pPr>
            <a:endParaRPr lang="en-US" sz="2000" dirty="0">
              <a:latin typeface="Calibri Light "/>
            </a:endParaRPr>
          </a:p>
          <a:p>
            <a:pPr lvl="1"/>
            <a:endParaRPr lang="en-US" sz="1600" dirty="0">
              <a:latin typeface="Calibri Light "/>
            </a:endParaRPr>
          </a:p>
          <a:p>
            <a:endParaRPr lang="en-US" sz="1600" dirty="0">
              <a:latin typeface="Calibri Light "/>
            </a:endParaRPr>
          </a:p>
        </p:txBody>
      </p:sp>
      <p:sp>
        <p:nvSpPr>
          <p:cNvPr id="7" name="Content Placeholder 2">
            <a:extLst>
              <a:ext uri="{FF2B5EF4-FFF2-40B4-BE49-F238E27FC236}">
                <a16:creationId xmlns:a16="http://schemas.microsoft.com/office/drawing/2014/main" id="{80FE044B-F820-3C4F-A3F3-C8971684096E}"/>
              </a:ext>
            </a:extLst>
          </p:cNvPr>
          <p:cNvSpPr txBox="1">
            <a:spLocks/>
          </p:cNvSpPr>
          <p:nvPr/>
        </p:nvSpPr>
        <p:spPr>
          <a:xfrm>
            <a:off x="351154" y="1293223"/>
            <a:ext cx="5445626" cy="5183777"/>
          </a:xfrm>
          <a:prstGeom prst="rect">
            <a:avLst/>
          </a:prstGeom>
          <a:solidFill>
            <a:schemeClr val="bg1">
              <a:lumMod val="95000"/>
              <a:alpha val="70000"/>
            </a:schemeClr>
          </a:solidFill>
          <a:ln>
            <a:solidFill>
              <a:schemeClr val="bg1"/>
            </a:solidFill>
          </a:ln>
        </p:spPr>
        <p:txBody>
          <a:bodyPr lIns="108000" rIns="144000" anchor="t" anchorCtr="0"/>
          <a:lstStyle>
            <a:defPPr>
              <a:defRPr lang="en-US"/>
            </a:defPPr>
            <a:lvl1pPr indent="0">
              <a:lnSpc>
                <a:spcPct val="100000"/>
              </a:lnSpc>
              <a:spcBef>
                <a:spcPts val="0"/>
              </a:spcBef>
              <a:buFont typeface="Arial" panose="020B0604020202020204" pitchFamily="34" charset="0"/>
              <a:buNone/>
              <a:defRPr b="1">
                <a:solidFill>
                  <a:srgbClr val="3C90C4"/>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2400" dirty="0">
                <a:latin typeface="Calibri Light "/>
              </a:rPr>
              <a:t>Prestation de Nettoyage  - Lot A</a:t>
            </a:r>
          </a:p>
          <a:p>
            <a:pPr marL="449263" lvl="1" indent="-274638"/>
            <a:r>
              <a:rPr lang="fr-FR" sz="1600" dirty="0">
                <a:latin typeface="Calibri Light "/>
              </a:rPr>
              <a:t>Nettoyage régulier des locaux du CERN ; </a:t>
            </a:r>
          </a:p>
          <a:p>
            <a:pPr marL="449263" lvl="1" indent="-274638"/>
            <a:r>
              <a:rPr lang="fr-FR" sz="1600" dirty="0">
                <a:latin typeface="Calibri Light "/>
              </a:rPr>
              <a:t>Nettoyage du Portail de la Science ; </a:t>
            </a:r>
          </a:p>
          <a:p>
            <a:pPr marL="449263" lvl="1" indent="-274638"/>
            <a:r>
              <a:rPr lang="fr-FR" sz="1600" dirty="0">
                <a:latin typeface="Calibri Light "/>
              </a:rPr>
              <a:t>Permanence ; </a:t>
            </a:r>
          </a:p>
          <a:p>
            <a:pPr marL="449263" lvl="1" indent="-274638"/>
            <a:r>
              <a:rPr lang="fr-FR" sz="1600" dirty="0">
                <a:latin typeface="Calibri Light "/>
              </a:rPr>
              <a:t>Service de nettoyage à la demande ; </a:t>
            </a:r>
          </a:p>
          <a:p>
            <a:pPr marL="449263" lvl="1" indent="-274638"/>
            <a:r>
              <a:rPr lang="fr-FR" sz="1600" dirty="0">
                <a:latin typeface="Calibri Light "/>
              </a:rPr>
              <a:t>Gestion des consommables sanitaires ; </a:t>
            </a:r>
          </a:p>
          <a:p>
            <a:pPr marL="449263" lvl="1" indent="-274638"/>
            <a:r>
              <a:rPr lang="fr-FR" sz="1600" dirty="0">
                <a:latin typeface="Calibri Light "/>
              </a:rPr>
              <a:t>Déneigement et salage des entrées des bâtiments;</a:t>
            </a:r>
          </a:p>
          <a:p>
            <a:pPr marL="449263" lvl="1" indent="-274638"/>
            <a:r>
              <a:rPr lang="fr-FR" sz="1600" dirty="0">
                <a:latin typeface="Calibri Light "/>
              </a:rPr>
              <a:t>Service exceptionnel.</a:t>
            </a:r>
          </a:p>
          <a:p>
            <a:pPr marL="174625" lvl="1" indent="0">
              <a:buNone/>
            </a:pPr>
            <a:endParaRPr lang="en-US" b="1" dirty="0">
              <a:solidFill>
                <a:srgbClr val="3C90C4"/>
              </a:solidFill>
              <a:latin typeface="Calibri Light "/>
            </a:endParaRPr>
          </a:p>
          <a:p>
            <a:r>
              <a:rPr lang="en-US" sz="2400" dirty="0">
                <a:latin typeface="Calibri Light "/>
              </a:rPr>
              <a:t>Prestation </a:t>
            </a:r>
            <a:r>
              <a:rPr lang="en-US" sz="2400" dirty="0" err="1">
                <a:latin typeface="Calibri Light "/>
              </a:rPr>
              <a:t>Contrôle</a:t>
            </a:r>
            <a:r>
              <a:rPr lang="en-US" sz="2400" dirty="0">
                <a:latin typeface="Calibri Light "/>
              </a:rPr>
              <a:t> </a:t>
            </a:r>
            <a:r>
              <a:rPr lang="en-US" sz="2400" dirty="0" err="1">
                <a:latin typeface="Calibri Light "/>
              </a:rPr>
              <a:t>Qualité</a:t>
            </a:r>
            <a:r>
              <a:rPr lang="en-US" sz="2400" dirty="0">
                <a:latin typeface="Calibri Light "/>
              </a:rPr>
              <a:t> - Lot B</a:t>
            </a:r>
          </a:p>
          <a:p>
            <a:pPr marL="449263" lvl="1" indent="-274638"/>
            <a:r>
              <a:rPr lang="fr-CH" sz="1600" dirty="0">
                <a:latin typeface="Calibri Light "/>
              </a:rPr>
              <a:t>Contrôle Qualité du nettoyage</a:t>
            </a:r>
            <a:endParaRPr lang="en-US" sz="1600" dirty="0">
              <a:latin typeface="Calibri Light "/>
            </a:endParaRPr>
          </a:p>
          <a:p>
            <a:endParaRPr lang="en-US" sz="1600" dirty="0">
              <a:latin typeface="Calibri Light "/>
            </a:endParaRPr>
          </a:p>
        </p:txBody>
      </p:sp>
      <p:sp>
        <p:nvSpPr>
          <p:cNvPr id="9" name="Title 6">
            <a:extLst>
              <a:ext uri="{FF2B5EF4-FFF2-40B4-BE49-F238E27FC236}">
                <a16:creationId xmlns:a16="http://schemas.microsoft.com/office/drawing/2014/main" id="{5478EABF-9ABA-4E9F-A317-D9DCD4436EBD}"/>
              </a:ext>
            </a:extLst>
          </p:cNvPr>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Spécification des Services nettoyage </a:t>
            </a:r>
            <a:endParaRPr lang="en-US" sz="3600" dirty="0"/>
          </a:p>
        </p:txBody>
      </p:sp>
      <p:pic>
        <p:nvPicPr>
          <p:cNvPr id="2" name="Image 9">
            <a:extLst>
              <a:ext uri="{FF2B5EF4-FFF2-40B4-BE49-F238E27FC236}">
                <a16:creationId xmlns:a16="http://schemas.microsoft.com/office/drawing/2014/main" id="{5ACB9CCC-9583-D5CD-B32C-292A049732A8}"/>
              </a:ext>
            </a:extLst>
          </p:cNvPr>
          <p:cNvPicPr>
            <a:picLocks noChangeAspect="1"/>
          </p:cNvPicPr>
          <p:nvPr/>
        </p:nvPicPr>
        <p:blipFill>
          <a:blip r:embed="rId4"/>
          <a:stretch>
            <a:fillRect/>
          </a:stretch>
        </p:blipFill>
        <p:spPr>
          <a:xfrm>
            <a:off x="393767" y="5089761"/>
            <a:ext cx="4953691" cy="1257475"/>
          </a:xfrm>
          <a:prstGeom prst="rect">
            <a:avLst/>
          </a:prstGeom>
        </p:spPr>
      </p:pic>
    </p:spTree>
    <p:extLst>
      <p:ext uri="{BB962C8B-B14F-4D97-AF65-F5344CB8AC3E}">
        <p14:creationId xmlns:p14="http://schemas.microsoft.com/office/powerpoint/2010/main" val="11017422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6"/>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Matériel mis à disposition par le CERN </a:t>
            </a:r>
            <a:endParaRPr lang="en-US" sz="3600" dirty="0"/>
          </a:p>
        </p:txBody>
      </p:sp>
      <p:sp>
        <p:nvSpPr>
          <p:cNvPr id="5" name="TextBox 8"/>
          <p:cNvSpPr/>
          <p:nvPr/>
        </p:nvSpPr>
        <p:spPr bwMode="auto">
          <a:xfrm>
            <a:off x="479424" y="1364460"/>
            <a:ext cx="10945813" cy="830997"/>
          </a:xfrm>
          <a:prstGeom prst="rect">
            <a:avLst/>
          </a:prstGeom>
          <a:gradFill>
            <a:gsLst>
              <a:gs pos="0">
                <a:srgbClr val="DAE1E6"/>
              </a:gs>
              <a:gs pos="48000">
                <a:schemeClr val="bg1">
                  <a:alpha val="94000"/>
                </a:schemeClr>
              </a:gs>
              <a:gs pos="76000">
                <a:schemeClr val="bg1">
                  <a:alpha val="20000"/>
                </a:schemeClr>
              </a:gs>
              <a:gs pos="100000">
                <a:srgbClr val="FFFFFF">
                  <a:alpha val="0"/>
                </a:srgbClr>
              </a:gs>
            </a:gsLst>
            <a:lin ang="2700000" scaled="1"/>
          </a:gradFill>
          <a:ln>
            <a:noFill/>
          </a:ln>
        </p:spPr>
        <p:txBody>
          <a:bodyPr wrap="square" rIns="180000" anchor="ctr" anchorCtr="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fr-FR" sz="1600" dirty="0">
                <a:solidFill>
                  <a:schemeClr val="tx1"/>
                </a:solidFill>
              </a:rPr>
              <a:t>Le CERN met à disposition du Contractant du Lot A le matériel listé dans l’Annexe 1. </a:t>
            </a:r>
          </a:p>
          <a:p>
            <a:pPr>
              <a:defRPr/>
            </a:pPr>
            <a:r>
              <a:rPr lang="fr-FR" sz="1600" dirty="0">
                <a:solidFill>
                  <a:schemeClr val="tx1"/>
                </a:solidFill>
              </a:rPr>
              <a:t>Toute dégradation ou usure prématurée fera l’objet d’un constat écrit avec le représentant du CERN: </a:t>
            </a:r>
            <a:r>
              <a:rPr lang="fr-FR" sz="1600" b="1" dirty="0">
                <a:solidFill>
                  <a:schemeClr val="tx1"/>
                </a:solidFill>
              </a:rPr>
              <a:t>La remise en état sera sous la responsabilité du Contractant.</a:t>
            </a:r>
            <a:endParaRPr lang="fr-CH" sz="1600" b="1" dirty="0">
              <a:solidFill>
                <a:schemeClr val="tx1"/>
              </a:solidFill>
            </a:endParaRPr>
          </a:p>
        </p:txBody>
      </p:sp>
      <p:pic>
        <p:nvPicPr>
          <p:cNvPr id="3" name="Image 7">
            <a:extLst>
              <a:ext uri="{FF2B5EF4-FFF2-40B4-BE49-F238E27FC236}">
                <a16:creationId xmlns:a16="http://schemas.microsoft.com/office/drawing/2014/main" id="{141DAEDC-695C-419D-7C46-C21B5B5339A8}"/>
              </a:ext>
            </a:extLst>
          </p:cNvPr>
          <p:cNvPicPr>
            <a:picLocks noChangeAspect="1"/>
          </p:cNvPicPr>
          <p:nvPr/>
        </p:nvPicPr>
        <p:blipFill>
          <a:blip r:embed="rId2"/>
          <a:stretch>
            <a:fillRect/>
          </a:stretch>
        </p:blipFill>
        <p:spPr>
          <a:xfrm>
            <a:off x="1736521" y="2303193"/>
            <a:ext cx="3348899" cy="4527086"/>
          </a:xfrm>
          <a:prstGeom prst="rect">
            <a:avLst/>
          </a:prstGeom>
        </p:spPr>
      </p:pic>
      <p:pic>
        <p:nvPicPr>
          <p:cNvPr id="6" name="Image 9">
            <a:extLst>
              <a:ext uri="{FF2B5EF4-FFF2-40B4-BE49-F238E27FC236}">
                <a16:creationId xmlns:a16="http://schemas.microsoft.com/office/drawing/2014/main" id="{78F1E962-6D71-9B5F-47F8-8C15B42F6A8B}"/>
              </a:ext>
            </a:extLst>
          </p:cNvPr>
          <p:cNvPicPr>
            <a:picLocks noChangeAspect="1"/>
          </p:cNvPicPr>
          <p:nvPr/>
        </p:nvPicPr>
        <p:blipFill>
          <a:blip r:embed="rId3"/>
          <a:stretch>
            <a:fillRect/>
          </a:stretch>
        </p:blipFill>
        <p:spPr>
          <a:xfrm>
            <a:off x="6096000" y="2727634"/>
            <a:ext cx="4003367" cy="3676561"/>
          </a:xfrm>
          <a:prstGeom prst="rect">
            <a:avLst/>
          </a:prstGeom>
        </p:spPr>
      </p:pic>
    </p:spTree>
    <p:extLst>
      <p:ext uri="{BB962C8B-B14F-4D97-AF65-F5344CB8AC3E}">
        <p14:creationId xmlns:p14="http://schemas.microsoft.com/office/powerpoint/2010/main" val="3592986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Text Placeholder 2"/>
          <p:cNvSpPr>
            <a:spLocks noGrp="1"/>
          </p:cNvSpPr>
          <p:nvPr>
            <p:ph type="body" idx="1"/>
          </p:nvPr>
        </p:nvSpPr>
        <p:spPr bwMode="auto"/>
        <p:txBody>
          <a:bodyPr>
            <a:normAutofit/>
          </a:bodyPr>
          <a:lstStyle/>
          <a:p>
            <a:pPr>
              <a:defRPr/>
            </a:pPr>
            <a:r>
              <a:rPr lang="fr-CH" sz="2000" dirty="0">
                <a:solidFill>
                  <a:srgbClr val="3C90C4"/>
                </a:solidFill>
                <a:latin typeface="Calibri Light "/>
              </a:rPr>
              <a:t>5 machines </a:t>
            </a:r>
            <a:r>
              <a:rPr lang="fr-CH" sz="2000" dirty="0" err="1">
                <a:solidFill>
                  <a:srgbClr val="3C90C4"/>
                </a:solidFill>
                <a:latin typeface="Calibri Light "/>
              </a:rPr>
              <a:t>Tersano</a:t>
            </a:r>
            <a:r>
              <a:rPr lang="fr-CH" sz="2000" dirty="0">
                <a:solidFill>
                  <a:srgbClr val="3C90C4"/>
                </a:solidFill>
                <a:latin typeface="Calibri Light "/>
              </a:rPr>
              <a:t> pour production eau ozonée</a:t>
            </a:r>
            <a:endParaRPr sz="2000" dirty="0">
              <a:solidFill>
                <a:srgbClr val="3C90C4"/>
              </a:solidFill>
              <a:latin typeface="Calibri Light "/>
            </a:endParaRPr>
          </a:p>
        </p:txBody>
      </p:sp>
      <p:sp>
        <p:nvSpPr>
          <p:cNvPr id="6" name="Text Placeholder 3"/>
          <p:cNvSpPr>
            <a:spLocks noGrp="1"/>
          </p:cNvSpPr>
          <p:nvPr>
            <p:ph type="body" sz="quarter" idx="3"/>
          </p:nvPr>
        </p:nvSpPr>
        <p:spPr bwMode="auto">
          <a:xfrm>
            <a:off x="6024562" y="1604966"/>
            <a:ext cx="6047196" cy="655634"/>
          </a:xfrm>
        </p:spPr>
        <p:txBody>
          <a:bodyPr>
            <a:normAutofit/>
          </a:bodyPr>
          <a:lstStyle/>
          <a:p>
            <a:pPr>
              <a:defRPr/>
            </a:pPr>
            <a:r>
              <a:rPr lang="fr-CH" sz="2200" dirty="0">
                <a:solidFill>
                  <a:srgbClr val="3C90C4"/>
                </a:solidFill>
                <a:latin typeface="Calibri Light "/>
              </a:rPr>
              <a:t>31 locaux mis à disposition dans différents bâtiments</a:t>
            </a:r>
            <a:r>
              <a:rPr lang="fr-CH" sz="2000" dirty="0">
                <a:solidFill>
                  <a:schemeClr val="tx1"/>
                </a:solidFill>
                <a:highlight>
                  <a:srgbClr val="FFFF00"/>
                </a:highlight>
              </a:rPr>
              <a:t> </a:t>
            </a:r>
          </a:p>
          <a:p>
            <a:pPr>
              <a:defRPr/>
            </a:pPr>
            <a:endParaRPr sz="2000" dirty="0">
              <a:solidFill>
                <a:srgbClr val="3C90C4"/>
              </a:solidFill>
              <a:latin typeface="Calibri Light "/>
            </a:endParaRPr>
          </a:p>
        </p:txBody>
      </p:sp>
      <p:sp>
        <p:nvSpPr>
          <p:cNvPr id="10" name="Slide Number Placeholder 7"/>
          <p:cNvSpPr>
            <a:spLocks noGrp="1"/>
          </p:cNvSpPr>
          <p:nvPr>
            <p:ph type="sldNum" sz="quarter" idx="17"/>
          </p:nvPr>
        </p:nvSpPr>
        <p:spPr bwMode="auto"/>
        <p:txBody>
          <a:bodyPr/>
          <a:lstStyle/>
          <a:p>
            <a:pPr>
              <a:defRPr/>
            </a:pPr>
            <a:fld id="{36B5EA5A-BC32-A742-B11B-8E7414D5B535}" type="slidenum">
              <a:rPr lang="en-US"/>
              <a:t>9</a:t>
            </a:fld>
            <a:endParaRPr lang="en-US"/>
          </a:p>
        </p:txBody>
      </p:sp>
      <p:sp>
        <p:nvSpPr>
          <p:cNvPr id="12" name="Title 6">
            <a:extLst>
              <a:ext uri="{FF2B5EF4-FFF2-40B4-BE49-F238E27FC236}">
                <a16:creationId xmlns:a16="http://schemas.microsoft.com/office/drawing/2014/main" id="{A16DFD8E-1406-4CB6-A992-4B199317322B}"/>
              </a:ext>
            </a:extLst>
          </p:cNvPr>
          <p:cNvSpPr/>
          <p:nvPr/>
        </p:nvSpPr>
        <p:spPr bwMode="auto">
          <a:xfrm>
            <a:off x="479425" y="274638"/>
            <a:ext cx="8513574"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Locaux de stockage matériel nettoyage et production eau ozonée </a:t>
            </a:r>
            <a:endParaRPr lang="en-US" sz="3600" dirty="0"/>
          </a:p>
        </p:txBody>
      </p:sp>
      <p:pic>
        <p:nvPicPr>
          <p:cNvPr id="9" name="Image 7">
            <a:extLst>
              <a:ext uri="{FF2B5EF4-FFF2-40B4-BE49-F238E27FC236}">
                <a16:creationId xmlns:a16="http://schemas.microsoft.com/office/drawing/2014/main" id="{8608EE6D-0F4A-B96D-8C79-ABD9A96C8E3F}"/>
              </a:ext>
            </a:extLst>
          </p:cNvPr>
          <p:cNvPicPr>
            <a:picLocks noChangeAspect="1"/>
          </p:cNvPicPr>
          <p:nvPr/>
        </p:nvPicPr>
        <p:blipFill>
          <a:blip r:embed="rId2"/>
          <a:stretch>
            <a:fillRect/>
          </a:stretch>
        </p:blipFill>
        <p:spPr>
          <a:xfrm>
            <a:off x="4479721" y="5256498"/>
            <a:ext cx="1544841" cy="944277"/>
          </a:xfrm>
          <a:prstGeom prst="rect">
            <a:avLst/>
          </a:prstGeom>
        </p:spPr>
      </p:pic>
      <p:pic>
        <p:nvPicPr>
          <p:cNvPr id="7" name="Image 1">
            <a:extLst>
              <a:ext uri="{FF2B5EF4-FFF2-40B4-BE49-F238E27FC236}">
                <a16:creationId xmlns:a16="http://schemas.microsoft.com/office/drawing/2014/main" id="{3C203E53-EB17-607E-829E-79EC8516E5BD}"/>
              </a:ext>
            </a:extLst>
          </p:cNvPr>
          <p:cNvPicPr>
            <a:picLocks noGrp="1" noChangeAspect="1" noChangeArrowheads="1"/>
          </p:cNvPicPr>
          <p:nvPr>
            <p:ph type="pic" sz="quarter" idx="13"/>
          </p:nvPr>
        </p:nvPicPr>
        <p:blipFill>
          <a:blip r:embed="rId3">
            <a:extLst>
              <a:ext uri="{28A0092B-C50C-407E-A947-70E740481C1C}">
                <a14:useLocalDpi xmlns:a14="http://schemas.microsoft.com/office/drawing/2010/main" val="0"/>
              </a:ext>
            </a:extLst>
          </a:blip>
          <a:srcRect t="6465" b="6465"/>
          <a:stretch>
            <a:fillRect/>
          </a:stretch>
        </p:blipFill>
        <p:spPr bwMode="auto">
          <a:xfrm>
            <a:off x="407988" y="2420938"/>
            <a:ext cx="5616575" cy="377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age 1">
            <a:extLst>
              <a:ext uri="{FF2B5EF4-FFF2-40B4-BE49-F238E27FC236}">
                <a16:creationId xmlns:a16="http://schemas.microsoft.com/office/drawing/2014/main" id="{0A999DD4-561B-D87C-E5BE-71ACF2956695}"/>
              </a:ext>
            </a:extLst>
          </p:cNvPr>
          <p:cNvPicPr>
            <a:picLocks noGrp="1" noChangeAspect="1" noChangeArrowheads="1"/>
          </p:cNvPicPr>
          <p:nvPr>
            <p:ph type="pic" sz="quarter" idx="18"/>
          </p:nvPr>
        </p:nvPicPr>
        <p:blipFill>
          <a:blip r:embed="rId4">
            <a:extLst>
              <a:ext uri="{28A0092B-C50C-407E-A947-70E740481C1C}">
                <a14:useLocalDpi xmlns:a14="http://schemas.microsoft.com/office/drawing/2010/main" val="0"/>
              </a:ext>
            </a:extLst>
          </a:blip>
          <a:srcRect t="6193" b="6193"/>
          <a:stretch>
            <a:fillRect/>
          </a:stretch>
        </p:blipFill>
        <p:spPr bwMode="auto">
          <a:xfrm>
            <a:off x="6172200" y="2420938"/>
            <a:ext cx="5616575" cy="377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108441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1199</TotalTime>
  <Words>3528</Words>
  <Application>Microsoft Office PowerPoint</Application>
  <PresentationFormat>Widescreen</PresentationFormat>
  <Paragraphs>340</Paragraphs>
  <Slides>40</Slides>
  <Notes>1</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40</vt:i4>
      </vt:variant>
    </vt:vector>
  </HeadingPairs>
  <TitlesOfParts>
    <vt:vector size="46" baseType="lpstr">
      <vt:lpstr>Arial</vt:lpstr>
      <vt:lpstr>Calibri</vt:lpstr>
      <vt:lpstr>Calibri Light</vt:lpstr>
      <vt:lpstr>Calibri Light </vt:lpstr>
      <vt:lpstr>Times New Roman</vt:lpstr>
      <vt:lpstr>Office Theme</vt:lpstr>
      <vt:lpstr>Site and Civil Engineering Department  Conférence soumissionnaires IT-4744/SCE</vt:lpstr>
      <vt:lpstr>Agenda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Zone réglementées (Lot A) </vt:lpstr>
      <vt:lpstr>Dosimétrie Zone réglementées (Lot A) </vt:lpstr>
      <vt:lpstr>PowerPoint Presentation</vt:lpstr>
      <vt:lpstr>PowerPoint Presentation</vt:lpstr>
      <vt:lpstr>PowerPoint Presentation</vt:lpstr>
      <vt:lpstr>PowerPoint Presentation</vt:lpstr>
      <vt:lpstr>PowerPoint Presentation</vt:lpstr>
      <vt:lpstr>Famille de locaux et fréquences</vt:lpstr>
      <vt:lpstr>Niveau de qualité attendu</vt:lpstr>
      <vt:lpstr>Cadences observées par le CERN</vt:lpstr>
      <vt:lpstr>PowerPoint Presentation</vt:lpstr>
      <vt:lpstr>PowerPoint Presentation</vt:lpstr>
      <vt:lpstr>PowerPoint Presentation</vt:lpstr>
      <vt:lpstr>PowerPoint Presentation</vt:lpstr>
      <vt:lpstr>PowerPoint Presentation</vt:lpstr>
      <vt:lpstr>Horaires de prestation de nettoyage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Emeline Dolmazon</dc:creator>
  <cp:lastModifiedBy>Gilles Bollinger</cp:lastModifiedBy>
  <cp:revision>118</cp:revision>
  <dcterms:created xsi:type="dcterms:W3CDTF">2021-03-26T11:50:08Z</dcterms:created>
  <dcterms:modified xsi:type="dcterms:W3CDTF">2023-04-26T13:17:37Z</dcterms:modified>
</cp:coreProperties>
</file>