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5" r:id="rId6"/>
    <p:sldId id="264" r:id="rId7"/>
    <p:sldId id="262" r:id="rId8"/>
    <p:sldId id="261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0" r:id="rId21"/>
    <p:sldId id="278" r:id="rId22"/>
    <p:sldId id="277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 snapToGrid="0" snapToObjects="1">
      <p:cViewPr varScale="1">
        <p:scale>
          <a:sx n="214" d="100"/>
          <a:sy n="214" d="100"/>
        </p:scale>
        <p:origin x="2802" y="15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hyperlink" Target="https://maps.web.cern.ch/?xmin=2480228.55&amp;ymin=1117390.97&amp;xmax=2507186.47&amp;ymax=1127407.05&amp;basemap=plan&amp;mode=2D" TargetMode="Externa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EC9546B0-462F-4FF8-788F-D13FAB482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3900" dirty="0" err="1"/>
              <a:t>Bâtiment</a:t>
            </a:r>
            <a:r>
              <a:rPr lang="en-US" sz="3900" dirty="0"/>
              <a:t> 42, Direction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291ACB5-CA48-8ED6-DBF5-0EC60B84DC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7443" y="994205"/>
            <a:ext cx="4029113" cy="3203145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5FE38D4-4D05-D5EC-077D-D2C38EC38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942852D-73A2-CA0C-541C-E3491D39F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3309C9-03C8-A91E-A87E-81ED0B430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55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BB2F39-347F-3BCB-4D66-5EB4B4E7F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dirty="0"/>
              <a:t>Bâtiments 168,20 et 21 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D0351CB-F60D-6658-4304-7594A985D2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en-US" dirty="0"/>
              <a:t>Ateliers</a:t>
            </a:r>
          </a:p>
          <a:p>
            <a:r>
              <a:rPr lang="fr-FR" dirty="0"/>
              <a:t>Laboratoire</a:t>
            </a:r>
          </a:p>
          <a:p>
            <a:r>
              <a:rPr lang="fr-FR" dirty="0"/>
              <a:t>Bureaux </a:t>
            </a:r>
            <a:r>
              <a:rPr lang="en-US" dirty="0"/>
              <a:t> 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04B2EFC6-52C5-AF61-DCB2-00A35D7A51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213056"/>
            <a:ext cx="3657600" cy="3236976"/>
          </a:xfrm>
          <a:noFill/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751DD4-4209-C40E-E884-6B2FB6D5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1ECBD7-8FF7-CBE7-92E1-6CD762A67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Document reference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4D0700-95E3-153C-32E6-108F0697D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831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A4BA5-AE7F-CE68-ABEE-F05F32B91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Bâtiments 100 et 72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F6673A-EF27-E9B7-6475-A4B7579F88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CH" sz="2000" dirty="0"/>
              <a:t>Atelier principal </a:t>
            </a:r>
          </a:p>
          <a:p>
            <a:r>
              <a:rPr lang="fr-CH" sz="2000" dirty="0"/>
              <a:t>Bureaux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3207EE2-293E-21C4-F978-0B9730D3B0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65077" y="1200150"/>
            <a:ext cx="3461845" cy="3262789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6BAE6D-D872-C376-426A-9C75421D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1B3251-B368-2920-5C06-B5C1D4C388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1AAAE04-1D5D-8B3B-26FB-AB86CD099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92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033D77-D24B-9FD3-7063-C218BF69B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 157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1D8B78-3EB5-C9C9-0228-44072B78E0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CH" sz="2000" dirty="0"/>
              <a:t>Zone surveillée</a:t>
            </a:r>
          </a:p>
          <a:p>
            <a:r>
              <a:rPr lang="fr-CH" sz="2000" dirty="0"/>
              <a:t>Bureaux 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61349A4-2778-B610-85AB-41CB088470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45444" y="1200150"/>
            <a:ext cx="3501112" cy="3262313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31E0F76-E8AC-97B6-D1DE-9A2683649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0E4268-636F-6D5D-F60A-CB5C5CADE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DB744D-C817-3653-BFE2-DAE38BA48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875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B65C3A-114D-175C-7169-582E5E3C5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 300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7B1232-EFDB-C446-A3A4-F5913612D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CH" sz="2000" dirty="0"/>
              <a:t>Zone exposition (visiteurs)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1CEEDC4A-9EA9-7A92-C922-DBF51C1002A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1615" y="1200150"/>
            <a:ext cx="3208770" cy="3262789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38CF03-CCA3-B27C-D193-C8B68ACFF4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64A96D-A7AF-77F0-D3BA-C6AD8B5D18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DEDB74-182E-76B8-0874-754979DDC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92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2FB8AE-0098-18DE-77B4-C2D549C01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Bâtiments 119 et 73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C173CE-CF12-A1F0-D3F4-CEBCF7DD5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CH" sz="2000" dirty="0"/>
              <a:t>Magasin CERN</a:t>
            </a:r>
          </a:p>
          <a:p>
            <a:r>
              <a:rPr lang="fr-CH" sz="2000" dirty="0"/>
              <a:t>Bureaux SCE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617130DE-36A3-B712-6936-B387EBC04D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45961" y="1200150"/>
            <a:ext cx="2700077" cy="3262313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BD73C2-DEEC-E3AE-AFAC-2651D6A540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E3F0D0-6029-A592-5FA2-9662453EF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C169BA-8F78-3E0D-A4F5-F1110AE2E7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38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6120B5-6017-CC3F-191C-4CB3A4029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Bâtiments 57,66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5F8401-CFFF-0EDB-414A-FE90869DD1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CH" sz="2000" dirty="0"/>
              <a:t>Service Medical.</a:t>
            </a:r>
          </a:p>
          <a:p>
            <a:r>
              <a:rPr lang="fr-CH" sz="2000" dirty="0"/>
              <a:t>Infirmerie </a:t>
            </a:r>
          </a:p>
        </p:txBody>
      </p:sp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7A0DAFFF-B3A7-2B35-DBEC-25EB90C24A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393241"/>
            <a:ext cx="3657600" cy="2876130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ADFB84-897C-3F85-9289-D065088D94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1341B5-0C51-2138-8969-5F957D08C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3CA498D-BDCD-32BD-538E-B1BF0C043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2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CD4257-2657-B753-D6E5-A65C1ED30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900" dirty="0"/>
              <a:t>Bâtiment 130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902A58-73FC-7582-1533-8472B91030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sz="2000" dirty="0"/>
              <a:t>Garage</a:t>
            </a:r>
            <a:r>
              <a:rPr lang="fr-CH" dirty="0"/>
              <a:t> 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16341F4-7313-F497-7230-C96CB54D63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320024"/>
            <a:ext cx="3657600" cy="3022565"/>
          </a:xfr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2238EC-CD3A-69B1-0682-1813437C0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07354F-BB18-F577-12D9-93FFA3DAFA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987775-64E7-4BDB-3256-CA9EE9BB9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87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72BC3D-91FF-6DCD-7477-ABD3840E0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fr-CH" sz="3900" dirty="0"/>
              <a:t>Bâtiment 132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583EC5-7B2E-CDFD-F717-5C52D5271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2000" dirty="0"/>
              <a:t>Contractant Nettoyage </a:t>
            </a:r>
          </a:p>
          <a:p>
            <a:r>
              <a:rPr lang="fr-CH" sz="2000" dirty="0"/>
              <a:t>Bureaux</a:t>
            </a:r>
          </a:p>
          <a:p>
            <a:r>
              <a:rPr lang="fr-CH" sz="2000" dirty="0"/>
              <a:t>Stock</a:t>
            </a:r>
          </a:p>
          <a:p>
            <a:r>
              <a:rPr lang="fr-CH" sz="2000" dirty="0"/>
              <a:t>Vestiaire 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767177A-F061-807A-1EE8-8E8388771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CA0A9C-3756-982F-C8D0-4EAD19845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D61CF9-8C18-B2B7-8714-2DF4EE859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en-US"/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C2BE08B6-011A-28B1-E26D-FEAA7853A9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4490" y="1200150"/>
            <a:ext cx="2343019" cy="3262313"/>
          </a:xfrm>
        </p:spPr>
      </p:pic>
    </p:spTree>
    <p:extLst>
      <p:ext uri="{BB962C8B-B14F-4D97-AF65-F5344CB8AC3E}">
        <p14:creationId xmlns:p14="http://schemas.microsoft.com/office/powerpoint/2010/main" val="3049297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CDB895-D1AD-786D-DEAB-0246B248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900" dirty="0"/>
              <a:t>Bâtiment 504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61600F-1B82-E3DC-5B71-76F9375365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CH" sz="2000" dirty="0"/>
              <a:t>Restaurant 2</a:t>
            </a:r>
          </a:p>
          <a:p>
            <a:r>
              <a:rPr lang="fr-CH" sz="2000" dirty="0"/>
              <a:t>Salles du Club CERN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2B9F84-E2F5-8497-723F-D4F3391A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6E04BC-8FC0-BF9A-F9D9-3F3E86DA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5115F9-51D5-F143-84DA-73CD91697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" name="Espace réservé du contenu 14">
            <a:extLst>
              <a:ext uri="{FF2B5EF4-FFF2-40B4-BE49-F238E27FC236}">
                <a16:creationId xmlns:a16="http://schemas.microsoft.com/office/drawing/2014/main" id="{1DFE643D-84F5-E453-791A-087C8004A0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1288687"/>
            <a:ext cx="3657600" cy="3085239"/>
          </a:xfrm>
        </p:spPr>
      </p:pic>
    </p:spTree>
    <p:extLst>
      <p:ext uri="{BB962C8B-B14F-4D97-AF65-F5344CB8AC3E}">
        <p14:creationId xmlns:p14="http://schemas.microsoft.com/office/powerpoint/2010/main" val="2061711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E8E20-2CE3-3188-FDC1-7F8EF8FA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4300" dirty="0"/>
              <a:t>Visite du site CERN/Meyrin CH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DD3A2BAB-6C05-F1D4-DD52-E1EFD48B09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3659" y="994205"/>
            <a:ext cx="7274460" cy="3203145"/>
          </a:xfrm>
          <a:noFill/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47B1B0-7793-EF9F-0509-2F29AEBE8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FDB1D-5B7C-436B-8CA2-CB4E0DE32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Document reference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60FCF6-216B-5B07-1D10-61E8BB66B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51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4E0F2-009D-3ACF-E7BA-F480A1420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3900" dirty="0"/>
              <a:t>Fin de la Visite (1/2) 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5135A6-7AAB-A4D9-7BD0-B37A7BFAE0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ADC3D0-7715-0917-D9EF-C9E16D8D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2E76D0-2704-C581-9DB7-7A50F02E3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20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3824CE-7150-D308-DD54-2ED756713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525592"/>
              </p:ext>
            </p:extLst>
          </p:nvPr>
        </p:nvGraphicFramePr>
        <p:xfrm>
          <a:off x="600814" y="912135"/>
          <a:ext cx="5090768" cy="3361016"/>
        </p:xfrm>
        <a:graphic>
          <a:graphicData uri="http://schemas.openxmlformats.org/drawingml/2006/table">
            <a:tbl>
              <a:tblPr firstRow="1" firstCol="1" bandRow="1"/>
              <a:tblGrid>
                <a:gridCol w="1891524">
                  <a:extLst>
                    <a:ext uri="{9D8B030D-6E8A-4147-A177-3AD203B41FA5}">
                      <a16:colId xmlns:a16="http://schemas.microsoft.com/office/drawing/2014/main" val="2483886973"/>
                    </a:ext>
                  </a:extLst>
                </a:gridCol>
                <a:gridCol w="1599622">
                  <a:extLst>
                    <a:ext uri="{9D8B030D-6E8A-4147-A177-3AD203B41FA5}">
                      <a16:colId xmlns:a16="http://schemas.microsoft.com/office/drawing/2014/main" val="1444758458"/>
                    </a:ext>
                  </a:extLst>
                </a:gridCol>
                <a:gridCol w="1599622">
                  <a:extLst>
                    <a:ext uri="{9D8B030D-6E8A-4147-A177-3AD203B41FA5}">
                      <a16:colId xmlns:a16="http://schemas.microsoft.com/office/drawing/2014/main" val="938120122"/>
                    </a:ext>
                  </a:extLst>
                </a:gridCol>
              </a:tblGrid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FAMILLES DE LOCAUX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359098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971" marR="439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971" marR="439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3971" marR="439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017496"/>
                  </a:ext>
                </a:extLst>
              </a:tr>
              <a:tr h="560828"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Famille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Bâtiments visités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067061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Atelier/Montage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 100, 168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153033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Administratif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 4,5,53,52,50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348963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Circulation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 4,5,53,52,50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3278779"/>
                  </a:ext>
                </a:extLst>
              </a:tr>
              <a:tr h="3738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Tunnel/Galerie (sur demande)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19605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Stockage (sur demande)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307111"/>
                  </a:ext>
                </a:extLst>
              </a:tr>
              <a:tr h="37388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Local technique (sur demande)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571220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Réunion/Formation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 104, 501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8848384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Restaurant, Coin café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 504,501,40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083345"/>
                  </a:ext>
                </a:extLst>
              </a:tr>
              <a:tr h="18694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Sanitaire/Vestiaire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Bâtiment 4, 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217371"/>
                  </a:ext>
                </a:extLst>
              </a:tr>
              <a:tr h="369933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Toiture/Toit (sur demande)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N/A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3971" marR="439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5524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61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4E0F2-009D-3ACF-E7BA-F480A1420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3900" dirty="0"/>
              <a:t>Fin de la Visite (2/2) 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9CA931-E15C-43ED-A98E-32DDB7461C3F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https://maps.web.cern.ch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799E2B-1CAD-C1FA-C385-59CB2BF9DA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69919" y="521410"/>
            <a:ext cx="4041775" cy="276499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CH" sz="2000" dirty="0"/>
              <a:t>Crèche: Bât 664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Zone Visiteurs: Bât 33 et 300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Restaurant: Bât 501 et 504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Direction: Bât 42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Service Medical: 57 et 66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Administratif: Bât 5-4-53-52-50 et 40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Zones Réglementées: Bât 157</a:t>
            </a:r>
          </a:p>
          <a:p>
            <a:pPr>
              <a:lnSpc>
                <a:spcPct val="90000"/>
              </a:lnSpc>
            </a:pPr>
            <a:r>
              <a:rPr lang="fr-CH" sz="2000" dirty="0"/>
              <a:t>Atelier/Montage/Laboratoire: 100 et 168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5135A6-7AAB-A4D9-7BD0-B37A7BFAE0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ADC3D0-7715-0917-D9EF-C9E16D8D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2E76D0-2704-C581-9DB7-7A50F02E3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88FA85-CD69-D9D3-C363-492F8D43D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24" y="1019821"/>
            <a:ext cx="4421606" cy="242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98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224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EC6B55-DD1E-74D5-0311-5FD7B5C0BA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40F5C2-7312-BA5A-80C4-4C3B0DBD1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CB723E-02C8-A041-3210-6B0892CC8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9C49028-7906-87AF-8586-E315ABFC1A89}"/>
              </a:ext>
            </a:extLst>
          </p:cNvPr>
          <p:cNvSpPr/>
          <p:nvPr/>
        </p:nvSpPr>
        <p:spPr>
          <a:xfrm>
            <a:off x="520518" y="759662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Bât.33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159481E1-432B-B933-3D4D-98F5F9906BEB}"/>
              </a:ext>
            </a:extLst>
          </p:cNvPr>
          <p:cNvSpPr/>
          <p:nvPr/>
        </p:nvSpPr>
        <p:spPr>
          <a:xfrm>
            <a:off x="2591384" y="740461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Bât.5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85543E1-27FB-B183-F8FB-CE99BD0CF2FB}"/>
              </a:ext>
            </a:extLst>
          </p:cNvPr>
          <p:cNvSpPr/>
          <p:nvPr/>
        </p:nvSpPr>
        <p:spPr>
          <a:xfrm>
            <a:off x="4746811" y="735835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Bât.4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6BAC75B-2B9E-786B-A236-E94091F4121D}"/>
              </a:ext>
            </a:extLst>
          </p:cNvPr>
          <p:cNvSpPr/>
          <p:nvPr/>
        </p:nvSpPr>
        <p:spPr>
          <a:xfrm>
            <a:off x="6909003" y="691479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Bât.53,52,50</a:t>
            </a:r>
          </a:p>
        </p:txBody>
      </p:sp>
      <p:sp>
        <p:nvSpPr>
          <p:cNvPr id="17" name="Flèche : en arc 16">
            <a:extLst>
              <a:ext uri="{FF2B5EF4-FFF2-40B4-BE49-F238E27FC236}">
                <a16:creationId xmlns:a16="http://schemas.microsoft.com/office/drawing/2014/main" id="{CDFD68E1-3BF0-B7D8-190E-A7C730BDEE5F}"/>
              </a:ext>
            </a:extLst>
          </p:cNvPr>
          <p:cNvSpPr/>
          <p:nvPr/>
        </p:nvSpPr>
        <p:spPr>
          <a:xfrm rot="5400000">
            <a:off x="7450765" y="1029760"/>
            <a:ext cx="1243299" cy="1057370"/>
          </a:xfrm>
          <a:prstGeom prst="circular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F06FF12-530C-602C-AF9F-6259E36741AD}"/>
              </a:ext>
            </a:extLst>
          </p:cNvPr>
          <p:cNvSpPr/>
          <p:nvPr/>
        </p:nvSpPr>
        <p:spPr>
          <a:xfrm>
            <a:off x="6909003" y="1492829"/>
            <a:ext cx="1123267" cy="92471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Bât.500,501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C3F1D46-84AD-0FC0-ED7A-7E6B85A0A5C1}"/>
              </a:ext>
            </a:extLst>
          </p:cNvPr>
          <p:cNvSpPr/>
          <p:nvPr/>
        </p:nvSpPr>
        <p:spPr>
          <a:xfrm>
            <a:off x="4883663" y="1667830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Bât.40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C8D93EA1-3B62-85FD-0C74-D3B867D34EE4}"/>
              </a:ext>
            </a:extLst>
          </p:cNvPr>
          <p:cNvSpPr/>
          <p:nvPr/>
        </p:nvSpPr>
        <p:spPr>
          <a:xfrm>
            <a:off x="2659770" y="1747482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Bât.42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3988453-4F27-D77C-AB98-3D0B109700F7}"/>
              </a:ext>
            </a:extLst>
          </p:cNvPr>
          <p:cNvSpPr/>
          <p:nvPr/>
        </p:nvSpPr>
        <p:spPr>
          <a:xfrm>
            <a:off x="379562" y="1748735"/>
            <a:ext cx="1244522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Bât.168,20,21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1931E0A-9BF7-6494-9E3B-3798988A46D0}"/>
              </a:ext>
            </a:extLst>
          </p:cNvPr>
          <p:cNvSpPr txBox="1"/>
          <p:nvPr/>
        </p:nvSpPr>
        <p:spPr>
          <a:xfrm>
            <a:off x="3156262" y="95656"/>
            <a:ext cx="210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Parcours de la Visite</a:t>
            </a:r>
            <a:endParaRPr lang="fr-CH" dirty="0"/>
          </a:p>
        </p:txBody>
      </p:sp>
      <p:sp>
        <p:nvSpPr>
          <p:cNvPr id="23" name="Flèche : gauche 22">
            <a:extLst>
              <a:ext uri="{FF2B5EF4-FFF2-40B4-BE49-F238E27FC236}">
                <a16:creationId xmlns:a16="http://schemas.microsoft.com/office/drawing/2014/main" id="{BEE9A2B6-58AB-A98D-9C12-9434B52FA3B3}"/>
              </a:ext>
            </a:extLst>
          </p:cNvPr>
          <p:cNvSpPr/>
          <p:nvPr/>
        </p:nvSpPr>
        <p:spPr>
          <a:xfrm>
            <a:off x="5971878" y="180286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9:40</a:t>
            </a:r>
          </a:p>
        </p:txBody>
      </p:sp>
      <p:sp>
        <p:nvSpPr>
          <p:cNvPr id="26" name="Flèche : gauche 25">
            <a:extLst>
              <a:ext uri="{FF2B5EF4-FFF2-40B4-BE49-F238E27FC236}">
                <a16:creationId xmlns:a16="http://schemas.microsoft.com/office/drawing/2014/main" id="{2F8F68D4-05AD-C943-8690-3257A376744C}"/>
              </a:ext>
            </a:extLst>
          </p:cNvPr>
          <p:cNvSpPr/>
          <p:nvPr/>
        </p:nvSpPr>
        <p:spPr>
          <a:xfrm>
            <a:off x="3810142" y="1816511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9:55</a:t>
            </a:r>
          </a:p>
        </p:txBody>
      </p:sp>
      <p:sp>
        <p:nvSpPr>
          <p:cNvPr id="27" name="Flèche : gauche 26">
            <a:extLst>
              <a:ext uri="{FF2B5EF4-FFF2-40B4-BE49-F238E27FC236}">
                <a16:creationId xmlns:a16="http://schemas.microsoft.com/office/drawing/2014/main" id="{626CA3E5-0FD8-0DBB-08B8-3FC6825AE36D}"/>
              </a:ext>
            </a:extLst>
          </p:cNvPr>
          <p:cNvSpPr/>
          <p:nvPr/>
        </p:nvSpPr>
        <p:spPr>
          <a:xfrm>
            <a:off x="1645253" y="1873002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10:00</a:t>
            </a:r>
          </a:p>
        </p:txBody>
      </p:sp>
      <p:sp>
        <p:nvSpPr>
          <p:cNvPr id="28" name="Flèche : droite 27">
            <a:extLst>
              <a:ext uri="{FF2B5EF4-FFF2-40B4-BE49-F238E27FC236}">
                <a16:creationId xmlns:a16="http://schemas.microsoft.com/office/drawing/2014/main" id="{E0ABC5D6-1B41-32FB-79B2-884B2168D9D7}"/>
              </a:ext>
            </a:extLst>
          </p:cNvPr>
          <p:cNvSpPr/>
          <p:nvPr/>
        </p:nvSpPr>
        <p:spPr>
          <a:xfrm>
            <a:off x="1600270" y="87698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9:05</a:t>
            </a:r>
          </a:p>
        </p:txBody>
      </p:sp>
      <p:sp>
        <p:nvSpPr>
          <p:cNvPr id="29" name="Flèche : droite 28">
            <a:extLst>
              <a:ext uri="{FF2B5EF4-FFF2-40B4-BE49-F238E27FC236}">
                <a16:creationId xmlns:a16="http://schemas.microsoft.com/office/drawing/2014/main" id="{C4F23333-2D0D-D6E7-485A-FD6CC5F42B27}"/>
              </a:ext>
            </a:extLst>
          </p:cNvPr>
          <p:cNvSpPr/>
          <p:nvPr/>
        </p:nvSpPr>
        <p:spPr>
          <a:xfrm>
            <a:off x="3740327" y="860103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9:10</a:t>
            </a:r>
          </a:p>
        </p:txBody>
      </p:sp>
      <p:sp>
        <p:nvSpPr>
          <p:cNvPr id="30" name="Flèche : droite 29">
            <a:extLst>
              <a:ext uri="{FF2B5EF4-FFF2-40B4-BE49-F238E27FC236}">
                <a16:creationId xmlns:a16="http://schemas.microsoft.com/office/drawing/2014/main" id="{2DDB9568-3676-BEFD-2D47-35747179D5F1}"/>
              </a:ext>
            </a:extLst>
          </p:cNvPr>
          <p:cNvSpPr/>
          <p:nvPr/>
        </p:nvSpPr>
        <p:spPr>
          <a:xfrm>
            <a:off x="5872226" y="81957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9:20</a:t>
            </a:r>
          </a:p>
        </p:txBody>
      </p:sp>
      <p:sp>
        <p:nvSpPr>
          <p:cNvPr id="31" name="Flèche : courbe vers la droite 30">
            <a:extLst>
              <a:ext uri="{FF2B5EF4-FFF2-40B4-BE49-F238E27FC236}">
                <a16:creationId xmlns:a16="http://schemas.microsoft.com/office/drawing/2014/main" id="{8C7A55EB-513E-D63E-24DE-EB22C9425C3D}"/>
              </a:ext>
            </a:extLst>
          </p:cNvPr>
          <p:cNvSpPr/>
          <p:nvPr/>
        </p:nvSpPr>
        <p:spPr>
          <a:xfrm>
            <a:off x="52233" y="2034413"/>
            <a:ext cx="508266" cy="121615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8A94183B-B3E3-CFC1-1B8F-05175231FB2D}"/>
              </a:ext>
            </a:extLst>
          </p:cNvPr>
          <p:cNvSpPr/>
          <p:nvPr/>
        </p:nvSpPr>
        <p:spPr>
          <a:xfrm>
            <a:off x="533224" y="2712008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100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CDE6A944-8EC2-EAD8-2195-8B5BF2062C7E}"/>
              </a:ext>
            </a:extLst>
          </p:cNvPr>
          <p:cNvSpPr/>
          <p:nvPr/>
        </p:nvSpPr>
        <p:spPr>
          <a:xfrm>
            <a:off x="2743096" y="2713503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157</a:t>
            </a: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9CD277B8-0730-CDB9-5E0D-895493899E88}"/>
              </a:ext>
            </a:extLst>
          </p:cNvPr>
          <p:cNvSpPr/>
          <p:nvPr/>
        </p:nvSpPr>
        <p:spPr>
          <a:xfrm>
            <a:off x="4904832" y="2713503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300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E75D2846-D172-727A-953B-9A01ACD1AA03}"/>
              </a:ext>
            </a:extLst>
          </p:cNvPr>
          <p:cNvSpPr/>
          <p:nvPr/>
        </p:nvSpPr>
        <p:spPr>
          <a:xfrm>
            <a:off x="7011310" y="2712007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119,73</a:t>
            </a:r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19C75D77-DCA7-19C1-8F8D-AE6203D11628}"/>
              </a:ext>
            </a:extLst>
          </p:cNvPr>
          <p:cNvSpPr/>
          <p:nvPr/>
        </p:nvSpPr>
        <p:spPr>
          <a:xfrm>
            <a:off x="1704567" y="2836275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10:30</a:t>
            </a:r>
          </a:p>
        </p:txBody>
      </p:sp>
      <p:sp>
        <p:nvSpPr>
          <p:cNvPr id="37" name="Flèche : droite 36">
            <a:extLst>
              <a:ext uri="{FF2B5EF4-FFF2-40B4-BE49-F238E27FC236}">
                <a16:creationId xmlns:a16="http://schemas.microsoft.com/office/drawing/2014/main" id="{FEF1577D-F1CF-198E-EFB6-9081EA57A7CA}"/>
              </a:ext>
            </a:extLst>
          </p:cNvPr>
          <p:cNvSpPr/>
          <p:nvPr/>
        </p:nvSpPr>
        <p:spPr>
          <a:xfrm>
            <a:off x="3879760" y="2859442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11:00</a:t>
            </a:r>
          </a:p>
        </p:txBody>
      </p:sp>
      <p:sp>
        <p:nvSpPr>
          <p:cNvPr id="38" name="Flèche : droite 37">
            <a:extLst>
              <a:ext uri="{FF2B5EF4-FFF2-40B4-BE49-F238E27FC236}">
                <a16:creationId xmlns:a16="http://schemas.microsoft.com/office/drawing/2014/main" id="{DF886378-24BA-BE78-1667-D9307B6C0DF6}"/>
              </a:ext>
            </a:extLst>
          </p:cNvPr>
          <p:cNvSpPr/>
          <p:nvPr/>
        </p:nvSpPr>
        <p:spPr>
          <a:xfrm>
            <a:off x="6002390" y="285600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11:15</a:t>
            </a:r>
          </a:p>
        </p:txBody>
      </p:sp>
      <p:sp>
        <p:nvSpPr>
          <p:cNvPr id="42" name="Flèche : en arc 41">
            <a:extLst>
              <a:ext uri="{FF2B5EF4-FFF2-40B4-BE49-F238E27FC236}">
                <a16:creationId xmlns:a16="http://schemas.microsoft.com/office/drawing/2014/main" id="{B0C00A4E-3D1B-DDD3-7AF1-FEEDA599C474}"/>
              </a:ext>
            </a:extLst>
          </p:cNvPr>
          <p:cNvSpPr/>
          <p:nvPr/>
        </p:nvSpPr>
        <p:spPr>
          <a:xfrm rot="5400000">
            <a:off x="7597856" y="3034867"/>
            <a:ext cx="1243299" cy="1057370"/>
          </a:xfrm>
          <a:prstGeom prst="circular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3BFCE25B-8BBF-7C69-76E1-80F694FA94C5}"/>
              </a:ext>
            </a:extLst>
          </p:cNvPr>
          <p:cNvSpPr/>
          <p:nvPr/>
        </p:nvSpPr>
        <p:spPr>
          <a:xfrm>
            <a:off x="7032397" y="3563552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Bât.57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70012702-CCCF-545F-3D9B-16632BD9FEEE}"/>
              </a:ext>
            </a:extLst>
          </p:cNvPr>
          <p:cNvSpPr/>
          <p:nvPr/>
        </p:nvSpPr>
        <p:spPr>
          <a:xfrm>
            <a:off x="4904832" y="3582186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130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556B62B6-A8F8-2369-C6E3-6FAEEA130599}"/>
              </a:ext>
            </a:extLst>
          </p:cNvPr>
          <p:cNvSpPr/>
          <p:nvPr/>
        </p:nvSpPr>
        <p:spPr>
          <a:xfrm>
            <a:off x="2743096" y="3593250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 132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78F9D3D0-1B93-4016-AB42-7A7410193C5C}"/>
              </a:ext>
            </a:extLst>
          </p:cNvPr>
          <p:cNvSpPr/>
          <p:nvPr/>
        </p:nvSpPr>
        <p:spPr>
          <a:xfrm>
            <a:off x="595182" y="3593249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504</a:t>
            </a:r>
          </a:p>
        </p:txBody>
      </p:sp>
      <p:sp>
        <p:nvSpPr>
          <p:cNvPr id="48" name="Flèche : gauche 47">
            <a:extLst>
              <a:ext uri="{FF2B5EF4-FFF2-40B4-BE49-F238E27FC236}">
                <a16:creationId xmlns:a16="http://schemas.microsoft.com/office/drawing/2014/main" id="{5014210E-A2EB-ABD7-F2D6-3621E8192FC8}"/>
              </a:ext>
            </a:extLst>
          </p:cNvPr>
          <p:cNvSpPr/>
          <p:nvPr/>
        </p:nvSpPr>
        <p:spPr>
          <a:xfrm>
            <a:off x="6002390" y="3738139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11:35</a:t>
            </a:r>
          </a:p>
        </p:txBody>
      </p:sp>
      <p:sp>
        <p:nvSpPr>
          <p:cNvPr id="49" name="Flèche : gauche 48">
            <a:extLst>
              <a:ext uri="{FF2B5EF4-FFF2-40B4-BE49-F238E27FC236}">
                <a16:creationId xmlns:a16="http://schemas.microsoft.com/office/drawing/2014/main" id="{621F8A65-FA4E-A2C9-FB0D-E250999C27FE}"/>
              </a:ext>
            </a:extLst>
          </p:cNvPr>
          <p:cNvSpPr/>
          <p:nvPr/>
        </p:nvSpPr>
        <p:spPr>
          <a:xfrm>
            <a:off x="3851197" y="3738139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11:40</a:t>
            </a:r>
          </a:p>
        </p:txBody>
      </p:sp>
      <p:sp>
        <p:nvSpPr>
          <p:cNvPr id="50" name="Flèche : gauche 49">
            <a:extLst>
              <a:ext uri="{FF2B5EF4-FFF2-40B4-BE49-F238E27FC236}">
                <a16:creationId xmlns:a16="http://schemas.microsoft.com/office/drawing/2014/main" id="{88F9ACCC-842C-C40F-9849-F28527374A3F}"/>
              </a:ext>
            </a:extLst>
          </p:cNvPr>
          <p:cNvSpPr/>
          <p:nvPr/>
        </p:nvSpPr>
        <p:spPr>
          <a:xfrm>
            <a:off x="1689461" y="3763143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11:50</a:t>
            </a:r>
          </a:p>
        </p:txBody>
      </p:sp>
      <p:sp>
        <p:nvSpPr>
          <p:cNvPr id="51" name="Flèche : angle droit à deux pointes 50">
            <a:extLst>
              <a:ext uri="{FF2B5EF4-FFF2-40B4-BE49-F238E27FC236}">
                <a16:creationId xmlns:a16="http://schemas.microsoft.com/office/drawing/2014/main" id="{4C2A78BB-2F9F-EEE6-C400-96382D1C3D4F}"/>
              </a:ext>
            </a:extLst>
          </p:cNvPr>
          <p:cNvSpPr/>
          <p:nvPr/>
        </p:nvSpPr>
        <p:spPr>
          <a:xfrm rot="11012135">
            <a:off x="5399558" y="180066"/>
            <a:ext cx="577203" cy="626323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8E7B3313-908E-5B5E-B631-F0356A848C4A}"/>
              </a:ext>
            </a:extLst>
          </p:cNvPr>
          <p:cNvSpPr/>
          <p:nvPr/>
        </p:nvSpPr>
        <p:spPr>
          <a:xfrm>
            <a:off x="5971878" y="-11031"/>
            <a:ext cx="1067046" cy="73316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Bât.</a:t>
            </a:r>
          </a:p>
          <a:p>
            <a:pPr algn="ctr"/>
            <a:r>
              <a:rPr lang="fr-CH" sz="1400" dirty="0"/>
              <a:t>664</a:t>
            </a:r>
          </a:p>
        </p:txBody>
      </p:sp>
    </p:spTree>
    <p:extLst>
      <p:ext uri="{BB962C8B-B14F-4D97-AF65-F5344CB8AC3E}">
        <p14:creationId xmlns:p14="http://schemas.microsoft.com/office/powerpoint/2010/main" val="784491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001620D4-61D7-3A4E-EC9B-82B1A74D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3900" dirty="0"/>
              <a:t>Bâtiment</a:t>
            </a:r>
            <a:r>
              <a:rPr lang="en-US" sz="3900" dirty="0"/>
              <a:t> 33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CE703835-FC5F-8D0E-7FD7-6F8CF0438A7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/>
          <a:p>
            <a:r>
              <a:rPr lang="fr-FR" sz="2000" dirty="0"/>
              <a:t>Réception du CERN</a:t>
            </a:r>
          </a:p>
          <a:p>
            <a:r>
              <a:rPr lang="fr-FR" sz="2000" dirty="0"/>
              <a:t>Boutique CERN</a:t>
            </a:r>
          </a:p>
          <a:p>
            <a:r>
              <a:rPr lang="fr-FR" sz="2000" dirty="0"/>
              <a:t>Entrée du personnel CERN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0D42A9D0-58CF-41C5-D75F-0F8D5CA7006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t="14650" r="-4" b="4864"/>
          <a:stretch/>
        </p:blipFill>
        <p:spPr>
          <a:xfrm>
            <a:off x="4645026" y="952333"/>
            <a:ext cx="4041775" cy="2764991"/>
          </a:xfrm>
          <a:noFill/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D4958B4-602B-E143-D8FD-E7A8F2D3B4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1987927-0EDD-D84D-EA58-75292E5A5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Document reference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26DD45-0081-7465-EFC4-6ABE22F6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14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ACD3C2-C1FC-330F-E92A-70BF721A8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0"/>
            <a:ext cx="5055963" cy="482454"/>
          </a:xfrm>
        </p:spPr>
        <p:txBody>
          <a:bodyPr>
            <a:noAutofit/>
          </a:bodyPr>
          <a:lstStyle/>
          <a:p>
            <a:r>
              <a:rPr lang="fr-FR" sz="3900" b="0" dirty="0"/>
              <a:t>Bâtiments</a:t>
            </a:r>
            <a:r>
              <a:rPr lang="en-US" sz="3900" b="0" dirty="0"/>
              <a:t> 4-5 et 53</a:t>
            </a:r>
            <a:endParaRPr lang="fr-CH" sz="3900" b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199676-0D01-C79B-A838-7FDB1071C25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629457" y="895350"/>
            <a:ext cx="4511784" cy="1219014"/>
          </a:xfrm>
        </p:spPr>
        <p:txBody>
          <a:bodyPr>
            <a:normAutofit fontScale="47500" lnSpcReduction="20000"/>
          </a:bodyPr>
          <a:lstStyle/>
          <a:p>
            <a:pPr marL="36576"/>
            <a:r>
              <a:rPr lang="fr-CH" sz="4200" dirty="0"/>
              <a:t>Bâtiments administratifs</a:t>
            </a:r>
          </a:p>
          <a:p>
            <a:pPr marL="493776" indent="-457200">
              <a:buFont typeface="Arial"/>
              <a:buChar char="•"/>
            </a:pPr>
            <a:r>
              <a:rPr lang="fr-CH" sz="4200" dirty="0"/>
              <a:t>HR</a:t>
            </a:r>
          </a:p>
          <a:p>
            <a:pPr marL="493776" indent="-457200">
              <a:buFont typeface="Arial"/>
              <a:buChar char="•"/>
            </a:pPr>
            <a:r>
              <a:rPr lang="fr-CH" sz="4200" dirty="0"/>
              <a:t>Service des achats</a:t>
            </a:r>
          </a:p>
          <a:p>
            <a:pPr marL="493776" indent="-457200">
              <a:buFont typeface="Arial"/>
              <a:buChar char="•"/>
            </a:pPr>
            <a:r>
              <a:rPr lang="fr-CH" sz="4200" dirty="0"/>
              <a:t>Service des finances</a:t>
            </a:r>
            <a:endParaRPr lang="fr-CH" sz="4200" b="1" dirty="0">
              <a:solidFill>
                <a:schemeClr val="accent6"/>
              </a:solidFill>
            </a:endParaRPr>
          </a:p>
          <a:p>
            <a:endParaRPr lang="fr-CH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3681FA-8A75-55DF-EFAB-97DCC475F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2AF9C9-1CE5-EC32-3FA9-3F0ED2BDE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6FC852-1E05-84E2-2844-311E898DCA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3386B79A-D3D4-0BDA-D302-4FE4259F132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2619375" y="228891"/>
            <a:ext cx="2762250" cy="527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25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37A935-3674-43C0-D2F6-9038905DE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5120"/>
            <a:ext cx="8985653" cy="705332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fr-CH" sz="3900" dirty="0"/>
              <a:t>Bâtiment 664 jardin d’enfant  (crèche) 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AFDAD381-4C75-BD3D-4498-78C5BBD7B4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1533" y="994205"/>
            <a:ext cx="3360934" cy="3203145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2617CE-2F24-C840-42E0-3265AEDEBB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902E04-B341-E2CB-DFDD-41B26E495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53B4C2-20FC-1338-7F87-F10D79C1D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587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1C51D98-1714-7940-2AAE-F13729F4E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346" y="0"/>
            <a:ext cx="3200400" cy="547688"/>
          </a:xfrm>
        </p:spPr>
        <p:txBody>
          <a:bodyPr>
            <a:noAutofit/>
          </a:bodyPr>
          <a:lstStyle/>
          <a:p>
            <a:r>
              <a:rPr lang="en-US" sz="3900" b="0" dirty="0" err="1"/>
              <a:t>Bâtiment</a:t>
            </a:r>
            <a:r>
              <a:rPr lang="en-US" sz="3900" b="0" dirty="0"/>
              <a:t> 52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E80B941-9452-E625-E188-0127696CF065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3951" y="553821"/>
            <a:ext cx="9111271" cy="685800"/>
          </a:xfrm>
        </p:spPr>
        <p:txBody>
          <a:bodyPr>
            <a:normAutofit/>
          </a:bodyPr>
          <a:lstStyle/>
          <a:p>
            <a:r>
              <a:rPr lang="fr-CH" sz="2000" dirty="0"/>
              <a:t>Bibliothèque principale du CERN. </a:t>
            </a:r>
            <a:r>
              <a:rPr lang="fr-CH" sz="2000" b="1" dirty="0">
                <a:solidFill>
                  <a:schemeClr val="accent6"/>
                </a:solidFill>
              </a:rPr>
              <a:t>Fin des travaux prévus pour octobre 2023. 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C314C4F-0B74-5F02-D071-935D267DA2B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5184" y="1485900"/>
            <a:ext cx="6590631" cy="2762250"/>
          </a:xfr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19C39E-4E80-6BA9-8E86-F6308645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B99644C-946F-8939-C760-5CD07B51D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60C26C-088A-E78D-4701-82944FED9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18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3589A78-0B37-4DE1-71B2-2DC22148B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fr-CH" sz="4300" dirty="0"/>
              <a:t>Bâtiment principal (Bat. 500/501):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302DDD7-F91F-CED4-4448-A15985D5F8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sz="2000" dirty="0"/>
              <a:t>Salle du Conseil</a:t>
            </a:r>
          </a:p>
          <a:p>
            <a:r>
              <a:rPr lang="fr-CH" sz="2000" dirty="0"/>
              <a:t>Amphithéâtre principal </a:t>
            </a:r>
          </a:p>
          <a:p>
            <a:r>
              <a:rPr lang="fr-CH" sz="2000" dirty="0"/>
              <a:t>Restaurant 1</a:t>
            </a:r>
          </a:p>
          <a:p>
            <a:r>
              <a:rPr lang="fr-CH" sz="2000" dirty="0" err="1"/>
              <a:t>Uniqua</a:t>
            </a:r>
            <a:endParaRPr lang="fr-CH" sz="2000" dirty="0"/>
          </a:p>
          <a:p>
            <a:r>
              <a:rPr lang="fr-CH" sz="2000" dirty="0"/>
              <a:t>UBS</a:t>
            </a:r>
          </a:p>
          <a:p>
            <a:r>
              <a:rPr lang="fr-CH" sz="2000" dirty="0"/>
              <a:t>Agence de voyage </a:t>
            </a:r>
          </a:p>
          <a:p>
            <a:endParaRPr lang="fr-CH" sz="1400" dirty="0"/>
          </a:p>
          <a:p>
            <a:endParaRPr lang="fr-CH" dirty="0"/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7DE308E7-10FE-F962-D9FC-632183E650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95924" y="1200150"/>
            <a:ext cx="2800152" cy="3262313"/>
          </a:xfr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70BA7D5-97A5-5220-B577-CDE7847FD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4/13/2023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4919C44-2E4A-3F58-C44A-9A4DD4646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Document reference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BCDBA4-CA98-32D2-DB73-EE13B2505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649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0681A425-0AD8-501D-E101-0C1B43461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sz="3900" dirty="0" err="1"/>
              <a:t>Bâtiment</a:t>
            </a:r>
            <a:r>
              <a:rPr lang="en-US" sz="3900" dirty="0"/>
              <a:t> 40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A8E2D65-2925-76AC-60BE-DEAE9F9FAF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fr-FR" sz="2000" dirty="0"/>
              <a:t>Bâtiment des physiciens</a:t>
            </a:r>
          </a:p>
          <a:p>
            <a:r>
              <a:rPr lang="fr-FR" sz="2000" dirty="0"/>
              <a:t>Cafeteria </a:t>
            </a:r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BE80653-B628-73DC-6FA8-F099CB8390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71"/>
          <a:stretch/>
        </p:blipFill>
        <p:spPr>
          <a:xfrm>
            <a:off x="3634966" y="1200150"/>
            <a:ext cx="4282289" cy="3262789"/>
          </a:xfrm>
          <a:prstGeom prst="rect">
            <a:avLst/>
          </a:prstGeom>
          <a:noFill/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B4C2E4-EA0A-DADD-59CF-C2B19F7FD8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4/13/2023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9F0C13-0622-C3B6-561D-775A504D82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3920FF1-5D69-7456-B4F9-3E52576132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823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1742</TotalTime>
  <Words>446</Words>
  <Application>Microsoft Office PowerPoint</Application>
  <PresentationFormat>On-screen Show (16:9)</PresentationFormat>
  <Paragraphs>196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CERNCorporate16-9</vt:lpstr>
      <vt:lpstr>PowerPoint Presentation</vt:lpstr>
      <vt:lpstr>Visite du site CERN/Meyrin CH</vt:lpstr>
      <vt:lpstr>PowerPoint Presentation</vt:lpstr>
      <vt:lpstr>Bâtiment 33</vt:lpstr>
      <vt:lpstr>Bâtiments 4-5 et 53</vt:lpstr>
      <vt:lpstr>Bâtiment 664 jardin d’enfant  (crèche) </vt:lpstr>
      <vt:lpstr>Bâtiment 52</vt:lpstr>
      <vt:lpstr>Bâtiment principal (Bat. 500/501):</vt:lpstr>
      <vt:lpstr>Bâtiment 40</vt:lpstr>
      <vt:lpstr>Bâtiment 42, Direction</vt:lpstr>
      <vt:lpstr>Bâtiments 168,20 et 21 </vt:lpstr>
      <vt:lpstr>Bâtiments 100 et 72</vt:lpstr>
      <vt:lpstr>Bâtiment 157</vt:lpstr>
      <vt:lpstr>Bâtiment 300</vt:lpstr>
      <vt:lpstr>Bâtiments 119 et 73</vt:lpstr>
      <vt:lpstr>Bâtiments 57,66</vt:lpstr>
      <vt:lpstr>Bâtiment 130</vt:lpstr>
      <vt:lpstr>Bâtiment 132</vt:lpstr>
      <vt:lpstr>Bâtiment 504</vt:lpstr>
      <vt:lpstr>Fin de la Visite (1/2) </vt:lpstr>
      <vt:lpstr>Fin de la Visite (2/2)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Paulo Alexandre Fonseca Da Costa</dc:creator>
  <cp:lastModifiedBy>Gilles Bollinger</cp:lastModifiedBy>
  <cp:revision>6</cp:revision>
  <dcterms:created xsi:type="dcterms:W3CDTF">2023-04-11T08:37:31Z</dcterms:created>
  <dcterms:modified xsi:type="dcterms:W3CDTF">2023-04-13T14:25:01Z</dcterms:modified>
</cp:coreProperties>
</file>