
<file path=[Content_Types].xml><?xml version="1.0" encoding="utf-8"?>
<Types xmlns="http://schemas.openxmlformats.org/package/2006/content-types">
  <Default Extension="docx" ContentType="application/vnd.openxmlformats-officedocument.wordprocessingml.document"/>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0"/>
  </p:notesMasterIdLst>
  <p:handoutMasterIdLst>
    <p:handoutMasterId r:id="rId61"/>
  </p:handoutMasterIdLst>
  <p:sldIdLst>
    <p:sldId id="256" r:id="rId2"/>
    <p:sldId id="321" r:id="rId3"/>
    <p:sldId id="259" r:id="rId4"/>
    <p:sldId id="262" r:id="rId5"/>
    <p:sldId id="308" r:id="rId6"/>
    <p:sldId id="330" r:id="rId7"/>
    <p:sldId id="261" r:id="rId8"/>
    <p:sldId id="309" r:id="rId9"/>
    <p:sldId id="310" r:id="rId10"/>
    <p:sldId id="263" r:id="rId11"/>
    <p:sldId id="268" r:id="rId12"/>
    <p:sldId id="269" r:id="rId13"/>
    <p:sldId id="270" r:id="rId14"/>
    <p:sldId id="303" r:id="rId15"/>
    <p:sldId id="301" r:id="rId16"/>
    <p:sldId id="272" r:id="rId17"/>
    <p:sldId id="264" r:id="rId18"/>
    <p:sldId id="273" r:id="rId19"/>
    <p:sldId id="274" r:id="rId20"/>
    <p:sldId id="275" r:id="rId21"/>
    <p:sldId id="325" r:id="rId22"/>
    <p:sldId id="326" r:id="rId23"/>
    <p:sldId id="277" r:id="rId24"/>
    <p:sldId id="300" r:id="rId25"/>
    <p:sldId id="311" r:id="rId26"/>
    <p:sldId id="322" r:id="rId27"/>
    <p:sldId id="305" r:id="rId28"/>
    <p:sldId id="299" r:id="rId29"/>
    <p:sldId id="302" r:id="rId30"/>
    <p:sldId id="327" r:id="rId31"/>
    <p:sldId id="328" r:id="rId32"/>
    <p:sldId id="324" r:id="rId33"/>
    <p:sldId id="282" r:id="rId34"/>
    <p:sldId id="307" r:id="rId35"/>
    <p:sldId id="319" r:id="rId36"/>
    <p:sldId id="284" r:id="rId37"/>
    <p:sldId id="314" r:id="rId38"/>
    <p:sldId id="329" r:id="rId39"/>
    <p:sldId id="265" r:id="rId40"/>
    <p:sldId id="285" r:id="rId41"/>
    <p:sldId id="315" r:id="rId42"/>
    <p:sldId id="316" r:id="rId43"/>
    <p:sldId id="287" r:id="rId44"/>
    <p:sldId id="266" r:id="rId45"/>
    <p:sldId id="288" r:id="rId46"/>
    <p:sldId id="289" r:id="rId47"/>
    <p:sldId id="290" r:id="rId48"/>
    <p:sldId id="291" r:id="rId49"/>
    <p:sldId id="320" r:id="rId50"/>
    <p:sldId id="293" r:id="rId51"/>
    <p:sldId id="292" r:id="rId52"/>
    <p:sldId id="267" r:id="rId53"/>
    <p:sldId id="281" r:id="rId54"/>
    <p:sldId id="331" r:id="rId55"/>
    <p:sldId id="294" r:id="rId56"/>
    <p:sldId id="295" r:id="rId57"/>
    <p:sldId id="296" r:id="rId58"/>
    <p:sldId id="260" r:id="rId59"/>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E9A06"/>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2205" autoAdjust="0"/>
    <p:restoredTop sz="84625" autoAdjust="0"/>
  </p:normalViewPr>
  <p:slideViewPr>
    <p:cSldViewPr snapToGrid="0" snapToObjects="1">
      <p:cViewPr varScale="1">
        <p:scale>
          <a:sx n="73" d="100"/>
          <a:sy n="73" d="100"/>
        </p:scale>
        <p:origin x="984"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handoutMaster" Target="handoutMasters/handout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0398" tIns="45199" rIns="90398" bIns="45199" rtlCol="0"/>
          <a:lstStyle>
            <a:lvl1pPr algn="l">
              <a:defRPr sz="1200"/>
            </a:lvl1pPr>
          </a:lstStyle>
          <a:p>
            <a:endParaRPr lang="en-US"/>
          </a:p>
        </p:txBody>
      </p:sp>
      <p:sp>
        <p:nvSpPr>
          <p:cNvPr id="3" name="Date Placeholder 2"/>
          <p:cNvSpPr>
            <a:spLocks noGrp="1"/>
          </p:cNvSpPr>
          <p:nvPr>
            <p:ph type="dt" sz="quarter" idx="1"/>
          </p:nvPr>
        </p:nvSpPr>
        <p:spPr>
          <a:xfrm>
            <a:off x="3850443" y="0"/>
            <a:ext cx="2945659" cy="496411"/>
          </a:xfrm>
          <a:prstGeom prst="rect">
            <a:avLst/>
          </a:prstGeom>
        </p:spPr>
        <p:txBody>
          <a:bodyPr vert="horz" lIns="90398" tIns="45199" rIns="90398" bIns="45199" rtlCol="0"/>
          <a:lstStyle>
            <a:lvl1pPr algn="r">
              <a:defRPr sz="1200"/>
            </a:lvl1pPr>
          </a:lstStyle>
          <a:p>
            <a:fld id="{BA06B8B8-48CC-B647-A966-5375AD5353D3}" type="datetimeFigureOut">
              <a:rPr lang="en-US" smtClean="0"/>
              <a:t>4/26/2023</a:t>
            </a:fld>
            <a:endParaRPr lang="en-US"/>
          </a:p>
        </p:txBody>
      </p:sp>
      <p:sp>
        <p:nvSpPr>
          <p:cNvPr id="4" name="Footer Placeholder 3"/>
          <p:cNvSpPr>
            <a:spLocks noGrp="1"/>
          </p:cNvSpPr>
          <p:nvPr>
            <p:ph type="ftr" sz="quarter" idx="2"/>
          </p:nvPr>
        </p:nvSpPr>
        <p:spPr>
          <a:xfrm>
            <a:off x="0" y="9430091"/>
            <a:ext cx="2945659" cy="496411"/>
          </a:xfrm>
          <a:prstGeom prst="rect">
            <a:avLst/>
          </a:prstGeom>
        </p:spPr>
        <p:txBody>
          <a:bodyPr vert="horz" lIns="90398" tIns="45199" rIns="90398" bIns="45199" rtlCol="0" anchor="b"/>
          <a:lstStyle>
            <a:lvl1pPr algn="l">
              <a:defRPr sz="1200"/>
            </a:lvl1pPr>
          </a:lstStyle>
          <a:p>
            <a:endParaRPr lang="en-US"/>
          </a:p>
        </p:txBody>
      </p:sp>
      <p:sp>
        <p:nvSpPr>
          <p:cNvPr id="5" name="Slide Number Placeholder 4"/>
          <p:cNvSpPr>
            <a:spLocks noGrp="1"/>
          </p:cNvSpPr>
          <p:nvPr>
            <p:ph type="sldNum" sz="quarter" idx="3"/>
          </p:nvPr>
        </p:nvSpPr>
        <p:spPr>
          <a:xfrm>
            <a:off x="3850443" y="9430091"/>
            <a:ext cx="2945659" cy="496411"/>
          </a:xfrm>
          <a:prstGeom prst="rect">
            <a:avLst/>
          </a:prstGeom>
        </p:spPr>
        <p:txBody>
          <a:bodyPr vert="horz" lIns="90398" tIns="45199" rIns="90398" bIns="45199" rtlCol="0" anchor="b"/>
          <a:lstStyle>
            <a:lvl1pPr algn="r">
              <a:defRPr sz="1200"/>
            </a:lvl1pPr>
          </a:lstStyle>
          <a:p>
            <a:fld id="{1653A7AB-3808-C446-99D9-0AA4BA533EEF}" type="slidenum">
              <a:rPr lang="en-US" smtClean="0"/>
              <a:t>‹#›</a:t>
            </a:fld>
            <a:endParaRPr lang="en-US"/>
          </a:p>
        </p:txBody>
      </p:sp>
    </p:spTree>
    <p:extLst>
      <p:ext uri="{BB962C8B-B14F-4D97-AF65-F5344CB8AC3E}">
        <p14:creationId xmlns:p14="http://schemas.microsoft.com/office/powerpoint/2010/main" val="205392600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0398" tIns="45199" rIns="90398" bIns="45199"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0398" tIns="45199" rIns="90398" bIns="45199" rtlCol="0"/>
          <a:lstStyle>
            <a:lvl1pPr algn="r">
              <a:defRPr sz="1200"/>
            </a:lvl1pPr>
          </a:lstStyle>
          <a:p>
            <a:fld id="{EB17457F-5919-1B42-8192-D4E99A08A4E1}" type="datetimeFigureOut">
              <a:rPr lang="en-US" smtClean="0"/>
              <a:t>4/26/2023</a:t>
            </a:fld>
            <a:endParaRPr lang="en-US"/>
          </a:p>
        </p:txBody>
      </p:sp>
      <p:sp>
        <p:nvSpPr>
          <p:cNvPr id="4" name="Slide Image Placeholder 3"/>
          <p:cNvSpPr>
            <a:spLocks noGrp="1" noRot="1" noChangeAspect="1"/>
          </p:cNvSpPr>
          <p:nvPr>
            <p:ph type="sldImg" idx="2"/>
          </p:nvPr>
        </p:nvSpPr>
        <p:spPr>
          <a:xfrm>
            <a:off x="915988" y="744538"/>
            <a:ext cx="4965700" cy="3724275"/>
          </a:xfrm>
          <a:prstGeom prst="rect">
            <a:avLst/>
          </a:prstGeom>
          <a:noFill/>
          <a:ln w="12700">
            <a:solidFill>
              <a:prstClr val="black"/>
            </a:solidFill>
          </a:ln>
        </p:spPr>
        <p:txBody>
          <a:bodyPr vert="horz" lIns="90398" tIns="45199" rIns="90398" bIns="45199" rtlCol="0" anchor="ctr"/>
          <a:lstStyle/>
          <a:p>
            <a:endParaRPr lang="en-US"/>
          </a:p>
        </p:txBody>
      </p:sp>
      <p:sp>
        <p:nvSpPr>
          <p:cNvPr id="5" name="Notes Placeholder 4"/>
          <p:cNvSpPr>
            <a:spLocks noGrp="1"/>
          </p:cNvSpPr>
          <p:nvPr>
            <p:ph type="body" sz="quarter" idx="3"/>
          </p:nvPr>
        </p:nvSpPr>
        <p:spPr>
          <a:xfrm>
            <a:off x="679768" y="4715907"/>
            <a:ext cx="5438140" cy="4467702"/>
          </a:xfrm>
          <a:prstGeom prst="rect">
            <a:avLst/>
          </a:prstGeom>
        </p:spPr>
        <p:txBody>
          <a:bodyPr vert="horz" lIns="90398" tIns="45199" rIns="90398" bIns="45199" rtlCol="0"/>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en-US"/>
          </a:p>
        </p:txBody>
      </p:sp>
      <p:sp>
        <p:nvSpPr>
          <p:cNvPr id="6" name="Footer Placeholder 5"/>
          <p:cNvSpPr>
            <a:spLocks noGrp="1"/>
          </p:cNvSpPr>
          <p:nvPr>
            <p:ph type="ftr" sz="quarter" idx="4"/>
          </p:nvPr>
        </p:nvSpPr>
        <p:spPr>
          <a:xfrm>
            <a:off x="0" y="9430091"/>
            <a:ext cx="2945659" cy="496411"/>
          </a:xfrm>
          <a:prstGeom prst="rect">
            <a:avLst/>
          </a:prstGeom>
        </p:spPr>
        <p:txBody>
          <a:bodyPr vert="horz" lIns="90398" tIns="45199" rIns="90398" bIns="45199"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0398" tIns="45199" rIns="90398" bIns="45199" rtlCol="0" anchor="b"/>
          <a:lstStyle>
            <a:lvl1pPr algn="r">
              <a:defRPr sz="1200"/>
            </a:lvl1pPr>
          </a:lstStyle>
          <a:p>
            <a:fld id="{37CE5F9C-6C47-F24B-A5FB-42E8C72DD854}" type="slidenum">
              <a:rPr lang="en-US" smtClean="0"/>
              <a:t>‹#›</a:t>
            </a:fld>
            <a:endParaRPr lang="en-US"/>
          </a:p>
        </p:txBody>
      </p:sp>
    </p:spTree>
    <p:extLst>
      <p:ext uri="{BB962C8B-B14F-4D97-AF65-F5344CB8AC3E}">
        <p14:creationId xmlns:p14="http://schemas.microsoft.com/office/powerpoint/2010/main" val="598213652"/>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baseline="0" dirty="0"/>
          </a:p>
          <a:p>
            <a:endParaRPr lang="en-GB" dirty="0"/>
          </a:p>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1</a:t>
            </a:fld>
            <a:endParaRPr lang="en-US"/>
          </a:p>
        </p:txBody>
      </p:sp>
    </p:spTree>
    <p:extLst>
      <p:ext uri="{BB962C8B-B14F-4D97-AF65-F5344CB8AC3E}">
        <p14:creationId xmlns:p14="http://schemas.microsoft.com/office/powerpoint/2010/main" val="17384989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Safety awareness, at cost for contractor. </a:t>
            </a:r>
          </a:p>
          <a:p>
            <a:r>
              <a:rPr lang="en-US" dirty="0"/>
              <a:t>Plus all specific safety trainings that may be necessary for the contract.</a:t>
            </a:r>
          </a:p>
        </p:txBody>
      </p:sp>
      <p:sp>
        <p:nvSpPr>
          <p:cNvPr id="4" name="Slide Number Placeholder 3"/>
          <p:cNvSpPr>
            <a:spLocks noGrp="1"/>
          </p:cNvSpPr>
          <p:nvPr>
            <p:ph type="sldNum" sz="quarter" idx="10"/>
          </p:nvPr>
        </p:nvSpPr>
        <p:spPr/>
        <p:txBody>
          <a:bodyPr/>
          <a:lstStyle/>
          <a:p>
            <a:fld id="{37CE5F9C-6C47-F24B-A5FB-42E8C72DD854}" type="slidenum">
              <a:rPr lang="en-US" smtClean="0"/>
              <a:t>13</a:t>
            </a:fld>
            <a:endParaRPr lang="en-US"/>
          </a:p>
        </p:txBody>
      </p:sp>
    </p:spTree>
    <p:extLst>
      <p:ext uri="{BB962C8B-B14F-4D97-AF65-F5344CB8AC3E}">
        <p14:creationId xmlns:p14="http://schemas.microsoft.com/office/powerpoint/2010/main" val="36105570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H0B0 or equivalent to access tunnels. </a:t>
            </a:r>
          </a:p>
          <a:p>
            <a:r>
              <a:rPr lang="en-US" dirty="0"/>
              <a:t>Anticipate intervention in radiation areas ALARA. </a:t>
            </a:r>
          </a:p>
          <a:p>
            <a:r>
              <a:rPr lang="en-US" dirty="0"/>
              <a:t>Rescue mask for PS and SPS facilities.</a:t>
            </a:r>
          </a:p>
        </p:txBody>
      </p:sp>
      <p:sp>
        <p:nvSpPr>
          <p:cNvPr id="4" name="Slide Number Placeholder 3"/>
          <p:cNvSpPr>
            <a:spLocks noGrp="1"/>
          </p:cNvSpPr>
          <p:nvPr>
            <p:ph type="sldNum" sz="quarter" idx="10"/>
          </p:nvPr>
        </p:nvSpPr>
        <p:spPr/>
        <p:txBody>
          <a:bodyPr/>
          <a:lstStyle/>
          <a:p>
            <a:fld id="{37CE5F9C-6C47-F24B-A5FB-42E8C72DD854}" type="slidenum">
              <a:rPr lang="en-US" smtClean="0"/>
              <a:t>14</a:t>
            </a:fld>
            <a:endParaRPr lang="en-US"/>
          </a:p>
        </p:txBody>
      </p:sp>
    </p:spTree>
    <p:extLst>
      <p:ext uri="{BB962C8B-B14F-4D97-AF65-F5344CB8AC3E}">
        <p14:creationId xmlns:p14="http://schemas.microsoft.com/office/powerpoint/2010/main" val="1624197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Subject to CERN’s prior written authorisation, the contractor may be granted an area on which to install portable cabins, store unprotected material and park vehicles.</a:t>
            </a:r>
          </a:p>
          <a:p>
            <a:r>
              <a:rPr lang="en-GB" dirty="0"/>
              <a:t>Connecting portable cabins to CERN network (power, networks, etc.) is at contractor’s costs. For water and sewerage networks, to discuss with CERN technical contact.</a:t>
            </a:r>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16</a:t>
            </a:fld>
            <a:endParaRPr lang="en-US"/>
          </a:p>
        </p:txBody>
      </p:sp>
    </p:spTree>
    <p:extLst>
      <p:ext uri="{BB962C8B-B14F-4D97-AF65-F5344CB8AC3E}">
        <p14:creationId xmlns:p14="http://schemas.microsoft.com/office/powerpoint/2010/main" val="18022480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risks stemming from: environment, Interference between the activities, The activities themselves</a:t>
            </a:r>
          </a:p>
          <a:p>
            <a:r>
              <a:rPr lang="en-GB" dirty="0"/>
              <a:t>VIC before starting works.</a:t>
            </a:r>
          </a:p>
          <a:p>
            <a:r>
              <a:rPr lang="en-GB" dirty="0"/>
              <a:t>IMPACT request </a:t>
            </a:r>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18</a:t>
            </a:fld>
            <a:endParaRPr lang="en-US"/>
          </a:p>
        </p:txBody>
      </p:sp>
    </p:spTree>
    <p:extLst>
      <p:ext uri="{BB962C8B-B14F-4D97-AF65-F5344CB8AC3E}">
        <p14:creationId xmlns:p14="http://schemas.microsoft.com/office/powerpoint/2010/main" val="231572383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Welding, grinding, cutting and any other work involving hot spots must not commence until a CERN fire permit has been obtained</a:t>
            </a:r>
            <a:r>
              <a:rPr lang="en-US" dirty="0"/>
              <a:t>, grounding of welding machines, </a:t>
            </a:r>
            <a:r>
              <a:rPr lang="en-GB" dirty="0"/>
              <a:t>Avoidance of the storage of combustible or flammable materials in underground areas, Keeping workplaces clean at all times</a:t>
            </a:r>
            <a:r>
              <a:rPr lang="en-US" dirty="0"/>
              <a:t>, </a:t>
            </a:r>
            <a:r>
              <a:rPr lang="en-GB" dirty="0"/>
              <a:t>Implementation of the fire prevention measures, Ensuring access to means of intervention (e.g. fire extinguishers) and to means of triggering an alarm (e.g. manual call points and red telephones), as well as to evacuation routes and systems</a:t>
            </a:r>
          </a:p>
        </p:txBody>
      </p:sp>
      <p:sp>
        <p:nvSpPr>
          <p:cNvPr id="4" name="Slide Number Placeholder 3"/>
          <p:cNvSpPr>
            <a:spLocks noGrp="1"/>
          </p:cNvSpPr>
          <p:nvPr>
            <p:ph type="sldNum" sz="quarter" idx="5"/>
          </p:nvPr>
        </p:nvSpPr>
        <p:spPr/>
        <p:txBody>
          <a:bodyPr/>
          <a:lstStyle/>
          <a:p>
            <a:fld id="{37CE5F9C-6C47-F24B-A5FB-42E8C72DD854}" type="slidenum">
              <a:rPr lang="en-US" smtClean="0"/>
              <a:t>23</a:t>
            </a:fld>
            <a:endParaRPr lang="en-US"/>
          </a:p>
        </p:txBody>
      </p:sp>
    </p:spTree>
    <p:extLst>
      <p:ext uri="{BB962C8B-B14F-4D97-AF65-F5344CB8AC3E}">
        <p14:creationId xmlns:p14="http://schemas.microsoft.com/office/powerpoint/2010/main" val="29396779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24</a:t>
            </a:fld>
            <a:endParaRPr lang="en-US"/>
          </a:p>
        </p:txBody>
      </p:sp>
    </p:spTree>
    <p:extLst>
      <p:ext uri="{BB962C8B-B14F-4D97-AF65-F5344CB8AC3E}">
        <p14:creationId xmlns:p14="http://schemas.microsoft.com/office/powerpoint/2010/main" val="227269213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25</a:t>
            </a:fld>
            <a:endParaRPr lang="en-US"/>
          </a:p>
        </p:txBody>
      </p:sp>
    </p:spTree>
    <p:extLst>
      <p:ext uri="{BB962C8B-B14F-4D97-AF65-F5344CB8AC3E}">
        <p14:creationId xmlns:p14="http://schemas.microsoft.com/office/powerpoint/2010/main" val="34380661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prevent the risk of asphyxiation and cold burns, installations containing cryogenic equipment have warning panels at their entrances and are equipped with detection systems linked to the evacuation alarms</a:t>
            </a:r>
          </a:p>
        </p:txBody>
      </p:sp>
      <p:sp>
        <p:nvSpPr>
          <p:cNvPr id="4" name="Slide Number Placeholder 3"/>
          <p:cNvSpPr>
            <a:spLocks noGrp="1"/>
          </p:cNvSpPr>
          <p:nvPr>
            <p:ph type="sldNum" sz="quarter" idx="5"/>
          </p:nvPr>
        </p:nvSpPr>
        <p:spPr/>
        <p:txBody>
          <a:bodyPr/>
          <a:lstStyle/>
          <a:p>
            <a:fld id="{37CE5F9C-6C47-F24B-A5FB-42E8C72DD854}" type="slidenum">
              <a:rPr lang="en-US" smtClean="0"/>
              <a:t>26</a:t>
            </a:fld>
            <a:endParaRPr lang="en-US"/>
          </a:p>
        </p:txBody>
      </p:sp>
    </p:spTree>
    <p:extLst>
      <p:ext uri="{BB962C8B-B14F-4D97-AF65-F5344CB8AC3E}">
        <p14:creationId xmlns:p14="http://schemas.microsoft.com/office/powerpoint/2010/main" val="92821231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 persons who are required to enter the underground areas of the SPS or the LHC must be in possession of a self-rescue </a:t>
            </a:r>
            <a:r>
              <a:rPr lang="en-GB" dirty="0" err="1"/>
              <a:t>maskv</a:t>
            </a:r>
            <a:r>
              <a:rPr lang="en-GB" dirty="0"/>
              <a:t> and must have followed the “self-rescue mask” safety course.</a:t>
            </a:r>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27</a:t>
            </a:fld>
            <a:endParaRPr lang="en-US"/>
          </a:p>
        </p:txBody>
      </p:sp>
    </p:spTree>
    <p:extLst>
      <p:ext uri="{BB962C8B-B14F-4D97-AF65-F5344CB8AC3E}">
        <p14:creationId xmlns:p14="http://schemas.microsoft.com/office/powerpoint/2010/main" val="25581194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28</a:t>
            </a:fld>
            <a:endParaRPr lang="en-US"/>
          </a:p>
        </p:txBody>
      </p:sp>
    </p:spTree>
    <p:extLst>
      <p:ext uri="{BB962C8B-B14F-4D97-AF65-F5344CB8AC3E}">
        <p14:creationId xmlns:p14="http://schemas.microsoft.com/office/powerpoint/2010/main" val="3524712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2</a:t>
            </a:fld>
            <a:endParaRPr lang="en-US"/>
          </a:p>
        </p:txBody>
      </p:sp>
    </p:spTree>
    <p:extLst>
      <p:ext uri="{BB962C8B-B14F-4D97-AF65-F5344CB8AC3E}">
        <p14:creationId xmlns:p14="http://schemas.microsoft.com/office/powerpoint/2010/main" val="35369889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t>Areas classified as “Confined Spaces” are generally pits, tanks, vats, clean or waste water systems (including access manholes) and ducts in technical facilities or experimental areas. These areas are identified by appropriate signs</a:t>
            </a:r>
            <a:endParaRPr lang="fr-FR" dirty="0"/>
          </a:p>
          <a:p>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29</a:t>
            </a:fld>
            <a:endParaRPr lang="en-US"/>
          </a:p>
        </p:txBody>
      </p:sp>
    </p:spTree>
    <p:extLst>
      <p:ext uri="{BB962C8B-B14F-4D97-AF65-F5344CB8AC3E}">
        <p14:creationId xmlns:p14="http://schemas.microsoft.com/office/powerpoint/2010/main" val="29303558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x</a:t>
            </a:r>
          </a:p>
        </p:txBody>
      </p:sp>
      <p:sp>
        <p:nvSpPr>
          <p:cNvPr id="4" name="Slide Number Placeholder 3"/>
          <p:cNvSpPr>
            <a:spLocks noGrp="1"/>
          </p:cNvSpPr>
          <p:nvPr>
            <p:ph type="sldNum" sz="quarter" idx="10"/>
          </p:nvPr>
        </p:nvSpPr>
        <p:spPr/>
        <p:txBody>
          <a:bodyPr/>
          <a:lstStyle/>
          <a:p>
            <a:fld id="{37CE5F9C-6C47-F24B-A5FB-42E8C72DD854}" type="slidenum">
              <a:rPr lang="en-US" smtClean="0"/>
              <a:t>32</a:t>
            </a:fld>
            <a:endParaRPr lang="en-US"/>
          </a:p>
        </p:txBody>
      </p:sp>
    </p:spTree>
    <p:extLst>
      <p:ext uri="{BB962C8B-B14F-4D97-AF65-F5344CB8AC3E}">
        <p14:creationId xmlns:p14="http://schemas.microsoft.com/office/powerpoint/2010/main" val="27922753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To take into account for the corrective maintenance CERN outside working hours. </a:t>
            </a:r>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35</a:t>
            </a:fld>
            <a:endParaRPr lang="en-US"/>
          </a:p>
        </p:txBody>
      </p:sp>
    </p:spTree>
    <p:extLst>
      <p:ext uri="{BB962C8B-B14F-4D97-AF65-F5344CB8AC3E}">
        <p14:creationId xmlns:p14="http://schemas.microsoft.com/office/powerpoint/2010/main" val="98212022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38</a:t>
            </a:fld>
            <a:endParaRPr lang="en-US"/>
          </a:p>
        </p:txBody>
      </p:sp>
    </p:spTree>
    <p:extLst>
      <p:ext uri="{BB962C8B-B14F-4D97-AF65-F5344CB8AC3E}">
        <p14:creationId xmlns:p14="http://schemas.microsoft.com/office/powerpoint/2010/main" val="75098914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Internal transport for large </a:t>
            </a:r>
            <a:r>
              <a:rPr lang="fr-FR" dirty="0" err="1"/>
              <a:t>pieces</a:t>
            </a:r>
            <a:r>
              <a:rPr lang="fr-FR" dirty="0"/>
              <a:t> of </a:t>
            </a:r>
            <a:r>
              <a:rPr lang="fr-FR" dirty="0" err="1"/>
              <a:t>material</a:t>
            </a:r>
            <a:r>
              <a:rPr lang="fr-FR" dirty="0"/>
              <a:t> </a:t>
            </a:r>
            <a:r>
              <a:rPr lang="fr-FR" dirty="0" err="1"/>
              <a:t>may</a:t>
            </a:r>
            <a:r>
              <a:rPr lang="fr-FR" dirty="0"/>
              <a:t> </a:t>
            </a:r>
            <a:r>
              <a:rPr lang="fr-FR" dirty="0" err="1"/>
              <a:t>also</a:t>
            </a:r>
            <a:r>
              <a:rPr lang="fr-FR" dirty="0"/>
              <a:t> </a:t>
            </a:r>
            <a:r>
              <a:rPr lang="fr-FR" dirty="0" err="1"/>
              <a:t>be</a:t>
            </a:r>
            <a:r>
              <a:rPr lang="fr-FR" dirty="0"/>
              <a:t> </a:t>
            </a:r>
            <a:r>
              <a:rPr lang="fr-FR" dirty="0" err="1"/>
              <a:t>done</a:t>
            </a:r>
            <a:r>
              <a:rPr lang="fr-FR" dirty="0"/>
              <a:t> by CERN.</a:t>
            </a:r>
          </a:p>
        </p:txBody>
      </p:sp>
      <p:sp>
        <p:nvSpPr>
          <p:cNvPr id="4" name="Slide Number Placeholder 3"/>
          <p:cNvSpPr>
            <a:spLocks noGrp="1"/>
          </p:cNvSpPr>
          <p:nvPr>
            <p:ph type="sldNum" sz="quarter" idx="10"/>
          </p:nvPr>
        </p:nvSpPr>
        <p:spPr/>
        <p:txBody>
          <a:bodyPr/>
          <a:lstStyle/>
          <a:p>
            <a:fld id="{37CE5F9C-6C47-F24B-A5FB-42E8C72DD854}" type="slidenum">
              <a:rPr lang="en-US" smtClean="0"/>
              <a:t>41</a:t>
            </a:fld>
            <a:endParaRPr lang="en-US"/>
          </a:p>
        </p:txBody>
      </p:sp>
    </p:spTree>
    <p:extLst>
      <p:ext uri="{BB962C8B-B14F-4D97-AF65-F5344CB8AC3E}">
        <p14:creationId xmlns:p14="http://schemas.microsoft.com/office/powerpoint/2010/main" val="267425312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CERN account if needed, computer security course, </a:t>
            </a:r>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45</a:t>
            </a:fld>
            <a:endParaRPr lang="en-US"/>
          </a:p>
        </p:txBody>
      </p:sp>
    </p:spTree>
    <p:extLst>
      <p:ext uri="{BB962C8B-B14F-4D97-AF65-F5344CB8AC3E}">
        <p14:creationId xmlns:p14="http://schemas.microsoft.com/office/powerpoint/2010/main" val="77100592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47</a:t>
            </a:fld>
            <a:endParaRPr lang="en-US"/>
          </a:p>
        </p:txBody>
      </p:sp>
    </p:spTree>
    <p:extLst>
      <p:ext uri="{BB962C8B-B14F-4D97-AF65-F5344CB8AC3E}">
        <p14:creationId xmlns:p14="http://schemas.microsoft.com/office/powerpoint/2010/main" val="216712770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CERN ensures the ventilation of the underground facilities but not the ventilation of the service tunnels, Air velocities can hamper certain types of work. The contractor must implement the appropriate protective devices</a:t>
            </a:r>
          </a:p>
        </p:txBody>
      </p:sp>
      <p:sp>
        <p:nvSpPr>
          <p:cNvPr id="4" name="Slide Number Placeholder 3"/>
          <p:cNvSpPr>
            <a:spLocks noGrp="1"/>
          </p:cNvSpPr>
          <p:nvPr>
            <p:ph type="sldNum" sz="quarter" idx="5"/>
          </p:nvPr>
        </p:nvSpPr>
        <p:spPr/>
        <p:txBody>
          <a:bodyPr/>
          <a:lstStyle/>
          <a:p>
            <a:fld id="{37CE5F9C-6C47-F24B-A5FB-42E8C72DD854}" type="slidenum">
              <a:rPr lang="en-US" smtClean="0"/>
              <a:t>48</a:t>
            </a:fld>
            <a:endParaRPr lang="en-US"/>
          </a:p>
        </p:txBody>
      </p:sp>
    </p:spTree>
    <p:extLst>
      <p:ext uri="{BB962C8B-B14F-4D97-AF65-F5344CB8AC3E}">
        <p14:creationId xmlns:p14="http://schemas.microsoft.com/office/powerpoint/2010/main" val="390465332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Sewage = </a:t>
            </a:r>
            <a:r>
              <a:rPr lang="en-US" dirty="0" err="1"/>
              <a:t>eaux</a:t>
            </a:r>
            <a:r>
              <a:rPr lang="en-US" dirty="0"/>
              <a:t> </a:t>
            </a:r>
            <a:r>
              <a:rPr lang="en-US" dirty="0" err="1"/>
              <a:t>usées</a:t>
            </a:r>
            <a:r>
              <a:rPr lang="en-US" dirty="0"/>
              <a:t>.</a:t>
            </a:r>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49</a:t>
            </a:fld>
            <a:endParaRPr lang="en-US"/>
          </a:p>
        </p:txBody>
      </p:sp>
    </p:spTree>
    <p:extLst>
      <p:ext uri="{BB962C8B-B14F-4D97-AF65-F5344CB8AC3E}">
        <p14:creationId xmlns:p14="http://schemas.microsoft.com/office/powerpoint/2010/main" val="147800209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53</a:t>
            </a:fld>
            <a:endParaRPr lang="en-US"/>
          </a:p>
        </p:txBody>
      </p:sp>
    </p:spTree>
    <p:extLst>
      <p:ext uri="{BB962C8B-B14F-4D97-AF65-F5344CB8AC3E}">
        <p14:creationId xmlns:p14="http://schemas.microsoft.com/office/powerpoint/2010/main" val="757022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3</a:t>
            </a:fld>
            <a:endParaRPr lang="en-US"/>
          </a:p>
        </p:txBody>
      </p:sp>
    </p:spTree>
    <p:extLst>
      <p:ext uri="{BB962C8B-B14F-4D97-AF65-F5344CB8AC3E}">
        <p14:creationId xmlns:p14="http://schemas.microsoft.com/office/powerpoint/2010/main" val="383649529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Protection des </a:t>
            </a:r>
            <a:r>
              <a:rPr lang="en-US" dirty="0" err="1"/>
              <a:t>ouvrages</a:t>
            </a:r>
            <a:r>
              <a:rPr lang="en-US" dirty="0"/>
              <a:t> </a:t>
            </a:r>
            <a:r>
              <a:rPr lang="en-US" dirty="0" err="1"/>
              <a:t>mitoyens</a:t>
            </a:r>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55</a:t>
            </a:fld>
            <a:endParaRPr lang="en-US"/>
          </a:p>
        </p:txBody>
      </p:sp>
    </p:spTree>
    <p:extLst>
      <p:ext uri="{BB962C8B-B14F-4D97-AF65-F5344CB8AC3E}">
        <p14:creationId xmlns:p14="http://schemas.microsoft.com/office/powerpoint/2010/main" val="29486758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4P Suisse</a:t>
            </a:r>
          </a:p>
        </p:txBody>
      </p:sp>
      <p:sp>
        <p:nvSpPr>
          <p:cNvPr id="4" name="Slide Number Placeholder 3"/>
          <p:cNvSpPr>
            <a:spLocks noGrp="1"/>
          </p:cNvSpPr>
          <p:nvPr>
            <p:ph type="sldNum" sz="quarter" idx="10"/>
          </p:nvPr>
        </p:nvSpPr>
        <p:spPr/>
        <p:txBody>
          <a:bodyPr/>
          <a:lstStyle/>
          <a:p>
            <a:fld id="{37CE5F9C-6C47-F24B-A5FB-42E8C72DD854}" type="slidenum">
              <a:rPr lang="en-US" smtClean="0"/>
              <a:t>4</a:t>
            </a:fld>
            <a:endParaRPr lang="en-US"/>
          </a:p>
        </p:txBody>
      </p:sp>
    </p:spTree>
    <p:extLst>
      <p:ext uri="{BB962C8B-B14F-4D97-AF65-F5344CB8AC3E}">
        <p14:creationId xmlns:p14="http://schemas.microsoft.com/office/powerpoint/2010/main" val="22844335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Is this still applicable ? https://hse.cern/fr/covid-19-information . Costs of special covid measures are under contractor’s responsibility. </a:t>
            </a:r>
            <a:endParaRPr lang="en-GB" dirty="0"/>
          </a:p>
        </p:txBody>
      </p:sp>
      <p:sp>
        <p:nvSpPr>
          <p:cNvPr id="4" name="Slide Number Placeholder 3"/>
          <p:cNvSpPr>
            <a:spLocks noGrp="1"/>
          </p:cNvSpPr>
          <p:nvPr>
            <p:ph type="sldNum" sz="quarter" idx="5"/>
          </p:nvPr>
        </p:nvSpPr>
        <p:spPr/>
        <p:txBody>
          <a:bodyPr/>
          <a:lstStyle/>
          <a:p>
            <a:fld id="{37CE5F9C-6C47-F24B-A5FB-42E8C72DD854}" type="slidenum">
              <a:rPr lang="en-US" smtClean="0"/>
              <a:t>6</a:t>
            </a:fld>
            <a:endParaRPr lang="en-US"/>
          </a:p>
        </p:txBody>
      </p:sp>
    </p:spTree>
    <p:extLst>
      <p:ext uri="{BB962C8B-B14F-4D97-AF65-F5344CB8AC3E}">
        <p14:creationId xmlns:p14="http://schemas.microsoft.com/office/powerpoint/2010/main" val="11741743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7CE5F9C-6C47-F24B-A5FB-42E8C72DD854}" type="slidenum">
              <a:rPr lang="en-US" smtClean="0"/>
              <a:t>7</a:t>
            </a:fld>
            <a:endParaRPr lang="en-US"/>
          </a:p>
        </p:txBody>
      </p:sp>
    </p:spTree>
    <p:extLst>
      <p:ext uri="{BB962C8B-B14F-4D97-AF65-F5344CB8AC3E}">
        <p14:creationId xmlns:p14="http://schemas.microsoft.com/office/powerpoint/2010/main" val="41864280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To obtain information about the applicable working conditions of his personnel, the contractor shall contact the Host States authorities competent in matters of labour law</a:t>
            </a:r>
          </a:p>
        </p:txBody>
      </p:sp>
      <p:sp>
        <p:nvSpPr>
          <p:cNvPr id="4" name="Slide Number Placeholder 3"/>
          <p:cNvSpPr>
            <a:spLocks noGrp="1"/>
          </p:cNvSpPr>
          <p:nvPr>
            <p:ph type="sldNum" sz="quarter" idx="5"/>
          </p:nvPr>
        </p:nvSpPr>
        <p:spPr/>
        <p:txBody>
          <a:bodyPr/>
          <a:lstStyle/>
          <a:p>
            <a:fld id="{37CE5F9C-6C47-F24B-A5FB-42E8C72DD854}" type="slidenum">
              <a:rPr lang="en-US" smtClean="0"/>
              <a:t>8</a:t>
            </a:fld>
            <a:endParaRPr lang="en-US"/>
          </a:p>
        </p:txBody>
      </p:sp>
    </p:spTree>
    <p:extLst>
      <p:ext uri="{BB962C8B-B14F-4D97-AF65-F5344CB8AC3E}">
        <p14:creationId xmlns:p14="http://schemas.microsoft.com/office/powerpoint/2010/main" val="38526652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fld id="{37CE5F9C-6C47-F24B-A5FB-42E8C72DD854}" type="slidenum">
              <a:rPr lang="en-US" smtClean="0"/>
              <a:t>9</a:t>
            </a:fld>
            <a:endParaRPr lang="en-US"/>
          </a:p>
        </p:txBody>
      </p:sp>
    </p:spTree>
    <p:extLst>
      <p:ext uri="{BB962C8B-B14F-4D97-AF65-F5344CB8AC3E}">
        <p14:creationId xmlns:p14="http://schemas.microsoft.com/office/powerpoint/2010/main" val="32040877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FR" dirty="0"/>
              <a:t>Most of the standard CERN services are </a:t>
            </a:r>
            <a:r>
              <a:rPr lang="fr-FR" dirty="0" err="1"/>
              <a:t>closed</a:t>
            </a:r>
            <a:r>
              <a:rPr lang="fr-FR" dirty="0"/>
              <a:t> on the CERN public </a:t>
            </a:r>
            <a:r>
              <a:rPr lang="fr-FR" dirty="0" err="1"/>
              <a:t>Holidays</a:t>
            </a:r>
            <a:r>
              <a:rPr lang="fr-FR" dirty="0"/>
              <a:t> (restaurants, coffee areas, </a:t>
            </a:r>
            <a:r>
              <a:rPr lang="fr-FR" dirty="0" err="1"/>
              <a:t>internal</a:t>
            </a:r>
            <a:r>
              <a:rPr lang="fr-FR" dirty="0"/>
              <a:t> transport services, etc.).</a:t>
            </a:r>
          </a:p>
        </p:txBody>
      </p:sp>
      <p:sp>
        <p:nvSpPr>
          <p:cNvPr id="4" name="Slide Number Placeholder 3"/>
          <p:cNvSpPr>
            <a:spLocks noGrp="1"/>
          </p:cNvSpPr>
          <p:nvPr>
            <p:ph type="sldNum" sz="quarter" idx="10"/>
          </p:nvPr>
        </p:nvSpPr>
        <p:spPr/>
        <p:txBody>
          <a:bodyPr/>
          <a:lstStyle/>
          <a:p>
            <a:fld id="{37CE5F9C-6C47-F24B-A5FB-42E8C72DD854}" type="slidenum">
              <a:rPr lang="en-US" smtClean="0"/>
              <a:t>12</a:t>
            </a:fld>
            <a:endParaRPr lang="en-US"/>
          </a:p>
        </p:txBody>
      </p:sp>
    </p:spTree>
    <p:extLst>
      <p:ext uri="{BB962C8B-B14F-4D97-AF65-F5344CB8AC3E}">
        <p14:creationId xmlns:p14="http://schemas.microsoft.com/office/powerpoint/2010/main" val="26020947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EDMS Ref: 1371983</a:t>
            </a:r>
          </a:p>
        </p:txBody>
      </p:sp>
      <p:sp>
        <p:nvSpPr>
          <p:cNvPr id="5" name="Footer Placeholder 4"/>
          <p:cNvSpPr>
            <a:spLocks noGrp="1"/>
          </p:cNvSpPr>
          <p:nvPr>
            <p:ph type="ftr" sz="quarter" idx="11"/>
          </p:nvPr>
        </p:nvSpPr>
        <p:spPr/>
        <p:txBody>
          <a:bodyPr/>
          <a:lstStyle/>
          <a:p>
            <a:r>
              <a:rPr lang="en-GB"/>
              <a:t>Version 10 - IT-46947HR language training </a:t>
            </a:r>
            <a:endParaRPr lang="en-US"/>
          </a:p>
        </p:txBody>
      </p:sp>
      <p:sp>
        <p:nvSpPr>
          <p:cNvPr id="6" name="Slide Number Placeholder 5"/>
          <p:cNvSpPr>
            <a:spLocks noGrp="1"/>
          </p:cNvSpPr>
          <p:nvPr>
            <p:ph type="sldNum" sz="quarter" idx="12"/>
          </p:nvPr>
        </p:nvSpPr>
        <p:spPr/>
        <p:txBody>
          <a:bodyPr/>
          <a:lstStyle/>
          <a:p>
            <a:fld id="{22171F32-9A30-EC41-A9D2-45D6D6C63207}" type="slidenum">
              <a:rPr lang="en-US" smtClean="0"/>
              <a:pPr/>
              <a:t>‹#›</a:t>
            </a:fld>
            <a:endParaRPr lang="en-US"/>
          </a:p>
        </p:txBody>
      </p:sp>
      <p:sp>
        <p:nvSpPr>
          <p:cNvPr id="7" name="Title 6"/>
          <p:cNvSpPr>
            <a:spLocks noGrp="1"/>
          </p:cNvSpPr>
          <p:nvPr>
            <p:ph type="title"/>
          </p:nvPr>
        </p:nvSpPr>
        <p:spPr/>
        <p:txBody>
          <a:bodyPr/>
          <a:lstStyle/>
          <a:p>
            <a:r>
              <a:rPr lang="en-GB" noProof="0"/>
              <a:t>Click to edit Master title style</a:t>
            </a:r>
          </a:p>
        </p:txBody>
      </p:sp>
      <p:sp>
        <p:nvSpPr>
          <p:cNvPr id="3" name="Espace réservé du contenu 2"/>
          <p:cNvSpPr>
            <a:spLocks noGrp="1"/>
          </p:cNvSpPr>
          <p:nvPr>
            <p:ph idx="1"/>
          </p:nvPr>
        </p:nvSpPr>
        <p:spPr/>
        <p:txBody>
          <a:bodyPr/>
          <a:lstStyle/>
          <a:p>
            <a:pPr lvl="0" eaLnBrk="1" latinLnBrk="0" hangingPunct="1"/>
            <a:r>
              <a:rPr lang="en-GB" noProof="0"/>
              <a:t>Click to edit Master text styles</a:t>
            </a:r>
          </a:p>
          <a:p>
            <a:pPr lvl="1" eaLnBrk="1" latinLnBrk="0" hangingPunct="1"/>
            <a:r>
              <a:rPr lang="en-GB" noProof="0"/>
              <a:t>Second level</a:t>
            </a:r>
          </a:p>
          <a:p>
            <a:pPr lvl="2" eaLnBrk="1" latinLnBrk="0" hangingPunct="1"/>
            <a:r>
              <a:rPr lang="en-GB" noProof="0"/>
              <a:t>Third level</a:t>
            </a:r>
          </a:p>
          <a:p>
            <a:pPr lvl="3" eaLnBrk="1" latinLnBrk="0" hangingPunct="1"/>
            <a:r>
              <a:rPr lang="en-GB" noProof="0"/>
              <a:t>Fourth level</a:t>
            </a:r>
          </a:p>
          <a:p>
            <a:pPr lvl="4" eaLnBrk="1" latinLnBrk="0" hangingPunct="1"/>
            <a:r>
              <a:rPr lang="en-GB" noProof="0"/>
              <a:t>Fifth level</a:t>
            </a:r>
            <a:endParaRPr kumimoji="0" lang="en-GB" noProof="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 2 Column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a:t>Version 10 - IT-46947HR language training </a:t>
            </a:r>
            <a:endParaRPr lang="en-US"/>
          </a:p>
        </p:txBody>
      </p:sp>
      <p:sp>
        <p:nvSpPr>
          <p:cNvPr id="5" name="Slide Number Placeholder 4"/>
          <p:cNvSpPr>
            <a:spLocks noGrp="1"/>
          </p:cNvSpPr>
          <p:nvPr>
            <p:ph type="sldNum" sz="quarter" idx="12"/>
          </p:nvPr>
        </p:nvSpPr>
        <p:spPr/>
        <p:txBody>
          <a:bodyPr/>
          <a:lstStyle/>
          <a:p>
            <a:fld id="{22171F32-9A30-EC41-A9D2-45D6D6C63207}" type="slidenum">
              <a:rPr lang="en-US" smtClean="0"/>
              <a:pPr/>
              <a:t>‹#›</a:t>
            </a:fld>
            <a:endParaRPr lang="en-US"/>
          </a:p>
        </p:txBody>
      </p:sp>
      <p:sp>
        <p:nvSpPr>
          <p:cNvPr id="2" name="Title 1"/>
          <p:cNvSpPr>
            <a:spLocks noGrp="1"/>
          </p:cNvSpPr>
          <p:nvPr>
            <p:ph type="title"/>
          </p:nvPr>
        </p:nvSpPr>
        <p:spPr/>
        <p:txBody>
          <a:bodyPr/>
          <a:lstStyle/>
          <a:p>
            <a:r>
              <a:rPr lang="en-GB" noProof="0"/>
              <a:t>Click to edit Master title style</a:t>
            </a:r>
          </a:p>
        </p:txBody>
      </p:sp>
      <p:sp>
        <p:nvSpPr>
          <p:cNvPr id="7" name="Content Placeholder 6"/>
          <p:cNvSpPr>
            <a:spLocks noGrp="1"/>
          </p:cNvSpPr>
          <p:nvPr>
            <p:ph sz="quarter" idx="13"/>
          </p:nvPr>
        </p:nvSpPr>
        <p:spPr>
          <a:xfrm>
            <a:off x="457200" y="1173163"/>
            <a:ext cx="3900692" cy="4967287"/>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8" name="Content Placeholder 6"/>
          <p:cNvSpPr>
            <a:spLocks noGrp="1"/>
          </p:cNvSpPr>
          <p:nvPr>
            <p:ph sz="quarter" idx="14"/>
          </p:nvPr>
        </p:nvSpPr>
        <p:spPr>
          <a:xfrm>
            <a:off x="4812325" y="1173163"/>
            <a:ext cx="3871729" cy="4967287"/>
          </a:xfrm>
        </p:spPr>
        <p:txBody>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Tree>
    <p:extLst>
      <p:ext uri="{BB962C8B-B14F-4D97-AF65-F5344CB8AC3E}">
        <p14:creationId xmlns:p14="http://schemas.microsoft.com/office/powerpoint/2010/main" val="25606236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Just Title">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a:t>Version 10 - IT-46947HR language training </a:t>
            </a:r>
            <a:endParaRPr lang="en-US"/>
          </a:p>
        </p:txBody>
      </p:sp>
      <p:sp>
        <p:nvSpPr>
          <p:cNvPr id="5" name="Slide Number Placeholder 4"/>
          <p:cNvSpPr>
            <a:spLocks noGrp="1"/>
          </p:cNvSpPr>
          <p:nvPr>
            <p:ph type="sldNum" sz="quarter" idx="12"/>
          </p:nvPr>
        </p:nvSpPr>
        <p:spPr/>
        <p:txBody>
          <a:bodyPr/>
          <a:lstStyle/>
          <a:p>
            <a:fld id="{22171F32-9A30-EC41-A9D2-45D6D6C63207}" type="slidenum">
              <a:rPr lang="en-US" smtClean="0"/>
              <a:pPr/>
              <a:t>‹#›</a:t>
            </a:fld>
            <a:endParaRPr lang="en-US"/>
          </a:p>
        </p:txBody>
      </p:sp>
      <p:sp>
        <p:nvSpPr>
          <p:cNvPr id="2" name="Title 1"/>
          <p:cNvSpPr>
            <a:spLocks noGrp="1"/>
          </p:cNvSpPr>
          <p:nvPr>
            <p:ph type="title"/>
          </p:nvPr>
        </p:nvSpPr>
        <p:spPr/>
        <p:txBody>
          <a:bodyPr/>
          <a:lstStyle/>
          <a:p>
            <a:r>
              <a:rPr lang="en-GB" noProof="0"/>
              <a:t>Click to edit Master title style</a:t>
            </a:r>
          </a:p>
        </p:txBody>
      </p:sp>
    </p:spTree>
    <p:extLst>
      <p:ext uri="{BB962C8B-B14F-4D97-AF65-F5344CB8AC3E}">
        <p14:creationId xmlns:p14="http://schemas.microsoft.com/office/powerpoint/2010/main" val="20526903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Empty">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a:t>Version 10 - IT-46947HR language training </a:t>
            </a:r>
            <a:endParaRPr lang="en-US"/>
          </a:p>
        </p:txBody>
      </p:sp>
      <p:sp>
        <p:nvSpPr>
          <p:cNvPr id="4" name="Slide Number Placeholder 3"/>
          <p:cNvSpPr>
            <a:spLocks noGrp="1"/>
          </p:cNvSpPr>
          <p:nvPr>
            <p:ph type="sldNum" sz="quarter" idx="12"/>
          </p:nvPr>
        </p:nvSpPr>
        <p:spPr/>
        <p:txBody>
          <a:bodyPr/>
          <a:lstStyle/>
          <a:p>
            <a:fld id="{22171F32-9A30-EC41-A9D2-45D6D6C6320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Sections">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a:t>Version 10 - IT-46947HR language training </a:t>
            </a:r>
            <a:endParaRPr lang="en-US"/>
          </a:p>
        </p:txBody>
      </p:sp>
      <p:sp>
        <p:nvSpPr>
          <p:cNvPr id="5" name="Slide Number Placeholder 4"/>
          <p:cNvSpPr>
            <a:spLocks noGrp="1"/>
          </p:cNvSpPr>
          <p:nvPr>
            <p:ph type="sldNum" sz="quarter" idx="12"/>
          </p:nvPr>
        </p:nvSpPr>
        <p:spPr/>
        <p:txBody>
          <a:bodyPr/>
          <a:lstStyle/>
          <a:p>
            <a:fld id="{22171F32-9A30-EC41-A9D2-45D6D6C63207}" type="slidenum">
              <a:rPr lang="en-US" smtClean="0"/>
              <a:pPr/>
              <a:t>‹#›</a:t>
            </a:fld>
            <a:endParaRPr lang="en-US"/>
          </a:p>
        </p:txBody>
      </p:sp>
      <p:pic>
        <p:nvPicPr>
          <p:cNvPr id="6" name="Picture 5"/>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41072" y="547591"/>
            <a:ext cx="3618504" cy="5120640"/>
          </a:xfrm>
          <a:prstGeom prst="rect">
            <a:avLst/>
          </a:prstGeom>
          <a:solidFill>
            <a:schemeClr val="bg1"/>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8" name="Text Placeholder 7"/>
          <p:cNvSpPr>
            <a:spLocks noGrp="1"/>
          </p:cNvSpPr>
          <p:nvPr>
            <p:ph type="body" sz="quarter" idx="13"/>
          </p:nvPr>
        </p:nvSpPr>
        <p:spPr>
          <a:xfrm>
            <a:off x="4555978" y="466724"/>
            <a:ext cx="4130822" cy="5300461"/>
          </a:xfrm>
        </p:spPr>
        <p:txBody>
          <a:bodyPr/>
          <a:lstStyle/>
          <a:p>
            <a:pPr lvl="0"/>
            <a:r>
              <a:rPr lang="x-none" dirty="0"/>
              <a:t>Click to edit Master text styles</a:t>
            </a:r>
          </a:p>
          <a:p>
            <a:pPr lvl="1"/>
            <a:r>
              <a:rPr lang="x-none" dirty="0"/>
              <a:t>Second level</a:t>
            </a:r>
          </a:p>
          <a:p>
            <a:pPr lvl="2"/>
            <a:r>
              <a:rPr lang="x-none" dirty="0"/>
              <a:t>Third level</a:t>
            </a:r>
          </a:p>
          <a:p>
            <a:pPr lvl="3"/>
            <a:r>
              <a:rPr lang="x-none" dirty="0"/>
              <a:t>Fourth level</a:t>
            </a:r>
          </a:p>
          <a:p>
            <a:pPr lvl="4"/>
            <a:r>
              <a:rPr lang="x-none" dirty="0"/>
              <a:t>Fifth level</a:t>
            </a:r>
            <a:endParaRPr lang="en-US" dirty="0"/>
          </a:p>
        </p:txBody>
      </p:sp>
      <p:sp>
        <p:nvSpPr>
          <p:cNvPr id="7" name="Rectangle 6"/>
          <p:cNvSpPr/>
          <p:nvPr userDrawn="1"/>
        </p:nvSpPr>
        <p:spPr>
          <a:xfrm>
            <a:off x="3149600" y="1206500"/>
            <a:ext cx="431800" cy="17145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512089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x-none"/>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x-none"/>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x-none"/>
              <a:t>Click to edit Master text styles</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Presentation Title">
    <p:spTree>
      <p:nvGrpSpPr>
        <p:cNvPr id="1" name=""/>
        <p:cNvGrpSpPr/>
        <p:nvPr/>
      </p:nvGrpSpPr>
      <p:grpSpPr>
        <a:xfrm>
          <a:off x="0" y="0"/>
          <a:ext cx="0" cy="0"/>
          <a:chOff x="0" y="0"/>
          <a:chExt cx="0" cy="0"/>
        </a:xfrm>
      </p:grpSpPr>
      <p:sp>
        <p:nvSpPr>
          <p:cNvPr id="2" name="Titre 1"/>
          <p:cNvSpPr>
            <a:spLocks noGrp="1"/>
          </p:cNvSpPr>
          <p:nvPr>
            <p:ph type="title"/>
          </p:nvPr>
        </p:nvSpPr>
        <p:spPr>
          <a:xfrm>
            <a:off x="431800" y="2515818"/>
            <a:ext cx="8265984" cy="1826363"/>
          </a:xfrm>
        </p:spPr>
        <p:txBody>
          <a:bodyPr tIns="0" bIns="0" anchor="t">
            <a:normAutofit/>
          </a:bodyPr>
          <a:lstStyle>
            <a:lvl1pPr algn="l">
              <a:buNone/>
              <a:defRPr kumimoji="0" lang="en-US" sz="4000" b="1" kern="1200" cap="none" spc="0" baseline="0" dirty="0">
                <a:ln w="12700">
                  <a:noFill/>
                  <a:prstDash val="solid"/>
                </a:ln>
                <a:solidFill>
                  <a:schemeClr val="tx1"/>
                </a:solidFill>
                <a:effectLst/>
                <a:latin typeface="+mj-lt"/>
                <a:ea typeface="+mj-ea"/>
                <a:cs typeface="+mj-cs"/>
              </a:defRPr>
            </a:lvl1pPr>
          </a:lstStyle>
          <a:p>
            <a:r>
              <a:rPr kumimoji="0" lang="x-none"/>
              <a:t>Click to edit Master title style</a:t>
            </a:r>
            <a:endParaRPr kumimoji="0" lang="en-US" dirty="0"/>
          </a:p>
        </p:txBody>
      </p:sp>
      <p:sp>
        <p:nvSpPr>
          <p:cNvPr id="3" name="Espace réservé du texte 2"/>
          <p:cNvSpPr>
            <a:spLocks noGrp="1"/>
          </p:cNvSpPr>
          <p:nvPr>
            <p:ph type="body" idx="1"/>
          </p:nvPr>
        </p:nvSpPr>
        <p:spPr>
          <a:xfrm>
            <a:off x="431800" y="1329869"/>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x-none"/>
              <a:t>Click to edit Master text styles</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Very First Slide">
    <p:bg>
      <p:bgRef idx="1001">
        <a:schemeClr val="bg2"/>
      </p:bgRef>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72440" y="2999945"/>
            <a:ext cx="1102596" cy="1091515"/>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Very Last Slide">
    <p:bg>
      <p:bgRef idx="1001">
        <a:schemeClr val="bg2"/>
      </p:bgRef>
    </p:bg>
    <p:spTree>
      <p:nvGrpSpPr>
        <p:cNvPr id="1" name=""/>
        <p:cNvGrpSpPr/>
        <p:nvPr/>
      </p:nvGrpSpPr>
      <p:grpSpPr>
        <a:xfrm>
          <a:off x="0" y="0"/>
          <a:ext cx="0" cy="0"/>
          <a:chOff x="0" y="0"/>
          <a:chExt cx="0" cy="0"/>
        </a:xfrm>
      </p:grpSpPr>
      <p:pic>
        <p:nvPicPr>
          <p:cNvPr id="3" name="Image 2" descr="LOGOfin.ep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996267" y="2703284"/>
            <a:ext cx="1172455" cy="1467041"/>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5" name="Image 4" descr="bande-01.eps"/>
          <p:cNvPicPr>
            <a:picLocks noChangeAspect="1"/>
          </p:cNvPicPr>
          <p:nvPr/>
        </p:nvPicPr>
        <p:blipFill>
          <a:blip r:embed="rId11">
            <a:extLst>
              <a:ext uri="{28A0092B-C50C-407E-A947-70E740481C1C}">
                <a14:useLocalDpi xmlns:a14="http://schemas.microsoft.com/office/drawing/2010/main"/>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736848" y="6356350"/>
            <a:ext cx="1092535"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EDMS Ref: 1371983</a:t>
            </a:r>
          </a:p>
        </p:txBody>
      </p:sp>
      <p:sp>
        <p:nvSpPr>
          <p:cNvPr id="3" name="Footer Placeholder 2"/>
          <p:cNvSpPr>
            <a:spLocks noGrp="1"/>
          </p:cNvSpPr>
          <p:nvPr>
            <p:ph type="ftr" sz="quarter" idx="3"/>
          </p:nvPr>
        </p:nvSpPr>
        <p:spPr>
          <a:xfrm>
            <a:off x="1829383" y="6356350"/>
            <a:ext cx="6315447"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Version 10 - IT-46947HR language training </a:t>
            </a:r>
            <a:endParaRPr lang="en-US"/>
          </a:p>
        </p:txBody>
      </p:sp>
      <p:sp>
        <p:nvSpPr>
          <p:cNvPr id="4" name="Slide Number Placeholder 3"/>
          <p:cNvSpPr>
            <a:spLocks noGrp="1"/>
          </p:cNvSpPr>
          <p:nvPr>
            <p:ph type="sldNum" sz="quarter" idx="4"/>
          </p:nvPr>
        </p:nvSpPr>
        <p:spPr>
          <a:xfrm>
            <a:off x="8144830" y="6356350"/>
            <a:ext cx="541969" cy="365125"/>
          </a:xfrm>
          <a:prstGeom prst="rect">
            <a:avLst/>
          </a:prstGeom>
        </p:spPr>
        <p:txBody>
          <a:bodyPr vert="horz" lIns="91440" tIns="45720" rIns="91440" bIns="45720" rtlCol="0" anchor="ctr"/>
          <a:lstStyle>
            <a:lvl1pPr algn="r">
              <a:defRPr sz="1200" b="1">
                <a:solidFill>
                  <a:schemeClr val="tx1">
                    <a:lumMod val="20000"/>
                    <a:lumOff val="80000"/>
                  </a:schemeClr>
                </a:solidFill>
              </a:defRPr>
            </a:lvl1pPr>
          </a:lstStyle>
          <a:p>
            <a:fld id="{22171F32-9A30-EC41-A9D2-45D6D6C63207}" type="slidenum">
              <a:rPr lang="en-US" smtClean="0"/>
              <a:pPr/>
              <a:t>‹#›</a:t>
            </a:fld>
            <a:endParaRPr lang="en-US"/>
          </a:p>
        </p:txBody>
      </p:sp>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1173935"/>
            <a:ext cx="8226854" cy="4983727"/>
          </a:xfrm>
          <a:prstGeom prst="rect">
            <a:avLst/>
          </a:prstGeom>
        </p:spPr>
        <p:txBody>
          <a:bodyPr vert="horz">
            <a:normAutofit/>
          </a:bodyPr>
          <a:lstStyle/>
          <a:p>
            <a:pPr lvl="0" eaLnBrk="1" latinLnBrk="0" hangingPunct="1"/>
            <a:r>
              <a:rPr kumimoji="0" lang="en-GB" noProof="0"/>
              <a:t>Cliquez pour modifier les styles du texte du masque</a:t>
            </a:r>
          </a:p>
          <a:p>
            <a:pPr lvl="1" eaLnBrk="1" latinLnBrk="0" hangingPunct="1"/>
            <a:r>
              <a:rPr kumimoji="0" lang="en-GB" noProof="0"/>
              <a:t>Deuxième niveau</a:t>
            </a:r>
          </a:p>
          <a:p>
            <a:pPr lvl="2" eaLnBrk="1" latinLnBrk="0" hangingPunct="1"/>
            <a:r>
              <a:rPr kumimoji="0" lang="en-GB" noProof="0"/>
              <a:t>Troisième niveau</a:t>
            </a:r>
          </a:p>
          <a:p>
            <a:pPr lvl="3" eaLnBrk="1" latinLnBrk="0" hangingPunct="1"/>
            <a:r>
              <a:rPr kumimoji="0" lang="en-GB" noProof="0"/>
              <a:t>Quatrième niveau</a:t>
            </a:r>
          </a:p>
          <a:p>
            <a:pPr lvl="4" eaLnBrk="1" latinLnBrk="0" hangingPunct="1"/>
            <a:r>
              <a:rPr kumimoji="0" lang="en-GB" noProof="0"/>
              <a:t>Cinquième niveau</a:t>
            </a:r>
          </a:p>
        </p:txBody>
      </p:sp>
    </p:spTree>
  </p:cSld>
  <p:clrMap bg1="lt1" tx1="dk1" bg2="lt2" tx2="dk2" accent1="accent1" accent2="accent2" accent3="accent3" accent4="accent4" accent5="accent5" accent6="accent6" hlink="hlink" folHlink="folHlink"/>
  <p:sldLayoutIdLst>
    <p:sldLayoutId id="2147483662" r:id="rId1"/>
    <p:sldLayoutId id="2147483675" r:id="rId2"/>
    <p:sldLayoutId id="2147483676" r:id="rId3"/>
    <p:sldLayoutId id="2147483667" r:id="rId4"/>
    <p:sldLayoutId id="2147483677" r:id="rId5"/>
    <p:sldLayoutId id="2147483669" r:id="rId6"/>
    <p:sldLayoutId id="2147483663" r:id="rId7"/>
    <p:sldLayoutId id="2147483661" r:id="rId8"/>
    <p:sldLayoutId id="2147483674" r:id="rId9"/>
  </p:sldLayoutIdLst>
  <p:hf hdr="0"/>
  <p:txStyles>
    <p:titleStyle>
      <a:lvl1pPr algn="l" rtl="0" eaLnBrk="1" latinLnBrk="0" hangingPunct="1">
        <a:spcBef>
          <a:spcPct val="0"/>
        </a:spcBef>
        <a:buNone/>
        <a:defRPr kumimoji="0" sz="3600" b="1" kern="1200">
          <a:solidFill>
            <a:schemeClr val="tx1"/>
          </a:solidFill>
          <a:latin typeface="+mj-lt"/>
          <a:ea typeface="+mj-ea"/>
          <a:cs typeface="+mj-cs"/>
        </a:defRPr>
      </a:lvl1pPr>
    </p:titleStyle>
    <p:bodyStyle>
      <a:lvl1pPr marL="338138" indent="-338138"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1pPr>
      <a:lvl2pPr marL="687388" indent="-349250"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2pPr>
      <a:lvl3pPr marL="1025525" indent="-338138" algn="l" rtl="0" eaLnBrk="1" latinLnBrk="0" hangingPunct="1">
        <a:spcBef>
          <a:spcPts val="600"/>
        </a:spcBef>
        <a:buClr>
          <a:schemeClr val="accent2"/>
        </a:buClr>
        <a:buSzPct val="125000"/>
        <a:buFont typeface="Arial"/>
        <a:buChar char="•"/>
        <a:defRPr kumimoji="0" sz="2800" kern="1200">
          <a:solidFill>
            <a:srgbClr val="0055A0"/>
          </a:solidFill>
          <a:latin typeface="+mn-lt"/>
          <a:ea typeface="+mn-ea"/>
          <a:cs typeface="+mn-cs"/>
        </a:defRPr>
      </a:lvl3pPr>
      <a:lvl4pPr marL="1374775" indent="-349250" algn="l" rtl="0" eaLnBrk="1" latinLnBrk="0" hangingPunct="1">
        <a:spcBef>
          <a:spcPts val="600"/>
        </a:spcBef>
        <a:buClr>
          <a:schemeClr val="accent3"/>
        </a:buClr>
        <a:buSzPct val="125000"/>
        <a:buFont typeface="Arial"/>
        <a:buChar char="•"/>
        <a:defRPr kumimoji="0" sz="2800" kern="1200">
          <a:solidFill>
            <a:srgbClr val="0055A0"/>
          </a:solidFill>
          <a:latin typeface="+mn-lt"/>
          <a:ea typeface="+mn-ea"/>
          <a:cs typeface="+mn-cs"/>
        </a:defRPr>
      </a:lvl4pPr>
      <a:lvl5pPr marL="1712913" indent="-338138" algn="l" rtl="0" eaLnBrk="1" latinLnBrk="0" hangingPunct="1">
        <a:spcBef>
          <a:spcPts val="600"/>
        </a:spcBef>
        <a:buClr>
          <a:schemeClr val="accent4"/>
        </a:buClr>
        <a:buSzPct val="125000"/>
        <a:buFont typeface="Arial"/>
        <a:buChar char="•"/>
        <a:defRPr kumimoji="0" sz="2800" kern="1200">
          <a:solidFill>
            <a:srgbClr val="0055A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3.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24.png"/></Relationships>
</file>

<file path=ppt/slides/_rels/slide1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png"/></Relationships>
</file>

<file path=ppt/slides/_rels/slide1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5.tiff"/></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_rels/slide2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4.png"/></Relationships>
</file>

<file path=ppt/slides/_rels/slide29.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6.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31.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49.tiff"/><Relationship Id="rId1" Type="http://schemas.openxmlformats.org/officeDocument/2006/relationships/slideLayout" Target="../slideLayouts/slideLayout3.xml"/><Relationship Id="rId6" Type="http://schemas.openxmlformats.org/officeDocument/2006/relationships/image" Target="../media/image25.png"/><Relationship Id="rId5" Type="http://schemas.openxmlformats.org/officeDocument/2006/relationships/image" Target="../media/image48.emf"/><Relationship Id="rId4" Type="http://schemas.openxmlformats.org/officeDocument/2006/relationships/image" Target="../media/image47.emf"/></Relationships>
</file>

<file path=ppt/slides/_rels/slide32.xml.rels><?xml version="1.0" encoding="UTF-8" standalone="yes"?>
<Relationships xmlns="http://schemas.openxmlformats.org/package/2006/relationships"><Relationship Id="rId3" Type="http://schemas.openxmlformats.org/officeDocument/2006/relationships/image" Target="../media/image50.tiff"/><Relationship Id="rId2" Type="http://schemas.openxmlformats.org/officeDocument/2006/relationships/notesSlide" Target="../notesSlides/notesSlide21.xml"/><Relationship Id="rId1" Type="http://schemas.openxmlformats.org/officeDocument/2006/relationships/slideLayout" Target="../slideLayouts/slideLayout1.xml"/><Relationship Id="rId6" Type="http://schemas.openxmlformats.org/officeDocument/2006/relationships/image" Target="../media/image53.jpeg"/><Relationship Id="rId5" Type="http://schemas.openxmlformats.org/officeDocument/2006/relationships/image" Target="../media/image52.emf"/><Relationship Id="rId4" Type="http://schemas.openxmlformats.org/officeDocument/2006/relationships/image" Target="../media/image51.jpeg"/></Relationships>
</file>

<file path=ppt/slides/_rels/slide33.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55.png"/><Relationship Id="rId1" Type="http://schemas.openxmlformats.org/officeDocument/2006/relationships/slideLayout" Target="../slideLayouts/slideLayout3.xml"/><Relationship Id="rId4" Type="http://schemas.openxmlformats.org/officeDocument/2006/relationships/image" Target="../media/image57.png"/></Relationships>
</file>

<file path=ppt/slides/_rels/slide35.xml.rels><?xml version="1.0" encoding="UTF-8" standalone="yes"?>
<Relationships xmlns="http://schemas.openxmlformats.org/package/2006/relationships"><Relationship Id="rId3" Type="http://schemas.openxmlformats.org/officeDocument/2006/relationships/image" Target="../media/image58.tiff"/><Relationship Id="rId7" Type="http://schemas.openxmlformats.org/officeDocument/2006/relationships/image" Target="../media/image62.png"/><Relationship Id="rId2" Type="http://schemas.openxmlformats.org/officeDocument/2006/relationships/notesSlide" Target="../notesSlides/notesSlide22.xml"/><Relationship Id="rId1" Type="http://schemas.openxmlformats.org/officeDocument/2006/relationships/slideLayout" Target="../slideLayouts/slideLayout3.xml"/><Relationship Id="rId6" Type="http://schemas.openxmlformats.org/officeDocument/2006/relationships/image" Target="../media/image61.png"/><Relationship Id="rId5" Type="http://schemas.openxmlformats.org/officeDocument/2006/relationships/image" Target="../media/image60.tiff"/><Relationship Id="rId4" Type="http://schemas.openxmlformats.org/officeDocument/2006/relationships/image" Target="../media/image59.tiff"/></Relationships>
</file>

<file path=ppt/slides/_rels/slide36.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3.xml"/></Relationships>
</file>

<file path=ppt/slides/_rels/slide41.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3.xml"/></Relationships>
</file>

<file path=ppt/slides/_rels/slide4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5.xml"/><Relationship Id="rId5" Type="http://schemas.openxmlformats.org/officeDocument/2006/relationships/image" Target="../media/image74.png"/><Relationship Id="rId4" Type="http://schemas.openxmlformats.org/officeDocument/2006/relationships/image" Target="../media/image73.png"/></Relationships>
</file>

<file path=ppt/slides/_rels/slide45.xml.rels><?xml version="1.0" encoding="UTF-8" standalone="yes"?>
<Relationships xmlns="http://schemas.openxmlformats.org/package/2006/relationships"><Relationship Id="rId8" Type="http://schemas.openxmlformats.org/officeDocument/2006/relationships/image" Target="../media/image80.png"/><Relationship Id="rId3" Type="http://schemas.openxmlformats.org/officeDocument/2006/relationships/image" Target="../media/image75.png"/><Relationship Id="rId7" Type="http://schemas.openxmlformats.org/officeDocument/2006/relationships/image" Target="../media/image79.png"/><Relationship Id="rId2" Type="http://schemas.openxmlformats.org/officeDocument/2006/relationships/notesSlide" Target="../notesSlides/notesSlide25.xml"/><Relationship Id="rId1" Type="http://schemas.openxmlformats.org/officeDocument/2006/relationships/slideLayout" Target="../slideLayouts/slideLayout3.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 Id="rId9" Type="http://schemas.openxmlformats.org/officeDocument/2006/relationships/image" Target="../media/image81.png"/></Relationships>
</file>

<file path=ppt/slides/_rels/slide4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73.png"/><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3" Type="http://schemas.openxmlformats.org/officeDocument/2006/relationships/image" Target="../media/image71.png"/><Relationship Id="rId7" Type="http://schemas.openxmlformats.org/officeDocument/2006/relationships/image" Target="../media/image86.jpeg"/><Relationship Id="rId2" Type="http://schemas.openxmlformats.org/officeDocument/2006/relationships/notesSlide" Target="../notesSlides/notesSlide26.xml"/><Relationship Id="rId1" Type="http://schemas.openxmlformats.org/officeDocument/2006/relationships/slideLayout" Target="../slideLayouts/slideLayout3.xml"/><Relationship Id="rId6" Type="http://schemas.openxmlformats.org/officeDocument/2006/relationships/image" Target="../media/image85.jpeg"/><Relationship Id="rId5" Type="http://schemas.openxmlformats.org/officeDocument/2006/relationships/image" Target="../media/image84.png"/><Relationship Id="rId4" Type="http://schemas.openxmlformats.org/officeDocument/2006/relationships/image" Target="../media/image83.png"/></Relationships>
</file>

<file path=ppt/slides/_rels/slide48.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88.png"/></Relationships>
</file>

<file path=ppt/slides/_rels/slide49.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s://procurement.web.cern.ch/document-category/key-reference-documents" TargetMode="External"/><Relationship Id="rId1" Type="http://schemas.openxmlformats.org/officeDocument/2006/relationships/slideLayout" Target="../slideLayouts/slideLayout2.xml"/><Relationship Id="rId4" Type="http://schemas.openxmlformats.org/officeDocument/2006/relationships/image" Target="../media/image8.tiff"/></Relationships>
</file>

<file path=ppt/slides/_rels/slide5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image" Target="../media/image74.png"/><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image" Target="../media/image91.png"/><Relationship Id="rId1" Type="http://schemas.openxmlformats.org/officeDocument/2006/relationships/slideLayout" Target="../slideLayouts/slideLayout5.xml"/></Relationships>
</file>

<file path=ppt/slides/_rels/slide53.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29.xml"/><Relationship Id="rId1" Type="http://schemas.openxmlformats.org/officeDocument/2006/relationships/slideLayout" Target="../slideLayouts/slideLayout3.xml"/><Relationship Id="rId5" Type="http://schemas.openxmlformats.org/officeDocument/2006/relationships/image" Target="../media/image94.png"/><Relationship Id="rId4" Type="http://schemas.openxmlformats.org/officeDocument/2006/relationships/image" Target="../media/image93.png"/></Relationships>
</file>

<file path=ppt/slides/_rels/slide54.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1.xml"/><Relationship Id="rId5" Type="http://schemas.openxmlformats.org/officeDocument/2006/relationships/image" Target="../media/image98.png"/><Relationship Id="rId4" Type="http://schemas.openxmlformats.org/officeDocument/2006/relationships/image" Target="../media/image97.png"/></Relationships>
</file>

<file path=ppt/slides/_rels/slide55.xml.rels><?xml version="1.0" encoding="UTF-8" standalone="yes"?>
<Relationships xmlns="http://schemas.openxmlformats.org/package/2006/relationships"><Relationship Id="rId3" Type="http://schemas.openxmlformats.org/officeDocument/2006/relationships/image" Target="../media/image99.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3" Type="http://schemas.openxmlformats.org/officeDocument/2006/relationships/image" Target="../media/image100.emf"/><Relationship Id="rId2" Type="http://schemas.openxmlformats.org/officeDocument/2006/relationships/package" Target="../embeddings/Microsoft_Word_Document.docx"/><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4.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9.png"/><Relationship Id="rId7"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microsoft.com/office/2007/relationships/hdphoto" Target="../media/hdphoto1.wdp"/><Relationship Id="rId5" Type="http://schemas.openxmlformats.org/officeDocument/2006/relationships/image" Target="../media/image11.png"/><Relationship Id="rId4" Type="http://schemas.openxmlformats.org/officeDocument/2006/relationships/image" Target="../media/image10.png"/><Relationship Id="rId9" Type="http://schemas.openxmlformats.org/officeDocument/2006/relationships/image" Target="../media/image14.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cern.ch/safety-rules" TargetMode="External"/><Relationship Id="rId4" Type="http://schemas.openxmlformats.org/officeDocument/2006/relationships/hyperlink" Target="http://cern.ch/hoststate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1.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8638516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dirty="0"/>
              <a:t>Version 10 - - IT-4744</a:t>
            </a:r>
            <a:endParaRPr lang="en-US" dirty="0"/>
          </a:p>
        </p:txBody>
      </p:sp>
      <p:sp>
        <p:nvSpPr>
          <p:cNvPr id="5" name="Slide Number Placeholder 4"/>
          <p:cNvSpPr>
            <a:spLocks noGrp="1"/>
          </p:cNvSpPr>
          <p:nvPr>
            <p:ph type="sldNum" sz="quarter" idx="12"/>
          </p:nvPr>
        </p:nvSpPr>
        <p:spPr/>
        <p:txBody>
          <a:bodyPr/>
          <a:lstStyle/>
          <a:p>
            <a:fld id="{22171F32-9A30-EC41-A9D2-45D6D6C63207}" type="slidenum">
              <a:rPr lang="en-US" smtClean="0"/>
              <a:pPr/>
              <a:t>10</a:t>
            </a:fld>
            <a:endParaRPr lang="en-US"/>
          </a:p>
        </p:txBody>
      </p:sp>
      <p:sp>
        <p:nvSpPr>
          <p:cNvPr id="2" name="Text Placeholder 1"/>
          <p:cNvSpPr>
            <a:spLocks noGrp="1"/>
          </p:cNvSpPr>
          <p:nvPr>
            <p:ph type="body" sz="quarter" idx="13"/>
          </p:nvPr>
        </p:nvSpPr>
        <p:spPr/>
        <p:txBody>
          <a:bodyPr/>
          <a:lstStyle/>
          <a:p>
            <a:pPr marL="0" indent="0">
              <a:buNone/>
            </a:pPr>
            <a:r>
              <a:rPr lang="en-US" b="1" dirty="0">
                <a:solidFill>
                  <a:schemeClr val="accent6"/>
                </a:solidFill>
              </a:rPr>
              <a:t>Section 2</a:t>
            </a:r>
          </a:p>
          <a:p>
            <a:pPr marL="0" indent="0">
              <a:buNone/>
            </a:pPr>
            <a:r>
              <a:rPr lang="en-US" dirty="0"/>
              <a:t>Hours, Access and Reception Conditions</a:t>
            </a:r>
            <a:br>
              <a:rPr lang="en-US" dirty="0"/>
            </a:br>
            <a:r>
              <a:rPr lang="en-US" dirty="0"/>
              <a:t>on Site</a:t>
            </a:r>
          </a:p>
        </p:txBody>
      </p:sp>
      <p:pic>
        <p:nvPicPr>
          <p:cNvPr id="6" name="Picture 5"/>
          <p:cNvPicPr>
            <a:picLocks noChangeAspect="1"/>
          </p:cNvPicPr>
          <p:nvPr/>
        </p:nvPicPr>
        <p:blipFill rotWithShape="1">
          <a:blip r:embed="rId2" cstate="print">
            <a:extLst>
              <a:ext uri="{28A0092B-C50C-407E-A947-70E740481C1C}">
                <a14:useLocalDpi xmlns:a14="http://schemas.microsoft.com/office/drawing/2010/main"/>
              </a:ext>
            </a:extLst>
          </a:blip>
          <a:srcRect l="986" t="1033" r="689" b="650"/>
          <a:stretch/>
        </p:blipFill>
        <p:spPr>
          <a:xfrm>
            <a:off x="4718304" y="2679192"/>
            <a:ext cx="1901952" cy="1929384"/>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20256" y="2590577"/>
            <a:ext cx="2523744" cy="2017999"/>
          </a:xfrm>
          <a:prstGeom prst="rect">
            <a:avLst/>
          </a:prstGeom>
        </p:spPr>
      </p:pic>
    </p:spTree>
    <p:extLst>
      <p:ext uri="{BB962C8B-B14F-4D97-AF65-F5344CB8AC3E}">
        <p14:creationId xmlns:p14="http://schemas.microsoft.com/office/powerpoint/2010/main" val="3395334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11</a:t>
            </a:fld>
            <a:endParaRPr lang="en-US"/>
          </a:p>
        </p:txBody>
      </p:sp>
      <p:sp>
        <p:nvSpPr>
          <p:cNvPr id="5" name="Title 4"/>
          <p:cNvSpPr>
            <a:spLocks noGrp="1"/>
          </p:cNvSpPr>
          <p:nvPr>
            <p:ph type="title"/>
          </p:nvPr>
        </p:nvSpPr>
        <p:spPr/>
        <p:txBody>
          <a:bodyPr>
            <a:normAutofit/>
          </a:bodyPr>
          <a:lstStyle/>
          <a:p>
            <a:r>
              <a:rPr lang="en-US" dirty="0">
                <a:solidFill>
                  <a:schemeClr val="accent6"/>
                </a:solidFill>
              </a:rPr>
              <a:t>2.1 </a:t>
            </a:r>
            <a:r>
              <a:rPr lang="en-US" dirty="0"/>
              <a:t>Working Hours and Days</a:t>
            </a:r>
          </a:p>
        </p:txBody>
      </p:sp>
      <p:sp>
        <p:nvSpPr>
          <p:cNvPr id="6" name="Content Placeholder 5"/>
          <p:cNvSpPr>
            <a:spLocks noGrp="1"/>
          </p:cNvSpPr>
          <p:nvPr>
            <p:ph idx="1"/>
          </p:nvPr>
        </p:nvSpPr>
        <p:spPr/>
        <p:txBody>
          <a:bodyPr>
            <a:normAutofit/>
          </a:bodyPr>
          <a:lstStyle/>
          <a:p>
            <a:pPr marL="0" indent="0">
              <a:spcAft>
                <a:spcPts val="6600"/>
              </a:spcAft>
              <a:buNone/>
            </a:pPr>
            <a:r>
              <a:rPr lang="en-US" dirty="0"/>
              <a:t>Official CERN Working Hours</a:t>
            </a:r>
          </a:p>
          <a:p>
            <a:pPr marL="0" indent="0">
              <a:spcAft>
                <a:spcPts val="6600"/>
              </a:spcAft>
              <a:buNone/>
            </a:pPr>
            <a:r>
              <a:rPr lang="en-US" dirty="0"/>
              <a:t>Normal Working Hours</a:t>
            </a:r>
          </a:p>
          <a:p>
            <a:pPr marL="0" indent="0">
              <a:spcAft>
                <a:spcPts val="6600"/>
              </a:spcAft>
              <a:buNone/>
            </a:pPr>
            <a:r>
              <a:rPr lang="en-US" dirty="0"/>
              <a:t>Specific Authorizations </a:t>
            </a:r>
            <a:r>
              <a:rPr lang="en-US" sz="2400" dirty="0"/>
              <a:t>(outside Normal Working Hours)</a:t>
            </a:r>
          </a:p>
          <a:p>
            <a:r>
              <a:rPr lang="en-US" sz="2000" dirty="0"/>
              <a:t>“Authorization to work outside normal working hours and days”</a:t>
            </a:r>
          </a:p>
          <a:p>
            <a:r>
              <a:rPr lang="en-US" sz="2000" dirty="0"/>
              <a:t>Authorization(s) from Work Inspectorate of the Host State</a:t>
            </a:r>
            <a:endParaRPr lang="en-US" dirty="0"/>
          </a:p>
        </p:txBody>
      </p:sp>
      <p:pic>
        <p:nvPicPr>
          <p:cNvPr id="10" name="Picture 9" descr="2012-11-06_OfficialWorkingHours.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1739690" y="1869093"/>
            <a:ext cx="5419525" cy="548658"/>
          </a:xfrm>
          <a:prstGeom prst="rect">
            <a:avLst/>
          </a:prstGeom>
        </p:spPr>
      </p:pic>
      <p:pic>
        <p:nvPicPr>
          <p:cNvPr id="11" name="Picture 10" descr="2012-11-06_NormalWorkingHours.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1739690" y="3212063"/>
            <a:ext cx="5419525" cy="548658"/>
          </a:xfrm>
          <a:prstGeom prst="rect">
            <a:avLst/>
          </a:prstGeom>
        </p:spPr>
      </p:pic>
      <p:pic>
        <p:nvPicPr>
          <p:cNvPr id="12" name="Picture 11" descr="2012-11-06_OutsideWorkingHours.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00287" y="4534215"/>
            <a:ext cx="6458928" cy="548658"/>
          </a:xfrm>
          <a:prstGeom prst="rect">
            <a:avLst/>
          </a:prstGeom>
        </p:spPr>
      </p:pic>
    </p:spTree>
    <p:extLst>
      <p:ext uri="{BB962C8B-B14F-4D97-AF65-F5344CB8AC3E}">
        <p14:creationId xmlns:p14="http://schemas.microsoft.com/office/powerpoint/2010/main" val="3058110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12</a:t>
            </a:fld>
            <a:endParaRPr lang="en-US"/>
          </a:p>
        </p:txBody>
      </p:sp>
      <p:pic>
        <p:nvPicPr>
          <p:cNvPr id="7" name="Picture 6"/>
          <p:cNvPicPr>
            <a:picLocks noChangeAspect="1"/>
          </p:cNvPicPr>
          <p:nvPr/>
        </p:nvPicPr>
        <p:blipFill>
          <a:blip r:embed="rId3">
            <a:alphaModFix amt="42000"/>
          </a:blip>
          <a:stretch>
            <a:fillRect/>
          </a:stretch>
        </p:blipFill>
        <p:spPr>
          <a:xfrm rot="21112652">
            <a:off x="1407440" y="480502"/>
            <a:ext cx="6625393" cy="5235371"/>
          </a:xfrm>
          <a:prstGeom prst="rect">
            <a:avLst/>
          </a:prstGeom>
        </p:spPr>
      </p:pic>
      <p:sp>
        <p:nvSpPr>
          <p:cNvPr id="5" name="Title 4"/>
          <p:cNvSpPr>
            <a:spLocks noGrp="1"/>
          </p:cNvSpPr>
          <p:nvPr>
            <p:ph type="title"/>
          </p:nvPr>
        </p:nvSpPr>
        <p:spPr/>
        <p:txBody>
          <a:bodyPr/>
          <a:lstStyle/>
          <a:p>
            <a:r>
              <a:rPr lang="en-US" dirty="0">
                <a:solidFill>
                  <a:schemeClr val="accent6"/>
                </a:solidFill>
              </a:rPr>
              <a:t>2.1 </a:t>
            </a:r>
            <a:r>
              <a:rPr lang="en-US" dirty="0"/>
              <a:t>Working Hours and Days</a:t>
            </a:r>
            <a:r>
              <a:rPr lang="en-US" sz="2400" b="0" dirty="0"/>
              <a:t> (cont’d)</a:t>
            </a:r>
            <a:endParaRPr lang="en-US" b="0" dirty="0"/>
          </a:p>
        </p:txBody>
      </p:sp>
      <p:sp>
        <p:nvSpPr>
          <p:cNvPr id="6" name="Content Placeholder 5"/>
          <p:cNvSpPr>
            <a:spLocks noGrp="1"/>
          </p:cNvSpPr>
          <p:nvPr>
            <p:ph idx="1"/>
          </p:nvPr>
        </p:nvSpPr>
        <p:spPr/>
        <p:txBody>
          <a:bodyPr/>
          <a:lstStyle/>
          <a:p>
            <a:pPr marL="0" indent="0">
              <a:buNone/>
            </a:pPr>
            <a:r>
              <a:rPr lang="en-US" dirty="0"/>
              <a:t>Working Days</a:t>
            </a:r>
          </a:p>
          <a:p>
            <a:pPr marL="114300" indent="0">
              <a:buNone/>
            </a:pPr>
            <a:r>
              <a:rPr lang="en-US" b="1" dirty="0"/>
              <a:t>Monday</a:t>
            </a:r>
            <a:br>
              <a:rPr lang="en-US" b="1" dirty="0"/>
            </a:br>
            <a:r>
              <a:rPr lang="en-US" b="1" dirty="0"/>
              <a:t>Tuesday</a:t>
            </a:r>
            <a:br>
              <a:rPr lang="en-US" b="1" dirty="0"/>
            </a:br>
            <a:r>
              <a:rPr lang="en-US" b="1" dirty="0"/>
              <a:t>Wednesday</a:t>
            </a:r>
            <a:br>
              <a:rPr lang="en-US" b="1" dirty="0"/>
            </a:br>
            <a:r>
              <a:rPr lang="en-US" b="1" dirty="0"/>
              <a:t>Thursday</a:t>
            </a:r>
            <a:br>
              <a:rPr lang="en-US" b="1" dirty="0"/>
            </a:br>
            <a:r>
              <a:rPr lang="en-US" b="1" dirty="0"/>
              <a:t>Friday</a:t>
            </a:r>
          </a:p>
          <a:p>
            <a:pPr marL="0" indent="0">
              <a:buNone/>
            </a:pPr>
            <a:endParaRPr lang="en-US" dirty="0"/>
          </a:p>
          <a:p>
            <a:pPr marL="0" indent="0">
              <a:buNone/>
            </a:pPr>
            <a:r>
              <a:rPr lang="en-US" dirty="0"/>
              <a:t>     Public Holidays</a:t>
            </a:r>
          </a:p>
          <a:p>
            <a:pPr marL="0" indent="0">
              <a:buNone/>
            </a:pPr>
            <a:endParaRPr lang="en-US" dirty="0"/>
          </a:p>
          <a:p>
            <a:pPr marL="0" indent="0">
              <a:buNone/>
            </a:pPr>
            <a:r>
              <a:rPr lang="en-US" dirty="0"/>
              <a:t>CERN closes for two weeks at the end of the year</a:t>
            </a:r>
          </a:p>
        </p:txBody>
      </p:sp>
      <p:sp>
        <p:nvSpPr>
          <p:cNvPr id="9" name="TextBox 8"/>
          <p:cNvSpPr txBox="1"/>
          <p:nvPr/>
        </p:nvSpPr>
        <p:spPr>
          <a:xfrm>
            <a:off x="3759396" y="1278049"/>
            <a:ext cx="3488455" cy="4093428"/>
          </a:xfrm>
          <a:prstGeom prst="rect">
            <a:avLst/>
          </a:prstGeom>
          <a:noFill/>
        </p:spPr>
        <p:txBody>
          <a:bodyPr wrap="none" rtlCol="0">
            <a:spAutoFit/>
          </a:bodyPr>
          <a:lstStyle/>
          <a:p>
            <a:pPr lvl="0"/>
            <a:r>
              <a:rPr lang="en-US" sz="2600" dirty="0"/>
              <a:t>1</a:t>
            </a:r>
            <a:r>
              <a:rPr lang="en-US" sz="2600" baseline="30000" dirty="0"/>
              <a:t>st</a:t>
            </a:r>
            <a:r>
              <a:rPr lang="en-US" sz="2600" dirty="0"/>
              <a:t> January</a:t>
            </a:r>
          </a:p>
          <a:p>
            <a:pPr lvl="0"/>
            <a:r>
              <a:rPr lang="en-US" sz="2600" dirty="0"/>
              <a:t>Good Friday</a:t>
            </a:r>
          </a:p>
          <a:p>
            <a:pPr lvl="0"/>
            <a:r>
              <a:rPr lang="en-US" sz="2600" dirty="0"/>
              <a:t>Easter Monday</a:t>
            </a:r>
          </a:p>
          <a:p>
            <a:pPr lvl="0"/>
            <a:r>
              <a:rPr lang="en-US" sz="2600" dirty="0"/>
              <a:t>Ascension Thursday</a:t>
            </a:r>
          </a:p>
          <a:p>
            <a:r>
              <a:rPr lang="en-US" sz="2600" dirty="0"/>
              <a:t>1</a:t>
            </a:r>
            <a:r>
              <a:rPr lang="en-US" sz="2600" baseline="30000" dirty="0"/>
              <a:t>st </a:t>
            </a:r>
            <a:r>
              <a:rPr lang="en-US" sz="2600" dirty="0"/>
              <a:t>May</a:t>
            </a:r>
          </a:p>
          <a:p>
            <a:pPr lvl="0"/>
            <a:r>
              <a:rPr lang="en-US" sz="2600" dirty="0"/>
              <a:t>Whit Monday</a:t>
            </a:r>
          </a:p>
          <a:p>
            <a:pPr lvl="0"/>
            <a:r>
              <a:rPr lang="en-US" sz="2600" dirty="0"/>
              <a:t>The “</a:t>
            </a:r>
            <a:r>
              <a:rPr lang="en-US" sz="2600" dirty="0" err="1"/>
              <a:t>Jeûne</a:t>
            </a:r>
            <a:r>
              <a:rPr lang="en-US" sz="2600" dirty="0"/>
              <a:t> </a:t>
            </a:r>
            <a:r>
              <a:rPr lang="en-US" sz="2600" dirty="0" err="1"/>
              <a:t>Genevois</a:t>
            </a:r>
            <a:r>
              <a:rPr lang="en-US" sz="2600" dirty="0"/>
              <a:t>”</a:t>
            </a:r>
          </a:p>
          <a:p>
            <a:pPr lvl="0"/>
            <a:r>
              <a:rPr lang="en-US" sz="2600" dirty="0"/>
              <a:t>24</a:t>
            </a:r>
            <a:r>
              <a:rPr lang="en-US" sz="2600" baseline="30000" dirty="0"/>
              <a:t>th</a:t>
            </a:r>
            <a:r>
              <a:rPr lang="en-US" sz="2600" dirty="0"/>
              <a:t> December</a:t>
            </a:r>
          </a:p>
          <a:p>
            <a:pPr lvl="0"/>
            <a:r>
              <a:rPr lang="en-US" sz="2600" dirty="0"/>
              <a:t>25</a:t>
            </a:r>
            <a:r>
              <a:rPr lang="en-US" sz="2600" baseline="30000" dirty="0"/>
              <a:t>th </a:t>
            </a:r>
            <a:r>
              <a:rPr lang="en-US" sz="2600" dirty="0"/>
              <a:t>December</a:t>
            </a:r>
          </a:p>
          <a:p>
            <a:r>
              <a:rPr lang="en-GB" sz="2600" dirty="0"/>
              <a:t>31</a:t>
            </a:r>
            <a:r>
              <a:rPr lang="en-GB" sz="2600" baseline="30000" dirty="0"/>
              <a:t>st</a:t>
            </a:r>
            <a:r>
              <a:rPr lang="en-GB" sz="2600" dirty="0"/>
              <a:t> December</a:t>
            </a:r>
            <a:endParaRPr lang="en-US" sz="2600" dirty="0"/>
          </a:p>
        </p:txBody>
      </p:sp>
      <p:sp>
        <p:nvSpPr>
          <p:cNvPr id="10" name="Left Brace 9"/>
          <p:cNvSpPr/>
          <p:nvPr/>
        </p:nvSpPr>
        <p:spPr>
          <a:xfrm>
            <a:off x="3557948" y="1278049"/>
            <a:ext cx="260254" cy="4093428"/>
          </a:xfrm>
          <a:prstGeom prst="leftBrace">
            <a:avLst>
              <a:gd name="adj1" fmla="val 76336"/>
              <a:gd name="adj2" fmla="val 83571"/>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3807131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4" name="Slide Number Placeholder 3"/>
          <p:cNvSpPr>
            <a:spLocks noGrp="1"/>
          </p:cNvSpPr>
          <p:nvPr>
            <p:ph type="sldNum" sz="quarter" idx="12"/>
          </p:nvPr>
        </p:nvSpPr>
        <p:spPr/>
        <p:txBody>
          <a:bodyPr/>
          <a:lstStyle/>
          <a:p>
            <a:fld id="{22171F32-9A30-EC41-A9D2-45D6D6C63207}" type="slidenum">
              <a:rPr lang="en-US" smtClean="0"/>
              <a:pPr/>
              <a:t>13</a:t>
            </a:fld>
            <a:endParaRPr lang="en-US"/>
          </a:p>
        </p:txBody>
      </p:sp>
      <p:sp>
        <p:nvSpPr>
          <p:cNvPr id="5" name="Title 4"/>
          <p:cNvSpPr>
            <a:spLocks noGrp="1"/>
          </p:cNvSpPr>
          <p:nvPr>
            <p:ph type="title"/>
          </p:nvPr>
        </p:nvSpPr>
        <p:spPr/>
        <p:txBody>
          <a:bodyPr/>
          <a:lstStyle/>
          <a:p>
            <a:r>
              <a:rPr lang="en-US" dirty="0">
                <a:solidFill>
                  <a:schemeClr val="accent6"/>
                </a:solidFill>
              </a:rPr>
              <a:t>2.2 </a:t>
            </a:r>
            <a:r>
              <a:rPr lang="en-US" dirty="0"/>
              <a:t>Access to the CERN Site</a:t>
            </a:r>
          </a:p>
        </p:txBody>
      </p:sp>
      <p:grpSp>
        <p:nvGrpSpPr>
          <p:cNvPr id="20" name="Group 19"/>
          <p:cNvGrpSpPr/>
          <p:nvPr/>
        </p:nvGrpSpPr>
        <p:grpSpPr>
          <a:xfrm>
            <a:off x="736848" y="1017579"/>
            <a:ext cx="7580655" cy="3602946"/>
            <a:chOff x="736848" y="1284279"/>
            <a:chExt cx="7580655" cy="3602946"/>
          </a:xfrm>
        </p:grpSpPr>
        <p:pic>
          <p:nvPicPr>
            <p:cNvPr id="7" name="Picture 6"/>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736848" y="1375362"/>
              <a:ext cx="2523744" cy="2017999"/>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393019" y="1284279"/>
              <a:ext cx="3924484" cy="2200164"/>
            </a:xfrm>
            <a:prstGeom prst="rect">
              <a:avLst/>
            </a:prstGeom>
          </p:spPr>
        </p:pic>
        <p:sp>
          <p:nvSpPr>
            <p:cNvPr id="9" name="TextBox 8"/>
            <p:cNvSpPr txBox="1"/>
            <p:nvPr/>
          </p:nvSpPr>
          <p:spPr>
            <a:xfrm>
              <a:off x="854457" y="3317565"/>
              <a:ext cx="2208708" cy="1138773"/>
            </a:xfrm>
            <a:prstGeom prst="rect">
              <a:avLst/>
            </a:prstGeom>
            <a:noFill/>
          </p:spPr>
          <p:txBody>
            <a:bodyPr wrap="none" rtlCol="0">
              <a:spAutoFit/>
            </a:bodyPr>
            <a:lstStyle/>
            <a:p>
              <a:pPr lvl="0" algn="ctr"/>
              <a:r>
                <a:rPr lang="x-none" sz="2800" dirty="0"/>
                <a:t>Access card</a:t>
              </a:r>
              <a:br>
                <a:rPr lang="x-none" sz="2000" dirty="0"/>
              </a:br>
              <a:r>
                <a:rPr lang="x-none" sz="2000" dirty="0"/>
                <a:t>incl. access rights</a:t>
              </a:r>
              <a:br>
                <a:rPr lang="x-none" sz="2000" dirty="0"/>
              </a:br>
              <a:r>
                <a:rPr lang="x-none" sz="2000"/>
                <a:t>to </a:t>
              </a:r>
              <a:r>
                <a:rPr lang="en-GB" sz="2000" dirty="0"/>
                <a:t>specific</a:t>
              </a:r>
              <a:r>
                <a:rPr lang="x-none" sz="2000"/>
                <a:t> </a:t>
              </a:r>
              <a:r>
                <a:rPr lang="x-none" sz="2000" dirty="0"/>
                <a:t>areas</a:t>
              </a:r>
              <a:endParaRPr lang="en-US" sz="2000" dirty="0"/>
            </a:p>
          </p:txBody>
        </p:sp>
        <p:sp>
          <p:nvSpPr>
            <p:cNvPr id="10" name="TextBox 9"/>
            <p:cNvSpPr txBox="1"/>
            <p:nvPr/>
          </p:nvSpPr>
          <p:spPr>
            <a:xfrm>
              <a:off x="4623615" y="3317565"/>
              <a:ext cx="3477235" cy="1569660"/>
            </a:xfrm>
            <a:prstGeom prst="rect">
              <a:avLst/>
            </a:prstGeom>
            <a:noFill/>
          </p:spPr>
          <p:txBody>
            <a:bodyPr wrap="none" rtlCol="0">
              <a:spAutoFit/>
            </a:bodyPr>
            <a:lstStyle/>
            <a:p>
              <a:pPr lvl="0" algn="ctr"/>
              <a:r>
                <a:rPr lang="x-none" sz="2800" dirty="0"/>
                <a:t>Safety </a:t>
              </a:r>
              <a:r>
                <a:rPr lang="en-GB" sz="2800" dirty="0"/>
                <a:t>awareness </a:t>
              </a:r>
            </a:p>
            <a:p>
              <a:pPr lvl="0" algn="ctr"/>
              <a:r>
                <a:rPr lang="en-GB" sz="2800" dirty="0"/>
                <a:t>and/or training</a:t>
              </a:r>
              <a:br>
                <a:rPr lang="x-none" sz="2000" dirty="0"/>
              </a:br>
              <a:r>
                <a:rPr lang="x-none" sz="2000" dirty="0"/>
                <a:t>CERN general </a:t>
              </a:r>
              <a:r>
                <a:rPr lang="en-GB" sz="2000" dirty="0"/>
                <a:t>S</a:t>
              </a:r>
              <a:r>
                <a:rPr lang="x-none" sz="2000" dirty="0"/>
                <a:t>afety </a:t>
              </a:r>
              <a:r>
                <a:rPr lang="en-GB" sz="2000" dirty="0"/>
                <a:t>course</a:t>
              </a:r>
              <a:br>
                <a:rPr lang="x-none" sz="2000" dirty="0"/>
              </a:br>
              <a:r>
                <a:rPr lang="x-none" sz="2000" dirty="0"/>
                <a:t> + </a:t>
              </a:r>
              <a:r>
                <a:rPr lang="en-GB" sz="2000" dirty="0"/>
                <a:t>specific</a:t>
              </a:r>
              <a:r>
                <a:rPr lang="x-none" sz="2000" dirty="0"/>
                <a:t> to the areas</a:t>
              </a:r>
              <a:endParaRPr lang="en-US" sz="2000" dirty="0"/>
            </a:p>
          </p:txBody>
        </p:sp>
        <p:sp>
          <p:nvSpPr>
            <p:cNvPr id="11" name="TextBox 10"/>
            <p:cNvSpPr txBox="1"/>
            <p:nvPr/>
          </p:nvSpPr>
          <p:spPr>
            <a:xfrm>
              <a:off x="3611861" y="3533008"/>
              <a:ext cx="484227" cy="707886"/>
            </a:xfrm>
            <a:prstGeom prst="rect">
              <a:avLst/>
            </a:prstGeom>
            <a:noFill/>
          </p:spPr>
          <p:txBody>
            <a:bodyPr wrap="none" rtlCol="0">
              <a:spAutoFit/>
            </a:bodyPr>
            <a:lstStyle/>
            <a:p>
              <a:pPr lvl="0" algn="ctr"/>
              <a:r>
                <a:rPr lang="x-none" sz="4000" dirty="0"/>
                <a:t>+</a:t>
              </a:r>
              <a:endParaRPr lang="en-US" sz="4000" dirty="0"/>
            </a:p>
          </p:txBody>
        </p:sp>
      </p:grpSp>
      <p:grpSp>
        <p:nvGrpSpPr>
          <p:cNvPr id="19" name="Group 18"/>
          <p:cNvGrpSpPr/>
          <p:nvPr/>
        </p:nvGrpSpPr>
        <p:grpSpPr>
          <a:xfrm>
            <a:off x="1269967" y="4800387"/>
            <a:ext cx="6569452" cy="1246319"/>
            <a:chOff x="1269967" y="4707266"/>
            <a:chExt cx="6569452" cy="1246319"/>
          </a:xfrm>
        </p:grpSpPr>
        <p:sp>
          <p:nvSpPr>
            <p:cNvPr id="15" name="Rounded Rectangle 14"/>
            <p:cNvSpPr/>
            <p:nvPr/>
          </p:nvSpPr>
          <p:spPr>
            <a:xfrm>
              <a:off x="1269967" y="4707266"/>
              <a:ext cx="6569452" cy="1246319"/>
            </a:xfrm>
            <a:prstGeom prst="roundRect">
              <a:avLst/>
            </a:prstGeom>
            <a:solidFill>
              <a:srgbClr val="FFFFFF"/>
            </a:solidFill>
            <a:ln w="38100" cmpd="sng">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TextBox 13"/>
            <p:cNvSpPr txBox="1"/>
            <p:nvPr/>
          </p:nvSpPr>
          <p:spPr>
            <a:xfrm>
              <a:off x="2785641" y="5011527"/>
              <a:ext cx="3673752" cy="646331"/>
            </a:xfrm>
            <a:prstGeom prst="rect">
              <a:avLst/>
            </a:prstGeom>
            <a:noFill/>
            <a:effectLst>
              <a:outerShdw blurRad="31750" dist="31750" dir="2700000" algn="tl" rotWithShape="0">
                <a:schemeClr val="bg1">
                  <a:lumMod val="50000"/>
                  <a:alpha val="50000"/>
                </a:schemeClr>
              </a:outerShdw>
            </a:effectLst>
          </p:spPr>
          <p:txBody>
            <a:bodyPr wrap="none" rtlCol="0">
              <a:spAutoFit/>
            </a:bodyPr>
            <a:lstStyle/>
            <a:p>
              <a:pPr lvl="0" algn="ctr"/>
              <a:r>
                <a:rPr lang="x-none" sz="3600" dirty="0">
                  <a:solidFill>
                    <a:srgbClr val="4D4D4D"/>
                  </a:solidFill>
                </a:rPr>
                <a:t>This takes time !!</a:t>
              </a:r>
              <a:endParaRPr lang="en-US" sz="2800" dirty="0">
                <a:solidFill>
                  <a:srgbClr val="4D4D4D"/>
                </a:solidFill>
              </a:endParaRPr>
            </a:p>
          </p:txBody>
        </p:sp>
        <p:pic>
          <p:nvPicPr>
            <p:cNvPr id="17" name="Picture 16"/>
            <p:cNvPicPr>
              <a:picLocks noChangeAspect="1"/>
            </p:cNvPicPr>
            <p:nvPr/>
          </p:nvPicPr>
          <p:blipFill rotWithShape="1">
            <a:blip r:embed="rId5" cstate="print">
              <a:extLst>
                <a:ext uri="{28A0092B-C50C-407E-A947-70E740481C1C}">
                  <a14:useLocalDpi xmlns:a14="http://schemas.microsoft.com/office/drawing/2010/main"/>
                </a:ext>
              </a:extLst>
            </a:blip>
            <a:srcRect/>
            <a:stretch/>
          </p:blipFill>
          <p:spPr>
            <a:xfrm>
              <a:off x="1433231" y="4762788"/>
              <a:ext cx="1119132" cy="1135274"/>
            </a:xfrm>
            <a:prstGeom prst="rect">
              <a:avLst/>
            </a:prstGeom>
          </p:spPr>
        </p:pic>
        <p:pic>
          <p:nvPicPr>
            <p:cNvPr id="18" name="Picture 17" descr="2011-02-27 FiveDollarCoins.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6578083" y="4791893"/>
              <a:ext cx="1077064" cy="1077064"/>
            </a:xfrm>
            <a:prstGeom prst="rect">
              <a:avLst/>
            </a:prstGeom>
          </p:spPr>
        </p:pic>
      </p:grpSp>
      <p:sp>
        <p:nvSpPr>
          <p:cNvPr id="3" name="Footer Placeholder 2"/>
          <p:cNvSpPr>
            <a:spLocks noGrp="1"/>
          </p:cNvSpPr>
          <p:nvPr>
            <p:ph type="ftr" sz="quarter" idx="11"/>
          </p:nvPr>
        </p:nvSpPr>
        <p:spPr/>
        <p:txBody>
          <a:bodyPr/>
          <a:lstStyle/>
          <a:p>
            <a:r>
              <a:rPr lang="en-GB" dirty="0"/>
              <a:t>Version 10 - - IT-4744</a:t>
            </a:r>
            <a:endParaRPr lang="en-US" dirty="0"/>
          </a:p>
        </p:txBody>
      </p:sp>
    </p:spTree>
    <p:extLst>
      <p:ext uri="{BB962C8B-B14F-4D97-AF65-F5344CB8AC3E}">
        <p14:creationId xmlns:p14="http://schemas.microsoft.com/office/powerpoint/2010/main" val="371061545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14</a:t>
            </a:fld>
            <a:endParaRPr lang="en-US"/>
          </a:p>
        </p:txBody>
      </p:sp>
      <p:sp>
        <p:nvSpPr>
          <p:cNvPr id="5" name="Title 4"/>
          <p:cNvSpPr>
            <a:spLocks noGrp="1"/>
          </p:cNvSpPr>
          <p:nvPr>
            <p:ph type="title"/>
          </p:nvPr>
        </p:nvSpPr>
        <p:spPr/>
        <p:txBody>
          <a:bodyPr/>
          <a:lstStyle/>
          <a:p>
            <a:r>
              <a:rPr lang="en-US" dirty="0">
                <a:solidFill>
                  <a:schemeClr val="accent6"/>
                </a:solidFill>
              </a:rPr>
              <a:t>2.3</a:t>
            </a:r>
            <a:r>
              <a:rPr lang="en-US" sz="2800" b="0" dirty="0">
                <a:solidFill>
                  <a:schemeClr val="accent6"/>
                </a:solidFill>
              </a:rPr>
              <a:t> &amp; </a:t>
            </a:r>
            <a:r>
              <a:rPr lang="en-US" dirty="0">
                <a:solidFill>
                  <a:schemeClr val="accent6"/>
                </a:solidFill>
              </a:rPr>
              <a:t>2.4 </a:t>
            </a:r>
            <a:r>
              <a:rPr lang="en-US" dirty="0"/>
              <a:t>Access to Facilities</a:t>
            </a:r>
          </a:p>
        </p:txBody>
      </p:sp>
      <p:sp>
        <p:nvSpPr>
          <p:cNvPr id="6" name="Content Placeholder 5"/>
          <p:cNvSpPr>
            <a:spLocks noGrp="1"/>
          </p:cNvSpPr>
          <p:nvPr>
            <p:ph idx="1"/>
          </p:nvPr>
        </p:nvSpPr>
        <p:spPr/>
        <p:txBody>
          <a:bodyPr/>
          <a:lstStyle/>
          <a:p>
            <a:pPr marL="687388" indent="-687388">
              <a:buNone/>
            </a:pPr>
            <a:r>
              <a:rPr lang="en-US" dirty="0">
                <a:solidFill>
                  <a:srgbClr val="4D4D4D"/>
                </a:solidFill>
              </a:rPr>
              <a:t>Specific authorizations are required for:</a:t>
            </a:r>
          </a:p>
          <a:p>
            <a:pPr marL="687388" indent="-687388">
              <a:buNone/>
            </a:pPr>
            <a:r>
              <a:rPr lang="en-US" dirty="0">
                <a:solidFill>
                  <a:srgbClr val="4D4D4D"/>
                </a:solidFill>
              </a:rPr>
              <a:t>2.3</a:t>
            </a:r>
            <a:r>
              <a:rPr lang="en-US" dirty="0"/>
              <a:t>	Surface Technical Installations</a:t>
            </a:r>
            <a:endParaRPr lang="en-US" b="1" dirty="0"/>
          </a:p>
          <a:p>
            <a:pPr marL="687388" indent="-687388">
              <a:spcBef>
                <a:spcPts val="3000"/>
              </a:spcBef>
              <a:buNone/>
            </a:pPr>
            <a:r>
              <a:rPr lang="en-US" dirty="0">
                <a:solidFill>
                  <a:srgbClr val="4D4D4D"/>
                </a:solidFill>
              </a:rPr>
              <a:t>2.4</a:t>
            </a:r>
            <a:r>
              <a:rPr lang="en-US" dirty="0"/>
              <a:t>	Beam Facilities</a:t>
            </a:r>
          </a:p>
          <a:p>
            <a:pPr lvl="2"/>
            <a:r>
              <a:rPr lang="en-US" b="1" dirty="0"/>
              <a:t>PS Complex *</a:t>
            </a:r>
          </a:p>
          <a:p>
            <a:pPr lvl="2"/>
            <a:r>
              <a:rPr lang="en-US" b="1" dirty="0"/>
              <a:t>SPS Complex *</a:t>
            </a:r>
          </a:p>
          <a:p>
            <a:pPr lvl="2"/>
            <a:r>
              <a:rPr lang="en-US" b="1" dirty="0"/>
              <a:t>LHC Complex *</a:t>
            </a:r>
          </a:p>
          <a:p>
            <a:pPr marL="687387" lvl="2" indent="0">
              <a:buNone/>
            </a:pPr>
            <a:r>
              <a:rPr lang="en-US" sz="2400" dirty="0"/>
              <a:t>    * incl. corresponding</a:t>
            </a:r>
            <a:r>
              <a:rPr lang="en-US" sz="2400" b="1" dirty="0"/>
              <a:t> Experimental Areas</a:t>
            </a:r>
          </a:p>
        </p:txBody>
      </p:sp>
      <p:pic>
        <p:nvPicPr>
          <p:cNvPr id="7" name="Picture 6" descr="2012-11-12 RadiationHazardSignpost.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067319" y="2230854"/>
            <a:ext cx="2517732" cy="2145864"/>
          </a:xfrm>
          <a:prstGeom prst="rect">
            <a:avLst/>
          </a:prstGeom>
        </p:spPr>
      </p:pic>
      <p:sp>
        <p:nvSpPr>
          <p:cNvPr id="8" name="TextBox 7"/>
          <p:cNvSpPr txBox="1"/>
          <p:nvPr/>
        </p:nvSpPr>
        <p:spPr>
          <a:xfrm>
            <a:off x="1628733" y="5367702"/>
            <a:ext cx="5873724" cy="523220"/>
          </a:xfrm>
          <a:prstGeom prst="rect">
            <a:avLst/>
          </a:prstGeom>
          <a:noFill/>
          <a:ln cap="rnd" cmpd="sng">
            <a:solidFill>
              <a:schemeClr val="accent1"/>
            </a:solidFill>
            <a:prstDash val="solid"/>
          </a:ln>
        </p:spPr>
        <p:txBody>
          <a:bodyPr wrap="none" rtlCol="0">
            <a:spAutoFit/>
          </a:bodyPr>
          <a:lstStyle/>
          <a:p>
            <a:pPr lvl="0" algn="ctr"/>
            <a:r>
              <a:rPr lang="x-none" sz="2800" b="1" dirty="0"/>
              <a:t>Operation</a:t>
            </a:r>
            <a:r>
              <a:rPr lang="en-GB" sz="2800" b="1" dirty="0"/>
              <a:t> </a:t>
            </a:r>
            <a:r>
              <a:rPr lang="x-none" sz="2800" dirty="0"/>
              <a:t>vs. </a:t>
            </a:r>
            <a:r>
              <a:rPr lang="x-none" sz="2800" b="1" dirty="0"/>
              <a:t>Shutdown periods</a:t>
            </a:r>
            <a:endParaRPr lang="en-US" sz="2800" b="1" dirty="0"/>
          </a:p>
        </p:txBody>
      </p:sp>
    </p:spTree>
    <p:extLst>
      <p:ext uri="{BB962C8B-B14F-4D97-AF65-F5344CB8AC3E}">
        <p14:creationId xmlns:p14="http://schemas.microsoft.com/office/powerpoint/2010/main" val="176513153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15</a:t>
            </a:fld>
            <a:endParaRPr lang="en-US"/>
          </a:p>
        </p:txBody>
      </p:sp>
      <p:sp>
        <p:nvSpPr>
          <p:cNvPr id="5" name="Title 4"/>
          <p:cNvSpPr>
            <a:spLocks noGrp="1"/>
          </p:cNvSpPr>
          <p:nvPr>
            <p:ph type="title"/>
          </p:nvPr>
        </p:nvSpPr>
        <p:spPr/>
        <p:txBody>
          <a:bodyPr/>
          <a:lstStyle/>
          <a:p>
            <a:r>
              <a:rPr lang="en-US" dirty="0">
                <a:solidFill>
                  <a:schemeClr val="accent6"/>
                </a:solidFill>
              </a:rPr>
              <a:t>2.6 </a:t>
            </a:r>
            <a:r>
              <a:rPr lang="en-US" dirty="0"/>
              <a:t>Access Card Withdrawal </a:t>
            </a:r>
          </a:p>
        </p:txBody>
      </p:sp>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6628791" y="472806"/>
            <a:ext cx="2058008" cy="1543506"/>
          </a:xfrm>
          <a:prstGeom prst="rect">
            <a:avLst/>
          </a:prstGeom>
        </p:spPr>
      </p:pic>
      <p:sp>
        <p:nvSpPr>
          <p:cNvPr id="7" name="TextBox 6"/>
          <p:cNvSpPr txBox="1"/>
          <p:nvPr/>
        </p:nvSpPr>
        <p:spPr>
          <a:xfrm>
            <a:off x="748686" y="2567951"/>
            <a:ext cx="7633821" cy="2554545"/>
          </a:xfrm>
          <a:prstGeom prst="rect">
            <a:avLst/>
          </a:prstGeom>
          <a:noFill/>
        </p:spPr>
        <p:txBody>
          <a:bodyPr wrap="none" rtlCol="0">
            <a:spAutoFit/>
          </a:bodyPr>
          <a:lstStyle/>
          <a:p>
            <a:pPr lvl="0" algn="ctr"/>
            <a:r>
              <a:rPr lang="en-US" sz="3200" dirty="0">
                <a:solidFill>
                  <a:srgbClr val="4D4D4D"/>
                </a:solidFill>
              </a:rPr>
              <a:t>Non-compliance with the rules</a:t>
            </a:r>
            <a:br>
              <a:rPr lang="en-US" sz="3200" dirty="0">
                <a:solidFill>
                  <a:srgbClr val="4D4D4D"/>
                </a:solidFill>
              </a:rPr>
            </a:br>
            <a:r>
              <a:rPr lang="en-US" sz="3200" dirty="0">
                <a:solidFill>
                  <a:srgbClr val="4D4D4D"/>
                </a:solidFill>
              </a:rPr>
              <a:t>applicable on the CERN site can result in</a:t>
            </a:r>
          </a:p>
          <a:p>
            <a:pPr lvl="0" algn="ctr"/>
            <a:r>
              <a:rPr lang="en-US" sz="3200" dirty="0">
                <a:solidFill>
                  <a:srgbClr val="4D4D4D"/>
                </a:solidFill>
              </a:rPr>
              <a:t> the withdrawal of the access card, </a:t>
            </a:r>
            <a:br>
              <a:rPr lang="en-US" sz="3200" dirty="0">
                <a:solidFill>
                  <a:srgbClr val="4D4D4D"/>
                </a:solidFill>
              </a:rPr>
            </a:br>
            <a:r>
              <a:rPr lang="en-US" sz="3200" dirty="0">
                <a:solidFill>
                  <a:srgbClr val="4D4D4D"/>
                </a:solidFill>
              </a:rPr>
              <a:t>and thus of the access authorization </a:t>
            </a:r>
            <a:br>
              <a:rPr lang="en-US" sz="3200" dirty="0">
                <a:solidFill>
                  <a:srgbClr val="4D4D4D"/>
                </a:solidFill>
              </a:rPr>
            </a:br>
            <a:r>
              <a:rPr lang="en-US" sz="3200" dirty="0">
                <a:solidFill>
                  <a:srgbClr val="4D4D4D"/>
                </a:solidFill>
              </a:rPr>
              <a:t>to the CERN site!</a:t>
            </a:r>
            <a:endParaRPr lang="en-US" sz="3200" b="1" dirty="0">
              <a:solidFill>
                <a:srgbClr val="4D4D4D"/>
              </a:solidFill>
            </a:endParaRPr>
          </a:p>
        </p:txBody>
      </p:sp>
    </p:spTree>
    <p:extLst>
      <p:ext uri="{BB962C8B-B14F-4D97-AF65-F5344CB8AC3E}">
        <p14:creationId xmlns:p14="http://schemas.microsoft.com/office/powerpoint/2010/main" val="331139048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16</a:t>
            </a:fld>
            <a:endParaRPr lang="en-US"/>
          </a:p>
        </p:txBody>
      </p:sp>
      <p:sp>
        <p:nvSpPr>
          <p:cNvPr id="5" name="Title 4"/>
          <p:cNvSpPr>
            <a:spLocks noGrp="1"/>
          </p:cNvSpPr>
          <p:nvPr>
            <p:ph type="title"/>
          </p:nvPr>
        </p:nvSpPr>
        <p:spPr/>
        <p:txBody>
          <a:bodyPr/>
          <a:lstStyle/>
          <a:p>
            <a:r>
              <a:rPr lang="en-US" dirty="0">
                <a:solidFill>
                  <a:schemeClr val="accent6"/>
                </a:solidFill>
              </a:rPr>
              <a:t>2.7 </a:t>
            </a:r>
            <a:r>
              <a:rPr lang="en-US" dirty="0"/>
              <a:t>Portable Cabins and Car Parks</a:t>
            </a:r>
          </a:p>
        </p:txBody>
      </p:sp>
      <p:pic>
        <p:nvPicPr>
          <p:cNvPr id="7" name="Content Placeholder 6"/>
          <p:cNvPicPr>
            <a:picLocks noGrp="1" noChangeAspect="1"/>
          </p:cNvPicPr>
          <p:nvPr>
            <p:ph idx="1"/>
          </p:nvPr>
        </p:nvPicPr>
        <p:blipFill>
          <a:blip r:embed="rId3" cstate="print">
            <a:extLst>
              <a:ext uri="{28A0092B-C50C-407E-A947-70E740481C1C}">
                <a14:useLocalDpi xmlns:a14="http://schemas.microsoft.com/office/drawing/2010/main"/>
              </a:ext>
            </a:extLst>
          </a:blip>
          <a:srcRect l="-5135" r="-5135"/>
          <a:stretch>
            <a:fillRect/>
          </a:stretch>
        </p:blipFill>
        <p:spPr>
          <a:xfrm>
            <a:off x="-165100" y="1949029"/>
            <a:ext cx="4087479" cy="2476144"/>
          </a:xfrm>
        </p:spPr>
      </p:pic>
      <p:pic>
        <p:nvPicPr>
          <p:cNvPr id="9" name="Picture 8" descr="2012-11-12 NoParkingSignpost.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621372" y="1981200"/>
            <a:ext cx="2303242" cy="2303242"/>
          </a:xfrm>
          <a:prstGeom prst="rect">
            <a:avLst/>
          </a:prstGeom>
        </p:spPr>
      </p:pic>
      <p:pic>
        <p:nvPicPr>
          <p:cNvPr id="5122" name="Picture 2" descr="http://www.signals.fr/media/catalog/product/cache/1/image/9df78eab33525d08d6e5fb8d27136e95/P/a/Panneau-PVC-Parking-450x450-mm-C1P10.jpg"/>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922379" y="1981201"/>
            <a:ext cx="2303241" cy="230324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819407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dirty="0"/>
              <a:t>Version 10 - IT-4744</a:t>
            </a:r>
            <a:endParaRPr lang="en-US" dirty="0"/>
          </a:p>
        </p:txBody>
      </p:sp>
      <p:sp>
        <p:nvSpPr>
          <p:cNvPr id="5" name="Slide Number Placeholder 4"/>
          <p:cNvSpPr>
            <a:spLocks noGrp="1"/>
          </p:cNvSpPr>
          <p:nvPr>
            <p:ph type="sldNum" sz="quarter" idx="12"/>
          </p:nvPr>
        </p:nvSpPr>
        <p:spPr/>
        <p:txBody>
          <a:bodyPr/>
          <a:lstStyle/>
          <a:p>
            <a:fld id="{22171F32-9A30-EC41-A9D2-45D6D6C63207}" type="slidenum">
              <a:rPr lang="en-US" smtClean="0"/>
              <a:pPr/>
              <a:t>17</a:t>
            </a:fld>
            <a:endParaRPr lang="en-US"/>
          </a:p>
        </p:txBody>
      </p:sp>
      <p:sp>
        <p:nvSpPr>
          <p:cNvPr id="2" name="Text Placeholder 1"/>
          <p:cNvSpPr>
            <a:spLocks noGrp="1"/>
          </p:cNvSpPr>
          <p:nvPr>
            <p:ph type="body" sz="quarter" idx="13"/>
          </p:nvPr>
        </p:nvSpPr>
        <p:spPr/>
        <p:txBody>
          <a:bodyPr/>
          <a:lstStyle/>
          <a:p>
            <a:pPr marL="0" indent="0">
              <a:buNone/>
            </a:pPr>
            <a:r>
              <a:rPr lang="en-US" b="1" dirty="0">
                <a:solidFill>
                  <a:schemeClr val="accent6"/>
                </a:solidFill>
              </a:rPr>
              <a:t>Section 3</a:t>
            </a:r>
          </a:p>
          <a:p>
            <a:pPr marL="0" indent="0">
              <a:buNone/>
            </a:pPr>
            <a:r>
              <a:rPr lang="en-US" dirty="0"/>
              <a:t>Safety and </a:t>
            </a:r>
            <a:br>
              <a:rPr lang="en-US" dirty="0"/>
            </a:br>
            <a:r>
              <a:rPr lang="en-US" dirty="0"/>
              <a:t>Safety Coordination</a:t>
            </a:r>
          </a:p>
        </p:txBody>
      </p:sp>
      <p:pic>
        <p:nvPicPr>
          <p:cNvPr id="8" name="Picture 7"/>
          <p:cNvPicPr>
            <a:picLocks noChangeAspect="1"/>
          </p:cNvPicPr>
          <p:nvPr/>
        </p:nvPicPr>
        <p:blipFill>
          <a:blip r:embed="rId2"/>
          <a:stretch>
            <a:fillRect/>
          </a:stretch>
        </p:blipFill>
        <p:spPr>
          <a:xfrm>
            <a:off x="4728557" y="2692592"/>
            <a:ext cx="3750620" cy="2265375"/>
          </a:xfrm>
          <a:prstGeom prst="rect">
            <a:avLst/>
          </a:prstGeom>
          <a:effectLst>
            <a:outerShdw blurRad="50800" dist="38100" dir="2700000" algn="tl" rotWithShape="0">
              <a:srgbClr val="000000">
                <a:alpha val="43000"/>
              </a:srgbClr>
            </a:outerShdw>
          </a:effectLst>
        </p:spPr>
      </p:pic>
    </p:spTree>
    <p:extLst>
      <p:ext uri="{BB962C8B-B14F-4D97-AF65-F5344CB8AC3E}">
        <p14:creationId xmlns:p14="http://schemas.microsoft.com/office/powerpoint/2010/main" val="35454614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18</a:t>
            </a:fld>
            <a:endParaRPr lang="en-US"/>
          </a:p>
        </p:txBody>
      </p:sp>
      <p:sp>
        <p:nvSpPr>
          <p:cNvPr id="5" name="Title 4"/>
          <p:cNvSpPr>
            <a:spLocks noGrp="1"/>
          </p:cNvSpPr>
          <p:nvPr>
            <p:ph type="title"/>
          </p:nvPr>
        </p:nvSpPr>
        <p:spPr/>
        <p:txBody>
          <a:bodyPr/>
          <a:lstStyle/>
          <a:p>
            <a:r>
              <a:rPr lang="en-US" dirty="0">
                <a:solidFill>
                  <a:schemeClr val="accent6"/>
                </a:solidFill>
              </a:rPr>
              <a:t>3.1 </a:t>
            </a:r>
            <a:r>
              <a:rPr lang="en-US" dirty="0"/>
              <a:t>Work Categories</a:t>
            </a:r>
          </a:p>
        </p:txBody>
      </p:sp>
      <p:graphicFrame>
        <p:nvGraphicFramePr>
          <p:cNvPr id="10" name="Table 9"/>
          <p:cNvGraphicFramePr>
            <a:graphicFrameLocks noGrp="1"/>
          </p:cNvGraphicFramePr>
          <p:nvPr>
            <p:extLst>
              <p:ext uri="{D42A27DB-BD31-4B8C-83A1-F6EECF244321}">
                <p14:modId xmlns:p14="http://schemas.microsoft.com/office/powerpoint/2010/main" val="1457594810"/>
              </p:ext>
            </p:extLst>
          </p:nvPr>
        </p:nvGraphicFramePr>
        <p:xfrm>
          <a:off x="609596" y="1166127"/>
          <a:ext cx="7958611" cy="1673352"/>
        </p:xfrm>
        <a:graphic>
          <a:graphicData uri="http://schemas.openxmlformats.org/drawingml/2006/table">
            <a:tbl>
              <a:tblPr firstRow="1" bandRow="1">
                <a:tableStyleId>{5C22544A-7EE6-4342-B048-85BDC9FD1C3A}</a:tableStyleId>
              </a:tblPr>
              <a:tblGrid>
                <a:gridCol w="5825637">
                  <a:extLst>
                    <a:ext uri="{9D8B030D-6E8A-4147-A177-3AD203B41FA5}">
                      <a16:colId xmlns:a16="http://schemas.microsoft.com/office/drawing/2014/main" val="20000"/>
                    </a:ext>
                  </a:extLst>
                </a:gridCol>
                <a:gridCol w="2132974">
                  <a:extLst>
                    <a:ext uri="{9D8B030D-6E8A-4147-A177-3AD203B41FA5}">
                      <a16:colId xmlns:a16="http://schemas.microsoft.com/office/drawing/2014/main" val="20001"/>
                    </a:ext>
                  </a:extLst>
                </a:gridCol>
              </a:tblGrid>
              <a:tr h="244583">
                <a:tc gridSpan="2">
                  <a:txBody>
                    <a:bodyPr/>
                    <a:lstStyle/>
                    <a:p>
                      <a:r>
                        <a:rPr lang="x-none" sz="1800" b="1" dirty="0">
                          <a:solidFill>
                            <a:schemeClr val="tx1"/>
                          </a:solidFill>
                        </a:rPr>
                        <a:t>First Category Works</a:t>
                      </a:r>
                      <a:r>
                        <a:rPr lang="en-GB" sz="1800" b="1" dirty="0">
                          <a:solidFill>
                            <a:schemeClr val="tx1"/>
                          </a:solidFill>
                        </a:rPr>
                        <a:t> </a:t>
                      </a:r>
                      <a:r>
                        <a:rPr lang="en-US" sz="1800" b="1" baseline="0" dirty="0">
                          <a:solidFill>
                            <a:schemeClr val="tx1"/>
                          </a:solidFill>
                        </a:rPr>
                        <a:t> </a:t>
                      </a:r>
                      <a:r>
                        <a:rPr lang="en-US" sz="1800" b="1" baseline="0" dirty="0">
                          <a:solidFill>
                            <a:schemeClr val="tx1"/>
                          </a:solidFill>
                          <a:sym typeface="Wingdings"/>
                        </a:rPr>
                        <a:t> </a:t>
                      </a:r>
                      <a:r>
                        <a:rPr lang="x-none" sz="1800" dirty="0">
                          <a:solidFill>
                            <a:schemeClr val="tx1"/>
                          </a:solidFill>
                        </a:rPr>
                        <a:t> large-scale operations</a:t>
                      </a:r>
                      <a:endParaRPr lang="fr-FR" dirty="0">
                        <a:solidFill>
                          <a:schemeClr val="tx1"/>
                        </a:solidFill>
                      </a:endParaRPr>
                    </a:p>
                  </a:txBody>
                  <a:tcPr/>
                </a:tc>
                <a:tc hMerge="1">
                  <a:txBody>
                    <a:bodyPr/>
                    <a:lstStyle/>
                    <a:p>
                      <a:endParaRPr lang="fr-FR" dirty="0"/>
                    </a:p>
                  </a:txBody>
                  <a:tcPr/>
                </a:tc>
                <a:extLst>
                  <a:ext uri="{0D108BD9-81ED-4DB2-BD59-A6C34878D82A}">
                    <a16:rowId xmlns:a16="http://schemas.microsoft.com/office/drawing/2014/main" val="10000"/>
                  </a:ext>
                </a:extLst>
              </a:tr>
              <a:tr h="815034">
                <a:tc>
                  <a:txBody>
                    <a:bodyPr/>
                    <a:lstStyle/>
                    <a:p>
                      <a:pPr>
                        <a:lnSpc>
                          <a:spcPct val="100000"/>
                        </a:lnSpc>
                        <a:spcBef>
                          <a:spcPts val="1200"/>
                        </a:spcBef>
                      </a:pPr>
                      <a:r>
                        <a:rPr lang="x-none" sz="2800" b="1" dirty="0"/>
                        <a:t>WSCP</a:t>
                      </a:r>
                      <a:r>
                        <a:rPr lang="en-US" sz="2800" b="1" dirty="0"/>
                        <a:t> </a:t>
                      </a:r>
                      <a:r>
                        <a:rPr lang="x-none" dirty="0"/>
                        <a:t>(Work &amp; Safety Coordination Plan)</a:t>
                      </a:r>
                      <a:endParaRPr lang="en-GB" dirty="0"/>
                    </a:p>
                    <a:p>
                      <a:pPr marL="0" marR="0" lvl="0" indent="0" algn="l" defTabSz="914400" rtl="0" eaLnBrk="1" fontAlgn="auto" latinLnBrk="0" hangingPunct="1">
                        <a:lnSpc>
                          <a:spcPct val="100000"/>
                        </a:lnSpc>
                        <a:spcBef>
                          <a:spcPts val="1200"/>
                        </a:spcBef>
                        <a:spcAft>
                          <a:spcPts val="0"/>
                        </a:spcAft>
                        <a:buClrTx/>
                        <a:buSzTx/>
                        <a:buFontTx/>
                        <a:buNone/>
                        <a:tabLst/>
                        <a:defRPr/>
                      </a:pPr>
                      <a:r>
                        <a:rPr lang="x-none" sz="2800" b="1" dirty="0"/>
                        <a:t>SSHPP</a:t>
                      </a:r>
                      <a:r>
                        <a:rPr lang="en-US" sz="2800" b="1" dirty="0"/>
                        <a:t> </a:t>
                      </a:r>
                      <a:r>
                        <a:rPr lang="x-none" dirty="0"/>
                        <a:t>(Special Safety &amp; Health Protection Plan</a:t>
                      </a:r>
                      <a:r>
                        <a:rPr lang="x-none" sz="2000" dirty="0"/>
                        <a:t>)</a:t>
                      </a:r>
                      <a:endParaRPr lang="en-GB" dirty="0"/>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800" dirty="0">
                          <a:solidFill>
                            <a:srgbClr val="4D4D4D"/>
                          </a:solidFill>
                        </a:rPr>
                        <a:t>D</a:t>
                      </a:r>
                      <a:r>
                        <a:rPr lang="x-none" sz="1800" dirty="0">
                          <a:solidFill>
                            <a:srgbClr val="4D4D4D"/>
                          </a:solidFill>
                        </a:rPr>
                        <a:t>rawn up </a:t>
                      </a:r>
                      <a:br>
                        <a:rPr lang="en-US" sz="1800" dirty="0">
                          <a:solidFill>
                            <a:srgbClr val="4D4D4D"/>
                          </a:solidFill>
                        </a:rPr>
                      </a:br>
                      <a:r>
                        <a:rPr lang="x-none" sz="1800" dirty="0">
                          <a:solidFill>
                            <a:srgbClr val="4D4D4D"/>
                          </a:solidFill>
                        </a:rPr>
                        <a:t>by </a:t>
                      </a:r>
                      <a:r>
                        <a:rPr lang="x-none" sz="1800" b="1" dirty="0">
                          <a:solidFill>
                            <a:srgbClr val="4D4D4D"/>
                          </a:solidFill>
                        </a:rPr>
                        <a:t>CERN</a:t>
                      </a:r>
                      <a:endParaRPr lang="en-US" sz="1800" dirty="0">
                        <a:solidFill>
                          <a:srgbClr val="4D4D4D"/>
                        </a:solidFill>
                      </a:endParaRPr>
                    </a:p>
                    <a:p>
                      <a:pPr marL="0" marR="0" lvl="0" indent="0" algn="l" defTabSz="914400" rtl="0" eaLnBrk="1" fontAlgn="auto" latinLnBrk="0" hangingPunct="1">
                        <a:lnSpc>
                          <a:spcPct val="90000"/>
                        </a:lnSpc>
                        <a:spcBef>
                          <a:spcPts val="1800"/>
                        </a:spcBef>
                        <a:spcAft>
                          <a:spcPts val="0"/>
                        </a:spcAft>
                        <a:buClrTx/>
                        <a:buSzTx/>
                        <a:buFontTx/>
                        <a:buNone/>
                        <a:tabLst/>
                        <a:defRPr/>
                      </a:pPr>
                      <a:r>
                        <a:rPr kumimoji="0" lang="en-US" sz="1800" kern="1200" dirty="0">
                          <a:solidFill>
                            <a:srgbClr val="4D4D4D"/>
                          </a:solidFill>
                          <a:latin typeface="+mn-lt"/>
                          <a:ea typeface="+mn-ea"/>
                          <a:cs typeface="+mn-cs"/>
                        </a:rPr>
                        <a:t>D</a:t>
                      </a:r>
                      <a:r>
                        <a:rPr kumimoji="0" lang="x-none" sz="1800" kern="1200" dirty="0">
                          <a:solidFill>
                            <a:srgbClr val="4D4D4D"/>
                          </a:solidFill>
                          <a:latin typeface="+mn-lt"/>
                          <a:ea typeface="+mn-ea"/>
                          <a:cs typeface="+mn-cs"/>
                        </a:rPr>
                        <a:t>rawn up </a:t>
                      </a:r>
                      <a:br>
                        <a:rPr kumimoji="0" lang="en-US" sz="1800" kern="1200" dirty="0">
                          <a:solidFill>
                            <a:srgbClr val="4D4D4D"/>
                          </a:solidFill>
                          <a:latin typeface="+mn-lt"/>
                          <a:ea typeface="+mn-ea"/>
                          <a:cs typeface="+mn-cs"/>
                        </a:rPr>
                      </a:br>
                      <a:r>
                        <a:rPr lang="x-none" sz="1800" dirty="0">
                          <a:solidFill>
                            <a:srgbClr val="4D4D4D"/>
                          </a:solidFill>
                        </a:rPr>
                        <a:t>by the </a:t>
                      </a:r>
                      <a:r>
                        <a:rPr lang="x-none" sz="1800" b="1" dirty="0">
                          <a:solidFill>
                            <a:srgbClr val="4D4D4D"/>
                          </a:solidFill>
                        </a:rPr>
                        <a:t>contractor</a:t>
                      </a:r>
                      <a:endParaRPr lang="en-US" sz="1800" dirty="0">
                        <a:solidFill>
                          <a:srgbClr val="4D4D4D"/>
                        </a:solidFill>
                      </a:endParaRPr>
                    </a:p>
                  </a:txBody>
                  <a:tcPr/>
                </a:tc>
                <a:extLst>
                  <a:ext uri="{0D108BD9-81ED-4DB2-BD59-A6C34878D82A}">
                    <a16:rowId xmlns:a16="http://schemas.microsoft.com/office/drawing/2014/main" val="10001"/>
                  </a:ext>
                </a:extLst>
              </a:tr>
            </a:tbl>
          </a:graphicData>
        </a:graphic>
      </p:graphicFrame>
      <p:graphicFrame>
        <p:nvGraphicFramePr>
          <p:cNvPr id="13" name="Table 12"/>
          <p:cNvGraphicFramePr>
            <a:graphicFrameLocks noGrp="1"/>
          </p:cNvGraphicFramePr>
          <p:nvPr>
            <p:extLst>
              <p:ext uri="{D42A27DB-BD31-4B8C-83A1-F6EECF244321}">
                <p14:modId xmlns:p14="http://schemas.microsoft.com/office/powerpoint/2010/main" val="608322513"/>
              </p:ext>
            </p:extLst>
          </p:nvPr>
        </p:nvGraphicFramePr>
        <p:xfrm>
          <a:off x="609594" y="3069139"/>
          <a:ext cx="7958611" cy="1102854"/>
        </p:xfrm>
        <a:graphic>
          <a:graphicData uri="http://schemas.openxmlformats.org/drawingml/2006/table">
            <a:tbl>
              <a:tblPr firstRow="1" bandRow="1">
                <a:tableStyleId>{5C22544A-7EE6-4342-B048-85BDC9FD1C3A}</a:tableStyleId>
              </a:tblPr>
              <a:tblGrid>
                <a:gridCol w="3411562">
                  <a:extLst>
                    <a:ext uri="{9D8B030D-6E8A-4147-A177-3AD203B41FA5}">
                      <a16:colId xmlns:a16="http://schemas.microsoft.com/office/drawing/2014/main" val="20000"/>
                    </a:ext>
                  </a:extLst>
                </a:gridCol>
                <a:gridCol w="4547049">
                  <a:extLst>
                    <a:ext uri="{9D8B030D-6E8A-4147-A177-3AD203B41FA5}">
                      <a16:colId xmlns:a16="http://schemas.microsoft.com/office/drawing/2014/main" val="20001"/>
                    </a:ext>
                  </a:extLst>
                </a:gridCol>
              </a:tblGrid>
              <a:tr h="244583">
                <a:tc gridSpan="2">
                  <a:txBody>
                    <a:bodyPr/>
                    <a:lstStyle/>
                    <a:p>
                      <a:r>
                        <a:rPr lang="en-US" sz="1800" b="1" dirty="0">
                          <a:solidFill>
                            <a:schemeClr val="tx1"/>
                          </a:solidFill>
                        </a:rPr>
                        <a:t>Second </a:t>
                      </a:r>
                      <a:r>
                        <a:rPr lang="x-none" sz="1800" b="1" dirty="0">
                          <a:solidFill>
                            <a:schemeClr val="tx1"/>
                          </a:solidFill>
                        </a:rPr>
                        <a:t>Category Works</a:t>
                      </a:r>
                      <a:r>
                        <a:rPr lang="en-GB" sz="1800" b="1" dirty="0">
                          <a:solidFill>
                            <a:schemeClr val="tx1"/>
                          </a:solidFill>
                        </a:rPr>
                        <a:t>  </a:t>
                      </a:r>
                      <a:r>
                        <a:rPr lang="en-GB" sz="1800" b="1" dirty="0">
                          <a:solidFill>
                            <a:schemeClr val="tx1"/>
                          </a:solidFill>
                          <a:sym typeface="Wingdings"/>
                        </a:rPr>
                        <a:t> </a:t>
                      </a:r>
                      <a:r>
                        <a:rPr lang="x-none" sz="1800" dirty="0">
                          <a:solidFill>
                            <a:schemeClr val="tx1"/>
                          </a:solidFill>
                        </a:rPr>
                        <a:t> </a:t>
                      </a:r>
                      <a:r>
                        <a:rPr lang="en-US" sz="1800" dirty="0">
                          <a:solidFill>
                            <a:schemeClr val="tx1"/>
                          </a:solidFill>
                        </a:rPr>
                        <a:t>other</a:t>
                      </a:r>
                      <a:r>
                        <a:rPr lang="x-none" sz="1800" dirty="0">
                          <a:solidFill>
                            <a:schemeClr val="tx1"/>
                          </a:solidFill>
                        </a:rPr>
                        <a:t> operations</a:t>
                      </a:r>
                      <a:r>
                        <a:rPr lang="en-US" sz="1800" dirty="0">
                          <a:solidFill>
                            <a:schemeClr val="tx1"/>
                          </a:solidFill>
                        </a:rPr>
                        <a:t> or services</a:t>
                      </a:r>
                      <a:endParaRPr lang="fr-FR" dirty="0">
                        <a:solidFill>
                          <a:schemeClr val="tx1"/>
                        </a:solidFill>
                      </a:endParaRPr>
                    </a:p>
                  </a:txBody>
                  <a:tcPr/>
                </a:tc>
                <a:tc hMerge="1">
                  <a:txBody>
                    <a:bodyPr/>
                    <a:lstStyle/>
                    <a:p>
                      <a:endParaRPr lang="fr-FR" dirty="0"/>
                    </a:p>
                  </a:txBody>
                  <a:tcPr/>
                </a:tc>
                <a:extLst>
                  <a:ext uri="{0D108BD9-81ED-4DB2-BD59-A6C34878D82A}">
                    <a16:rowId xmlns:a16="http://schemas.microsoft.com/office/drawing/2014/main" val="10000"/>
                  </a:ext>
                </a:extLst>
              </a:tr>
              <a:tr h="737094">
                <a:tc>
                  <a:txBody>
                    <a:bodyPr/>
                    <a:lstStyle/>
                    <a:p>
                      <a:pPr>
                        <a:lnSpc>
                          <a:spcPct val="100000"/>
                        </a:lnSpc>
                        <a:spcBef>
                          <a:spcPts val="1200"/>
                        </a:spcBef>
                      </a:pPr>
                      <a:r>
                        <a:rPr lang="en-US" sz="2800" b="1" dirty="0"/>
                        <a:t>P</a:t>
                      </a:r>
                      <a:r>
                        <a:rPr lang="x-none" sz="2800" b="1" dirty="0"/>
                        <a:t>P</a:t>
                      </a:r>
                      <a:r>
                        <a:rPr lang="en-US" sz="2800" b="1" dirty="0"/>
                        <a:t> </a:t>
                      </a:r>
                      <a:r>
                        <a:rPr lang="x-none" dirty="0"/>
                        <a:t>(</a:t>
                      </a:r>
                      <a:r>
                        <a:rPr lang="en-US" dirty="0"/>
                        <a:t>Prevention </a:t>
                      </a:r>
                      <a:r>
                        <a:rPr lang="x-none" dirty="0"/>
                        <a:t>Plan</a:t>
                      </a:r>
                      <a:r>
                        <a:rPr lang="x-none" sz="2000" dirty="0"/>
                        <a:t>)</a:t>
                      </a:r>
                      <a:endParaRPr lang="en-GB"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x-none" sz="1800" dirty="0">
                          <a:solidFill>
                            <a:srgbClr val="4D4D4D"/>
                          </a:solidFill>
                        </a:rPr>
                        <a:t>Prepared jointly by </a:t>
                      </a:r>
                      <a:r>
                        <a:rPr lang="x-none" sz="1800" b="1" dirty="0">
                          <a:solidFill>
                            <a:srgbClr val="4D4D4D"/>
                          </a:solidFill>
                        </a:rPr>
                        <a:t>CERN</a:t>
                      </a:r>
                      <a:r>
                        <a:rPr lang="x-none" sz="1800" dirty="0">
                          <a:solidFill>
                            <a:srgbClr val="4D4D4D"/>
                          </a:solidFill>
                        </a:rPr>
                        <a:t> </a:t>
                      </a:r>
                      <a:br>
                        <a:rPr lang="en-US" sz="1800" dirty="0">
                          <a:solidFill>
                            <a:srgbClr val="4D4D4D"/>
                          </a:solidFill>
                        </a:rPr>
                      </a:br>
                      <a:r>
                        <a:rPr lang="x-none" sz="1800" dirty="0">
                          <a:solidFill>
                            <a:srgbClr val="4D4D4D"/>
                          </a:solidFill>
                        </a:rPr>
                        <a:t>and the </a:t>
                      </a:r>
                      <a:r>
                        <a:rPr lang="x-none" sz="1800" b="1" dirty="0">
                          <a:solidFill>
                            <a:srgbClr val="4D4D4D"/>
                          </a:solidFill>
                        </a:rPr>
                        <a:t>contractor</a:t>
                      </a:r>
                      <a:r>
                        <a:rPr lang="en-US" sz="1800" b="0" baseline="0" dirty="0">
                          <a:solidFill>
                            <a:srgbClr val="4D4D4D"/>
                          </a:solidFill>
                        </a:rPr>
                        <a:t>  </a:t>
                      </a:r>
                      <a:r>
                        <a:rPr lang="x-none" sz="1800" dirty="0">
                          <a:solidFill>
                            <a:srgbClr val="4D4D4D"/>
                          </a:solidFill>
                        </a:rPr>
                        <a:t>(at CERN’s initiative)</a:t>
                      </a:r>
                      <a:endParaRPr lang="en-US" sz="1800" dirty="0">
                        <a:solidFill>
                          <a:srgbClr val="4D4D4D"/>
                        </a:solidFill>
                      </a:endParaRPr>
                    </a:p>
                  </a:txBody>
                  <a:tcPr/>
                </a:tc>
                <a:extLst>
                  <a:ext uri="{0D108BD9-81ED-4DB2-BD59-A6C34878D82A}">
                    <a16:rowId xmlns:a16="http://schemas.microsoft.com/office/drawing/2014/main" val="10001"/>
                  </a:ext>
                </a:extLst>
              </a:tr>
            </a:tbl>
          </a:graphicData>
        </a:graphic>
      </p:graphicFrame>
      <p:graphicFrame>
        <p:nvGraphicFramePr>
          <p:cNvPr id="14" name="Table 13"/>
          <p:cNvGraphicFramePr>
            <a:graphicFrameLocks noGrp="1"/>
          </p:cNvGraphicFramePr>
          <p:nvPr>
            <p:extLst>
              <p:ext uri="{D42A27DB-BD31-4B8C-83A1-F6EECF244321}">
                <p14:modId xmlns:p14="http://schemas.microsoft.com/office/powerpoint/2010/main" val="99564932"/>
              </p:ext>
            </p:extLst>
          </p:nvPr>
        </p:nvGraphicFramePr>
        <p:xfrm>
          <a:off x="609594" y="4401653"/>
          <a:ext cx="7958611" cy="1597152"/>
        </p:xfrm>
        <a:graphic>
          <a:graphicData uri="http://schemas.openxmlformats.org/drawingml/2006/table">
            <a:tbl>
              <a:tblPr firstRow="1" bandRow="1">
                <a:tableStyleId>{5C22544A-7EE6-4342-B048-85BDC9FD1C3A}</a:tableStyleId>
              </a:tblPr>
              <a:tblGrid>
                <a:gridCol w="5825637">
                  <a:extLst>
                    <a:ext uri="{9D8B030D-6E8A-4147-A177-3AD203B41FA5}">
                      <a16:colId xmlns:a16="http://schemas.microsoft.com/office/drawing/2014/main" val="20000"/>
                    </a:ext>
                  </a:extLst>
                </a:gridCol>
                <a:gridCol w="2132974">
                  <a:extLst>
                    <a:ext uri="{9D8B030D-6E8A-4147-A177-3AD203B41FA5}">
                      <a16:colId xmlns:a16="http://schemas.microsoft.com/office/drawing/2014/main" val="20001"/>
                    </a:ext>
                  </a:extLst>
                </a:gridCol>
              </a:tblGrid>
              <a:tr h="244583">
                <a:tc gridSpan="2">
                  <a:txBody>
                    <a:bodyPr/>
                    <a:lstStyle/>
                    <a:p>
                      <a:r>
                        <a:rPr lang="en-US" sz="1800" b="1" dirty="0">
                          <a:solidFill>
                            <a:schemeClr val="tx1"/>
                          </a:solidFill>
                        </a:rPr>
                        <a:t>Technical Stops </a:t>
                      </a:r>
                      <a:r>
                        <a:rPr lang="en-US" sz="1800" b="1" baseline="0" dirty="0">
                          <a:solidFill>
                            <a:schemeClr val="tx1"/>
                          </a:solidFill>
                          <a:sym typeface="Wingdings"/>
                        </a:rPr>
                        <a:t> </a:t>
                      </a:r>
                      <a:r>
                        <a:rPr lang="x-none" sz="1800" dirty="0">
                          <a:solidFill>
                            <a:schemeClr val="tx1"/>
                          </a:solidFill>
                        </a:rPr>
                        <a:t> </a:t>
                      </a:r>
                      <a:r>
                        <a:rPr lang="en-US" sz="1800" dirty="0">
                          <a:solidFill>
                            <a:schemeClr val="tx1"/>
                          </a:solidFill>
                        </a:rPr>
                        <a:t>specific </a:t>
                      </a:r>
                      <a:r>
                        <a:rPr lang="x-none" sz="1800" dirty="0">
                          <a:solidFill>
                            <a:schemeClr val="tx1"/>
                          </a:solidFill>
                        </a:rPr>
                        <a:t>operations</a:t>
                      </a:r>
                      <a:r>
                        <a:rPr lang="en-US" sz="1800" dirty="0">
                          <a:solidFill>
                            <a:schemeClr val="tx1"/>
                          </a:solidFill>
                        </a:rPr>
                        <a:t> or services</a:t>
                      </a:r>
                      <a:endParaRPr lang="fr-FR" dirty="0">
                        <a:solidFill>
                          <a:schemeClr val="tx1"/>
                        </a:solidFill>
                      </a:endParaRPr>
                    </a:p>
                  </a:txBody>
                  <a:tcPr/>
                </a:tc>
                <a:tc hMerge="1">
                  <a:txBody>
                    <a:bodyPr/>
                    <a:lstStyle/>
                    <a:p>
                      <a:endParaRPr lang="fr-FR" dirty="0"/>
                    </a:p>
                  </a:txBody>
                  <a:tcPr/>
                </a:tc>
                <a:extLst>
                  <a:ext uri="{0D108BD9-81ED-4DB2-BD59-A6C34878D82A}">
                    <a16:rowId xmlns:a16="http://schemas.microsoft.com/office/drawing/2014/main" val="10000"/>
                  </a:ext>
                </a:extLst>
              </a:tr>
              <a:tr h="815034">
                <a:tc>
                  <a:txBody>
                    <a:bodyPr/>
                    <a:lstStyle/>
                    <a:p>
                      <a:pPr>
                        <a:lnSpc>
                          <a:spcPct val="100000"/>
                        </a:lnSpc>
                        <a:spcBef>
                          <a:spcPts val="1200"/>
                        </a:spcBef>
                      </a:pPr>
                      <a:r>
                        <a:rPr lang="x-none" sz="2800" b="1" dirty="0"/>
                        <a:t>WSCP</a:t>
                      </a:r>
                      <a:r>
                        <a:rPr lang="en-US" sz="2800" b="1" dirty="0"/>
                        <a:t> </a:t>
                      </a:r>
                      <a:r>
                        <a:rPr lang="x-none" dirty="0"/>
                        <a:t>(Work &amp; Safety Coordination Plan)</a:t>
                      </a:r>
                      <a:endParaRPr lang="en-GB" dirty="0"/>
                    </a:p>
                    <a:p>
                      <a:pPr marL="0" marR="0" lvl="0" indent="0" algn="l" defTabSz="914400" rtl="0" eaLnBrk="1" fontAlgn="auto" latinLnBrk="0" hangingPunct="1">
                        <a:lnSpc>
                          <a:spcPct val="100000"/>
                        </a:lnSpc>
                        <a:spcBef>
                          <a:spcPts val="1200"/>
                        </a:spcBef>
                        <a:spcAft>
                          <a:spcPts val="0"/>
                        </a:spcAft>
                        <a:buClrTx/>
                        <a:buSzTx/>
                        <a:buFontTx/>
                        <a:buNone/>
                        <a:tabLst/>
                        <a:defRPr/>
                      </a:pPr>
                      <a:r>
                        <a:rPr lang="en-US" sz="2800" b="1" dirty="0"/>
                        <a:t>Risk assessment</a:t>
                      </a:r>
                      <a:r>
                        <a:rPr lang="en-US" sz="2400" b="0" dirty="0"/>
                        <a:t>(</a:t>
                      </a:r>
                      <a:r>
                        <a:rPr lang="en-US" sz="2800" b="1" dirty="0"/>
                        <a:t>s</a:t>
                      </a:r>
                      <a:r>
                        <a:rPr lang="en-US" sz="2400" b="0" dirty="0"/>
                        <a:t>)</a:t>
                      </a:r>
                      <a:endParaRPr lang="en-GB" b="0" dirty="0"/>
                    </a:p>
                  </a:txBody>
                  <a:tcPr/>
                </a:tc>
                <a:tc>
                  <a:txBody>
                    <a:bodyPr/>
                    <a:lstStyle/>
                    <a:p>
                      <a:pPr marL="0" marR="0" lvl="0" indent="0" algn="l" defTabSz="914400" rtl="0" eaLnBrk="1" fontAlgn="auto" latinLnBrk="0" hangingPunct="1">
                        <a:lnSpc>
                          <a:spcPct val="90000"/>
                        </a:lnSpc>
                        <a:spcBef>
                          <a:spcPts val="0"/>
                        </a:spcBef>
                        <a:spcAft>
                          <a:spcPts val="0"/>
                        </a:spcAft>
                        <a:buClrTx/>
                        <a:buSzTx/>
                        <a:buFontTx/>
                        <a:buNone/>
                        <a:tabLst/>
                        <a:defRPr/>
                      </a:pPr>
                      <a:r>
                        <a:rPr lang="en-US" sz="1800" dirty="0">
                          <a:solidFill>
                            <a:srgbClr val="4D4D4D"/>
                          </a:solidFill>
                        </a:rPr>
                        <a:t>D</a:t>
                      </a:r>
                      <a:r>
                        <a:rPr lang="x-none" sz="1800" dirty="0">
                          <a:solidFill>
                            <a:srgbClr val="4D4D4D"/>
                          </a:solidFill>
                        </a:rPr>
                        <a:t>rawn up </a:t>
                      </a:r>
                      <a:br>
                        <a:rPr lang="en-US" sz="1800" dirty="0">
                          <a:solidFill>
                            <a:srgbClr val="4D4D4D"/>
                          </a:solidFill>
                        </a:rPr>
                      </a:br>
                      <a:r>
                        <a:rPr lang="x-none" sz="1800" dirty="0">
                          <a:solidFill>
                            <a:srgbClr val="4D4D4D"/>
                          </a:solidFill>
                        </a:rPr>
                        <a:t>by </a:t>
                      </a:r>
                      <a:r>
                        <a:rPr lang="x-none" sz="1800" b="1" dirty="0">
                          <a:solidFill>
                            <a:srgbClr val="4D4D4D"/>
                          </a:solidFill>
                        </a:rPr>
                        <a:t>CERN</a:t>
                      </a:r>
                      <a:endParaRPr lang="en-US" sz="1800" dirty="0">
                        <a:solidFill>
                          <a:srgbClr val="4D4D4D"/>
                        </a:solidFill>
                      </a:endParaRPr>
                    </a:p>
                    <a:p>
                      <a:pPr marL="0" marR="0" lvl="0" indent="0" algn="l" defTabSz="914400" rtl="0" eaLnBrk="1" fontAlgn="auto" latinLnBrk="0" hangingPunct="1">
                        <a:lnSpc>
                          <a:spcPct val="90000"/>
                        </a:lnSpc>
                        <a:spcBef>
                          <a:spcPts val="1200"/>
                        </a:spcBef>
                        <a:spcAft>
                          <a:spcPts val="0"/>
                        </a:spcAft>
                        <a:buClrTx/>
                        <a:buSzTx/>
                        <a:buFontTx/>
                        <a:buNone/>
                        <a:tabLst/>
                        <a:defRPr/>
                      </a:pPr>
                      <a:r>
                        <a:rPr kumimoji="0" lang="en-US" sz="1800" kern="1200" dirty="0">
                          <a:solidFill>
                            <a:srgbClr val="4D4D4D"/>
                          </a:solidFill>
                          <a:latin typeface="+mn-lt"/>
                          <a:ea typeface="+mn-ea"/>
                          <a:cs typeface="+mn-cs"/>
                        </a:rPr>
                        <a:t>D</a:t>
                      </a:r>
                      <a:r>
                        <a:rPr kumimoji="0" lang="x-none" sz="1800" kern="1200" dirty="0">
                          <a:solidFill>
                            <a:srgbClr val="4D4D4D"/>
                          </a:solidFill>
                          <a:latin typeface="+mn-lt"/>
                          <a:ea typeface="+mn-ea"/>
                          <a:cs typeface="+mn-cs"/>
                        </a:rPr>
                        <a:t>rawn up </a:t>
                      </a:r>
                      <a:br>
                        <a:rPr kumimoji="0" lang="en-US" sz="1800" kern="1200" dirty="0">
                          <a:solidFill>
                            <a:srgbClr val="4D4D4D"/>
                          </a:solidFill>
                          <a:latin typeface="+mn-lt"/>
                          <a:ea typeface="+mn-ea"/>
                          <a:cs typeface="+mn-cs"/>
                        </a:rPr>
                      </a:br>
                      <a:r>
                        <a:rPr lang="x-none" sz="1800" dirty="0">
                          <a:solidFill>
                            <a:srgbClr val="4D4D4D"/>
                          </a:solidFill>
                        </a:rPr>
                        <a:t>by the </a:t>
                      </a:r>
                      <a:r>
                        <a:rPr lang="x-none" sz="1800" b="1" dirty="0">
                          <a:solidFill>
                            <a:srgbClr val="4D4D4D"/>
                          </a:solidFill>
                        </a:rPr>
                        <a:t>contractor</a:t>
                      </a:r>
                      <a:endParaRPr lang="en-US" sz="1800" dirty="0">
                        <a:solidFill>
                          <a:srgbClr val="4D4D4D"/>
                        </a:solidFill>
                      </a:endParaRPr>
                    </a:p>
                  </a:txBody>
                  <a:tcPr/>
                </a:tc>
                <a:extLst>
                  <a:ext uri="{0D108BD9-81ED-4DB2-BD59-A6C34878D82A}">
                    <a16:rowId xmlns:a16="http://schemas.microsoft.com/office/drawing/2014/main" val="10001"/>
                  </a:ext>
                </a:extLst>
              </a:tr>
            </a:tbl>
          </a:graphicData>
        </a:graphic>
      </p:graphicFrame>
      <p:sp>
        <p:nvSpPr>
          <p:cNvPr id="6" name="Rectangle: Rounded Corners 5">
            <a:extLst>
              <a:ext uri="{FF2B5EF4-FFF2-40B4-BE49-F238E27FC236}">
                <a16:creationId xmlns:a16="http://schemas.microsoft.com/office/drawing/2014/main" id="{30679331-B2FC-4158-9156-761E7D91E698}"/>
              </a:ext>
            </a:extLst>
          </p:cNvPr>
          <p:cNvSpPr/>
          <p:nvPr/>
        </p:nvSpPr>
        <p:spPr>
          <a:xfrm>
            <a:off x="238540" y="2952206"/>
            <a:ext cx="8666922" cy="1390060"/>
          </a:xfrm>
          <a:prstGeom prst="roundRect">
            <a:avLst/>
          </a:prstGeom>
          <a:noFill/>
          <a:ln w="19050">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132567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19</a:t>
            </a:fld>
            <a:endParaRPr lang="en-US"/>
          </a:p>
        </p:txBody>
      </p:sp>
      <p:sp>
        <p:nvSpPr>
          <p:cNvPr id="5" name="Title 4"/>
          <p:cNvSpPr>
            <a:spLocks noGrp="1"/>
          </p:cNvSpPr>
          <p:nvPr>
            <p:ph type="title"/>
          </p:nvPr>
        </p:nvSpPr>
        <p:spPr>
          <a:xfrm>
            <a:off x="393700" y="208092"/>
            <a:ext cx="8750300" cy="940443"/>
          </a:xfrm>
        </p:spPr>
        <p:txBody>
          <a:bodyPr>
            <a:normAutofit fontScale="90000"/>
          </a:bodyPr>
          <a:lstStyle/>
          <a:p>
            <a:pPr>
              <a:tabLst>
                <a:tab pos="723900" algn="l"/>
              </a:tabLst>
            </a:pPr>
            <a:r>
              <a:rPr lang="en-US" dirty="0">
                <a:solidFill>
                  <a:schemeClr val="accent6"/>
                </a:solidFill>
              </a:rPr>
              <a:t>3.2 </a:t>
            </a:r>
            <a:r>
              <a:rPr lang="en-US" dirty="0"/>
              <a:t>Monitoring of Health and Fitness </a:t>
            </a:r>
            <a:r>
              <a:rPr lang="en-US"/>
              <a:t>to Work</a:t>
            </a:r>
            <a:endParaRPr lang="en-US" dirty="0"/>
          </a:p>
        </p:txBody>
      </p:sp>
      <p:pic>
        <p:nvPicPr>
          <p:cNvPr id="6" name="Picture 5"/>
          <p:cNvPicPr>
            <a:picLocks noChangeAspect="1"/>
          </p:cNvPicPr>
          <p:nvPr/>
        </p:nvPicPr>
        <p:blipFill>
          <a:blip r:embed="rId2"/>
          <a:stretch>
            <a:fillRect/>
          </a:stretch>
        </p:blipFill>
        <p:spPr>
          <a:xfrm>
            <a:off x="1896150" y="1126692"/>
            <a:ext cx="5348953" cy="3213220"/>
          </a:xfrm>
          <a:prstGeom prst="rect">
            <a:avLst/>
          </a:prstGeom>
        </p:spPr>
      </p:pic>
      <p:sp>
        <p:nvSpPr>
          <p:cNvPr id="7" name="TextBox 6"/>
          <p:cNvSpPr txBox="1"/>
          <p:nvPr/>
        </p:nvSpPr>
        <p:spPr>
          <a:xfrm>
            <a:off x="277339" y="4530190"/>
            <a:ext cx="8586573" cy="1354217"/>
          </a:xfrm>
          <a:prstGeom prst="rect">
            <a:avLst/>
          </a:prstGeom>
          <a:noFill/>
        </p:spPr>
        <p:txBody>
          <a:bodyPr wrap="square" rtlCol="0">
            <a:spAutoFit/>
          </a:bodyPr>
          <a:lstStyle/>
          <a:p>
            <a:pPr lvl="0" algn="ctr"/>
            <a:r>
              <a:rPr lang="en-GB" sz="2400" dirty="0">
                <a:solidFill>
                  <a:schemeClr val="accent6"/>
                </a:solidFill>
              </a:rPr>
              <a:t>Contractors are responsible for monitoring the health of their personnel in accordance with laws</a:t>
            </a:r>
            <a:endParaRPr lang="fr-CH" sz="2400" dirty="0">
              <a:solidFill>
                <a:schemeClr val="accent6"/>
              </a:solidFill>
            </a:endParaRPr>
          </a:p>
          <a:p>
            <a:pPr lvl="0" algn="ctr">
              <a:spcBef>
                <a:spcPts val="1200"/>
              </a:spcBef>
            </a:pPr>
            <a:r>
              <a:rPr lang="x-none" sz="2400" dirty="0">
                <a:solidFill>
                  <a:schemeClr val="accent6"/>
                </a:solidFill>
              </a:rPr>
              <a:t>Special monitoring may be required</a:t>
            </a:r>
            <a:r>
              <a:rPr lang="x-none" sz="2000" dirty="0">
                <a:solidFill>
                  <a:schemeClr val="accent6"/>
                </a:solidFill>
              </a:rPr>
              <a:t> </a:t>
            </a:r>
            <a:endParaRPr lang="en-US" sz="2000" dirty="0">
              <a:solidFill>
                <a:schemeClr val="accent6"/>
              </a:solidFill>
            </a:endParaRPr>
          </a:p>
        </p:txBody>
      </p:sp>
    </p:spTree>
    <p:extLst>
      <p:ext uri="{BB962C8B-B14F-4D97-AF65-F5344CB8AC3E}">
        <p14:creationId xmlns:p14="http://schemas.microsoft.com/office/powerpoint/2010/main" val="26231580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736848" y="6356350"/>
            <a:ext cx="1849036" cy="365125"/>
          </a:xfrm>
        </p:spPr>
        <p:txBody>
          <a:bodyPr/>
          <a:lstStyle/>
          <a:p>
            <a:r>
              <a:rPr lang="en-US"/>
              <a:t>EDMS Ref: 1371983</a:t>
            </a:r>
            <a:endParaRPr lang="en-US" dirty="0"/>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a:t>
            </a:fld>
            <a:endParaRPr lang="en-US"/>
          </a:p>
        </p:txBody>
      </p:sp>
      <p:sp>
        <p:nvSpPr>
          <p:cNvPr id="6" name="Title 1"/>
          <p:cNvSpPr>
            <a:spLocks noGrp="1"/>
          </p:cNvSpPr>
          <p:nvPr>
            <p:ph type="title"/>
          </p:nvPr>
        </p:nvSpPr>
        <p:spPr>
          <a:xfrm>
            <a:off x="431800" y="2515818"/>
            <a:ext cx="8265984" cy="1826363"/>
          </a:xfrm>
        </p:spPr>
        <p:txBody>
          <a:bodyPr/>
          <a:lstStyle/>
          <a:p>
            <a:r>
              <a:rPr lang="en-US" dirty="0"/>
              <a:t>Working on the CERN Site</a:t>
            </a:r>
            <a:br>
              <a:rPr lang="en-US" dirty="0"/>
            </a:br>
            <a:r>
              <a:rPr lang="en-US" i="1" dirty="0" err="1"/>
              <a:t>Prestations</a:t>
            </a:r>
            <a:r>
              <a:rPr lang="en-US" i="1" dirty="0"/>
              <a:t> </a:t>
            </a:r>
            <a:r>
              <a:rPr lang="en-US" i="1" dirty="0" err="1"/>
              <a:t>sur</a:t>
            </a:r>
            <a:r>
              <a:rPr lang="en-US" i="1" dirty="0"/>
              <a:t> le Site du CERN</a:t>
            </a:r>
          </a:p>
        </p:txBody>
      </p:sp>
      <p:sp>
        <p:nvSpPr>
          <p:cNvPr id="7" name="Text Placeholder 2"/>
          <p:cNvSpPr txBox="1">
            <a:spLocks/>
          </p:cNvSpPr>
          <p:nvPr/>
        </p:nvSpPr>
        <p:spPr>
          <a:xfrm>
            <a:off x="431800" y="1160106"/>
            <a:ext cx="8470462" cy="1066688"/>
          </a:xfrm>
          <a:prstGeom prst="rect">
            <a:avLst/>
          </a:prstGeom>
        </p:spPr>
        <p:txBody>
          <a:bodyPr/>
          <a:lstStyle>
            <a:lvl1pPr marL="338138" indent="-338138"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1pPr>
            <a:lvl2pPr marL="687388" indent="-349250"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2pPr>
            <a:lvl3pPr marL="1025525" indent="-338138" algn="l" rtl="0" eaLnBrk="1" latinLnBrk="0" hangingPunct="1">
              <a:spcBef>
                <a:spcPts val="600"/>
              </a:spcBef>
              <a:buClr>
                <a:schemeClr val="accent2"/>
              </a:buClr>
              <a:buSzPct val="125000"/>
              <a:buFont typeface="Arial"/>
              <a:buChar char="•"/>
              <a:defRPr kumimoji="0" sz="2800" kern="1200">
                <a:solidFill>
                  <a:srgbClr val="0055A0"/>
                </a:solidFill>
                <a:latin typeface="+mn-lt"/>
                <a:ea typeface="+mn-ea"/>
                <a:cs typeface="+mn-cs"/>
              </a:defRPr>
            </a:lvl3pPr>
            <a:lvl4pPr marL="1374775" indent="-349250" algn="l" rtl="0" eaLnBrk="1" latinLnBrk="0" hangingPunct="1">
              <a:spcBef>
                <a:spcPts val="600"/>
              </a:spcBef>
              <a:buClr>
                <a:schemeClr val="accent3"/>
              </a:buClr>
              <a:buSzPct val="125000"/>
              <a:buFont typeface="Arial"/>
              <a:buChar char="•"/>
              <a:defRPr kumimoji="0" sz="2800" kern="1200">
                <a:solidFill>
                  <a:srgbClr val="0055A0"/>
                </a:solidFill>
                <a:latin typeface="+mn-lt"/>
                <a:ea typeface="+mn-ea"/>
                <a:cs typeface="+mn-cs"/>
              </a:defRPr>
            </a:lvl4pPr>
            <a:lvl5pPr marL="1712913" indent="-338138" algn="l" rtl="0" eaLnBrk="1" latinLnBrk="0" hangingPunct="1">
              <a:spcBef>
                <a:spcPts val="600"/>
              </a:spcBef>
              <a:buClr>
                <a:schemeClr val="accent4"/>
              </a:buClr>
              <a:buSzPct val="125000"/>
              <a:buFont typeface="Arial"/>
              <a:buChar char="•"/>
              <a:defRPr kumimoji="0" sz="2800" kern="1200">
                <a:solidFill>
                  <a:srgbClr val="0055A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buNone/>
            </a:pPr>
            <a:r>
              <a:rPr lang="en-US" b="1" dirty="0"/>
              <a:t>Pierre </a:t>
            </a:r>
            <a:r>
              <a:rPr lang="en-US" b="1" dirty="0" err="1"/>
              <a:t>Bonnal</a:t>
            </a:r>
            <a:r>
              <a:rPr lang="en-US" dirty="0"/>
              <a:t>, </a:t>
            </a:r>
            <a:r>
              <a:rPr lang="en-US" b="1" dirty="0"/>
              <a:t>Frédéric Chapron </a:t>
            </a:r>
            <a:r>
              <a:rPr lang="en-US" dirty="0"/>
              <a:t>or </a:t>
            </a:r>
            <a:r>
              <a:rPr lang="en-US" b="1" dirty="0"/>
              <a:t>Bertrand Nicquevert</a:t>
            </a:r>
            <a:br>
              <a:rPr lang="en-US" dirty="0"/>
            </a:br>
            <a:r>
              <a:rPr lang="en-US" dirty="0"/>
              <a:t>on the behalf of all Services concerned</a:t>
            </a:r>
          </a:p>
        </p:txBody>
      </p:sp>
    </p:spTree>
    <p:extLst>
      <p:ext uri="{BB962C8B-B14F-4D97-AF65-F5344CB8AC3E}">
        <p14:creationId xmlns:p14="http://schemas.microsoft.com/office/powerpoint/2010/main" val="27239168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20</a:t>
            </a:fld>
            <a:endParaRPr lang="en-US"/>
          </a:p>
        </p:txBody>
      </p:sp>
      <p:sp>
        <p:nvSpPr>
          <p:cNvPr id="5" name="Title 4"/>
          <p:cNvSpPr>
            <a:spLocks noGrp="1"/>
          </p:cNvSpPr>
          <p:nvPr>
            <p:ph type="title"/>
          </p:nvPr>
        </p:nvSpPr>
        <p:spPr/>
        <p:txBody>
          <a:bodyPr/>
          <a:lstStyle/>
          <a:p>
            <a:r>
              <a:rPr lang="en-US" dirty="0">
                <a:solidFill>
                  <a:schemeClr val="accent6"/>
                </a:solidFill>
              </a:rPr>
              <a:t>3.3 </a:t>
            </a:r>
            <a:r>
              <a:rPr lang="en-US" dirty="0"/>
              <a:t>Specific Hazards</a:t>
            </a:r>
          </a:p>
        </p:txBody>
      </p:sp>
      <p:grpSp>
        <p:nvGrpSpPr>
          <p:cNvPr id="19" name="Group 18"/>
          <p:cNvGrpSpPr/>
          <p:nvPr/>
        </p:nvGrpSpPr>
        <p:grpSpPr>
          <a:xfrm>
            <a:off x="2109055" y="1768901"/>
            <a:ext cx="4921540" cy="3611256"/>
            <a:chOff x="2109055" y="1768901"/>
            <a:chExt cx="4921540" cy="3611256"/>
          </a:xfrm>
        </p:grpSpPr>
        <p:pic>
          <p:nvPicPr>
            <p:cNvPr id="12" name="Picture 11" descr="2012-11-12 GeneralDangerSignpost.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14925" y="1768901"/>
              <a:ext cx="2517732" cy="2145864"/>
            </a:xfrm>
            <a:prstGeom prst="rect">
              <a:avLst/>
            </a:prstGeom>
          </p:spPr>
        </p:pic>
        <p:sp>
          <p:nvSpPr>
            <p:cNvPr id="13" name="TextBox 12"/>
            <p:cNvSpPr txBox="1"/>
            <p:nvPr/>
          </p:nvSpPr>
          <p:spPr>
            <a:xfrm>
              <a:off x="2109055" y="4302939"/>
              <a:ext cx="4921540" cy="1077218"/>
            </a:xfrm>
            <a:prstGeom prst="rect">
              <a:avLst/>
            </a:prstGeom>
            <a:noFill/>
          </p:spPr>
          <p:txBody>
            <a:bodyPr wrap="none" rtlCol="0">
              <a:spAutoFit/>
            </a:bodyPr>
            <a:lstStyle/>
            <a:p>
              <a:pPr lvl="0" algn="ctr">
                <a:spcBef>
                  <a:spcPts val="600"/>
                </a:spcBef>
              </a:pPr>
              <a:r>
                <a:rPr lang="en-GB" sz="3200" dirty="0">
                  <a:solidFill>
                    <a:schemeClr val="accent6"/>
                  </a:solidFill>
                </a:rPr>
                <a:t>P</a:t>
              </a:r>
              <a:r>
                <a:rPr lang="x-none" sz="3200" dirty="0">
                  <a:solidFill>
                    <a:schemeClr val="accent6"/>
                  </a:solidFill>
                </a:rPr>
                <a:t>rotective and preventive </a:t>
              </a:r>
              <a:br>
                <a:rPr lang="x-none" sz="3200" dirty="0">
                  <a:solidFill>
                    <a:schemeClr val="accent6"/>
                  </a:solidFill>
                </a:rPr>
              </a:br>
              <a:r>
                <a:rPr lang="x-none" sz="3200" dirty="0">
                  <a:solidFill>
                    <a:schemeClr val="accent6"/>
                  </a:solidFill>
                </a:rPr>
                <a:t>measures to implement</a:t>
              </a:r>
              <a:endParaRPr lang="en-US" sz="2800" dirty="0">
                <a:solidFill>
                  <a:schemeClr val="accent6"/>
                </a:solidFill>
              </a:endParaRPr>
            </a:p>
          </p:txBody>
        </p:sp>
      </p:grpSp>
    </p:spTree>
    <p:extLst>
      <p:ext uri="{BB962C8B-B14F-4D97-AF65-F5344CB8AC3E}">
        <p14:creationId xmlns:p14="http://schemas.microsoft.com/office/powerpoint/2010/main" val="28134380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21</a:t>
            </a:fld>
            <a:endParaRPr lang="en-US"/>
          </a:p>
        </p:txBody>
      </p:sp>
      <p:sp>
        <p:nvSpPr>
          <p:cNvPr id="5" name="Title 4"/>
          <p:cNvSpPr>
            <a:spLocks noGrp="1"/>
          </p:cNvSpPr>
          <p:nvPr>
            <p:ph type="title"/>
          </p:nvPr>
        </p:nvSpPr>
        <p:spPr/>
        <p:txBody>
          <a:bodyPr/>
          <a:lstStyle/>
          <a:p>
            <a:r>
              <a:rPr lang="en-US" dirty="0">
                <a:solidFill>
                  <a:schemeClr val="accent6"/>
                </a:solidFill>
              </a:rPr>
              <a:t>3.4 </a:t>
            </a:r>
            <a:r>
              <a:rPr lang="en-US" dirty="0"/>
              <a:t>Electrical Hazards</a:t>
            </a:r>
          </a:p>
        </p:txBody>
      </p:sp>
      <p:sp>
        <p:nvSpPr>
          <p:cNvPr id="8" name="Content Placeholder 7"/>
          <p:cNvSpPr>
            <a:spLocks noGrp="1"/>
          </p:cNvSpPr>
          <p:nvPr>
            <p:ph idx="1"/>
          </p:nvPr>
        </p:nvSpPr>
        <p:spPr/>
        <p:txBody>
          <a:bodyPr/>
          <a:lstStyle/>
          <a:p>
            <a:pPr marL="0" indent="0">
              <a:buNone/>
            </a:pPr>
            <a:r>
              <a:rPr lang="en-US" dirty="0"/>
              <a:t>Case 1: </a:t>
            </a:r>
            <a:r>
              <a:rPr lang="en-US" b="1" dirty="0"/>
              <a:t>Non-electrical works</a:t>
            </a:r>
            <a:br>
              <a:rPr lang="en-US" dirty="0"/>
            </a:br>
            <a:r>
              <a:rPr lang="en-US" dirty="0"/>
              <a:t>in technical installations and</a:t>
            </a:r>
            <a:br>
              <a:rPr lang="en-US" dirty="0"/>
            </a:br>
            <a:r>
              <a:rPr lang="en-US" dirty="0"/>
              <a:t>beam facilities</a:t>
            </a:r>
          </a:p>
          <a:p>
            <a:pPr marL="0" indent="0">
              <a:buNone/>
            </a:pPr>
            <a:br>
              <a:rPr lang="en-US" dirty="0"/>
            </a:br>
            <a:r>
              <a:rPr lang="en-US" dirty="0"/>
              <a:t>Prerequisite:</a:t>
            </a:r>
          </a:p>
          <a:p>
            <a:pPr>
              <a:buFont typeface="Arial" charset="0"/>
              <a:buChar char="•"/>
            </a:pPr>
            <a:r>
              <a:rPr lang="en-US" dirty="0"/>
              <a:t>Having followed CERN’s </a:t>
            </a:r>
            <a:br>
              <a:rPr lang="en-US" dirty="0"/>
            </a:br>
            <a:r>
              <a:rPr lang="en-US" dirty="0"/>
              <a:t>15-min </a:t>
            </a:r>
            <a:r>
              <a:rPr lang="en-US" b="1" dirty="0"/>
              <a:t>on-line electrical safety awareness</a:t>
            </a:r>
            <a:endParaRPr lang="en-US" dirty="0"/>
          </a:p>
          <a:p>
            <a:pPr>
              <a:buFont typeface="Arial" charset="0"/>
              <a:buChar char="•"/>
            </a:pPr>
            <a:r>
              <a:rPr lang="en-US" dirty="0"/>
              <a:t>Then, access authorization delivered by CERN</a:t>
            </a:r>
          </a:p>
        </p:txBody>
      </p:sp>
      <p:pic>
        <p:nvPicPr>
          <p:cNvPr id="9" name="Picture 8" descr="2012-11-12 ElectricalHazardSignpost.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67678" y="834373"/>
            <a:ext cx="2517732" cy="2145864"/>
          </a:xfrm>
          <a:prstGeom prst="rect">
            <a:avLst/>
          </a:prstGeom>
        </p:spPr>
      </p:pic>
    </p:spTree>
    <p:extLst>
      <p:ext uri="{BB962C8B-B14F-4D97-AF65-F5344CB8AC3E}">
        <p14:creationId xmlns:p14="http://schemas.microsoft.com/office/powerpoint/2010/main" val="16420359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22</a:t>
            </a:fld>
            <a:endParaRPr lang="en-US"/>
          </a:p>
        </p:txBody>
      </p:sp>
      <p:sp>
        <p:nvSpPr>
          <p:cNvPr id="5" name="Title 4"/>
          <p:cNvSpPr>
            <a:spLocks noGrp="1"/>
          </p:cNvSpPr>
          <p:nvPr>
            <p:ph type="title"/>
          </p:nvPr>
        </p:nvSpPr>
        <p:spPr/>
        <p:txBody>
          <a:bodyPr/>
          <a:lstStyle/>
          <a:p>
            <a:r>
              <a:rPr lang="en-US" dirty="0">
                <a:solidFill>
                  <a:schemeClr val="accent6"/>
                </a:solidFill>
              </a:rPr>
              <a:t>3.4 </a:t>
            </a:r>
            <a:r>
              <a:rPr lang="en-US" dirty="0"/>
              <a:t>Electrical Hazards</a:t>
            </a:r>
          </a:p>
        </p:txBody>
      </p:sp>
      <p:sp>
        <p:nvSpPr>
          <p:cNvPr id="8" name="Content Placeholder 7"/>
          <p:cNvSpPr>
            <a:spLocks noGrp="1"/>
          </p:cNvSpPr>
          <p:nvPr>
            <p:ph idx="1"/>
          </p:nvPr>
        </p:nvSpPr>
        <p:spPr/>
        <p:txBody>
          <a:bodyPr>
            <a:normAutofit/>
          </a:bodyPr>
          <a:lstStyle/>
          <a:p>
            <a:pPr marL="0" indent="0">
              <a:buNone/>
            </a:pPr>
            <a:r>
              <a:rPr lang="en-US" dirty="0"/>
              <a:t>Case 2: </a:t>
            </a:r>
            <a:r>
              <a:rPr lang="en-US" b="1" dirty="0"/>
              <a:t>Electrical works </a:t>
            </a:r>
            <a:r>
              <a:rPr lang="en-US" dirty="0"/>
              <a:t>in technical </a:t>
            </a:r>
            <a:br>
              <a:rPr lang="en-US" dirty="0"/>
            </a:br>
            <a:r>
              <a:rPr lang="en-US" dirty="0"/>
              <a:t>installations and beam facilities</a:t>
            </a:r>
          </a:p>
          <a:p>
            <a:pPr marL="0" indent="0">
              <a:buNone/>
            </a:pPr>
            <a:r>
              <a:rPr lang="en-US" dirty="0"/>
              <a:t>Prerequisite:</a:t>
            </a:r>
          </a:p>
          <a:p>
            <a:pPr>
              <a:buFont typeface="Arial" charset="0"/>
              <a:buChar char="•"/>
            </a:pPr>
            <a:r>
              <a:rPr lang="en-US" dirty="0"/>
              <a:t>Having followed CERN’s </a:t>
            </a:r>
            <a:br>
              <a:rPr lang="en-US" dirty="0"/>
            </a:br>
            <a:r>
              <a:rPr lang="en-US" dirty="0"/>
              <a:t>15-min </a:t>
            </a:r>
            <a:r>
              <a:rPr lang="en-US" b="1" dirty="0"/>
              <a:t>on-line electrical safety awareness</a:t>
            </a:r>
            <a:endParaRPr lang="en-US" dirty="0"/>
          </a:p>
          <a:p>
            <a:pPr>
              <a:buFont typeface="Arial" charset="0"/>
              <a:buChar char="•"/>
            </a:pPr>
            <a:r>
              <a:rPr lang="en-US" dirty="0"/>
              <a:t>Having followed the appropriate</a:t>
            </a:r>
            <a:br>
              <a:rPr lang="en-US" dirty="0"/>
            </a:br>
            <a:r>
              <a:rPr lang="en-US" b="1" dirty="0"/>
              <a:t>electrical safety training  </a:t>
            </a:r>
            <a:r>
              <a:rPr lang="en-US" dirty="0">
                <a:solidFill>
                  <a:srgbClr val="4E9A06"/>
                </a:solidFill>
                <a:sym typeface="Wingdings"/>
              </a:rPr>
              <a:t>  Contractor</a:t>
            </a:r>
          </a:p>
          <a:p>
            <a:pPr>
              <a:buFont typeface="Arial" charset="0"/>
              <a:buChar char="•"/>
            </a:pPr>
            <a:r>
              <a:rPr lang="en-US" dirty="0">
                <a:sym typeface="Wingdings"/>
              </a:rPr>
              <a:t>Being in possession of the appropriate</a:t>
            </a:r>
            <a:br>
              <a:rPr lang="en-US" dirty="0">
                <a:sym typeface="Wingdings"/>
              </a:rPr>
            </a:br>
            <a:r>
              <a:rPr lang="en-US" b="1" dirty="0">
                <a:sym typeface="Wingdings"/>
              </a:rPr>
              <a:t>electrical certification</a:t>
            </a:r>
            <a:r>
              <a:rPr lang="en-US" dirty="0">
                <a:sym typeface="Wingdings"/>
              </a:rPr>
              <a:t>  </a:t>
            </a:r>
            <a:r>
              <a:rPr lang="en-US" dirty="0">
                <a:solidFill>
                  <a:srgbClr val="4E9A06"/>
                </a:solidFill>
                <a:sym typeface="Wingdings"/>
              </a:rPr>
              <a:t>  Contractor</a:t>
            </a:r>
            <a:endParaRPr lang="en-US" dirty="0">
              <a:solidFill>
                <a:srgbClr val="4E9A06"/>
              </a:solidFill>
            </a:endParaRPr>
          </a:p>
          <a:p>
            <a:pPr>
              <a:buFont typeface="Arial" charset="0"/>
              <a:buChar char="•"/>
            </a:pPr>
            <a:r>
              <a:rPr lang="en-US" dirty="0"/>
              <a:t>Then, access authorization delivered by CERN</a:t>
            </a:r>
          </a:p>
        </p:txBody>
      </p:sp>
      <p:pic>
        <p:nvPicPr>
          <p:cNvPr id="6" name="Picture 5" descr="2012-11-12 ElectricalHazardSignpost.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67678" y="834373"/>
            <a:ext cx="2517732" cy="2145864"/>
          </a:xfrm>
          <a:prstGeom prst="rect">
            <a:avLst/>
          </a:prstGeom>
        </p:spPr>
      </p:pic>
    </p:spTree>
    <p:extLst>
      <p:ext uri="{BB962C8B-B14F-4D97-AF65-F5344CB8AC3E}">
        <p14:creationId xmlns:p14="http://schemas.microsoft.com/office/powerpoint/2010/main" val="19272861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23</a:t>
            </a:fld>
            <a:endParaRPr lang="en-US"/>
          </a:p>
        </p:txBody>
      </p:sp>
      <p:sp>
        <p:nvSpPr>
          <p:cNvPr id="5" name="Title 4"/>
          <p:cNvSpPr>
            <a:spLocks noGrp="1"/>
          </p:cNvSpPr>
          <p:nvPr>
            <p:ph type="title"/>
          </p:nvPr>
        </p:nvSpPr>
        <p:spPr/>
        <p:txBody>
          <a:bodyPr/>
          <a:lstStyle/>
          <a:p>
            <a:r>
              <a:rPr lang="en-US" dirty="0">
                <a:solidFill>
                  <a:schemeClr val="accent6"/>
                </a:solidFill>
              </a:rPr>
              <a:t>3.5 </a:t>
            </a:r>
            <a:r>
              <a:rPr lang="en-US" dirty="0"/>
              <a:t>Fire Hazards</a:t>
            </a:r>
          </a:p>
        </p:txBody>
      </p:sp>
      <p:pic>
        <p:nvPicPr>
          <p:cNvPr id="6" name="Picture 5" descr="2012-11-12 FireHazardSignpost.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14924" y="1768901"/>
            <a:ext cx="2517732" cy="2145864"/>
          </a:xfrm>
          <a:prstGeom prst="rect">
            <a:avLst/>
          </a:prstGeom>
        </p:spPr>
      </p:pic>
      <p:sp>
        <p:nvSpPr>
          <p:cNvPr id="7" name="TextBox 6"/>
          <p:cNvSpPr txBox="1"/>
          <p:nvPr/>
        </p:nvSpPr>
        <p:spPr>
          <a:xfrm>
            <a:off x="1788447" y="4302939"/>
            <a:ext cx="5562741" cy="584775"/>
          </a:xfrm>
          <a:prstGeom prst="rect">
            <a:avLst/>
          </a:prstGeom>
          <a:noFill/>
        </p:spPr>
        <p:txBody>
          <a:bodyPr wrap="none" rtlCol="0">
            <a:spAutoFit/>
          </a:bodyPr>
          <a:lstStyle/>
          <a:p>
            <a:pPr lvl="0" algn="ctr">
              <a:spcBef>
                <a:spcPts val="600"/>
              </a:spcBef>
            </a:pPr>
            <a:r>
              <a:rPr lang="x-none" sz="3200" dirty="0">
                <a:solidFill>
                  <a:schemeClr val="accent6"/>
                </a:solidFill>
              </a:rPr>
              <a:t>CERN </a:t>
            </a:r>
            <a:r>
              <a:rPr lang="en-GB" sz="3200" b="1" dirty="0">
                <a:solidFill>
                  <a:schemeClr val="accent6"/>
                </a:solidFill>
              </a:rPr>
              <a:t>F</a:t>
            </a:r>
            <a:r>
              <a:rPr lang="x-none" sz="3200" b="1" dirty="0">
                <a:solidFill>
                  <a:schemeClr val="accent6"/>
                </a:solidFill>
              </a:rPr>
              <a:t>ire </a:t>
            </a:r>
            <a:r>
              <a:rPr lang="en-GB" sz="3200" b="1" dirty="0">
                <a:solidFill>
                  <a:schemeClr val="accent6"/>
                </a:solidFill>
              </a:rPr>
              <a:t>P</a:t>
            </a:r>
            <a:r>
              <a:rPr lang="x-none" sz="3200" b="1" dirty="0">
                <a:solidFill>
                  <a:schemeClr val="accent6"/>
                </a:solidFill>
              </a:rPr>
              <a:t>ermit </a:t>
            </a:r>
            <a:r>
              <a:rPr lang="x-none" sz="3200" dirty="0">
                <a:solidFill>
                  <a:schemeClr val="accent6"/>
                </a:solidFill>
              </a:rPr>
              <a:t>procedure</a:t>
            </a:r>
            <a:endParaRPr lang="en-US" sz="2800" dirty="0">
              <a:solidFill>
                <a:schemeClr val="accent6"/>
              </a:solidFill>
            </a:endParaRPr>
          </a:p>
        </p:txBody>
      </p:sp>
      <p:grpSp>
        <p:nvGrpSpPr>
          <p:cNvPr id="10" name="Group 9"/>
          <p:cNvGrpSpPr/>
          <p:nvPr/>
        </p:nvGrpSpPr>
        <p:grpSpPr>
          <a:xfrm>
            <a:off x="2144658" y="5383401"/>
            <a:ext cx="4850317" cy="472195"/>
            <a:chOff x="1908566" y="5372871"/>
            <a:chExt cx="4850317" cy="472195"/>
          </a:xfrm>
        </p:grpSpPr>
        <p:sp>
          <p:nvSpPr>
            <p:cNvPr id="8" name="TextBox 7"/>
            <p:cNvSpPr txBox="1"/>
            <p:nvPr/>
          </p:nvSpPr>
          <p:spPr>
            <a:xfrm>
              <a:off x="2380761" y="5378136"/>
              <a:ext cx="4378122" cy="461665"/>
            </a:xfrm>
            <a:prstGeom prst="rect">
              <a:avLst/>
            </a:prstGeom>
            <a:noFill/>
          </p:spPr>
          <p:txBody>
            <a:bodyPr wrap="none" rtlCol="0">
              <a:spAutoFit/>
            </a:bodyPr>
            <a:lstStyle/>
            <a:p>
              <a:pPr lvl="0" algn="ctr">
                <a:spcBef>
                  <a:spcPts val="600"/>
                </a:spcBef>
              </a:pPr>
              <a:r>
                <a:rPr lang="x-none" sz="2400" dirty="0">
                  <a:solidFill>
                    <a:srgbClr val="C00000"/>
                  </a:solidFill>
                </a:rPr>
                <a:t>CERN </a:t>
              </a:r>
              <a:r>
                <a:rPr lang="en-GB" sz="2400" b="1" dirty="0">
                  <a:solidFill>
                    <a:srgbClr val="C00000"/>
                  </a:solidFill>
                </a:rPr>
                <a:t>F</a:t>
              </a:r>
              <a:r>
                <a:rPr lang="x-none" sz="2400" b="1" dirty="0">
                  <a:solidFill>
                    <a:srgbClr val="C00000"/>
                  </a:solidFill>
                </a:rPr>
                <a:t>ire </a:t>
              </a:r>
              <a:r>
                <a:rPr lang="en-US" sz="2400" b="1" dirty="0">
                  <a:solidFill>
                    <a:srgbClr val="C00000"/>
                  </a:solidFill>
                </a:rPr>
                <a:t>&amp; Rescue Service</a:t>
              </a:r>
              <a:endParaRPr lang="en-US" sz="2000" dirty="0">
                <a:solidFill>
                  <a:srgbClr val="C00000"/>
                </a:solidFill>
              </a:endParaRPr>
            </a:p>
          </p:txBody>
        </p:sp>
        <p:pic>
          <p:nvPicPr>
            <p:cNvPr id="9" name="Picture 8"/>
            <p:cNvPicPr>
              <a:picLocks noChangeAspect="1"/>
            </p:cNvPicPr>
            <p:nvPr/>
          </p:nvPicPr>
          <p:blipFill>
            <a:blip r:embed="rId4"/>
            <a:stretch>
              <a:fillRect/>
            </a:stretch>
          </p:blipFill>
          <p:spPr>
            <a:xfrm>
              <a:off x="1908566" y="5372871"/>
              <a:ext cx="472195" cy="472195"/>
            </a:xfrm>
            <a:prstGeom prst="rect">
              <a:avLst/>
            </a:prstGeom>
          </p:spPr>
        </p:pic>
      </p:grpSp>
    </p:spTree>
    <p:extLst>
      <p:ext uri="{BB962C8B-B14F-4D97-AF65-F5344CB8AC3E}">
        <p14:creationId xmlns:p14="http://schemas.microsoft.com/office/powerpoint/2010/main" val="373498179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24</a:t>
            </a:fld>
            <a:endParaRPr lang="en-US"/>
          </a:p>
        </p:txBody>
      </p:sp>
      <p:pic>
        <p:nvPicPr>
          <p:cNvPr id="6" name="Picture 5" descr="2012-01-21 FlamGasesSignpos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301192" y="1784557"/>
            <a:ext cx="2517480" cy="2145649"/>
          </a:xfrm>
          <a:prstGeom prst="rect">
            <a:avLst/>
          </a:prstGeom>
        </p:spPr>
      </p:pic>
      <p:sp>
        <p:nvSpPr>
          <p:cNvPr id="7" name="TextBox 6"/>
          <p:cNvSpPr txBox="1"/>
          <p:nvPr/>
        </p:nvSpPr>
        <p:spPr>
          <a:xfrm>
            <a:off x="845821" y="4311648"/>
            <a:ext cx="7152920" cy="1154162"/>
          </a:xfrm>
          <a:prstGeom prst="rect">
            <a:avLst/>
          </a:prstGeom>
          <a:noFill/>
        </p:spPr>
        <p:txBody>
          <a:bodyPr wrap="none" rtlCol="0">
            <a:spAutoFit/>
          </a:bodyPr>
          <a:lstStyle/>
          <a:p>
            <a:pPr lvl="0" algn="ctr">
              <a:spcBef>
                <a:spcPts val="600"/>
              </a:spcBef>
            </a:pPr>
            <a:r>
              <a:rPr lang="x-none" sz="3200" dirty="0">
                <a:solidFill>
                  <a:schemeClr val="accent6"/>
                </a:solidFill>
              </a:rPr>
              <a:t>Limited to some facilities</a:t>
            </a:r>
            <a:r>
              <a:rPr lang="en-GB" sz="3200" dirty="0">
                <a:solidFill>
                  <a:schemeClr val="accent6"/>
                </a:solidFill>
              </a:rPr>
              <a:t> or equipment</a:t>
            </a:r>
            <a:endParaRPr lang="x-none" sz="2800" dirty="0">
              <a:solidFill>
                <a:schemeClr val="accent6"/>
              </a:solidFill>
            </a:endParaRPr>
          </a:p>
          <a:p>
            <a:pPr lvl="0" algn="ctr">
              <a:spcBef>
                <a:spcPts val="600"/>
              </a:spcBef>
            </a:pPr>
            <a:r>
              <a:rPr lang="x-none" sz="3200" dirty="0">
                <a:solidFill>
                  <a:schemeClr val="accent6"/>
                </a:solidFill>
              </a:rPr>
              <a:t>Participation </a:t>
            </a:r>
            <a:r>
              <a:rPr lang="en-GB" sz="3200" dirty="0">
                <a:solidFill>
                  <a:schemeClr val="accent6"/>
                </a:solidFill>
              </a:rPr>
              <a:t>in</a:t>
            </a:r>
            <a:r>
              <a:rPr lang="x-none" sz="3200" dirty="0">
                <a:solidFill>
                  <a:schemeClr val="accent6"/>
                </a:solidFill>
              </a:rPr>
              <a:t> risk assessments</a:t>
            </a:r>
            <a:endParaRPr lang="en-US" sz="3200" dirty="0">
              <a:solidFill>
                <a:schemeClr val="accent6"/>
              </a:solidFill>
            </a:endParaRPr>
          </a:p>
        </p:txBody>
      </p:sp>
      <p:sp>
        <p:nvSpPr>
          <p:cNvPr id="8" name="Title 4"/>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3600" b="1" kern="1200">
                <a:solidFill>
                  <a:schemeClr val="tx1"/>
                </a:solidFill>
                <a:latin typeface="+mj-lt"/>
                <a:ea typeface="+mj-ea"/>
                <a:cs typeface="+mj-cs"/>
              </a:defRPr>
            </a:lvl1pPr>
          </a:lstStyle>
          <a:p>
            <a:r>
              <a:rPr lang="en-US" dirty="0">
                <a:solidFill>
                  <a:schemeClr val="accent6"/>
                </a:solidFill>
              </a:rPr>
              <a:t>3.6 </a:t>
            </a:r>
            <a:r>
              <a:rPr lang="en-US" dirty="0"/>
              <a:t>Flammable Gases Hazards</a:t>
            </a:r>
          </a:p>
        </p:txBody>
      </p:sp>
    </p:spTree>
    <p:extLst>
      <p:ext uri="{BB962C8B-B14F-4D97-AF65-F5344CB8AC3E}">
        <p14:creationId xmlns:p14="http://schemas.microsoft.com/office/powerpoint/2010/main" val="236058346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25</a:t>
            </a:fld>
            <a:endParaRPr lang="en-US"/>
          </a:p>
        </p:txBody>
      </p:sp>
      <p:sp>
        <p:nvSpPr>
          <p:cNvPr id="7" name="Title 4"/>
          <p:cNvSpPr txBox="1">
            <a:spLocks noGrp="1"/>
          </p:cNvSpPr>
          <p:nvPr>
            <p:ph type="title"/>
          </p:nvPr>
        </p:nvSpPr>
        <p:spPr>
          <a:prstGeom prst="rect">
            <a:avLst/>
          </a:prstGeom>
        </p:spPr>
        <p:txBody>
          <a:bodyPr vert="horz" lIns="45720" rIns="45720" anchor="ctr">
            <a:normAutofit/>
          </a:bodyPr>
          <a:lstStyle>
            <a:lvl1pPr algn="l" rtl="0" eaLnBrk="1" latinLnBrk="0" hangingPunct="1">
              <a:spcBef>
                <a:spcPct val="0"/>
              </a:spcBef>
              <a:buNone/>
              <a:defRPr kumimoji="0" sz="3600" b="1" kern="1200">
                <a:solidFill>
                  <a:schemeClr val="tx1"/>
                </a:solidFill>
                <a:latin typeface="+mj-lt"/>
                <a:ea typeface="+mj-ea"/>
                <a:cs typeface="+mj-cs"/>
              </a:defRPr>
            </a:lvl1pPr>
          </a:lstStyle>
          <a:p>
            <a:r>
              <a:rPr lang="en-US" dirty="0">
                <a:solidFill>
                  <a:schemeClr val="accent6"/>
                </a:solidFill>
              </a:rPr>
              <a:t>3.7 </a:t>
            </a:r>
            <a:r>
              <a:rPr lang="en-US" dirty="0"/>
              <a:t>Rupture Hazards</a:t>
            </a:r>
          </a:p>
        </p:txBody>
      </p:sp>
      <p:sp>
        <p:nvSpPr>
          <p:cNvPr id="9" name="TextBox 8"/>
          <p:cNvSpPr txBox="1"/>
          <p:nvPr/>
        </p:nvSpPr>
        <p:spPr>
          <a:xfrm>
            <a:off x="845821" y="4302939"/>
            <a:ext cx="7152920" cy="1154162"/>
          </a:xfrm>
          <a:prstGeom prst="rect">
            <a:avLst/>
          </a:prstGeom>
          <a:noFill/>
        </p:spPr>
        <p:txBody>
          <a:bodyPr wrap="none" rtlCol="0">
            <a:spAutoFit/>
          </a:bodyPr>
          <a:lstStyle/>
          <a:p>
            <a:pPr lvl="0" algn="ctr">
              <a:spcBef>
                <a:spcPts val="600"/>
              </a:spcBef>
            </a:pPr>
            <a:r>
              <a:rPr lang="x-none" sz="3200" dirty="0">
                <a:solidFill>
                  <a:schemeClr val="accent6"/>
                </a:solidFill>
              </a:rPr>
              <a:t>Limited to some facilities</a:t>
            </a:r>
            <a:r>
              <a:rPr lang="en-GB" sz="3200" dirty="0">
                <a:solidFill>
                  <a:schemeClr val="accent6"/>
                </a:solidFill>
              </a:rPr>
              <a:t> or equipment</a:t>
            </a:r>
            <a:endParaRPr lang="x-none" sz="2800" dirty="0">
              <a:solidFill>
                <a:schemeClr val="accent6"/>
              </a:solidFill>
            </a:endParaRPr>
          </a:p>
          <a:p>
            <a:pPr lvl="0" algn="ctr">
              <a:spcBef>
                <a:spcPts val="600"/>
              </a:spcBef>
            </a:pPr>
            <a:r>
              <a:rPr lang="x-none" sz="3200">
                <a:solidFill>
                  <a:schemeClr val="accent6"/>
                </a:solidFill>
              </a:rPr>
              <a:t>Participation </a:t>
            </a:r>
            <a:r>
              <a:rPr lang="en-GB" sz="3200" dirty="0">
                <a:solidFill>
                  <a:schemeClr val="accent6"/>
                </a:solidFill>
              </a:rPr>
              <a:t>in</a:t>
            </a:r>
            <a:r>
              <a:rPr lang="x-none" sz="3200">
                <a:solidFill>
                  <a:schemeClr val="accent6"/>
                </a:solidFill>
              </a:rPr>
              <a:t> </a:t>
            </a:r>
            <a:r>
              <a:rPr lang="x-none" sz="3200" dirty="0">
                <a:solidFill>
                  <a:schemeClr val="accent6"/>
                </a:solidFill>
              </a:rPr>
              <a:t>risk assessments</a:t>
            </a:r>
            <a:endParaRPr lang="en-US" sz="3200" dirty="0">
              <a:solidFill>
                <a:schemeClr val="accent6"/>
              </a:solidFill>
            </a:endParaRPr>
          </a:p>
        </p:txBody>
      </p:sp>
      <p:pic>
        <p:nvPicPr>
          <p:cNvPr id="6" name="Content Placeholder 5"/>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rot="10800000">
            <a:off x="2654204" y="1588583"/>
            <a:ext cx="3832845" cy="2299707"/>
          </a:xfrm>
        </p:spPr>
      </p:pic>
    </p:spTree>
    <p:extLst>
      <p:ext uri="{BB962C8B-B14F-4D97-AF65-F5344CB8AC3E}">
        <p14:creationId xmlns:p14="http://schemas.microsoft.com/office/powerpoint/2010/main" val="360136060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solidFill>
                  <a:srgbClr val="0055A0">
                    <a:tint val="75000"/>
                  </a:srgbClr>
                </a:solidFill>
              </a:rPr>
              <a:t>EDMS Ref: 1371983</a:t>
            </a:r>
          </a:p>
        </p:txBody>
      </p:sp>
      <p:sp>
        <p:nvSpPr>
          <p:cNvPr id="3" name="Footer Placeholder 2"/>
          <p:cNvSpPr>
            <a:spLocks noGrp="1"/>
          </p:cNvSpPr>
          <p:nvPr>
            <p:ph type="ftr" sz="quarter" idx="11"/>
          </p:nvPr>
        </p:nvSpPr>
        <p:spPr/>
        <p:txBody>
          <a:bodyPr/>
          <a:lstStyle/>
          <a:p>
            <a:r>
              <a:rPr lang="en-GB" dirty="0">
                <a:solidFill>
                  <a:srgbClr val="0055A0">
                    <a:tint val="75000"/>
                  </a:srgbClr>
                </a:solidFill>
              </a:rPr>
              <a:t>Version 10 </a:t>
            </a:r>
            <a:r>
              <a:rPr lang="en-GB" dirty="0"/>
              <a:t>- IT-4744</a:t>
            </a:r>
            <a:endParaRPr lang="en-US" dirty="0">
              <a:solidFill>
                <a:srgbClr val="0055A0">
                  <a:tint val="75000"/>
                </a:srgbClr>
              </a:solidFill>
            </a:endParaRPr>
          </a:p>
        </p:txBody>
      </p:sp>
      <p:sp>
        <p:nvSpPr>
          <p:cNvPr id="4" name="Slide Number Placeholder 3"/>
          <p:cNvSpPr>
            <a:spLocks noGrp="1"/>
          </p:cNvSpPr>
          <p:nvPr>
            <p:ph type="sldNum" sz="quarter" idx="12"/>
          </p:nvPr>
        </p:nvSpPr>
        <p:spPr/>
        <p:txBody>
          <a:bodyPr/>
          <a:lstStyle/>
          <a:p>
            <a:fld id="{22171F32-9A30-EC41-A9D2-45D6D6C63207}" type="slidenum">
              <a:rPr lang="en-US" smtClean="0">
                <a:solidFill>
                  <a:srgbClr val="0055A0">
                    <a:lumMod val="20000"/>
                    <a:lumOff val="80000"/>
                  </a:srgbClr>
                </a:solidFill>
              </a:rPr>
              <a:pPr/>
              <a:t>26</a:t>
            </a:fld>
            <a:endParaRPr lang="en-US">
              <a:solidFill>
                <a:srgbClr val="0055A0">
                  <a:lumMod val="20000"/>
                  <a:lumOff val="80000"/>
                </a:srgbClr>
              </a:solidFill>
            </a:endParaRPr>
          </a:p>
        </p:txBody>
      </p:sp>
      <p:sp>
        <p:nvSpPr>
          <p:cNvPr id="5" name="Title 4"/>
          <p:cNvSpPr>
            <a:spLocks noGrp="1"/>
          </p:cNvSpPr>
          <p:nvPr>
            <p:ph type="title"/>
          </p:nvPr>
        </p:nvSpPr>
        <p:spPr/>
        <p:txBody>
          <a:bodyPr>
            <a:normAutofit/>
          </a:bodyPr>
          <a:lstStyle/>
          <a:p>
            <a:r>
              <a:rPr lang="en-US" dirty="0">
                <a:solidFill>
                  <a:schemeClr val="accent6"/>
                </a:solidFill>
              </a:rPr>
              <a:t>3.8 </a:t>
            </a:r>
            <a:r>
              <a:rPr lang="en-US" dirty="0"/>
              <a:t>Cryogenic Hazards</a:t>
            </a:r>
          </a:p>
        </p:txBody>
      </p:sp>
      <p:sp>
        <p:nvSpPr>
          <p:cNvPr id="9" name="TextBox 8"/>
          <p:cNvSpPr txBox="1"/>
          <p:nvPr/>
        </p:nvSpPr>
        <p:spPr>
          <a:xfrm>
            <a:off x="810957" y="3892641"/>
            <a:ext cx="1826742" cy="523220"/>
          </a:xfrm>
          <a:prstGeom prst="rect">
            <a:avLst/>
          </a:prstGeom>
          <a:noFill/>
        </p:spPr>
        <p:txBody>
          <a:bodyPr wrap="none" rtlCol="0">
            <a:spAutoFit/>
          </a:bodyPr>
          <a:lstStyle/>
          <a:p>
            <a:pPr algn="ctr">
              <a:lnSpc>
                <a:spcPct val="85000"/>
              </a:lnSpc>
              <a:spcBef>
                <a:spcPts val="600"/>
              </a:spcBef>
            </a:pPr>
            <a:r>
              <a:rPr lang="x-none" sz="3200" dirty="0">
                <a:solidFill>
                  <a:srgbClr val="4D4D4D"/>
                </a:solidFill>
              </a:rPr>
              <a:t>Pressure</a:t>
            </a:r>
            <a:endParaRPr lang="en-US" sz="2800" dirty="0">
              <a:solidFill>
                <a:srgbClr val="4D4D4D"/>
              </a:solidFill>
            </a:endParaRPr>
          </a:p>
        </p:txBody>
      </p:sp>
      <p:pic>
        <p:nvPicPr>
          <p:cNvPr id="11" name="Picture 10" descr="2012-11-12 AsphyxiationHazardSignpost.png"/>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3305376" y="1371689"/>
            <a:ext cx="2517732" cy="2145864"/>
          </a:xfrm>
          <a:prstGeom prst="rect">
            <a:avLst/>
          </a:prstGeom>
        </p:spPr>
      </p:pic>
      <p:pic>
        <p:nvPicPr>
          <p:cNvPr id="12" name="Picture 11" descr="2012-11-12 CryogenicsHazardSignpost.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166322" y="1371689"/>
            <a:ext cx="2517732" cy="2145864"/>
          </a:xfrm>
          <a:prstGeom prst="rect">
            <a:avLst/>
          </a:prstGeom>
        </p:spPr>
      </p:pic>
      <p:sp>
        <p:nvSpPr>
          <p:cNvPr id="13" name="TextBox 12"/>
          <p:cNvSpPr txBox="1"/>
          <p:nvPr/>
        </p:nvSpPr>
        <p:spPr>
          <a:xfrm>
            <a:off x="3303460" y="3892641"/>
            <a:ext cx="2532723" cy="887935"/>
          </a:xfrm>
          <a:prstGeom prst="rect">
            <a:avLst/>
          </a:prstGeom>
          <a:noFill/>
        </p:spPr>
        <p:txBody>
          <a:bodyPr wrap="none" rtlCol="0">
            <a:spAutoFit/>
          </a:bodyPr>
          <a:lstStyle/>
          <a:p>
            <a:pPr algn="ctr">
              <a:lnSpc>
                <a:spcPct val="85000"/>
              </a:lnSpc>
              <a:spcBef>
                <a:spcPts val="600"/>
              </a:spcBef>
            </a:pPr>
            <a:r>
              <a:rPr lang="x-none" sz="3200" dirty="0">
                <a:solidFill>
                  <a:srgbClr val="4D4D4D"/>
                </a:solidFill>
              </a:rPr>
              <a:t>Asphyxiation</a:t>
            </a:r>
            <a:br>
              <a:rPr lang="x-none" sz="2800" dirty="0">
                <a:solidFill>
                  <a:srgbClr val="4D4D4D"/>
                </a:solidFill>
              </a:rPr>
            </a:br>
            <a:r>
              <a:rPr lang="x-none" sz="2800" dirty="0">
                <a:solidFill>
                  <a:srgbClr val="4D4D4D"/>
                </a:solidFill>
              </a:rPr>
              <a:t>(O</a:t>
            </a:r>
            <a:r>
              <a:rPr lang="x-none" sz="2800" baseline="-25000" dirty="0">
                <a:solidFill>
                  <a:srgbClr val="4D4D4D"/>
                </a:solidFill>
              </a:rPr>
              <a:t>2</a:t>
            </a:r>
            <a:r>
              <a:rPr lang="x-none" sz="2800" dirty="0">
                <a:solidFill>
                  <a:srgbClr val="4D4D4D"/>
                </a:solidFill>
              </a:rPr>
              <a:t> deficiency)</a:t>
            </a:r>
            <a:endParaRPr lang="en-US" sz="2400" dirty="0">
              <a:solidFill>
                <a:srgbClr val="4D4D4D"/>
              </a:solidFill>
            </a:endParaRPr>
          </a:p>
        </p:txBody>
      </p:sp>
      <p:sp>
        <p:nvSpPr>
          <p:cNvPr id="14" name="TextBox 13"/>
          <p:cNvSpPr txBox="1"/>
          <p:nvPr/>
        </p:nvSpPr>
        <p:spPr>
          <a:xfrm>
            <a:off x="6337839" y="3892641"/>
            <a:ext cx="2169184" cy="523220"/>
          </a:xfrm>
          <a:prstGeom prst="rect">
            <a:avLst/>
          </a:prstGeom>
          <a:noFill/>
        </p:spPr>
        <p:txBody>
          <a:bodyPr wrap="none" rtlCol="0">
            <a:spAutoFit/>
          </a:bodyPr>
          <a:lstStyle/>
          <a:p>
            <a:pPr algn="ctr">
              <a:lnSpc>
                <a:spcPct val="85000"/>
              </a:lnSpc>
              <a:spcBef>
                <a:spcPts val="600"/>
              </a:spcBef>
            </a:pPr>
            <a:r>
              <a:rPr lang="x-none" sz="3200" dirty="0">
                <a:solidFill>
                  <a:srgbClr val="4D4D4D"/>
                </a:solidFill>
              </a:rPr>
              <a:t>Cold</a:t>
            </a:r>
            <a:r>
              <a:rPr lang="fr-CH" sz="3200" dirty="0">
                <a:solidFill>
                  <a:srgbClr val="4D4D4D"/>
                </a:solidFill>
              </a:rPr>
              <a:t> </a:t>
            </a:r>
            <a:r>
              <a:rPr lang="x-none" sz="3200" dirty="0">
                <a:solidFill>
                  <a:srgbClr val="4D4D4D"/>
                </a:solidFill>
              </a:rPr>
              <a:t>burns</a:t>
            </a:r>
            <a:endParaRPr lang="en-US" sz="2800" dirty="0">
              <a:solidFill>
                <a:srgbClr val="4D4D4D"/>
              </a:solidFill>
            </a:endParaRPr>
          </a:p>
        </p:txBody>
      </p:sp>
      <p:sp>
        <p:nvSpPr>
          <p:cNvPr id="6" name="Rechteck 5"/>
          <p:cNvSpPr/>
          <p:nvPr/>
        </p:nvSpPr>
        <p:spPr>
          <a:xfrm>
            <a:off x="190500" y="4993877"/>
            <a:ext cx="7531100" cy="869469"/>
          </a:xfrm>
          <a:prstGeom prst="rect">
            <a:avLst/>
          </a:prstGeom>
        </p:spPr>
        <p:txBody>
          <a:bodyPr wrap="square">
            <a:spAutoFit/>
          </a:bodyPr>
          <a:lstStyle/>
          <a:p>
            <a:r>
              <a:rPr lang="en-GB" sz="2400" dirty="0">
                <a:solidFill>
                  <a:srgbClr val="4D4D4D"/>
                </a:solidFill>
              </a:rPr>
              <a:t>Wearing of a portable ODH detector may be required</a:t>
            </a:r>
          </a:p>
          <a:p>
            <a:pPr>
              <a:spcBef>
                <a:spcPts val="300"/>
              </a:spcBef>
            </a:pPr>
            <a:r>
              <a:rPr lang="en-GB" sz="2400" dirty="0">
                <a:solidFill>
                  <a:srgbClr val="4D4D4D"/>
                </a:solidFill>
              </a:rPr>
              <a:t>+ CERN’s 10-min on-line ODH detector awareness</a:t>
            </a:r>
          </a:p>
        </p:txBody>
      </p:sp>
      <p:pic>
        <p:nvPicPr>
          <p:cNvPr id="7" name="Bild 6"/>
          <p:cNvPicPr>
            <a:picLocks noChangeAspect="1"/>
          </p:cNvPicPr>
          <p:nvPr/>
        </p:nvPicPr>
        <p:blipFill>
          <a:blip r:embed="rId5"/>
          <a:stretch>
            <a:fillRect/>
          </a:stretch>
        </p:blipFill>
        <p:spPr>
          <a:xfrm rot="2202182">
            <a:off x="7883958" y="4284486"/>
            <a:ext cx="898450" cy="1800074"/>
          </a:xfrm>
          <a:prstGeom prst="rect">
            <a:avLst/>
          </a:prstGeom>
        </p:spPr>
      </p:pic>
      <p:pic>
        <p:nvPicPr>
          <p:cNvPr id="10" name="Picture 9"/>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442985" y="1371689"/>
            <a:ext cx="2519177" cy="2145796"/>
          </a:xfrm>
          <a:prstGeom prst="rect">
            <a:avLst/>
          </a:prstGeom>
        </p:spPr>
      </p:pic>
    </p:spTree>
    <p:extLst>
      <p:ext uri="{BB962C8B-B14F-4D97-AF65-F5344CB8AC3E}">
        <p14:creationId xmlns:p14="http://schemas.microsoft.com/office/powerpoint/2010/main" val="20614484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27</a:t>
            </a:fld>
            <a:endParaRPr lang="en-US"/>
          </a:p>
        </p:txBody>
      </p:sp>
      <p:sp>
        <p:nvSpPr>
          <p:cNvPr id="5" name="Title 4"/>
          <p:cNvSpPr>
            <a:spLocks noGrp="1"/>
          </p:cNvSpPr>
          <p:nvPr>
            <p:ph type="title"/>
          </p:nvPr>
        </p:nvSpPr>
        <p:spPr/>
        <p:txBody>
          <a:bodyPr/>
          <a:lstStyle/>
          <a:p>
            <a:r>
              <a:rPr lang="en-US" dirty="0">
                <a:solidFill>
                  <a:schemeClr val="accent6"/>
                </a:solidFill>
              </a:rPr>
              <a:t>3.9 </a:t>
            </a:r>
            <a:r>
              <a:rPr lang="en-US" dirty="0"/>
              <a:t>Self-Rescue Masks</a:t>
            </a:r>
          </a:p>
        </p:txBody>
      </p:sp>
      <p:grpSp>
        <p:nvGrpSpPr>
          <p:cNvPr id="10" name="Group 9"/>
          <p:cNvGrpSpPr/>
          <p:nvPr/>
        </p:nvGrpSpPr>
        <p:grpSpPr>
          <a:xfrm>
            <a:off x="401254" y="1213289"/>
            <a:ext cx="8340991" cy="4462742"/>
            <a:chOff x="401254" y="1213289"/>
            <a:chExt cx="8340991" cy="4462742"/>
          </a:xfrm>
        </p:grpSpPr>
        <p:pic>
          <p:nvPicPr>
            <p:cNvPr id="6" name="Picture 5"/>
            <p:cNvPicPr>
              <a:picLocks noChangeAspect="1"/>
            </p:cNvPicPr>
            <p:nvPr/>
          </p:nvPicPr>
          <p:blipFill>
            <a:blip r:embed="rId3"/>
            <a:stretch>
              <a:fillRect/>
            </a:stretch>
          </p:blipFill>
          <p:spPr>
            <a:xfrm>
              <a:off x="3549717" y="1213289"/>
              <a:ext cx="5192528" cy="4391898"/>
            </a:xfrm>
            <a:prstGeom prst="rect">
              <a:avLst/>
            </a:prstGeom>
          </p:spPr>
        </p:pic>
        <p:sp>
          <p:nvSpPr>
            <p:cNvPr id="7" name="TextBox 6"/>
            <p:cNvSpPr txBox="1"/>
            <p:nvPr/>
          </p:nvSpPr>
          <p:spPr>
            <a:xfrm>
              <a:off x="401254" y="1335818"/>
              <a:ext cx="3219075" cy="835613"/>
            </a:xfrm>
            <a:prstGeom prst="rect">
              <a:avLst/>
            </a:prstGeom>
            <a:noFill/>
          </p:spPr>
          <p:txBody>
            <a:bodyPr wrap="none" rtlCol="0">
              <a:spAutoFit/>
            </a:bodyPr>
            <a:lstStyle/>
            <a:p>
              <a:pPr lvl="0" algn="ctr">
                <a:lnSpc>
                  <a:spcPct val="85000"/>
                </a:lnSpc>
                <a:spcBef>
                  <a:spcPts val="600"/>
                </a:spcBef>
              </a:pPr>
              <a:r>
                <a:rPr lang="x-none" sz="2800" dirty="0">
                  <a:solidFill>
                    <a:schemeClr val="accent6"/>
                  </a:solidFill>
                </a:rPr>
                <a:t>LHC and SPS</a:t>
              </a:r>
              <a:br>
                <a:rPr lang="x-none" sz="2800" dirty="0">
                  <a:solidFill>
                    <a:schemeClr val="accent6"/>
                  </a:solidFill>
                </a:rPr>
              </a:br>
              <a:r>
                <a:rPr lang="x-none" sz="2800" dirty="0">
                  <a:solidFill>
                    <a:schemeClr val="accent6"/>
                  </a:solidFill>
                </a:rPr>
                <a:t>underground areas</a:t>
              </a:r>
              <a:endParaRPr lang="en-US" sz="2400" dirty="0">
                <a:solidFill>
                  <a:schemeClr val="accent6"/>
                </a:solidFill>
              </a:endParaRPr>
            </a:p>
          </p:txBody>
        </p:sp>
        <p:sp>
          <p:nvSpPr>
            <p:cNvPr id="8" name="TextBox 7"/>
            <p:cNvSpPr txBox="1"/>
            <p:nvPr/>
          </p:nvSpPr>
          <p:spPr>
            <a:xfrm>
              <a:off x="529457" y="2737439"/>
              <a:ext cx="2962670" cy="1425005"/>
            </a:xfrm>
            <a:prstGeom prst="rect">
              <a:avLst/>
            </a:prstGeom>
            <a:noFill/>
          </p:spPr>
          <p:txBody>
            <a:bodyPr wrap="none" rtlCol="0">
              <a:spAutoFit/>
            </a:bodyPr>
            <a:lstStyle/>
            <a:p>
              <a:pPr lvl="0" algn="ctr">
                <a:lnSpc>
                  <a:spcPct val="85000"/>
                </a:lnSpc>
                <a:spcBef>
                  <a:spcPts val="600"/>
                </a:spcBef>
              </a:pPr>
              <a:r>
                <a:rPr lang="x-none" sz="2800" dirty="0">
                  <a:solidFill>
                    <a:schemeClr val="accent6"/>
                  </a:solidFill>
                </a:rPr>
                <a:t>Self-rescue mask</a:t>
              </a:r>
              <a:br>
                <a:rPr lang="x-none" sz="2800" dirty="0">
                  <a:solidFill>
                    <a:schemeClr val="accent6"/>
                  </a:solidFill>
                </a:rPr>
              </a:br>
              <a:r>
                <a:rPr lang="x-none" sz="2800" dirty="0">
                  <a:solidFill>
                    <a:schemeClr val="accent6"/>
                  </a:solidFill>
                </a:rPr>
                <a:t>safety </a:t>
              </a:r>
              <a:r>
                <a:rPr lang="en-US" sz="2800" dirty="0">
                  <a:solidFill>
                    <a:schemeClr val="accent6"/>
                  </a:solidFill>
                </a:rPr>
                <a:t>training</a:t>
              </a:r>
              <a:endParaRPr lang="en-US" sz="2000" dirty="0">
                <a:solidFill>
                  <a:schemeClr val="accent6"/>
                </a:solidFill>
              </a:endParaRPr>
            </a:p>
            <a:p>
              <a:pPr lvl="0" algn="ctr">
                <a:lnSpc>
                  <a:spcPct val="85000"/>
                </a:lnSpc>
                <a:spcBef>
                  <a:spcPts val="600"/>
                </a:spcBef>
              </a:pPr>
              <a:r>
                <a:rPr lang="en-US" sz="2000" dirty="0">
                  <a:solidFill>
                    <a:schemeClr val="accent6"/>
                  </a:solidFill>
                </a:rPr>
                <a:t>(2-hour training,</a:t>
              </a:r>
              <a:br>
                <a:rPr lang="en-US" sz="2000" dirty="0">
                  <a:solidFill>
                    <a:schemeClr val="accent6"/>
                  </a:solidFill>
                </a:rPr>
              </a:br>
              <a:r>
                <a:rPr lang="en-US" sz="2000" dirty="0">
                  <a:solidFill>
                    <a:schemeClr val="accent6"/>
                  </a:solidFill>
                </a:rPr>
                <a:t>organized by CERN)</a:t>
              </a:r>
              <a:endParaRPr lang="en-US" sz="2400" dirty="0">
                <a:solidFill>
                  <a:schemeClr val="accent6"/>
                </a:solidFill>
              </a:endParaRPr>
            </a:p>
          </p:txBody>
        </p:sp>
        <p:sp>
          <p:nvSpPr>
            <p:cNvPr id="9" name="TextBox 8"/>
            <p:cNvSpPr txBox="1"/>
            <p:nvPr/>
          </p:nvSpPr>
          <p:spPr>
            <a:xfrm>
              <a:off x="581234" y="4474163"/>
              <a:ext cx="2859126" cy="1201868"/>
            </a:xfrm>
            <a:prstGeom prst="rect">
              <a:avLst/>
            </a:prstGeom>
            <a:noFill/>
          </p:spPr>
          <p:txBody>
            <a:bodyPr wrap="square" rtlCol="0">
              <a:spAutoFit/>
            </a:bodyPr>
            <a:lstStyle/>
            <a:p>
              <a:pPr lvl="0" algn="ctr">
                <a:lnSpc>
                  <a:spcPct val="85000"/>
                </a:lnSpc>
                <a:spcBef>
                  <a:spcPts val="600"/>
                </a:spcBef>
              </a:pPr>
              <a:r>
                <a:rPr lang="x-none" sz="2800" dirty="0">
                  <a:solidFill>
                    <a:schemeClr val="accent6"/>
                  </a:solidFill>
                </a:rPr>
                <a:t>Masks supplied</a:t>
              </a:r>
              <a:br>
                <a:rPr lang="x-none" sz="2800" dirty="0">
                  <a:solidFill>
                    <a:schemeClr val="accent6"/>
                  </a:solidFill>
                </a:rPr>
              </a:br>
              <a:r>
                <a:rPr lang="x-none" sz="2800" dirty="0">
                  <a:solidFill>
                    <a:schemeClr val="accent6"/>
                  </a:solidFill>
                </a:rPr>
                <a:t>and maintained</a:t>
              </a:r>
              <a:br>
                <a:rPr lang="x-none" sz="2800" dirty="0">
                  <a:solidFill>
                    <a:schemeClr val="accent6"/>
                  </a:solidFill>
                </a:rPr>
              </a:br>
              <a:r>
                <a:rPr lang="x-none" sz="2800" dirty="0">
                  <a:solidFill>
                    <a:schemeClr val="accent6"/>
                  </a:solidFill>
                </a:rPr>
                <a:t>by the contractor</a:t>
              </a:r>
              <a:endParaRPr lang="en-US" sz="2400" dirty="0">
                <a:solidFill>
                  <a:schemeClr val="accent6"/>
                </a:solidFill>
              </a:endParaRPr>
            </a:p>
          </p:txBody>
        </p:sp>
      </p:grpSp>
    </p:spTree>
    <p:extLst>
      <p:ext uri="{BB962C8B-B14F-4D97-AF65-F5344CB8AC3E}">
        <p14:creationId xmlns:p14="http://schemas.microsoft.com/office/powerpoint/2010/main" val="127032915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28</a:t>
            </a:fld>
            <a:endParaRPr lang="en-US"/>
          </a:p>
        </p:txBody>
      </p:sp>
      <p:sp>
        <p:nvSpPr>
          <p:cNvPr id="5" name="Title 4"/>
          <p:cNvSpPr>
            <a:spLocks noGrp="1"/>
          </p:cNvSpPr>
          <p:nvPr>
            <p:ph type="title"/>
          </p:nvPr>
        </p:nvSpPr>
        <p:spPr>
          <a:xfrm>
            <a:off x="457200" y="233492"/>
            <a:ext cx="5293605" cy="940443"/>
          </a:xfrm>
        </p:spPr>
        <p:txBody>
          <a:bodyPr/>
          <a:lstStyle/>
          <a:p>
            <a:r>
              <a:rPr lang="en-US" dirty="0">
                <a:solidFill>
                  <a:schemeClr val="accent6"/>
                </a:solidFill>
              </a:rPr>
              <a:t>3.10 </a:t>
            </a:r>
            <a:r>
              <a:rPr lang="en-US" dirty="0"/>
              <a:t>Chemical Hazards</a:t>
            </a:r>
          </a:p>
        </p:txBody>
      </p:sp>
      <p:pic>
        <p:nvPicPr>
          <p:cNvPr id="6" name="Picture 5" descr="2012-01-21 CorrosiveHazardSignpost.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327424" y="1782202"/>
            <a:ext cx="2517480" cy="2145649"/>
          </a:xfrm>
          <a:prstGeom prst="rect">
            <a:avLst/>
          </a:prstGeom>
        </p:spPr>
      </p:pic>
      <p:pic>
        <p:nvPicPr>
          <p:cNvPr id="7" name="Picture 6" descr="2012-01-21 ToxicHazardSignpost.png"/>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4999903" y="1769116"/>
            <a:ext cx="2517480" cy="2145649"/>
          </a:xfrm>
          <a:prstGeom prst="rect">
            <a:avLst/>
          </a:prstGeom>
        </p:spPr>
      </p:pic>
      <p:sp>
        <p:nvSpPr>
          <p:cNvPr id="8" name="TextBox 7"/>
          <p:cNvSpPr txBox="1"/>
          <p:nvPr/>
        </p:nvSpPr>
        <p:spPr>
          <a:xfrm>
            <a:off x="686325" y="4302939"/>
            <a:ext cx="7471918" cy="1154162"/>
          </a:xfrm>
          <a:prstGeom prst="rect">
            <a:avLst/>
          </a:prstGeom>
          <a:noFill/>
        </p:spPr>
        <p:txBody>
          <a:bodyPr wrap="none" rtlCol="0">
            <a:spAutoFit/>
          </a:bodyPr>
          <a:lstStyle/>
          <a:p>
            <a:pPr lvl="0" algn="ctr">
              <a:spcBef>
                <a:spcPts val="600"/>
              </a:spcBef>
            </a:pPr>
            <a:r>
              <a:rPr lang="x-none" sz="3200" dirty="0">
                <a:solidFill>
                  <a:schemeClr val="accent6"/>
                </a:solidFill>
              </a:rPr>
              <a:t>Limited to some facilities</a:t>
            </a:r>
            <a:r>
              <a:rPr lang="en-GB" sz="3200" dirty="0">
                <a:solidFill>
                  <a:schemeClr val="accent6"/>
                </a:solidFill>
              </a:rPr>
              <a:t> and equipment</a:t>
            </a:r>
            <a:endParaRPr lang="x-none" sz="3200" dirty="0">
              <a:solidFill>
                <a:schemeClr val="accent6"/>
              </a:solidFill>
            </a:endParaRPr>
          </a:p>
          <a:p>
            <a:pPr lvl="0" algn="ctr">
              <a:spcBef>
                <a:spcPts val="600"/>
              </a:spcBef>
            </a:pPr>
            <a:r>
              <a:rPr lang="x-none" sz="3200">
                <a:solidFill>
                  <a:schemeClr val="accent6"/>
                </a:solidFill>
              </a:rPr>
              <a:t>Participation </a:t>
            </a:r>
            <a:r>
              <a:rPr lang="en-GB" sz="3200" dirty="0">
                <a:solidFill>
                  <a:schemeClr val="accent6"/>
                </a:solidFill>
              </a:rPr>
              <a:t>in</a:t>
            </a:r>
            <a:r>
              <a:rPr lang="x-none" sz="3200">
                <a:solidFill>
                  <a:schemeClr val="accent6"/>
                </a:solidFill>
              </a:rPr>
              <a:t> </a:t>
            </a:r>
            <a:r>
              <a:rPr lang="x-none" sz="3200" dirty="0">
                <a:solidFill>
                  <a:schemeClr val="accent6"/>
                </a:solidFill>
              </a:rPr>
              <a:t>risk assessments</a:t>
            </a:r>
            <a:endParaRPr lang="en-US" sz="2800" dirty="0">
              <a:solidFill>
                <a:schemeClr val="accent6"/>
              </a:solidFill>
            </a:endParaRPr>
          </a:p>
        </p:txBody>
      </p:sp>
      <p:sp>
        <p:nvSpPr>
          <p:cNvPr id="9" name="Title 4"/>
          <p:cNvSpPr txBox="1">
            <a:spLocks/>
          </p:cNvSpPr>
          <p:nvPr/>
        </p:nvSpPr>
        <p:spPr>
          <a:xfrm>
            <a:off x="5625737" y="110170"/>
            <a:ext cx="3518263" cy="1672032"/>
          </a:xfrm>
          <a:prstGeom prst="rect">
            <a:avLst/>
          </a:prstGeom>
        </p:spPr>
        <p:txBody>
          <a:bodyPr vert="horz" lIns="45720" rIns="45720" anchor="t">
            <a:normAutofit/>
          </a:bodyPr>
          <a:lstStyle>
            <a:lvl1pPr algn="l" rtl="0" eaLnBrk="1" latinLnBrk="0" hangingPunct="1">
              <a:spcBef>
                <a:spcPct val="0"/>
              </a:spcBef>
              <a:buNone/>
              <a:defRPr kumimoji="0" sz="3600" b="1" kern="1200">
                <a:solidFill>
                  <a:schemeClr val="tx1"/>
                </a:solidFill>
                <a:latin typeface="+mj-lt"/>
                <a:ea typeface="+mj-ea"/>
                <a:cs typeface="+mj-cs"/>
              </a:defRPr>
            </a:lvl1pPr>
          </a:lstStyle>
          <a:p>
            <a:pPr>
              <a:lnSpc>
                <a:spcPct val="85000"/>
              </a:lnSpc>
              <a:spcBef>
                <a:spcPts val="600"/>
              </a:spcBef>
            </a:pPr>
            <a:r>
              <a:rPr lang="en-US" sz="2000" b="0" dirty="0">
                <a:solidFill>
                  <a:schemeClr val="accent6"/>
                </a:solidFill>
              </a:rPr>
              <a:t>3.10.1 </a:t>
            </a:r>
            <a:r>
              <a:rPr lang="en-US" sz="2000" dirty="0"/>
              <a:t>Asbestos Hazards</a:t>
            </a:r>
          </a:p>
          <a:p>
            <a:pPr>
              <a:lnSpc>
                <a:spcPct val="85000"/>
              </a:lnSpc>
              <a:spcBef>
                <a:spcPts val="600"/>
              </a:spcBef>
            </a:pPr>
            <a:r>
              <a:rPr lang="en-US" sz="2000" b="0" dirty="0">
                <a:solidFill>
                  <a:schemeClr val="accent6"/>
                </a:solidFill>
              </a:rPr>
              <a:t>3.10.2</a:t>
            </a:r>
            <a:r>
              <a:rPr lang="en-US" sz="2000" b="0" dirty="0"/>
              <a:t> </a:t>
            </a:r>
            <a:r>
              <a:rPr lang="en-US" sz="2000" dirty="0"/>
              <a:t>Storage of </a:t>
            </a:r>
            <a:br>
              <a:rPr lang="en-US" sz="2000" dirty="0"/>
            </a:br>
            <a:r>
              <a:rPr lang="en-US" sz="2000" dirty="0"/>
              <a:t>           Hazardous Materials</a:t>
            </a:r>
          </a:p>
          <a:p>
            <a:pPr>
              <a:lnSpc>
                <a:spcPct val="85000"/>
              </a:lnSpc>
              <a:spcBef>
                <a:spcPts val="600"/>
              </a:spcBef>
            </a:pPr>
            <a:r>
              <a:rPr lang="en-US" sz="2000" b="0" dirty="0">
                <a:solidFill>
                  <a:schemeClr val="accent6"/>
                </a:solidFill>
              </a:rPr>
              <a:t>3.10.3</a:t>
            </a:r>
            <a:r>
              <a:rPr lang="en-US" sz="2000" b="0" dirty="0"/>
              <a:t> </a:t>
            </a:r>
            <a:r>
              <a:rPr lang="en-US" sz="2000" dirty="0"/>
              <a:t>Transport of </a:t>
            </a:r>
            <a:br>
              <a:rPr lang="en-US" sz="2000" dirty="0"/>
            </a:br>
            <a:r>
              <a:rPr lang="en-US" sz="2000" dirty="0"/>
              <a:t>           Hazardous Materials</a:t>
            </a:r>
          </a:p>
          <a:p>
            <a:pPr>
              <a:lnSpc>
                <a:spcPct val="85000"/>
              </a:lnSpc>
            </a:pPr>
            <a:endParaRPr lang="en-US" sz="2000" dirty="0"/>
          </a:p>
        </p:txBody>
      </p:sp>
    </p:spTree>
    <p:extLst>
      <p:ext uri="{BB962C8B-B14F-4D97-AF65-F5344CB8AC3E}">
        <p14:creationId xmlns:p14="http://schemas.microsoft.com/office/powerpoint/2010/main" val="28576108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29</a:t>
            </a:fld>
            <a:endParaRPr lang="en-US"/>
          </a:p>
        </p:txBody>
      </p:sp>
      <p:sp>
        <p:nvSpPr>
          <p:cNvPr id="5" name="Title 4"/>
          <p:cNvSpPr>
            <a:spLocks noGrp="1"/>
          </p:cNvSpPr>
          <p:nvPr>
            <p:ph type="title"/>
          </p:nvPr>
        </p:nvSpPr>
        <p:spPr/>
        <p:txBody>
          <a:bodyPr/>
          <a:lstStyle/>
          <a:p>
            <a:r>
              <a:rPr lang="en-US" dirty="0">
                <a:solidFill>
                  <a:schemeClr val="accent6"/>
                </a:solidFill>
              </a:rPr>
              <a:t>3.11 </a:t>
            </a:r>
            <a:r>
              <a:rPr lang="en-US" dirty="0"/>
              <a:t>Working in Confined Space</a:t>
            </a:r>
          </a:p>
        </p:txBody>
      </p:sp>
      <p:pic>
        <p:nvPicPr>
          <p:cNvPr id="6" name="Picture 5" descr="2012-01-21 ConfinedSpace.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36848" y="1407669"/>
            <a:ext cx="2596723" cy="2426046"/>
          </a:xfrm>
          <a:prstGeom prst="rect">
            <a:avLst/>
          </a:prstGeom>
        </p:spPr>
      </p:pic>
      <p:sp>
        <p:nvSpPr>
          <p:cNvPr id="7" name="TextBox 6"/>
          <p:cNvSpPr txBox="1"/>
          <p:nvPr/>
        </p:nvSpPr>
        <p:spPr>
          <a:xfrm>
            <a:off x="972695" y="4069041"/>
            <a:ext cx="7037503" cy="2019014"/>
          </a:xfrm>
          <a:prstGeom prst="rect">
            <a:avLst/>
          </a:prstGeom>
          <a:noFill/>
        </p:spPr>
        <p:txBody>
          <a:bodyPr wrap="none" rtlCol="0">
            <a:spAutoFit/>
          </a:bodyPr>
          <a:lstStyle/>
          <a:p>
            <a:pPr algn="ctr">
              <a:lnSpc>
                <a:spcPct val="90000"/>
              </a:lnSpc>
              <a:spcBef>
                <a:spcPts val="600"/>
              </a:spcBef>
            </a:pPr>
            <a:r>
              <a:rPr lang="x-none" sz="3200" dirty="0">
                <a:solidFill>
                  <a:schemeClr val="accent6"/>
                </a:solidFill>
              </a:rPr>
              <a:t>The presence of a person supervising</a:t>
            </a:r>
            <a:br>
              <a:rPr lang="x-none" sz="3200" dirty="0">
                <a:solidFill>
                  <a:schemeClr val="accent6"/>
                </a:solidFill>
              </a:rPr>
            </a:br>
            <a:r>
              <a:rPr lang="x-none" sz="3200" dirty="0">
                <a:solidFill>
                  <a:schemeClr val="accent6"/>
                </a:solidFill>
              </a:rPr>
              <a:t>outside the area is compulsory</a:t>
            </a:r>
            <a:endParaRPr lang="en-GB" sz="3200" dirty="0">
              <a:solidFill>
                <a:schemeClr val="accent6"/>
              </a:solidFill>
            </a:endParaRPr>
          </a:p>
          <a:p>
            <a:pPr algn="ctr">
              <a:lnSpc>
                <a:spcPct val="90000"/>
              </a:lnSpc>
              <a:spcBef>
                <a:spcPts val="600"/>
              </a:spcBef>
            </a:pPr>
            <a:r>
              <a:rPr lang="x-none" sz="3200" dirty="0">
                <a:solidFill>
                  <a:schemeClr val="accent6"/>
                </a:solidFill>
              </a:rPr>
              <a:t>CERN </a:t>
            </a:r>
            <a:r>
              <a:rPr lang="x-none" sz="3200" b="1" dirty="0">
                <a:solidFill>
                  <a:schemeClr val="accent6"/>
                </a:solidFill>
              </a:rPr>
              <a:t>permit</a:t>
            </a:r>
            <a:r>
              <a:rPr lang="en-GB" sz="3200" b="1" dirty="0">
                <a:solidFill>
                  <a:schemeClr val="accent6"/>
                </a:solidFill>
              </a:rPr>
              <a:t> to enter</a:t>
            </a:r>
            <a:r>
              <a:rPr lang="x-none" sz="3200" b="1" dirty="0">
                <a:solidFill>
                  <a:schemeClr val="accent6"/>
                </a:solidFill>
              </a:rPr>
              <a:t> </a:t>
            </a:r>
            <a:r>
              <a:rPr lang="x-none" sz="3200" dirty="0">
                <a:solidFill>
                  <a:schemeClr val="accent6"/>
                </a:solidFill>
              </a:rPr>
              <a:t>procedure</a:t>
            </a:r>
            <a:endParaRPr lang="en-US" sz="2800" dirty="0">
              <a:solidFill>
                <a:schemeClr val="accent6"/>
              </a:solidFill>
            </a:endParaRPr>
          </a:p>
          <a:p>
            <a:pPr lvl="0" algn="ctr">
              <a:lnSpc>
                <a:spcPct val="90000"/>
              </a:lnSpc>
              <a:spcBef>
                <a:spcPts val="600"/>
              </a:spcBef>
            </a:pPr>
            <a:r>
              <a:rPr lang="en-US" sz="3200" dirty="0">
                <a:solidFill>
                  <a:schemeClr val="accent6"/>
                </a:solidFill>
              </a:rPr>
              <a:t>One-day training organized by CERN</a:t>
            </a:r>
          </a:p>
        </p:txBody>
      </p:sp>
      <p:pic>
        <p:nvPicPr>
          <p:cNvPr id="8" name="Picture 7"/>
          <p:cNvPicPr>
            <a:picLocks noChangeAspect="1"/>
          </p:cNvPicPr>
          <p:nvPr/>
        </p:nvPicPr>
        <p:blipFill>
          <a:blip r:embed="rId4"/>
          <a:stretch>
            <a:fillRect/>
          </a:stretch>
        </p:blipFill>
        <p:spPr>
          <a:xfrm>
            <a:off x="5085630" y="1407692"/>
            <a:ext cx="3226066" cy="2426001"/>
          </a:xfrm>
          <a:prstGeom prst="rect">
            <a:avLst/>
          </a:prstGeom>
        </p:spPr>
      </p:pic>
    </p:spTree>
    <p:extLst>
      <p:ext uri="{BB962C8B-B14F-4D97-AF65-F5344CB8AC3E}">
        <p14:creationId xmlns:p14="http://schemas.microsoft.com/office/powerpoint/2010/main" val="48357395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EDMS Ref: 1371983</a:t>
            </a:r>
            <a:endParaRPr lang="en-US" dirty="0"/>
          </a:p>
        </p:txBody>
      </p:sp>
      <p:sp>
        <p:nvSpPr>
          <p:cNvPr id="5" name="Footer Placeholder 4"/>
          <p:cNvSpPr>
            <a:spLocks noGrp="1"/>
          </p:cNvSpPr>
          <p:nvPr>
            <p:ph type="ftr" sz="quarter" idx="11"/>
          </p:nvPr>
        </p:nvSpPr>
        <p:spPr/>
        <p:txBody>
          <a:bodyPr/>
          <a:lstStyle/>
          <a:p>
            <a:r>
              <a:rPr lang="en-GB" dirty="0"/>
              <a:t>Version 10 – IT-4744</a:t>
            </a:r>
            <a:endParaRPr lang="en-US" dirty="0"/>
          </a:p>
        </p:txBody>
      </p:sp>
      <p:sp>
        <p:nvSpPr>
          <p:cNvPr id="6" name="Slide Number Placeholder 5"/>
          <p:cNvSpPr>
            <a:spLocks noGrp="1"/>
          </p:cNvSpPr>
          <p:nvPr>
            <p:ph type="sldNum" sz="quarter" idx="12"/>
          </p:nvPr>
        </p:nvSpPr>
        <p:spPr/>
        <p:txBody>
          <a:bodyPr/>
          <a:lstStyle/>
          <a:p>
            <a:fld id="{22171F32-9A30-EC41-A9D2-45D6D6C63207}" type="slidenum">
              <a:rPr lang="en-US" smtClean="0"/>
              <a:pPr/>
              <a:t>3</a:t>
            </a:fld>
            <a:endParaRPr lang="en-US"/>
          </a:p>
        </p:txBody>
      </p:sp>
      <p:sp>
        <p:nvSpPr>
          <p:cNvPr id="2" name="Title 1"/>
          <p:cNvSpPr>
            <a:spLocks noGrp="1"/>
          </p:cNvSpPr>
          <p:nvPr>
            <p:ph type="title"/>
          </p:nvPr>
        </p:nvSpPr>
        <p:spPr/>
        <p:txBody>
          <a:bodyPr/>
          <a:lstStyle/>
          <a:p>
            <a:r>
              <a:rPr lang="en-US" dirty="0"/>
              <a:t>Agenda</a:t>
            </a:r>
          </a:p>
        </p:txBody>
      </p:sp>
      <p:sp>
        <p:nvSpPr>
          <p:cNvPr id="3" name="Content Placeholder 2"/>
          <p:cNvSpPr>
            <a:spLocks noGrp="1"/>
          </p:cNvSpPr>
          <p:nvPr>
            <p:ph idx="1"/>
          </p:nvPr>
        </p:nvSpPr>
        <p:spPr/>
        <p:txBody>
          <a:bodyPr>
            <a:normAutofit/>
          </a:bodyPr>
          <a:lstStyle/>
          <a:p>
            <a:pPr marL="0" indent="0">
              <a:spcBef>
                <a:spcPts val="1500"/>
              </a:spcBef>
              <a:buNone/>
            </a:pPr>
            <a:r>
              <a:rPr lang="en-US" dirty="0"/>
              <a:t>Aim: going through document </a:t>
            </a:r>
            <a:br>
              <a:rPr lang="en-US" dirty="0"/>
            </a:br>
            <a:r>
              <a:rPr lang="en-US" dirty="0"/>
              <a:t>“</a:t>
            </a:r>
            <a:r>
              <a:rPr lang="en-US" b="1" dirty="0"/>
              <a:t>Working on the CERN Site</a:t>
            </a:r>
            <a:r>
              <a:rPr lang="en-US" dirty="0"/>
              <a:t>”</a:t>
            </a:r>
            <a:endParaRPr lang="en-US" sz="2400" dirty="0"/>
          </a:p>
          <a:p>
            <a:pPr marL="514350" indent="-514350">
              <a:spcBef>
                <a:spcPts val="1500"/>
              </a:spcBef>
              <a:buFont typeface="+mj-lt"/>
              <a:buAutoNum type="arabicPeriod"/>
            </a:pPr>
            <a:r>
              <a:rPr lang="en-US" dirty="0"/>
              <a:t>Compliance with Laws</a:t>
            </a:r>
          </a:p>
          <a:p>
            <a:pPr marL="514350" indent="-514350">
              <a:spcBef>
                <a:spcPts val="1500"/>
              </a:spcBef>
              <a:buFont typeface="+mj-lt"/>
              <a:buAutoNum type="arabicPeriod"/>
            </a:pPr>
            <a:r>
              <a:rPr lang="en-US" dirty="0"/>
              <a:t>Hours, Access, Reception Conditions</a:t>
            </a:r>
          </a:p>
          <a:p>
            <a:pPr marL="514350" indent="-514350">
              <a:spcBef>
                <a:spcPts val="1500"/>
              </a:spcBef>
              <a:buFont typeface="+mj-lt"/>
              <a:buAutoNum type="arabicPeriod"/>
            </a:pPr>
            <a:r>
              <a:rPr lang="en-US" dirty="0"/>
              <a:t>Safety and Safety Coordination</a:t>
            </a:r>
          </a:p>
          <a:p>
            <a:pPr marL="514350" indent="-514350">
              <a:spcBef>
                <a:spcPts val="1500"/>
              </a:spcBef>
              <a:buFont typeface="+mj-lt"/>
              <a:buAutoNum type="arabicPeriod"/>
            </a:pPr>
            <a:r>
              <a:rPr lang="en-US" dirty="0"/>
              <a:t>Storage Transport and Handling</a:t>
            </a:r>
          </a:p>
          <a:p>
            <a:pPr marL="514350" indent="-514350">
              <a:spcBef>
                <a:spcPts val="1500"/>
              </a:spcBef>
              <a:buFont typeface="+mj-lt"/>
              <a:buAutoNum type="arabicPeriod"/>
            </a:pPr>
            <a:r>
              <a:rPr lang="en-US" dirty="0"/>
              <a:t>Utilities and Work Site Services</a:t>
            </a:r>
          </a:p>
          <a:p>
            <a:pPr marL="514350" indent="-514350">
              <a:spcBef>
                <a:spcPts val="1500"/>
              </a:spcBef>
              <a:buFont typeface="+mj-lt"/>
              <a:buAutoNum type="arabicPeriod"/>
            </a:pPr>
            <a:r>
              <a:rPr lang="en-US" dirty="0"/>
              <a:t>Miscellaneous…</a:t>
            </a:r>
          </a:p>
        </p:txBody>
      </p:sp>
    </p:spTree>
    <p:extLst>
      <p:ext uri="{BB962C8B-B14F-4D97-AF65-F5344CB8AC3E}">
        <p14:creationId xmlns:p14="http://schemas.microsoft.com/office/powerpoint/2010/main" val="190963120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30</a:t>
            </a:fld>
            <a:endParaRPr lang="en-US"/>
          </a:p>
        </p:txBody>
      </p:sp>
      <p:sp>
        <p:nvSpPr>
          <p:cNvPr id="19" name="Title 18"/>
          <p:cNvSpPr>
            <a:spLocks noGrp="1"/>
          </p:cNvSpPr>
          <p:nvPr>
            <p:ph type="title"/>
          </p:nvPr>
        </p:nvSpPr>
        <p:spPr/>
        <p:txBody>
          <a:bodyPr>
            <a:normAutofit/>
          </a:bodyPr>
          <a:lstStyle/>
          <a:p>
            <a:r>
              <a:rPr lang="en-US" dirty="0">
                <a:solidFill>
                  <a:schemeClr val="accent6"/>
                </a:solidFill>
              </a:rPr>
              <a:t>3.13 </a:t>
            </a:r>
            <a:r>
              <a:rPr lang="en-US" dirty="0"/>
              <a:t> </a:t>
            </a:r>
            <a:r>
              <a:rPr lang="en-US" dirty="0" err="1"/>
              <a:t>Ionising</a:t>
            </a:r>
            <a:r>
              <a:rPr lang="en-US" dirty="0"/>
              <a:t> Radiation </a:t>
            </a:r>
          </a:p>
        </p:txBody>
      </p:sp>
      <p:grpSp>
        <p:nvGrpSpPr>
          <p:cNvPr id="12" name="Group 11"/>
          <p:cNvGrpSpPr/>
          <p:nvPr/>
        </p:nvGrpSpPr>
        <p:grpSpPr>
          <a:xfrm>
            <a:off x="376176" y="1285171"/>
            <a:ext cx="1980000" cy="4644715"/>
            <a:chOff x="376176" y="1285171"/>
            <a:chExt cx="1980000" cy="4644715"/>
          </a:xfrm>
        </p:grpSpPr>
        <p:pic>
          <p:nvPicPr>
            <p:cNvPr id="7" name="Picture 6"/>
            <p:cNvPicPr>
              <a:picLocks noChangeAspect="1"/>
            </p:cNvPicPr>
            <p:nvPr/>
          </p:nvPicPr>
          <p:blipFill>
            <a:blip r:embed="rId2"/>
            <a:stretch>
              <a:fillRect/>
            </a:stretch>
          </p:blipFill>
          <p:spPr>
            <a:xfrm>
              <a:off x="376176" y="1285171"/>
              <a:ext cx="1980000" cy="1411728"/>
            </a:xfrm>
            <a:prstGeom prst="rect">
              <a:avLst/>
            </a:prstGeom>
          </p:spPr>
        </p:pic>
        <p:pic>
          <p:nvPicPr>
            <p:cNvPr id="10" name="Picture 9"/>
            <p:cNvPicPr>
              <a:picLocks noChangeAspect="1"/>
            </p:cNvPicPr>
            <p:nvPr/>
          </p:nvPicPr>
          <p:blipFill>
            <a:blip r:embed="rId3"/>
            <a:stretch>
              <a:fillRect/>
            </a:stretch>
          </p:blipFill>
          <p:spPr>
            <a:xfrm>
              <a:off x="376176" y="2882473"/>
              <a:ext cx="1980000" cy="1450109"/>
            </a:xfrm>
            <a:prstGeom prst="rect">
              <a:avLst/>
            </a:prstGeom>
          </p:spPr>
        </p:pic>
        <p:sp>
          <p:nvSpPr>
            <p:cNvPr id="11" name="TextBox 10"/>
            <p:cNvSpPr txBox="1"/>
            <p:nvPr/>
          </p:nvSpPr>
          <p:spPr>
            <a:xfrm>
              <a:off x="457200" y="3714788"/>
              <a:ext cx="1019060" cy="276980"/>
            </a:xfrm>
            <a:prstGeom prst="rect">
              <a:avLst/>
            </a:prstGeom>
            <a:solidFill>
              <a:schemeClr val="bg1"/>
            </a:solidFill>
          </p:spPr>
          <p:txBody>
            <a:bodyPr wrap="square" rtlCol="0">
              <a:spAutoFit/>
            </a:bodyPr>
            <a:lstStyle/>
            <a:p>
              <a:endParaRPr lang="en-GB" dirty="0"/>
            </a:p>
          </p:txBody>
        </p:sp>
        <p:pic>
          <p:nvPicPr>
            <p:cNvPr id="8" name="Picture 7"/>
            <p:cNvPicPr>
              <a:picLocks noChangeAspect="1"/>
            </p:cNvPicPr>
            <p:nvPr/>
          </p:nvPicPr>
          <p:blipFill>
            <a:blip r:embed="rId3"/>
            <a:stretch>
              <a:fillRect/>
            </a:stretch>
          </p:blipFill>
          <p:spPr>
            <a:xfrm>
              <a:off x="376176" y="4518156"/>
              <a:ext cx="1980000" cy="1411730"/>
            </a:xfrm>
            <a:prstGeom prst="rect">
              <a:avLst/>
            </a:prstGeom>
          </p:spPr>
        </p:pic>
      </p:grpSp>
      <p:sp>
        <p:nvSpPr>
          <p:cNvPr id="16" name="Rectangle 3"/>
          <p:cNvSpPr txBox="1">
            <a:spLocks noChangeArrowheads="1"/>
          </p:cNvSpPr>
          <p:nvPr/>
        </p:nvSpPr>
        <p:spPr>
          <a:xfrm>
            <a:off x="3984904" y="1320872"/>
            <a:ext cx="4677831" cy="1885131"/>
          </a:xfrm>
          <a:prstGeom prst="rect">
            <a:avLst/>
          </a:prstGeom>
        </p:spPr>
        <p:txBody>
          <a:bodyPr vert="horz">
            <a:normAutofit/>
          </a:bodyPr>
          <a:lstStyle>
            <a:lvl1pPr marL="342900" indent="-342900" algn="l" defTabSz="914400" rtl="0" eaLnBrk="1" latinLnBrk="0" hangingPunct="1">
              <a:spcBef>
                <a:spcPct val="20000"/>
              </a:spcBef>
              <a:buClr>
                <a:schemeClr val="accent1"/>
              </a:buClr>
              <a:buSzPct val="125000"/>
              <a:buFont typeface="Arial" pitchFamily="34" charset="0"/>
              <a:buChar char="•"/>
              <a:defRPr kumimoji="0"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1"/>
              </a:buClr>
              <a:buSzPct val="125000"/>
              <a:buFont typeface="Arial" pitchFamily="34" charset="0"/>
              <a:buChar char="–"/>
              <a:defRPr kumimoji="0"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accent2"/>
              </a:buClr>
              <a:buSzPct val="125000"/>
              <a:buFont typeface="Arial" pitchFamily="34" charset="0"/>
              <a:buChar char="•"/>
              <a:defRPr kumimoji="0"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accent3"/>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accent4"/>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Clr>
                <a:schemeClr val="accent5"/>
              </a:buClr>
              <a:buFont typeface="Arial" pitchFamily="34" charset="0"/>
              <a:buChar char="•"/>
              <a:defRPr kumimoji="0" sz="20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6"/>
              </a:buClr>
              <a:buSzPct val="100000"/>
              <a:buFont typeface="Arial" pitchFamily="34" charset="0"/>
              <a:buChar char="•"/>
              <a:defRPr kumimoji="0" sz="20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8pPr>
            <a:lvl9pPr marL="38862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9pPr>
          </a:lstStyle>
          <a:p>
            <a:pPr marL="0" indent="0" algn="ctr">
              <a:lnSpc>
                <a:spcPct val="90000"/>
              </a:lnSpc>
              <a:buClr>
                <a:schemeClr val="tx1"/>
              </a:buClr>
              <a:buNone/>
            </a:pPr>
            <a:endParaRPr lang="en-GB" altLang="en-US" sz="2400" b="1" dirty="0"/>
          </a:p>
        </p:txBody>
      </p:sp>
      <p:sp>
        <p:nvSpPr>
          <p:cNvPr id="17" name="Rectangle 3"/>
          <p:cNvSpPr txBox="1">
            <a:spLocks noChangeArrowheads="1"/>
          </p:cNvSpPr>
          <p:nvPr/>
        </p:nvSpPr>
        <p:spPr>
          <a:xfrm>
            <a:off x="4022380" y="1176077"/>
            <a:ext cx="3079927" cy="717005"/>
          </a:xfrm>
          <a:prstGeom prst="rect">
            <a:avLst/>
          </a:prstGeom>
        </p:spPr>
        <p:txBody>
          <a:bodyPr vert="horz">
            <a:normAutofit/>
          </a:bodyPr>
          <a:lstStyle>
            <a:lvl1pPr marL="342900" indent="-342900" algn="l" defTabSz="914400" rtl="0" eaLnBrk="1" latinLnBrk="0" hangingPunct="1">
              <a:spcBef>
                <a:spcPct val="20000"/>
              </a:spcBef>
              <a:buClr>
                <a:schemeClr val="accent1"/>
              </a:buClr>
              <a:buSzPct val="125000"/>
              <a:buFont typeface="Arial" pitchFamily="34" charset="0"/>
              <a:buChar char="•"/>
              <a:defRPr kumimoji="0"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1"/>
              </a:buClr>
              <a:buSzPct val="125000"/>
              <a:buFont typeface="Arial" pitchFamily="34" charset="0"/>
              <a:buChar char="–"/>
              <a:defRPr kumimoji="0"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accent2"/>
              </a:buClr>
              <a:buSzPct val="125000"/>
              <a:buFont typeface="Arial" pitchFamily="34" charset="0"/>
              <a:buChar char="•"/>
              <a:defRPr kumimoji="0"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accent3"/>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accent4"/>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Clr>
                <a:schemeClr val="accent5"/>
              </a:buClr>
              <a:buFont typeface="Arial" pitchFamily="34" charset="0"/>
              <a:buChar char="•"/>
              <a:defRPr kumimoji="0" sz="20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6"/>
              </a:buClr>
              <a:buSzPct val="100000"/>
              <a:buFont typeface="Arial" pitchFamily="34" charset="0"/>
              <a:buChar char="•"/>
              <a:defRPr kumimoji="0" sz="20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8pPr>
            <a:lvl9pPr marL="38862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9pPr>
          </a:lstStyle>
          <a:p>
            <a:pPr marL="0" indent="0" algn="ctr">
              <a:lnSpc>
                <a:spcPct val="90000"/>
              </a:lnSpc>
              <a:buClr>
                <a:schemeClr val="tx1"/>
              </a:buClr>
              <a:buNone/>
            </a:pPr>
            <a:endParaRPr lang="en-GB" altLang="en-US" sz="2000" b="1" dirty="0"/>
          </a:p>
        </p:txBody>
      </p:sp>
      <p:pic>
        <p:nvPicPr>
          <p:cNvPr id="18" name="Picture 17" descr="2012-11-12 RadiationHazardSignpost.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7821750" y="161294"/>
            <a:ext cx="1188127" cy="1012641"/>
          </a:xfrm>
          <a:prstGeom prst="rect">
            <a:avLst/>
          </a:prstGeom>
        </p:spPr>
      </p:pic>
      <p:sp>
        <p:nvSpPr>
          <p:cNvPr id="20" name="TextBox 19"/>
          <p:cNvSpPr txBox="1"/>
          <p:nvPr/>
        </p:nvSpPr>
        <p:spPr>
          <a:xfrm>
            <a:off x="2669292" y="1295558"/>
            <a:ext cx="5478359" cy="4585871"/>
          </a:xfrm>
          <a:prstGeom prst="rect">
            <a:avLst/>
          </a:prstGeom>
          <a:noFill/>
        </p:spPr>
        <p:txBody>
          <a:bodyPr wrap="none" rtlCol="0">
            <a:spAutoFit/>
          </a:bodyPr>
          <a:lstStyle/>
          <a:p>
            <a:pPr>
              <a:lnSpc>
                <a:spcPct val="90000"/>
              </a:lnSpc>
              <a:spcBef>
                <a:spcPts val="600"/>
              </a:spcBef>
            </a:pPr>
            <a:r>
              <a:rPr lang="en-GB" sz="3200" dirty="0">
                <a:solidFill>
                  <a:schemeClr val="accent6"/>
                </a:solidFill>
              </a:rPr>
              <a:t>Works in Radiation Areas:</a:t>
            </a:r>
          </a:p>
          <a:p>
            <a:pPr marL="457200" indent="-457200">
              <a:lnSpc>
                <a:spcPct val="90000"/>
              </a:lnSpc>
              <a:spcBef>
                <a:spcPts val="600"/>
              </a:spcBef>
              <a:buClr>
                <a:schemeClr val="accent2"/>
              </a:buClr>
              <a:buFont typeface="Arial" charset="0"/>
              <a:buChar char="•"/>
            </a:pPr>
            <a:r>
              <a:rPr lang="en-GB" sz="3200" b="1" dirty="0">
                <a:solidFill>
                  <a:schemeClr val="accent6"/>
                </a:solidFill>
              </a:rPr>
              <a:t>Authorisations</a:t>
            </a:r>
            <a:r>
              <a:rPr lang="en-GB" sz="3200" dirty="0">
                <a:solidFill>
                  <a:schemeClr val="accent6"/>
                </a:solidFill>
              </a:rPr>
              <a:t> from</a:t>
            </a:r>
            <a:br>
              <a:rPr lang="en-GB" sz="3200" dirty="0">
                <a:solidFill>
                  <a:schemeClr val="accent6"/>
                </a:solidFill>
              </a:rPr>
            </a:br>
            <a:r>
              <a:rPr lang="en-GB" sz="3200" dirty="0">
                <a:solidFill>
                  <a:schemeClr val="accent6"/>
                </a:solidFill>
              </a:rPr>
              <a:t>competent authorities</a:t>
            </a:r>
          </a:p>
          <a:p>
            <a:pPr marL="457200" indent="-457200">
              <a:lnSpc>
                <a:spcPct val="90000"/>
              </a:lnSpc>
              <a:spcBef>
                <a:spcPts val="600"/>
              </a:spcBef>
              <a:buClr>
                <a:schemeClr val="accent2"/>
              </a:buClr>
              <a:buFont typeface="Arial" charset="0"/>
              <a:buChar char="•"/>
            </a:pPr>
            <a:r>
              <a:rPr lang="en-GB" sz="3200" b="1" dirty="0">
                <a:solidFill>
                  <a:schemeClr val="accent6"/>
                </a:solidFill>
              </a:rPr>
              <a:t>Qualified expert</a:t>
            </a:r>
            <a:br>
              <a:rPr lang="en-GB" sz="2400" dirty="0">
                <a:solidFill>
                  <a:schemeClr val="accent6"/>
                </a:solidFill>
              </a:rPr>
            </a:br>
            <a:r>
              <a:rPr lang="en-GB" sz="2400" dirty="0">
                <a:solidFill>
                  <a:schemeClr val="accent6"/>
                </a:solidFill>
              </a:rPr>
              <a:t>(2013/59/EURATOM 24 Dec. 2013)</a:t>
            </a:r>
          </a:p>
          <a:p>
            <a:pPr>
              <a:lnSpc>
                <a:spcPct val="90000"/>
              </a:lnSpc>
              <a:spcBef>
                <a:spcPts val="1800"/>
              </a:spcBef>
            </a:pPr>
            <a:r>
              <a:rPr lang="en-GB" sz="3200" dirty="0">
                <a:solidFill>
                  <a:schemeClr val="accent6"/>
                </a:solidFill>
              </a:rPr>
              <a:t>Exposed workers:</a:t>
            </a:r>
          </a:p>
          <a:p>
            <a:pPr marL="457200" indent="-457200">
              <a:lnSpc>
                <a:spcPct val="90000"/>
              </a:lnSpc>
              <a:spcBef>
                <a:spcPts val="600"/>
              </a:spcBef>
              <a:buClr>
                <a:schemeClr val="accent2"/>
              </a:buClr>
              <a:buFont typeface="Arial" charset="0"/>
              <a:buChar char="•"/>
            </a:pPr>
            <a:r>
              <a:rPr lang="en-GB" sz="3200" dirty="0">
                <a:solidFill>
                  <a:schemeClr val="accent6"/>
                </a:solidFill>
              </a:rPr>
              <a:t>Appropriate </a:t>
            </a:r>
            <a:r>
              <a:rPr lang="en-GB" sz="3200" b="1" dirty="0">
                <a:solidFill>
                  <a:schemeClr val="accent6"/>
                </a:solidFill>
              </a:rPr>
              <a:t>RP training</a:t>
            </a:r>
          </a:p>
          <a:p>
            <a:pPr marL="457200" indent="-457200">
              <a:lnSpc>
                <a:spcPct val="90000"/>
              </a:lnSpc>
              <a:spcBef>
                <a:spcPts val="600"/>
              </a:spcBef>
              <a:buClr>
                <a:schemeClr val="accent2"/>
              </a:buClr>
              <a:buFont typeface="Arial" charset="0"/>
              <a:buChar char="•"/>
            </a:pPr>
            <a:r>
              <a:rPr lang="en-GB" sz="3200" b="1" dirty="0" err="1">
                <a:solidFill>
                  <a:schemeClr val="accent6"/>
                </a:solidFill>
              </a:rPr>
              <a:t>Dosimetric</a:t>
            </a:r>
            <a:r>
              <a:rPr lang="en-GB" sz="3200" b="1" dirty="0">
                <a:solidFill>
                  <a:schemeClr val="accent6"/>
                </a:solidFill>
              </a:rPr>
              <a:t> monitoring</a:t>
            </a:r>
          </a:p>
          <a:p>
            <a:pPr marL="457200" indent="-457200">
              <a:lnSpc>
                <a:spcPct val="90000"/>
              </a:lnSpc>
              <a:spcBef>
                <a:spcPts val="600"/>
              </a:spcBef>
              <a:buClr>
                <a:schemeClr val="accent2"/>
              </a:buClr>
              <a:buFont typeface="Arial" charset="0"/>
              <a:buChar char="•"/>
            </a:pPr>
            <a:r>
              <a:rPr lang="en-GB" sz="3200" b="1" dirty="0">
                <a:solidFill>
                  <a:schemeClr val="accent6"/>
                </a:solidFill>
              </a:rPr>
              <a:t>Medical follow-up</a:t>
            </a:r>
            <a:endParaRPr lang="en-GB" sz="3200" dirty="0">
              <a:solidFill>
                <a:schemeClr val="accent6"/>
              </a:solidFill>
            </a:endParaRPr>
          </a:p>
        </p:txBody>
      </p:sp>
    </p:spTree>
    <p:extLst>
      <p:ext uri="{BB962C8B-B14F-4D97-AF65-F5344CB8AC3E}">
        <p14:creationId xmlns:p14="http://schemas.microsoft.com/office/powerpoint/2010/main" val="8553212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6332511" y="1411865"/>
            <a:ext cx="1927208" cy="1285034"/>
          </a:xfrm>
          <a:prstGeom prst="rect">
            <a:avLst/>
          </a:prstGeom>
        </p:spPr>
      </p:pic>
      <p:pic>
        <p:nvPicPr>
          <p:cNvPr id="21" name="Picture 20"/>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5164431" y="3728311"/>
            <a:ext cx="3924484" cy="2200164"/>
          </a:xfrm>
          <a:prstGeom prst="rect">
            <a:avLst/>
          </a:prstGeom>
        </p:spPr>
      </p:pic>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31</a:t>
            </a:fld>
            <a:endParaRPr lang="en-US"/>
          </a:p>
        </p:txBody>
      </p:sp>
      <p:sp>
        <p:nvSpPr>
          <p:cNvPr id="19" name="Title 18"/>
          <p:cNvSpPr>
            <a:spLocks noGrp="1"/>
          </p:cNvSpPr>
          <p:nvPr>
            <p:ph type="title"/>
          </p:nvPr>
        </p:nvSpPr>
        <p:spPr/>
        <p:txBody>
          <a:bodyPr>
            <a:normAutofit/>
          </a:bodyPr>
          <a:lstStyle/>
          <a:p>
            <a:r>
              <a:rPr lang="en-US" dirty="0">
                <a:solidFill>
                  <a:schemeClr val="accent6"/>
                </a:solidFill>
              </a:rPr>
              <a:t>3.13 </a:t>
            </a:r>
            <a:r>
              <a:rPr lang="en-US" dirty="0"/>
              <a:t> </a:t>
            </a:r>
            <a:r>
              <a:rPr lang="en-US" dirty="0" err="1"/>
              <a:t>Ionising</a:t>
            </a:r>
            <a:r>
              <a:rPr lang="en-US" dirty="0"/>
              <a:t> Radiation </a:t>
            </a:r>
          </a:p>
        </p:txBody>
      </p:sp>
      <p:grpSp>
        <p:nvGrpSpPr>
          <p:cNvPr id="12" name="Group 11"/>
          <p:cNvGrpSpPr/>
          <p:nvPr/>
        </p:nvGrpSpPr>
        <p:grpSpPr>
          <a:xfrm>
            <a:off x="376176" y="1285171"/>
            <a:ext cx="1980000" cy="4644715"/>
            <a:chOff x="376176" y="1285171"/>
            <a:chExt cx="1980000" cy="4644715"/>
          </a:xfrm>
        </p:grpSpPr>
        <p:pic>
          <p:nvPicPr>
            <p:cNvPr id="7" name="Picture 6"/>
            <p:cNvPicPr>
              <a:picLocks noChangeAspect="1"/>
            </p:cNvPicPr>
            <p:nvPr/>
          </p:nvPicPr>
          <p:blipFill>
            <a:blip r:embed="rId4"/>
            <a:stretch>
              <a:fillRect/>
            </a:stretch>
          </p:blipFill>
          <p:spPr>
            <a:xfrm>
              <a:off x="376176" y="1285171"/>
              <a:ext cx="1980000" cy="1411728"/>
            </a:xfrm>
            <a:prstGeom prst="rect">
              <a:avLst/>
            </a:prstGeom>
          </p:spPr>
        </p:pic>
        <p:pic>
          <p:nvPicPr>
            <p:cNvPr id="10" name="Picture 9"/>
            <p:cNvPicPr>
              <a:picLocks noChangeAspect="1"/>
            </p:cNvPicPr>
            <p:nvPr/>
          </p:nvPicPr>
          <p:blipFill>
            <a:blip r:embed="rId5"/>
            <a:stretch>
              <a:fillRect/>
            </a:stretch>
          </p:blipFill>
          <p:spPr>
            <a:xfrm>
              <a:off x="376176" y="2882473"/>
              <a:ext cx="1980000" cy="1450109"/>
            </a:xfrm>
            <a:prstGeom prst="rect">
              <a:avLst/>
            </a:prstGeom>
          </p:spPr>
        </p:pic>
        <p:sp>
          <p:nvSpPr>
            <p:cNvPr id="11" name="TextBox 10"/>
            <p:cNvSpPr txBox="1"/>
            <p:nvPr/>
          </p:nvSpPr>
          <p:spPr>
            <a:xfrm>
              <a:off x="457200" y="3714788"/>
              <a:ext cx="1019060" cy="276980"/>
            </a:xfrm>
            <a:prstGeom prst="rect">
              <a:avLst/>
            </a:prstGeom>
            <a:solidFill>
              <a:schemeClr val="bg1"/>
            </a:solidFill>
          </p:spPr>
          <p:txBody>
            <a:bodyPr wrap="square" rtlCol="0">
              <a:spAutoFit/>
            </a:bodyPr>
            <a:lstStyle/>
            <a:p>
              <a:endParaRPr lang="en-GB" dirty="0"/>
            </a:p>
          </p:txBody>
        </p:sp>
        <p:pic>
          <p:nvPicPr>
            <p:cNvPr id="8" name="Picture 7"/>
            <p:cNvPicPr>
              <a:picLocks noChangeAspect="1"/>
            </p:cNvPicPr>
            <p:nvPr/>
          </p:nvPicPr>
          <p:blipFill>
            <a:blip r:embed="rId5"/>
            <a:stretch>
              <a:fillRect/>
            </a:stretch>
          </p:blipFill>
          <p:spPr>
            <a:xfrm>
              <a:off x="376176" y="4518156"/>
              <a:ext cx="1980000" cy="1411730"/>
            </a:xfrm>
            <a:prstGeom prst="rect">
              <a:avLst/>
            </a:prstGeom>
          </p:spPr>
        </p:pic>
      </p:grpSp>
      <p:sp>
        <p:nvSpPr>
          <p:cNvPr id="16" name="Rectangle 3"/>
          <p:cNvSpPr txBox="1">
            <a:spLocks noChangeArrowheads="1"/>
          </p:cNvSpPr>
          <p:nvPr/>
        </p:nvSpPr>
        <p:spPr>
          <a:xfrm>
            <a:off x="3984904" y="1320872"/>
            <a:ext cx="4677831" cy="1885131"/>
          </a:xfrm>
          <a:prstGeom prst="rect">
            <a:avLst/>
          </a:prstGeom>
        </p:spPr>
        <p:txBody>
          <a:bodyPr vert="horz">
            <a:normAutofit/>
          </a:bodyPr>
          <a:lstStyle>
            <a:lvl1pPr marL="342900" indent="-342900" algn="l" defTabSz="914400" rtl="0" eaLnBrk="1" latinLnBrk="0" hangingPunct="1">
              <a:spcBef>
                <a:spcPct val="20000"/>
              </a:spcBef>
              <a:buClr>
                <a:schemeClr val="accent1"/>
              </a:buClr>
              <a:buSzPct val="125000"/>
              <a:buFont typeface="Arial" pitchFamily="34" charset="0"/>
              <a:buChar char="•"/>
              <a:defRPr kumimoji="0"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1"/>
              </a:buClr>
              <a:buSzPct val="125000"/>
              <a:buFont typeface="Arial" pitchFamily="34" charset="0"/>
              <a:buChar char="–"/>
              <a:defRPr kumimoji="0"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accent2"/>
              </a:buClr>
              <a:buSzPct val="125000"/>
              <a:buFont typeface="Arial" pitchFamily="34" charset="0"/>
              <a:buChar char="•"/>
              <a:defRPr kumimoji="0"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accent3"/>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accent4"/>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Clr>
                <a:schemeClr val="accent5"/>
              </a:buClr>
              <a:buFont typeface="Arial" pitchFamily="34" charset="0"/>
              <a:buChar char="•"/>
              <a:defRPr kumimoji="0" sz="20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6"/>
              </a:buClr>
              <a:buSzPct val="100000"/>
              <a:buFont typeface="Arial" pitchFamily="34" charset="0"/>
              <a:buChar char="•"/>
              <a:defRPr kumimoji="0" sz="20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8pPr>
            <a:lvl9pPr marL="38862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9pPr>
          </a:lstStyle>
          <a:p>
            <a:pPr marL="0" indent="0" algn="ctr">
              <a:lnSpc>
                <a:spcPct val="90000"/>
              </a:lnSpc>
              <a:buClr>
                <a:schemeClr val="tx1"/>
              </a:buClr>
              <a:buNone/>
            </a:pPr>
            <a:endParaRPr lang="en-GB" altLang="en-US" sz="2400" b="1" dirty="0"/>
          </a:p>
        </p:txBody>
      </p:sp>
      <p:sp>
        <p:nvSpPr>
          <p:cNvPr id="17" name="Rectangle 3"/>
          <p:cNvSpPr txBox="1">
            <a:spLocks noChangeArrowheads="1"/>
          </p:cNvSpPr>
          <p:nvPr/>
        </p:nvSpPr>
        <p:spPr>
          <a:xfrm>
            <a:off x="4022380" y="1176077"/>
            <a:ext cx="3079927" cy="717005"/>
          </a:xfrm>
          <a:prstGeom prst="rect">
            <a:avLst/>
          </a:prstGeom>
        </p:spPr>
        <p:txBody>
          <a:bodyPr vert="horz">
            <a:normAutofit/>
          </a:bodyPr>
          <a:lstStyle>
            <a:lvl1pPr marL="342900" indent="-342900" algn="l" defTabSz="914400" rtl="0" eaLnBrk="1" latinLnBrk="0" hangingPunct="1">
              <a:spcBef>
                <a:spcPct val="20000"/>
              </a:spcBef>
              <a:buClr>
                <a:schemeClr val="accent1"/>
              </a:buClr>
              <a:buSzPct val="125000"/>
              <a:buFont typeface="Arial" pitchFamily="34" charset="0"/>
              <a:buChar char="•"/>
              <a:defRPr kumimoji="0" sz="3200" kern="1200">
                <a:solidFill>
                  <a:schemeClr val="tx1"/>
                </a:solidFill>
                <a:latin typeface="Verdana" pitchFamily="34" charset="0"/>
                <a:ea typeface="Verdana" pitchFamily="34" charset="0"/>
                <a:cs typeface="Verdana" pitchFamily="34" charset="0"/>
              </a:defRPr>
            </a:lvl1pPr>
            <a:lvl2pPr marL="742950" indent="-285750" algn="l" defTabSz="914400" rtl="0" eaLnBrk="1" latinLnBrk="0" hangingPunct="1">
              <a:spcBef>
                <a:spcPct val="20000"/>
              </a:spcBef>
              <a:buClr>
                <a:schemeClr val="accent1"/>
              </a:buClr>
              <a:buSzPct val="125000"/>
              <a:buFont typeface="Arial" pitchFamily="34" charset="0"/>
              <a:buChar char="–"/>
              <a:defRPr kumimoji="0" sz="2800" kern="1200">
                <a:solidFill>
                  <a:schemeClr val="tx1"/>
                </a:solidFill>
                <a:latin typeface="Verdana" pitchFamily="34" charset="0"/>
                <a:ea typeface="Verdana" pitchFamily="34" charset="0"/>
                <a:cs typeface="Verdana" pitchFamily="34" charset="0"/>
              </a:defRPr>
            </a:lvl2pPr>
            <a:lvl3pPr marL="1143000" indent="-228600" algn="l" defTabSz="914400" rtl="0" eaLnBrk="1" latinLnBrk="0" hangingPunct="1">
              <a:spcBef>
                <a:spcPct val="20000"/>
              </a:spcBef>
              <a:buClr>
                <a:schemeClr val="accent2"/>
              </a:buClr>
              <a:buSzPct val="125000"/>
              <a:buFont typeface="Arial" pitchFamily="34" charset="0"/>
              <a:buChar char="•"/>
              <a:defRPr kumimoji="0" sz="2400" kern="1200">
                <a:solidFill>
                  <a:schemeClr val="tx1"/>
                </a:solidFill>
                <a:latin typeface="Verdana" pitchFamily="34" charset="0"/>
                <a:ea typeface="Verdana" pitchFamily="34" charset="0"/>
                <a:cs typeface="Verdana" pitchFamily="34" charset="0"/>
              </a:defRPr>
            </a:lvl3pPr>
            <a:lvl4pPr marL="1600200" indent="-228600" algn="l" defTabSz="914400" rtl="0" eaLnBrk="1" latinLnBrk="0" hangingPunct="1">
              <a:spcBef>
                <a:spcPct val="20000"/>
              </a:spcBef>
              <a:buClr>
                <a:schemeClr val="accent3"/>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4pPr>
            <a:lvl5pPr marL="2057400" indent="-228600" algn="l" defTabSz="914400" rtl="0" eaLnBrk="1" latinLnBrk="0" hangingPunct="1">
              <a:spcBef>
                <a:spcPct val="20000"/>
              </a:spcBef>
              <a:buClr>
                <a:schemeClr val="accent4"/>
              </a:buClr>
              <a:buSzPct val="125000"/>
              <a:buFont typeface="Arial" pitchFamily="34" charset="0"/>
              <a:buChar char="»"/>
              <a:defRPr kumimoji="0" sz="2000" kern="1200">
                <a:solidFill>
                  <a:schemeClr val="tx1"/>
                </a:solidFill>
                <a:latin typeface="Verdana" pitchFamily="34" charset="0"/>
                <a:ea typeface="Verdana" pitchFamily="34" charset="0"/>
                <a:cs typeface="Verdana" pitchFamily="34" charset="0"/>
              </a:defRPr>
            </a:lvl5pPr>
            <a:lvl6pPr marL="2514600" indent="-228600" algn="l" defTabSz="914400" rtl="0" eaLnBrk="1" latinLnBrk="0" hangingPunct="1">
              <a:spcBef>
                <a:spcPct val="20000"/>
              </a:spcBef>
              <a:buClr>
                <a:schemeClr val="accent5"/>
              </a:buClr>
              <a:buFont typeface="Arial" pitchFamily="34" charset="0"/>
              <a:buChar char="•"/>
              <a:defRPr kumimoji="0" sz="2000" kern="1200" baseline="0">
                <a:solidFill>
                  <a:schemeClr val="tx1"/>
                </a:solidFill>
                <a:latin typeface="+mn-lt"/>
                <a:ea typeface="+mn-ea"/>
                <a:cs typeface="+mn-cs"/>
              </a:defRPr>
            </a:lvl6pPr>
            <a:lvl7pPr marL="2971800" indent="-228600" algn="l" defTabSz="914400" rtl="0" eaLnBrk="1" latinLnBrk="0" hangingPunct="1">
              <a:spcBef>
                <a:spcPct val="20000"/>
              </a:spcBef>
              <a:buClr>
                <a:schemeClr val="accent6"/>
              </a:buClr>
              <a:buSzPct val="100000"/>
              <a:buFont typeface="Arial" pitchFamily="34" charset="0"/>
              <a:buChar char="•"/>
              <a:defRPr kumimoji="0" sz="2000" kern="1200" baseline="0">
                <a:solidFill>
                  <a:schemeClr val="tx1"/>
                </a:solidFill>
                <a:latin typeface="+mn-lt"/>
                <a:ea typeface="+mn-ea"/>
                <a:cs typeface="+mn-cs"/>
              </a:defRPr>
            </a:lvl7pPr>
            <a:lvl8pPr marL="34290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8pPr>
            <a:lvl9pPr marL="3886200" indent="-228600" algn="l" defTabSz="914400" rtl="0" eaLnBrk="1" latinLnBrk="0" hangingPunct="1">
              <a:spcBef>
                <a:spcPct val="20000"/>
              </a:spcBef>
              <a:buClr>
                <a:schemeClr val="accent6"/>
              </a:buClr>
              <a:buFont typeface="Arial" pitchFamily="34" charset="0"/>
              <a:buChar char="•"/>
              <a:defRPr kumimoji="0" sz="2000" kern="1200">
                <a:solidFill>
                  <a:schemeClr val="tx1"/>
                </a:solidFill>
                <a:latin typeface="+mn-lt"/>
                <a:ea typeface="+mn-ea"/>
                <a:cs typeface="+mn-cs"/>
              </a:defRPr>
            </a:lvl9pPr>
          </a:lstStyle>
          <a:p>
            <a:pPr marL="0" indent="0" algn="ctr">
              <a:lnSpc>
                <a:spcPct val="90000"/>
              </a:lnSpc>
              <a:buClr>
                <a:schemeClr val="tx1"/>
              </a:buClr>
              <a:buNone/>
            </a:pPr>
            <a:endParaRPr lang="en-GB" altLang="en-US" sz="2000" b="1" dirty="0"/>
          </a:p>
        </p:txBody>
      </p:sp>
      <p:pic>
        <p:nvPicPr>
          <p:cNvPr id="18" name="Picture 17" descr="2012-11-12 RadiationHazardSignpost.png"/>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7821750" y="161294"/>
            <a:ext cx="1188127" cy="1012641"/>
          </a:xfrm>
          <a:prstGeom prst="rect">
            <a:avLst/>
          </a:prstGeom>
        </p:spPr>
      </p:pic>
      <p:sp>
        <p:nvSpPr>
          <p:cNvPr id="20" name="TextBox 19"/>
          <p:cNvSpPr txBox="1"/>
          <p:nvPr/>
        </p:nvSpPr>
        <p:spPr>
          <a:xfrm>
            <a:off x="2570140" y="1501670"/>
            <a:ext cx="3548407" cy="978729"/>
          </a:xfrm>
          <a:prstGeom prst="rect">
            <a:avLst/>
          </a:prstGeom>
          <a:noFill/>
        </p:spPr>
        <p:txBody>
          <a:bodyPr wrap="none" rtlCol="0">
            <a:spAutoFit/>
          </a:bodyPr>
          <a:lstStyle/>
          <a:p>
            <a:pPr>
              <a:lnSpc>
                <a:spcPct val="90000"/>
              </a:lnSpc>
              <a:spcBef>
                <a:spcPts val="600"/>
              </a:spcBef>
            </a:pPr>
            <a:r>
              <a:rPr lang="en-GB" sz="3200" dirty="0">
                <a:solidFill>
                  <a:schemeClr val="accent6"/>
                </a:solidFill>
              </a:rPr>
              <a:t>CERN’s 45-min </a:t>
            </a:r>
            <a:br>
              <a:rPr lang="en-GB" sz="3200" dirty="0">
                <a:solidFill>
                  <a:schemeClr val="accent6"/>
                </a:solidFill>
              </a:rPr>
            </a:br>
            <a:r>
              <a:rPr lang="en-GB" sz="3200" dirty="0">
                <a:solidFill>
                  <a:schemeClr val="accent6"/>
                </a:solidFill>
              </a:rPr>
              <a:t>on-line RP training</a:t>
            </a:r>
          </a:p>
        </p:txBody>
      </p:sp>
      <p:sp>
        <p:nvSpPr>
          <p:cNvPr id="15" name="TextBox 14"/>
          <p:cNvSpPr txBox="1"/>
          <p:nvPr/>
        </p:nvSpPr>
        <p:spPr>
          <a:xfrm>
            <a:off x="3100909" y="3446445"/>
            <a:ext cx="2205091" cy="1865126"/>
          </a:xfrm>
          <a:prstGeom prst="rect">
            <a:avLst/>
          </a:prstGeom>
          <a:noFill/>
        </p:spPr>
        <p:txBody>
          <a:bodyPr wrap="none" rtlCol="0">
            <a:spAutoFit/>
          </a:bodyPr>
          <a:lstStyle/>
          <a:p>
            <a:pPr>
              <a:lnSpc>
                <a:spcPct val="90000"/>
              </a:lnSpc>
              <a:spcBef>
                <a:spcPts val="600"/>
              </a:spcBef>
            </a:pPr>
            <a:r>
              <a:rPr lang="en-GB" sz="3200" dirty="0">
                <a:solidFill>
                  <a:schemeClr val="accent6"/>
                </a:solidFill>
              </a:rPr>
              <a:t>One-day</a:t>
            </a:r>
            <a:br>
              <a:rPr lang="en-GB" sz="3200" dirty="0">
                <a:solidFill>
                  <a:schemeClr val="accent6"/>
                </a:solidFill>
              </a:rPr>
            </a:br>
            <a:r>
              <a:rPr lang="en-GB" sz="3200" dirty="0">
                <a:solidFill>
                  <a:schemeClr val="accent6"/>
                </a:solidFill>
              </a:rPr>
              <a:t>RP training</a:t>
            </a:r>
            <a:br>
              <a:rPr lang="en-GB" sz="3200" dirty="0">
                <a:solidFill>
                  <a:schemeClr val="accent6"/>
                </a:solidFill>
              </a:rPr>
            </a:br>
            <a:r>
              <a:rPr lang="en-GB" sz="3200" dirty="0">
                <a:solidFill>
                  <a:schemeClr val="accent6"/>
                </a:solidFill>
              </a:rPr>
              <a:t>organised </a:t>
            </a:r>
            <a:br>
              <a:rPr lang="en-GB" sz="3200" dirty="0">
                <a:solidFill>
                  <a:schemeClr val="accent6"/>
                </a:solidFill>
              </a:rPr>
            </a:br>
            <a:r>
              <a:rPr lang="en-GB" sz="3200" dirty="0">
                <a:solidFill>
                  <a:schemeClr val="accent6"/>
                </a:solidFill>
              </a:rPr>
              <a:t>by CERN</a:t>
            </a:r>
          </a:p>
        </p:txBody>
      </p:sp>
      <p:sp>
        <p:nvSpPr>
          <p:cNvPr id="5" name="Right Brace 4"/>
          <p:cNvSpPr/>
          <p:nvPr/>
        </p:nvSpPr>
        <p:spPr>
          <a:xfrm>
            <a:off x="2570140" y="2882473"/>
            <a:ext cx="426448" cy="3001840"/>
          </a:xfrm>
          <a:prstGeom prst="rightBrace">
            <a:avLst>
              <a:gd name="adj1" fmla="val 35905"/>
              <a:gd name="adj2" fmla="val 50000"/>
            </a:avLst>
          </a:prstGeom>
          <a:ln>
            <a:solidFill>
              <a:schemeClr val="accent4"/>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5669593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DIS.tif"/>
          <p:cNvPicPr>
            <a:picLocks noChangeAspect="1"/>
          </p:cNvPicPr>
          <p:nvPr/>
        </p:nvPicPr>
        <p:blipFill>
          <a:blip r:embed="rId3" cstate="print"/>
          <a:stretch>
            <a:fillRect/>
          </a:stretch>
        </p:blipFill>
        <p:spPr>
          <a:xfrm>
            <a:off x="325597" y="1140306"/>
            <a:ext cx="783818" cy="1721894"/>
          </a:xfrm>
          <a:prstGeom prst="rect">
            <a:avLst/>
          </a:prstGeom>
        </p:spPr>
      </p:pic>
      <p:pic>
        <p:nvPicPr>
          <p:cNvPr id="8" name="Picture 7" descr="_DosimètreDMC2000s"/>
          <p:cNvPicPr>
            <a:picLocks noChangeAspect="1"/>
          </p:cNvPicPr>
          <p:nvPr/>
        </p:nvPicPr>
        <p:blipFill>
          <a:blip r:embed="rId4" cstate="print">
            <a:extLst>
              <a:ext uri="{28A0092B-C50C-407E-A947-70E740481C1C}">
                <a14:useLocalDpi xmlns:a14="http://schemas.microsoft.com/office/drawing/2010/main"/>
              </a:ext>
            </a:extLst>
          </a:blip>
          <a:srcRect/>
          <a:stretch>
            <a:fillRect/>
          </a:stretch>
        </p:blipFill>
        <p:spPr bwMode="auto">
          <a:xfrm>
            <a:off x="1241018" y="985330"/>
            <a:ext cx="1986117" cy="1639512"/>
          </a:xfrm>
          <a:prstGeom prst="rect">
            <a:avLst/>
          </a:prstGeom>
          <a:noFill/>
          <a:ln>
            <a:noFill/>
          </a:ln>
        </p:spPr>
      </p:pic>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32</a:t>
            </a:fld>
            <a:endParaRPr lang="en-US"/>
          </a:p>
        </p:txBody>
      </p:sp>
      <p:sp>
        <p:nvSpPr>
          <p:cNvPr id="6" name="Content Placeholder 5"/>
          <p:cNvSpPr>
            <a:spLocks noGrp="1"/>
          </p:cNvSpPr>
          <p:nvPr>
            <p:ph idx="1"/>
          </p:nvPr>
        </p:nvSpPr>
        <p:spPr>
          <a:xfrm>
            <a:off x="3227135" y="1227686"/>
            <a:ext cx="5708319" cy="2561952"/>
          </a:xfrm>
          <a:ln>
            <a:noFill/>
          </a:ln>
        </p:spPr>
        <p:style>
          <a:lnRef idx="2">
            <a:schemeClr val="dk1"/>
          </a:lnRef>
          <a:fillRef idx="1">
            <a:schemeClr val="lt1"/>
          </a:fillRef>
          <a:effectRef idx="0">
            <a:schemeClr val="dk1"/>
          </a:effectRef>
          <a:fontRef idx="minor">
            <a:schemeClr val="dk1"/>
          </a:fontRef>
        </p:style>
        <p:txBody>
          <a:bodyPr>
            <a:noAutofit/>
          </a:bodyPr>
          <a:lstStyle/>
          <a:p>
            <a:pPr marL="0" indent="-11112">
              <a:buNone/>
            </a:pPr>
            <a:r>
              <a:rPr lang="en-US" sz="2400" b="1" dirty="0">
                <a:solidFill>
                  <a:schemeClr val="accent6"/>
                </a:solidFill>
              </a:rPr>
              <a:t>In addition to their own dosimeter, CERN provides to exposed workers:</a:t>
            </a:r>
          </a:p>
          <a:p>
            <a:r>
              <a:rPr lang="en-US" sz="2400" dirty="0">
                <a:solidFill>
                  <a:schemeClr val="accent6"/>
                </a:solidFill>
              </a:rPr>
              <a:t>Personal dosimeters (obligatory)</a:t>
            </a:r>
          </a:p>
          <a:p>
            <a:r>
              <a:rPr lang="en-US" sz="2400" dirty="0">
                <a:solidFill>
                  <a:schemeClr val="accent6"/>
                </a:solidFill>
              </a:rPr>
              <a:t>Additional extremity or </a:t>
            </a:r>
            <a:br>
              <a:rPr lang="en-US" sz="2400" dirty="0">
                <a:solidFill>
                  <a:schemeClr val="accent6"/>
                </a:solidFill>
              </a:rPr>
            </a:br>
            <a:r>
              <a:rPr lang="en-US" sz="2400" dirty="0">
                <a:solidFill>
                  <a:schemeClr val="accent6"/>
                </a:solidFill>
              </a:rPr>
              <a:t>operational dosimeters as required</a:t>
            </a:r>
          </a:p>
        </p:txBody>
      </p:sp>
      <p:pic>
        <p:nvPicPr>
          <p:cNvPr id="9" name="Picture 8"/>
          <p:cNvPicPr>
            <a:picLocks noChangeAspect="1"/>
          </p:cNvPicPr>
          <p:nvPr/>
        </p:nvPicPr>
        <p:blipFill>
          <a:blip r:embed="rId5"/>
          <a:stretch>
            <a:fillRect/>
          </a:stretch>
        </p:blipFill>
        <p:spPr>
          <a:xfrm>
            <a:off x="5530993" y="4077641"/>
            <a:ext cx="2976108" cy="1906122"/>
          </a:xfrm>
          <a:prstGeom prst="rect">
            <a:avLst/>
          </a:prstGeom>
        </p:spPr>
      </p:pic>
      <p:sp>
        <p:nvSpPr>
          <p:cNvPr id="10" name="Content Placeholder 5"/>
          <p:cNvSpPr txBox="1">
            <a:spLocks/>
          </p:cNvSpPr>
          <p:nvPr/>
        </p:nvSpPr>
        <p:spPr>
          <a:xfrm>
            <a:off x="591417" y="4469089"/>
            <a:ext cx="4587226" cy="1271240"/>
          </a:xfrm>
          <a:prstGeom prst="rect">
            <a:avLst/>
          </a:prstGeom>
          <a:ln>
            <a:noFill/>
          </a:ln>
        </p:spPr>
        <p:style>
          <a:lnRef idx="2">
            <a:schemeClr val="dk1"/>
          </a:lnRef>
          <a:fillRef idx="1">
            <a:schemeClr val="lt1"/>
          </a:fillRef>
          <a:effectRef idx="0">
            <a:schemeClr val="dk1"/>
          </a:effectRef>
          <a:fontRef idx="minor">
            <a:schemeClr val="dk1"/>
          </a:fontRef>
        </p:style>
        <p:txBody>
          <a:bodyPr vert="horz">
            <a:noAutofit/>
          </a:bodyPr>
          <a:lstStyle>
            <a:lvl1pPr marL="338138" indent="-338138"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1pPr>
            <a:lvl2pPr marL="687388" indent="-349250" algn="l" rtl="0" eaLnBrk="1" latinLnBrk="0" hangingPunct="1">
              <a:spcBef>
                <a:spcPts val="600"/>
              </a:spcBef>
              <a:buClr>
                <a:schemeClr val="accent1"/>
              </a:buClr>
              <a:buSzPct val="125000"/>
              <a:buFont typeface="Arial"/>
              <a:buChar char="•"/>
              <a:defRPr kumimoji="0" sz="2800" kern="1200">
                <a:solidFill>
                  <a:srgbClr val="0055A0"/>
                </a:solidFill>
                <a:latin typeface="+mn-lt"/>
                <a:ea typeface="+mn-ea"/>
                <a:cs typeface="+mn-cs"/>
              </a:defRPr>
            </a:lvl2pPr>
            <a:lvl3pPr marL="1025525" indent="-338138" algn="l" rtl="0" eaLnBrk="1" latinLnBrk="0" hangingPunct="1">
              <a:spcBef>
                <a:spcPts val="600"/>
              </a:spcBef>
              <a:buClr>
                <a:schemeClr val="accent2"/>
              </a:buClr>
              <a:buSzPct val="125000"/>
              <a:buFont typeface="Arial"/>
              <a:buChar char="•"/>
              <a:defRPr kumimoji="0" sz="2800" kern="1200">
                <a:solidFill>
                  <a:srgbClr val="0055A0"/>
                </a:solidFill>
                <a:latin typeface="+mn-lt"/>
                <a:ea typeface="+mn-ea"/>
                <a:cs typeface="+mn-cs"/>
              </a:defRPr>
            </a:lvl3pPr>
            <a:lvl4pPr marL="1374775" indent="-349250" algn="l" rtl="0" eaLnBrk="1" latinLnBrk="0" hangingPunct="1">
              <a:spcBef>
                <a:spcPts val="600"/>
              </a:spcBef>
              <a:buClr>
                <a:schemeClr val="accent3"/>
              </a:buClr>
              <a:buSzPct val="125000"/>
              <a:buFont typeface="Arial"/>
              <a:buChar char="•"/>
              <a:defRPr kumimoji="0" sz="2800" kern="1200">
                <a:solidFill>
                  <a:srgbClr val="0055A0"/>
                </a:solidFill>
                <a:latin typeface="+mn-lt"/>
                <a:ea typeface="+mn-ea"/>
                <a:cs typeface="+mn-cs"/>
              </a:defRPr>
            </a:lvl4pPr>
            <a:lvl5pPr marL="1712913" indent="-338138" algn="l" rtl="0" eaLnBrk="1" latinLnBrk="0" hangingPunct="1">
              <a:spcBef>
                <a:spcPts val="600"/>
              </a:spcBef>
              <a:buClr>
                <a:schemeClr val="accent4"/>
              </a:buClr>
              <a:buSzPct val="125000"/>
              <a:buFont typeface="Arial"/>
              <a:buChar char="•"/>
              <a:defRPr kumimoji="0" sz="2800" kern="1200">
                <a:solidFill>
                  <a:srgbClr val="0055A0"/>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0" indent="0" algn="ctr">
              <a:buNone/>
            </a:pPr>
            <a:r>
              <a:rPr lang="en-GB" sz="2400" dirty="0">
                <a:solidFill>
                  <a:schemeClr val="accent6"/>
                </a:solidFill>
              </a:rPr>
              <a:t>All </a:t>
            </a:r>
            <a:r>
              <a:rPr lang="en-GB" sz="2400" b="1" dirty="0">
                <a:solidFill>
                  <a:schemeClr val="accent6"/>
                </a:solidFill>
              </a:rPr>
              <a:t>industrial radiography </a:t>
            </a:r>
            <a:r>
              <a:rPr lang="en-GB" sz="2400" dirty="0">
                <a:solidFill>
                  <a:schemeClr val="accent6"/>
                </a:solidFill>
              </a:rPr>
              <a:t>activities are subject to CERN’s prior written approval</a:t>
            </a:r>
            <a:endParaRPr lang="en-US" sz="2400" b="1" dirty="0">
              <a:solidFill>
                <a:schemeClr val="accent6"/>
              </a:solidFill>
            </a:endParaRPr>
          </a:p>
        </p:txBody>
      </p:sp>
      <p:pic>
        <p:nvPicPr>
          <p:cNvPr id="11" name="Picture 10"/>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1087015" y="2284980"/>
            <a:ext cx="1125165" cy="1688265"/>
          </a:xfrm>
          <a:prstGeom prst="rect">
            <a:avLst/>
          </a:prstGeom>
        </p:spPr>
      </p:pic>
      <p:sp>
        <p:nvSpPr>
          <p:cNvPr id="12" name="Title 18"/>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3600" b="1" kern="1200">
                <a:solidFill>
                  <a:schemeClr val="tx1"/>
                </a:solidFill>
                <a:latin typeface="+mj-lt"/>
                <a:ea typeface="+mj-ea"/>
                <a:cs typeface="+mj-cs"/>
              </a:defRPr>
            </a:lvl1pPr>
          </a:lstStyle>
          <a:p>
            <a:r>
              <a:rPr lang="en-US" dirty="0">
                <a:solidFill>
                  <a:schemeClr val="accent6"/>
                </a:solidFill>
              </a:rPr>
              <a:t>3.14/15/16</a:t>
            </a:r>
            <a:r>
              <a:rPr lang="en-US" dirty="0"/>
              <a:t> Dosimetry, Radiography</a:t>
            </a:r>
          </a:p>
        </p:txBody>
      </p:sp>
    </p:spTree>
    <p:extLst>
      <p:ext uri="{BB962C8B-B14F-4D97-AF65-F5344CB8AC3E}">
        <p14:creationId xmlns:p14="http://schemas.microsoft.com/office/powerpoint/2010/main" val="26663200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33</a:t>
            </a:fld>
            <a:endParaRPr lang="en-US"/>
          </a:p>
        </p:txBody>
      </p:sp>
      <p:sp>
        <p:nvSpPr>
          <p:cNvPr id="5" name="Title 4"/>
          <p:cNvSpPr>
            <a:spLocks noGrp="1"/>
          </p:cNvSpPr>
          <p:nvPr>
            <p:ph type="title"/>
          </p:nvPr>
        </p:nvSpPr>
        <p:spPr/>
        <p:txBody>
          <a:bodyPr/>
          <a:lstStyle/>
          <a:p>
            <a:r>
              <a:rPr lang="en-US" dirty="0">
                <a:solidFill>
                  <a:schemeClr val="accent6"/>
                </a:solidFill>
              </a:rPr>
              <a:t>3.18 </a:t>
            </a:r>
            <a:r>
              <a:rPr lang="en-US" dirty="0"/>
              <a:t>Magnetic Field Hazards</a:t>
            </a:r>
          </a:p>
        </p:txBody>
      </p:sp>
      <p:pic>
        <p:nvPicPr>
          <p:cNvPr id="6" name="Picture 5" descr="2012-11-12 MagneticHazardSignpost.png"/>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3310971" y="1781987"/>
            <a:ext cx="2517732" cy="2145864"/>
          </a:xfrm>
          <a:prstGeom prst="rect">
            <a:avLst/>
          </a:prstGeom>
        </p:spPr>
      </p:pic>
      <p:sp>
        <p:nvSpPr>
          <p:cNvPr id="7" name="TextBox 6"/>
          <p:cNvSpPr txBox="1"/>
          <p:nvPr/>
        </p:nvSpPr>
        <p:spPr>
          <a:xfrm>
            <a:off x="822658" y="4302939"/>
            <a:ext cx="7494359" cy="1154162"/>
          </a:xfrm>
          <a:prstGeom prst="rect">
            <a:avLst/>
          </a:prstGeom>
          <a:noFill/>
        </p:spPr>
        <p:txBody>
          <a:bodyPr wrap="none" rtlCol="0">
            <a:spAutoFit/>
          </a:bodyPr>
          <a:lstStyle/>
          <a:p>
            <a:pPr lvl="0" algn="ctr">
              <a:spcBef>
                <a:spcPts val="600"/>
              </a:spcBef>
            </a:pPr>
            <a:r>
              <a:rPr lang="en-GB" sz="3200" dirty="0">
                <a:solidFill>
                  <a:schemeClr val="accent6"/>
                </a:solidFill>
              </a:rPr>
              <a:t>Restriction</a:t>
            </a:r>
            <a:r>
              <a:rPr lang="x-none" sz="3200" dirty="0">
                <a:solidFill>
                  <a:schemeClr val="accent6"/>
                </a:solidFill>
              </a:rPr>
              <a:t> for persons </a:t>
            </a:r>
            <a:r>
              <a:rPr lang="en-GB" sz="3200" dirty="0">
                <a:solidFill>
                  <a:schemeClr val="accent6"/>
                </a:solidFill>
              </a:rPr>
              <a:t>not medically</a:t>
            </a:r>
          </a:p>
          <a:p>
            <a:pPr lvl="0" algn="ctr">
              <a:spcBef>
                <a:spcPts val="600"/>
              </a:spcBef>
            </a:pPr>
            <a:r>
              <a:rPr lang="en-GB" sz="3200" dirty="0">
                <a:solidFill>
                  <a:schemeClr val="accent6"/>
                </a:solidFill>
              </a:rPr>
              <a:t> fit to work in magnetic field environment</a:t>
            </a:r>
            <a:endParaRPr lang="en-US" sz="2800" dirty="0">
              <a:solidFill>
                <a:schemeClr val="accent6"/>
              </a:solidFill>
            </a:endParaRPr>
          </a:p>
        </p:txBody>
      </p:sp>
    </p:spTree>
    <p:extLst>
      <p:ext uri="{BB962C8B-B14F-4D97-AF65-F5344CB8AC3E}">
        <p14:creationId xmlns:p14="http://schemas.microsoft.com/office/powerpoint/2010/main" val="31290348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34</a:t>
            </a:fld>
            <a:endParaRPr lang="en-US"/>
          </a:p>
        </p:txBody>
      </p:sp>
      <p:sp>
        <p:nvSpPr>
          <p:cNvPr id="5" name="Title 4"/>
          <p:cNvSpPr>
            <a:spLocks noGrp="1"/>
          </p:cNvSpPr>
          <p:nvPr>
            <p:ph type="title"/>
          </p:nvPr>
        </p:nvSpPr>
        <p:spPr/>
        <p:txBody>
          <a:bodyPr>
            <a:normAutofit/>
          </a:bodyPr>
          <a:lstStyle/>
          <a:p>
            <a:r>
              <a:rPr lang="en-US" dirty="0">
                <a:solidFill>
                  <a:schemeClr val="accent6"/>
                </a:solidFill>
              </a:rPr>
              <a:t>3.20 </a:t>
            </a:r>
            <a:r>
              <a:rPr lang="en-US" dirty="0"/>
              <a:t>Working at Height Hazards </a:t>
            </a:r>
          </a:p>
        </p:txBody>
      </p:sp>
      <p:pic>
        <p:nvPicPr>
          <p:cNvPr id="6" name="Picture 5"/>
          <p:cNvPicPr>
            <a:picLocks noChangeAspect="1"/>
          </p:cNvPicPr>
          <p:nvPr/>
        </p:nvPicPr>
        <p:blipFill>
          <a:blip r:embed="rId2"/>
          <a:stretch>
            <a:fillRect/>
          </a:stretch>
        </p:blipFill>
        <p:spPr>
          <a:xfrm>
            <a:off x="0" y="1486321"/>
            <a:ext cx="4067536" cy="4067536"/>
          </a:xfrm>
          <a:prstGeom prst="rect">
            <a:avLst/>
          </a:prstGeom>
        </p:spPr>
      </p:pic>
      <p:pic>
        <p:nvPicPr>
          <p:cNvPr id="7" name="Picture 6"/>
          <p:cNvPicPr>
            <a:picLocks noChangeAspect="1"/>
          </p:cNvPicPr>
          <p:nvPr/>
        </p:nvPicPr>
        <p:blipFill>
          <a:blip r:embed="rId3"/>
          <a:stretch>
            <a:fillRect/>
          </a:stretch>
        </p:blipFill>
        <p:spPr>
          <a:xfrm>
            <a:off x="6222558" y="1448221"/>
            <a:ext cx="2316610" cy="4067536"/>
          </a:xfrm>
          <a:prstGeom prst="rect">
            <a:avLst/>
          </a:prstGeom>
        </p:spPr>
      </p:pic>
      <p:pic>
        <p:nvPicPr>
          <p:cNvPr id="10" name="Picture 9" descr="2014-12-03_WorkingAtHeightSignPost.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03495" y="1793844"/>
            <a:ext cx="2514600" cy="2146300"/>
          </a:xfrm>
          <a:prstGeom prst="rect">
            <a:avLst/>
          </a:prstGeom>
        </p:spPr>
      </p:pic>
    </p:spTree>
    <p:extLst>
      <p:ext uri="{BB962C8B-B14F-4D97-AF65-F5344CB8AC3E}">
        <p14:creationId xmlns:p14="http://schemas.microsoft.com/office/powerpoint/2010/main" val="83681421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35</a:t>
            </a:fld>
            <a:endParaRPr lang="en-US"/>
          </a:p>
        </p:txBody>
      </p:sp>
      <p:sp>
        <p:nvSpPr>
          <p:cNvPr id="5" name="Title 4"/>
          <p:cNvSpPr>
            <a:spLocks noGrp="1"/>
          </p:cNvSpPr>
          <p:nvPr>
            <p:ph type="title"/>
          </p:nvPr>
        </p:nvSpPr>
        <p:spPr/>
        <p:txBody>
          <a:bodyPr/>
          <a:lstStyle/>
          <a:p>
            <a:r>
              <a:rPr lang="en-US" dirty="0">
                <a:solidFill>
                  <a:schemeClr val="accent6"/>
                </a:solidFill>
              </a:rPr>
              <a:t>3.22 </a:t>
            </a:r>
            <a:r>
              <a:rPr lang="en-US" dirty="0"/>
              <a:t>Hazards with Lone Working</a:t>
            </a:r>
          </a:p>
        </p:txBody>
      </p:sp>
      <p:pic>
        <p:nvPicPr>
          <p:cNvPr id="8" name="Picture 7"/>
          <p:cNvPicPr>
            <a:picLocks noChangeAspect="1"/>
          </p:cNvPicPr>
          <p:nvPr/>
        </p:nvPicPr>
        <p:blipFill>
          <a:blip r:embed="rId3"/>
          <a:stretch>
            <a:fillRect/>
          </a:stretch>
        </p:blipFill>
        <p:spPr>
          <a:xfrm>
            <a:off x="6456036" y="1614222"/>
            <a:ext cx="2133600" cy="2159000"/>
          </a:xfrm>
          <a:prstGeom prst="rect">
            <a:avLst/>
          </a:prstGeom>
        </p:spPr>
      </p:pic>
      <p:pic>
        <p:nvPicPr>
          <p:cNvPr id="15" name="Picture 14"/>
          <p:cNvPicPr>
            <a:picLocks noChangeAspect="1"/>
          </p:cNvPicPr>
          <p:nvPr/>
        </p:nvPicPr>
        <p:blipFill>
          <a:blip r:embed="rId4"/>
          <a:stretch>
            <a:fillRect/>
          </a:stretch>
        </p:blipFill>
        <p:spPr>
          <a:xfrm>
            <a:off x="4501159" y="1600603"/>
            <a:ext cx="2006600" cy="2032000"/>
          </a:xfrm>
          <a:prstGeom prst="rect">
            <a:avLst/>
          </a:prstGeom>
        </p:spPr>
      </p:pic>
      <p:cxnSp>
        <p:nvCxnSpPr>
          <p:cNvPr id="20" name="Straight Connector 19"/>
          <p:cNvCxnSpPr/>
          <p:nvPr/>
        </p:nvCxnSpPr>
        <p:spPr>
          <a:xfrm>
            <a:off x="3536414" y="1553378"/>
            <a:ext cx="0" cy="3591085"/>
          </a:xfrm>
          <a:prstGeom prst="line">
            <a:avLst/>
          </a:prstGeom>
        </p:spPr>
        <p:style>
          <a:lnRef idx="2">
            <a:schemeClr val="accent1"/>
          </a:lnRef>
          <a:fillRef idx="0">
            <a:schemeClr val="accent1"/>
          </a:fillRef>
          <a:effectRef idx="1">
            <a:schemeClr val="accent1"/>
          </a:effectRef>
          <a:fontRef idx="minor">
            <a:schemeClr val="tx1"/>
          </a:fontRef>
        </p:style>
      </p:cxnSp>
      <p:sp>
        <p:nvSpPr>
          <p:cNvPr id="12" name="TextBox 11"/>
          <p:cNvSpPr txBox="1"/>
          <p:nvPr/>
        </p:nvSpPr>
        <p:spPr>
          <a:xfrm>
            <a:off x="1357179" y="5243469"/>
            <a:ext cx="6130204" cy="584775"/>
          </a:xfrm>
          <a:prstGeom prst="rect">
            <a:avLst/>
          </a:prstGeom>
          <a:noFill/>
        </p:spPr>
        <p:txBody>
          <a:bodyPr wrap="none" rtlCol="0">
            <a:spAutoFit/>
          </a:bodyPr>
          <a:lstStyle/>
          <a:p>
            <a:pPr lvl="0" algn="ctr">
              <a:spcBef>
                <a:spcPts val="600"/>
              </a:spcBef>
            </a:pPr>
            <a:r>
              <a:rPr lang="x-none" sz="3200">
                <a:solidFill>
                  <a:schemeClr val="accent6"/>
                </a:solidFill>
              </a:rPr>
              <a:t>Participation </a:t>
            </a:r>
            <a:r>
              <a:rPr lang="en-GB" sz="3200" dirty="0">
                <a:solidFill>
                  <a:schemeClr val="accent6"/>
                </a:solidFill>
              </a:rPr>
              <a:t>in</a:t>
            </a:r>
            <a:r>
              <a:rPr lang="x-none" sz="3200" dirty="0">
                <a:solidFill>
                  <a:schemeClr val="accent6"/>
                </a:solidFill>
              </a:rPr>
              <a:t> risk assessments</a:t>
            </a:r>
            <a:endParaRPr lang="en-US" sz="3200" dirty="0">
              <a:solidFill>
                <a:schemeClr val="accent6"/>
              </a:solidFill>
            </a:endParaRPr>
          </a:p>
        </p:txBody>
      </p:sp>
      <p:pic>
        <p:nvPicPr>
          <p:cNvPr id="7" name="Picture 6"/>
          <p:cNvPicPr>
            <a:picLocks noChangeAspect="1"/>
          </p:cNvPicPr>
          <p:nvPr/>
        </p:nvPicPr>
        <p:blipFill rotWithShape="1">
          <a:blip r:embed="rId5"/>
          <a:srcRect b="6789"/>
          <a:stretch/>
        </p:blipFill>
        <p:spPr>
          <a:xfrm>
            <a:off x="846014" y="1788388"/>
            <a:ext cx="1810100" cy="1750362"/>
          </a:xfrm>
          <a:prstGeom prst="rect">
            <a:avLst/>
          </a:prstGeom>
        </p:spPr>
      </p:pic>
      <p:pic>
        <p:nvPicPr>
          <p:cNvPr id="13" name="Picture 12"/>
          <p:cNvPicPr>
            <a:picLocks noChangeAspect="1"/>
          </p:cNvPicPr>
          <p:nvPr/>
        </p:nvPicPr>
        <p:blipFill>
          <a:blip r:embed="rId6" cstate="email">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1382752" y="4045151"/>
            <a:ext cx="947003" cy="947003"/>
          </a:xfrm>
          <a:prstGeom prst="rect">
            <a:avLst/>
          </a:prstGeom>
        </p:spPr>
      </p:pic>
      <p:pic>
        <p:nvPicPr>
          <p:cNvPr id="14" name="Picture 13"/>
          <p:cNvPicPr>
            <a:picLocks noChangeAspect="1"/>
          </p:cNvPicPr>
          <p:nvPr/>
        </p:nvPicPr>
        <p:blipFill>
          <a:blip r:embed="rId7">
            <a:duotone>
              <a:schemeClr val="accent4">
                <a:shade val="45000"/>
                <a:satMod val="135000"/>
              </a:schemeClr>
              <a:prstClr val="white"/>
            </a:duotone>
            <a:extLst>
              <a:ext uri="{28A0092B-C50C-407E-A947-70E740481C1C}">
                <a14:useLocalDpi xmlns:a14="http://schemas.microsoft.com/office/drawing/2010/main" val="0"/>
              </a:ext>
            </a:extLst>
          </a:blip>
          <a:stretch>
            <a:fillRect/>
          </a:stretch>
        </p:blipFill>
        <p:spPr>
          <a:xfrm>
            <a:off x="5954095" y="4329176"/>
            <a:ext cx="650240" cy="650240"/>
          </a:xfrm>
          <a:prstGeom prst="rect">
            <a:avLst/>
          </a:prstGeom>
        </p:spPr>
      </p:pic>
    </p:spTree>
    <p:extLst>
      <p:ext uri="{BB962C8B-B14F-4D97-AF65-F5344CB8AC3E}">
        <p14:creationId xmlns:p14="http://schemas.microsoft.com/office/powerpoint/2010/main" val="23140042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36</a:t>
            </a:fld>
            <a:endParaRPr lang="en-US"/>
          </a:p>
        </p:txBody>
      </p:sp>
      <p:sp>
        <p:nvSpPr>
          <p:cNvPr id="5" name="Title 4"/>
          <p:cNvSpPr>
            <a:spLocks noGrp="1"/>
          </p:cNvSpPr>
          <p:nvPr>
            <p:ph type="title"/>
          </p:nvPr>
        </p:nvSpPr>
        <p:spPr>
          <a:xfrm>
            <a:off x="457200" y="233492"/>
            <a:ext cx="8686800" cy="940443"/>
          </a:xfrm>
        </p:spPr>
        <p:txBody>
          <a:bodyPr>
            <a:normAutofit/>
          </a:bodyPr>
          <a:lstStyle/>
          <a:p>
            <a:r>
              <a:rPr lang="en-US" dirty="0">
                <a:solidFill>
                  <a:schemeClr val="accent6"/>
                </a:solidFill>
              </a:rPr>
              <a:t>3.23 </a:t>
            </a:r>
            <a:r>
              <a:rPr lang="en-US" dirty="0"/>
              <a:t>Emergency Rescue Organization</a:t>
            </a:r>
          </a:p>
        </p:txBody>
      </p:sp>
      <p:grpSp>
        <p:nvGrpSpPr>
          <p:cNvPr id="8" name="Group 7"/>
          <p:cNvGrpSpPr/>
          <p:nvPr/>
        </p:nvGrpSpPr>
        <p:grpSpPr>
          <a:xfrm>
            <a:off x="2097849" y="2047689"/>
            <a:ext cx="4943981" cy="3409412"/>
            <a:chOff x="2097849" y="2047689"/>
            <a:chExt cx="4943981" cy="3409412"/>
          </a:xfrm>
        </p:grpSpPr>
        <p:pic>
          <p:nvPicPr>
            <p:cNvPr id="6" name="Picture 5"/>
            <p:cNvPicPr>
              <a:picLocks noChangeAspect="1"/>
            </p:cNvPicPr>
            <p:nvPr/>
          </p:nvPicPr>
          <p:blipFill>
            <a:blip r:embed="rId2"/>
            <a:stretch>
              <a:fillRect/>
            </a:stretch>
          </p:blipFill>
          <p:spPr>
            <a:xfrm>
              <a:off x="3648490" y="2047689"/>
              <a:ext cx="1880162" cy="1880162"/>
            </a:xfrm>
            <a:prstGeom prst="rect">
              <a:avLst/>
            </a:prstGeom>
          </p:spPr>
        </p:pic>
        <p:sp>
          <p:nvSpPr>
            <p:cNvPr id="7" name="TextBox 6"/>
            <p:cNvSpPr txBox="1"/>
            <p:nvPr/>
          </p:nvSpPr>
          <p:spPr>
            <a:xfrm>
              <a:off x="2097849" y="4302939"/>
              <a:ext cx="4943981" cy="1154162"/>
            </a:xfrm>
            <a:prstGeom prst="rect">
              <a:avLst/>
            </a:prstGeom>
            <a:noFill/>
          </p:spPr>
          <p:txBody>
            <a:bodyPr wrap="none" rtlCol="0">
              <a:spAutoFit/>
            </a:bodyPr>
            <a:lstStyle/>
            <a:p>
              <a:pPr lvl="0" algn="ctr">
                <a:spcBef>
                  <a:spcPts val="600"/>
                </a:spcBef>
              </a:pPr>
              <a:r>
                <a:rPr lang="en-GB" sz="3200" dirty="0">
                  <a:solidFill>
                    <a:schemeClr val="accent6"/>
                  </a:solidFill>
                </a:rPr>
                <a:t>Permanent presence of</a:t>
              </a:r>
            </a:p>
            <a:p>
              <a:pPr lvl="0" algn="ctr">
                <a:spcBef>
                  <a:spcPts val="600"/>
                </a:spcBef>
              </a:pPr>
              <a:r>
                <a:rPr lang="x-none" sz="3200">
                  <a:solidFill>
                    <a:schemeClr val="accent6"/>
                  </a:solidFill>
                </a:rPr>
                <a:t> occupational </a:t>
              </a:r>
              <a:r>
                <a:rPr lang="x-none" sz="3200" b="1">
                  <a:solidFill>
                    <a:schemeClr val="accent6"/>
                  </a:solidFill>
                </a:rPr>
                <a:t>first-aider</a:t>
              </a:r>
              <a:r>
                <a:rPr lang="en-GB" sz="3200" b="1" dirty="0">
                  <a:solidFill>
                    <a:schemeClr val="accent6"/>
                  </a:solidFill>
                </a:rPr>
                <a:t>s</a:t>
              </a:r>
              <a:r>
                <a:rPr lang="x-none" sz="3200" b="1">
                  <a:solidFill>
                    <a:schemeClr val="accent6"/>
                  </a:solidFill>
                </a:rPr>
                <a:t> </a:t>
              </a:r>
              <a:endParaRPr lang="en-US" sz="2800" dirty="0">
                <a:solidFill>
                  <a:schemeClr val="accent6"/>
                </a:solidFill>
              </a:endParaRPr>
            </a:p>
          </p:txBody>
        </p:sp>
      </p:grpSp>
    </p:spTree>
    <p:extLst>
      <p:ext uri="{BB962C8B-B14F-4D97-AF65-F5344CB8AC3E}">
        <p14:creationId xmlns:p14="http://schemas.microsoft.com/office/powerpoint/2010/main" val="371495498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37</a:t>
            </a:fld>
            <a:endParaRPr lang="en-US"/>
          </a:p>
        </p:txBody>
      </p:sp>
      <p:sp>
        <p:nvSpPr>
          <p:cNvPr id="5" name="Title 4"/>
          <p:cNvSpPr>
            <a:spLocks noGrp="1"/>
          </p:cNvSpPr>
          <p:nvPr>
            <p:ph type="title"/>
          </p:nvPr>
        </p:nvSpPr>
        <p:spPr/>
        <p:txBody>
          <a:bodyPr/>
          <a:lstStyle/>
          <a:p>
            <a:r>
              <a:rPr lang="en-US" dirty="0">
                <a:solidFill>
                  <a:schemeClr val="accent6"/>
                </a:solidFill>
              </a:rPr>
              <a:t>3.24</a:t>
            </a:r>
            <a:endParaRPr lang="en-US" dirty="0"/>
          </a:p>
        </p:txBody>
      </p:sp>
      <p:pic>
        <p:nvPicPr>
          <p:cNvPr id="7" name="Picture 6"/>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flipH="1">
            <a:off x="7230762" y="2231610"/>
            <a:ext cx="1640914" cy="1230686"/>
          </a:xfrm>
          <a:prstGeom prst="rect">
            <a:avLst/>
          </a:prstGeom>
        </p:spPr>
      </p:pic>
      <p:sp>
        <p:nvSpPr>
          <p:cNvPr id="8" name="TextBox 7"/>
          <p:cNvSpPr txBox="1"/>
          <p:nvPr/>
        </p:nvSpPr>
        <p:spPr>
          <a:xfrm>
            <a:off x="1445732" y="393930"/>
            <a:ext cx="7425944" cy="646331"/>
          </a:xfrm>
          <a:prstGeom prst="rect">
            <a:avLst/>
          </a:prstGeom>
          <a:noFill/>
        </p:spPr>
        <p:txBody>
          <a:bodyPr wrap="none" rtlCol="0">
            <a:spAutoFit/>
          </a:bodyPr>
          <a:lstStyle/>
          <a:p>
            <a:r>
              <a:rPr lang="en-US" sz="3600" b="1" dirty="0">
                <a:solidFill>
                  <a:srgbClr val="0055A0"/>
                </a:solidFill>
                <a:latin typeface="+mj-lt"/>
              </a:rPr>
              <a:t>Immediate Stoppage of Activities</a:t>
            </a:r>
          </a:p>
        </p:txBody>
      </p:sp>
      <p:sp>
        <p:nvSpPr>
          <p:cNvPr id="10" name="TextBox 9"/>
          <p:cNvSpPr txBox="1"/>
          <p:nvPr/>
        </p:nvSpPr>
        <p:spPr>
          <a:xfrm>
            <a:off x="736848" y="1318917"/>
            <a:ext cx="7770012" cy="4585871"/>
          </a:xfrm>
          <a:prstGeom prst="rect">
            <a:avLst/>
          </a:prstGeom>
          <a:noFill/>
        </p:spPr>
        <p:txBody>
          <a:bodyPr wrap="none" rtlCol="0">
            <a:spAutoFit/>
          </a:bodyPr>
          <a:lstStyle/>
          <a:p>
            <a:pPr>
              <a:spcBef>
                <a:spcPts val="600"/>
              </a:spcBef>
            </a:pPr>
            <a:r>
              <a:rPr lang="en-US" sz="2800" dirty="0">
                <a:solidFill>
                  <a:schemeClr val="accent6"/>
                </a:solidFill>
              </a:rPr>
              <a:t>All persons have the duty to stop an activity </a:t>
            </a:r>
          </a:p>
          <a:p>
            <a:pPr>
              <a:spcBef>
                <a:spcPts val="600"/>
              </a:spcBef>
            </a:pPr>
            <a:r>
              <a:rPr lang="en-US" sz="2800" dirty="0">
                <a:solidFill>
                  <a:schemeClr val="accent6"/>
                </a:solidFill>
              </a:rPr>
              <a:t>if they judge that it presents </a:t>
            </a:r>
          </a:p>
          <a:p>
            <a:pPr>
              <a:spcBef>
                <a:spcPts val="600"/>
              </a:spcBef>
            </a:pPr>
            <a:r>
              <a:rPr lang="en-US" sz="2800" dirty="0">
                <a:solidFill>
                  <a:schemeClr val="accent6"/>
                </a:solidFill>
              </a:rPr>
              <a:t>an imminent and serious danger</a:t>
            </a:r>
          </a:p>
          <a:p>
            <a:pPr>
              <a:spcBef>
                <a:spcPts val="600"/>
              </a:spcBef>
            </a:pPr>
            <a:endParaRPr lang="en-US" sz="2800" dirty="0">
              <a:solidFill>
                <a:schemeClr val="accent6"/>
              </a:solidFill>
            </a:endParaRPr>
          </a:p>
          <a:p>
            <a:pPr>
              <a:spcBef>
                <a:spcPts val="600"/>
              </a:spcBef>
            </a:pPr>
            <a:r>
              <a:rPr lang="en-US" sz="2800" dirty="0">
                <a:solidFill>
                  <a:schemeClr val="accent6"/>
                </a:solidFill>
              </a:rPr>
              <a:t>The competent Host State authorities </a:t>
            </a:r>
          </a:p>
          <a:p>
            <a:pPr>
              <a:spcBef>
                <a:spcPts val="600"/>
              </a:spcBef>
            </a:pPr>
            <a:r>
              <a:rPr lang="en-GB" sz="2800" dirty="0">
                <a:solidFill>
                  <a:schemeClr val="accent6"/>
                </a:solidFill>
              </a:rPr>
              <a:t>and </a:t>
            </a:r>
            <a:r>
              <a:rPr lang="en-US" sz="2800" dirty="0">
                <a:solidFill>
                  <a:schemeClr val="accent6"/>
                </a:solidFill>
              </a:rPr>
              <a:t>CERN representatives </a:t>
            </a:r>
          </a:p>
          <a:p>
            <a:pPr>
              <a:spcBef>
                <a:spcPts val="600"/>
              </a:spcBef>
            </a:pPr>
            <a:r>
              <a:rPr lang="en-US" sz="2800" dirty="0">
                <a:solidFill>
                  <a:schemeClr val="accent6"/>
                </a:solidFill>
              </a:rPr>
              <a:t>may also stop the activity with immediate effect</a:t>
            </a:r>
          </a:p>
          <a:p>
            <a:pPr>
              <a:spcBef>
                <a:spcPts val="600"/>
              </a:spcBef>
            </a:pPr>
            <a:endParaRPr lang="en-US" sz="2800" dirty="0">
              <a:solidFill>
                <a:schemeClr val="accent6"/>
              </a:solidFill>
            </a:endParaRPr>
          </a:p>
          <a:p>
            <a:pPr>
              <a:spcBef>
                <a:spcPts val="600"/>
              </a:spcBef>
            </a:pPr>
            <a:endParaRPr lang="en-US" sz="2800" dirty="0">
              <a:solidFill>
                <a:schemeClr val="accent6"/>
              </a:solidFill>
            </a:endParaRPr>
          </a:p>
        </p:txBody>
      </p:sp>
    </p:spTree>
    <p:extLst>
      <p:ext uri="{BB962C8B-B14F-4D97-AF65-F5344CB8AC3E}">
        <p14:creationId xmlns:p14="http://schemas.microsoft.com/office/powerpoint/2010/main" val="61952424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38</a:t>
            </a:fld>
            <a:endParaRPr lang="en-US"/>
          </a:p>
        </p:txBody>
      </p:sp>
      <p:sp>
        <p:nvSpPr>
          <p:cNvPr id="5" name="Title 4"/>
          <p:cNvSpPr>
            <a:spLocks noGrp="1"/>
          </p:cNvSpPr>
          <p:nvPr>
            <p:ph type="title"/>
          </p:nvPr>
        </p:nvSpPr>
        <p:spPr/>
        <p:txBody>
          <a:bodyPr/>
          <a:lstStyle/>
          <a:p>
            <a:r>
              <a:rPr lang="en-US" dirty="0">
                <a:solidFill>
                  <a:schemeClr val="accent6"/>
                </a:solidFill>
              </a:rPr>
              <a:t>3.25 </a:t>
            </a:r>
            <a:r>
              <a:rPr lang="en-US" dirty="0"/>
              <a:t>Environmental Protection</a:t>
            </a:r>
          </a:p>
        </p:txBody>
      </p:sp>
      <p:sp>
        <p:nvSpPr>
          <p:cNvPr id="10" name="TextBox 9"/>
          <p:cNvSpPr txBox="1"/>
          <p:nvPr/>
        </p:nvSpPr>
        <p:spPr>
          <a:xfrm rot="877864">
            <a:off x="1842173" y="1901745"/>
            <a:ext cx="543739" cy="307777"/>
          </a:xfrm>
          <a:prstGeom prst="rect">
            <a:avLst/>
          </a:prstGeom>
          <a:noFill/>
        </p:spPr>
        <p:txBody>
          <a:bodyPr wrap="none" rtlCol="0">
            <a:spAutoFit/>
          </a:bodyPr>
          <a:lstStyle/>
          <a:p>
            <a:pPr lvl="0" algn="ctr">
              <a:lnSpc>
                <a:spcPct val="85000"/>
              </a:lnSpc>
              <a:spcBef>
                <a:spcPts val="600"/>
              </a:spcBef>
            </a:pPr>
            <a:r>
              <a:rPr lang="x-none" sz="1600" b="1" dirty="0">
                <a:solidFill>
                  <a:schemeClr val="bg1"/>
                </a:solidFill>
              </a:rPr>
              <a:t>Xyz</a:t>
            </a:r>
            <a:endParaRPr lang="en-US" sz="1400" b="1" dirty="0">
              <a:solidFill>
                <a:schemeClr val="bg1"/>
              </a:solidFill>
            </a:endParaRPr>
          </a:p>
        </p:txBody>
      </p:sp>
      <p:sp>
        <p:nvSpPr>
          <p:cNvPr id="11" name="TextBox 10"/>
          <p:cNvSpPr txBox="1"/>
          <p:nvPr/>
        </p:nvSpPr>
        <p:spPr>
          <a:xfrm rot="21184965">
            <a:off x="4342087" y="2046311"/>
            <a:ext cx="626619" cy="361637"/>
          </a:xfrm>
          <a:prstGeom prst="rect">
            <a:avLst/>
          </a:prstGeom>
          <a:noFill/>
        </p:spPr>
        <p:txBody>
          <a:bodyPr wrap="none" rtlCol="0">
            <a:spAutoFit/>
          </a:bodyPr>
          <a:lstStyle/>
          <a:p>
            <a:pPr lvl="0" algn="ctr">
              <a:lnSpc>
                <a:spcPct val="85000"/>
              </a:lnSpc>
              <a:spcBef>
                <a:spcPts val="600"/>
              </a:spcBef>
            </a:pPr>
            <a:r>
              <a:rPr lang="x-none" sz="2000" b="1" dirty="0">
                <a:solidFill>
                  <a:schemeClr val="bg1"/>
                </a:solidFill>
              </a:rPr>
              <a:t>Xyz</a:t>
            </a:r>
            <a:endParaRPr lang="en-US" b="1" dirty="0">
              <a:solidFill>
                <a:schemeClr val="bg1"/>
              </a:solidFill>
            </a:endParaRPr>
          </a:p>
        </p:txBody>
      </p:sp>
      <p:sp>
        <p:nvSpPr>
          <p:cNvPr id="12" name="TextBox 11"/>
          <p:cNvSpPr txBox="1"/>
          <p:nvPr/>
        </p:nvSpPr>
        <p:spPr>
          <a:xfrm rot="330813">
            <a:off x="7549458" y="1925736"/>
            <a:ext cx="582424" cy="334707"/>
          </a:xfrm>
          <a:prstGeom prst="rect">
            <a:avLst/>
          </a:prstGeom>
          <a:noFill/>
        </p:spPr>
        <p:txBody>
          <a:bodyPr wrap="none" rtlCol="0">
            <a:spAutoFit/>
          </a:bodyPr>
          <a:lstStyle/>
          <a:p>
            <a:pPr lvl="0" algn="ctr">
              <a:lnSpc>
                <a:spcPct val="85000"/>
              </a:lnSpc>
              <a:spcBef>
                <a:spcPts val="600"/>
              </a:spcBef>
            </a:pPr>
            <a:r>
              <a:rPr lang="x-none" b="1" dirty="0">
                <a:solidFill>
                  <a:schemeClr val="bg1"/>
                </a:solidFill>
              </a:rPr>
              <a:t>Xyz</a:t>
            </a:r>
            <a:endParaRPr lang="en-US" b="1" dirty="0">
              <a:solidFill>
                <a:schemeClr val="bg1"/>
              </a:solidFill>
            </a:endParaRPr>
          </a:p>
        </p:txBody>
      </p:sp>
      <p:sp>
        <p:nvSpPr>
          <p:cNvPr id="6" name="Rectangle 5"/>
          <p:cNvSpPr/>
          <p:nvPr/>
        </p:nvSpPr>
        <p:spPr>
          <a:xfrm>
            <a:off x="-11675" y="2559669"/>
            <a:ext cx="8913248" cy="830997"/>
          </a:xfrm>
          <a:prstGeom prst="rect">
            <a:avLst/>
          </a:prstGeom>
        </p:spPr>
        <p:txBody>
          <a:bodyPr wrap="square">
            <a:spAutoFit/>
          </a:bodyPr>
          <a:lstStyle/>
          <a:p>
            <a:pPr lvl="1" algn="just"/>
            <a:r>
              <a:rPr lang="en-GB" sz="2400" dirty="0">
                <a:solidFill>
                  <a:schemeClr val="accent6"/>
                </a:solidFill>
              </a:rPr>
              <a:t>Waste shall be temporarily stored in the designated areas and regularly evacuated</a:t>
            </a:r>
          </a:p>
        </p:txBody>
      </p:sp>
      <p:sp>
        <p:nvSpPr>
          <p:cNvPr id="14" name="Rectangle 13"/>
          <p:cNvSpPr/>
          <p:nvPr/>
        </p:nvSpPr>
        <p:spPr>
          <a:xfrm>
            <a:off x="410077" y="1095871"/>
            <a:ext cx="8491496" cy="1384995"/>
          </a:xfrm>
          <a:prstGeom prst="rect">
            <a:avLst/>
          </a:prstGeom>
          <a:solidFill>
            <a:schemeClr val="bg1"/>
          </a:solidFill>
        </p:spPr>
        <p:txBody>
          <a:bodyPr wrap="square">
            <a:spAutoFit/>
          </a:bodyPr>
          <a:lstStyle/>
          <a:p>
            <a:r>
              <a:rPr lang="en-GB" sz="2800" dirty="0"/>
              <a:t>CERN commits itself to respect and protect the environment (air, soil, natural environment, etc.) and to respect the applicable environmental regulations</a:t>
            </a:r>
          </a:p>
        </p:txBody>
      </p:sp>
      <p:pic>
        <p:nvPicPr>
          <p:cNvPr id="7" name="Picture 6"/>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0967" y="3469469"/>
            <a:ext cx="4456443" cy="2522515"/>
          </a:xfrm>
          <a:prstGeom prst="rect">
            <a:avLst/>
          </a:prstGeom>
        </p:spPr>
      </p:pic>
      <p:pic>
        <p:nvPicPr>
          <p:cNvPr id="16" name="Picture 1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91554" y="3205461"/>
            <a:ext cx="3492500" cy="2730500"/>
          </a:xfrm>
          <a:prstGeom prst="rect">
            <a:avLst/>
          </a:prstGeom>
        </p:spPr>
      </p:pic>
    </p:spTree>
    <p:extLst>
      <p:ext uri="{BB962C8B-B14F-4D97-AF65-F5344CB8AC3E}">
        <p14:creationId xmlns:p14="http://schemas.microsoft.com/office/powerpoint/2010/main" val="1580443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withEffect">
                                  <p:stCondLst>
                                    <p:cond delay="0"/>
                                  </p:stCondLst>
                                  <p:childTnLst>
                                    <p:anim calcmode="discrete" valueType="str">
                                      <p:cBhvr>
                                        <p:cTn id="6" dur="1000" fill="hold"/>
                                        <p:tgtEl>
                                          <p:spTgt spid="12"/>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grpId="0" nodeType="withEffect">
                                  <p:stCondLst>
                                    <p:cond delay="0"/>
                                  </p:stCondLst>
                                  <p:childTnLst>
                                    <p:anim calcmode="discrete" valueType="str">
                                      <p:cBhvr>
                                        <p:cTn id="8" dur="1000" fill="hold"/>
                                        <p:tgtEl>
                                          <p:spTgt spid="11"/>
                                        </p:tgtEl>
                                        <p:attrNameLst>
                                          <p:attrName>style.visibility</p:attrName>
                                        </p:attrNameLst>
                                      </p:cBhvr>
                                      <p:tavLst>
                                        <p:tav tm="0">
                                          <p:val>
                                            <p:strVal val="hidden"/>
                                          </p:val>
                                        </p:tav>
                                        <p:tav tm="50000">
                                          <p:val>
                                            <p:strVal val="visible"/>
                                          </p:val>
                                        </p:tav>
                                      </p:tavLst>
                                    </p:anim>
                                  </p:childTnLst>
                                </p:cTn>
                              </p:par>
                              <p:par>
                                <p:cTn id="9" presetID="35" presetClass="emph" presetSubtype="0" repeatCount="indefinite" fill="hold" grpId="0" nodeType="withEffect">
                                  <p:stCondLst>
                                    <p:cond delay="0"/>
                                  </p:stCondLst>
                                  <p:childTnLst>
                                    <p:anim calcmode="discrete" valueType="str">
                                      <p:cBhvr>
                                        <p:cTn id="10" dur="10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3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dirty="0"/>
              <a:t>Version 10 - IT-4744</a:t>
            </a:r>
            <a:endParaRPr lang="en-US" dirty="0"/>
          </a:p>
        </p:txBody>
      </p:sp>
      <p:sp>
        <p:nvSpPr>
          <p:cNvPr id="5" name="Slide Number Placeholder 4"/>
          <p:cNvSpPr>
            <a:spLocks noGrp="1"/>
          </p:cNvSpPr>
          <p:nvPr>
            <p:ph type="sldNum" sz="quarter" idx="12"/>
          </p:nvPr>
        </p:nvSpPr>
        <p:spPr/>
        <p:txBody>
          <a:bodyPr/>
          <a:lstStyle/>
          <a:p>
            <a:fld id="{22171F32-9A30-EC41-A9D2-45D6D6C63207}" type="slidenum">
              <a:rPr lang="en-US" smtClean="0"/>
              <a:pPr/>
              <a:t>39</a:t>
            </a:fld>
            <a:endParaRPr lang="en-US"/>
          </a:p>
        </p:txBody>
      </p:sp>
      <p:sp>
        <p:nvSpPr>
          <p:cNvPr id="2" name="Text Placeholder 1"/>
          <p:cNvSpPr>
            <a:spLocks noGrp="1"/>
          </p:cNvSpPr>
          <p:nvPr>
            <p:ph type="body" sz="quarter" idx="13"/>
          </p:nvPr>
        </p:nvSpPr>
        <p:spPr/>
        <p:txBody>
          <a:bodyPr/>
          <a:lstStyle/>
          <a:p>
            <a:pPr marL="0" indent="0">
              <a:buNone/>
            </a:pPr>
            <a:r>
              <a:rPr lang="en-US" b="1" dirty="0">
                <a:solidFill>
                  <a:schemeClr val="accent6"/>
                </a:solidFill>
              </a:rPr>
              <a:t>Section 4</a:t>
            </a:r>
          </a:p>
          <a:p>
            <a:pPr marL="0" indent="0">
              <a:buNone/>
            </a:pPr>
            <a:r>
              <a:rPr lang="en-US" dirty="0"/>
              <a:t>Storage, Transport</a:t>
            </a:r>
            <a:br>
              <a:rPr lang="en-US" dirty="0"/>
            </a:br>
            <a:r>
              <a:rPr lang="en-US" dirty="0"/>
              <a:t>and Handling</a:t>
            </a:r>
          </a:p>
        </p:txBody>
      </p:sp>
      <p:pic>
        <p:nvPicPr>
          <p:cNvPr id="6" name="Picture 5"/>
          <p:cNvPicPr>
            <a:picLocks noChangeAspect="1"/>
          </p:cNvPicPr>
          <p:nvPr/>
        </p:nvPicPr>
        <p:blipFill>
          <a:blip r:embed="rId2"/>
          <a:stretch>
            <a:fillRect/>
          </a:stretch>
        </p:blipFill>
        <p:spPr>
          <a:xfrm>
            <a:off x="5124303" y="2302598"/>
            <a:ext cx="2667373" cy="2248962"/>
          </a:xfrm>
          <a:prstGeom prst="rect">
            <a:avLst/>
          </a:prstGeom>
        </p:spPr>
      </p:pic>
    </p:spTree>
    <p:extLst>
      <p:ext uri="{BB962C8B-B14F-4D97-AF65-F5344CB8AC3E}">
        <p14:creationId xmlns:p14="http://schemas.microsoft.com/office/powerpoint/2010/main" val="24728346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a:t>EDMS Ref: 1371983</a:t>
            </a:r>
          </a:p>
        </p:txBody>
      </p:sp>
      <p:sp>
        <p:nvSpPr>
          <p:cNvPr id="5" name="Footer Placeholder 4"/>
          <p:cNvSpPr>
            <a:spLocks noGrp="1"/>
          </p:cNvSpPr>
          <p:nvPr>
            <p:ph type="ftr" sz="quarter" idx="11"/>
          </p:nvPr>
        </p:nvSpPr>
        <p:spPr/>
        <p:txBody>
          <a:bodyPr/>
          <a:lstStyle/>
          <a:p>
            <a:r>
              <a:rPr lang="en-GB" dirty="0"/>
              <a:t>Version 10 - IT-4744</a:t>
            </a:r>
            <a:endParaRPr lang="en-US" dirty="0"/>
          </a:p>
        </p:txBody>
      </p:sp>
      <p:sp>
        <p:nvSpPr>
          <p:cNvPr id="6" name="Slide Number Placeholder 5"/>
          <p:cNvSpPr>
            <a:spLocks noGrp="1"/>
          </p:cNvSpPr>
          <p:nvPr>
            <p:ph type="sldNum" sz="quarter" idx="12"/>
          </p:nvPr>
        </p:nvSpPr>
        <p:spPr/>
        <p:txBody>
          <a:bodyPr/>
          <a:lstStyle/>
          <a:p>
            <a:fld id="{22171F32-9A30-EC41-A9D2-45D6D6C63207}" type="slidenum">
              <a:rPr lang="en-US" smtClean="0"/>
              <a:pPr/>
              <a:t>4</a:t>
            </a:fld>
            <a:endParaRPr lang="en-US"/>
          </a:p>
        </p:txBody>
      </p:sp>
      <p:sp>
        <p:nvSpPr>
          <p:cNvPr id="2" name="Title 1"/>
          <p:cNvSpPr>
            <a:spLocks noGrp="1"/>
          </p:cNvSpPr>
          <p:nvPr>
            <p:ph type="title"/>
          </p:nvPr>
        </p:nvSpPr>
        <p:spPr/>
        <p:txBody>
          <a:bodyPr/>
          <a:lstStyle/>
          <a:p>
            <a:r>
              <a:rPr lang="en-US" dirty="0"/>
              <a:t>Purpose</a:t>
            </a:r>
          </a:p>
        </p:txBody>
      </p:sp>
      <p:sp>
        <p:nvSpPr>
          <p:cNvPr id="3" name="Content Placeholder 2"/>
          <p:cNvSpPr>
            <a:spLocks noGrp="1"/>
          </p:cNvSpPr>
          <p:nvPr>
            <p:ph idx="1"/>
          </p:nvPr>
        </p:nvSpPr>
        <p:spPr/>
        <p:txBody>
          <a:bodyPr/>
          <a:lstStyle/>
          <a:p>
            <a:pPr>
              <a:spcBef>
                <a:spcPts val="2400"/>
              </a:spcBef>
              <a:buFont typeface="Arial" charset="0"/>
              <a:buChar char="•"/>
            </a:pPr>
            <a:r>
              <a:rPr lang="en-US" dirty="0"/>
              <a:t>CERN has set up </a:t>
            </a:r>
            <a:r>
              <a:rPr lang="en-US" sz="3600" b="1" dirty="0"/>
              <a:t>working rules</a:t>
            </a:r>
            <a:endParaRPr lang="en-US" b="1" dirty="0"/>
          </a:p>
          <a:p>
            <a:pPr>
              <a:spcBef>
                <a:spcPts val="2400"/>
              </a:spcBef>
            </a:pPr>
            <a:r>
              <a:rPr lang="en-US" dirty="0"/>
              <a:t>Contractors and contractors’ personnel</a:t>
            </a:r>
            <a:br>
              <a:rPr lang="en-US" dirty="0"/>
            </a:br>
            <a:r>
              <a:rPr lang="en-US" dirty="0"/>
              <a:t>shall comply these </a:t>
            </a:r>
            <a:r>
              <a:rPr lang="en-US" sz="3600" b="1" dirty="0"/>
              <a:t>rules</a:t>
            </a:r>
            <a:r>
              <a:rPr lang="en-US" i="1" dirty="0"/>
              <a:t> </a:t>
            </a:r>
            <a:r>
              <a:rPr lang="en-US" dirty="0"/>
              <a:t>where applicable</a:t>
            </a:r>
          </a:p>
          <a:p>
            <a:pPr>
              <a:spcBef>
                <a:spcPts val="2400"/>
              </a:spcBef>
            </a:pPr>
            <a:r>
              <a:rPr lang="en-US" dirty="0"/>
              <a:t>This document “Working on the CERN Site” highlights rules </a:t>
            </a:r>
            <a:br>
              <a:rPr lang="en-US" dirty="0"/>
            </a:br>
            <a:r>
              <a:rPr lang="en-US" dirty="0"/>
              <a:t>that may have a cost</a:t>
            </a:r>
            <a:br>
              <a:rPr lang="en-US" dirty="0"/>
            </a:br>
            <a:r>
              <a:rPr lang="en-US" dirty="0"/>
              <a:t>for contractors</a:t>
            </a:r>
          </a:p>
        </p:txBody>
      </p:sp>
      <p:grpSp>
        <p:nvGrpSpPr>
          <p:cNvPr id="7" name="Group 6"/>
          <p:cNvGrpSpPr/>
          <p:nvPr/>
        </p:nvGrpSpPr>
        <p:grpSpPr>
          <a:xfrm>
            <a:off x="5123339" y="4107132"/>
            <a:ext cx="3176454" cy="1587206"/>
            <a:chOff x="4662965" y="4542518"/>
            <a:chExt cx="3176454" cy="1587206"/>
          </a:xfrm>
        </p:grpSpPr>
        <p:sp>
          <p:nvSpPr>
            <p:cNvPr id="8" name="Rounded Rectangle 7"/>
            <p:cNvSpPr/>
            <p:nvPr/>
          </p:nvSpPr>
          <p:spPr>
            <a:xfrm>
              <a:off x="4662965" y="4542518"/>
              <a:ext cx="3176454" cy="1587206"/>
            </a:xfrm>
            <a:prstGeom prst="roundRect">
              <a:avLst/>
            </a:prstGeom>
            <a:solidFill>
              <a:srgbClr val="FFFFFF"/>
            </a:solidFill>
            <a:ln w="38100" cmpd="sng">
              <a:solidFill>
                <a:schemeClr val="bg1">
                  <a:lumMod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TextBox 8"/>
            <p:cNvSpPr txBox="1"/>
            <p:nvPr/>
          </p:nvSpPr>
          <p:spPr>
            <a:xfrm>
              <a:off x="6167427" y="4900275"/>
              <a:ext cx="544139" cy="830997"/>
            </a:xfrm>
            <a:prstGeom prst="rect">
              <a:avLst/>
            </a:prstGeom>
            <a:noFill/>
            <a:effectLst>
              <a:outerShdw blurRad="31750" dist="31750" dir="2700000" algn="tl" rotWithShape="0">
                <a:schemeClr val="bg1">
                  <a:lumMod val="50000"/>
                  <a:alpha val="50000"/>
                </a:schemeClr>
              </a:outerShdw>
            </a:effectLst>
          </p:spPr>
          <p:txBody>
            <a:bodyPr wrap="none" rtlCol="0">
              <a:spAutoFit/>
            </a:bodyPr>
            <a:lstStyle/>
            <a:p>
              <a:pPr lvl="0" algn="ctr"/>
              <a:r>
                <a:rPr lang="x-none" sz="4800" dirty="0">
                  <a:solidFill>
                    <a:srgbClr val="4D4D4D"/>
                  </a:solidFill>
                </a:rPr>
                <a:t>=</a:t>
              </a:r>
              <a:endParaRPr lang="en-US" sz="4000" dirty="0">
                <a:solidFill>
                  <a:srgbClr val="4D4D4D"/>
                </a:solidFill>
              </a:endParaRPr>
            </a:p>
          </p:txBody>
        </p:sp>
        <p:pic>
          <p:nvPicPr>
            <p:cNvPr id="10" name="Picture 9"/>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4993029" y="4762788"/>
              <a:ext cx="1119132" cy="1135274"/>
            </a:xfrm>
            <a:prstGeom prst="rect">
              <a:avLst/>
            </a:prstGeom>
          </p:spPr>
        </p:pic>
        <p:pic>
          <p:nvPicPr>
            <p:cNvPr id="11" name="Picture 10" descr="2011-02-27 FiveDollarCoins.png"/>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6578083" y="4791893"/>
              <a:ext cx="1077064" cy="1077064"/>
            </a:xfrm>
            <a:prstGeom prst="rect">
              <a:avLst/>
            </a:prstGeom>
          </p:spPr>
        </p:pic>
      </p:grpSp>
    </p:spTree>
    <p:extLst>
      <p:ext uri="{BB962C8B-B14F-4D97-AF65-F5344CB8AC3E}">
        <p14:creationId xmlns:p14="http://schemas.microsoft.com/office/powerpoint/2010/main" val="76506745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40</a:t>
            </a:fld>
            <a:endParaRPr lang="en-US"/>
          </a:p>
        </p:txBody>
      </p:sp>
      <p:sp>
        <p:nvSpPr>
          <p:cNvPr id="5" name="Title 4"/>
          <p:cNvSpPr>
            <a:spLocks noGrp="1"/>
          </p:cNvSpPr>
          <p:nvPr>
            <p:ph type="title"/>
          </p:nvPr>
        </p:nvSpPr>
        <p:spPr/>
        <p:txBody>
          <a:bodyPr/>
          <a:lstStyle/>
          <a:p>
            <a:r>
              <a:rPr lang="en-US" dirty="0">
                <a:solidFill>
                  <a:schemeClr val="accent6"/>
                </a:solidFill>
              </a:rPr>
              <a:t>4.1 </a:t>
            </a:r>
            <a:r>
              <a:rPr lang="en-US" dirty="0"/>
              <a:t>Storage Areas</a:t>
            </a:r>
          </a:p>
        </p:txBody>
      </p:sp>
      <p:grpSp>
        <p:nvGrpSpPr>
          <p:cNvPr id="11" name="Group 10"/>
          <p:cNvGrpSpPr/>
          <p:nvPr/>
        </p:nvGrpSpPr>
        <p:grpSpPr>
          <a:xfrm>
            <a:off x="457200" y="1173935"/>
            <a:ext cx="8226855" cy="4588297"/>
            <a:chOff x="457200" y="1173935"/>
            <a:chExt cx="8226855" cy="4588297"/>
          </a:xfrm>
        </p:grpSpPr>
        <p:pic>
          <p:nvPicPr>
            <p:cNvPr id="8" name="Picture 7"/>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457200" y="1173935"/>
              <a:ext cx="3036462" cy="4588297"/>
            </a:xfrm>
            <a:prstGeom prst="rect">
              <a:avLst/>
            </a:prstGeom>
          </p:spPr>
        </p:pic>
        <p:sp>
          <p:nvSpPr>
            <p:cNvPr id="9" name="TextBox 8"/>
            <p:cNvSpPr txBox="1"/>
            <p:nvPr/>
          </p:nvSpPr>
          <p:spPr>
            <a:xfrm>
              <a:off x="3571185" y="1180181"/>
              <a:ext cx="5112870" cy="1569660"/>
            </a:xfrm>
            <a:prstGeom prst="rect">
              <a:avLst/>
            </a:prstGeom>
            <a:noFill/>
          </p:spPr>
          <p:txBody>
            <a:bodyPr wrap="square" rtlCol="0">
              <a:spAutoFit/>
            </a:bodyPr>
            <a:lstStyle/>
            <a:p>
              <a:pPr lvl="0" algn="ctr">
                <a:spcBef>
                  <a:spcPts val="600"/>
                </a:spcBef>
              </a:pPr>
              <a:r>
                <a:rPr lang="x-none" sz="3200" dirty="0">
                  <a:solidFill>
                    <a:schemeClr val="accent6"/>
                  </a:solidFill>
                </a:rPr>
                <a:t>Storage space availability</a:t>
              </a:r>
              <a:br>
                <a:rPr lang="x-none" sz="3200" dirty="0">
                  <a:solidFill>
                    <a:schemeClr val="accent6"/>
                  </a:solidFill>
                </a:rPr>
              </a:br>
              <a:r>
                <a:rPr lang="x-none" sz="3200" dirty="0">
                  <a:solidFill>
                    <a:schemeClr val="accent6"/>
                  </a:solidFill>
                </a:rPr>
                <a:t>is an issue in underground</a:t>
              </a:r>
              <a:br>
                <a:rPr lang="x-none" sz="3200" dirty="0">
                  <a:solidFill>
                    <a:schemeClr val="accent6"/>
                  </a:solidFill>
                </a:rPr>
              </a:br>
              <a:r>
                <a:rPr lang="x-none" sz="3200" dirty="0">
                  <a:solidFill>
                    <a:schemeClr val="accent6"/>
                  </a:solidFill>
                </a:rPr>
                <a:t>areas (SPS and LHC)</a:t>
              </a:r>
              <a:endParaRPr lang="en-US" sz="2800" dirty="0">
                <a:solidFill>
                  <a:schemeClr val="accent6"/>
                </a:solidFill>
              </a:endParaRPr>
            </a:p>
          </p:txBody>
        </p:sp>
        <p:sp>
          <p:nvSpPr>
            <p:cNvPr id="10" name="TextBox 9"/>
            <p:cNvSpPr txBox="1"/>
            <p:nvPr/>
          </p:nvSpPr>
          <p:spPr>
            <a:xfrm>
              <a:off x="3705225" y="3429000"/>
              <a:ext cx="4978830" cy="2169825"/>
            </a:xfrm>
            <a:prstGeom prst="rect">
              <a:avLst/>
            </a:prstGeom>
            <a:noFill/>
          </p:spPr>
          <p:txBody>
            <a:bodyPr wrap="square" rtlCol="0">
              <a:spAutoFit/>
            </a:bodyPr>
            <a:lstStyle/>
            <a:p>
              <a:pPr marL="228600" lvl="0" indent="-228600">
                <a:spcBef>
                  <a:spcPts val="600"/>
                </a:spcBef>
                <a:buClr>
                  <a:schemeClr val="accent2"/>
                </a:buClr>
                <a:buFont typeface="Arial"/>
                <a:buChar char="•"/>
              </a:pPr>
              <a:r>
                <a:rPr lang="x-none" sz="2400" dirty="0">
                  <a:solidFill>
                    <a:schemeClr val="accent6"/>
                  </a:solidFill>
                </a:rPr>
                <a:t>Passage areas shall be kept free</a:t>
              </a:r>
            </a:p>
            <a:p>
              <a:pPr marL="228600" lvl="0" indent="-228600">
                <a:spcBef>
                  <a:spcPts val="600"/>
                </a:spcBef>
                <a:buClr>
                  <a:schemeClr val="accent2"/>
                </a:buClr>
                <a:buFont typeface="Arial"/>
                <a:buChar char="•"/>
              </a:pPr>
              <a:r>
                <a:rPr lang="x-none" sz="2400" dirty="0">
                  <a:solidFill>
                    <a:schemeClr val="accent6"/>
                  </a:solidFill>
                </a:rPr>
                <a:t>Only marked out storage area</a:t>
              </a:r>
            </a:p>
            <a:p>
              <a:pPr marL="228600" lvl="0" indent="-228600">
                <a:spcBef>
                  <a:spcPts val="600"/>
                </a:spcBef>
                <a:buClr>
                  <a:schemeClr val="accent2"/>
                </a:buClr>
                <a:buFont typeface="Arial"/>
                <a:buChar char="•"/>
              </a:pPr>
              <a:r>
                <a:rPr lang="x-none" sz="2400" dirty="0">
                  <a:solidFill>
                    <a:schemeClr val="accent6"/>
                  </a:solidFill>
                </a:rPr>
                <a:t>Stored equipment/bulk property</a:t>
              </a:r>
              <a:br>
                <a:rPr lang="x-none" sz="2400" dirty="0">
                  <a:solidFill>
                    <a:schemeClr val="accent6"/>
                  </a:solidFill>
                </a:rPr>
              </a:br>
              <a:r>
                <a:rPr lang="x-none" sz="2400" dirty="0">
                  <a:solidFill>
                    <a:schemeClr val="accent6"/>
                  </a:solidFill>
                </a:rPr>
                <a:t>clearly identified</a:t>
              </a:r>
            </a:p>
            <a:p>
              <a:pPr marL="228600" lvl="0" indent="-228600">
                <a:spcBef>
                  <a:spcPts val="600"/>
                </a:spcBef>
                <a:buClr>
                  <a:schemeClr val="accent2"/>
                </a:buClr>
                <a:buFont typeface="Arial"/>
                <a:buChar char="•"/>
              </a:pPr>
              <a:r>
                <a:rPr lang="en-US" sz="2400" dirty="0">
                  <a:solidFill>
                    <a:schemeClr val="accent6"/>
                  </a:solidFill>
                </a:rPr>
                <a:t>Warning signs on both/all sides</a:t>
              </a:r>
            </a:p>
          </p:txBody>
        </p:sp>
      </p:grpSp>
    </p:spTree>
    <p:extLst>
      <p:ext uri="{BB962C8B-B14F-4D97-AF65-F5344CB8AC3E}">
        <p14:creationId xmlns:p14="http://schemas.microsoft.com/office/powerpoint/2010/main" val="2838959270"/>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41</a:t>
            </a:fld>
            <a:endParaRPr lang="en-US"/>
          </a:p>
        </p:txBody>
      </p:sp>
      <p:sp>
        <p:nvSpPr>
          <p:cNvPr id="5" name="Title 4"/>
          <p:cNvSpPr>
            <a:spLocks noGrp="1"/>
          </p:cNvSpPr>
          <p:nvPr>
            <p:ph type="title"/>
          </p:nvPr>
        </p:nvSpPr>
        <p:spPr>
          <a:xfrm>
            <a:off x="596900" y="548814"/>
            <a:ext cx="8226854" cy="940443"/>
          </a:xfrm>
        </p:spPr>
        <p:txBody>
          <a:bodyPr>
            <a:normAutofit fontScale="90000"/>
          </a:bodyPr>
          <a:lstStyle/>
          <a:p>
            <a:r>
              <a:rPr lang="en-US" dirty="0">
                <a:solidFill>
                  <a:schemeClr val="accent6"/>
                </a:solidFill>
              </a:rPr>
              <a:t>4.2.1 </a:t>
            </a:r>
            <a:r>
              <a:rPr lang="en-US" dirty="0"/>
              <a:t>Vertical Handling Operations in the Access Shafts</a:t>
            </a:r>
            <a:endParaRPr lang="fr-FR" dirty="0"/>
          </a:p>
        </p:txBody>
      </p:sp>
      <p:sp>
        <p:nvSpPr>
          <p:cNvPr id="7" name="TextBox 6"/>
          <p:cNvSpPr txBox="1"/>
          <p:nvPr/>
        </p:nvSpPr>
        <p:spPr>
          <a:xfrm>
            <a:off x="613539" y="1797305"/>
            <a:ext cx="3241592" cy="1634294"/>
          </a:xfrm>
          <a:prstGeom prst="rect">
            <a:avLst/>
          </a:prstGeom>
          <a:noFill/>
        </p:spPr>
        <p:txBody>
          <a:bodyPr wrap="none" rtlCol="0">
            <a:spAutoFit/>
          </a:bodyPr>
          <a:lstStyle/>
          <a:p>
            <a:pPr lvl="0" algn="ctr">
              <a:lnSpc>
                <a:spcPct val="85000"/>
              </a:lnSpc>
              <a:spcBef>
                <a:spcPts val="600"/>
              </a:spcBef>
            </a:pPr>
            <a:r>
              <a:rPr lang="x-none" sz="2400" b="1" dirty="0">
                <a:solidFill>
                  <a:srgbClr val="800000"/>
                </a:solidFill>
              </a:rPr>
              <a:t>Handling </a:t>
            </a:r>
            <a:r>
              <a:rPr lang="en-GB" sz="2400" b="1" dirty="0">
                <a:solidFill>
                  <a:srgbClr val="800000"/>
                </a:solidFill>
              </a:rPr>
              <a:t>equipment</a:t>
            </a:r>
            <a:r>
              <a:rPr lang="x-none" sz="2400" b="1" dirty="0">
                <a:solidFill>
                  <a:srgbClr val="800000"/>
                </a:solidFill>
              </a:rPr>
              <a:t>:</a:t>
            </a:r>
            <a:br>
              <a:rPr lang="x-none" sz="2400" b="1">
                <a:solidFill>
                  <a:srgbClr val="800000"/>
                </a:solidFill>
              </a:rPr>
            </a:br>
            <a:r>
              <a:rPr lang="en-GB" sz="2400" b="1" dirty="0">
                <a:solidFill>
                  <a:srgbClr val="800000"/>
                </a:solidFill>
              </a:rPr>
              <a:t>operated </a:t>
            </a:r>
          </a:p>
          <a:p>
            <a:pPr lvl="0" algn="ctr">
              <a:lnSpc>
                <a:spcPct val="85000"/>
              </a:lnSpc>
              <a:spcBef>
                <a:spcPts val="600"/>
              </a:spcBef>
            </a:pPr>
            <a:r>
              <a:rPr lang="x-none" sz="4000" b="1">
                <a:solidFill>
                  <a:srgbClr val="800000"/>
                </a:solidFill>
              </a:rPr>
              <a:t>exclusiv</a:t>
            </a:r>
            <a:r>
              <a:rPr lang="en-GB" sz="4000" b="1" dirty="0" err="1">
                <a:solidFill>
                  <a:srgbClr val="800000"/>
                </a:solidFill>
              </a:rPr>
              <a:t>ely</a:t>
            </a:r>
            <a:r>
              <a:rPr lang="en-GB" sz="4000" b="1" dirty="0">
                <a:solidFill>
                  <a:srgbClr val="800000"/>
                </a:solidFill>
              </a:rPr>
              <a:t> </a:t>
            </a:r>
            <a:br>
              <a:rPr lang="x-none" sz="3200" b="1">
                <a:solidFill>
                  <a:srgbClr val="800000"/>
                </a:solidFill>
              </a:rPr>
            </a:br>
            <a:r>
              <a:rPr lang="en-GB" sz="2400" b="1" dirty="0">
                <a:solidFill>
                  <a:srgbClr val="800000"/>
                </a:solidFill>
              </a:rPr>
              <a:t>by </a:t>
            </a:r>
            <a:r>
              <a:rPr lang="x-none" sz="2400" b="1">
                <a:solidFill>
                  <a:srgbClr val="800000"/>
                </a:solidFill>
              </a:rPr>
              <a:t>CERN</a:t>
            </a:r>
            <a:endParaRPr lang="en-US" sz="2400" b="1" dirty="0">
              <a:solidFill>
                <a:srgbClr val="800000"/>
              </a:solidFill>
            </a:endParaRPr>
          </a:p>
        </p:txBody>
      </p:sp>
      <p:sp>
        <p:nvSpPr>
          <p:cNvPr id="8" name="TextBox 7"/>
          <p:cNvSpPr txBox="1"/>
          <p:nvPr/>
        </p:nvSpPr>
        <p:spPr>
          <a:xfrm>
            <a:off x="675381" y="3858761"/>
            <a:ext cx="3117911" cy="1589666"/>
          </a:xfrm>
          <a:prstGeom prst="rect">
            <a:avLst/>
          </a:prstGeom>
          <a:noFill/>
        </p:spPr>
        <p:txBody>
          <a:bodyPr wrap="none" rtlCol="0">
            <a:spAutoFit/>
          </a:bodyPr>
          <a:lstStyle/>
          <a:p>
            <a:pPr lvl="0" algn="ctr">
              <a:lnSpc>
                <a:spcPct val="85000"/>
              </a:lnSpc>
              <a:spcBef>
                <a:spcPts val="600"/>
              </a:spcBef>
            </a:pPr>
            <a:r>
              <a:rPr lang="x-none" sz="3200" b="1" dirty="0">
                <a:solidFill>
                  <a:srgbClr val="008000"/>
                </a:solidFill>
              </a:rPr>
              <a:t>Requests:</a:t>
            </a:r>
            <a:br>
              <a:rPr lang="x-none" sz="3200" b="1" dirty="0">
                <a:solidFill>
                  <a:srgbClr val="008000"/>
                </a:solidFill>
              </a:rPr>
            </a:br>
            <a:r>
              <a:rPr lang="x-none" sz="2800" dirty="0">
                <a:solidFill>
                  <a:srgbClr val="008000"/>
                </a:solidFill>
              </a:rPr>
              <a:t>through</a:t>
            </a:r>
            <a:r>
              <a:rPr lang="x-none" sz="2800" b="1" dirty="0">
                <a:solidFill>
                  <a:srgbClr val="008000"/>
                </a:solidFill>
              </a:rPr>
              <a:t> CERN</a:t>
            </a:r>
            <a:br>
              <a:rPr lang="x-none" sz="2800" b="1" dirty="0">
                <a:solidFill>
                  <a:srgbClr val="008000"/>
                </a:solidFill>
              </a:rPr>
            </a:br>
            <a:r>
              <a:rPr lang="x-none" sz="2800" b="1" dirty="0">
                <a:solidFill>
                  <a:srgbClr val="008000"/>
                </a:solidFill>
              </a:rPr>
              <a:t>technical contact</a:t>
            </a:r>
          </a:p>
          <a:p>
            <a:pPr lvl="0" algn="ctr">
              <a:lnSpc>
                <a:spcPct val="85000"/>
              </a:lnSpc>
              <a:spcBef>
                <a:spcPts val="600"/>
              </a:spcBef>
            </a:pPr>
            <a:r>
              <a:rPr lang="x-none" sz="2000" dirty="0">
                <a:solidFill>
                  <a:srgbClr val="008000"/>
                </a:solidFill>
              </a:rPr>
              <a:t>(</a:t>
            </a:r>
            <a:r>
              <a:rPr lang="x-none" sz="2000" b="1" dirty="0">
                <a:solidFill>
                  <a:srgbClr val="008000"/>
                </a:solidFill>
              </a:rPr>
              <a:t>5</a:t>
            </a:r>
            <a:r>
              <a:rPr lang="x-none" sz="2000" dirty="0">
                <a:solidFill>
                  <a:srgbClr val="008000"/>
                </a:solidFill>
              </a:rPr>
              <a:t> working days before)</a:t>
            </a:r>
            <a:endParaRPr lang="en-US" sz="2000" dirty="0">
              <a:solidFill>
                <a:srgbClr val="008000"/>
              </a:solidFill>
            </a:endParaRPr>
          </a:p>
        </p:txBody>
      </p:sp>
      <p:pic>
        <p:nvPicPr>
          <p:cNvPr id="6146" name="Picture 2" descr="https://mediastream.cern.ch/MediaArchive/Photo/Public/2007/0704009/0704009_03/0704009_03-A4-at-144-dpi.jpg"/>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4810125" y="1350492"/>
            <a:ext cx="3043192" cy="45464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3783606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42</a:t>
            </a:fld>
            <a:endParaRPr lang="en-US"/>
          </a:p>
        </p:txBody>
      </p:sp>
      <p:sp>
        <p:nvSpPr>
          <p:cNvPr id="5" name="Title 4"/>
          <p:cNvSpPr>
            <a:spLocks noGrp="1"/>
          </p:cNvSpPr>
          <p:nvPr>
            <p:ph type="title"/>
          </p:nvPr>
        </p:nvSpPr>
        <p:spPr>
          <a:xfrm>
            <a:off x="622300" y="535751"/>
            <a:ext cx="8226854" cy="940443"/>
          </a:xfrm>
        </p:spPr>
        <p:txBody>
          <a:bodyPr>
            <a:normAutofit fontScale="90000"/>
          </a:bodyPr>
          <a:lstStyle/>
          <a:p>
            <a:r>
              <a:rPr lang="en-US" dirty="0">
                <a:solidFill>
                  <a:schemeClr val="accent6"/>
                </a:solidFill>
              </a:rPr>
              <a:t>4.2.2 </a:t>
            </a:r>
            <a:r>
              <a:rPr lang="en-US" dirty="0"/>
              <a:t>Use of Bicycles in the Underground Structures</a:t>
            </a:r>
            <a:endParaRPr lang="fr-FR" dirty="0"/>
          </a:p>
        </p:txBody>
      </p:sp>
      <p:sp>
        <p:nvSpPr>
          <p:cNvPr id="8" name="TextBox 7"/>
          <p:cNvSpPr txBox="1"/>
          <p:nvPr/>
        </p:nvSpPr>
        <p:spPr>
          <a:xfrm>
            <a:off x="3857282" y="2631401"/>
            <a:ext cx="4748416" cy="2283702"/>
          </a:xfrm>
          <a:prstGeom prst="rect">
            <a:avLst/>
          </a:prstGeom>
          <a:noFill/>
        </p:spPr>
        <p:txBody>
          <a:bodyPr wrap="none" rtlCol="0">
            <a:spAutoFit/>
          </a:bodyPr>
          <a:lstStyle/>
          <a:p>
            <a:pPr lvl="0">
              <a:lnSpc>
                <a:spcPct val="85000"/>
              </a:lnSpc>
              <a:spcBef>
                <a:spcPts val="600"/>
              </a:spcBef>
            </a:pPr>
            <a:r>
              <a:rPr lang="en-GB" sz="3200" dirty="0">
                <a:solidFill>
                  <a:schemeClr val="accent6"/>
                </a:solidFill>
              </a:rPr>
              <a:t>The contractor may </a:t>
            </a:r>
          </a:p>
          <a:p>
            <a:pPr lvl="0">
              <a:lnSpc>
                <a:spcPct val="85000"/>
              </a:lnSpc>
              <a:spcBef>
                <a:spcPts val="600"/>
              </a:spcBef>
            </a:pPr>
            <a:r>
              <a:rPr lang="en-GB" sz="3200" dirty="0">
                <a:solidFill>
                  <a:schemeClr val="accent6"/>
                </a:solidFill>
              </a:rPr>
              <a:t>use bicycles </a:t>
            </a:r>
          </a:p>
          <a:p>
            <a:pPr lvl="0">
              <a:lnSpc>
                <a:spcPct val="85000"/>
              </a:lnSpc>
              <a:spcBef>
                <a:spcPts val="600"/>
              </a:spcBef>
            </a:pPr>
            <a:endParaRPr lang="en-GB" sz="3200" dirty="0">
              <a:solidFill>
                <a:schemeClr val="accent6"/>
              </a:solidFill>
            </a:endParaRPr>
          </a:p>
          <a:p>
            <a:pPr marL="228600" indent="-228600">
              <a:lnSpc>
                <a:spcPct val="85000"/>
              </a:lnSpc>
              <a:spcBef>
                <a:spcPts val="600"/>
              </a:spcBef>
              <a:buClr>
                <a:schemeClr val="accent2"/>
              </a:buClr>
              <a:buFont typeface="Arial"/>
              <a:buChar char="•"/>
            </a:pPr>
            <a:r>
              <a:rPr lang="en-GB" sz="2400" dirty="0">
                <a:solidFill>
                  <a:schemeClr val="accent6"/>
                </a:solidFill>
              </a:rPr>
              <a:t>Model approved</a:t>
            </a:r>
          </a:p>
          <a:p>
            <a:pPr marL="228600" indent="-228600">
              <a:lnSpc>
                <a:spcPct val="85000"/>
              </a:lnSpc>
              <a:spcBef>
                <a:spcPts val="600"/>
              </a:spcBef>
              <a:buClr>
                <a:schemeClr val="accent2"/>
              </a:buClr>
              <a:buFont typeface="Arial"/>
              <a:buChar char="•"/>
            </a:pPr>
            <a:r>
              <a:rPr lang="en-GB" sz="2400" dirty="0">
                <a:solidFill>
                  <a:schemeClr val="accent6"/>
                </a:solidFill>
              </a:rPr>
              <a:t>Parked in compliance with rules</a:t>
            </a:r>
          </a:p>
        </p:txBody>
      </p:sp>
      <p:pic>
        <p:nvPicPr>
          <p:cNvPr id="11" name="Picture 10"/>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942486" y="1783361"/>
            <a:ext cx="2702414" cy="4043129"/>
          </a:xfrm>
          <a:prstGeom prst="rect">
            <a:avLst/>
          </a:prstGeom>
        </p:spPr>
      </p:pic>
    </p:spTree>
    <p:extLst>
      <p:ext uri="{BB962C8B-B14F-4D97-AF65-F5344CB8AC3E}">
        <p14:creationId xmlns:p14="http://schemas.microsoft.com/office/powerpoint/2010/main" val="396135511"/>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43</a:t>
            </a:fld>
            <a:endParaRPr lang="en-US"/>
          </a:p>
        </p:txBody>
      </p:sp>
      <p:sp>
        <p:nvSpPr>
          <p:cNvPr id="5" name="Title 4"/>
          <p:cNvSpPr>
            <a:spLocks noGrp="1"/>
          </p:cNvSpPr>
          <p:nvPr>
            <p:ph type="title"/>
          </p:nvPr>
        </p:nvSpPr>
        <p:spPr/>
        <p:txBody>
          <a:bodyPr/>
          <a:lstStyle/>
          <a:p>
            <a:r>
              <a:rPr lang="en-US" dirty="0">
                <a:solidFill>
                  <a:schemeClr val="accent6"/>
                </a:solidFill>
              </a:rPr>
              <a:t>4.3 </a:t>
            </a:r>
            <a:r>
              <a:rPr lang="en-US" dirty="0"/>
              <a:t>Customs Formalities</a:t>
            </a:r>
          </a:p>
        </p:txBody>
      </p:sp>
      <p:sp>
        <p:nvSpPr>
          <p:cNvPr id="7" name="TextBox 6"/>
          <p:cNvSpPr txBox="1"/>
          <p:nvPr/>
        </p:nvSpPr>
        <p:spPr>
          <a:xfrm>
            <a:off x="508077" y="2073767"/>
            <a:ext cx="8635923" cy="510909"/>
          </a:xfrm>
          <a:prstGeom prst="rect">
            <a:avLst/>
          </a:prstGeom>
          <a:noFill/>
        </p:spPr>
        <p:txBody>
          <a:bodyPr wrap="square" rtlCol="0">
            <a:spAutoFit/>
          </a:bodyPr>
          <a:lstStyle/>
          <a:p>
            <a:pPr lvl="0">
              <a:lnSpc>
                <a:spcPct val="85000"/>
              </a:lnSpc>
              <a:spcBef>
                <a:spcPts val="600"/>
              </a:spcBef>
            </a:pPr>
            <a:r>
              <a:rPr lang="x-none" sz="3200" b="1" dirty="0">
                <a:solidFill>
                  <a:srgbClr val="262626"/>
                </a:solidFill>
              </a:rPr>
              <a:t>Belonging to CERN</a:t>
            </a:r>
            <a:r>
              <a:rPr lang="en-GB" sz="3200" b="1" dirty="0">
                <a:solidFill>
                  <a:srgbClr val="262626"/>
                </a:solidFill>
              </a:rPr>
              <a:t> </a:t>
            </a:r>
            <a:r>
              <a:rPr lang="x-none" sz="3200" dirty="0">
                <a:solidFill>
                  <a:srgbClr val="262626"/>
                </a:solidFill>
              </a:rPr>
              <a:t>or </a:t>
            </a:r>
            <a:r>
              <a:rPr lang="x-none" sz="3200" b="1" dirty="0">
                <a:solidFill>
                  <a:srgbClr val="262626"/>
                </a:solidFill>
              </a:rPr>
              <a:t>being sent to</a:t>
            </a:r>
            <a:r>
              <a:rPr lang="en-GB" sz="3200" b="1" dirty="0">
                <a:solidFill>
                  <a:srgbClr val="262626"/>
                </a:solidFill>
              </a:rPr>
              <a:t> </a:t>
            </a:r>
            <a:r>
              <a:rPr lang="x-none" sz="3200" b="1" dirty="0">
                <a:solidFill>
                  <a:srgbClr val="262626"/>
                </a:solidFill>
              </a:rPr>
              <a:t>CERN</a:t>
            </a:r>
            <a:endParaRPr lang="en-US" sz="3200" dirty="0">
              <a:solidFill>
                <a:srgbClr val="262626"/>
              </a:solidFill>
            </a:endParaRPr>
          </a:p>
        </p:txBody>
      </p:sp>
      <p:sp>
        <p:nvSpPr>
          <p:cNvPr id="8" name="TextBox 7"/>
          <p:cNvSpPr txBox="1"/>
          <p:nvPr/>
        </p:nvSpPr>
        <p:spPr>
          <a:xfrm>
            <a:off x="457199" y="2619727"/>
            <a:ext cx="7079951" cy="510909"/>
          </a:xfrm>
          <a:prstGeom prst="rect">
            <a:avLst/>
          </a:prstGeom>
          <a:noFill/>
        </p:spPr>
        <p:txBody>
          <a:bodyPr wrap="none" rtlCol="0">
            <a:spAutoFit/>
          </a:bodyPr>
          <a:lstStyle/>
          <a:p>
            <a:pPr marL="457200" lvl="0" indent="-457200" algn="ctr">
              <a:lnSpc>
                <a:spcPct val="85000"/>
              </a:lnSpc>
              <a:spcBef>
                <a:spcPts val="600"/>
              </a:spcBef>
              <a:buFont typeface="Arial" panose="020B0604020202020204" pitchFamily="34" charset="0"/>
              <a:buChar char="•"/>
            </a:pPr>
            <a:r>
              <a:rPr lang="en-US" sz="3200" dirty="0">
                <a:solidFill>
                  <a:srgbClr val="262626"/>
                </a:solidFill>
              </a:rPr>
              <a:t>b</a:t>
            </a:r>
            <a:r>
              <a:rPr lang="x-none" sz="3200" dirty="0">
                <a:solidFill>
                  <a:srgbClr val="262626"/>
                </a:solidFill>
              </a:rPr>
              <a:t>y </a:t>
            </a:r>
            <a:r>
              <a:rPr lang="x-none" sz="3200" b="1" dirty="0">
                <a:solidFill>
                  <a:srgbClr val="262626"/>
                </a:solidFill>
              </a:rPr>
              <a:t>CERN’s Import-Export Service</a:t>
            </a:r>
            <a:endParaRPr lang="en-US" sz="3200" dirty="0">
              <a:solidFill>
                <a:srgbClr val="262626"/>
              </a:solidFill>
            </a:endParaRPr>
          </a:p>
        </p:txBody>
      </p:sp>
      <p:sp>
        <p:nvSpPr>
          <p:cNvPr id="9" name="TextBox 8"/>
          <p:cNvSpPr txBox="1"/>
          <p:nvPr/>
        </p:nvSpPr>
        <p:spPr>
          <a:xfrm>
            <a:off x="457199" y="3701669"/>
            <a:ext cx="6871063" cy="510909"/>
          </a:xfrm>
          <a:prstGeom prst="rect">
            <a:avLst/>
          </a:prstGeom>
          <a:noFill/>
        </p:spPr>
        <p:txBody>
          <a:bodyPr wrap="square" rtlCol="0">
            <a:spAutoFit/>
          </a:bodyPr>
          <a:lstStyle/>
          <a:p>
            <a:pPr lvl="0">
              <a:lnSpc>
                <a:spcPct val="85000"/>
              </a:lnSpc>
              <a:spcBef>
                <a:spcPts val="600"/>
              </a:spcBef>
            </a:pPr>
            <a:r>
              <a:rPr lang="x-none" sz="3200" b="1" dirty="0"/>
              <a:t>Belonging to</a:t>
            </a:r>
            <a:r>
              <a:rPr lang="en-GB" sz="3200" b="1" dirty="0"/>
              <a:t> </a:t>
            </a:r>
            <a:r>
              <a:rPr lang="x-none" sz="3200" b="1" dirty="0"/>
              <a:t>the contractor</a:t>
            </a:r>
            <a:endParaRPr lang="en-US" sz="3200" dirty="0"/>
          </a:p>
        </p:txBody>
      </p:sp>
      <p:sp>
        <p:nvSpPr>
          <p:cNvPr id="10" name="TextBox 9"/>
          <p:cNvSpPr txBox="1"/>
          <p:nvPr/>
        </p:nvSpPr>
        <p:spPr>
          <a:xfrm>
            <a:off x="457199" y="4278670"/>
            <a:ext cx="8686801" cy="929485"/>
          </a:xfrm>
          <a:prstGeom prst="rect">
            <a:avLst/>
          </a:prstGeom>
          <a:noFill/>
        </p:spPr>
        <p:txBody>
          <a:bodyPr wrap="square" rtlCol="0">
            <a:spAutoFit/>
          </a:bodyPr>
          <a:lstStyle/>
          <a:p>
            <a:pPr marL="457200" indent="-457200">
              <a:lnSpc>
                <a:spcPct val="85000"/>
              </a:lnSpc>
              <a:spcBef>
                <a:spcPts val="600"/>
              </a:spcBef>
              <a:buFont typeface="Arial" panose="020B0604020202020204" pitchFamily="34" charset="0"/>
              <a:buChar char="•"/>
            </a:pPr>
            <a:r>
              <a:rPr lang="en-US" sz="3200" dirty="0">
                <a:solidFill>
                  <a:srgbClr val="0055A0"/>
                </a:solidFill>
              </a:rPr>
              <a:t>contact </a:t>
            </a:r>
            <a:r>
              <a:rPr lang="en-US" sz="3200" b="1" dirty="0">
                <a:solidFill>
                  <a:srgbClr val="0055A0"/>
                </a:solidFill>
              </a:rPr>
              <a:t>Custom’s Office </a:t>
            </a:r>
            <a:r>
              <a:rPr lang="en-US" sz="3200" dirty="0">
                <a:solidFill>
                  <a:srgbClr val="0055A0"/>
                </a:solidFill>
              </a:rPr>
              <a:t>or </a:t>
            </a:r>
            <a:r>
              <a:rPr lang="en-US" sz="3200" b="1" dirty="0">
                <a:solidFill>
                  <a:srgbClr val="0055A0"/>
                </a:solidFill>
              </a:rPr>
              <a:t>Custom’s Agent</a:t>
            </a:r>
          </a:p>
        </p:txBody>
      </p:sp>
      <p:pic>
        <p:nvPicPr>
          <p:cNvPr id="11" name="Picture 10"/>
          <p:cNvPicPr>
            <a:picLocks noChangeAspect="1"/>
          </p:cNvPicPr>
          <p:nvPr/>
        </p:nvPicPr>
        <p:blipFill>
          <a:blip r:embed="rId2"/>
          <a:stretch>
            <a:fillRect/>
          </a:stretch>
        </p:blipFill>
        <p:spPr>
          <a:xfrm flipH="1">
            <a:off x="7042935" y="298690"/>
            <a:ext cx="1839806" cy="1839806"/>
          </a:xfrm>
          <a:prstGeom prst="rect">
            <a:avLst/>
          </a:prstGeom>
        </p:spPr>
      </p:pic>
    </p:spTree>
    <p:extLst>
      <p:ext uri="{BB962C8B-B14F-4D97-AF65-F5344CB8AC3E}">
        <p14:creationId xmlns:p14="http://schemas.microsoft.com/office/powerpoint/2010/main" val="34283361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dirty="0"/>
              <a:t>Version 10 - IT-4744</a:t>
            </a:r>
            <a:endParaRPr lang="en-US" dirty="0"/>
          </a:p>
        </p:txBody>
      </p:sp>
      <p:sp>
        <p:nvSpPr>
          <p:cNvPr id="5" name="Slide Number Placeholder 4"/>
          <p:cNvSpPr>
            <a:spLocks noGrp="1"/>
          </p:cNvSpPr>
          <p:nvPr>
            <p:ph type="sldNum" sz="quarter" idx="12"/>
          </p:nvPr>
        </p:nvSpPr>
        <p:spPr/>
        <p:txBody>
          <a:bodyPr/>
          <a:lstStyle/>
          <a:p>
            <a:fld id="{22171F32-9A30-EC41-A9D2-45D6D6C63207}" type="slidenum">
              <a:rPr lang="en-US" smtClean="0"/>
              <a:pPr/>
              <a:t>44</a:t>
            </a:fld>
            <a:endParaRPr lang="en-US"/>
          </a:p>
        </p:txBody>
      </p:sp>
      <p:sp>
        <p:nvSpPr>
          <p:cNvPr id="2" name="Text Placeholder 1"/>
          <p:cNvSpPr>
            <a:spLocks noGrp="1"/>
          </p:cNvSpPr>
          <p:nvPr>
            <p:ph type="body" sz="quarter" idx="13"/>
          </p:nvPr>
        </p:nvSpPr>
        <p:spPr/>
        <p:txBody>
          <a:bodyPr/>
          <a:lstStyle/>
          <a:p>
            <a:pPr marL="0" indent="0">
              <a:buNone/>
            </a:pPr>
            <a:r>
              <a:rPr lang="en-US" b="1" dirty="0">
                <a:solidFill>
                  <a:schemeClr val="accent6"/>
                </a:solidFill>
              </a:rPr>
              <a:t>Section 5</a:t>
            </a:r>
          </a:p>
          <a:p>
            <a:pPr marL="0" indent="0">
              <a:buNone/>
            </a:pPr>
            <a:r>
              <a:rPr lang="en-US" dirty="0"/>
              <a:t>Utilities</a:t>
            </a:r>
            <a:r>
              <a:rPr lang="en-US" dirty="0">
                <a:solidFill>
                  <a:schemeClr val="tx1"/>
                </a:solidFill>
              </a:rPr>
              <a:t> and W</a:t>
            </a:r>
            <a:r>
              <a:rPr lang="en-US" dirty="0"/>
              <a:t>ork Site Services</a:t>
            </a:r>
          </a:p>
        </p:txBody>
      </p:sp>
      <p:pic>
        <p:nvPicPr>
          <p:cNvPr id="6" name="Picture 5"/>
          <p:cNvPicPr>
            <a:picLocks noChangeAspect="1"/>
          </p:cNvPicPr>
          <p:nvPr/>
        </p:nvPicPr>
        <p:blipFill>
          <a:blip r:embed="rId2"/>
          <a:stretch>
            <a:fillRect/>
          </a:stretch>
        </p:blipFill>
        <p:spPr>
          <a:xfrm>
            <a:off x="6088855" y="3823583"/>
            <a:ext cx="1966198" cy="1966198"/>
          </a:xfrm>
          <a:prstGeom prst="rect">
            <a:avLst/>
          </a:prstGeom>
        </p:spPr>
      </p:pic>
      <p:pic>
        <p:nvPicPr>
          <p:cNvPr id="8" name="Picture 7"/>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6674621" y="2127320"/>
            <a:ext cx="2172427" cy="1441899"/>
          </a:xfrm>
          <a:prstGeom prst="rect">
            <a:avLst/>
          </a:prstGeom>
        </p:spPr>
      </p:pic>
      <p:pic>
        <p:nvPicPr>
          <p:cNvPr id="9" name="Picture 8"/>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4555978" y="1977619"/>
            <a:ext cx="1838853" cy="1471082"/>
          </a:xfrm>
          <a:prstGeom prst="rect">
            <a:avLst/>
          </a:prstGeom>
        </p:spPr>
      </p:pic>
      <p:pic>
        <p:nvPicPr>
          <p:cNvPr id="10" name="Picture 9"/>
          <p:cNvPicPr>
            <a:picLocks noChangeAspect="1"/>
          </p:cNvPicPr>
          <p:nvPr/>
        </p:nvPicPr>
        <p:blipFill>
          <a:blip r:embed="rId5"/>
          <a:stretch>
            <a:fillRect/>
          </a:stretch>
        </p:blipFill>
        <p:spPr>
          <a:xfrm>
            <a:off x="4861952" y="4065804"/>
            <a:ext cx="1226903" cy="836722"/>
          </a:xfrm>
          <a:prstGeom prst="rect">
            <a:avLst/>
          </a:prstGeom>
        </p:spPr>
      </p:pic>
    </p:spTree>
    <p:extLst>
      <p:ext uri="{BB962C8B-B14F-4D97-AF65-F5344CB8AC3E}">
        <p14:creationId xmlns:p14="http://schemas.microsoft.com/office/powerpoint/2010/main" val="247283466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45</a:t>
            </a:fld>
            <a:endParaRPr lang="en-US"/>
          </a:p>
        </p:txBody>
      </p:sp>
      <p:sp>
        <p:nvSpPr>
          <p:cNvPr id="5" name="Title 4"/>
          <p:cNvSpPr>
            <a:spLocks noGrp="1"/>
          </p:cNvSpPr>
          <p:nvPr>
            <p:ph type="title"/>
          </p:nvPr>
        </p:nvSpPr>
        <p:spPr/>
        <p:txBody>
          <a:bodyPr/>
          <a:lstStyle/>
          <a:p>
            <a:r>
              <a:rPr lang="en-US" dirty="0">
                <a:solidFill>
                  <a:schemeClr val="accent6"/>
                </a:solidFill>
              </a:rPr>
              <a:t>5.1 </a:t>
            </a:r>
            <a:r>
              <a:rPr lang="en-US" dirty="0"/>
              <a:t>CERN Computing Resources</a:t>
            </a:r>
          </a:p>
        </p:txBody>
      </p:sp>
      <p:pic>
        <p:nvPicPr>
          <p:cNvPr id="6" name="Picture 5"/>
          <p:cNvPicPr>
            <a:picLocks noChangeAspect="1"/>
          </p:cNvPicPr>
          <p:nvPr/>
        </p:nvPicPr>
        <p:blipFill>
          <a:blip r:embed="rId3"/>
          <a:stretch>
            <a:fillRect/>
          </a:stretch>
        </p:blipFill>
        <p:spPr>
          <a:xfrm>
            <a:off x="457199" y="1469210"/>
            <a:ext cx="3013153" cy="2942256"/>
          </a:xfrm>
          <a:prstGeom prst="rect">
            <a:avLst/>
          </a:prstGeom>
        </p:spPr>
      </p:pic>
      <p:pic>
        <p:nvPicPr>
          <p:cNvPr id="7" name="Picture 6"/>
          <p:cNvPicPr>
            <a:picLocks noChangeAspect="1"/>
          </p:cNvPicPr>
          <p:nvPr/>
        </p:nvPicPr>
        <p:blipFill>
          <a:blip r:embed="rId4"/>
          <a:stretch>
            <a:fillRect/>
          </a:stretch>
        </p:blipFill>
        <p:spPr>
          <a:xfrm>
            <a:off x="3866001" y="2272195"/>
            <a:ext cx="1905000" cy="762000"/>
          </a:xfrm>
          <a:prstGeom prst="rect">
            <a:avLst/>
          </a:prstGeom>
        </p:spPr>
      </p:pic>
      <p:pic>
        <p:nvPicPr>
          <p:cNvPr id="8" name="Picture 7"/>
          <p:cNvPicPr>
            <a:picLocks noChangeAspect="1"/>
          </p:cNvPicPr>
          <p:nvPr/>
        </p:nvPicPr>
        <p:blipFill>
          <a:blip r:embed="rId5"/>
          <a:stretch>
            <a:fillRect/>
          </a:stretch>
        </p:blipFill>
        <p:spPr>
          <a:xfrm>
            <a:off x="6823229" y="2023982"/>
            <a:ext cx="1990817" cy="496425"/>
          </a:xfrm>
          <a:prstGeom prst="rect">
            <a:avLst/>
          </a:prstGeom>
        </p:spPr>
      </p:pic>
      <p:pic>
        <p:nvPicPr>
          <p:cNvPr id="9" name="Picture 8"/>
          <p:cNvPicPr>
            <a:picLocks noChangeAspect="1"/>
          </p:cNvPicPr>
          <p:nvPr/>
        </p:nvPicPr>
        <p:blipFill>
          <a:blip r:embed="rId6"/>
          <a:stretch>
            <a:fillRect/>
          </a:stretch>
        </p:blipFill>
        <p:spPr>
          <a:xfrm>
            <a:off x="4026492" y="3527524"/>
            <a:ext cx="2057400" cy="508000"/>
          </a:xfrm>
          <a:prstGeom prst="rect">
            <a:avLst/>
          </a:prstGeom>
        </p:spPr>
      </p:pic>
      <p:pic>
        <p:nvPicPr>
          <p:cNvPr id="11" name="Picture 10"/>
          <p:cNvPicPr>
            <a:picLocks noChangeAspect="1"/>
          </p:cNvPicPr>
          <p:nvPr/>
        </p:nvPicPr>
        <p:blipFill>
          <a:blip r:embed="rId7"/>
          <a:stretch>
            <a:fillRect/>
          </a:stretch>
        </p:blipFill>
        <p:spPr>
          <a:xfrm>
            <a:off x="5771001" y="1604705"/>
            <a:ext cx="965200" cy="812800"/>
          </a:xfrm>
          <a:prstGeom prst="rect">
            <a:avLst/>
          </a:prstGeom>
        </p:spPr>
      </p:pic>
      <p:sp>
        <p:nvSpPr>
          <p:cNvPr id="13" name="TextBox 12"/>
          <p:cNvSpPr txBox="1"/>
          <p:nvPr/>
        </p:nvSpPr>
        <p:spPr>
          <a:xfrm>
            <a:off x="990166" y="4969615"/>
            <a:ext cx="7159332" cy="523220"/>
          </a:xfrm>
          <a:prstGeom prst="rect">
            <a:avLst/>
          </a:prstGeom>
          <a:noFill/>
        </p:spPr>
        <p:txBody>
          <a:bodyPr wrap="none" rtlCol="0">
            <a:spAutoFit/>
          </a:bodyPr>
          <a:lstStyle/>
          <a:p>
            <a:pPr algn="ctr">
              <a:spcBef>
                <a:spcPts val="600"/>
              </a:spcBef>
            </a:pPr>
            <a:r>
              <a:rPr lang="en-GB" sz="2800" dirty="0">
                <a:solidFill>
                  <a:schemeClr val="accent6"/>
                </a:solidFill>
              </a:rPr>
              <a:t>I</a:t>
            </a:r>
            <a:r>
              <a:rPr lang="x-none" sz="2800" dirty="0">
                <a:solidFill>
                  <a:schemeClr val="accent6"/>
                </a:solidFill>
              </a:rPr>
              <a:t>n compliance with CERN Op. Circular no. </a:t>
            </a:r>
            <a:r>
              <a:rPr lang="en-GB" sz="2800" dirty="0">
                <a:solidFill>
                  <a:schemeClr val="accent6"/>
                </a:solidFill>
              </a:rPr>
              <a:t>5</a:t>
            </a:r>
            <a:endParaRPr lang="en-US" sz="2000" dirty="0">
              <a:solidFill>
                <a:srgbClr val="00B050"/>
              </a:solidFill>
            </a:endParaRPr>
          </a:p>
        </p:txBody>
      </p:sp>
      <p:pic>
        <p:nvPicPr>
          <p:cNvPr id="14" name="Picture 13"/>
          <p:cNvPicPr>
            <a:picLocks noChangeAspect="1"/>
          </p:cNvPicPr>
          <p:nvPr/>
        </p:nvPicPr>
        <p:blipFill>
          <a:blip r:embed="rId8"/>
          <a:stretch>
            <a:fillRect/>
          </a:stretch>
        </p:blipFill>
        <p:spPr>
          <a:xfrm>
            <a:off x="7478383" y="3717762"/>
            <a:ext cx="1332894" cy="799736"/>
          </a:xfrm>
          <a:prstGeom prst="rect">
            <a:avLst/>
          </a:prstGeom>
        </p:spPr>
      </p:pic>
      <p:pic>
        <p:nvPicPr>
          <p:cNvPr id="12" name="Picture 11"/>
          <p:cNvPicPr>
            <a:picLocks noChangeAspect="1"/>
          </p:cNvPicPr>
          <p:nvPr/>
        </p:nvPicPr>
        <p:blipFill>
          <a:blip r:embed="rId9"/>
          <a:stretch>
            <a:fillRect/>
          </a:stretch>
        </p:blipFill>
        <p:spPr>
          <a:xfrm>
            <a:off x="6422883" y="2778421"/>
            <a:ext cx="800692" cy="800692"/>
          </a:xfrm>
          <a:prstGeom prst="rect">
            <a:avLst/>
          </a:prstGeom>
        </p:spPr>
      </p:pic>
    </p:spTree>
    <p:extLst>
      <p:ext uri="{BB962C8B-B14F-4D97-AF65-F5344CB8AC3E}">
        <p14:creationId xmlns:p14="http://schemas.microsoft.com/office/powerpoint/2010/main" val="81760805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46</a:t>
            </a:fld>
            <a:endParaRPr lang="en-US"/>
          </a:p>
        </p:txBody>
      </p:sp>
      <p:sp>
        <p:nvSpPr>
          <p:cNvPr id="5" name="Title 4"/>
          <p:cNvSpPr>
            <a:spLocks noGrp="1"/>
          </p:cNvSpPr>
          <p:nvPr>
            <p:ph type="title"/>
          </p:nvPr>
        </p:nvSpPr>
        <p:spPr/>
        <p:txBody>
          <a:bodyPr/>
          <a:lstStyle/>
          <a:p>
            <a:r>
              <a:rPr lang="en-US" dirty="0">
                <a:solidFill>
                  <a:schemeClr val="accent6"/>
                </a:solidFill>
              </a:rPr>
              <a:t>5.2 </a:t>
            </a:r>
            <a:r>
              <a:rPr lang="en-US" dirty="0"/>
              <a:t>Communication Networks</a:t>
            </a:r>
          </a:p>
        </p:txBody>
      </p:sp>
      <p:grpSp>
        <p:nvGrpSpPr>
          <p:cNvPr id="10" name="Group 9"/>
          <p:cNvGrpSpPr/>
          <p:nvPr/>
        </p:nvGrpSpPr>
        <p:grpSpPr>
          <a:xfrm>
            <a:off x="682425" y="1693616"/>
            <a:ext cx="2953051" cy="3567412"/>
            <a:chOff x="352864" y="1300857"/>
            <a:chExt cx="2953051" cy="3567412"/>
          </a:xfrm>
        </p:grpSpPr>
        <p:pic>
          <p:nvPicPr>
            <p:cNvPr id="6" name="Picture 5"/>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619264" y="1300857"/>
              <a:ext cx="2420246" cy="1936196"/>
            </a:xfrm>
            <a:prstGeom prst="rect">
              <a:avLst/>
            </a:prstGeom>
          </p:spPr>
        </p:pic>
        <p:sp>
          <p:nvSpPr>
            <p:cNvPr id="7" name="TextBox 6"/>
            <p:cNvSpPr txBox="1"/>
            <p:nvPr/>
          </p:nvSpPr>
          <p:spPr>
            <a:xfrm>
              <a:off x="352864" y="3237053"/>
              <a:ext cx="2953051" cy="1631216"/>
            </a:xfrm>
            <a:prstGeom prst="rect">
              <a:avLst/>
            </a:prstGeom>
            <a:noFill/>
          </p:spPr>
          <p:txBody>
            <a:bodyPr wrap="none" rtlCol="0">
              <a:spAutoFit/>
            </a:bodyPr>
            <a:lstStyle/>
            <a:p>
              <a:pPr lvl="0" algn="ctr">
                <a:spcBef>
                  <a:spcPts val="600"/>
                </a:spcBef>
              </a:pPr>
              <a:r>
                <a:rPr lang="en-US" sz="2000" dirty="0">
                  <a:solidFill>
                    <a:schemeClr val="accent6"/>
                  </a:solidFill>
                </a:rPr>
                <a:t>CERN </a:t>
              </a:r>
              <a:r>
                <a:rPr lang="en-US" sz="2000" dirty="0" err="1">
                  <a:solidFill>
                    <a:schemeClr val="accent6"/>
                  </a:solidFill>
                </a:rPr>
                <a:t>i</a:t>
              </a:r>
              <a:r>
                <a:rPr lang="x-none" sz="2000" dirty="0">
                  <a:solidFill>
                    <a:schemeClr val="accent6"/>
                  </a:solidFill>
                </a:rPr>
                <a:t>nternal</a:t>
              </a:r>
              <a:br>
                <a:rPr lang="x-none" sz="2000" dirty="0">
                  <a:solidFill>
                    <a:schemeClr val="accent6"/>
                  </a:solidFill>
                </a:rPr>
              </a:br>
              <a:r>
                <a:rPr lang="x-none" sz="2000" dirty="0">
                  <a:solidFill>
                    <a:schemeClr val="accent6"/>
                  </a:solidFill>
                </a:rPr>
                <a:t>telecom network</a:t>
              </a:r>
              <a:br>
                <a:rPr lang="x-none" sz="2000" dirty="0">
                  <a:solidFill>
                    <a:schemeClr val="accent6"/>
                  </a:solidFill>
                </a:rPr>
              </a:br>
              <a:r>
                <a:rPr lang="x-none" sz="2000" dirty="0">
                  <a:solidFill>
                    <a:schemeClr val="accent6"/>
                  </a:solidFill>
                </a:rPr>
                <a:t>limited to</a:t>
              </a:r>
              <a:br>
                <a:rPr lang="x-none" sz="2000" dirty="0"/>
              </a:br>
              <a:r>
                <a:rPr lang="en-GB" sz="2000" dirty="0">
                  <a:solidFill>
                    <a:srgbClr val="0055A0"/>
                  </a:solidFill>
                </a:rPr>
                <a:t>6XXXX, 7</a:t>
              </a:r>
              <a:r>
                <a:rPr lang="x-none" sz="2000" dirty="0">
                  <a:solidFill>
                    <a:srgbClr val="0055A0"/>
                  </a:solidFill>
                </a:rPr>
                <a:t>X</a:t>
              </a:r>
              <a:r>
                <a:rPr lang="x-none" sz="2000" dirty="0"/>
                <a:t>XXX</a:t>
              </a:r>
              <a:r>
                <a:rPr lang="en-US" sz="2000" dirty="0"/>
                <a:t>, 8XXXX</a:t>
              </a:r>
              <a:br>
                <a:rPr lang="en-GB" sz="2000" dirty="0"/>
              </a:br>
              <a:r>
                <a:rPr lang="fr-FR" sz="2000" dirty="0">
                  <a:solidFill>
                    <a:schemeClr val="accent6"/>
                  </a:solidFill>
                </a:rPr>
                <a:t>a</a:t>
              </a:r>
              <a:r>
                <a:rPr lang="x-none" sz="2000" dirty="0">
                  <a:solidFill>
                    <a:schemeClr val="accent6"/>
                  </a:solidFill>
                </a:rPr>
                <a:t>nd</a:t>
              </a:r>
              <a:r>
                <a:rPr lang="en-GB" sz="2000" dirty="0">
                  <a:solidFill>
                    <a:schemeClr val="accent6"/>
                  </a:solidFill>
                </a:rPr>
                <a:t> </a:t>
              </a:r>
              <a:r>
                <a:rPr lang="x-none" sz="2000" dirty="0"/>
                <a:t>16XXXX</a:t>
              </a:r>
              <a:endParaRPr lang="en-US" sz="2000" dirty="0"/>
            </a:p>
          </p:txBody>
        </p:sp>
      </p:grpSp>
      <p:grpSp>
        <p:nvGrpSpPr>
          <p:cNvPr id="11" name="Group 10"/>
          <p:cNvGrpSpPr/>
          <p:nvPr/>
        </p:nvGrpSpPr>
        <p:grpSpPr>
          <a:xfrm>
            <a:off x="5064198" y="1015883"/>
            <a:ext cx="3049232" cy="5051501"/>
            <a:chOff x="5163806" y="1015884"/>
            <a:chExt cx="3049232" cy="4807867"/>
          </a:xfrm>
        </p:grpSpPr>
        <p:pic>
          <p:nvPicPr>
            <p:cNvPr id="8" name="Picture 7"/>
            <p:cNvPicPr>
              <a:picLocks noChangeAspect="1"/>
            </p:cNvPicPr>
            <p:nvPr/>
          </p:nvPicPr>
          <p:blipFill>
            <a:blip r:embed="rId3"/>
            <a:stretch>
              <a:fillRect/>
            </a:stretch>
          </p:blipFill>
          <p:spPr>
            <a:xfrm flipH="1">
              <a:off x="5319982" y="1015884"/>
              <a:ext cx="2736875" cy="2805945"/>
            </a:xfrm>
            <a:prstGeom prst="rect">
              <a:avLst/>
            </a:prstGeom>
          </p:spPr>
        </p:pic>
        <p:sp>
          <p:nvSpPr>
            <p:cNvPr id="9" name="TextBox 8"/>
            <p:cNvSpPr txBox="1"/>
            <p:nvPr/>
          </p:nvSpPr>
          <p:spPr>
            <a:xfrm>
              <a:off x="5163806" y="3538878"/>
              <a:ext cx="3049232" cy="2284873"/>
            </a:xfrm>
            <a:prstGeom prst="rect">
              <a:avLst/>
            </a:prstGeom>
            <a:noFill/>
          </p:spPr>
          <p:txBody>
            <a:bodyPr wrap="none" rtlCol="0">
              <a:spAutoFit/>
            </a:bodyPr>
            <a:lstStyle/>
            <a:p>
              <a:pPr lvl="0" algn="ctr">
                <a:spcBef>
                  <a:spcPts val="600"/>
                </a:spcBef>
              </a:pPr>
              <a:r>
                <a:rPr lang="en-US" sz="2000" dirty="0">
                  <a:solidFill>
                    <a:schemeClr val="accent6"/>
                  </a:solidFill>
                </a:rPr>
                <a:t>“CERN Mobile Phone”</a:t>
              </a:r>
              <a:br>
                <a:rPr lang="en-US" sz="2000" dirty="0">
                  <a:solidFill>
                    <a:schemeClr val="accent6"/>
                  </a:solidFill>
                </a:rPr>
              </a:br>
              <a:r>
                <a:rPr lang="en-GB" sz="2000" dirty="0">
                  <a:solidFill>
                    <a:schemeClr val="accent6"/>
                  </a:solidFill>
                </a:rPr>
                <a:t>C</a:t>
              </a:r>
              <a:r>
                <a:rPr lang="x-none" sz="2000" dirty="0">
                  <a:solidFill>
                    <a:schemeClr val="accent6"/>
                  </a:solidFill>
                </a:rPr>
                <a:t>ontract limited to</a:t>
              </a:r>
              <a:br>
                <a:rPr lang="x-none" sz="2000" dirty="0"/>
              </a:br>
              <a:r>
                <a:rPr lang="en-GB" sz="2000" dirty="0">
                  <a:solidFill>
                    <a:srgbClr val="0055A0"/>
                  </a:solidFill>
                </a:rPr>
                <a:t>6XXXX, </a:t>
              </a:r>
              <a:r>
                <a:rPr lang="x-none" sz="2000" dirty="0">
                  <a:solidFill>
                    <a:srgbClr val="0055A0"/>
                  </a:solidFill>
                </a:rPr>
                <a:t>7</a:t>
              </a:r>
              <a:r>
                <a:rPr lang="x-none" sz="2000" dirty="0"/>
                <a:t>XXXX</a:t>
              </a:r>
              <a:r>
                <a:rPr lang="en-US" sz="2000" dirty="0"/>
                <a:t>, 8XXXX</a:t>
              </a:r>
              <a:r>
                <a:rPr lang="x-none" sz="2000" dirty="0"/>
                <a:t> </a:t>
              </a:r>
              <a:endParaRPr lang="en-US" sz="2000" dirty="0"/>
            </a:p>
            <a:p>
              <a:pPr lvl="0" algn="ctr">
                <a:spcBef>
                  <a:spcPts val="600"/>
                </a:spcBef>
              </a:pPr>
              <a:r>
                <a:rPr lang="x-none" sz="2000" dirty="0">
                  <a:solidFill>
                    <a:schemeClr val="accent6"/>
                  </a:solidFill>
                </a:rPr>
                <a:t>and</a:t>
              </a:r>
              <a:r>
                <a:rPr lang="x-none" sz="2000" dirty="0"/>
                <a:t> 16XXXX</a:t>
              </a:r>
              <a:br>
                <a:rPr lang="x-none" sz="2000" dirty="0"/>
              </a:br>
              <a:r>
                <a:rPr lang="en-GB" sz="2000" dirty="0">
                  <a:solidFill>
                    <a:schemeClr val="accent6"/>
                  </a:solidFill>
                </a:rPr>
                <a:t>E</a:t>
              </a:r>
              <a:r>
                <a:rPr lang="x-none" sz="2000" dirty="0">
                  <a:solidFill>
                    <a:schemeClr val="accent6"/>
                  </a:solidFill>
                </a:rPr>
                <a:t>xternal communications</a:t>
              </a:r>
              <a:br>
                <a:rPr lang="x-none" sz="2000" dirty="0">
                  <a:solidFill>
                    <a:schemeClr val="accent6"/>
                  </a:solidFill>
                </a:rPr>
              </a:br>
              <a:r>
                <a:rPr lang="x-none" sz="2000" dirty="0">
                  <a:solidFill>
                    <a:schemeClr val="accent6"/>
                  </a:solidFill>
                </a:rPr>
                <a:t>at contractor’s expense</a:t>
              </a:r>
              <a:endParaRPr lang="fr-CH" sz="2000" dirty="0">
                <a:solidFill>
                  <a:schemeClr val="accent6"/>
                </a:solidFill>
              </a:endParaRPr>
            </a:p>
            <a:p>
              <a:pPr lvl="0" algn="ctr">
                <a:spcBef>
                  <a:spcPts val="600"/>
                </a:spcBef>
              </a:pPr>
              <a:r>
                <a:rPr lang="en-US" sz="2000" dirty="0">
                  <a:solidFill>
                    <a:schemeClr val="accent6"/>
                  </a:solidFill>
                  <a:highlight>
                    <a:srgbClr val="FFFF00"/>
                  </a:highlight>
                </a:rPr>
                <a:t>Note: </a:t>
              </a:r>
              <a:r>
                <a:rPr lang="en-US" sz="2000" dirty="0" err="1">
                  <a:solidFill>
                    <a:schemeClr val="accent6"/>
                  </a:solidFill>
                  <a:highlight>
                    <a:srgbClr val="FFFF00"/>
                  </a:highlight>
                </a:rPr>
                <a:t>CERNPhone</a:t>
              </a:r>
              <a:r>
                <a:rPr lang="en-US" sz="2000" dirty="0">
                  <a:solidFill>
                    <a:schemeClr val="accent6"/>
                  </a:solidFill>
                  <a:highlight>
                    <a:srgbClr val="FFFF00"/>
                  </a:highlight>
                </a:rPr>
                <a:t> app</a:t>
              </a:r>
              <a:endParaRPr lang="en-US" sz="2000" dirty="0">
                <a:highlight>
                  <a:srgbClr val="FFFF00"/>
                </a:highlight>
              </a:endParaRPr>
            </a:p>
          </p:txBody>
        </p:sp>
      </p:grpSp>
    </p:spTree>
    <p:extLst>
      <p:ext uri="{BB962C8B-B14F-4D97-AF65-F5344CB8AC3E}">
        <p14:creationId xmlns:p14="http://schemas.microsoft.com/office/powerpoint/2010/main" val="362713146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47</a:t>
            </a:fld>
            <a:endParaRPr lang="en-US"/>
          </a:p>
        </p:txBody>
      </p:sp>
      <p:pic>
        <p:nvPicPr>
          <p:cNvPr id="6" name="Picture 5"/>
          <p:cNvPicPr>
            <a:picLocks noChangeAspect="1"/>
          </p:cNvPicPr>
          <p:nvPr/>
        </p:nvPicPr>
        <p:blipFill>
          <a:blip r:embed="rId3"/>
          <a:stretch>
            <a:fillRect/>
          </a:stretch>
        </p:blipFill>
        <p:spPr>
          <a:xfrm>
            <a:off x="6512085" y="233492"/>
            <a:ext cx="2332520" cy="2332520"/>
          </a:xfrm>
          <a:prstGeom prst="rect">
            <a:avLst/>
          </a:prstGeom>
        </p:spPr>
      </p:pic>
      <p:sp>
        <p:nvSpPr>
          <p:cNvPr id="5" name="Title 4"/>
          <p:cNvSpPr>
            <a:spLocks noGrp="1"/>
          </p:cNvSpPr>
          <p:nvPr>
            <p:ph type="title"/>
          </p:nvPr>
        </p:nvSpPr>
        <p:spPr/>
        <p:txBody>
          <a:bodyPr/>
          <a:lstStyle/>
          <a:p>
            <a:r>
              <a:rPr lang="en-US" dirty="0">
                <a:solidFill>
                  <a:schemeClr val="accent6"/>
                </a:solidFill>
              </a:rPr>
              <a:t>5.3 </a:t>
            </a:r>
            <a:r>
              <a:rPr lang="en-US" dirty="0"/>
              <a:t>Electricity and Lighting</a:t>
            </a:r>
          </a:p>
        </p:txBody>
      </p:sp>
      <p:pic>
        <p:nvPicPr>
          <p:cNvPr id="7" name="Picture 6"/>
          <p:cNvPicPr>
            <a:picLocks noChangeAspect="1"/>
          </p:cNvPicPr>
          <p:nvPr/>
        </p:nvPicPr>
        <p:blipFill>
          <a:blip r:embed="rId4"/>
          <a:stretch>
            <a:fillRect/>
          </a:stretch>
        </p:blipFill>
        <p:spPr>
          <a:xfrm>
            <a:off x="2352430" y="1173935"/>
            <a:ext cx="2501189" cy="2501189"/>
          </a:xfrm>
          <a:prstGeom prst="rect">
            <a:avLst/>
          </a:prstGeom>
        </p:spPr>
      </p:pic>
      <p:sp>
        <p:nvSpPr>
          <p:cNvPr id="8" name="TextBox 7"/>
          <p:cNvSpPr txBox="1"/>
          <p:nvPr/>
        </p:nvSpPr>
        <p:spPr>
          <a:xfrm>
            <a:off x="366241" y="3505134"/>
            <a:ext cx="3236784" cy="954107"/>
          </a:xfrm>
          <a:prstGeom prst="rect">
            <a:avLst/>
          </a:prstGeom>
          <a:noFill/>
        </p:spPr>
        <p:txBody>
          <a:bodyPr wrap="none" rtlCol="0">
            <a:spAutoFit/>
          </a:bodyPr>
          <a:lstStyle/>
          <a:p>
            <a:pPr lvl="0" algn="ctr">
              <a:spcBef>
                <a:spcPts val="600"/>
              </a:spcBef>
            </a:pPr>
            <a:r>
              <a:rPr lang="x-none" sz="2800" dirty="0">
                <a:solidFill>
                  <a:schemeClr val="accent6"/>
                </a:solidFill>
              </a:rPr>
              <a:t>400 V, 32 A or 63 A</a:t>
            </a:r>
            <a:br>
              <a:rPr lang="x-none" sz="2800" dirty="0">
                <a:solidFill>
                  <a:schemeClr val="accent6"/>
                </a:solidFill>
              </a:rPr>
            </a:br>
            <a:r>
              <a:rPr lang="x-none" sz="2800" b="1" dirty="0">
                <a:solidFill>
                  <a:srgbClr val="0055A0"/>
                </a:solidFill>
              </a:rPr>
              <a:t>CE</a:t>
            </a:r>
            <a:r>
              <a:rPr lang="x-none" sz="2800" dirty="0">
                <a:solidFill>
                  <a:srgbClr val="0055A0"/>
                </a:solidFill>
              </a:rPr>
              <a:t> </a:t>
            </a:r>
            <a:r>
              <a:rPr lang="x-none" sz="2800" dirty="0">
                <a:solidFill>
                  <a:schemeClr val="accent6"/>
                </a:solidFill>
              </a:rPr>
              <a:t>type sockets</a:t>
            </a:r>
            <a:endParaRPr lang="en-US" sz="2800" dirty="0"/>
          </a:p>
        </p:txBody>
      </p:sp>
      <p:sp>
        <p:nvSpPr>
          <p:cNvPr id="9" name="TextBox 8"/>
          <p:cNvSpPr txBox="1"/>
          <p:nvPr/>
        </p:nvSpPr>
        <p:spPr>
          <a:xfrm>
            <a:off x="212358" y="4679583"/>
            <a:ext cx="3544560" cy="1461939"/>
          </a:xfrm>
          <a:prstGeom prst="rect">
            <a:avLst/>
          </a:prstGeom>
          <a:noFill/>
        </p:spPr>
        <p:txBody>
          <a:bodyPr wrap="none" rtlCol="0">
            <a:spAutoFit/>
          </a:bodyPr>
          <a:lstStyle/>
          <a:p>
            <a:pPr lvl="0" algn="ctr">
              <a:spcBef>
                <a:spcPts val="600"/>
              </a:spcBef>
            </a:pPr>
            <a:r>
              <a:rPr lang="x-none" sz="2800" dirty="0">
                <a:solidFill>
                  <a:schemeClr val="accent6"/>
                </a:solidFill>
              </a:rPr>
              <a:t>230 V, 10 A</a:t>
            </a:r>
            <a:br>
              <a:rPr lang="x-none" sz="2800" dirty="0">
                <a:solidFill>
                  <a:schemeClr val="accent6"/>
                </a:solidFill>
              </a:rPr>
            </a:br>
            <a:r>
              <a:rPr lang="x-none" sz="2800" b="1" dirty="0">
                <a:solidFill>
                  <a:srgbClr val="800000"/>
                </a:solidFill>
              </a:rPr>
              <a:t>Swiss</a:t>
            </a:r>
            <a:r>
              <a:rPr lang="x-none" sz="2800" b="1" dirty="0">
                <a:solidFill>
                  <a:schemeClr val="accent6"/>
                </a:solidFill>
              </a:rPr>
              <a:t> </a:t>
            </a:r>
            <a:r>
              <a:rPr lang="x-none" sz="2800" dirty="0">
                <a:solidFill>
                  <a:schemeClr val="accent6"/>
                </a:solidFill>
              </a:rPr>
              <a:t>type sockets</a:t>
            </a:r>
            <a:endParaRPr lang="en-GB" sz="2800" dirty="0">
              <a:solidFill>
                <a:schemeClr val="accent6"/>
              </a:solidFill>
            </a:endParaRPr>
          </a:p>
          <a:p>
            <a:pPr lvl="0" algn="ctr">
              <a:spcBef>
                <a:spcPts val="600"/>
              </a:spcBef>
            </a:pPr>
            <a:r>
              <a:rPr lang="en-GB" sz="2800" dirty="0">
                <a:solidFill>
                  <a:schemeClr val="accent6"/>
                </a:solidFill>
              </a:rPr>
              <a:t> even on French side</a:t>
            </a:r>
            <a:endParaRPr lang="en-US" sz="2800" dirty="0"/>
          </a:p>
        </p:txBody>
      </p:sp>
      <p:pic>
        <p:nvPicPr>
          <p:cNvPr id="13" name="Picture 12"/>
          <p:cNvPicPr>
            <a:picLocks noChangeAspect="1"/>
          </p:cNvPicPr>
          <p:nvPr/>
        </p:nvPicPr>
        <p:blipFill rotWithShape="1">
          <a:blip r:embed="rId5"/>
          <a:srcRect l="2578" t="19791" r="4099" b="20291"/>
          <a:stretch/>
        </p:blipFill>
        <p:spPr>
          <a:xfrm>
            <a:off x="4569951" y="2487316"/>
            <a:ext cx="2488737" cy="1597918"/>
          </a:xfrm>
          <a:prstGeom prst="rect">
            <a:avLst/>
          </a:prstGeom>
        </p:spPr>
      </p:pic>
      <p:sp>
        <p:nvSpPr>
          <p:cNvPr id="14" name="TextBox 13"/>
          <p:cNvSpPr txBox="1"/>
          <p:nvPr/>
        </p:nvSpPr>
        <p:spPr>
          <a:xfrm>
            <a:off x="6238154" y="4527474"/>
            <a:ext cx="2719565" cy="1384995"/>
          </a:xfrm>
          <a:prstGeom prst="rect">
            <a:avLst/>
          </a:prstGeom>
          <a:noFill/>
        </p:spPr>
        <p:txBody>
          <a:bodyPr wrap="none" rtlCol="0">
            <a:spAutoFit/>
          </a:bodyPr>
          <a:lstStyle/>
          <a:p>
            <a:pPr lvl="0" algn="ctr">
              <a:spcBef>
                <a:spcPts val="600"/>
              </a:spcBef>
            </a:pPr>
            <a:r>
              <a:rPr lang="x-none" sz="2800" dirty="0"/>
              <a:t>Compliance</a:t>
            </a:r>
            <a:br>
              <a:rPr lang="x-none" sz="2800" dirty="0"/>
            </a:br>
            <a:r>
              <a:rPr lang="x-none" sz="2800" dirty="0"/>
              <a:t>with CERN</a:t>
            </a:r>
            <a:br>
              <a:rPr lang="x-none" sz="2800" dirty="0"/>
            </a:br>
            <a:r>
              <a:rPr lang="x-none" sz="2800" dirty="0"/>
              <a:t>Safety Code C1</a:t>
            </a:r>
            <a:endParaRPr lang="en-US" sz="2800" dirty="0"/>
          </a:p>
        </p:txBody>
      </p:sp>
      <p:pic>
        <p:nvPicPr>
          <p:cNvPr id="11" name="Picture 10" descr="image002.jpg"/>
          <p:cNvPicPr>
            <a:picLocks noChangeAspect="1"/>
          </p:cNvPicPr>
          <p:nvPr/>
        </p:nvPicPr>
        <p:blipFill rotWithShape="1">
          <a:blip r:embed="rId6" cstate="email">
            <a:extLst>
              <a:ext uri="{28A0092B-C50C-407E-A947-70E740481C1C}">
                <a14:useLocalDpi xmlns:a14="http://schemas.microsoft.com/office/drawing/2010/main" val="0"/>
              </a:ext>
            </a:extLst>
          </a:blip>
          <a:srcRect l="3798" t="19824" r="3674" b="17938"/>
          <a:stretch/>
        </p:blipFill>
        <p:spPr>
          <a:xfrm>
            <a:off x="163454" y="1676953"/>
            <a:ext cx="2622111" cy="1763721"/>
          </a:xfrm>
          <a:prstGeom prst="rect">
            <a:avLst/>
          </a:prstGeom>
        </p:spPr>
      </p:pic>
      <p:pic>
        <p:nvPicPr>
          <p:cNvPr id="15" name="Picture 14" descr="image001.jpg"/>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3814040" y="4236134"/>
            <a:ext cx="1827698" cy="1811232"/>
          </a:xfrm>
          <a:prstGeom prst="rect">
            <a:avLst/>
          </a:prstGeom>
        </p:spPr>
      </p:pic>
    </p:spTree>
    <p:extLst>
      <p:ext uri="{BB962C8B-B14F-4D97-AF65-F5344CB8AC3E}">
        <p14:creationId xmlns:p14="http://schemas.microsoft.com/office/powerpoint/2010/main" val="85449624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48</a:t>
            </a:fld>
            <a:endParaRPr lang="en-US"/>
          </a:p>
        </p:txBody>
      </p:sp>
      <p:sp>
        <p:nvSpPr>
          <p:cNvPr id="5" name="Title 4"/>
          <p:cNvSpPr>
            <a:spLocks noGrp="1"/>
          </p:cNvSpPr>
          <p:nvPr>
            <p:ph type="title"/>
          </p:nvPr>
        </p:nvSpPr>
        <p:spPr>
          <a:xfrm>
            <a:off x="457200" y="233492"/>
            <a:ext cx="8895806" cy="940443"/>
          </a:xfrm>
        </p:spPr>
        <p:txBody>
          <a:bodyPr>
            <a:noAutofit/>
          </a:bodyPr>
          <a:lstStyle/>
          <a:p>
            <a:r>
              <a:rPr lang="en-US" dirty="0">
                <a:solidFill>
                  <a:schemeClr val="accent6"/>
                </a:solidFill>
              </a:rPr>
              <a:t>5.5 </a:t>
            </a:r>
            <a:r>
              <a:rPr lang="en-US" dirty="0"/>
              <a:t>Principe of Ventilation of Underground Works</a:t>
            </a:r>
          </a:p>
        </p:txBody>
      </p:sp>
      <p:sp>
        <p:nvSpPr>
          <p:cNvPr id="7" name="TextBox 6"/>
          <p:cNvSpPr txBox="1"/>
          <p:nvPr/>
        </p:nvSpPr>
        <p:spPr>
          <a:xfrm>
            <a:off x="1967525" y="1955517"/>
            <a:ext cx="3697196" cy="954107"/>
          </a:xfrm>
          <a:prstGeom prst="rect">
            <a:avLst/>
          </a:prstGeom>
          <a:noFill/>
        </p:spPr>
        <p:txBody>
          <a:bodyPr wrap="none" rtlCol="0">
            <a:spAutoFit/>
          </a:bodyPr>
          <a:lstStyle/>
          <a:p>
            <a:pPr>
              <a:spcBef>
                <a:spcPts val="600"/>
              </a:spcBef>
            </a:pPr>
            <a:r>
              <a:rPr lang="x-none" sz="2800" dirty="0">
                <a:solidFill>
                  <a:schemeClr val="accent6"/>
                </a:solidFill>
              </a:rPr>
              <a:t>Constant air velocities</a:t>
            </a:r>
            <a:br>
              <a:rPr lang="x-none" sz="2800" dirty="0">
                <a:solidFill>
                  <a:schemeClr val="accent6"/>
                </a:solidFill>
              </a:rPr>
            </a:br>
            <a:r>
              <a:rPr lang="x-none" sz="2800" dirty="0">
                <a:solidFill>
                  <a:schemeClr val="accent6"/>
                </a:solidFill>
              </a:rPr>
              <a:t>in underground works</a:t>
            </a:r>
            <a:endParaRPr lang="en-US" sz="2400" dirty="0">
              <a:solidFill>
                <a:schemeClr val="accent6"/>
              </a:solidFill>
            </a:endParaRPr>
          </a:p>
        </p:txBody>
      </p:sp>
      <p:sp>
        <p:nvSpPr>
          <p:cNvPr id="8" name="TextBox 7"/>
          <p:cNvSpPr txBox="1"/>
          <p:nvPr/>
        </p:nvSpPr>
        <p:spPr>
          <a:xfrm>
            <a:off x="2627070" y="3465767"/>
            <a:ext cx="5105785" cy="523220"/>
          </a:xfrm>
          <a:prstGeom prst="rect">
            <a:avLst/>
          </a:prstGeom>
          <a:noFill/>
        </p:spPr>
        <p:txBody>
          <a:bodyPr wrap="none" rtlCol="0">
            <a:spAutoFit/>
          </a:bodyPr>
          <a:lstStyle/>
          <a:p>
            <a:pPr algn="ctr">
              <a:spcBef>
                <a:spcPts val="600"/>
              </a:spcBef>
            </a:pPr>
            <a:r>
              <a:rPr lang="x-none" sz="2800" dirty="0">
                <a:solidFill>
                  <a:schemeClr val="accent6"/>
                </a:solidFill>
              </a:rPr>
              <a:t>Ambient temperature ca. 16 ºC</a:t>
            </a:r>
            <a:endParaRPr lang="en-US" sz="2400" dirty="0">
              <a:solidFill>
                <a:schemeClr val="accent6"/>
              </a:solidFill>
            </a:endParaRPr>
          </a:p>
        </p:txBody>
      </p:sp>
      <p:pic>
        <p:nvPicPr>
          <p:cNvPr id="9" name="Picture 8"/>
          <p:cNvPicPr>
            <a:picLocks noChangeAspect="1"/>
          </p:cNvPicPr>
          <p:nvPr/>
        </p:nvPicPr>
        <p:blipFill rotWithShape="1">
          <a:blip r:embed="rId3"/>
          <a:srcRect l="6599" t="7486" r="7675" b="8607"/>
          <a:stretch/>
        </p:blipFill>
        <p:spPr>
          <a:xfrm>
            <a:off x="457200" y="1660004"/>
            <a:ext cx="1510325" cy="1545133"/>
          </a:xfrm>
          <a:prstGeom prst="rect">
            <a:avLst/>
          </a:prstGeom>
        </p:spPr>
      </p:pic>
      <p:pic>
        <p:nvPicPr>
          <p:cNvPr id="10" name="Picture 9" descr="2013-01-21_Thermometer.png"/>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7732855" y="2306649"/>
            <a:ext cx="667139" cy="2070250"/>
          </a:xfrm>
          <a:prstGeom prst="rect">
            <a:avLst/>
          </a:prstGeom>
        </p:spPr>
      </p:pic>
    </p:spTree>
    <p:extLst>
      <p:ext uri="{BB962C8B-B14F-4D97-AF65-F5344CB8AC3E}">
        <p14:creationId xmlns:p14="http://schemas.microsoft.com/office/powerpoint/2010/main" val="301835157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93876" y="2835128"/>
            <a:ext cx="2440599" cy="2953872"/>
          </a:xfrm>
          <a:prstGeom prst="rect">
            <a:avLst/>
          </a:prstGeom>
        </p:spPr>
      </p:pic>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49</a:t>
            </a:fld>
            <a:endParaRPr lang="en-US"/>
          </a:p>
        </p:txBody>
      </p:sp>
      <p:sp>
        <p:nvSpPr>
          <p:cNvPr id="5" name="Title 4"/>
          <p:cNvSpPr>
            <a:spLocks noGrp="1"/>
          </p:cNvSpPr>
          <p:nvPr>
            <p:ph type="title"/>
          </p:nvPr>
        </p:nvSpPr>
        <p:spPr/>
        <p:txBody>
          <a:bodyPr>
            <a:normAutofit/>
          </a:bodyPr>
          <a:lstStyle/>
          <a:p>
            <a:r>
              <a:rPr lang="en-US" dirty="0">
                <a:solidFill>
                  <a:schemeClr val="accent6"/>
                </a:solidFill>
              </a:rPr>
              <a:t>5.6 </a:t>
            </a:r>
            <a:r>
              <a:rPr lang="en-US" dirty="0"/>
              <a:t>Water Distribution and Sewage</a:t>
            </a:r>
          </a:p>
        </p:txBody>
      </p:sp>
      <p:sp>
        <p:nvSpPr>
          <p:cNvPr id="7" name="TextBox 6"/>
          <p:cNvSpPr txBox="1"/>
          <p:nvPr/>
        </p:nvSpPr>
        <p:spPr>
          <a:xfrm>
            <a:off x="457200" y="1417435"/>
            <a:ext cx="6721539" cy="4555093"/>
          </a:xfrm>
          <a:prstGeom prst="rect">
            <a:avLst/>
          </a:prstGeom>
          <a:noFill/>
        </p:spPr>
        <p:txBody>
          <a:bodyPr wrap="square" rtlCol="0">
            <a:spAutoFit/>
          </a:bodyPr>
          <a:lstStyle/>
          <a:p>
            <a:pPr marL="342900" indent="-342900">
              <a:spcBef>
                <a:spcPts val="1800"/>
              </a:spcBef>
              <a:buClr>
                <a:schemeClr val="accent1"/>
              </a:buClr>
              <a:buSzPct val="125000"/>
              <a:buFont typeface="Arial" charset="0"/>
              <a:buChar char="•"/>
            </a:pPr>
            <a:r>
              <a:rPr lang="en-GB" sz="2600" dirty="0">
                <a:solidFill>
                  <a:srgbClr val="0055A0"/>
                </a:solidFill>
              </a:rPr>
              <a:t>Water can be supplied to contractor (request shall be made to CERN technical contact)</a:t>
            </a:r>
          </a:p>
          <a:p>
            <a:pPr marL="342900" indent="-342900">
              <a:spcBef>
                <a:spcPts val="1800"/>
              </a:spcBef>
              <a:buClr>
                <a:schemeClr val="accent1"/>
              </a:buClr>
              <a:buSzPct val="125000"/>
              <a:buFont typeface="Arial" charset="0"/>
              <a:buChar char="•"/>
            </a:pPr>
            <a:r>
              <a:rPr lang="en-GB" sz="2600" dirty="0">
                <a:solidFill>
                  <a:srgbClr val="0055A0"/>
                </a:solidFill>
              </a:rPr>
              <a:t>Water can be drained into the CERN site drainage or sewage water network (request authorization through CERN technical contact) </a:t>
            </a:r>
          </a:p>
          <a:p>
            <a:pPr marL="342900" indent="-342900">
              <a:spcBef>
                <a:spcPts val="1800"/>
              </a:spcBef>
              <a:buClr>
                <a:schemeClr val="accent1"/>
              </a:buClr>
              <a:buSzPct val="125000"/>
              <a:buFont typeface="Arial" charset="0"/>
              <a:buChar char="•"/>
            </a:pPr>
            <a:r>
              <a:rPr lang="en-GB" sz="2600" dirty="0">
                <a:solidFill>
                  <a:srgbClr val="0055A0"/>
                </a:solidFill>
              </a:rPr>
              <a:t>The discharge of water into drainage/ sewage shall comply with laws where the</a:t>
            </a:r>
            <a:br>
              <a:rPr lang="en-GB" sz="2600" dirty="0">
                <a:solidFill>
                  <a:srgbClr val="0055A0"/>
                </a:solidFill>
              </a:rPr>
            </a:br>
            <a:r>
              <a:rPr lang="en-GB" sz="2600" dirty="0">
                <a:solidFill>
                  <a:srgbClr val="0055A0"/>
                </a:solidFill>
              </a:rPr>
              <a:t>water is collected (France or Switzerland)</a:t>
            </a:r>
          </a:p>
        </p:txBody>
      </p:sp>
    </p:spTree>
    <p:extLst>
      <p:ext uri="{BB962C8B-B14F-4D97-AF65-F5344CB8AC3E}">
        <p14:creationId xmlns:p14="http://schemas.microsoft.com/office/powerpoint/2010/main" val="16789763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a:t>
            </a:fld>
            <a:endParaRPr lang="en-US"/>
          </a:p>
        </p:txBody>
      </p:sp>
      <p:sp>
        <p:nvSpPr>
          <p:cNvPr id="5" name="Title 4"/>
          <p:cNvSpPr>
            <a:spLocks noGrp="1"/>
          </p:cNvSpPr>
          <p:nvPr>
            <p:ph type="title"/>
          </p:nvPr>
        </p:nvSpPr>
        <p:spPr>
          <a:xfrm>
            <a:off x="447368" y="233492"/>
            <a:ext cx="8313174" cy="940443"/>
          </a:xfrm>
        </p:spPr>
        <p:txBody>
          <a:bodyPr/>
          <a:lstStyle/>
          <a:p>
            <a:r>
              <a:rPr lang="en-US" dirty="0"/>
              <a:t>Applicability</a:t>
            </a:r>
            <a:endParaRPr lang="fr-FR" dirty="0"/>
          </a:p>
        </p:txBody>
      </p:sp>
      <p:sp>
        <p:nvSpPr>
          <p:cNvPr id="11" name="Rectangle 2"/>
          <p:cNvSpPr>
            <a:spLocks noGrp="1" noChangeArrowheads="1"/>
          </p:cNvSpPr>
          <p:nvPr>
            <p:ph sz="quarter" idx="13"/>
          </p:nvPr>
        </p:nvSpPr>
        <p:spPr bwMode="auto">
          <a:xfrm>
            <a:off x="447368" y="1226598"/>
            <a:ext cx="8473608" cy="43088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lang="en-GB" altLang="fr-FR" dirty="0"/>
              <a:t>This document is subject to change</a:t>
            </a:r>
          </a:p>
          <a:p>
            <a:pPr marL="0" lvl="0" indent="0" eaLnBrk="0" fontAlgn="base" hangingPunct="0">
              <a:spcAft>
                <a:spcPct val="0"/>
              </a:spcAft>
              <a:buClrTx/>
              <a:buSzTx/>
              <a:buNone/>
            </a:pPr>
            <a:r>
              <a:rPr lang="en-GB" altLang="fr-FR" dirty="0"/>
              <a:t>The </a:t>
            </a:r>
            <a:r>
              <a:rPr lang="en-GB" altLang="fr-FR" b="1" dirty="0"/>
              <a:t>latest version applies </a:t>
            </a:r>
            <a:r>
              <a:rPr lang="en-GB" altLang="fr-FR" sz="2400" dirty="0"/>
              <a:t>and is downloadable from:</a:t>
            </a:r>
          </a:p>
          <a:p>
            <a:pPr marL="0" lvl="0" indent="0" eaLnBrk="0" fontAlgn="base" hangingPunct="0">
              <a:spcAft>
                <a:spcPct val="0"/>
              </a:spcAft>
              <a:buClrTx/>
              <a:buSzTx/>
              <a:buNone/>
            </a:pPr>
            <a:r>
              <a:rPr lang="en-GB" sz="1600" dirty="0">
                <a:hlinkClick r:id="rId2"/>
              </a:rPr>
              <a:t>Documents: Key Reference Documents | Procurement and Industrial Services Group (cern.ch)</a:t>
            </a:r>
            <a:r>
              <a:rPr lang="en-GB" altLang="fr-FR" sz="2400" dirty="0"/>
              <a:t> </a:t>
            </a:r>
          </a:p>
          <a:p>
            <a:pPr marL="0" marR="0" lvl="0" indent="0" algn="l" defTabSz="914400" rtl="0" eaLnBrk="0" fontAlgn="base" latinLnBrk="0" hangingPunct="0">
              <a:lnSpc>
                <a:spcPct val="100000"/>
              </a:lnSpc>
              <a:spcBef>
                <a:spcPct val="0"/>
              </a:spcBef>
              <a:spcAft>
                <a:spcPct val="0"/>
              </a:spcAft>
              <a:buClrTx/>
              <a:buSzTx/>
              <a:buFontTx/>
              <a:buNone/>
              <a:tabLst/>
            </a:pPr>
            <a:endParaRPr lang="en-GB" altLang="fr-FR" dirty="0"/>
          </a:p>
          <a:p>
            <a:pPr marL="0" marR="0" lvl="0" indent="0" algn="l" defTabSz="914400" rtl="0" eaLnBrk="0" fontAlgn="base" latinLnBrk="0" hangingPunct="0">
              <a:lnSpc>
                <a:spcPct val="100000"/>
              </a:lnSpc>
              <a:spcBef>
                <a:spcPct val="0"/>
              </a:spcBef>
              <a:spcAft>
                <a:spcPct val="0"/>
              </a:spcAft>
              <a:buClrTx/>
              <a:buSzTx/>
              <a:buFontTx/>
              <a:buNone/>
              <a:tabLst/>
            </a:pPr>
            <a:endParaRPr lang="en-GB" altLang="fr-FR" dirty="0"/>
          </a:p>
          <a:p>
            <a:pPr marL="0" marR="0" lvl="0" indent="0" algn="l" defTabSz="914400" rtl="0" eaLnBrk="0" fontAlgn="base" latinLnBrk="0" hangingPunct="0">
              <a:lnSpc>
                <a:spcPct val="100000"/>
              </a:lnSpc>
              <a:spcBef>
                <a:spcPct val="0"/>
              </a:spcBef>
              <a:spcAft>
                <a:spcPct val="0"/>
              </a:spcAft>
              <a:buClrTx/>
              <a:buSzTx/>
              <a:buFontTx/>
              <a:buNone/>
              <a:tabLst/>
            </a:pPr>
            <a:endParaRPr lang="en-GB" altLang="fr-FR" dirty="0"/>
          </a:p>
          <a:p>
            <a:pPr marL="0" marR="0" lvl="0" indent="0" algn="l" defTabSz="914400" rtl="0" eaLnBrk="0" fontAlgn="base" latinLnBrk="0" hangingPunct="0">
              <a:lnSpc>
                <a:spcPct val="100000"/>
              </a:lnSpc>
              <a:spcBef>
                <a:spcPct val="0"/>
              </a:spcBef>
              <a:spcAft>
                <a:spcPct val="0"/>
              </a:spcAft>
              <a:buClrTx/>
              <a:buSzTx/>
              <a:buFontTx/>
              <a:buNone/>
              <a:tabLst/>
            </a:pPr>
            <a:endParaRPr lang="en-GB" altLang="fr-FR" dirty="0"/>
          </a:p>
          <a:p>
            <a:pPr marL="0" marR="0" lvl="0" indent="0" algn="l" defTabSz="914400" rtl="0" eaLnBrk="0" fontAlgn="base" latinLnBrk="0" hangingPunct="0">
              <a:lnSpc>
                <a:spcPct val="100000"/>
              </a:lnSpc>
              <a:spcBef>
                <a:spcPct val="0"/>
              </a:spcBef>
              <a:spcAft>
                <a:spcPct val="0"/>
              </a:spcAft>
              <a:buClrTx/>
              <a:buSzTx/>
              <a:buFontTx/>
              <a:buNone/>
              <a:tabLst/>
            </a:pPr>
            <a:endParaRPr lang="en-GB" altLang="fr-FR" dirty="0"/>
          </a:p>
          <a:p>
            <a:pPr marL="0" marR="0" lvl="0" indent="0" algn="ctr" defTabSz="914400" rtl="0" eaLnBrk="0" fontAlgn="base" latinLnBrk="0" hangingPunct="0">
              <a:lnSpc>
                <a:spcPct val="100000"/>
              </a:lnSpc>
              <a:spcBef>
                <a:spcPct val="0"/>
              </a:spcBef>
              <a:spcAft>
                <a:spcPct val="0"/>
              </a:spcAft>
              <a:buClrTx/>
              <a:buSzTx/>
              <a:buFontTx/>
              <a:buNone/>
              <a:tabLst/>
            </a:pPr>
            <a:r>
              <a:rPr lang="en-GB" altLang="fr-FR" dirty="0">
                <a:solidFill>
                  <a:schemeClr val="accent5"/>
                </a:solidFill>
              </a:rPr>
              <a:t>The contractor shall regularly consult this link</a:t>
            </a:r>
            <a:r>
              <a:rPr lang="fr-FR" altLang="fr-FR" dirty="0">
                <a:solidFill>
                  <a:schemeClr val="accent5"/>
                </a:solidFill>
              </a:rPr>
              <a:t> </a:t>
            </a:r>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613419" y="3120818"/>
            <a:ext cx="1667525" cy="1667525"/>
          </a:xfrm>
          <a:prstGeom prst="rect">
            <a:avLst/>
          </a:prstGeom>
        </p:spPr>
      </p:pic>
      <p:pic>
        <p:nvPicPr>
          <p:cNvPr id="7" name="Picture 6"/>
          <p:cNvPicPr>
            <a:picLocks noChangeAspect="1"/>
          </p:cNvPicPr>
          <p:nvPr/>
        </p:nvPicPr>
        <p:blipFill>
          <a:blip r:embed="rId4"/>
          <a:stretch>
            <a:fillRect/>
          </a:stretch>
        </p:blipFill>
        <p:spPr>
          <a:xfrm>
            <a:off x="4695631" y="3162743"/>
            <a:ext cx="1625600" cy="1625600"/>
          </a:xfrm>
          <a:prstGeom prst="rect">
            <a:avLst/>
          </a:prstGeom>
        </p:spPr>
      </p:pic>
    </p:spTree>
    <p:extLst>
      <p:ext uri="{BB962C8B-B14F-4D97-AF65-F5344CB8AC3E}">
        <p14:creationId xmlns:p14="http://schemas.microsoft.com/office/powerpoint/2010/main" val="236208269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50</a:t>
            </a:fld>
            <a:endParaRPr lang="en-US"/>
          </a:p>
        </p:txBody>
      </p:sp>
      <p:sp>
        <p:nvSpPr>
          <p:cNvPr id="5" name="Title 4"/>
          <p:cNvSpPr>
            <a:spLocks noGrp="1"/>
          </p:cNvSpPr>
          <p:nvPr>
            <p:ph type="title"/>
          </p:nvPr>
        </p:nvSpPr>
        <p:spPr/>
        <p:txBody>
          <a:bodyPr/>
          <a:lstStyle/>
          <a:p>
            <a:r>
              <a:rPr lang="en-US" dirty="0">
                <a:solidFill>
                  <a:schemeClr val="accent6"/>
                </a:solidFill>
              </a:rPr>
              <a:t>5.8 </a:t>
            </a:r>
            <a:r>
              <a:rPr lang="en-US" dirty="0"/>
              <a:t>Use of CERN Vehicles</a:t>
            </a:r>
          </a:p>
        </p:txBody>
      </p:sp>
      <p:pic>
        <p:nvPicPr>
          <p:cNvPr id="6" name="Picture 5"/>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687658" y="1413757"/>
            <a:ext cx="5748271" cy="3587638"/>
          </a:xfrm>
          <a:prstGeom prst="rect">
            <a:avLst/>
          </a:prstGeom>
        </p:spPr>
      </p:pic>
      <p:sp>
        <p:nvSpPr>
          <p:cNvPr id="8" name="TextBox 7"/>
          <p:cNvSpPr txBox="1"/>
          <p:nvPr/>
        </p:nvSpPr>
        <p:spPr>
          <a:xfrm>
            <a:off x="990166" y="5181487"/>
            <a:ext cx="7159332" cy="523220"/>
          </a:xfrm>
          <a:prstGeom prst="rect">
            <a:avLst/>
          </a:prstGeom>
          <a:noFill/>
        </p:spPr>
        <p:txBody>
          <a:bodyPr wrap="none" rtlCol="0">
            <a:spAutoFit/>
          </a:bodyPr>
          <a:lstStyle/>
          <a:p>
            <a:pPr algn="ctr">
              <a:spcBef>
                <a:spcPts val="600"/>
              </a:spcBef>
            </a:pPr>
            <a:r>
              <a:rPr lang="en-GB" sz="2800" dirty="0">
                <a:solidFill>
                  <a:schemeClr val="accent6"/>
                </a:solidFill>
              </a:rPr>
              <a:t>I</a:t>
            </a:r>
            <a:r>
              <a:rPr lang="x-none" sz="2800" dirty="0">
                <a:solidFill>
                  <a:schemeClr val="accent6"/>
                </a:solidFill>
              </a:rPr>
              <a:t>n compliance with CERN Op. Circular no. </a:t>
            </a:r>
            <a:r>
              <a:rPr lang="en-GB" sz="2800" dirty="0">
                <a:solidFill>
                  <a:schemeClr val="accent6"/>
                </a:solidFill>
              </a:rPr>
              <a:t>4</a:t>
            </a:r>
            <a:endParaRPr lang="en-US" sz="2000" dirty="0">
              <a:solidFill>
                <a:srgbClr val="00B050"/>
              </a:solidFill>
            </a:endParaRPr>
          </a:p>
        </p:txBody>
      </p:sp>
    </p:spTree>
    <p:extLst>
      <p:ext uri="{BB962C8B-B14F-4D97-AF65-F5344CB8AC3E}">
        <p14:creationId xmlns:p14="http://schemas.microsoft.com/office/powerpoint/2010/main" val="2427861275"/>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51</a:t>
            </a:fld>
            <a:endParaRPr lang="en-US"/>
          </a:p>
        </p:txBody>
      </p:sp>
      <p:pic>
        <p:nvPicPr>
          <p:cNvPr id="6" name="Picture 5"/>
          <p:cNvPicPr>
            <a:picLocks noChangeAspect="1"/>
          </p:cNvPicPr>
          <p:nvPr/>
        </p:nvPicPr>
        <p:blipFill>
          <a:blip r:embed="rId2"/>
          <a:stretch>
            <a:fillRect/>
          </a:stretch>
        </p:blipFill>
        <p:spPr>
          <a:xfrm>
            <a:off x="5406867" y="419731"/>
            <a:ext cx="2737963" cy="1867233"/>
          </a:xfrm>
          <a:prstGeom prst="rect">
            <a:avLst/>
          </a:prstGeom>
        </p:spPr>
      </p:pic>
      <p:sp>
        <p:nvSpPr>
          <p:cNvPr id="5" name="Title 4"/>
          <p:cNvSpPr>
            <a:spLocks noGrp="1"/>
          </p:cNvSpPr>
          <p:nvPr>
            <p:ph type="title"/>
          </p:nvPr>
        </p:nvSpPr>
        <p:spPr/>
        <p:txBody>
          <a:bodyPr>
            <a:normAutofit/>
          </a:bodyPr>
          <a:lstStyle/>
          <a:p>
            <a:r>
              <a:rPr lang="en-US" dirty="0">
                <a:solidFill>
                  <a:schemeClr val="accent6"/>
                </a:solidFill>
              </a:rPr>
              <a:t>5.9 </a:t>
            </a:r>
            <a:r>
              <a:rPr lang="en-US" dirty="0"/>
              <a:t>Keys</a:t>
            </a:r>
          </a:p>
        </p:txBody>
      </p:sp>
      <p:sp>
        <p:nvSpPr>
          <p:cNvPr id="7" name="Content Placeholder 6"/>
          <p:cNvSpPr>
            <a:spLocks noGrp="1"/>
          </p:cNvSpPr>
          <p:nvPr>
            <p:ph idx="1"/>
          </p:nvPr>
        </p:nvSpPr>
        <p:spPr>
          <a:xfrm>
            <a:off x="457200" y="1657350"/>
            <a:ext cx="8226854" cy="4500312"/>
          </a:xfrm>
        </p:spPr>
        <p:txBody>
          <a:bodyPr/>
          <a:lstStyle/>
          <a:p>
            <a:pPr>
              <a:spcBef>
                <a:spcPts val="1800"/>
              </a:spcBef>
            </a:pPr>
            <a:r>
              <a:rPr lang="en-US" dirty="0"/>
              <a:t>CERN will provide </a:t>
            </a:r>
            <a:br>
              <a:rPr lang="en-US" dirty="0"/>
            </a:br>
            <a:r>
              <a:rPr lang="en-US" dirty="0"/>
              <a:t>the contractor with keys </a:t>
            </a:r>
            <a:br>
              <a:rPr lang="en-US" dirty="0"/>
            </a:br>
            <a:r>
              <a:rPr lang="en-US" dirty="0"/>
              <a:t>to access </a:t>
            </a:r>
            <a:r>
              <a:rPr lang="en-US" b="1" dirty="0"/>
              <a:t>relevant buildings</a:t>
            </a:r>
            <a:br>
              <a:rPr lang="en-US" b="1" dirty="0"/>
            </a:br>
            <a:r>
              <a:rPr lang="en-US" b="1" dirty="0"/>
              <a:t>and rooms</a:t>
            </a:r>
            <a:r>
              <a:rPr lang="en-US" dirty="0"/>
              <a:t>, exclusively for the performance</a:t>
            </a:r>
            <a:br>
              <a:rPr lang="en-US" dirty="0"/>
            </a:br>
            <a:r>
              <a:rPr lang="en-US" dirty="0"/>
              <a:t>of the contract</a:t>
            </a:r>
          </a:p>
          <a:p>
            <a:pPr>
              <a:spcBef>
                <a:spcPts val="1800"/>
              </a:spcBef>
            </a:pPr>
            <a:r>
              <a:rPr lang="en-US" dirty="0"/>
              <a:t>The contractor shall return all keys to CERN on the date of termination of the assignment of the personnel concerned</a:t>
            </a:r>
          </a:p>
        </p:txBody>
      </p:sp>
    </p:spTree>
    <p:extLst>
      <p:ext uri="{BB962C8B-B14F-4D97-AF65-F5344CB8AC3E}">
        <p14:creationId xmlns:p14="http://schemas.microsoft.com/office/powerpoint/2010/main" val="3556133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r>
              <a:rPr lang="en-US"/>
              <a:t>EDMS Ref: 1371983</a:t>
            </a:r>
          </a:p>
        </p:txBody>
      </p:sp>
      <p:sp>
        <p:nvSpPr>
          <p:cNvPr id="4" name="Footer Placeholder 3"/>
          <p:cNvSpPr>
            <a:spLocks noGrp="1"/>
          </p:cNvSpPr>
          <p:nvPr>
            <p:ph type="ftr" sz="quarter" idx="11"/>
          </p:nvPr>
        </p:nvSpPr>
        <p:spPr/>
        <p:txBody>
          <a:bodyPr/>
          <a:lstStyle/>
          <a:p>
            <a:r>
              <a:rPr lang="en-GB" dirty="0"/>
              <a:t>Version 10 - IT-4744</a:t>
            </a:r>
            <a:endParaRPr lang="en-US" dirty="0"/>
          </a:p>
        </p:txBody>
      </p:sp>
      <p:sp>
        <p:nvSpPr>
          <p:cNvPr id="5" name="Slide Number Placeholder 4"/>
          <p:cNvSpPr>
            <a:spLocks noGrp="1"/>
          </p:cNvSpPr>
          <p:nvPr>
            <p:ph type="sldNum" sz="quarter" idx="12"/>
          </p:nvPr>
        </p:nvSpPr>
        <p:spPr/>
        <p:txBody>
          <a:bodyPr/>
          <a:lstStyle/>
          <a:p>
            <a:fld id="{22171F32-9A30-EC41-A9D2-45D6D6C63207}" type="slidenum">
              <a:rPr lang="en-US" smtClean="0"/>
              <a:pPr/>
              <a:t>52</a:t>
            </a:fld>
            <a:endParaRPr lang="en-US"/>
          </a:p>
        </p:txBody>
      </p:sp>
      <p:sp>
        <p:nvSpPr>
          <p:cNvPr id="2" name="Text Placeholder 1"/>
          <p:cNvSpPr>
            <a:spLocks noGrp="1"/>
          </p:cNvSpPr>
          <p:nvPr>
            <p:ph type="body" sz="quarter" idx="13"/>
          </p:nvPr>
        </p:nvSpPr>
        <p:spPr/>
        <p:txBody>
          <a:bodyPr/>
          <a:lstStyle/>
          <a:p>
            <a:pPr marL="0" indent="0">
              <a:buNone/>
            </a:pPr>
            <a:r>
              <a:rPr lang="en-US" b="1" dirty="0">
                <a:solidFill>
                  <a:schemeClr val="accent6"/>
                </a:solidFill>
              </a:rPr>
              <a:t>Section 6</a:t>
            </a:r>
          </a:p>
          <a:p>
            <a:pPr marL="0" indent="0">
              <a:buNone/>
            </a:pPr>
            <a:r>
              <a:rPr lang="en-US" dirty="0"/>
              <a:t>Miscellaneous</a:t>
            </a:r>
          </a:p>
        </p:txBody>
      </p:sp>
      <p:pic>
        <p:nvPicPr>
          <p:cNvPr id="10" name="Picture 9"/>
          <p:cNvPicPr>
            <a:picLocks noChangeAspect="1"/>
          </p:cNvPicPr>
          <p:nvPr/>
        </p:nvPicPr>
        <p:blipFill>
          <a:blip r:embed="rId2"/>
          <a:stretch>
            <a:fillRect/>
          </a:stretch>
        </p:blipFill>
        <p:spPr>
          <a:xfrm>
            <a:off x="5364027" y="2851027"/>
            <a:ext cx="2916158" cy="2916158"/>
          </a:xfrm>
          <a:prstGeom prst="rect">
            <a:avLst/>
          </a:prstGeom>
        </p:spPr>
      </p:pic>
    </p:spTree>
    <p:extLst>
      <p:ext uri="{BB962C8B-B14F-4D97-AF65-F5344CB8AC3E}">
        <p14:creationId xmlns:p14="http://schemas.microsoft.com/office/powerpoint/2010/main" val="247283466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53</a:t>
            </a:fld>
            <a:endParaRPr lang="en-US"/>
          </a:p>
        </p:txBody>
      </p:sp>
      <p:sp>
        <p:nvSpPr>
          <p:cNvPr id="5" name="Title 4"/>
          <p:cNvSpPr>
            <a:spLocks noGrp="1"/>
          </p:cNvSpPr>
          <p:nvPr>
            <p:ph type="title"/>
          </p:nvPr>
        </p:nvSpPr>
        <p:spPr/>
        <p:txBody>
          <a:bodyPr/>
          <a:lstStyle/>
          <a:p>
            <a:r>
              <a:rPr lang="en-US" dirty="0">
                <a:solidFill>
                  <a:schemeClr val="accent6"/>
                </a:solidFill>
              </a:rPr>
              <a:t>6.1 </a:t>
            </a:r>
            <a:r>
              <a:rPr lang="en-US" dirty="0"/>
              <a:t>Visual Identity of the Contractor</a:t>
            </a:r>
          </a:p>
        </p:txBody>
      </p:sp>
      <p:pic>
        <p:nvPicPr>
          <p:cNvPr id="6" name="Picture 5"/>
          <p:cNvPicPr>
            <a:picLocks noChangeAspect="1"/>
          </p:cNvPicPr>
          <p:nvPr/>
        </p:nvPicPr>
        <p:blipFill>
          <a:blip r:embed="rId3"/>
          <a:stretch>
            <a:fillRect/>
          </a:stretch>
        </p:blipFill>
        <p:spPr>
          <a:xfrm>
            <a:off x="457200" y="1422400"/>
            <a:ext cx="2438400" cy="4000500"/>
          </a:xfrm>
          <a:prstGeom prst="rect">
            <a:avLst/>
          </a:prstGeom>
        </p:spPr>
      </p:pic>
      <p:pic>
        <p:nvPicPr>
          <p:cNvPr id="7" name="Picture 6"/>
          <p:cNvPicPr>
            <a:picLocks noChangeAspect="1"/>
          </p:cNvPicPr>
          <p:nvPr/>
        </p:nvPicPr>
        <p:blipFill>
          <a:blip r:embed="rId4"/>
          <a:stretch>
            <a:fillRect/>
          </a:stretch>
        </p:blipFill>
        <p:spPr>
          <a:xfrm>
            <a:off x="3414927" y="1447800"/>
            <a:ext cx="2400300" cy="3949700"/>
          </a:xfrm>
          <a:prstGeom prst="rect">
            <a:avLst/>
          </a:prstGeom>
        </p:spPr>
      </p:pic>
      <p:pic>
        <p:nvPicPr>
          <p:cNvPr id="8" name="Picture 7"/>
          <p:cNvPicPr>
            <a:picLocks noChangeAspect="1"/>
          </p:cNvPicPr>
          <p:nvPr/>
        </p:nvPicPr>
        <p:blipFill>
          <a:blip r:embed="rId5"/>
          <a:stretch>
            <a:fillRect/>
          </a:stretch>
        </p:blipFill>
        <p:spPr>
          <a:xfrm>
            <a:off x="6334554" y="1333500"/>
            <a:ext cx="2349500" cy="4178300"/>
          </a:xfrm>
          <a:prstGeom prst="rect">
            <a:avLst/>
          </a:prstGeom>
        </p:spPr>
      </p:pic>
      <p:sp>
        <p:nvSpPr>
          <p:cNvPr id="10" name="TextBox 9"/>
          <p:cNvSpPr txBox="1"/>
          <p:nvPr/>
        </p:nvSpPr>
        <p:spPr>
          <a:xfrm rot="877864">
            <a:off x="1842173" y="1901745"/>
            <a:ext cx="543739" cy="307777"/>
          </a:xfrm>
          <a:prstGeom prst="rect">
            <a:avLst/>
          </a:prstGeom>
          <a:noFill/>
        </p:spPr>
        <p:txBody>
          <a:bodyPr wrap="none" rtlCol="0">
            <a:spAutoFit/>
          </a:bodyPr>
          <a:lstStyle/>
          <a:p>
            <a:pPr lvl="0" algn="ctr">
              <a:lnSpc>
                <a:spcPct val="85000"/>
              </a:lnSpc>
              <a:spcBef>
                <a:spcPts val="600"/>
              </a:spcBef>
            </a:pPr>
            <a:r>
              <a:rPr lang="x-none" sz="1600" b="1" dirty="0">
                <a:solidFill>
                  <a:schemeClr val="bg1"/>
                </a:solidFill>
              </a:rPr>
              <a:t>Xyz</a:t>
            </a:r>
            <a:endParaRPr lang="en-US" sz="1400" b="1" dirty="0">
              <a:solidFill>
                <a:schemeClr val="bg1"/>
              </a:solidFill>
            </a:endParaRPr>
          </a:p>
        </p:txBody>
      </p:sp>
      <p:sp>
        <p:nvSpPr>
          <p:cNvPr id="11" name="TextBox 10"/>
          <p:cNvSpPr txBox="1"/>
          <p:nvPr/>
        </p:nvSpPr>
        <p:spPr>
          <a:xfrm rot="21184965">
            <a:off x="4342087" y="2046311"/>
            <a:ext cx="626619" cy="361637"/>
          </a:xfrm>
          <a:prstGeom prst="rect">
            <a:avLst/>
          </a:prstGeom>
          <a:noFill/>
        </p:spPr>
        <p:txBody>
          <a:bodyPr wrap="none" rtlCol="0">
            <a:spAutoFit/>
          </a:bodyPr>
          <a:lstStyle/>
          <a:p>
            <a:pPr lvl="0" algn="ctr">
              <a:lnSpc>
                <a:spcPct val="85000"/>
              </a:lnSpc>
              <a:spcBef>
                <a:spcPts val="600"/>
              </a:spcBef>
            </a:pPr>
            <a:r>
              <a:rPr lang="x-none" sz="2000" b="1" dirty="0">
                <a:solidFill>
                  <a:schemeClr val="bg1"/>
                </a:solidFill>
              </a:rPr>
              <a:t>Xyz</a:t>
            </a:r>
            <a:endParaRPr lang="en-US" b="1" dirty="0">
              <a:solidFill>
                <a:schemeClr val="bg1"/>
              </a:solidFill>
            </a:endParaRPr>
          </a:p>
        </p:txBody>
      </p:sp>
      <p:sp>
        <p:nvSpPr>
          <p:cNvPr id="12" name="TextBox 11"/>
          <p:cNvSpPr txBox="1"/>
          <p:nvPr/>
        </p:nvSpPr>
        <p:spPr>
          <a:xfrm rot="330813">
            <a:off x="7549458" y="1925736"/>
            <a:ext cx="582424" cy="334707"/>
          </a:xfrm>
          <a:prstGeom prst="rect">
            <a:avLst/>
          </a:prstGeom>
          <a:noFill/>
        </p:spPr>
        <p:txBody>
          <a:bodyPr wrap="none" rtlCol="0">
            <a:spAutoFit/>
          </a:bodyPr>
          <a:lstStyle/>
          <a:p>
            <a:pPr lvl="0" algn="ctr">
              <a:lnSpc>
                <a:spcPct val="85000"/>
              </a:lnSpc>
              <a:spcBef>
                <a:spcPts val="600"/>
              </a:spcBef>
            </a:pPr>
            <a:r>
              <a:rPr lang="x-none" b="1" dirty="0">
                <a:solidFill>
                  <a:schemeClr val="bg1"/>
                </a:solidFill>
              </a:rPr>
              <a:t>Xyz</a:t>
            </a:r>
            <a:endParaRPr lang="en-US" b="1" dirty="0">
              <a:solidFill>
                <a:schemeClr val="bg1"/>
              </a:solidFill>
            </a:endParaRPr>
          </a:p>
        </p:txBody>
      </p:sp>
      <p:sp>
        <p:nvSpPr>
          <p:cNvPr id="9" name="TextBox 8">
            <a:extLst>
              <a:ext uri="{FF2B5EF4-FFF2-40B4-BE49-F238E27FC236}">
                <a16:creationId xmlns:a16="http://schemas.microsoft.com/office/drawing/2014/main" id="{8483C2A4-2674-4F24-A0FC-5F6EBD156834}"/>
              </a:ext>
            </a:extLst>
          </p:cNvPr>
          <p:cNvSpPr txBox="1"/>
          <p:nvPr/>
        </p:nvSpPr>
        <p:spPr>
          <a:xfrm>
            <a:off x="1680308" y="5728677"/>
            <a:ext cx="5365571" cy="369332"/>
          </a:xfrm>
          <a:prstGeom prst="rect">
            <a:avLst/>
          </a:prstGeom>
          <a:noFill/>
        </p:spPr>
        <p:txBody>
          <a:bodyPr wrap="none" rtlCol="0">
            <a:spAutoFit/>
          </a:bodyPr>
          <a:lstStyle/>
          <a:p>
            <a:r>
              <a:rPr lang="fr-CH" dirty="0" err="1"/>
              <a:t>With</a:t>
            </a:r>
            <a:r>
              <a:rPr lang="fr-CH" dirty="0"/>
              <a:t> </a:t>
            </a:r>
            <a:r>
              <a:rPr lang="fr-CH" dirty="0" err="1"/>
              <a:t>reflecting</a:t>
            </a:r>
            <a:r>
              <a:rPr lang="fr-CH" dirty="0"/>
              <a:t> parts of the suite or a </a:t>
            </a:r>
            <a:r>
              <a:rPr lang="fr-CH" dirty="0" err="1"/>
              <a:t>reflecting</a:t>
            </a:r>
            <a:r>
              <a:rPr lang="fr-CH" dirty="0"/>
              <a:t> </a:t>
            </a:r>
            <a:r>
              <a:rPr lang="fr-CH" dirty="0" err="1"/>
              <a:t>vest</a:t>
            </a:r>
            <a:endParaRPr lang="en-US" dirty="0"/>
          </a:p>
        </p:txBody>
      </p:sp>
    </p:spTree>
    <p:extLst>
      <p:ext uri="{BB962C8B-B14F-4D97-AF65-F5344CB8AC3E}">
        <p14:creationId xmlns:p14="http://schemas.microsoft.com/office/powerpoint/2010/main" val="3581061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emph" presetSubtype="0" repeatCount="indefinite" fill="hold" grpId="0" nodeType="withEffect">
                                  <p:stCondLst>
                                    <p:cond delay="0"/>
                                  </p:stCondLst>
                                  <p:childTnLst>
                                    <p:anim calcmode="discrete" valueType="str">
                                      <p:cBhvr>
                                        <p:cTn id="6" dur="1000" fill="hold"/>
                                        <p:tgtEl>
                                          <p:spTgt spid="12"/>
                                        </p:tgtEl>
                                        <p:attrNameLst>
                                          <p:attrName>style.visibility</p:attrName>
                                        </p:attrNameLst>
                                      </p:cBhvr>
                                      <p:tavLst>
                                        <p:tav tm="0">
                                          <p:val>
                                            <p:strVal val="hidden"/>
                                          </p:val>
                                        </p:tav>
                                        <p:tav tm="50000">
                                          <p:val>
                                            <p:strVal val="visible"/>
                                          </p:val>
                                        </p:tav>
                                      </p:tavLst>
                                    </p:anim>
                                  </p:childTnLst>
                                </p:cTn>
                              </p:par>
                              <p:par>
                                <p:cTn id="7" presetID="35" presetClass="emph" presetSubtype="0" repeatCount="indefinite" fill="hold" grpId="0" nodeType="withEffect">
                                  <p:stCondLst>
                                    <p:cond delay="0"/>
                                  </p:stCondLst>
                                  <p:childTnLst>
                                    <p:anim calcmode="discrete" valueType="str">
                                      <p:cBhvr>
                                        <p:cTn id="8" dur="1000" fill="hold"/>
                                        <p:tgtEl>
                                          <p:spTgt spid="11"/>
                                        </p:tgtEl>
                                        <p:attrNameLst>
                                          <p:attrName>style.visibility</p:attrName>
                                        </p:attrNameLst>
                                      </p:cBhvr>
                                      <p:tavLst>
                                        <p:tav tm="0">
                                          <p:val>
                                            <p:strVal val="hidden"/>
                                          </p:val>
                                        </p:tav>
                                        <p:tav tm="50000">
                                          <p:val>
                                            <p:strVal val="visible"/>
                                          </p:val>
                                        </p:tav>
                                      </p:tavLst>
                                    </p:anim>
                                  </p:childTnLst>
                                </p:cTn>
                              </p:par>
                              <p:par>
                                <p:cTn id="9" presetID="35" presetClass="emph" presetSubtype="0" repeatCount="indefinite" fill="hold" grpId="0" nodeType="withEffect">
                                  <p:stCondLst>
                                    <p:cond delay="0"/>
                                  </p:stCondLst>
                                  <p:childTnLst>
                                    <p:anim calcmode="discrete" valueType="str">
                                      <p:cBhvr>
                                        <p:cTn id="10" dur="1000" fill="hold"/>
                                        <p:tgtEl>
                                          <p:spTgt spid="10"/>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5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B796562-BFDD-46B7-8D09-56388EE3E78F}"/>
              </a:ext>
            </a:extLst>
          </p:cNvPr>
          <p:cNvSpPr>
            <a:spLocks noGrp="1"/>
          </p:cNvSpPr>
          <p:nvPr>
            <p:ph type="dt" sz="half" idx="10"/>
          </p:nvPr>
        </p:nvSpPr>
        <p:spPr/>
        <p:txBody>
          <a:bodyPr/>
          <a:lstStyle/>
          <a:p>
            <a:r>
              <a:rPr lang="en-US"/>
              <a:t>EDMS Ref: 1371983</a:t>
            </a:r>
          </a:p>
        </p:txBody>
      </p:sp>
      <p:sp>
        <p:nvSpPr>
          <p:cNvPr id="3" name="Footer Placeholder 2">
            <a:extLst>
              <a:ext uri="{FF2B5EF4-FFF2-40B4-BE49-F238E27FC236}">
                <a16:creationId xmlns:a16="http://schemas.microsoft.com/office/drawing/2014/main" id="{D3020EB6-A6F4-40BA-9839-C1510D7CC1F9}"/>
              </a:ext>
            </a:extLst>
          </p:cNvPr>
          <p:cNvSpPr>
            <a:spLocks noGrp="1"/>
          </p:cNvSpPr>
          <p:nvPr>
            <p:ph type="ftr" sz="quarter" idx="11"/>
          </p:nvPr>
        </p:nvSpPr>
        <p:spPr/>
        <p:txBody>
          <a:bodyPr/>
          <a:lstStyle/>
          <a:p>
            <a:r>
              <a:rPr lang="en-GB"/>
              <a:t>Version 10 - IT-46947HR language training </a:t>
            </a:r>
            <a:endParaRPr lang="en-US"/>
          </a:p>
        </p:txBody>
      </p:sp>
      <p:sp>
        <p:nvSpPr>
          <p:cNvPr id="4" name="Slide Number Placeholder 3">
            <a:extLst>
              <a:ext uri="{FF2B5EF4-FFF2-40B4-BE49-F238E27FC236}">
                <a16:creationId xmlns:a16="http://schemas.microsoft.com/office/drawing/2014/main" id="{24C82022-C989-47AB-B4CD-9E9F7A42138A}"/>
              </a:ext>
            </a:extLst>
          </p:cNvPr>
          <p:cNvSpPr>
            <a:spLocks noGrp="1"/>
          </p:cNvSpPr>
          <p:nvPr>
            <p:ph type="sldNum" sz="quarter" idx="12"/>
          </p:nvPr>
        </p:nvSpPr>
        <p:spPr/>
        <p:txBody>
          <a:bodyPr/>
          <a:lstStyle/>
          <a:p>
            <a:fld id="{22171F32-9A30-EC41-A9D2-45D6D6C63207}" type="slidenum">
              <a:rPr lang="en-US" smtClean="0"/>
              <a:pPr/>
              <a:t>54</a:t>
            </a:fld>
            <a:endParaRPr lang="en-US"/>
          </a:p>
        </p:txBody>
      </p:sp>
      <p:sp>
        <p:nvSpPr>
          <p:cNvPr id="5" name="Title 4">
            <a:extLst>
              <a:ext uri="{FF2B5EF4-FFF2-40B4-BE49-F238E27FC236}">
                <a16:creationId xmlns:a16="http://schemas.microsoft.com/office/drawing/2014/main" id="{B28DAB29-1FD5-49C0-BCD6-CCF713FE4D31}"/>
              </a:ext>
            </a:extLst>
          </p:cNvPr>
          <p:cNvSpPr>
            <a:spLocks noGrp="1"/>
          </p:cNvSpPr>
          <p:nvPr>
            <p:ph type="title"/>
          </p:nvPr>
        </p:nvSpPr>
        <p:spPr/>
        <p:txBody>
          <a:bodyPr>
            <a:normAutofit fontScale="90000"/>
          </a:bodyPr>
          <a:lstStyle/>
          <a:p>
            <a:r>
              <a:rPr lang="fr-CH" dirty="0"/>
              <a:t>Individuel protection </a:t>
            </a:r>
            <a:r>
              <a:rPr lang="fr-CH" dirty="0" err="1"/>
              <a:t>equipment</a:t>
            </a:r>
            <a:r>
              <a:rPr lang="fr-CH" dirty="0"/>
              <a:t> in the LHC underground</a:t>
            </a:r>
            <a:endParaRPr lang="en-US" dirty="0"/>
          </a:p>
        </p:txBody>
      </p:sp>
      <p:sp>
        <p:nvSpPr>
          <p:cNvPr id="6" name="Content Placeholder 5">
            <a:extLst>
              <a:ext uri="{FF2B5EF4-FFF2-40B4-BE49-F238E27FC236}">
                <a16:creationId xmlns:a16="http://schemas.microsoft.com/office/drawing/2014/main" id="{254BD2FD-E0BB-40F0-9DBB-385C2F0CC727}"/>
              </a:ext>
            </a:extLst>
          </p:cNvPr>
          <p:cNvSpPr>
            <a:spLocks noGrp="1"/>
          </p:cNvSpPr>
          <p:nvPr>
            <p:ph idx="1"/>
          </p:nvPr>
        </p:nvSpPr>
        <p:spPr>
          <a:xfrm>
            <a:off x="226337" y="1173935"/>
            <a:ext cx="8457717" cy="4983727"/>
          </a:xfrm>
        </p:spPr>
        <p:txBody>
          <a:bodyPr/>
          <a:lstStyle/>
          <a:p>
            <a:endParaRPr lang="fr-CH" dirty="0"/>
          </a:p>
          <a:p>
            <a:r>
              <a:rPr lang="fr-CH" dirty="0" err="1"/>
              <a:t>Helmet</a:t>
            </a:r>
            <a:r>
              <a:rPr lang="fr-CH" dirty="0"/>
              <a:t> </a:t>
            </a:r>
            <a:r>
              <a:rPr lang="fr-CH" dirty="0" err="1"/>
              <a:t>with</a:t>
            </a:r>
            <a:r>
              <a:rPr lang="fr-CH" dirty="0"/>
              <a:t> frontal light</a:t>
            </a:r>
          </a:p>
          <a:p>
            <a:r>
              <a:rPr lang="fr-CH" dirty="0" err="1"/>
              <a:t>Safety</a:t>
            </a:r>
            <a:r>
              <a:rPr lang="fr-CH" dirty="0"/>
              <a:t> </a:t>
            </a:r>
            <a:r>
              <a:rPr lang="fr-CH" dirty="0" err="1"/>
              <a:t>shoes</a:t>
            </a:r>
            <a:endParaRPr lang="fr-CH" dirty="0"/>
          </a:p>
          <a:p>
            <a:r>
              <a:rPr lang="fr-CH" dirty="0"/>
              <a:t>Self Rescue Mask</a:t>
            </a:r>
          </a:p>
          <a:p>
            <a:endParaRPr lang="fr-CH" dirty="0"/>
          </a:p>
          <a:p>
            <a:endParaRPr lang="fr-CH" dirty="0"/>
          </a:p>
          <a:p>
            <a:r>
              <a:rPr lang="fr-CH" dirty="0" err="1"/>
              <a:t>Other</a:t>
            </a:r>
            <a:r>
              <a:rPr lang="fr-CH" dirty="0"/>
              <a:t> individuel protection </a:t>
            </a:r>
            <a:r>
              <a:rPr lang="fr-CH" dirty="0" err="1"/>
              <a:t>equipment</a:t>
            </a:r>
            <a:r>
              <a:rPr lang="fr-CH" dirty="0"/>
              <a:t> </a:t>
            </a:r>
            <a:r>
              <a:rPr lang="fr-CH" dirty="0" err="1"/>
              <a:t>may</a:t>
            </a:r>
            <a:r>
              <a:rPr lang="fr-CH" dirty="0"/>
              <a:t> </a:t>
            </a:r>
            <a:r>
              <a:rPr lang="fr-CH" dirty="0" err="1"/>
              <a:t>be</a:t>
            </a:r>
            <a:r>
              <a:rPr lang="fr-CH" dirty="0"/>
              <a:t> </a:t>
            </a:r>
            <a:r>
              <a:rPr lang="fr-CH" dirty="0" err="1"/>
              <a:t>needed</a:t>
            </a:r>
            <a:r>
              <a:rPr lang="fr-CH" dirty="0"/>
              <a:t> case-by-case, </a:t>
            </a:r>
            <a:r>
              <a:rPr lang="fr-CH" dirty="0" err="1"/>
              <a:t>following</a:t>
            </a:r>
            <a:r>
              <a:rPr lang="fr-CH" dirty="0"/>
              <a:t> </a:t>
            </a:r>
            <a:r>
              <a:rPr lang="fr-CH" dirty="0" err="1"/>
              <a:t>risk</a:t>
            </a:r>
            <a:r>
              <a:rPr lang="fr-CH" dirty="0"/>
              <a:t> </a:t>
            </a:r>
            <a:r>
              <a:rPr lang="fr-CH" dirty="0" err="1"/>
              <a:t>assessment</a:t>
            </a:r>
            <a:r>
              <a:rPr lang="fr-CH" dirty="0"/>
              <a:t>.</a:t>
            </a:r>
          </a:p>
          <a:p>
            <a:endParaRPr lang="en-US" dirty="0"/>
          </a:p>
        </p:txBody>
      </p:sp>
      <p:pic>
        <p:nvPicPr>
          <p:cNvPr id="8" name="Picture 7" descr="A picture containing headdress, helmet, clothing&#10;&#10;Description automatically generated">
            <a:extLst>
              <a:ext uri="{FF2B5EF4-FFF2-40B4-BE49-F238E27FC236}">
                <a16:creationId xmlns:a16="http://schemas.microsoft.com/office/drawing/2014/main" id="{9019FD42-E3FE-4F8B-BE24-C01EAA41F711}"/>
              </a:ext>
            </a:extLst>
          </p:cNvPr>
          <p:cNvPicPr>
            <a:picLocks noChangeAspect="1"/>
          </p:cNvPicPr>
          <p:nvPr/>
        </p:nvPicPr>
        <p:blipFill>
          <a:blip r:embed="rId2"/>
          <a:stretch>
            <a:fillRect/>
          </a:stretch>
        </p:blipFill>
        <p:spPr>
          <a:xfrm>
            <a:off x="5423100" y="926867"/>
            <a:ext cx="1281292" cy="1416958"/>
          </a:xfrm>
          <a:prstGeom prst="rect">
            <a:avLst/>
          </a:prstGeom>
        </p:spPr>
      </p:pic>
      <p:pic>
        <p:nvPicPr>
          <p:cNvPr id="10" name="Picture 9" descr="A picture containing tool, power saw&#10;&#10;Description automatically generated">
            <a:extLst>
              <a:ext uri="{FF2B5EF4-FFF2-40B4-BE49-F238E27FC236}">
                <a16:creationId xmlns:a16="http://schemas.microsoft.com/office/drawing/2014/main" id="{4F64562D-597D-4B2C-A22B-BF9C5664E689}"/>
              </a:ext>
            </a:extLst>
          </p:cNvPr>
          <p:cNvPicPr>
            <a:picLocks noChangeAspect="1"/>
          </p:cNvPicPr>
          <p:nvPr/>
        </p:nvPicPr>
        <p:blipFill>
          <a:blip r:embed="rId3"/>
          <a:stretch>
            <a:fillRect/>
          </a:stretch>
        </p:blipFill>
        <p:spPr>
          <a:xfrm>
            <a:off x="7033923" y="1090953"/>
            <a:ext cx="1381891" cy="660099"/>
          </a:xfrm>
          <a:prstGeom prst="rect">
            <a:avLst/>
          </a:prstGeom>
        </p:spPr>
      </p:pic>
      <p:pic>
        <p:nvPicPr>
          <p:cNvPr id="12" name="Picture 11" descr="A picture containing clothing, footwear&#10;&#10;Description automatically generated">
            <a:extLst>
              <a:ext uri="{FF2B5EF4-FFF2-40B4-BE49-F238E27FC236}">
                <a16:creationId xmlns:a16="http://schemas.microsoft.com/office/drawing/2014/main" id="{2115B9F3-D9E4-4CF5-9F74-2AB40DAECFD9}"/>
              </a:ext>
            </a:extLst>
          </p:cNvPr>
          <p:cNvPicPr>
            <a:picLocks noChangeAspect="1"/>
          </p:cNvPicPr>
          <p:nvPr/>
        </p:nvPicPr>
        <p:blipFill>
          <a:blip r:embed="rId4"/>
          <a:stretch>
            <a:fillRect/>
          </a:stretch>
        </p:blipFill>
        <p:spPr>
          <a:xfrm>
            <a:off x="6689085" y="2202769"/>
            <a:ext cx="1281292" cy="1041050"/>
          </a:xfrm>
          <a:prstGeom prst="rect">
            <a:avLst/>
          </a:prstGeom>
        </p:spPr>
      </p:pic>
      <p:pic>
        <p:nvPicPr>
          <p:cNvPr id="14" name="Picture 13" descr="A close-up of a computer mouse&#10;&#10;Description automatically generated with low confidence">
            <a:extLst>
              <a:ext uri="{FF2B5EF4-FFF2-40B4-BE49-F238E27FC236}">
                <a16:creationId xmlns:a16="http://schemas.microsoft.com/office/drawing/2014/main" id="{E7EC7703-30DE-4C2A-9A7F-519F80042AF9}"/>
              </a:ext>
            </a:extLst>
          </p:cNvPr>
          <p:cNvPicPr>
            <a:picLocks noChangeAspect="1"/>
          </p:cNvPicPr>
          <p:nvPr/>
        </p:nvPicPr>
        <p:blipFill>
          <a:blip r:embed="rId5"/>
          <a:stretch>
            <a:fillRect/>
          </a:stretch>
        </p:blipFill>
        <p:spPr>
          <a:xfrm>
            <a:off x="4336226" y="2343825"/>
            <a:ext cx="1514686" cy="1095528"/>
          </a:xfrm>
          <a:prstGeom prst="rect">
            <a:avLst/>
          </a:prstGeom>
        </p:spPr>
      </p:pic>
    </p:spTree>
    <p:extLst>
      <p:ext uri="{BB962C8B-B14F-4D97-AF65-F5344CB8AC3E}">
        <p14:creationId xmlns:p14="http://schemas.microsoft.com/office/powerpoint/2010/main" val="77109128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55</a:t>
            </a:fld>
            <a:endParaRPr lang="en-US"/>
          </a:p>
        </p:txBody>
      </p:sp>
      <p:pic>
        <p:nvPicPr>
          <p:cNvPr id="6" name="Picture 5"/>
          <p:cNvPicPr>
            <a:picLocks noChangeAspect="1"/>
          </p:cNvPicPr>
          <p:nvPr/>
        </p:nvPicPr>
        <p:blipFill>
          <a:blip r:embed="rId3"/>
          <a:stretch>
            <a:fillRect/>
          </a:stretch>
        </p:blipFill>
        <p:spPr>
          <a:xfrm>
            <a:off x="5604487" y="2910653"/>
            <a:ext cx="2857500" cy="2844800"/>
          </a:xfrm>
          <a:prstGeom prst="rect">
            <a:avLst/>
          </a:prstGeom>
        </p:spPr>
      </p:pic>
      <p:sp>
        <p:nvSpPr>
          <p:cNvPr id="5" name="Title 4"/>
          <p:cNvSpPr>
            <a:spLocks noGrp="1"/>
          </p:cNvSpPr>
          <p:nvPr>
            <p:ph type="title"/>
          </p:nvPr>
        </p:nvSpPr>
        <p:spPr>
          <a:xfrm>
            <a:off x="457200" y="233492"/>
            <a:ext cx="8226854" cy="1408800"/>
          </a:xfrm>
        </p:spPr>
        <p:txBody>
          <a:bodyPr>
            <a:normAutofit/>
          </a:bodyPr>
          <a:lstStyle/>
          <a:p>
            <a:pPr marL="801688" indent="-801688"/>
            <a:r>
              <a:rPr lang="en-US" dirty="0">
                <a:solidFill>
                  <a:schemeClr val="accent6"/>
                </a:solidFill>
              </a:rPr>
              <a:t>6.2	</a:t>
            </a:r>
            <a:r>
              <a:rPr lang="en-US" dirty="0"/>
              <a:t>Liability and Insurance</a:t>
            </a:r>
            <a:br>
              <a:rPr lang="en-US" dirty="0"/>
            </a:br>
            <a:r>
              <a:rPr lang="en-US" dirty="0"/>
              <a:t>in Case of High Value Exposure</a:t>
            </a:r>
          </a:p>
        </p:txBody>
      </p:sp>
      <p:sp>
        <p:nvSpPr>
          <p:cNvPr id="7" name="Content Placeholder 6"/>
          <p:cNvSpPr>
            <a:spLocks noGrp="1"/>
          </p:cNvSpPr>
          <p:nvPr>
            <p:ph idx="1"/>
          </p:nvPr>
        </p:nvSpPr>
        <p:spPr>
          <a:xfrm>
            <a:off x="457200" y="1989941"/>
            <a:ext cx="8004787" cy="1494260"/>
          </a:xfrm>
        </p:spPr>
        <p:txBody>
          <a:bodyPr>
            <a:normAutofit/>
          </a:bodyPr>
          <a:lstStyle/>
          <a:p>
            <a:pPr>
              <a:spcBef>
                <a:spcPts val="1800"/>
              </a:spcBef>
            </a:pPr>
            <a:r>
              <a:rPr lang="en-US" dirty="0"/>
              <a:t>See clause 27.4 of the </a:t>
            </a:r>
            <a:r>
              <a:rPr lang="en-US" i="1" dirty="0"/>
              <a:t>General Conditions of CERN Contracts</a:t>
            </a:r>
          </a:p>
        </p:txBody>
      </p:sp>
    </p:spTree>
    <p:extLst>
      <p:ext uri="{BB962C8B-B14F-4D97-AF65-F5344CB8AC3E}">
        <p14:creationId xmlns:p14="http://schemas.microsoft.com/office/powerpoint/2010/main" val="2454536428"/>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56</a:t>
            </a:fld>
            <a:endParaRPr lang="en-US"/>
          </a:p>
        </p:txBody>
      </p:sp>
      <p:sp>
        <p:nvSpPr>
          <p:cNvPr id="5" name="Title 4"/>
          <p:cNvSpPr>
            <a:spLocks noGrp="1"/>
          </p:cNvSpPr>
          <p:nvPr>
            <p:ph type="title"/>
          </p:nvPr>
        </p:nvSpPr>
        <p:spPr/>
        <p:txBody>
          <a:bodyPr/>
          <a:lstStyle/>
          <a:p>
            <a:r>
              <a:rPr lang="en-US" dirty="0">
                <a:solidFill>
                  <a:schemeClr val="accent6"/>
                </a:solidFill>
              </a:rPr>
              <a:t>6.3 </a:t>
            </a:r>
            <a:r>
              <a:rPr lang="en-US" dirty="0"/>
              <a:t>Performance of the Contract</a:t>
            </a:r>
          </a:p>
        </p:txBody>
      </p:sp>
      <p:sp>
        <p:nvSpPr>
          <p:cNvPr id="6" name="Content Placeholder 5"/>
          <p:cNvSpPr>
            <a:spLocks noGrp="1"/>
          </p:cNvSpPr>
          <p:nvPr>
            <p:ph idx="1"/>
          </p:nvPr>
        </p:nvSpPr>
        <p:spPr/>
        <p:txBody>
          <a:bodyPr/>
          <a:lstStyle/>
          <a:p>
            <a:pPr marL="974725" indent="-974725">
              <a:spcBef>
                <a:spcPts val="3000"/>
              </a:spcBef>
              <a:buNone/>
            </a:pPr>
            <a:r>
              <a:rPr lang="en-US" dirty="0">
                <a:solidFill>
                  <a:srgbClr val="262626"/>
                </a:solidFill>
              </a:rPr>
              <a:t>6.3.1	</a:t>
            </a:r>
            <a:r>
              <a:rPr lang="en-US" dirty="0"/>
              <a:t>Time Loss by the Contractor</a:t>
            </a:r>
          </a:p>
          <a:p>
            <a:pPr marL="974725" indent="-974725">
              <a:spcBef>
                <a:spcPts val="1200"/>
              </a:spcBef>
              <a:buNone/>
            </a:pPr>
            <a:r>
              <a:rPr lang="en-US" dirty="0">
                <a:solidFill>
                  <a:srgbClr val="262626"/>
                </a:solidFill>
              </a:rPr>
              <a:t>6.3.2</a:t>
            </a:r>
            <a:r>
              <a:rPr lang="en-US" dirty="0"/>
              <a:t>	Disappearance, Loss or Theft</a:t>
            </a:r>
            <a:br>
              <a:rPr lang="en-US" dirty="0"/>
            </a:br>
            <a:r>
              <a:rPr lang="en-US" dirty="0"/>
              <a:t>of CERN Property</a:t>
            </a:r>
          </a:p>
          <a:p>
            <a:pPr lvl="2"/>
            <a:r>
              <a:rPr lang="en-US" dirty="0">
                <a:solidFill>
                  <a:schemeClr val="accent6"/>
                </a:solidFill>
              </a:rPr>
              <a:t>Specific procedure (</a:t>
            </a:r>
            <a:r>
              <a:rPr lang="en-US" sz="2400" dirty="0">
                <a:solidFill>
                  <a:schemeClr val="accent6"/>
                </a:solidFill>
              </a:rPr>
              <a:t>CERN/DSU-RH/13100</a:t>
            </a:r>
            <a:r>
              <a:rPr lang="en-US" dirty="0">
                <a:solidFill>
                  <a:schemeClr val="accent6"/>
                </a:solidFill>
              </a:rPr>
              <a:t>)</a:t>
            </a:r>
          </a:p>
          <a:p>
            <a:pPr lvl="2"/>
            <a:r>
              <a:rPr lang="en-US" dirty="0">
                <a:solidFill>
                  <a:schemeClr val="accent6"/>
                </a:solidFill>
              </a:rPr>
              <a:t>Penalties:</a:t>
            </a:r>
          </a:p>
        </p:txBody>
      </p:sp>
      <p:graphicFrame>
        <p:nvGraphicFramePr>
          <p:cNvPr id="12" name="Object 11"/>
          <p:cNvGraphicFramePr>
            <a:graphicFrameLocks noChangeAspect="1"/>
          </p:cNvGraphicFramePr>
          <p:nvPr>
            <p:extLst>
              <p:ext uri="{D42A27DB-BD31-4B8C-83A1-F6EECF244321}">
                <p14:modId xmlns:p14="http://schemas.microsoft.com/office/powerpoint/2010/main" val="137605239"/>
              </p:ext>
            </p:extLst>
          </p:nvPr>
        </p:nvGraphicFramePr>
        <p:xfrm>
          <a:off x="287338" y="3822471"/>
          <a:ext cx="8432800" cy="2292350"/>
        </p:xfrm>
        <a:graphic>
          <a:graphicData uri="http://schemas.openxmlformats.org/presentationml/2006/ole">
            <mc:AlternateContent xmlns:mc="http://schemas.openxmlformats.org/markup-compatibility/2006">
              <mc:Choice xmlns:v="urn:schemas-microsoft-com:vml" Requires="v">
                <p:oleObj name="Document" r:id="rId2" imgW="6261670" imgH="1703460" progId="Word.Document.12">
                  <p:embed/>
                </p:oleObj>
              </mc:Choice>
              <mc:Fallback>
                <p:oleObj name="Document" r:id="rId2" imgW="6261670" imgH="1703460" progId="Word.Document.12">
                  <p:embed/>
                  <p:pic>
                    <p:nvPicPr>
                      <p:cNvPr id="0" name=""/>
                      <p:cNvPicPr/>
                      <p:nvPr/>
                    </p:nvPicPr>
                    <p:blipFill>
                      <a:blip r:embed="rId3"/>
                      <a:stretch>
                        <a:fillRect/>
                      </a:stretch>
                    </p:blipFill>
                    <p:spPr>
                      <a:xfrm>
                        <a:off x="287338" y="3822471"/>
                        <a:ext cx="8432800" cy="2292350"/>
                      </a:xfrm>
                      <a:prstGeom prst="rect">
                        <a:avLst/>
                      </a:prstGeom>
                    </p:spPr>
                  </p:pic>
                </p:oleObj>
              </mc:Fallback>
            </mc:AlternateContent>
          </a:graphicData>
        </a:graphic>
      </p:graphicFrame>
    </p:spTree>
    <p:extLst>
      <p:ext uri="{BB962C8B-B14F-4D97-AF65-F5344CB8AC3E}">
        <p14:creationId xmlns:p14="http://schemas.microsoft.com/office/powerpoint/2010/main" val="245453642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57</a:t>
            </a:fld>
            <a:endParaRPr lang="en-US"/>
          </a:p>
        </p:txBody>
      </p:sp>
      <p:sp>
        <p:nvSpPr>
          <p:cNvPr id="6" name="TextBox 5"/>
          <p:cNvSpPr txBox="1"/>
          <p:nvPr/>
        </p:nvSpPr>
        <p:spPr>
          <a:xfrm>
            <a:off x="907711" y="4645966"/>
            <a:ext cx="7324241" cy="584776"/>
          </a:xfrm>
          <a:prstGeom prst="rect">
            <a:avLst/>
          </a:prstGeom>
          <a:noFill/>
        </p:spPr>
        <p:txBody>
          <a:bodyPr wrap="none" rtlCol="0">
            <a:spAutoFit/>
          </a:bodyPr>
          <a:lstStyle/>
          <a:p>
            <a:pPr lvl="0" algn="ctr">
              <a:spcBef>
                <a:spcPts val="600"/>
              </a:spcBef>
            </a:pPr>
            <a:r>
              <a:rPr lang="x-none" sz="3200" dirty="0"/>
              <a:t>Many thanks to you for submitting a bid</a:t>
            </a:r>
            <a:endParaRPr lang="en-US" sz="2800" dirty="0"/>
          </a:p>
        </p:txBody>
      </p:sp>
      <p:pic>
        <p:nvPicPr>
          <p:cNvPr id="9" name="Picture 8"/>
          <p:cNvPicPr>
            <a:picLocks noChangeAspect="1"/>
          </p:cNvPicPr>
          <p:nvPr/>
        </p:nvPicPr>
        <p:blipFill>
          <a:blip r:embed="rId2"/>
          <a:stretch>
            <a:fillRect/>
          </a:stretch>
        </p:blipFill>
        <p:spPr>
          <a:xfrm>
            <a:off x="2667000" y="736004"/>
            <a:ext cx="3810000" cy="3810000"/>
          </a:xfrm>
          <a:prstGeom prst="rect">
            <a:avLst/>
          </a:prstGeom>
        </p:spPr>
      </p:pic>
    </p:spTree>
    <p:extLst>
      <p:ext uri="{BB962C8B-B14F-4D97-AF65-F5344CB8AC3E}">
        <p14:creationId xmlns:p14="http://schemas.microsoft.com/office/powerpoint/2010/main" val="290592237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4819797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6</a:t>
            </a:fld>
            <a:endParaRPr lang="en-US"/>
          </a:p>
        </p:txBody>
      </p:sp>
      <p:sp>
        <p:nvSpPr>
          <p:cNvPr id="5" name="Title 4"/>
          <p:cNvSpPr>
            <a:spLocks noGrp="1"/>
          </p:cNvSpPr>
          <p:nvPr>
            <p:ph type="title"/>
          </p:nvPr>
        </p:nvSpPr>
        <p:spPr>
          <a:xfrm>
            <a:off x="459945" y="167206"/>
            <a:ext cx="8226854" cy="940443"/>
          </a:xfrm>
        </p:spPr>
        <p:txBody>
          <a:bodyPr/>
          <a:lstStyle/>
          <a:p>
            <a:r>
              <a:rPr lang="fr-CH" dirty="0"/>
              <a:t>CERN Instruction on COVID-19 </a:t>
            </a:r>
            <a:endParaRPr lang="en-US" dirty="0"/>
          </a:p>
        </p:txBody>
      </p:sp>
      <p:sp>
        <p:nvSpPr>
          <p:cNvPr id="8" name="Content Placeholder 7"/>
          <p:cNvSpPr txBox="1">
            <a:spLocks noGrp="1"/>
          </p:cNvSpPr>
          <p:nvPr>
            <p:ph sz="quarter" idx="13"/>
          </p:nvPr>
        </p:nvSpPr>
        <p:spPr>
          <a:xfrm>
            <a:off x="209507" y="1301873"/>
            <a:ext cx="9313033" cy="3508653"/>
          </a:xfrm>
          <a:prstGeom prst="rect">
            <a:avLst/>
          </a:prstGeom>
          <a:noFill/>
        </p:spPr>
        <p:txBody>
          <a:bodyPr wrap="square" rtlCol="0">
            <a:spAutoFit/>
          </a:bodyPr>
          <a:lstStyle/>
          <a:p>
            <a:pPr marL="228600" lvl="0" indent="-228600">
              <a:spcBef>
                <a:spcPts val="600"/>
              </a:spcBef>
              <a:buClr>
                <a:schemeClr val="accent2"/>
              </a:buClr>
              <a:buFont typeface="Arial"/>
              <a:buChar char="•"/>
            </a:pPr>
            <a:r>
              <a:rPr lang="fr-CH" sz="2400" dirty="0" err="1">
                <a:solidFill>
                  <a:schemeClr val="accent6"/>
                </a:solidFill>
              </a:rPr>
              <a:t>Comply</a:t>
            </a:r>
            <a:r>
              <a:rPr lang="fr-CH" sz="2400" dirty="0">
                <a:solidFill>
                  <a:schemeClr val="accent6"/>
                </a:solidFill>
              </a:rPr>
              <a:t> </a:t>
            </a:r>
            <a:r>
              <a:rPr lang="fr-CH" sz="2400" dirty="0" err="1">
                <a:solidFill>
                  <a:schemeClr val="accent6"/>
                </a:solidFill>
              </a:rPr>
              <a:t>with</a:t>
            </a:r>
            <a:r>
              <a:rPr lang="fr-CH" sz="2400" dirty="0">
                <a:solidFill>
                  <a:schemeClr val="accent6"/>
                </a:solidFill>
              </a:rPr>
              <a:t> the CERN </a:t>
            </a:r>
            <a:r>
              <a:rPr lang="fr-CH" sz="2400" dirty="0" err="1">
                <a:solidFill>
                  <a:schemeClr val="accent6"/>
                </a:solidFill>
              </a:rPr>
              <a:t>specif</a:t>
            </a:r>
            <a:r>
              <a:rPr lang="fr-CH" sz="2400" dirty="0">
                <a:solidFill>
                  <a:schemeClr val="accent6"/>
                </a:solidFill>
              </a:rPr>
              <a:t> COVID instructions </a:t>
            </a:r>
            <a:endParaRPr lang="x-none" sz="2400" dirty="0">
              <a:solidFill>
                <a:schemeClr val="accent6"/>
              </a:solidFill>
            </a:endParaRPr>
          </a:p>
          <a:p>
            <a:pPr marL="228600" lvl="0" indent="-228600">
              <a:spcBef>
                <a:spcPts val="600"/>
              </a:spcBef>
              <a:buClr>
                <a:schemeClr val="accent2"/>
              </a:buClr>
              <a:buFont typeface="Arial"/>
              <a:buChar char="•"/>
            </a:pPr>
            <a:r>
              <a:rPr lang="fr-CH" sz="2400" dirty="0">
                <a:solidFill>
                  <a:schemeClr val="accent6"/>
                </a:solidFill>
              </a:rPr>
              <a:t>Complete self </a:t>
            </a:r>
            <a:r>
              <a:rPr lang="fr-CH" sz="2400" dirty="0" err="1">
                <a:solidFill>
                  <a:schemeClr val="accent6"/>
                </a:solidFill>
              </a:rPr>
              <a:t>declaration</a:t>
            </a:r>
            <a:r>
              <a:rPr lang="fr-CH" sz="2400" dirty="0">
                <a:solidFill>
                  <a:schemeClr val="accent6"/>
                </a:solidFill>
              </a:rPr>
              <a:t> of </a:t>
            </a:r>
            <a:r>
              <a:rPr lang="fr-CH" sz="2400" dirty="0" err="1">
                <a:solidFill>
                  <a:schemeClr val="accent6"/>
                </a:solidFill>
              </a:rPr>
              <a:t>honor</a:t>
            </a:r>
            <a:endParaRPr lang="x-none" sz="2400" dirty="0">
              <a:solidFill>
                <a:schemeClr val="accent6"/>
              </a:solidFill>
            </a:endParaRPr>
          </a:p>
          <a:p>
            <a:pPr marL="228600" lvl="0" indent="-228600">
              <a:spcBef>
                <a:spcPts val="600"/>
              </a:spcBef>
              <a:buClr>
                <a:schemeClr val="accent2"/>
              </a:buClr>
              <a:buFont typeface="Arial"/>
              <a:buChar char="•"/>
            </a:pPr>
            <a:r>
              <a:rPr lang="fr-CH" sz="2400" dirty="0">
                <a:solidFill>
                  <a:schemeClr val="accent6"/>
                </a:solidFill>
              </a:rPr>
              <a:t>Respect the </a:t>
            </a:r>
            <a:r>
              <a:rPr lang="fr-CH" sz="2400" dirty="0" err="1">
                <a:solidFill>
                  <a:schemeClr val="accent6"/>
                </a:solidFill>
              </a:rPr>
              <a:t>physical</a:t>
            </a:r>
            <a:r>
              <a:rPr lang="fr-CH" sz="2400" dirty="0">
                <a:solidFill>
                  <a:schemeClr val="accent6"/>
                </a:solidFill>
              </a:rPr>
              <a:t> </a:t>
            </a:r>
            <a:r>
              <a:rPr lang="fr-CH" sz="2400" dirty="0" err="1">
                <a:solidFill>
                  <a:schemeClr val="accent6"/>
                </a:solidFill>
              </a:rPr>
              <a:t>distancing</a:t>
            </a:r>
            <a:r>
              <a:rPr lang="fr-CH" sz="2400" dirty="0">
                <a:solidFill>
                  <a:schemeClr val="accent6"/>
                </a:solidFill>
              </a:rPr>
              <a:t> of 2 </a:t>
            </a:r>
            <a:r>
              <a:rPr lang="fr-CH" sz="2400" dirty="0" err="1">
                <a:solidFill>
                  <a:schemeClr val="accent6"/>
                </a:solidFill>
              </a:rPr>
              <a:t>meters</a:t>
            </a:r>
            <a:endParaRPr lang="fr-CH" sz="2400" dirty="0">
              <a:solidFill>
                <a:schemeClr val="accent6"/>
              </a:solidFill>
            </a:endParaRPr>
          </a:p>
          <a:p>
            <a:pPr marL="228600" lvl="0" indent="-228600">
              <a:spcBef>
                <a:spcPts val="600"/>
              </a:spcBef>
              <a:buClr>
                <a:schemeClr val="accent2"/>
              </a:buClr>
              <a:buFont typeface="Arial"/>
              <a:buChar char="•"/>
            </a:pPr>
            <a:r>
              <a:rPr lang="en-US" sz="2400" dirty="0">
                <a:solidFill>
                  <a:schemeClr val="accent6"/>
                </a:solidFill>
              </a:rPr>
              <a:t>Wear mask </a:t>
            </a:r>
            <a:r>
              <a:rPr lang="en-GB" sz="2400" dirty="0">
                <a:solidFill>
                  <a:schemeClr val="accent6"/>
                </a:solidFill>
              </a:rPr>
              <a:t>type 1 EN 14683 </a:t>
            </a:r>
          </a:p>
          <a:p>
            <a:pPr marL="228600" lvl="0" indent="-228600">
              <a:spcBef>
                <a:spcPts val="600"/>
              </a:spcBef>
              <a:buClr>
                <a:schemeClr val="accent2"/>
              </a:buClr>
              <a:buFont typeface="Arial"/>
              <a:buChar char="•"/>
            </a:pPr>
            <a:r>
              <a:rPr lang="en-US" sz="2400" dirty="0">
                <a:solidFill>
                  <a:schemeClr val="accent6"/>
                </a:solidFill>
              </a:rPr>
              <a:t>Clean your tools, workstation, cars, surface with a virucide product. </a:t>
            </a:r>
          </a:p>
          <a:p>
            <a:pPr marL="228600" lvl="0" indent="-228600">
              <a:spcBef>
                <a:spcPts val="600"/>
              </a:spcBef>
              <a:buClr>
                <a:schemeClr val="accent2"/>
              </a:buClr>
              <a:buFont typeface="Arial"/>
              <a:buChar char="•"/>
            </a:pPr>
            <a:r>
              <a:rPr lang="en-US" sz="2400" dirty="0">
                <a:solidFill>
                  <a:schemeClr val="accent6"/>
                </a:solidFill>
              </a:rPr>
              <a:t>Wear a </a:t>
            </a:r>
            <a:r>
              <a:rPr lang="en-US" sz="2400" dirty="0" err="1">
                <a:solidFill>
                  <a:schemeClr val="accent6"/>
                </a:solidFill>
              </a:rPr>
              <a:t>proximeter</a:t>
            </a:r>
            <a:r>
              <a:rPr lang="en-US" sz="2400" dirty="0">
                <a:solidFill>
                  <a:schemeClr val="accent6"/>
                </a:solidFill>
              </a:rPr>
              <a:t> (given by CERN) </a:t>
            </a:r>
          </a:p>
          <a:p>
            <a:pPr marL="228600" lvl="0" indent="-228600">
              <a:spcBef>
                <a:spcPts val="600"/>
              </a:spcBef>
              <a:buClr>
                <a:schemeClr val="accent2"/>
              </a:buClr>
              <a:buFont typeface="Arial"/>
              <a:buChar char="•"/>
            </a:pPr>
            <a:endParaRPr lang="en-US" sz="2400" dirty="0">
              <a:solidFill>
                <a:schemeClr val="accent6"/>
              </a:solidFill>
            </a:endParaRPr>
          </a:p>
        </p:txBody>
      </p:sp>
      <p:pic>
        <p:nvPicPr>
          <p:cNvPr id="9" name="Picture 8"/>
          <p:cNvPicPr>
            <a:picLocks noChangeAspect="1"/>
          </p:cNvPicPr>
          <p:nvPr/>
        </p:nvPicPr>
        <p:blipFill rotWithShape="1">
          <a:blip r:embed="rId3"/>
          <a:srcRect l="18347" t="7308" b="6994"/>
          <a:stretch/>
        </p:blipFill>
        <p:spPr>
          <a:xfrm>
            <a:off x="7451834" y="167206"/>
            <a:ext cx="1545021" cy="1534510"/>
          </a:xfrm>
          <a:prstGeom prst="rect">
            <a:avLst/>
          </a:prstGeom>
        </p:spPr>
      </p:pic>
      <p:pic>
        <p:nvPicPr>
          <p:cNvPr id="11" name="Picture 10"/>
          <p:cNvPicPr>
            <a:picLocks noChangeAspect="1"/>
          </p:cNvPicPr>
          <p:nvPr/>
        </p:nvPicPr>
        <p:blipFill rotWithShape="1">
          <a:blip r:embed="rId4"/>
          <a:srcRect l="12804" t="10831" r="11887" b="17295"/>
          <a:stretch/>
        </p:blipFill>
        <p:spPr>
          <a:xfrm>
            <a:off x="4037262" y="4414225"/>
            <a:ext cx="1400680" cy="1442012"/>
          </a:xfrm>
          <a:prstGeom prst="rect">
            <a:avLst/>
          </a:prstGeom>
        </p:spPr>
      </p:pic>
      <p:pic>
        <p:nvPicPr>
          <p:cNvPr id="12" name="Picture 11"/>
          <p:cNvPicPr>
            <a:picLocks noChangeAspect="1"/>
          </p:cNvPicPr>
          <p:nvPr/>
        </p:nvPicPr>
        <p:blipFill>
          <a:blip r:embed="rId5">
            <a:extLst>
              <a:ext uri="{BEBA8EAE-BF5A-486C-A8C5-ECC9F3942E4B}">
                <a14:imgProps xmlns:a14="http://schemas.microsoft.com/office/drawing/2010/main">
                  <a14:imgLayer r:embed="rId6">
                    <a14:imgEffect>
                      <a14:sharpenSoften amount="50000"/>
                    </a14:imgEffect>
                  </a14:imgLayer>
                </a14:imgProps>
              </a:ext>
            </a:extLst>
          </a:blip>
          <a:stretch>
            <a:fillRect/>
          </a:stretch>
        </p:blipFill>
        <p:spPr>
          <a:xfrm>
            <a:off x="209507" y="4414225"/>
            <a:ext cx="1476704" cy="1516257"/>
          </a:xfrm>
          <a:prstGeom prst="rect">
            <a:avLst/>
          </a:prstGeom>
        </p:spPr>
      </p:pic>
      <p:pic>
        <p:nvPicPr>
          <p:cNvPr id="13" name="Picture 12"/>
          <p:cNvPicPr>
            <a:picLocks noChangeAspect="1"/>
          </p:cNvPicPr>
          <p:nvPr/>
        </p:nvPicPr>
        <p:blipFill>
          <a:blip r:embed="rId7"/>
          <a:stretch>
            <a:fillRect/>
          </a:stretch>
        </p:blipFill>
        <p:spPr>
          <a:xfrm>
            <a:off x="6011824" y="4293005"/>
            <a:ext cx="1347804" cy="1584055"/>
          </a:xfrm>
          <a:prstGeom prst="rect">
            <a:avLst/>
          </a:prstGeom>
        </p:spPr>
      </p:pic>
      <p:pic>
        <p:nvPicPr>
          <p:cNvPr id="14" name="Picture 13"/>
          <p:cNvPicPr>
            <a:picLocks noChangeAspect="1"/>
          </p:cNvPicPr>
          <p:nvPr/>
        </p:nvPicPr>
        <p:blipFill>
          <a:blip r:embed="rId8"/>
          <a:stretch>
            <a:fillRect/>
          </a:stretch>
        </p:blipFill>
        <p:spPr>
          <a:xfrm>
            <a:off x="7741014" y="4346042"/>
            <a:ext cx="1105173" cy="1531018"/>
          </a:xfrm>
          <a:prstGeom prst="rect">
            <a:avLst/>
          </a:prstGeom>
        </p:spPr>
      </p:pic>
      <p:pic>
        <p:nvPicPr>
          <p:cNvPr id="15" name="Picture 14"/>
          <p:cNvPicPr>
            <a:picLocks noChangeAspect="1"/>
          </p:cNvPicPr>
          <p:nvPr/>
        </p:nvPicPr>
        <p:blipFill>
          <a:blip r:embed="rId9"/>
          <a:stretch>
            <a:fillRect/>
          </a:stretch>
        </p:blipFill>
        <p:spPr>
          <a:xfrm>
            <a:off x="1926846" y="4425739"/>
            <a:ext cx="1633997" cy="1361279"/>
          </a:xfrm>
          <a:prstGeom prst="rect">
            <a:avLst/>
          </a:prstGeom>
        </p:spPr>
      </p:pic>
      <p:cxnSp>
        <p:nvCxnSpPr>
          <p:cNvPr id="16" name="Straight Connector 15"/>
          <p:cNvCxnSpPr/>
          <p:nvPr/>
        </p:nvCxnSpPr>
        <p:spPr>
          <a:xfrm>
            <a:off x="1926846" y="4414225"/>
            <a:ext cx="1610236" cy="1372793"/>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4514632" y="5383734"/>
            <a:ext cx="676070" cy="307777"/>
          </a:xfrm>
          <a:prstGeom prst="rect">
            <a:avLst/>
          </a:prstGeom>
          <a:noFill/>
        </p:spPr>
        <p:txBody>
          <a:bodyPr wrap="square" rtlCol="0">
            <a:spAutoFit/>
          </a:bodyPr>
          <a:lstStyle/>
          <a:p>
            <a:r>
              <a:rPr lang="fr-CH" sz="1400" b="1" dirty="0">
                <a:solidFill>
                  <a:srgbClr val="FF0000"/>
                </a:solidFill>
              </a:rPr>
              <a:t>2 m</a:t>
            </a:r>
            <a:endParaRPr lang="fr-FR" sz="1400" b="1" dirty="0">
              <a:solidFill>
                <a:srgbClr val="FF0000"/>
              </a:solidFill>
            </a:endParaRPr>
          </a:p>
        </p:txBody>
      </p:sp>
    </p:spTree>
    <p:extLst>
      <p:ext uri="{BB962C8B-B14F-4D97-AF65-F5344CB8AC3E}">
        <p14:creationId xmlns:p14="http://schemas.microsoft.com/office/powerpoint/2010/main" val="1244023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r>
              <a:rPr lang="en-US"/>
              <a:t>EDMS Ref: 1371983</a:t>
            </a:r>
          </a:p>
        </p:txBody>
      </p:sp>
      <p:sp>
        <p:nvSpPr>
          <p:cNvPr id="6" name="Footer Placeholder 5"/>
          <p:cNvSpPr>
            <a:spLocks noGrp="1"/>
          </p:cNvSpPr>
          <p:nvPr>
            <p:ph type="ftr" sz="quarter" idx="11"/>
          </p:nvPr>
        </p:nvSpPr>
        <p:spPr/>
        <p:txBody>
          <a:bodyPr/>
          <a:lstStyle/>
          <a:p>
            <a:r>
              <a:rPr lang="en-GB" dirty="0"/>
              <a:t>Version 10 - IT-4744</a:t>
            </a:r>
            <a:endParaRPr lang="en-US" dirty="0"/>
          </a:p>
        </p:txBody>
      </p:sp>
      <p:sp>
        <p:nvSpPr>
          <p:cNvPr id="7" name="Slide Number Placeholder 6"/>
          <p:cNvSpPr>
            <a:spLocks noGrp="1"/>
          </p:cNvSpPr>
          <p:nvPr>
            <p:ph type="sldNum" sz="quarter" idx="12"/>
          </p:nvPr>
        </p:nvSpPr>
        <p:spPr/>
        <p:txBody>
          <a:bodyPr/>
          <a:lstStyle/>
          <a:p>
            <a:fld id="{22171F32-9A30-EC41-A9D2-45D6D6C63207}" type="slidenum">
              <a:rPr lang="en-US" smtClean="0"/>
              <a:pPr/>
              <a:t>7</a:t>
            </a:fld>
            <a:endParaRPr lang="en-US"/>
          </a:p>
        </p:txBody>
      </p:sp>
      <p:sp>
        <p:nvSpPr>
          <p:cNvPr id="2" name="Text Placeholder 1"/>
          <p:cNvSpPr>
            <a:spLocks noGrp="1"/>
          </p:cNvSpPr>
          <p:nvPr>
            <p:ph type="body" sz="quarter" idx="13"/>
          </p:nvPr>
        </p:nvSpPr>
        <p:spPr>
          <a:xfrm>
            <a:off x="4555978" y="466724"/>
            <a:ext cx="4292634" cy="5706777"/>
          </a:xfrm>
        </p:spPr>
        <p:txBody>
          <a:bodyPr>
            <a:normAutofit/>
          </a:bodyPr>
          <a:lstStyle/>
          <a:p>
            <a:pPr marL="0" indent="0">
              <a:buNone/>
            </a:pPr>
            <a:r>
              <a:rPr lang="en-GB" b="1" dirty="0">
                <a:solidFill>
                  <a:schemeClr val="accent6"/>
                </a:solidFill>
              </a:rPr>
              <a:t>Section 1</a:t>
            </a:r>
          </a:p>
          <a:p>
            <a:pPr marL="0" indent="0">
              <a:buNone/>
            </a:pPr>
            <a:r>
              <a:rPr lang="en-GB" dirty="0"/>
              <a:t>Compliance with Laws</a:t>
            </a:r>
            <a:br>
              <a:rPr lang="en-GB" dirty="0"/>
            </a:br>
            <a:endParaRPr lang="en-GB" dirty="0"/>
          </a:p>
          <a:p>
            <a:pPr marL="0" indent="0">
              <a:buNone/>
            </a:pPr>
            <a:endParaRPr lang="en-GB" sz="2000" dirty="0"/>
          </a:p>
        </p:txBody>
      </p:sp>
    </p:spTree>
    <p:extLst>
      <p:ext uri="{BB962C8B-B14F-4D97-AF65-F5344CB8AC3E}">
        <p14:creationId xmlns:p14="http://schemas.microsoft.com/office/powerpoint/2010/main" val="37586633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8</a:t>
            </a:fld>
            <a:endParaRPr lang="en-US"/>
          </a:p>
        </p:txBody>
      </p:sp>
      <p:sp>
        <p:nvSpPr>
          <p:cNvPr id="5" name="Title 4"/>
          <p:cNvSpPr>
            <a:spLocks noGrp="1"/>
          </p:cNvSpPr>
          <p:nvPr>
            <p:ph type="title"/>
          </p:nvPr>
        </p:nvSpPr>
        <p:spPr/>
        <p:txBody>
          <a:bodyPr/>
          <a:lstStyle/>
          <a:p>
            <a:r>
              <a:rPr lang="en-GB" dirty="0">
                <a:solidFill>
                  <a:schemeClr val="accent6"/>
                </a:solidFill>
              </a:rPr>
              <a:t>1.1</a:t>
            </a:r>
            <a:r>
              <a:rPr lang="en-GB" dirty="0"/>
              <a:t> General Obligation</a:t>
            </a:r>
            <a:endParaRPr lang="fr-FR" dirty="0"/>
          </a:p>
        </p:txBody>
      </p:sp>
      <p:pic>
        <p:nvPicPr>
          <p:cNvPr id="8" name="Picture 7"/>
          <p:cNvPicPr>
            <a:picLocks noChangeAspect="1"/>
          </p:cNvPicPr>
          <p:nvPr/>
        </p:nvPicPr>
        <p:blipFill>
          <a:blip r:embed="rId3"/>
          <a:stretch>
            <a:fillRect/>
          </a:stretch>
        </p:blipFill>
        <p:spPr>
          <a:xfrm>
            <a:off x="3016250" y="3514241"/>
            <a:ext cx="2857500" cy="2047875"/>
          </a:xfrm>
          <a:prstGeom prst="rect">
            <a:avLst/>
          </a:prstGeom>
        </p:spPr>
      </p:pic>
      <p:sp>
        <p:nvSpPr>
          <p:cNvPr id="6" name="Content Placeholder 5"/>
          <p:cNvSpPr>
            <a:spLocks noGrp="1"/>
          </p:cNvSpPr>
          <p:nvPr>
            <p:ph idx="1"/>
          </p:nvPr>
        </p:nvSpPr>
        <p:spPr>
          <a:xfrm>
            <a:off x="301625" y="1132660"/>
            <a:ext cx="8528476" cy="4983727"/>
          </a:xfrm>
        </p:spPr>
        <p:txBody>
          <a:bodyPr>
            <a:normAutofit/>
          </a:bodyPr>
          <a:lstStyle/>
          <a:p>
            <a:pPr marL="0" lvl="0" indent="0">
              <a:buNone/>
            </a:pPr>
            <a:r>
              <a:rPr lang="en-GB" dirty="0"/>
              <a:t>The contractor shall comply with </a:t>
            </a:r>
            <a:r>
              <a:rPr lang="en-US" dirty="0"/>
              <a:t>all </a:t>
            </a:r>
            <a:r>
              <a:rPr lang="en-GB" dirty="0"/>
              <a:t>applicable </a:t>
            </a:r>
            <a:r>
              <a:rPr lang="en-US" dirty="0"/>
              <a:t>laws, </a:t>
            </a:r>
            <a:r>
              <a:rPr lang="en-GB" dirty="0"/>
              <a:t>i.e. all CERN rules and regulations applicable to the execution of the contract including:</a:t>
            </a:r>
            <a:endParaRPr lang="en-GB" dirty="0">
              <a:hlinkClick r:id="rId4"/>
            </a:endParaRPr>
          </a:p>
          <a:p>
            <a:pPr marL="0" indent="0" algn="ctr">
              <a:lnSpc>
                <a:spcPct val="90000"/>
              </a:lnSpc>
              <a:spcBef>
                <a:spcPts val="900"/>
              </a:spcBef>
              <a:buNone/>
            </a:pPr>
            <a:r>
              <a:rPr lang="en-GB" dirty="0">
                <a:hlinkClick r:id="rId4"/>
              </a:rPr>
              <a:t>http://cern.ch/hoststates</a:t>
            </a:r>
            <a:endParaRPr lang="en-GB" dirty="0"/>
          </a:p>
          <a:p>
            <a:pPr marL="0" indent="0" algn="ctr">
              <a:lnSpc>
                <a:spcPct val="90000"/>
              </a:lnSpc>
              <a:spcBef>
                <a:spcPts val="900"/>
              </a:spcBef>
              <a:buNone/>
            </a:pPr>
            <a:r>
              <a:rPr lang="en-GB" dirty="0">
                <a:hlinkClick r:id="rId5"/>
              </a:rPr>
              <a:t>http://cern.ch/safety-rules</a:t>
            </a:r>
            <a:r>
              <a:rPr lang="en-GB" dirty="0"/>
              <a:t> </a:t>
            </a:r>
          </a:p>
          <a:p>
            <a:pPr marL="0" indent="0" algn="ctr">
              <a:spcBef>
                <a:spcPts val="17500"/>
              </a:spcBef>
              <a:buNone/>
            </a:pPr>
            <a:r>
              <a:rPr lang="en-GB" sz="2000" dirty="0">
                <a:solidFill>
                  <a:schemeClr val="accent2"/>
                </a:solidFill>
              </a:rPr>
              <a:t>See also presentation related to the “4P” by the Procurement Officer  </a:t>
            </a:r>
          </a:p>
        </p:txBody>
      </p:sp>
    </p:spTree>
    <p:extLst>
      <p:ext uri="{BB962C8B-B14F-4D97-AF65-F5344CB8AC3E}">
        <p14:creationId xmlns:p14="http://schemas.microsoft.com/office/powerpoint/2010/main" val="368385061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EDMS Ref: 1371983</a:t>
            </a:r>
          </a:p>
        </p:txBody>
      </p:sp>
      <p:sp>
        <p:nvSpPr>
          <p:cNvPr id="3" name="Footer Placeholder 2"/>
          <p:cNvSpPr>
            <a:spLocks noGrp="1"/>
          </p:cNvSpPr>
          <p:nvPr>
            <p:ph type="ftr" sz="quarter" idx="11"/>
          </p:nvPr>
        </p:nvSpPr>
        <p:spPr/>
        <p:txBody>
          <a:bodyPr/>
          <a:lstStyle/>
          <a:p>
            <a:r>
              <a:rPr lang="en-GB" dirty="0"/>
              <a:t>Version 10 - IT-4744</a:t>
            </a:r>
            <a:endParaRPr lang="en-US" dirty="0"/>
          </a:p>
        </p:txBody>
      </p:sp>
      <p:sp>
        <p:nvSpPr>
          <p:cNvPr id="4" name="Slide Number Placeholder 3"/>
          <p:cNvSpPr>
            <a:spLocks noGrp="1"/>
          </p:cNvSpPr>
          <p:nvPr>
            <p:ph type="sldNum" sz="quarter" idx="12"/>
          </p:nvPr>
        </p:nvSpPr>
        <p:spPr/>
        <p:txBody>
          <a:bodyPr/>
          <a:lstStyle/>
          <a:p>
            <a:fld id="{22171F32-9A30-EC41-A9D2-45D6D6C63207}" type="slidenum">
              <a:rPr lang="en-US" smtClean="0"/>
              <a:pPr/>
              <a:t>9</a:t>
            </a:fld>
            <a:endParaRPr lang="en-US"/>
          </a:p>
        </p:txBody>
      </p:sp>
      <p:sp>
        <p:nvSpPr>
          <p:cNvPr id="5" name="Title 4"/>
          <p:cNvSpPr>
            <a:spLocks noGrp="1"/>
          </p:cNvSpPr>
          <p:nvPr>
            <p:ph type="title"/>
          </p:nvPr>
        </p:nvSpPr>
        <p:spPr/>
        <p:txBody>
          <a:bodyPr/>
          <a:lstStyle/>
          <a:p>
            <a:r>
              <a:rPr lang="en-GB" dirty="0">
                <a:solidFill>
                  <a:schemeClr val="accent6"/>
                </a:solidFill>
              </a:rPr>
              <a:t>1.2</a:t>
            </a:r>
            <a:r>
              <a:rPr lang="en-GB" dirty="0"/>
              <a:t> Competent Authorities</a:t>
            </a:r>
            <a:endParaRPr lang="fr-FR" dirty="0"/>
          </a:p>
        </p:txBody>
      </p:sp>
      <p:pic>
        <p:nvPicPr>
          <p:cNvPr id="7" name="Content Placeholder 6"/>
          <p:cNvPicPr>
            <a:picLocks noGrp="1" noChangeAspect="1"/>
          </p:cNvPicPr>
          <p:nvPr>
            <p:ph idx="1"/>
          </p:nvPr>
        </p:nvPicPr>
        <p:blipFill>
          <a:blip r:embed="rId3"/>
          <a:stretch>
            <a:fillRect/>
          </a:stretch>
        </p:blipFill>
        <p:spPr>
          <a:xfrm>
            <a:off x="1192936" y="4384676"/>
            <a:ext cx="6754953" cy="1426588"/>
          </a:xfrm>
          <a:prstGeom prst="rect">
            <a:avLst/>
          </a:prstGeom>
        </p:spPr>
      </p:pic>
      <p:pic>
        <p:nvPicPr>
          <p:cNvPr id="8" name="Picture 7"/>
          <p:cNvPicPr>
            <a:picLocks noChangeAspect="1"/>
          </p:cNvPicPr>
          <p:nvPr/>
        </p:nvPicPr>
        <p:blipFill>
          <a:blip r:embed="rId4"/>
          <a:stretch>
            <a:fillRect/>
          </a:stretch>
        </p:blipFill>
        <p:spPr>
          <a:xfrm>
            <a:off x="2941240" y="1150134"/>
            <a:ext cx="3258343" cy="3258343"/>
          </a:xfrm>
          <a:prstGeom prst="rect">
            <a:avLst/>
          </a:prstGeom>
        </p:spPr>
      </p:pic>
    </p:spTree>
    <p:extLst>
      <p:ext uri="{BB962C8B-B14F-4D97-AF65-F5344CB8AC3E}">
        <p14:creationId xmlns:p14="http://schemas.microsoft.com/office/powerpoint/2010/main" val="476947419"/>
      </p:ext>
    </p:extLst>
  </p:cSld>
  <p:clrMapOvr>
    <a:masterClrMapping/>
  </p:clrMapOvr>
</p:sld>
</file>

<file path=ppt/theme/theme1.xml><?xml version="1.0" encoding="utf-8"?>
<a:theme xmlns:a="http://schemas.openxmlformats.org/drawingml/2006/main" name="Standard slide">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CERN_Official_Presentation2012_v1.thmx</Template>
  <TotalTime>6192</TotalTime>
  <Words>2645</Words>
  <Application>Microsoft Office PowerPoint</Application>
  <PresentationFormat>On-screen Show (4:3)</PresentationFormat>
  <Paragraphs>485</Paragraphs>
  <Slides>58</Slides>
  <Notes>30</Notes>
  <HiddenSlides>18</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58</vt:i4>
      </vt:variant>
    </vt:vector>
  </HeadingPairs>
  <TitlesOfParts>
    <vt:vector size="64" baseType="lpstr">
      <vt:lpstr>Arial</vt:lpstr>
      <vt:lpstr>Calibri</vt:lpstr>
      <vt:lpstr>Verdana</vt:lpstr>
      <vt:lpstr>Wingdings</vt:lpstr>
      <vt:lpstr>Standard slide</vt:lpstr>
      <vt:lpstr>Document</vt:lpstr>
      <vt:lpstr>PowerPoint Presentation</vt:lpstr>
      <vt:lpstr>Working on the CERN Site Prestations sur le Site du CERN</vt:lpstr>
      <vt:lpstr>Agenda</vt:lpstr>
      <vt:lpstr>Purpose</vt:lpstr>
      <vt:lpstr>Applicability</vt:lpstr>
      <vt:lpstr>CERN Instruction on COVID-19 </vt:lpstr>
      <vt:lpstr>PowerPoint Presentation</vt:lpstr>
      <vt:lpstr>1.1 General Obligation</vt:lpstr>
      <vt:lpstr>1.2 Competent Authorities</vt:lpstr>
      <vt:lpstr>PowerPoint Presentation</vt:lpstr>
      <vt:lpstr>2.1 Working Hours and Days</vt:lpstr>
      <vt:lpstr>2.1 Working Hours and Days (cont’d)</vt:lpstr>
      <vt:lpstr>2.2 Access to the CERN Site</vt:lpstr>
      <vt:lpstr>2.3 &amp; 2.4 Access to Facilities</vt:lpstr>
      <vt:lpstr>2.6 Access Card Withdrawal </vt:lpstr>
      <vt:lpstr>2.7 Portable Cabins and Car Parks</vt:lpstr>
      <vt:lpstr>PowerPoint Presentation</vt:lpstr>
      <vt:lpstr>3.1 Work Categories</vt:lpstr>
      <vt:lpstr>3.2 Monitoring of Health and Fitness to Work</vt:lpstr>
      <vt:lpstr>3.3 Specific Hazards</vt:lpstr>
      <vt:lpstr>3.4 Electrical Hazards</vt:lpstr>
      <vt:lpstr>3.4 Electrical Hazards</vt:lpstr>
      <vt:lpstr>3.5 Fire Hazards</vt:lpstr>
      <vt:lpstr>PowerPoint Presentation</vt:lpstr>
      <vt:lpstr>3.7 Rupture Hazards</vt:lpstr>
      <vt:lpstr>3.8 Cryogenic Hazards</vt:lpstr>
      <vt:lpstr>3.9 Self-Rescue Masks</vt:lpstr>
      <vt:lpstr>3.10 Chemical Hazards</vt:lpstr>
      <vt:lpstr>3.11 Working in Confined Space</vt:lpstr>
      <vt:lpstr>3.13  Ionising Radiation </vt:lpstr>
      <vt:lpstr>3.13  Ionising Radiation </vt:lpstr>
      <vt:lpstr>PowerPoint Presentation</vt:lpstr>
      <vt:lpstr>3.18 Magnetic Field Hazards</vt:lpstr>
      <vt:lpstr>3.20 Working at Height Hazards </vt:lpstr>
      <vt:lpstr>3.22 Hazards with Lone Working</vt:lpstr>
      <vt:lpstr>3.23 Emergency Rescue Organization</vt:lpstr>
      <vt:lpstr>3.24</vt:lpstr>
      <vt:lpstr>3.25 Environmental Protection</vt:lpstr>
      <vt:lpstr>PowerPoint Presentation</vt:lpstr>
      <vt:lpstr>4.1 Storage Areas</vt:lpstr>
      <vt:lpstr>4.2.1 Vertical Handling Operations in the Access Shafts</vt:lpstr>
      <vt:lpstr>4.2.2 Use of Bicycles in the Underground Structures</vt:lpstr>
      <vt:lpstr>4.3 Customs Formalities</vt:lpstr>
      <vt:lpstr>PowerPoint Presentation</vt:lpstr>
      <vt:lpstr>5.1 CERN Computing Resources</vt:lpstr>
      <vt:lpstr>5.2 Communication Networks</vt:lpstr>
      <vt:lpstr>5.3 Electricity and Lighting</vt:lpstr>
      <vt:lpstr>5.5 Principe of Ventilation of Underground Works</vt:lpstr>
      <vt:lpstr>5.6 Water Distribution and Sewage</vt:lpstr>
      <vt:lpstr>5.8 Use of CERN Vehicles</vt:lpstr>
      <vt:lpstr>5.9 Keys</vt:lpstr>
      <vt:lpstr>PowerPoint Presentation</vt:lpstr>
      <vt:lpstr>6.1 Visual Identity of the Contractor</vt:lpstr>
      <vt:lpstr>Individuel protection equipment in the LHC underground</vt:lpstr>
      <vt:lpstr>6.2 Liability and Insurance in Case of High Value Exposure</vt:lpstr>
      <vt:lpstr>6.3 Performance of the Contract</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Pierre Bonnal</dc:creator>
  <cp:lastModifiedBy>Frederic Chapron</cp:lastModifiedBy>
  <cp:revision>339</cp:revision>
  <cp:lastPrinted>2021-11-03T09:36:21Z</cp:lastPrinted>
  <dcterms:created xsi:type="dcterms:W3CDTF">2012-11-05T16:46:32Z</dcterms:created>
  <dcterms:modified xsi:type="dcterms:W3CDTF">2023-04-26T08:57:52Z</dcterms:modified>
</cp:coreProperties>
</file>