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3">
  <p:sldMasterIdLst>
    <p:sldMasterId id="2147483692" r:id="rId1"/>
    <p:sldMasterId id="2147483766" r:id="rId2"/>
  </p:sldMasterIdLst>
  <p:notesMasterIdLst>
    <p:notesMasterId r:id="rId6"/>
  </p:notesMasterIdLst>
  <p:handoutMasterIdLst>
    <p:handoutMasterId r:id="rId7"/>
  </p:handoutMasterIdLst>
  <p:sldIdLst>
    <p:sldId id="276" r:id="rId3"/>
    <p:sldId id="277" r:id="rId4"/>
    <p:sldId id="272" r:id="rId5"/>
  </p:sldIdLst>
  <p:sldSz cx="12192000" cy="6858000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67" userDrawn="1">
          <p15:clr>
            <a:srgbClr val="A4A3A4"/>
          </p15:clr>
        </p15:guide>
        <p15:guide id="2" pos="7015" userDrawn="1">
          <p15:clr>
            <a:srgbClr val="A4A3A4"/>
          </p15:clr>
        </p15:guide>
        <p15:guide id="3" pos="66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B8557"/>
    <a:srgbClr val="00E7E2"/>
    <a:srgbClr val="FFFF66"/>
    <a:srgbClr val="FF3300"/>
    <a:srgbClr val="E6E6E6"/>
    <a:srgbClr val="F207CA"/>
    <a:srgbClr val="0FE6F8"/>
    <a:srgbClr val="253366"/>
    <a:srgbClr val="FEFCDE"/>
    <a:srgbClr val="FBEA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404" autoAdjust="0"/>
    <p:restoredTop sz="97561" autoAdjust="0"/>
  </p:normalViewPr>
  <p:slideViewPr>
    <p:cSldViewPr snapToObjects="1" showGuides="1">
      <p:cViewPr varScale="1">
        <p:scale>
          <a:sx n="80" d="100"/>
          <a:sy n="80" d="100"/>
        </p:scale>
        <p:origin x="352" y="44"/>
      </p:cViewPr>
      <p:guideLst>
        <p:guide orient="horz" pos="3067"/>
        <p:guide pos="7015"/>
        <p:guide pos="66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Objects="1" showGuides="1">
      <p:cViewPr varScale="1">
        <p:scale>
          <a:sx n="64" d="100"/>
          <a:sy n="64" d="100"/>
        </p:scale>
        <p:origin x="3115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8C6C0-723B-1144-B0BB-13233DB680E2}" type="datetimeFigureOut">
              <a:rPr lang="fr-FR" smtClean="0"/>
              <a:pPr/>
              <a:t>17/04/2023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49DF4-BFDC-CE44-88D7-285A0821448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625803-7089-5846-80C7-3D9AC85D7E45}" type="datetimeFigureOut">
              <a:rPr lang="fr-FR" smtClean="0"/>
              <a:pPr/>
              <a:t>17/04/2023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0F73C1-2BD6-684E-AA1B-49165E0DF4B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1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6.e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3.png"/><Relationship Id="rId4" Type="http://schemas.openxmlformats.org/officeDocument/2006/relationships/image" Target="../media/image6.emf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240000" cy="6879819"/>
          </a:xfrm>
          <a:prstGeom prst="rect">
            <a:avLst/>
          </a:prstGeom>
        </p:spPr>
      </p:pic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66432" y="1997805"/>
            <a:ext cx="7402857" cy="1236236"/>
          </a:xfrm>
          <a:prstGeom prst="rect">
            <a:avLst/>
          </a:prstGeom>
        </p:spPr>
        <p:txBody>
          <a:bodyPr vert="horz" wrap="square" lIns="0" tIns="0" rIns="0" bIns="0" anchor="ctr">
            <a:spAutoFit/>
          </a:bodyPr>
          <a:lstStyle>
            <a:lvl1pPr algn="l">
              <a:buFontTx/>
              <a:buNone/>
              <a:defRPr sz="4000" b="0" baseline="0">
                <a:solidFill>
                  <a:schemeClr val="bg1"/>
                </a:solidFill>
                <a:latin typeface="Montserrat SemiBold" panose="00000700000000000000" pitchFamily="2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en-US" dirty="0"/>
              <a:t>Test Presentation</a:t>
            </a:r>
          </a:p>
          <a:p>
            <a:pPr lvl="0"/>
            <a:r>
              <a:rPr lang="en-US" dirty="0"/>
              <a:t>Click to add title</a:t>
            </a:r>
            <a:endParaRPr lang="fr-FR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066432" y="4275445"/>
            <a:ext cx="7402857" cy="378210"/>
          </a:xfrm>
          <a:prstGeom prst="rect">
            <a:avLst/>
          </a:prstGeom>
        </p:spPr>
        <p:txBody>
          <a:bodyPr vert="horz" lIns="0" tIns="0" rIns="0" bIns="0" anchor="ctr">
            <a:normAutofit/>
          </a:bodyPr>
          <a:lstStyle>
            <a:lvl1pPr algn="l">
              <a:buNone/>
              <a:defRPr sz="2000" baseline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/>
              <a:t>Speaker / Project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066432" y="3547178"/>
            <a:ext cx="7402857" cy="533110"/>
          </a:xfrm>
          <a:prstGeom prst="rect">
            <a:avLst/>
          </a:prstGeom>
        </p:spPr>
        <p:txBody>
          <a:bodyPr vert="horz" lIns="0" tIns="0" rIns="0" bIns="0" anchor="ctr"/>
          <a:lstStyle>
            <a:lvl1pPr algn="l">
              <a:buFontTx/>
              <a:buNone/>
              <a:defRPr sz="3000" b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Venue / Date / Event / </a:t>
            </a:r>
            <a:r>
              <a:rPr lang="fr-FR" dirty="0" err="1"/>
              <a:t>Subtitle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752" y="5419756"/>
            <a:ext cx="1562400" cy="8912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134" y="558385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90214" y="612826"/>
            <a:ext cx="9346346" cy="3231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00630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0965808"/>
      </p:ext>
    </p:extLst>
  </p:cSld>
  <p:clrMapOvr>
    <a:masterClrMapping/>
  </p:clrMapOvr>
  <p:hf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81D4555-54AE-4131-BA40-D5948F6F44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11" name="Foliennummernplatzhalter 5">
            <a:extLst>
              <a:ext uri="{FF2B5EF4-FFF2-40B4-BE49-F238E27FC236}">
                <a16:creationId xmlns:a16="http://schemas.microsoft.com/office/drawing/2014/main" id="{C17FC4A0-0CAE-447D-90F8-99A4E2DFA0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86314" y="6344879"/>
            <a:ext cx="667486" cy="365125"/>
          </a:xfrm>
        </p:spPr>
        <p:txBody>
          <a:bodyPr/>
          <a:lstStyle/>
          <a:p>
            <a:fld id="{329AD536-6320-4F91-AC87-8B402D0EF0B2}" type="slidenum">
              <a:rPr lang="en-GB" smtClean="0"/>
              <a:t>‹#›</a:t>
            </a:fld>
            <a:endParaRPr lang="en-GB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D56B3736-1C7A-4B50-B531-3501DBDA7CD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1792" y="6329442"/>
            <a:ext cx="956166" cy="414338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2D52BE31-143E-478F-854E-92A949BA96F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7314" y="6329442"/>
            <a:ext cx="697523" cy="396000"/>
          </a:xfrm>
          <a:prstGeom prst="rect">
            <a:avLst/>
          </a:prstGeom>
        </p:spPr>
      </p:pic>
      <p:pic>
        <p:nvPicPr>
          <p:cNvPr id="14" name="Grafik 13" descr="Ein Bild, das Text enthält.&#10;&#10;Automatisch generierte Beschreibung">
            <a:extLst>
              <a:ext uri="{FF2B5EF4-FFF2-40B4-BE49-F238E27FC236}">
                <a16:creationId xmlns:a16="http://schemas.microsoft.com/office/drawing/2014/main" id="{9F79F0B3-7912-474E-B95C-EDE456286F1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894" y="6383442"/>
            <a:ext cx="995555" cy="288000"/>
          </a:xfrm>
          <a:prstGeom prst="rect">
            <a:avLst/>
          </a:prstGeom>
        </p:spPr>
      </p:pic>
      <p:cxnSp>
        <p:nvCxnSpPr>
          <p:cNvPr id="15" name="Gerader Verbinder 14">
            <a:extLst>
              <a:ext uri="{FF2B5EF4-FFF2-40B4-BE49-F238E27FC236}">
                <a16:creationId xmlns:a16="http://schemas.microsoft.com/office/drawing/2014/main" id="{CEBC01B4-CB90-471E-A0F8-0CBB7AB86746}"/>
              </a:ext>
            </a:extLst>
          </p:cNvPr>
          <p:cNvCxnSpPr>
            <a:cxnSpLocks/>
          </p:cNvCxnSpPr>
          <p:nvPr userDrawn="1"/>
        </p:nvCxnSpPr>
        <p:spPr>
          <a:xfrm>
            <a:off x="3562745" y="6527442"/>
            <a:ext cx="7194209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>
            <a:extLst>
              <a:ext uri="{FF2B5EF4-FFF2-40B4-BE49-F238E27FC236}">
                <a16:creationId xmlns:a16="http://schemas.microsoft.com/office/drawing/2014/main" id="{8822BBC4-F627-43FB-9B8C-3EB7DEE58517}"/>
              </a:ext>
            </a:extLst>
          </p:cNvPr>
          <p:cNvCxnSpPr>
            <a:cxnSpLocks/>
          </p:cNvCxnSpPr>
          <p:nvPr userDrawn="1"/>
        </p:nvCxnSpPr>
        <p:spPr>
          <a:xfrm>
            <a:off x="1342166" y="6527442"/>
            <a:ext cx="46508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r Verbinder 16">
            <a:extLst>
              <a:ext uri="{FF2B5EF4-FFF2-40B4-BE49-F238E27FC236}">
                <a16:creationId xmlns:a16="http://schemas.microsoft.com/office/drawing/2014/main" id="{75C5B7F6-D229-4E24-9691-802726737994}"/>
              </a:ext>
            </a:extLst>
          </p:cNvPr>
          <p:cNvCxnSpPr>
            <a:cxnSpLocks/>
          </p:cNvCxnSpPr>
          <p:nvPr userDrawn="1"/>
        </p:nvCxnSpPr>
        <p:spPr>
          <a:xfrm>
            <a:off x="2449340" y="6527441"/>
            <a:ext cx="46508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99757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" y="0"/>
            <a:ext cx="12240000" cy="6879819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0"/>
            <a:ext cx="12240000" cy="6879600"/>
          </a:xfrm>
          <a:prstGeom prst="rect">
            <a:avLst/>
          </a:prstGeom>
          <a:blipFill dpi="0" rotWithShape="1">
            <a:blip r:embed="rId3" cstate="email">
              <a:alphaModFix amt="2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787" y="556840"/>
            <a:ext cx="2131621" cy="12159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4867" y="5816297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84947" y="5755322"/>
            <a:ext cx="5031133" cy="55399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2645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608662"/>
      </p:ext>
    </p:extLst>
  </p:cSld>
  <p:clrMapOvr>
    <a:masterClrMapping/>
  </p:clrMapOvr>
  <p:hf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 +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75520" y="1268760"/>
            <a:ext cx="9361040" cy="3912840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1069048" y="5390488"/>
            <a:ext cx="6629333" cy="195262"/>
          </a:xfrm>
        </p:spPr>
        <p:txBody>
          <a:bodyPr anchor="ctr"/>
          <a:lstStyle>
            <a:lvl1pPr marL="0" indent="0">
              <a:buNone/>
              <a:defRPr sz="1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caption</a:t>
            </a:r>
            <a:endParaRPr lang="fr-FR" dirty="0"/>
          </a:p>
        </p:txBody>
      </p:sp>
      <p:sp>
        <p:nvSpPr>
          <p:cNvPr id="13" name="Titre 1"/>
          <p:cNvSpPr>
            <a:spLocks noGrp="1"/>
          </p:cNvSpPr>
          <p:nvPr>
            <p:ph type="title" hasCustomPrompt="1"/>
          </p:nvPr>
        </p:nvSpPr>
        <p:spPr>
          <a:xfrm>
            <a:off x="1069049" y="555625"/>
            <a:ext cx="10067512" cy="561974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en-GB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357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496101"/>
      </p:ext>
    </p:extLst>
  </p:cSld>
  <p:clrMapOvr>
    <a:masterClrMapping/>
  </p:clrMapOvr>
  <p:hf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240000" cy="6879819"/>
          </a:xfrm>
          <a:prstGeom prst="rect">
            <a:avLst/>
          </a:prstGeom>
        </p:spPr>
      </p:pic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66432" y="1997805"/>
            <a:ext cx="7402857" cy="1236236"/>
          </a:xfrm>
          <a:prstGeom prst="rect">
            <a:avLst/>
          </a:prstGeom>
        </p:spPr>
        <p:txBody>
          <a:bodyPr vert="horz" wrap="square" lIns="0" tIns="0" rIns="0" bIns="0" anchor="ctr">
            <a:spAutoFit/>
          </a:bodyPr>
          <a:lstStyle>
            <a:lvl1pPr algn="l">
              <a:buFontTx/>
              <a:buNone/>
              <a:defRPr sz="4000" b="0" baseline="0">
                <a:solidFill>
                  <a:schemeClr val="bg1"/>
                </a:solidFill>
                <a:latin typeface="Montserrat SemiBold" panose="00000700000000000000" pitchFamily="2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en-US" dirty="0"/>
              <a:t>Test Presentation</a:t>
            </a:r>
          </a:p>
          <a:p>
            <a:pPr lvl="0"/>
            <a:r>
              <a:rPr lang="en-US" dirty="0"/>
              <a:t>Click to add title</a:t>
            </a:r>
            <a:endParaRPr lang="fr-FR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066432" y="4275445"/>
            <a:ext cx="7402857" cy="378210"/>
          </a:xfrm>
          <a:prstGeom prst="rect">
            <a:avLst/>
          </a:prstGeom>
        </p:spPr>
        <p:txBody>
          <a:bodyPr vert="horz" lIns="0" tIns="0" rIns="0" bIns="0" anchor="ctr">
            <a:normAutofit/>
          </a:bodyPr>
          <a:lstStyle>
            <a:lvl1pPr algn="l">
              <a:buNone/>
              <a:defRPr sz="2000" baseline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/>
              <a:t>Speaker / Project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066432" y="3547178"/>
            <a:ext cx="7402857" cy="533110"/>
          </a:xfrm>
          <a:prstGeom prst="rect">
            <a:avLst/>
          </a:prstGeom>
        </p:spPr>
        <p:txBody>
          <a:bodyPr vert="horz" lIns="0" tIns="0" rIns="0" bIns="0" anchor="ctr"/>
          <a:lstStyle>
            <a:lvl1pPr algn="l">
              <a:buFontTx/>
              <a:buNone/>
              <a:defRPr sz="3000" b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Venue / Date / Event / </a:t>
            </a:r>
            <a:r>
              <a:rPr lang="fr-FR" dirty="0" err="1"/>
              <a:t>Subtitle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752" y="5419756"/>
            <a:ext cx="1562400" cy="8912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134" y="558385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90214" y="612826"/>
            <a:ext cx="9346346" cy="3231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9033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" y="0"/>
            <a:ext cx="12240000" cy="6879819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0"/>
            <a:ext cx="12240000" cy="6879600"/>
          </a:xfrm>
          <a:prstGeom prst="rect">
            <a:avLst/>
          </a:prstGeom>
          <a:blipFill dpi="0" rotWithShape="1">
            <a:blip r:embed="rId3" cstate="email">
              <a:alphaModFix amt="2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787" y="556840"/>
            <a:ext cx="2131621" cy="12159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4867" y="5816297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84947" y="5755322"/>
            <a:ext cx="5031133" cy="55399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989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1182531"/>
      </p:ext>
    </p:extLst>
  </p:cSld>
  <p:clrMapOvr>
    <a:masterClrMapping/>
  </p:clrMapOvr>
  <p:hf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 +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re 1"/>
          <p:cNvSpPr>
            <a:spLocks noGrp="1"/>
          </p:cNvSpPr>
          <p:nvPr>
            <p:ph type="title" hasCustomPrompt="1"/>
          </p:nvPr>
        </p:nvSpPr>
        <p:spPr>
          <a:xfrm>
            <a:off x="1069049" y="555625"/>
            <a:ext cx="10067512" cy="561974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en-GB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32102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fld id="{0E0C21EA-FA05-7048-AA70-4DED716611A1}" type="datetimeFigureOut">
              <a:rPr lang="en-US" smtClean="0"/>
              <a:pPr/>
              <a:t>4/17/2023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968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11" r:id="rId2"/>
    <p:sldLayoutId id="2147483694" r:id="rId3"/>
    <p:sldLayoutId id="2147483710" r:id="rId4"/>
    <p:sldLayoutId id="2147483699" r:id="rId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5"/>
          </a:solidFill>
          <a:latin typeface="Montserrat ExtraBold" panose="00000900000000000000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Font typeface="Arial"/>
        <a:buChar char="•"/>
        <a:defRPr sz="2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4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0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fld id="{0E0C21EA-FA05-7048-AA70-4DED716611A1}" type="datetimeFigureOut">
              <a:rPr lang="en-US" smtClean="0"/>
              <a:pPr/>
              <a:t>4/17/2023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818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8" r:id="rId2"/>
    <p:sldLayoutId id="2147483769" r:id="rId3"/>
    <p:sldLayoutId id="2147483770" r:id="rId4"/>
    <p:sldLayoutId id="2147483771" r:id="rId5"/>
    <p:sldLayoutId id="2147483772" r:id="rId6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5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Font typeface="Arial"/>
        <a:buChar char="•"/>
        <a:defRPr sz="2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4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0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066432" y="1997805"/>
            <a:ext cx="9278040" cy="1236236"/>
          </a:xfrm>
        </p:spPr>
        <p:txBody>
          <a:bodyPr/>
          <a:lstStyle/>
          <a:p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Sustainable Concepts and Technologies</a:t>
            </a:r>
          </a:p>
          <a:p>
            <a:r>
              <a:rPr lang="en-US" b="1" dirty="0" err="1">
                <a:latin typeface="Calibri" panose="020F0502020204030204" pitchFamily="34" charset="0"/>
                <a:cs typeface="Calibri" panose="020F0502020204030204" pitchFamily="34" charset="0"/>
              </a:rPr>
              <a:t>Workpackage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 Meeting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Mike Seidel, PSI/EPFL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 err="1">
                <a:latin typeface="Calibri" panose="020F0502020204030204" pitchFamily="34" charset="0"/>
                <a:cs typeface="Calibri" panose="020F0502020204030204" pitchFamily="34" charset="0"/>
              </a:rPr>
              <a:t>iFAST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2</a:t>
            </a:r>
            <a:r>
              <a:rPr lang="en-GB" baseline="30000" dirty="0">
                <a:latin typeface="Calibri" panose="020F0502020204030204" pitchFamily="34" charset="0"/>
                <a:cs typeface="Calibri" panose="020F0502020204030204" pitchFamily="34" charset="0"/>
              </a:rPr>
              <a:t>nd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Annual Meeting, April 18, 2023</a:t>
            </a:r>
          </a:p>
        </p:txBody>
      </p:sp>
    </p:spTree>
    <p:extLst>
      <p:ext uri="{BB962C8B-B14F-4D97-AF65-F5344CB8AC3E}">
        <p14:creationId xmlns:p14="http://schemas.microsoft.com/office/powerpoint/2010/main" val="201229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5002C5AA-5A2B-4F2B-98A1-A18FBD3278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1572197"/>
              </p:ext>
            </p:extLst>
          </p:nvPr>
        </p:nvGraphicFramePr>
        <p:xfrm>
          <a:off x="623392" y="1485900"/>
          <a:ext cx="10801200" cy="38862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45860">
                  <a:extLst>
                    <a:ext uri="{9D8B030D-6E8A-4147-A177-3AD203B41FA5}">
                      <a16:colId xmlns:a16="http://schemas.microsoft.com/office/drawing/2014/main" val="1138897725"/>
                    </a:ext>
                  </a:extLst>
                </a:gridCol>
                <a:gridCol w="10055340">
                  <a:extLst>
                    <a:ext uri="{9D8B030D-6E8A-4147-A177-3AD203B41FA5}">
                      <a16:colId xmlns:a16="http://schemas.microsoft.com/office/drawing/2014/main" val="95503659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1)</a:t>
                      </a:r>
                      <a:endParaRPr lang="de-DE" sz="2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Welcome and Introduction, M.Seidel (PSI)</a:t>
                      </a:r>
                      <a:endParaRPr lang="de-DE" sz="2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0243274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2)</a:t>
                      </a:r>
                      <a:endParaRPr lang="de-DE" sz="2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Update on CERN activities, N.Catalan-Lasheras (CERN)</a:t>
                      </a:r>
                      <a:endParaRPr lang="de-DE" sz="2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235508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3)</a:t>
                      </a:r>
                      <a:endParaRPr lang="de-DE" sz="2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Plans at ESS after change of coordinator, A.Sunesson (ESS)</a:t>
                      </a:r>
                      <a:endParaRPr lang="de-DE" sz="2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4958254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4)</a:t>
                      </a:r>
                      <a:endParaRPr lang="de-DE" sz="2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Update workshop on HTS applications and GSI activities on energy efficiency, P.Spiller, J.Stadlmann (GSI)</a:t>
                      </a:r>
                      <a:endParaRPr lang="de-DE" sz="2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3233255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5)</a:t>
                      </a:r>
                      <a:endParaRPr lang="de-DE" sz="2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Lessons of workshop on critical materials and plans for DESY activities, D.Völker (DESY)</a:t>
                      </a:r>
                      <a:endParaRPr lang="de-DE" sz="2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2112419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6)</a:t>
                      </a:r>
                      <a:endParaRPr lang="de-DE" sz="2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Update on PM combined function magnets and plans for STFC, A.Hinton, B.Shepherd (STFC)</a:t>
                      </a:r>
                      <a:endParaRPr lang="de-DE" sz="2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868979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7)</a:t>
                      </a:r>
                      <a:endParaRPr lang="de-DE" sz="2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Discussion, all:</a:t>
                      </a:r>
                      <a:endParaRPr lang="de-DE" sz="2000">
                        <a:effectLst/>
                      </a:endParaRPr>
                    </a:p>
                    <a:p>
                      <a:pPr marL="342900" marR="0" lvl="0" indent="-342900" algn="l" fontAlgn="auto" hangingPunct="1"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2000">
                          <a:effectLst/>
                        </a:rPr>
                        <a:t>Support of ESSRI workshop Madrid, 2024</a:t>
                      </a:r>
                      <a:endParaRPr lang="de-DE" sz="2000">
                        <a:effectLst/>
                      </a:endParaRPr>
                    </a:p>
                    <a:p>
                      <a:pPr marL="342900" marR="0" lvl="0" indent="-342900" algn="l" fontAlgn="auto" hangingPunct="1"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2000">
                          <a:effectLst/>
                        </a:rPr>
                        <a:t>Ideas for additional activities of WP11 in remaining time till 4/2025, e.g. topical workshops</a:t>
                      </a:r>
                      <a:endParaRPr lang="de-DE" sz="2000">
                        <a:effectLst/>
                      </a:endParaRPr>
                    </a:p>
                    <a:p>
                      <a:pPr marL="342900" marR="0" lvl="0" indent="-342900" algn="l" fontAlgn="auto" hangingPunct="1"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2000">
                          <a:effectLst/>
                        </a:rPr>
                        <a:t>A.O.B.</a:t>
                      </a:r>
                      <a:endParaRPr lang="de-DE" sz="2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5870418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8)</a:t>
                      </a:r>
                      <a:endParaRPr lang="de-DE" sz="2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Review of decisions and conclusion (all)</a:t>
                      </a:r>
                      <a:endParaRPr lang="de-DE" sz="2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59802825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E893498D-F727-4A7C-BC9C-014486840FE7}"/>
              </a:ext>
            </a:extLst>
          </p:cNvPr>
          <p:cNvSpPr txBox="1"/>
          <p:nvPr/>
        </p:nvSpPr>
        <p:spPr>
          <a:xfrm>
            <a:off x="767408" y="332656"/>
            <a:ext cx="105851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Agenda for today, April 18</a:t>
            </a:r>
            <a:endParaRPr lang="de-DE" sz="3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51326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4" name="Titel 2"/>
          <p:cNvSpPr txBox="1">
            <a:spLocks/>
          </p:cNvSpPr>
          <p:nvPr/>
        </p:nvSpPr>
        <p:spPr>
          <a:xfrm>
            <a:off x="1199456" y="136108"/>
            <a:ext cx="8944033" cy="607861"/>
          </a:xfrm>
          <a:prstGeom prst="rect">
            <a:avLst/>
          </a:prstGeom>
        </p:spPr>
        <p:txBody>
          <a:bodyPr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accent5"/>
                </a:solidFill>
                <a:latin typeface="Montserrat ExtraBold" panose="00000900000000000000" pitchFamily="2" charset="0"/>
                <a:ea typeface="+mj-ea"/>
                <a:cs typeface="+mj-cs"/>
              </a:defRPr>
            </a:lvl1pPr>
          </a:lstStyle>
          <a:p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Appendix: Milestones &amp;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Deliverables</a:t>
            </a:r>
            <a:endParaRPr lang="de-CH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40276" y="823096"/>
            <a:ext cx="6048671" cy="3979916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8088947" y="1836147"/>
            <a:ext cx="3543855" cy="297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3B855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September 2022, </a:t>
            </a:r>
            <a:r>
              <a:rPr lang="de-DE" sz="1400" b="1" dirty="0" err="1">
                <a:solidFill>
                  <a:srgbClr val="3B855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done</a:t>
            </a:r>
            <a:endParaRPr lang="de-DE" sz="1400" b="1" dirty="0">
              <a:solidFill>
                <a:srgbClr val="3B8557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de-DE" sz="1400" dirty="0">
              <a:latin typeface="Calibri" panose="020F0502020204030204" pitchFamily="34" charset="0"/>
              <a:cs typeface="Calibri" panose="020F0502020204030204" pitchFamily="34" charset="0"/>
              <a:sym typeface="Symbol" panose="05050102010706020507" pitchFamily="18" charset="2"/>
            </a:endParaRPr>
          </a:p>
          <a:p>
            <a:pPr>
              <a:spcAft>
                <a:spcPts val="2400"/>
              </a:spcAft>
            </a:pPr>
            <a:r>
              <a:rPr lang="de-DE" sz="1400" b="1" dirty="0" err="1">
                <a:solidFill>
                  <a:srgbClr val="3B8557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July</a:t>
            </a:r>
            <a:r>
              <a:rPr lang="de-DE" sz="1400" b="1" dirty="0">
                <a:solidFill>
                  <a:srgbClr val="3B8557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2022, </a:t>
            </a:r>
            <a:r>
              <a:rPr lang="de-DE" sz="1400" b="1" dirty="0" err="1">
                <a:solidFill>
                  <a:srgbClr val="3B8557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done</a:t>
            </a:r>
            <a:endParaRPr lang="de-DE" sz="1400" b="1" dirty="0">
              <a:solidFill>
                <a:srgbClr val="3B8557"/>
              </a:solidFill>
              <a:latin typeface="Calibri" panose="020F0502020204030204" pitchFamily="34" charset="0"/>
              <a:cs typeface="Calibri" panose="020F0502020204030204" pitchFamily="34" charset="0"/>
              <a:sym typeface="Symbol" panose="05050102010706020507" pitchFamily="18" charset="2"/>
            </a:endParaRPr>
          </a:p>
          <a:p>
            <a:pPr>
              <a:spcAft>
                <a:spcPts val="2400"/>
              </a:spcAft>
            </a:pPr>
            <a:r>
              <a:rPr lang="de-DE" sz="1400" dirty="0" err="1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Delayed</a:t>
            </a:r>
            <a:r>
              <a:rPr lang="de-DE" sz="14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</a:t>
            </a:r>
            <a:r>
              <a:rPr lang="de-DE" sz="1400" dirty="0" err="1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to</a:t>
            </a:r>
            <a:r>
              <a:rPr lang="de-DE" sz="14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2024</a:t>
            </a:r>
          </a:p>
          <a:p>
            <a:pPr>
              <a:spcAft>
                <a:spcPts val="2400"/>
              </a:spcAft>
            </a:pPr>
            <a:r>
              <a:rPr lang="de-DE" sz="1400" b="1" dirty="0" err="1">
                <a:solidFill>
                  <a:srgbClr val="3B8557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February</a:t>
            </a:r>
            <a:r>
              <a:rPr lang="de-DE" sz="1400" b="1" dirty="0">
                <a:solidFill>
                  <a:srgbClr val="3B8557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2023, </a:t>
            </a:r>
            <a:r>
              <a:rPr lang="de-DE" sz="1400" b="1" dirty="0" err="1">
                <a:solidFill>
                  <a:srgbClr val="3B8557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done</a:t>
            </a:r>
            <a:endParaRPr lang="de-DE" sz="1400" b="1" dirty="0">
              <a:solidFill>
                <a:srgbClr val="3B8557"/>
              </a:solidFill>
              <a:latin typeface="Calibri" panose="020F0502020204030204" pitchFamily="34" charset="0"/>
              <a:cs typeface="Calibri" panose="020F0502020204030204" pitchFamily="34" charset="0"/>
              <a:sym typeface="Symbol" panose="05050102010706020507" pitchFamily="18" charset="2"/>
            </a:endParaRPr>
          </a:p>
          <a:p>
            <a:pPr>
              <a:spcAft>
                <a:spcPts val="600"/>
              </a:spcAft>
            </a:pPr>
            <a:r>
              <a:rPr lang="de-DE" sz="1400" dirty="0" err="1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December</a:t>
            </a:r>
            <a:r>
              <a:rPr lang="de-DE" sz="14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2023 (HTS </a:t>
            </a:r>
            <a:r>
              <a:rPr lang="de-DE" sz="1400" dirty="0" err="1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topic</a:t>
            </a:r>
            <a:r>
              <a:rPr lang="de-DE" sz="140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)</a:t>
            </a:r>
            <a:endParaRPr lang="de-DE" sz="1400" dirty="0">
              <a:latin typeface="Calibri" panose="020F0502020204030204" pitchFamily="34" charset="0"/>
              <a:cs typeface="Calibri" panose="020F0502020204030204" pitchFamily="34" charset="0"/>
              <a:sym typeface="Symbol" panose="05050102010706020507" pitchFamily="18" charset="2"/>
            </a:endParaRPr>
          </a:p>
          <a:p>
            <a:pPr>
              <a:spcAft>
                <a:spcPts val="1200"/>
              </a:spcAft>
            </a:pPr>
            <a:r>
              <a:rPr lang="de-DE" sz="1400" b="1" dirty="0">
                <a:solidFill>
                  <a:srgbClr val="3B8557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June 2022, </a:t>
            </a:r>
            <a:r>
              <a:rPr lang="de-DE" sz="1400" b="1" dirty="0" err="1">
                <a:solidFill>
                  <a:srgbClr val="3B8557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done</a:t>
            </a:r>
            <a:endParaRPr lang="de-DE" sz="1400" b="1" dirty="0">
              <a:solidFill>
                <a:srgbClr val="3B8557"/>
              </a:solidFill>
              <a:latin typeface="Calibri" panose="020F0502020204030204" pitchFamily="34" charset="0"/>
              <a:cs typeface="Calibri" panose="020F0502020204030204" pitchFamily="34" charset="0"/>
              <a:sym typeface="Symbol" panose="05050102010706020507" pitchFamily="18" charset="2"/>
            </a:endParaRPr>
          </a:p>
          <a:p>
            <a:r>
              <a:rPr lang="de-DE" sz="1400" dirty="0" err="1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July</a:t>
            </a:r>
            <a:r>
              <a:rPr lang="de-DE" sz="14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2023</a:t>
            </a: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63552" y="4941168"/>
            <a:ext cx="6002118" cy="1450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3564237"/>
      </p:ext>
    </p:extLst>
  </p:cSld>
  <p:clrMapOvr>
    <a:masterClrMapping/>
  </p:clrMapOvr>
</p:sld>
</file>

<file path=ppt/theme/theme1.xml><?xml version="1.0" encoding="utf-8"?>
<a:theme xmlns:a="http://schemas.openxmlformats.org/drawingml/2006/main" name="I.FAST Custom WP11">
  <a:themeElements>
    <a:clrScheme name="I.FAST custom colours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FA00C8"/>
      </a:accent1>
      <a:accent2>
        <a:srgbClr val="08EDF9"/>
      </a:accent2>
      <a:accent3>
        <a:srgbClr val="A850D9"/>
      </a:accent3>
      <a:accent4>
        <a:srgbClr val="2776BF"/>
      </a:accent4>
      <a:accent5>
        <a:srgbClr val="0035CB"/>
      </a:accent5>
      <a:accent6>
        <a:srgbClr val="6011D6"/>
      </a:accent6>
      <a:hlink>
        <a:srgbClr val="08EDF9"/>
      </a:hlink>
      <a:folHlink>
        <a:srgbClr val="03777D"/>
      </a:folHlink>
    </a:clrScheme>
    <a:fontScheme name="I.FAST custom fonts">
      <a:majorFont>
        <a:latin typeface="Montserrat ExtraBold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fast_theme" id="{7AE54E39-E136-2946-BAAD-9EC2262D7CA6}" vid="{60EF505A-9AB9-5F42-9EF0-EE8A69267E7D}"/>
    </a:ext>
  </a:extLst>
</a:theme>
</file>

<file path=ppt/theme/theme2.xml><?xml version="1.0" encoding="utf-8"?>
<a:theme xmlns:a="http://schemas.openxmlformats.org/drawingml/2006/main" name="1_I.FAST Custom WP11">
  <a:themeElements>
    <a:clrScheme name="I.FAST custom colours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FA00C8"/>
      </a:accent1>
      <a:accent2>
        <a:srgbClr val="08EDF9"/>
      </a:accent2>
      <a:accent3>
        <a:srgbClr val="A850D9"/>
      </a:accent3>
      <a:accent4>
        <a:srgbClr val="2776BF"/>
      </a:accent4>
      <a:accent5>
        <a:srgbClr val="0035CB"/>
      </a:accent5>
      <a:accent6>
        <a:srgbClr val="6011D6"/>
      </a:accent6>
      <a:hlink>
        <a:srgbClr val="08EDF9"/>
      </a:hlink>
      <a:folHlink>
        <a:srgbClr val="03777D"/>
      </a:folHlink>
    </a:clrScheme>
    <a:fontScheme name="I.FAST custom fonts">
      <a:majorFont>
        <a:latin typeface="Montserrat ExtraBold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fast_theme" id="{7AE54E39-E136-2946-BAAD-9EC2262D7CA6}" vid="{60EF505A-9AB9-5F42-9EF0-EE8A69267E7D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0</TotalTime>
  <Words>215</Words>
  <Application>Microsoft Office PowerPoint</Application>
  <PresentationFormat>Widescreen</PresentationFormat>
  <Paragraphs>34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13" baseType="lpstr">
      <vt:lpstr>Arial</vt:lpstr>
      <vt:lpstr>Calibri</vt:lpstr>
      <vt:lpstr>Montserrat</vt:lpstr>
      <vt:lpstr>Montserrat ExtraBold</vt:lpstr>
      <vt:lpstr>Montserrat SemiBold</vt:lpstr>
      <vt:lpstr>Symbol</vt:lpstr>
      <vt:lpstr>Tahoma</vt:lpstr>
      <vt:lpstr>Times New Roman</vt:lpstr>
      <vt:lpstr>I.FAST Custom WP11</vt:lpstr>
      <vt:lpstr>1_I.FAST Custom WP11</vt:lpstr>
      <vt:lpstr>PowerPoint Presentation</vt:lpstr>
      <vt:lpstr>PowerPoint Presentation</vt:lpstr>
      <vt:lpstr>PowerPoint Presentation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Mike Seidel</cp:lastModifiedBy>
  <cp:revision>463</cp:revision>
  <dcterms:created xsi:type="dcterms:W3CDTF">2017-04-26T09:15:49Z</dcterms:created>
  <dcterms:modified xsi:type="dcterms:W3CDTF">2023-04-17T19:22:55Z</dcterms:modified>
</cp:coreProperties>
</file>