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  <p:sldMasterId id="2147483672" r:id="rId2"/>
  </p:sldMasterIdLst>
  <p:notesMasterIdLst>
    <p:notesMasterId r:id="rId9"/>
  </p:notesMasterIdLst>
  <p:sldIdLst>
    <p:sldId id="257" r:id="rId3"/>
    <p:sldId id="439" r:id="rId4"/>
    <p:sldId id="487" r:id="rId5"/>
    <p:sldId id="516" r:id="rId6"/>
    <p:sldId id="517" r:id="rId7"/>
    <p:sldId id="511" r:id="rId8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ko Kalafatic" initials="MK" lastIdx="1" clrIdx="0">
    <p:extLst>
      <p:ext uri="{19B8F6BF-5375-455C-9EA6-DF929625EA0E}">
        <p15:presenceInfo xmlns:p15="http://schemas.microsoft.com/office/powerpoint/2012/main" userId="S-1-5-21-1853637497-491971987-2917381224-71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/>
    <p:restoredTop sz="94628"/>
  </p:normalViewPr>
  <p:slideViewPr>
    <p:cSldViewPr snapToGrid="0" snapToObjects="1">
      <p:cViewPr varScale="1">
        <p:scale>
          <a:sx n="102" d="100"/>
          <a:sy n="102" d="100"/>
        </p:scale>
        <p:origin x="120" y="2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106D3-030A-420C-9FC1-0CD1FF30FAE1}" type="datetimeFigureOut">
              <a:rPr lang="en-US" smtClean="0"/>
              <a:t>4/18/2023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7313" y="744538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E28A98-C5F7-40CD-90A3-5C097D365E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482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sv-SE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8" y="178790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11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sv-SE" sz="1350" dirty="0">
              <a:solidFill>
                <a:srgbClr val="0094CA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7" y="178788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1265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sv-SE" sz="1350" dirty="0">
              <a:solidFill>
                <a:srgbClr val="0094CA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7" y="178788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322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sv-SE" sz="1350" dirty="0">
              <a:solidFill>
                <a:srgbClr val="0094CA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8093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bil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91359" y="1955807"/>
            <a:ext cx="6355925" cy="3780620"/>
          </a:xfrm>
        </p:spPr>
        <p:txBody>
          <a:bodyPr lIns="0" tIns="0" rIns="0" bIns="0">
            <a:noAutofit/>
          </a:bodyPr>
          <a:lstStyle>
            <a:lvl1pPr marL="273572" marR="0" indent="-236350" algn="l" defTabSz="315135" rtl="0" eaLnBrk="1" fontAlgn="auto" latinLnBrk="0" hangingPunct="1">
              <a:lnSpc>
                <a:spcPct val="100000"/>
              </a:lnSpc>
              <a:spcBef>
                <a:spcPts val="831"/>
              </a:spcBef>
              <a:spcAft>
                <a:spcPts val="416"/>
              </a:spcAft>
              <a:buClrTx/>
              <a:buSzTx/>
              <a:buFont typeface="Arial"/>
              <a:buChar char="•"/>
              <a:tabLst/>
              <a:defRPr sz="1592" b="0">
                <a:solidFill>
                  <a:srgbClr val="0094CA"/>
                </a:solidFill>
              </a:defRPr>
            </a:lvl1pPr>
            <a:lvl2pPr marL="446649" marR="0" indent="-161294" algn="l" defTabSz="315135" rtl="0" eaLnBrk="1" fontAlgn="auto" latinLnBrk="0" hangingPunct="1">
              <a:lnSpc>
                <a:spcPct val="100000"/>
              </a:lnSpc>
              <a:spcBef>
                <a:spcPts val="138"/>
              </a:spcBef>
              <a:spcAft>
                <a:spcPts val="138"/>
              </a:spcAft>
              <a:buClrTx/>
              <a:buSzPct val="75000"/>
              <a:buFont typeface="Lucida Grande"/>
              <a:buChar char="-"/>
              <a:tabLst/>
              <a:defRPr sz="1247" baseline="0">
                <a:solidFill>
                  <a:srgbClr val="0094CA"/>
                </a:solidFill>
              </a:defRPr>
            </a:lvl2pPr>
            <a:lvl3pPr marL="63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05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5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0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5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11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  <a:p>
            <a:pPr lvl="1"/>
            <a:r>
              <a:rPr lang="sv-SE" dirty="0"/>
              <a:t>Test sub bullet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91349" y="189"/>
            <a:ext cx="7683499" cy="14414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sv-SE"/>
              <a:t>White bullet page</a:t>
            </a:r>
          </a:p>
        </p:txBody>
      </p:sp>
      <p:cxnSp>
        <p:nvCxnSpPr>
          <p:cNvPr id="4" name="Rak 5"/>
          <p:cNvCxnSpPr/>
          <p:nvPr userDrawn="1"/>
        </p:nvCxnSpPr>
        <p:spPr>
          <a:xfrm>
            <a:off x="-434761" y="1452400"/>
            <a:ext cx="12928525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0417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84708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sv-SE" sz="1013" dirty="0">
              <a:solidFill>
                <a:srgbClr val="0094CA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8" y="178790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93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sv-SE" sz="1013" dirty="0">
              <a:solidFill>
                <a:srgbClr val="0094CA"/>
              </a:solidFill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8" y="178790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780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sv-S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sv-SE"/>
              <a:t>Click to edit Master text styles</a:t>
            </a:r>
          </a:p>
          <a:p>
            <a:pPr lvl="1"/>
            <a:r>
              <a:rPr lang="sv-SE"/>
              <a:t>Second level</a:t>
            </a:r>
          </a:p>
          <a:p>
            <a:pPr lvl="2"/>
            <a:r>
              <a:rPr lang="sv-SE"/>
              <a:t>Third level</a:t>
            </a:r>
          </a:p>
          <a:p>
            <a:pPr lvl="3"/>
            <a:r>
              <a:rPr lang="sv-SE"/>
              <a:t>Fourth level</a:t>
            </a:r>
          </a:p>
          <a:p>
            <a:pPr lvl="4"/>
            <a:r>
              <a:rPr lang="sv-SE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14350"/>
            <a:endParaRPr lang="sv-SE" sz="1013" dirty="0">
              <a:solidFill>
                <a:srgbClr val="0094CA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743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Rubrikbil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791360" y="1955807"/>
            <a:ext cx="6355925" cy="3780620"/>
          </a:xfrm>
        </p:spPr>
        <p:txBody>
          <a:bodyPr lIns="0" tIns="0" rIns="0" bIns="0">
            <a:noAutofit/>
          </a:bodyPr>
          <a:lstStyle>
            <a:lvl1pPr marL="205179" marR="0" indent="-177263" algn="l" defTabSz="236351" rtl="0" eaLnBrk="1" fontAlgn="auto" latinLnBrk="0" hangingPunct="1">
              <a:lnSpc>
                <a:spcPct val="100000"/>
              </a:lnSpc>
              <a:spcBef>
                <a:spcPts val="623"/>
              </a:spcBef>
              <a:spcAft>
                <a:spcPts val="312"/>
              </a:spcAft>
              <a:buClrTx/>
              <a:buSzTx/>
              <a:buFont typeface="Arial"/>
              <a:buChar char="•"/>
              <a:tabLst/>
              <a:defRPr sz="1194" b="0">
                <a:solidFill>
                  <a:srgbClr val="0094CA"/>
                </a:solidFill>
              </a:defRPr>
            </a:lvl1pPr>
            <a:lvl2pPr marL="334987" marR="0" indent="-120971" algn="l" defTabSz="236351" rtl="0" eaLnBrk="1" fontAlgn="auto" latinLnBrk="0" hangingPunct="1">
              <a:lnSpc>
                <a:spcPct val="100000"/>
              </a:lnSpc>
              <a:spcBef>
                <a:spcPts val="103"/>
              </a:spcBef>
              <a:spcAft>
                <a:spcPts val="103"/>
              </a:spcAft>
              <a:buClrTx/>
              <a:buSzPct val="75000"/>
              <a:buFont typeface="Lucida Grande"/>
              <a:buChar char="-"/>
              <a:tabLst/>
              <a:defRPr sz="935" baseline="0">
                <a:solidFill>
                  <a:srgbClr val="0094CA"/>
                </a:solidFill>
              </a:defRPr>
            </a:lvl2pPr>
            <a:lvl3pPr marL="4727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9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5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817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8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54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90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Klicka här för att ändra format på underrubrik i bakgrunden</a:t>
            </a:r>
          </a:p>
          <a:p>
            <a:pPr lvl="1"/>
            <a:r>
              <a:rPr lang="sv-SE" dirty="0"/>
              <a:t>Test sub bullet</a:t>
            </a:r>
          </a:p>
        </p:txBody>
      </p:sp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>
          <a:xfrm>
            <a:off x="791349" y="191"/>
            <a:ext cx="7683499" cy="14414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sv-SE"/>
              <a:t>White bullet page</a:t>
            </a:r>
          </a:p>
        </p:txBody>
      </p:sp>
      <p:cxnSp>
        <p:nvCxnSpPr>
          <p:cNvPr id="4" name="Rak 5"/>
          <p:cNvCxnSpPr/>
          <p:nvPr userDrawn="1"/>
        </p:nvCxnSpPr>
        <p:spPr>
          <a:xfrm>
            <a:off x="-434761" y="1452400"/>
            <a:ext cx="12928525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268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3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24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257175" indent="-257175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8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8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18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67303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514350"/>
            <a:fld id="{7103233B-D569-4A6E-878F-CDE152514C47}" type="datetime1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514350"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514350"/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514350"/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514350"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23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_im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35000" y="952500"/>
            <a:ext cx="4445000" cy="53975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" name="Image"/>
          <p:cNvSpPr>
            <a:spLocks noGrp="1"/>
          </p:cNvSpPr>
          <p:nvPr>
            <p:ph type="pic" sz="quarter" idx="21"/>
          </p:nvPr>
        </p:nvSpPr>
        <p:spPr>
          <a:xfrm>
            <a:off x="6300086" y="1927552"/>
            <a:ext cx="3845513" cy="338789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9" name="Text"/>
          <p:cNvSpPr txBox="1">
            <a:spLocks noGrp="1"/>
          </p:cNvSpPr>
          <p:nvPr>
            <p:ph type="body" sz="quarter" idx="22"/>
          </p:nvPr>
        </p:nvSpPr>
        <p:spPr>
          <a:xfrm>
            <a:off x="6765727" y="6106069"/>
            <a:ext cx="5212920" cy="900887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algn="r" defTabSz="321469">
              <a:lnSpc>
                <a:spcPts val="2950"/>
              </a:lnSpc>
              <a:spcBef>
                <a:spcPts val="0"/>
              </a:spcBef>
              <a:buClrTx/>
              <a:buSzTx/>
              <a:buNone/>
              <a:defRPr sz="2400">
                <a:solidFill>
                  <a:schemeClr val="accent5"/>
                </a:solidFill>
                <a:latin typeface="Avenir Book"/>
                <a:sym typeface="Avenir Book"/>
              </a:defRPr>
            </a:lvl1pPr>
          </a:lstStyle>
          <a:p>
            <a:pPr marL="0" indent="0" algn="r" defTabSz="642937">
              <a:lnSpc>
                <a:spcPts val="5900"/>
              </a:lnSpc>
              <a:spcBef>
                <a:spcPts val="0"/>
              </a:spcBef>
              <a:buClrTx/>
              <a:buSzTx/>
              <a:buNone/>
              <a:defRPr sz="2400">
                <a:solidFill>
                  <a:schemeClr val="accent5"/>
                </a:solidFill>
                <a:latin typeface="Avenir Book"/>
                <a:ea typeface="Avenir Book"/>
                <a:cs typeface="Avenir Book"/>
                <a:sym typeface="Avenir Book"/>
              </a:defRPr>
            </a:pPr>
            <a:endParaRPr/>
          </a:p>
        </p:txBody>
      </p:sp>
      <p:sp>
        <p:nvSpPr>
          <p:cNvPr id="150" name="Line"/>
          <p:cNvSpPr/>
          <p:nvPr/>
        </p:nvSpPr>
        <p:spPr>
          <a:xfrm>
            <a:off x="-5160" y="937617"/>
            <a:ext cx="298831" cy="5928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199AD9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5000">
                <a:solidFill>
                  <a:srgbClr val="FFFFFF"/>
                </a:solidFill>
              </a:defRPr>
            </a:pPr>
            <a:endParaRPr sz="2500"/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5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2700" y="108116"/>
            <a:ext cx="645756" cy="625079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M. Eshraqi"/>
          <p:cNvSpPr txBox="1"/>
          <p:nvPr/>
        </p:nvSpPr>
        <p:spPr>
          <a:xfrm>
            <a:off x="1917502" y="6671235"/>
            <a:ext cx="955477" cy="17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4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700"/>
              <a:t>M. Eshraqi</a:t>
            </a:r>
          </a:p>
        </p:txBody>
      </p:sp>
      <p:sp>
        <p:nvSpPr>
          <p:cNvPr id="154" name="Title Text"/>
          <p:cNvSpPr txBox="1">
            <a:spLocks noGrp="1"/>
          </p:cNvSpPr>
          <p:nvPr>
            <p:ph type="body" sz="quarter" idx="23"/>
          </p:nvPr>
        </p:nvSpPr>
        <p:spPr>
          <a:xfrm>
            <a:off x="254000" y="612716"/>
            <a:ext cx="7536657" cy="369303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0" indent="0">
              <a:spcBef>
                <a:spcPts val="0"/>
              </a:spcBef>
              <a:buClrTx/>
              <a:buSzTx/>
              <a:buNone/>
              <a:defRPr sz="2000" cap="small">
                <a:solidFill>
                  <a:srgbClr val="199AD9"/>
                </a:solidFill>
                <a:latin typeface="Gill Sans SemiBold"/>
                <a:ea typeface="Gill Sans SemiBold"/>
                <a:cs typeface="Gill Sans SemiBold"/>
                <a:sym typeface="Gill Sans SemiBold"/>
              </a:defRPr>
            </a:lvl1pPr>
          </a:lstStyle>
          <a:p>
            <a:r>
              <a:t>Title Text</a:t>
            </a:r>
          </a:p>
        </p:txBody>
      </p:sp>
      <p:sp>
        <p:nvSpPr>
          <p:cNvPr id="155" name="Energy sustainability at the ESS,  6th ESSRI Workshop"/>
          <p:cNvSpPr txBox="1"/>
          <p:nvPr/>
        </p:nvSpPr>
        <p:spPr>
          <a:xfrm>
            <a:off x="4404597" y="6657840"/>
            <a:ext cx="3281207" cy="17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4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700"/>
              <a:t>Energy sustainability at the ESS,  6th ESSRI Workshop</a:t>
            </a:r>
          </a:p>
        </p:txBody>
      </p:sp>
      <p:sp>
        <p:nvSpPr>
          <p:cNvPr id="156" name="2022 Sep 29"/>
          <p:cNvSpPr txBox="1"/>
          <p:nvPr/>
        </p:nvSpPr>
        <p:spPr>
          <a:xfrm>
            <a:off x="292298" y="6671235"/>
            <a:ext cx="955477" cy="1798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400">
                <a:solidFill>
                  <a:schemeClr val="accent1">
                    <a:hueOff val="273561"/>
                    <a:satOff val="2937"/>
                    <a:lumOff val="-22233"/>
                  </a:schemeClr>
                </a:solidFill>
              </a:defRPr>
            </a:lvl1pPr>
          </a:lstStyle>
          <a:p>
            <a:r>
              <a:rPr sz="700"/>
              <a:t>2022 Sep 29</a:t>
            </a:r>
          </a:p>
        </p:txBody>
      </p:sp>
    </p:spTree>
    <p:extLst>
      <p:ext uri="{BB962C8B-B14F-4D97-AF65-F5344CB8AC3E}">
        <p14:creationId xmlns:p14="http://schemas.microsoft.com/office/powerpoint/2010/main" val="330452498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sv-SE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2937" y="178788"/>
            <a:ext cx="1929353" cy="103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137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7103233B-D569-4A6E-878F-CDE152514C47}" type="datetime1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514350"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514350"/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514350"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1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9" r:id="rId7"/>
    <p:sldLayoutId id="2147483681" r:id="rId8"/>
  </p:sldLayoutIdLst>
  <p:hf hdr="0" ftr="0" dt="0"/>
  <p:txStyles>
    <p:titleStyle>
      <a:lvl1pPr algn="l" defTabSz="514350" rtl="0" eaLnBrk="1" latinLnBrk="0" hangingPunct="1">
        <a:spcBef>
          <a:spcPct val="0"/>
        </a:spcBef>
        <a:buNone/>
        <a:defRPr sz="18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92881" indent="-192881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75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417910" indent="-160735" algn="l" defTabSz="5143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–"/>
        <a:defRPr sz="1013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»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spcBef>
          <a:spcPct val="20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7103233B-D569-4A6E-878F-CDE152514C47}" type="datetime1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685800"/>
              <a:t>2023-04-18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551115BC-487E-4422-894C-CB7CD3E79223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sv-S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53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peanspallationsource.se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hyperlink" Target="https://www.smhi.se/kunskapsbanken/meteorologi/stralning/solstralning-i-sverige-1.89984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sv-SE" sz="4000" dirty="0" smtClean="0"/>
              <a:t>ESS in </a:t>
            </a:r>
            <a:r>
              <a:rPr lang="sv-SE" sz="4000" dirty="0" err="1" smtClean="0"/>
              <a:t>iFAST</a:t>
            </a:r>
            <a:endParaRPr lang="sv-SE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sv-SE" sz="2000" dirty="0">
                <a:solidFill>
                  <a:schemeClr val="bg1"/>
                </a:solidFill>
              </a:rPr>
              <a:t>Anders Sunesson WP </a:t>
            </a:r>
            <a:r>
              <a:rPr lang="sv-SE" sz="2000" dirty="0" smtClean="0">
                <a:solidFill>
                  <a:schemeClr val="bg1"/>
                </a:solidFill>
              </a:rPr>
              <a:t>17</a:t>
            </a:r>
          </a:p>
          <a:p>
            <a:r>
              <a:rPr lang="sv-SE" sz="2000" dirty="0" smtClean="0">
                <a:solidFill>
                  <a:schemeClr val="bg1"/>
                </a:solidFill>
              </a:rPr>
              <a:t>Marko </a:t>
            </a:r>
            <a:r>
              <a:rPr lang="sv-SE" sz="2000" dirty="0">
                <a:solidFill>
                  <a:schemeClr val="bg1"/>
                </a:solidFill>
              </a:rPr>
              <a:t>Kalafatic WP </a:t>
            </a:r>
            <a:r>
              <a:rPr lang="sv-SE" sz="2000" dirty="0" smtClean="0">
                <a:solidFill>
                  <a:schemeClr val="bg1"/>
                </a:solidFill>
              </a:rPr>
              <a:t>17 </a:t>
            </a:r>
            <a:r>
              <a:rPr lang="sv-SE" sz="2000" dirty="0" err="1" smtClean="0">
                <a:solidFill>
                  <a:schemeClr val="bg1"/>
                </a:solidFill>
              </a:rPr>
              <a:t>leader</a:t>
            </a:r>
            <a:endParaRPr lang="sv-SE" sz="2000" dirty="0">
              <a:solidFill>
                <a:schemeClr val="bg1"/>
              </a:solidFill>
            </a:endParaRPr>
          </a:p>
          <a:p>
            <a:r>
              <a:rPr lang="sv-SE" sz="2000" dirty="0">
                <a:solidFill>
                  <a:schemeClr val="bg1"/>
                </a:solidFill>
              </a:rPr>
              <a:t>Mamad Eshraqi </a:t>
            </a:r>
            <a:r>
              <a:rPr lang="sv-SE" sz="2000" dirty="0" err="1">
                <a:solidFill>
                  <a:schemeClr val="bg1"/>
                </a:solidFill>
              </a:rPr>
              <a:t>Beam</a:t>
            </a:r>
            <a:r>
              <a:rPr lang="sv-SE" sz="2000" dirty="0">
                <a:solidFill>
                  <a:schemeClr val="bg1"/>
                </a:solidFill>
              </a:rPr>
              <a:t> </a:t>
            </a:r>
            <a:r>
              <a:rPr lang="sv-SE" sz="2000" dirty="0" err="1">
                <a:solidFill>
                  <a:schemeClr val="bg1"/>
                </a:solidFill>
              </a:rPr>
              <a:t>Physics</a:t>
            </a:r>
            <a:r>
              <a:rPr lang="sv-SE" sz="2000" dirty="0">
                <a:solidFill>
                  <a:schemeClr val="bg1"/>
                </a:solidFill>
              </a:rPr>
              <a:t> GL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0000" y="5949280"/>
            <a:ext cx="45720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>
              <a:lnSpc>
                <a:spcPct val="120000"/>
              </a:lnSpc>
            </a:pPr>
            <a:r>
              <a:rPr lang="en-GB" sz="1600" dirty="0">
                <a:solidFill>
                  <a:srgbClr val="FFFFFF"/>
                </a:solidFill>
                <a:latin typeface="Calibri"/>
                <a:hlinkClick r:id="rId2"/>
              </a:rPr>
              <a:t>www.europeanspallationsource.se</a:t>
            </a:r>
            <a:endParaRPr lang="en-GB" sz="1600" dirty="0">
              <a:solidFill>
                <a:srgbClr val="FFFFFF"/>
              </a:solidFill>
              <a:latin typeface="Calibri"/>
            </a:endParaRPr>
          </a:p>
          <a:p>
            <a:pPr algn="ctr" defTabSz="914400">
              <a:lnSpc>
                <a:spcPct val="120000"/>
              </a:lnSpc>
            </a:pPr>
            <a:r>
              <a:rPr lang="en-GB" sz="1600" dirty="0" smtClean="0">
                <a:solidFill>
                  <a:srgbClr val="FFFFFF"/>
                </a:solidFill>
                <a:latin typeface="Calibri"/>
              </a:rPr>
              <a:t>April </a:t>
            </a:r>
            <a:r>
              <a:rPr lang="en-GB" sz="1600" dirty="0">
                <a:solidFill>
                  <a:srgbClr val="FFFFFF"/>
                </a:solidFill>
                <a:latin typeface="Calibri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039712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5040875"/>
          </a:xfrm>
        </p:spPr>
        <p:txBody>
          <a:bodyPr>
            <a:normAutofit/>
          </a:bodyPr>
          <a:lstStyle/>
          <a:p>
            <a:r>
              <a:rPr lang="sv-SE" sz="2800" dirty="0" err="1" smtClean="0"/>
              <a:t>Sustainability</a:t>
            </a:r>
            <a:r>
              <a:rPr lang="sv-SE" sz="2800" dirty="0" smtClean="0"/>
              <a:t> in accelerator operation:</a:t>
            </a:r>
          </a:p>
          <a:p>
            <a:pPr lvl="2"/>
            <a:r>
              <a:rPr lang="sv-SE" sz="2350" dirty="0" smtClean="0"/>
              <a:t>PV installation to supplement the </a:t>
            </a:r>
            <a:r>
              <a:rPr lang="sv-SE" sz="2350" dirty="0" err="1" smtClean="0"/>
              <a:t>grid</a:t>
            </a:r>
            <a:r>
              <a:rPr lang="sv-SE" sz="2350" dirty="0" smtClean="0"/>
              <a:t> – </a:t>
            </a:r>
            <a:r>
              <a:rPr lang="sv-SE" sz="2350" dirty="0" err="1" smtClean="0"/>
              <a:t>considerable</a:t>
            </a:r>
            <a:r>
              <a:rPr lang="sv-SE" sz="2350" dirty="0" smtClean="0"/>
              <a:t> </a:t>
            </a:r>
            <a:r>
              <a:rPr lang="sv-SE" sz="2350" dirty="0" err="1" smtClean="0"/>
              <a:t>savings</a:t>
            </a:r>
            <a:r>
              <a:rPr lang="sv-SE" sz="2350" dirty="0" smtClean="0"/>
              <a:t> </a:t>
            </a:r>
            <a:r>
              <a:rPr lang="sv-SE" sz="2350" dirty="0" err="1" smtClean="0"/>
              <a:t>possible</a:t>
            </a:r>
            <a:endParaRPr lang="sv-SE" sz="2350" dirty="0" smtClean="0"/>
          </a:p>
          <a:p>
            <a:pPr lvl="2"/>
            <a:r>
              <a:rPr lang="sv-SE" sz="2350" dirty="0" err="1" smtClean="0"/>
              <a:t>More</a:t>
            </a:r>
            <a:r>
              <a:rPr lang="sv-SE" sz="2350" dirty="0" smtClean="0"/>
              <a:t> </a:t>
            </a:r>
            <a:r>
              <a:rPr lang="sv-SE" sz="2350" dirty="0" err="1" smtClean="0"/>
              <a:t>efficient</a:t>
            </a:r>
            <a:r>
              <a:rPr lang="sv-SE" sz="2350" dirty="0" smtClean="0"/>
              <a:t> DC/DC </a:t>
            </a:r>
            <a:r>
              <a:rPr lang="sv-SE" sz="2350" dirty="0" err="1" smtClean="0"/>
              <a:t>converter</a:t>
            </a:r>
            <a:r>
              <a:rPr lang="sv-SE" sz="2350" dirty="0" smtClean="0"/>
              <a:t> to </a:t>
            </a:r>
            <a:r>
              <a:rPr lang="sv-SE" sz="2350" dirty="0" err="1" smtClean="0"/>
              <a:t>directly</a:t>
            </a:r>
            <a:r>
              <a:rPr lang="sv-SE" sz="2350" dirty="0" smtClean="0"/>
              <a:t> </a:t>
            </a:r>
            <a:r>
              <a:rPr lang="sv-SE" sz="2350" dirty="0" err="1" smtClean="0"/>
              <a:t>power</a:t>
            </a:r>
            <a:r>
              <a:rPr lang="sv-SE" sz="2350" dirty="0" smtClean="0"/>
              <a:t> </a:t>
            </a:r>
            <a:r>
              <a:rPr lang="sv-SE" sz="2350" dirty="0" err="1" smtClean="0"/>
              <a:t>equipment</a:t>
            </a:r>
            <a:r>
              <a:rPr lang="sv-SE" sz="2350" dirty="0" smtClean="0"/>
              <a:t> (in </a:t>
            </a:r>
            <a:r>
              <a:rPr lang="sv-SE" sz="2350" dirty="0" err="1" smtClean="0"/>
              <a:t>fact</a:t>
            </a:r>
            <a:r>
              <a:rPr lang="sv-SE" sz="2350" dirty="0" smtClean="0"/>
              <a:t>, </a:t>
            </a:r>
            <a:r>
              <a:rPr lang="sv-SE" sz="2350" dirty="0" err="1" smtClean="0"/>
              <a:t>most</a:t>
            </a:r>
            <a:r>
              <a:rPr lang="sv-SE" sz="2350" dirty="0" smtClean="0"/>
              <a:t> </a:t>
            </a:r>
            <a:r>
              <a:rPr lang="sv-SE" sz="2350" dirty="0" err="1" smtClean="0"/>
              <a:t>electronics</a:t>
            </a:r>
            <a:r>
              <a:rPr lang="sv-SE" sz="2350" dirty="0" smtClean="0"/>
              <a:t> is </a:t>
            </a:r>
            <a:r>
              <a:rPr lang="sv-SE" sz="2350" dirty="0" err="1" smtClean="0"/>
              <a:t>powered</a:t>
            </a:r>
            <a:r>
              <a:rPr lang="sv-SE" sz="2350" dirty="0" smtClean="0"/>
              <a:t> by DC!), for </a:t>
            </a:r>
            <a:r>
              <a:rPr lang="sv-SE" sz="2350" dirty="0" err="1" smtClean="0"/>
              <a:t>example</a:t>
            </a:r>
            <a:r>
              <a:rPr lang="sv-SE" sz="2350" dirty="0" smtClean="0"/>
              <a:t> to 1.1 kV </a:t>
            </a:r>
            <a:r>
              <a:rPr lang="sv-SE" sz="2350" dirty="0" err="1" smtClean="0"/>
              <a:t>voltage</a:t>
            </a:r>
            <a:r>
              <a:rPr lang="sv-SE" sz="2350" dirty="0" smtClean="0"/>
              <a:t>, </a:t>
            </a:r>
            <a:r>
              <a:rPr lang="sv-SE" sz="2350" dirty="0" err="1" smtClean="0"/>
              <a:t>which</a:t>
            </a:r>
            <a:r>
              <a:rPr lang="sv-SE" sz="2350" dirty="0" smtClean="0"/>
              <a:t> </a:t>
            </a:r>
            <a:r>
              <a:rPr lang="sv-SE" sz="2350" dirty="0" err="1" smtClean="0"/>
              <a:t>would</a:t>
            </a:r>
            <a:r>
              <a:rPr lang="sv-SE" sz="2350" dirty="0" smtClean="0"/>
              <a:t> </a:t>
            </a:r>
            <a:r>
              <a:rPr lang="sv-SE" sz="2350" dirty="0" err="1" smtClean="0"/>
              <a:t>allow</a:t>
            </a:r>
            <a:r>
              <a:rPr lang="sv-SE" sz="2350" dirty="0" smtClean="0"/>
              <a:t> </a:t>
            </a:r>
            <a:r>
              <a:rPr lang="sv-SE" sz="2350" dirty="0" err="1" smtClean="0"/>
              <a:t>direct</a:t>
            </a:r>
            <a:r>
              <a:rPr lang="sv-SE" sz="2350" dirty="0" smtClean="0"/>
              <a:t> </a:t>
            </a:r>
            <a:r>
              <a:rPr lang="sv-SE" sz="2350" dirty="0" err="1" smtClean="0"/>
              <a:t>powering</a:t>
            </a:r>
            <a:r>
              <a:rPr lang="sv-SE" sz="2350" dirty="0" smtClean="0"/>
              <a:t> </a:t>
            </a:r>
            <a:r>
              <a:rPr lang="sv-SE" sz="2350" dirty="0" err="1" smtClean="0"/>
              <a:t>of</a:t>
            </a:r>
            <a:r>
              <a:rPr lang="sv-SE" sz="2350" dirty="0" smtClean="0"/>
              <a:t> HV modulators </a:t>
            </a:r>
            <a:r>
              <a:rPr lang="sv-SE" sz="2350" dirty="0" err="1" smtClean="0"/>
              <a:t>with</a:t>
            </a:r>
            <a:r>
              <a:rPr lang="sv-SE" sz="2350" dirty="0" smtClean="0"/>
              <a:t> </a:t>
            </a:r>
            <a:r>
              <a:rPr lang="sv-SE" sz="2350" dirty="0" err="1" smtClean="0"/>
              <a:t>higher</a:t>
            </a:r>
            <a:r>
              <a:rPr lang="sv-SE" sz="2350" dirty="0" smtClean="0"/>
              <a:t> </a:t>
            </a:r>
            <a:r>
              <a:rPr lang="sv-SE" sz="2350" dirty="0" err="1" smtClean="0"/>
              <a:t>efficiency</a:t>
            </a:r>
            <a:endParaRPr lang="sv-SE" sz="2350" dirty="0"/>
          </a:p>
          <a:p>
            <a:r>
              <a:rPr lang="en-US" sz="2800" dirty="0" smtClean="0"/>
              <a:t>Improved power converters in general using active frontends – less need for compensation for flicker </a:t>
            </a:r>
            <a:r>
              <a:rPr lang="en-US" sz="2800" dirty="0" err="1" smtClean="0"/>
              <a:t>etc</a:t>
            </a:r>
            <a:endParaRPr lang="en-US" sz="2800" dirty="0" smtClean="0"/>
          </a:p>
          <a:p>
            <a:r>
              <a:rPr lang="en-US" sz="2800" dirty="0" smtClean="0"/>
              <a:t>Workshop 2023 moved to 2024. Suggested focus Efficient Power converters and solar power generation optimization</a:t>
            </a:r>
          </a:p>
          <a:p>
            <a:r>
              <a:rPr lang="en-US" sz="2800" dirty="0" smtClean="0"/>
              <a:t>ESS co-applicant to HORIZON 2023 program </a:t>
            </a:r>
            <a:r>
              <a:rPr lang="en-US" sz="2800" dirty="0" err="1" smtClean="0"/>
              <a:t>FlexRICAN</a:t>
            </a:r>
            <a:r>
              <a:rPr lang="en-US" sz="2800" dirty="0" smtClean="0"/>
              <a:t> geared towards sustainability and flexibility in how you power facilities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50724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Alternatives</a:t>
            </a:r>
            <a:endParaRPr lang="sv-SE" sz="3200" dirty="0"/>
          </a:p>
        </p:txBody>
      </p:sp>
      <p:grpSp>
        <p:nvGrpSpPr>
          <p:cNvPr id="8" name="Group 7"/>
          <p:cNvGrpSpPr/>
          <p:nvPr/>
        </p:nvGrpSpPr>
        <p:grpSpPr>
          <a:xfrm>
            <a:off x="1636254" y="2722652"/>
            <a:ext cx="4513860" cy="2540190"/>
            <a:chOff x="134340" y="4114598"/>
            <a:chExt cx="4513860" cy="2540190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551229" y="6043166"/>
              <a:ext cx="546483" cy="58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1841999" y="6058572"/>
              <a:ext cx="742365" cy="553998"/>
              <a:chOff x="1556309" y="3810000"/>
              <a:chExt cx="742365" cy="55399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1600198" y="3810000"/>
                <a:ext cx="656831" cy="533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V="1">
                <a:off x="1600198" y="3810000"/>
                <a:ext cx="656831" cy="533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1556309" y="3810000"/>
                <a:ext cx="4394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AC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847910" y="3994666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</p:grpSp>
        <p:cxnSp>
          <p:nvCxnSpPr>
            <p:cNvPr id="11" name="Straight Arrow Connector 10"/>
            <p:cNvCxnSpPr/>
            <p:nvPr/>
          </p:nvCxnSpPr>
          <p:spPr>
            <a:xfrm flipV="1">
              <a:off x="927599" y="5066670"/>
              <a:ext cx="0" cy="1272086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 rot="5400000">
              <a:off x="809197" y="5427368"/>
              <a:ext cx="236803" cy="152400"/>
              <a:chOff x="2433162" y="2854622"/>
              <a:chExt cx="284045" cy="117178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2667000" y="6012486"/>
              <a:ext cx="713064" cy="642302"/>
              <a:chOff x="1525828" y="3754398"/>
              <a:chExt cx="917497" cy="642302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600198" y="3810000"/>
                <a:ext cx="843127" cy="533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flipV="1">
                <a:off x="1600198" y="3810000"/>
                <a:ext cx="843127" cy="533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1525828" y="3754398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918013" y="4027368"/>
                <a:ext cx="4507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</p:grpSp>
        <p:cxnSp>
          <p:nvCxnSpPr>
            <p:cNvPr id="14" name="Straight Arrow Connector 13"/>
            <p:cNvCxnSpPr>
              <a:stCxn id="9" idx="3"/>
              <a:endCxn id="40" idx="3"/>
            </p:cNvCxnSpPr>
            <p:nvPr/>
          </p:nvCxnSpPr>
          <p:spPr>
            <a:xfrm flipH="1" flipV="1">
              <a:off x="3380064" y="6334788"/>
              <a:ext cx="171165" cy="1495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27599" y="6338756"/>
              <a:ext cx="958289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1214946" y="4642871"/>
              <a:ext cx="1004185" cy="838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1214946" y="4642871"/>
              <a:ext cx="1004185" cy="838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304192" y="4682518"/>
              <a:ext cx="4394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AC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717038" y="5056043"/>
              <a:ext cx="450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DC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580755" y="4636943"/>
              <a:ext cx="1004185" cy="840833"/>
              <a:chOff x="7239000" y="1597567"/>
              <a:chExt cx="1004185" cy="840833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7239000" y="1600200"/>
                <a:ext cx="1004185" cy="8382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 flipV="1">
                <a:off x="7239000" y="1597567"/>
                <a:ext cx="1004185" cy="838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7328246" y="1674534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741092" y="2048059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</p:grpSp>
        <p:cxnSp>
          <p:nvCxnSpPr>
            <p:cNvPr id="21" name="Straight Connector 20"/>
            <p:cNvCxnSpPr/>
            <p:nvPr/>
          </p:nvCxnSpPr>
          <p:spPr>
            <a:xfrm flipV="1">
              <a:off x="2204456" y="5051623"/>
              <a:ext cx="361624" cy="1"/>
            </a:xfrm>
            <a:prstGeom prst="line">
              <a:avLst/>
            </a:prstGeom>
            <a:ln w="19050"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952355" y="4824291"/>
              <a:ext cx="200328" cy="4164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>
              <a:stCxn id="16" idx="1"/>
              <a:endCxn id="30" idx="6"/>
            </p:cNvCxnSpPr>
            <p:nvPr/>
          </p:nvCxnSpPr>
          <p:spPr>
            <a:xfrm flipH="1">
              <a:off x="523355" y="5061971"/>
              <a:ext cx="691591" cy="4048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1050520" y="4279879"/>
              <a:ext cx="2673235" cy="13800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77800" y="4250370"/>
              <a:ext cx="1761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Power Converter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688307" y="4114598"/>
              <a:ext cx="95989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load</a:t>
              </a:r>
            </a:p>
            <a:p>
              <a:r>
                <a:rPr lang="en-GB" sz="1400" dirty="0"/>
                <a:t>(magnets, RF amp’s)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667552" y="4990469"/>
              <a:ext cx="236803" cy="152400"/>
              <a:chOff x="2433162" y="2854622"/>
              <a:chExt cx="284045" cy="117178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Rectangle 27"/>
            <p:cNvSpPr/>
            <p:nvPr/>
          </p:nvSpPr>
          <p:spPr>
            <a:xfrm>
              <a:off x="134340" y="4555071"/>
              <a:ext cx="8562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AC grid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3571355" y="5041727"/>
              <a:ext cx="381000" cy="1"/>
            </a:xfrm>
            <a:prstGeom prst="line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142355" y="4879060"/>
              <a:ext cx="381000" cy="37391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82814" y="4884039"/>
              <a:ext cx="34496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500" b="1" dirty="0"/>
                <a:t>~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2533424" y="6334040"/>
              <a:ext cx="191375" cy="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1578114" y="2341854"/>
            <a:ext cx="3748271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7030A0"/>
                </a:solidFill>
              </a:rPr>
              <a:t>Alternative 1:</a:t>
            </a:r>
          </a:p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7030A0"/>
                </a:solidFill>
              </a:rPr>
              <a:t>PV injected into the AC grid (4 stages)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578114" y="2815531"/>
            <a:ext cx="4450533" cy="246058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2340114" y="4297294"/>
            <a:ext cx="371608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700" b="1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η</a:t>
            </a:r>
            <a:r>
              <a:rPr lang="en-GB" sz="1700" b="1" baseline="-25000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PV</a:t>
            </a:r>
            <a:r>
              <a:rPr lang="en-GB" sz="1700" b="1" dirty="0">
                <a:solidFill>
                  <a:srgbClr val="7030A0"/>
                </a:solidFill>
                <a:latin typeface="Segoe UI"/>
                <a:ea typeface="Segoe UI"/>
                <a:cs typeface="Segoe UI"/>
              </a:rPr>
              <a:t>≈0.98x0.97x0.97x0.95 = 87.6%</a:t>
            </a:r>
            <a:endParaRPr lang="en-GB" sz="1700" b="1" dirty="0">
              <a:solidFill>
                <a:srgbClr val="7030A0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6516981" y="2725156"/>
            <a:ext cx="4575203" cy="2484386"/>
            <a:chOff x="4630140" y="4066171"/>
            <a:chExt cx="4575203" cy="2484386"/>
          </a:xfrm>
        </p:grpSpPr>
        <p:sp>
          <p:nvSpPr>
            <p:cNvPr id="55" name="Rectangle 54"/>
            <p:cNvSpPr/>
            <p:nvPr/>
          </p:nvSpPr>
          <p:spPr>
            <a:xfrm>
              <a:off x="5498306" y="5378470"/>
              <a:ext cx="154705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CA" sz="1200" b="1" dirty="0">
                  <a:solidFill>
                    <a:srgbClr val="FF0000"/>
                  </a:solidFill>
                </a:rPr>
                <a:t>AFE: Active Front End</a:t>
              </a: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743847" y="4596683"/>
              <a:ext cx="1004185" cy="83820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7109656" y="4594050"/>
              <a:ext cx="1004185" cy="840833"/>
              <a:chOff x="7239000" y="1597567"/>
              <a:chExt cx="1004185" cy="840833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7239000" y="1600200"/>
                <a:ext cx="1004185" cy="8382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6" name="Straight Connector 95"/>
              <p:cNvCxnSpPr/>
              <p:nvPr/>
            </p:nvCxnSpPr>
            <p:spPr>
              <a:xfrm flipV="1">
                <a:off x="7239000" y="1597567"/>
                <a:ext cx="1004185" cy="838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7328246" y="1674534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7741092" y="2048059"/>
                <a:ext cx="450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</p:grpSp>
        <p:cxnSp>
          <p:nvCxnSpPr>
            <p:cNvPr id="58" name="Straight Connector 57"/>
            <p:cNvCxnSpPr/>
            <p:nvPr/>
          </p:nvCxnSpPr>
          <p:spPr>
            <a:xfrm flipV="1">
              <a:off x="6733357" y="5008730"/>
              <a:ext cx="361624" cy="1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>
              <a:stCxn id="56" idx="1"/>
              <a:endCxn id="67" idx="6"/>
            </p:cNvCxnSpPr>
            <p:nvPr/>
          </p:nvCxnSpPr>
          <p:spPr>
            <a:xfrm flipH="1">
              <a:off x="5052256" y="5015783"/>
              <a:ext cx="691591" cy="7343"/>
            </a:xfrm>
            <a:prstGeom prst="line">
              <a:avLst/>
            </a:prstGeom>
            <a:ln w="19050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6957256" y="5023776"/>
              <a:ext cx="0" cy="1252867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ectangle 60"/>
            <p:cNvSpPr/>
            <p:nvPr/>
          </p:nvSpPr>
          <p:spPr>
            <a:xfrm>
              <a:off x="5579421" y="4236986"/>
              <a:ext cx="2673235" cy="138006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006701" y="4207477"/>
              <a:ext cx="17618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Power Converter</a:t>
              </a: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5196453" y="4947576"/>
              <a:ext cx="236803" cy="152400"/>
              <a:chOff x="2433162" y="2854622"/>
              <a:chExt cx="284045" cy="117178"/>
            </a:xfrm>
          </p:grpSpPr>
          <p:cxnSp>
            <p:nvCxnSpPr>
              <p:cNvPr id="92" name="Straight Connector 91"/>
              <p:cNvCxnSpPr/>
              <p:nvPr/>
            </p:nvCxnSpPr>
            <p:spPr>
              <a:xfrm flipH="1">
                <a:off x="2433162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2527646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2622723" y="2854622"/>
                <a:ext cx="94484" cy="11717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6881056" y="5296592"/>
              <a:ext cx="152400" cy="157540"/>
              <a:chOff x="7899284" y="2932949"/>
              <a:chExt cx="152400" cy="157540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rot="5400000" flipH="1">
                <a:off x="7936099" y="2896134"/>
                <a:ext cx="78770" cy="1524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rot="5400000" flipH="1">
                <a:off x="7936099" y="2974904"/>
                <a:ext cx="78770" cy="15240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Rectangle 64"/>
            <p:cNvSpPr/>
            <p:nvPr/>
          </p:nvSpPr>
          <p:spPr>
            <a:xfrm>
              <a:off x="4630140" y="4512178"/>
              <a:ext cx="8562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AC grid</a:t>
              </a:r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8100256" y="4998834"/>
              <a:ext cx="381000" cy="1"/>
            </a:xfrm>
            <a:prstGeom prst="line">
              <a:avLst/>
            </a:prstGeom>
            <a:ln w="19050"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l 66"/>
            <p:cNvSpPr/>
            <p:nvPr/>
          </p:nvSpPr>
          <p:spPr>
            <a:xfrm>
              <a:off x="4671256" y="4836167"/>
              <a:ext cx="381000" cy="37391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711715" y="4841146"/>
              <a:ext cx="344966" cy="4770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500" b="1" dirty="0"/>
                <a:t>~</a:t>
              </a: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8487472" y="4783770"/>
              <a:ext cx="200328" cy="4164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229600" y="4066171"/>
              <a:ext cx="97574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load</a:t>
              </a:r>
            </a:p>
            <a:p>
              <a:r>
                <a:rPr lang="en-GB" sz="1400" dirty="0"/>
                <a:t>(magnets, RF amp’s)</a:t>
              </a: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064117" y="5944754"/>
              <a:ext cx="546483" cy="586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2" name="Group 71"/>
            <p:cNvGrpSpPr/>
            <p:nvPr/>
          </p:nvGrpSpPr>
          <p:grpSpPr>
            <a:xfrm>
              <a:off x="7179888" y="5908255"/>
              <a:ext cx="713064" cy="642302"/>
              <a:chOff x="1525828" y="3636898"/>
              <a:chExt cx="917497" cy="642302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1600198" y="3699814"/>
                <a:ext cx="843127" cy="5334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 flipV="1">
                <a:off x="1600198" y="3692500"/>
                <a:ext cx="843127" cy="5334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1525828" y="3636898"/>
                <a:ext cx="4507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918013" y="3909868"/>
                <a:ext cx="4507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DC</a:t>
                </a:r>
              </a:p>
            </p:txBody>
          </p:sp>
        </p:grpSp>
        <p:cxnSp>
          <p:nvCxnSpPr>
            <p:cNvPr id="73" name="Straight Arrow Connector 72"/>
            <p:cNvCxnSpPr>
              <a:stCxn id="71" idx="3"/>
              <a:endCxn id="86" idx="3"/>
            </p:cNvCxnSpPr>
            <p:nvPr/>
          </p:nvCxnSpPr>
          <p:spPr>
            <a:xfrm flipH="1">
              <a:off x="7892952" y="6237871"/>
              <a:ext cx="171165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957256" y="6264288"/>
              <a:ext cx="280431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5" name="Group 74"/>
            <p:cNvGrpSpPr/>
            <p:nvPr/>
          </p:nvGrpSpPr>
          <p:grpSpPr>
            <a:xfrm>
              <a:off x="5788738" y="4696844"/>
              <a:ext cx="914401" cy="651245"/>
              <a:chOff x="5791199" y="5858540"/>
              <a:chExt cx="914401" cy="651245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5791199" y="5858540"/>
                <a:ext cx="914401" cy="65124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>
                <a:off x="5842056" y="5858541"/>
                <a:ext cx="807765" cy="651244"/>
                <a:chOff x="5842056" y="5858541"/>
                <a:chExt cx="807765" cy="651244"/>
              </a:xfrm>
            </p:grpSpPr>
            <p:pic>
              <p:nvPicPr>
                <p:cNvPr id="78" name="Picture 1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226" t="13919" r="23136" b="51781"/>
                <a:stretch/>
              </p:blipFill>
              <p:spPr bwMode="auto">
                <a:xfrm flipH="1">
                  <a:off x="5873045" y="5861731"/>
                  <a:ext cx="454349" cy="6480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FF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9" name="Picture 1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049" t="13828" r="30450" b="51874"/>
                <a:stretch/>
              </p:blipFill>
              <p:spPr bwMode="auto">
                <a:xfrm flipH="1">
                  <a:off x="6295920" y="5858541"/>
                  <a:ext cx="259466" cy="651244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FF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80" name="Group 79"/>
                <p:cNvGrpSpPr/>
                <p:nvPr/>
              </p:nvGrpSpPr>
              <p:grpSpPr>
                <a:xfrm>
                  <a:off x="5842056" y="5888665"/>
                  <a:ext cx="807765" cy="587041"/>
                  <a:chOff x="7315200" y="5889959"/>
                  <a:chExt cx="807765" cy="587041"/>
                </a:xfrm>
              </p:grpSpPr>
              <p:cxnSp>
                <p:nvCxnSpPr>
                  <p:cNvPr id="81" name="Connecteur droit 108"/>
                  <p:cNvCxnSpPr/>
                  <p:nvPr/>
                </p:nvCxnSpPr>
                <p:spPr>
                  <a:xfrm>
                    <a:off x="7315200" y="6187636"/>
                    <a:ext cx="381000" cy="0"/>
                  </a:xfrm>
                  <a:prstGeom prst="line">
                    <a:avLst/>
                  </a:prstGeom>
                  <a:ln w="63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Connecteur droit 108"/>
                  <p:cNvCxnSpPr/>
                  <p:nvPr/>
                </p:nvCxnSpPr>
                <p:spPr>
                  <a:xfrm>
                    <a:off x="7315200" y="6146006"/>
                    <a:ext cx="583597" cy="0"/>
                  </a:xfrm>
                  <a:prstGeom prst="line">
                    <a:avLst/>
                  </a:prstGeom>
                  <a:ln w="63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Connecteur droit 108"/>
                  <p:cNvCxnSpPr/>
                  <p:nvPr/>
                </p:nvCxnSpPr>
                <p:spPr>
                  <a:xfrm>
                    <a:off x="7319963" y="6219825"/>
                    <a:ext cx="135248" cy="0"/>
                  </a:xfrm>
                  <a:prstGeom prst="line">
                    <a:avLst/>
                  </a:prstGeom>
                  <a:ln w="63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Connecteur droit 108"/>
                  <p:cNvCxnSpPr/>
                  <p:nvPr/>
                </p:nvCxnSpPr>
                <p:spPr>
                  <a:xfrm>
                    <a:off x="8022986" y="5889959"/>
                    <a:ext cx="96172" cy="0"/>
                  </a:xfrm>
                  <a:prstGeom prst="line">
                    <a:avLst/>
                  </a:prstGeom>
                  <a:ln w="63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Connecteur droit 108"/>
                  <p:cNvCxnSpPr/>
                  <p:nvPr/>
                </p:nvCxnSpPr>
                <p:spPr>
                  <a:xfrm>
                    <a:off x="8026793" y="6477000"/>
                    <a:ext cx="96172" cy="0"/>
                  </a:xfrm>
                  <a:prstGeom prst="line">
                    <a:avLst/>
                  </a:prstGeom>
                  <a:ln w="63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99" name="TextBox 98"/>
          <p:cNvSpPr txBox="1"/>
          <p:nvPr/>
        </p:nvSpPr>
        <p:spPr>
          <a:xfrm>
            <a:off x="6464829" y="2351459"/>
            <a:ext cx="4459586" cy="48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00B050"/>
                </a:solidFill>
              </a:rPr>
              <a:t>Alternative 2:</a:t>
            </a:r>
          </a:p>
          <a:p>
            <a:pPr>
              <a:lnSpc>
                <a:spcPts val="1500"/>
              </a:lnSpc>
            </a:pPr>
            <a:r>
              <a:rPr lang="en-GB" b="1" dirty="0">
                <a:solidFill>
                  <a:srgbClr val="00B050"/>
                </a:solidFill>
              </a:rPr>
              <a:t>PV injected into power converters (2 stages)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6495055" y="2817833"/>
            <a:ext cx="4459586" cy="246058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590098" y="4293209"/>
            <a:ext cx="266568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700" b="1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η</a:t>
            </a:r>
            <a:r>
              <a:rPr lang="en-GB" sz="1700" b="1" baseline="-25000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PV</a:t>
            </a:r>
            <a:r>
              <a:rPr lang="en-GB" sz="1700" b="1" dirty="0">
                <a:solidFill>
                  <a:srgbClr val="00B050"/>
                </a:solidFill>
                <a:latin typeface="Segoe UI"/>
                <a:ea typeface="Segoe UI"/>
                <a:cs typeface="Segoe UI"/>
              </a:rPr>
              <a:t>≈0.98x0.95 = 93.1%</a:t>
            </a:r>
            <a:endParaRPr lang="en-GB" sz="1700" b="1" dirty="0">
              <a:solidFill>
                <a:srgbClr val="00B05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719426" y="4595620"/>
            <a:ext cx="2256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For P=0.5MW -&gt;</a:t>
            </a:r>
          </a:p>
          <a:p>
            <a:r>
              <a:rPr lang="en-GB" b="1" dirty="0">
                <a:solidFill>
                  <a:srgbClr val="00B050"/>
                </a:solidFill>
              </a:rPr>
              <a:t>savings ≈ 20k€/year</a:t>
            </a:r>
          </a:p>
        </p:txBody>
      </p:sp>
    </p:spTree>
    <p:extLst>
      <p:ext uri="{BB962C8B-B14F-4D97-AF65-F5344CB8AC3E}">
        <p14:creationId xmlns:p14="http://schemas.microsoft.com/office/powerpoint/2010/main" val="349387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Possible power savings using PV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5040875"/>
          </a:xfrm>
        </p:spPr>
        <p:txBody>
          <a:bodyPr>
            <a:normAutofit/>
          </a:bodyPr>
          <a:lstStyle/>
          <a:p>
            <a:r>
              <a:rPr lang="sv-SE" sz="2800" dirty="0" err="1" smtClean="0"/>
              <a:t>Using</a:t>
            </a:r>
            <a:r>
              <a:rPr lang="sv-SE" sz="2800" dirty="0"/>
              <a:t> </a:t>
            </a:r>
            <a:r>
              <a:rPr lang="sv-SE" sz="2800" dirty="0" smtClean="0"/>
              <a:t>public </a:t>
            </a:r>
            <a:r>
              <a:rPr lang="sv-SE" sz="2800" dirty="0" err="1" smtClean="0"/>
              <a:t>websites</a:t>
            </a:r>
            <a:r>
              <a:rPr lang="sv-SE" sz="2800" dirty="0" smtClean="0"/>
              <a:t>, ESS </a:t>
            </a:r>
            <a:r>
              <a:rPr lang="sv-SE" sz="2800" dirty="0" err="1" smtClean="0"/>
              <a:t>can</a:t>
            </a:r>
            <a:r>
              <a:rPr lang="sv-SE" sz="2800" dirty="0" smtClean="0"/>
              <a:t> </a:t>
            </a:r>
            <a:r>
              <a:rPr lang="sv-SE" sz="2800" dirty="0" err="1" smtClean="0"/>
              <a:t>quite</a:t>
            </a:r>
            <a:r>
              <a:rPr lang="sv-SE" sz="2800" dirty="0" smtClean="0"/>
              <a:t> </a:t>
            </a:r>
            <a:r>
              <a:rPr lang="sv-SE" sz="2800" dirty="0" err="1" smtClean="0"/>
              <a:t>easily</a:t>
            </a:r>
            <a:r>
              <a:rPr lang="sv-SE" sz="2800" dirty="0" smtClean="0"/>
              <a:t> cover </a:t>
            </a:r>
            <a:r>
              <a:rPr lang="sv-SE" sz="2800" dirty="0" err="1" smtClean="0"/>
              <a:t>enough</a:t>
            </a:r>
            <a:r>
              <a:rPr lang="sv-SE" sz="2800" dirty="0" smtClean="0"/>
              <a:t> </a:t>
            </a:r>
            <a:r>
              <a:rPr lang="sv-SE" sz="2800" dirty="0" err="1" smtClean="0"/>
              <a:t>ground</a:t>
            </a:r>
            <a:r>
              <a:rPr lang="sv-SE" sz="2800" dirty="0" smtClean="0"/>
              <a:t> on the site to </a:t>
            </a:r>
            <a:r>
              <a:rPr lang="sv-SE" sz="2800" dirty="0" err="1" smtClean="0"/>
              <a:t>install</a:t>
            </a:r>
            <a:r>
              <a:rPr lang="sv-SE" sz="2800" dirty="0" smtClean="0"/>
              <a:t> </a:t>
            </a:r>
            <a:r>
              <a:rPr lang="sv-SE" sz="2800" dirty="0" err="1" smtClean="0"/>
              <a:t>more</a:t>
            </a:r>
            <a:r>
              <a:rPr lang="sv-SE" sz="2800" dirty="0" smtClean="0"/>
              <a:t> </a:t>
            </a:r>
            <a:r>
              <a:rPr lang="sv-SE" sz="2800" dirty="0" err="1" smtClean="0"/>
              <a:t>than</a:t>
            </a:r>
            <a:r>
              <a:rPr lang="sv-SE" sz="2800" dirty="0" smtClean="0"/>
              <a:t> 10 MW </a:t>
            </a:r>
            <a:r>
              <a:rPr lang="sv-SE" sz="2800" dirty="0" err="1" smtClean="0"/>
              <a:t>of</a:t>
            </a:r>
            <a:r>
              <a:rPr lang="sv-SE" sz="2800" dirty="0" smtClean="0"/>
              <a:t> solar </a:t>
            </a:r>
            <a:r>
              <a:rPr lang="sv-SE" sz="2800" dirty="0" err="1" smtClean="0"/>
              <a:t>power</a:t>
            </a:r>
            <a:endParaRPr lang="sv-SE" sz="2800" dirty="0" smtClean="0"/>
          </a:p>
          <a:p>
            <a:r>
              <a:rPr lang="sv-SE" sz="2800" dirty="0" smtClean="0"/>
              <a:t>From PVGIS, </a:t>
            </a:r>
            <a:r>
              <a:rPr lang="sv-SE" sz="2800" dirty="0" err="1" smtClean="0"/>
              <a:t>this</a:t>
            </a:r>
            <a:r>
              <a:rPr lang="sv-SE" sz="2800" dirty="0" smtClean="0"/>
              <a:t> area </a:t>
            </a:r>
            <a:r>
              <a:rPr lang="sv-SE" sz="2800" dirty="0" err="1" smtClean="0"/>
              <a:t>would</a:t>
            </a:r>
            <a:r>
              <a:rPr lang="sv-SE" sz="2800" dirty="0" smtClean="0"/>
              <a:t> </a:t>
            </a:r>
            <a:r>
              <a:rPr lang="sv-SE" sz="2800" dirty="0" err="1" smtClean="0"/>
              <a:t>allow</a:t>
            </a:r>
            <a:r>
              <a:rPr lang="sv-SE" sz="2800" dirty="0" smtClean="0"/>
              <a:t> generation </a:t>
            </a:r>
            <a:r>
              <a:rPr lang="sv-SE" sz="2800" dirty="0" err="1" smtClean="0"/>
              <a:t>of</a:t>
            </a:r>
            <a:r>
              <a:rPr lang="sv-SE" sz="2800" dirty="0" smtClean="0"/>
              <a:t> 11 GWh per </a:t>
            </a:r>
            <a:r>
              <a:rPr lang="sv-SE" sz="2800" dirty="0" err="1" smtClean="0"/>
              <a:t>year</a:t>
            </a:r>
            <a:endParaRPr lang="sv-SE" sz="2800" dirty="0" smtClean="0"/>
          </a:p>
          <a:p>
            <a:r>
              <a:rPr lang="sv-SE" sz="2800" dirty="0" err="1" smtClean="0"/>
              <a:t>Combining</a:t>
            </a:r>
            <a:r>
              <a:rPr lang="sv-SE" sz="2800" dirty="0" smtClean="0"/>
              <a:t> </a:t>
            </a:r>
            <a:r>
              <a:rPr lang="sv-SE" sz="2800" dirty="0" err="1" smtClean="0"/>
              <a:t>with</a:t>
            </a:r>
            <a:r>
              <a:rPr lang="sv-SE" sz="2800" dirty="0" smtClean="0"/>
              <a:t> HV Power </a:t>
            </a:r>
            <a:r>
              <a:rPr lang="sv-SE" sz="2800" dirty="0" err="1" smtClean="0"/>
              <a:t>need</a:t>
            </a:r>
            <a:r>
              <a:rPr lang="sv-SE" sz="2800" dirty="0" smtClean="0"/>
              <a:t> for ESS 2 MW </a:t>
            </a:r>
            <a:r>
              <a:rPr lang="sv-SE" sz="2800" dirty="0" err="1" smtClean="0"/>
              <a:t>linac</a:t>
            </a:r>
            <a:r>
              <a:rPr lang="sv-SE" sz="2800" dirty="0" smtClean="0"/>
              <a:t>, </a:t>
            </a:r>
            <a:r>
              <a:rPr lang="sv-SE" sz="2800" dirty="0" err="1" smtClean="0"/>
              <a:t>savings</a:t>
            </a:r>
            <a:r>
              <a:rPr lang="sv-SE" sz="2800" dirty="0" smtClean="0"/>
              <a:t> </a:t>
            </a:r>
            <a:r>
              <a:rPr lang="sv-SE" sz="2800" dirty="0" err="1" smtClean="0"/>
              <a:t>of</a:t>
            </a:r>
            <a:r>
              <a:rPr lang="sv-SE" sz="2800" dirty="0" smtClean="0"/>
              <a:t> ca 1 M€/</a:t>
            </a:r>
            <a:r>
              <a:rPr lang="sv-SE" sz="2800" dirty="0" err="1" smtClean="0"/>
              <a:t>year</a:t>
            </a:r>
            <a:r>
              <a:rPr lang="sv-SE" sz="2800" dirty="0" smtClean="0"/>
              <a:t> </a:t>
            </a:r>
            <a:r>
              <a:rPr lang="sv-SE" sz="2800" dirty="0" err="1" smtClean="0"/>
              <a:t>possible</a:t>
            </a:r>
            <a:endParaRPr lang="sv-SE" sz="2800" dirty="0" smtClean="0"/>
          </a:p>
          <a:p>
            <a:r>
              <a:rPr lang="sv-SE" sz="2800" dirty="0" smtClean="0"/>
              <a:t>DC/DC </a:t>
            </a:r>
            <a:r>
              <a:rPr lang="sv-SE" sz="2800" dirty="0" err="1" smtClean="0"/>
              <a:t>feeding</a:t>
            </a:r>
            <a:r>
              <a:rPr lang="sv-SE" sz="2800" dirty="0" smtClean="0"/>
              <a:t> </a:t>
            </a:r>
            <a:r>
              <a:rPr lang="sv-SE" sz="2800" dirty="0" err="1" smtClean="0"/>
              <a:t>would</a:t>
            </a:r>
            <a:r>
              <a:rPr lang="sv-SE" sz="2800" dirty="0" smtClean="0"/>
              <a:t> </a:t>
            </a:r>
            <a:r>
              <a:rPr lang="sv-SE" sz="2800" dirty="0" err="1" smtClean="0"/>
              <a:t>add</a:t>
            </a:r>
            <a:r>
              <a:rPr lang="sv-SE" sz="2800" dirty="0" smtClean="0"/>
              <a:t> ca 50 </a:t>
            </a:r>
            <a:r>
              <a:rPr lang="sv-SE" sz="2800" dirty="0" err="1" smtClean="0"/>
              <a:t>kEuro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2449" y="3704322"/>
            <a:ext cx="4857400" cy="275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397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FlexRICAN</a:t>
            </a:r>
            <a:r>
              <a:rPr lang="en-US" sz="3200" dirty="0" smtClean="0"/>
              <a:t> application highlights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5"/>
            <a:ext cx="10972800" cy="5040875"/>
          </a:xfrm>
        </p:spPr>
        <p:txBody>
          <a:bodyPr>
            <a:normAutofit/>
          </a:bodyPr>
          <a:lstStyle/>
          <a:p>
            <a:r>
              <a:rPr lang="sv-SE" sz="2800" dirty="0" err="1" smtClean="0"/>
              <a:t>Flexibility</a:t>
            </a:r>
            <a:r>
              <a:rPr lang="sv-SE" sz="2800" dirty="0" smtClean="0"/>
              <a:t> in </a:t>
            </a:r>
            <a:r>
              <a:rPr lang="sv-SE" sz="2800" dirty="0" err="1" smtClean="0"/>
              <a:t>powering</a:t>
            </a:r>
            <a:r>
              <a:rPr lang="sv-SE" sz="2800" dirty="0" smtClean="0"/>
              <a:t> Research </a:t>
            </a:r>
            <a:r>
              <a:rPr lang="sv-SE" sz="2800" dirty="0" err="1" smtClean="0"/>
              <a:t>Infrastructures</a:t>
            </a:r>
            <a:endParaRPr lang="sv-SE" sz="2800" dirty="0" smtClean="0"/>
          </a:p>
          <a:p>
            <a:r>
              <a:rPr lang="sv-SE" sz="2800" dirty="0" err="1" smtClean="0"/>
              <a:t>Optimising</a:t>
            </a:r>
            <a:r>
              <a:rPr lang="sv-SE" sz="2800" dirty="0" smtClean="0"/>
              <a:t> solar </a:t>
            </a:r>
            <a:r>
              <a:rPr lang="sv-SE" sz="2800" dirty="0" err="1" smtClean="0"/>
              <a:t>power</a:t>
            </a:r>
            <a:r>
              <a:rPr lang="sv-SE" sz="2800" dirty="0" smtClean="0"/>
              <a:t> set-</a:t>
            </a:r>
            <a:r>
              <a:rPr lang="sv-SE" sz="2800" dirty="0" err="1" smtClean="0"/>
              <a:t>ups</a:t>
            </a:r>
            <a:endParaRPr lang="sv-SE" sz="2800" dirty="0" smtClean="0"/>
          </a:p>
          <a:p>
            <a:pPr lvl="2"/>
            <a:r>
              <a:rPr lang="sv-SE" sz="2350" dirty="0" err="1" smtClean="0"/>
              <a:t>Validate</a:t>
            </a:r>
            <a:r>
              <a:rPr lang="sv-SE" sz="2350" dirty="0" smtClean="0"/>
              <a:t> </a:t>
            </a:r>
            <a:r>
              <a:rPr lang="sv-SE" sz="2350" dirty="0" err="1" smtClean="0"/>
              <a:t>models</a:t>
            </a:r>
            <a:r>
              <a:rPr lang="sv-SE" sz="2350" dirty="0" smtClean="0"/>
              <a:t> for solar </a:t>
            </a:r>
            <a:r>
              <a:rPr lang="sv-SE" sz="2350" dirty="0" err="1" smtClean="0"/>
              <a:t>irradiation</a:t>
            </a:r>
            <a:r>
              <a:rPr lang="sv-SE" sz="2350" dirty="0" smtClean="0"/>
              <a:t> and </a:t>
            </a:r>
            <a:r>
              <a:rPr lang="sv-SE" sz="2350" dirty="0" err="1" smtClean="0"/>
              <a:t>how</a:t>
            </a:r>
            <a:r>
              <a:rPr lang="sv-SE" sz="2350" dirty="0" smtClean="0"/>
              <a:t> </a:t>
            </a:r>
            <a:r>
              <a:rPr lang="sv-SE" sz="2350" dirty="0" err="1" smtClean="0"/>
              <a:t>they</a:t>
            </a:r>
            <a:r>
              <a:rPr lang="sv-SE" sz="2350" dirty="0" smtClean="0"/>
              <a:t> </a:t>
            </a:r>
            <a:r>
              <a:rPr lang="sv-SE" sz="2350" dirty="0" err="1" smtClean="0"/>
              <a:t>work</a:t>
            </a:r>
            <a:r>
              <a:rPr lang="sv-SE" sz="2350" dirty="0" smtClean="0"/>
              <a:t> over </a:t>
            </a:r>
            <a:r>
              <a:rPr lang="sv-SE" sz="2350" dirty="0" err="1" smtClean="0"/>
              <a:t>time</a:t>
            </a:r>
            <a:r>
              <a:rPr lang="sv-SE" sz="2350" dirty="0" smtClean="0"/>
              <a:t> in a pilot set-</a:t>
            </a:r>
            <a:r>
              <a:rPr lang="sv-SE" sz="2350" dirty="0" err="1" smtClean="0"/>
              <a:t>up</a:t>
            </a:r>
            <a:endParaRPr lang="sv-SE" sz="2350" dirty="0"/>
          </a:p>
          <a:p>
            <a:pPr lvl="2"/>
            <a:r>
              <a:rPr lang="sv-SE" sz="2350" dirty="0" err="1" smtClean="0"/>
              <a:t>Actually</a:t>
            </a:r>
            <a:r>
              <a:rPr lang="sv-SE" sz="2350" dirty="0" smtClean="0"/>
              <a:t> design DC/DC </a:t>
            </a:r>
            <a:r>
              <a:rPr lang="sv-SE" sz="2350" dirty="0" err="1" smtClean="0"/>
              <a:t>converters</a:t>
            </a:r>
            <a:r>
              <a:rPr lang="sv-SE" sz="2350" dirty="0" smtClean="0"/>
              <a:t> and the system to </a:t>
            </a:r>
            <a:r>
              <a:rPr lang="sv-SE" sz="2350" dirty="0" err="1" smtClean="0"/>
              <a:t>employ</a:t>
            </a:r>
            <a:r>
              <a:rPr lang="sv-SE" sz="2350" dirty="0" smtClean="0"/>
              <a:t> </a:t>
            </a:r>
            <a:r>
              <a:rPr lang="sv-SE" sz="2350" dirty="0" err="1" smtClean="0"/>
              <a:t>them</a:t>
            </a:r>
            <a:endParaRPr lang="sv-SE" sz="2350" dirty="0" smtClean="0"/>
          </a:p>
          <a:p>
            <a:r>
              <a:rPr lang="sv-SE" sz="2800" dirty="0" err="1" smtClean="0"/>
              <a:t>Develop</a:t>
            </a:r>
            <a:r>
              <a:rPr lang="sv-SE" sz="2800" dirty="0" smtClean="0"/>
              <a:t> </a:t>
            </a:r>
            <a:r>
              <a:rPr lang="sv-SE" sz="2800" dirty="0" err="1" smtClean="0"/>
              <a:t>efficient</a:t>
            </a:r>
            <a:r>
              <a:rPr lang="sv-SE" sz="2800" dirty="0" smtClean="0"/>
              <a:t> </a:t>
            </a:r>
            <a:r>
              <a:rPr lang="sv-SE" sz="2800" dirty="0" err="1" smtClean="0"/>
              <a:t>energy</a:t>
            </a:r>
            <a:r>
              <a:rPr lang="sv-SE" sz="2800" dirty="0" smtClean="0"/>
              <a:t> </a:t>
            </a:r>
            <a:r>
              <a:rPr lang="sv-SE" sz="2800" dirty="0" err="1" smtClean="0"/>
              <a:t>storage</a:t>
            </a:r>
            <a:r>
              <a:rPr lang="sv-SE" sz="2800" dirty="0" smtClean="0"/>
              <a:t> systems</a:t>
            </a:r>
          </a:p>
          <a:p>
            <a:pPr lvl="2"/>
            <a:r>
              <a:rPr lang="sv-SE" sz="2350" dirty="0" err="1" smtClean="0"/>
              <a:t>Employ</a:t>
            </a:r>
            <a:r>
              <a:rPr lang="sv-SE" sz="2350" dirty="0" smtClean="0"/>
              <a:t> </a:t>
            </a:r>
            <a:r>
              <a:rPr lang="sv-SE" sz="2350" dirty="0" err="1" smtClean="0"/>
              <a:t>batteries</a:t>
            </a:r>
            <a:r>
              <a:rPr lang="sv-SE" sz="2350" dirty="0" smtClean="0"/>
              <a:t> to ”</a:t>
            </a:r>
            <a:r>
              <a:rPr lang="sv-SE" sz="2350" dirty="0" err="1" smtClean="0"/>
              <a:t>even</a:t>
            </a:r>
            <a:r>
              <a:rPr lang="sv-SE" sz="2350" dirty="0" smtClean="0"/>
              <a:t> </a:t>
            </a:r>
            <a:r>
              <a:rPr lang="sv-SE" sz="2350" dirty="0" err="1" smtClean="0"/>
              <a:t>out</a:t>
            </a:r>
            <a:r>
              <a:rPr lang="sv-SE" sz="2350" dirty="0" smtClean="0"/>
              <a:t>” variations in </a:t>
            </a:r>
            <a:r>
              <a:rPr lang="sv-SE" sz="2350" dirty="0" err="1" smtClean="0"/>
              <a:t>sustainable</a:t>
            </a:r>
            <a:r>
              <a:rPr lang="sv-SE" sz="2350" dirty="0" smtClean="0"/>
              <a:t> </a:t>
            </a:r>
            <a:r>
              <a:rPr lang="sv-SE" sz="2350" dirty="0" err="1" smtClean="0"/>
              <a:t>sources</a:t>
            </a:r>
            <a:r>
              <a:rPr lang="sv-SE" sz="2350" dirty="0" smtClean="0"/>
              <a:t> </a:t>
            </a:r>
            <a:r>
              <a:rPr lang="sv-SE" sz="2350" dirty="0" err="1" smtClean="0"/>
              <a:t>power</a:t>
            </a:r>
            <a:r>
              <a:rPr lang="sv-SE" sz="2350" dirty="0" smtClean="0"/>
              <a:t> </a:t>
            </a:r>
            <a:r>
              <a:rPr lang="sv-SE" sz="2350" dirty="0" err="1" smtClean="0"/>
              <a:t>delivery</a:t>
            </a:r>
            <a:r>
              <a:rPr lang="sv-SE" sz="2350" dirty="0" smtClean="0"/>
              <a:t> and </a:t>
            </a:r>
            <a:r>
              <a:rPr lang="sv-SE" sz="2350" dirty="0" err="1" smtClean="0"/>
              <a:t>stabilise</a:t>
            </a:r>
            <a:r>
              <a:rPr lang="sv-SE" sz="2350" dirty="0" smtClean="0"/>
              <a:t> the </a:t>
            </a:r>
            <a:r>
              <a:rPr lang="sv-SE" sz="2350" dirty="0" err="1" smtClean="0"/>
              <a:t>grid</a:t>
            </a:r>
            <a:endParaRPr lang="sv-SE" sz="2350" dirty="0" smtClean="0"/>
          </a:p>
          <a:p>
            <a:r>
              <a:rPr lang="sv-SE" sz="2800" dirty="0" err="1" smtClean="0"/>
              <a:t>Recover</a:t>
            </a:r>
            <a:r>
              <a:rPr lang="sv-SE" sz="2800" dirty="0" smtClean="0"/>
              <a:t> excess heat</a:t>
            </a:r>
          </a:p>
          <a:p>
            <a:pPr lvl="2"/>
            <a:r>
              <a:rPr lang="sv-SE" sz="2350" dirty="0" err="1" smtClean="0"/>
              <a:t>Use</a:t>
            </a:r>
            <a:r>
              <a:rPr lang="sv-SE" sz="2350" dirty="0" smtClean="0"/>
              <a:t> </a:t>
            </a:r>
            <a:r>
              <a:rPr lang="sv-SE" sz="2350" dirty="0" err="1" smtClean="0"/>
              <a:t>warm</a:t>
            </a:r>
            <a:r>
              <a:rPr lang="sv-SE" sz="2350" dirty="0" smtClean="0"/>
              <a:t> </a:t>
            </a:r>
            <a:r>
              <a:rPr lang="sv-SE" sz="2350" dirty="0" err="1" smtClean="0"/>
              <a:t>cooling</a:t>
            </a:r>
            <a:r>
              <a:rPr lang="sv-SE" sz="2350" dirty="0" smtClean="0"/>
              <a:t> </a:t>
            </a:r>
            <a:r>
              <a:rPr lang="sv-SE" sz="2350" dirty="0" err="1" smtClean="0"/>
              <a:t>water</a:t>
            </a:r>
            <a:r>
              <a:rPr lang="sv-SE" sz="2350" dirty="0" smtClean="0"/>
              <a:t> in </a:t>
            </a:r>
            <a:r>
              <a:rPr lang="sv-SE" sz="2350" dirty="0" err="1" smtClean="0"/>
              <a:t>district</a:t>
            </a:r>
            <a:r>
              <a:rPr lang="sv-SE" sz="2350" dirty="0" smtClean="0"/>
              <a:t> </a:t>
            </a:r>
            <a:r>
              <a:rPr lang="sv-SE" sz="2350" dirty="0" err="1" smtClean="0"/>
              <a:t>heating</a:t>
            </a:r>
            <a:r>
              <a:rPr lang="sv-SE" sz="2350" dirty="0" smtClean="0"/>
              <a:t> </a:t>
            </a:r>
            <a:r>
              <a:rPr lang="sv-SE" sz="2350" dirty="0" err="1" smtClean="0"/>
              <a:t>that</a:t>
            </a:r>
            <a:r>
              <a:rPr lang="sv-SE" sz="2350" dirty="0" smtClean="0"/>
              <a:t> </a:t>
            </a:r>
            <a:r>
              <a:rPr lang="sv-SE" sz="2350" dirty="0" err="1" smtClean="0"/>
              <a:t>otherwise</a:t>
            </a:r>
            <a:r>
              <a:rPr lang="sv-SE" sz="2350" dirty="0" smtClean="0"/>
              <a:t> </a:t>
            </a:r>
            <a:r>
              <a:rPr lang="sv-SE" sz="2350" dirty="0" err="1" smtClean="0"/>
              <a:t>would</a:t>
            </a:r>
            <a:r>
              <a:rPr lang="sv-SE" sz="2350" dirty="0" smtClean="0"/>
              <a:t> </a:t>
            </a:r>
            <a:r>
              <a:rPr lang="sv-SE" sz="2350" dirty="0" err="1" smtClean="0"/>
              <a:t>have</a:t>
            </a:r>
            <a:r>
              <a:rPr lang="sv-SE" sz="2350" dirty="0" smtClean="0"/>
              <a:t> </a:t>
            </a:r>
            <a:r>
              <a:rPr lang="sv-SE" sz="2350" dirty="0" err="1" smtClean="0"/>
              <a:t>gone</a:t>
            </a:r>
            <a:r>
              <a:rPr lang="sv-SE" sz="2350" dirty="0" smtClean="0"/>
              <a:t> to </a:t>
            </a:r>
            <a:r>
              <a:rPr lang="sv-SE" sz="2350" dirty="0" err="1" smtClean="0"/>
              <a:t>waste</a:t>
            </a:r>
            <a:endParaRPr lang="sv-SE" sz="2350" dirty="0" smtClean="0"/>
          </a:p>
          <a:p>
            <a:pPr lvl="2"/>
            <a:r>
              <a:rPr lang="sv-SE" sz="2350" dirty="0" err="1" smtClean="0"/>
              <a:t>Use</a:t>
            </a:r>
            <a:r>
              <a:rPr lang="sv-SE" sz="2350" dirty="0" smtClean="0"/>
              <a:t> </a:t>
            </a:r>
            <a:r>
              <a:rPr lang="sv-SE" sz="2350" dirty="0" err="1" smtClean="0"/>
              <a:t>also</a:t>
            </a:r>
            <a:r>
              <a:rPr lang="sv-SE" sz="2350" dirty="0" smtClean="0"/>
              <a:t> </a:t>
            </a:r>
            <a:r>
              <a:rPr lang="sv-SE" sz="2350" dirty="0" err="1" smtClean="0"/>
              <a:t>lower</a:t>
            </a:r>
            <a:r>
              <a:rPr lang="sv-SE" sz="2350" dirty="0" smtClean="0"/>
              <a:t> </a:t>
            </a:r>
            <a:r>
              <a:rPr lang="sv-SE" sz="2350" dirty="0" err="1" smtClean="0"/>
              <a:t>grade</a:t>
            </a:r>
            <a:r>
              <a:rPr lang="sv-SE" sz="2350" dirty="0" smtClean="0"/>
              <a:t> </a:t>
            </a:r>
            <a:r>
              <a:rPr lang="sv-SE" sz="2350" dirty="0" err="1" smtClean="0"/>
              <a:t>water</a:t>
            </a:r>
            <a:r>
              <a:rPr lang="sv-SE" sz="2350" dirty="0" smtClean="0"/>
              <a:t> (</a:t>
            </a:r>
            <a:r>
              <a:rPr lang="sv-SE" sz="2350" dirty="0" err="1" smtClean="0"/>
              <a:t>possible</a:t>
            </a:r>
            <a:r>
              <a:rPr lang="sv-SE" sz="2350" dirty="0" smtClean="0"/>
              <a:t> for </a:t>
            </a:r>
            <a:r>
              <a:rPr lang="sv-SE" sz="2350" dirty="0" err="1" smtClean="0"/>
              <a:t>some</a:t>
            </a:r>
            <a:r>
              <a:rPr lang="sv-SE" sz="2350" dirty="0" smtClean="0"/>
              <a:t> installations)</a:t>
            </a:r>
            <a:endParaRPr lang="en-US" sz="2350" dirty="0" smtClean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634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olar Neutr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Solar Neutrons</a:t>
            </a:r>
          </a:p>
        </p:txBody>
      </p:sp>
      <p:sp>
        <p:nvSpPr>
          <p:cNvPr id="193" name="https://www.smhi.se/kunskapsbanken/meteorologi/stralning/solstralning-i-sverige-1.89984"/>
          <p:cNvSpPr txBox="1">
            <a:spLocks noGrp="1"/>
          </p:cNvSpPr>
          <p:nvPr>
            <p:ph type="body" idx="22"/>
          </p:nvPr>
        </p:nvSpPr>
        <p:spPr>
          <a:xfrm>
            <a:off x="4467069" y="6115066"/>
            <a:ext cx="7511579" cy="64401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marL="0" indent="0" algn="r" defTabSz="642937">
              <a:lnSpc>
                <a:spcPts val="5900"/>
              </a:lnSpc>
              <a:spcBef>
                <a:spcPts val="0"/>
              </a:spcBef>
              <a:buClrTx/>
              <a:buSzTx/>
              <a:buNone/>
              <a:defRPr sz="2400">
                <a:solidFill>
                  <a:schemeClr val="accent5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1400" dirty="0">
                <a:hlinkClick r:id="rId2"/>
              </a:rPr>
              <a:t>https://</a:t>
            </a:r>
            <a:r>
              <a:rPr sz="1400" dirty="0" smtClean="0">
                <a:hlinkClick r:id="rId2"/>
              </a:rPr>
              <a:t>www.smhi.se/kunskapsbanken/meteorologi/stralning/solstralning-i-sverige-1.89984</a:t>
            </a:r>
            <a:r>
              <a:rPr lang="sv-SE" sz="1400" dirty="0" smtClean="0"/>
              <a:t> </a:t>
            </a:r>
            <a:endParaRPr sz="1400" dirty="0"/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7200" y="6668294"/>
            <a:ext cx="276793" cy="1984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95" name="Solar cells powering the neutron source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r>
              <a:t>Solar cells powering the neutron source</a:t>
            </a:r>
          </a:p>
        </p:txBody>
      </p:sp>
      <p:pic>
        <p:nvPicPr>
          <p:cNvPr id="19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68" y="1660036"/>
            <a:ext cx="4381501" cy="2370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868" y="4069764"/>
            <a:ext cx="4381501" cy="23730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DBBEAC8-997F-770A-6D49-D6C4A7187B3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59" t="24509" r="17980" b="23822"/>
          <a:stretch/>
        </p:blipFill>
        <p:spPr>
          <a:xfrm>
            <a:off x="5606537" y="258120"/>
            <a:ext cx="6156777" cy="440808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1AFEC8-A746-052F-96A2-DE0D1FECEBA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447"/>
          <a:stretch/>
        </p:blipFill>
        <p:spPr>
          <a:xfrm>
            <a:off x="5606538" y="4768675"/>
            <a:ext cx="2847914" cy="1668401"/>
          </a:xfrm>
          <a:prstGeom prst="rect">
            <a:avLst/>
          </a:prstGeom>
        </p:spPr>
      </p:pic>
      <p:sp>
        <p:nvSpPr>
          <p:cNvPr id="201" name="Panels are 1.1 x 1.75 m, each rated at 405 W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Panels are 1.1 x 1.75 m, each rated at 4</a:t>
            </a:r>
            <a:r>
              <a:rPr lang="en-US" dirty="0"/>
              <a:t>10</a:t>
            </a:r>
            <a:r>
              <a:rPr dirty="0"/>
              <a:t> W</a:t>
            </a:r>
          </a:p>
          <a:p>
            <a:pPr lvl="1"/>
            <a:r>
              <a:rPr dirty="0"/>
              <a:t>With ~</a:t>
            </a:r>
            <a:r>
              <a:rPr lang="en-US" dirty="0"/>
              <a:t>34k</a:t>
            </a:r>
            <a:r>
              <a:rPr dirty="0"/>
              <a:t> panels the installed capacity is ~</a:t>
            </a:r>
            <a:r>
              <a:rPr lang="en-US" dirty="0"/>
              <a:t>14</a:t>
            </a:r>
            <a:r>
              <a:rPr dirty="0"/>
              <a:t> MW</a:t>
            </a:r>
            <a:r>
              <a:rPr lang="en-US" dirty="0"/>
              <a:t>, total cost (incl VAT): 154 MSEK</a:t>
            </a: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en-US" dirty="0"/>
              <a:t>         </a:t>
            </a:r>
            <a:r>
              <a:rPr dirty="0"/>
              <a:t>                                                     Daily variations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>         </a:t>
            </a:r>
            <a:r>
              <a:rPr lang="en-US" dirty="0"/>
              <a:t>      </a:t>
            </a:r>
            <a:r>
              <a:rPr dirty="0"/>
              <a:t>                                            Annual variations</a:t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92FA06-A002-5BAD-6148-A9F66B03A19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46705"/>
          <a:stretch/>
        </p:blipFill>
        <p:spPr>
          <a:xfrm>
            <a:off x="8581365" y="4768675"/>
            <a:ext cx="3154125" cy="166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46224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ESS Cor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22468</TotalTime>
  <Words>446</Words>
  <Application>Microsoft Office PowerPoint</Application>
  <PresentationFormat>Widescreen</PresentationFormat>
  <Paragraphs>69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Avenir Book</vt:lpstr>
      <vt:lpstr>Calibri</vt:lpstr>
      <vt:lpstr>Gill Sans SemiBold</vt:lpstr>
      <vt:lpstr>Lucida Grande</vt:lpstr>
      <vt:lpstr>Segoe UI</vt:lpstr>
      <vt:lpstr>1_ESS Core Powerpoint</vt:lpstr>
      <vt:lpstr>2_ESS Core Powerpoint</vt:lpstr>
      <vt:lpstr>ESS in iFAST</vt:lpstr>
      <vt:lpstr>Summary</vt:lpstr>
      <vt:lpstr>Alternatives</vt:lpstr>
      <vt:lpstr>Possible power savings using PV</vt:lpstr>
      <vt:lpstr>FlexRICAN application highlights</vt:lpstr>
      <vt:lpstr>Solar Neutrons</vt:lpstr>
    </vt:vector>
  </TitlesOfParts>
  <Company>European Spallation Source ESS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&lt;Project/topic&gt;</dc:title>
  <dc:creator>Mats Lindroos</dc:creator>
  <cp:lastModifiedBy>John Anders Sunesson</cp:lastModifiedBy>
  <cp:revision>321</cp:revision>
  <cp:lastPrinted>2015-04-13T12:56:27Z</cp:lastPrinted>
  <dcterms:created xsi:type="dcterms:W3CDTF">2015-03-24T10:23:58Z</dcterms:created>
  <dcterms:modified xsi:type="dcterms:W3CDTF">2023-04-18T06:49:16Z</dcterms:modified>
</cp:coreProperties>
</file>