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8" r:id="rId1"/>
    <p:sldMasterId id="2147483668" r:id="rId2"/>
    <p:sldMasterId id="2147483679" r:id="rId3"/>
    <p:sldMasterId id="2147483704" r:id="rId4"/>
  </p:sldMasterIdLst>
  <p:notesMasterIdLst>
    <p:notesMasterId r:id="rId18"/>
  </p:notesMasterIdLst>
  <p:handoutMasterIdLst>
    <p:handoutMasterId r:id="rId19"/>
  </p:handoutMasterIdLst>
  <p:sldIdLst>
    <p:sldId id="278" r:id="rId5"/>
    <p:sldId id="923" r:id="rId6"/>
    <p:sldId id="917" r:id="rId7"/>
    <p:sldId id="921" r:id="rId8"/>
    <p:sldId id="927" r:id="rId9"/>
    <p:sldId id="912" r:id="rId10"/>
    <p:sldId id="925" r:id="rId11"/>
    <p:sldId id="915" r:id="rId12"/>
    <p:sldId id="916" r:id="rId13"/>
    <p:sldId id="928" r:id="rId14"/>
    <p:sldId id="918" r:id="rId15"/>
    <p:sldId id="929" r:id="rId16"/>
    <p:sldId id="924" r:id="rId17"/>
  </p:sldIdLst>
  <p:sldSz cx="9144000" cy="5143500" type="screen16x9"/>
  <p:notesSz cx="7315200" cy="96012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45" userDrawn="1">
          <p15:clr>
            <a:srgbClr val="A4A3A4"/>
          </p15:clr>
        </p15:guide>
        <p15:guide id="2" orient="horz" pos="962" userDrawn="1">
          <p15:clr>
            <a:srgbClr val="A4A3A4"/>
          </p15:clr>
        </p15:guide>
        <p15:guide id="4" pos="158" userDrawn="1">
          <p15:clr>
            <a:srgbClr val="A4A3A4"/>
          </p15:clr>
        </p15:guide>
        <p15:guide id="5" pos="5534">
          <p15:clr>
            <a:srgbClr val="A4A3A4"/>
          </p15:clr>
        </p15:guide>
        <p15:guide id="7" pos="2880" userDrawn="1">
          <p15:clr>
            <a:srgbClr val="A4A3A4"/>
          </p15:clr>
        </p15:guide>
        <p15:guide id="9" pos="4325">
          <p15:clr>
            <a:srgbClr val="A4A3A4"/>
          </p15:clr>
        </p15:guide>
        <p15:guide id="10" pos="2132" userDrawn="1">
          <p15:clr>
            <a:srgbClr val="A4A3A4"/>
          </p15:clr>
        </p15:guide>
        <p15:guide id="11" pos="1587" userDrawn="1">
          <p15:clr>
            <a:srgbClr val="A4A3A4"/>
          </p15:clr>
        </p15:guide>
        <p15:guide id="12" orient="horz" pos="1620" userDrawn="1">
          <p15:clr>
            <a:srgbClr val="A4A3A4"/>
          </p15:clr>
        </p15:guide>
        <p15:guide id="14" pos="204" userDrawn="1">
          <p15:clr>
            <a:srgbClr val="A4A3A4"/>
          </p15:clr>
        </p15:guide>
        <p15:guide id="15" orient="horz" pos="55" userDrawn="1">
          <p15:clr>
            <a:srgbClr val="A4A3A4"/>
          </p15:clr>
        </p15:guide>
        <p15:guide id="17" orient="horz" pos="245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kowiak, Andreas" initials="JA" lastIdx="2" clrIdx="0">
    <p:extLst>
      <p:ext uri="{19B8F6BF-5375-455C-9EA6-DF929625EA0E}">
        <p15:presenceInfo xmlns:p15="http://schemas.microsoft.com/office/powerpoint/2012/main" userId="Jankowiak, Andrea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A0"/>
    <a:srgbClr val="8DB329"/>
    <a:srgbClr val="000000"/>
    <a:srgbClr val="0A2D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83707" autoAdjust="0"/>
  </p:normalViewPr>
  <p:slideViewPr>
    <p:cSldViewPr snapToGrid="0" snapToObjects="1" showGuides="1">
      <p:cViewPr>
        <p:scale>
          <a:sx n="150" d="100"/>
          <a:sy n="150" d="100"/>
        </p:scale>
        <p:origin x="1149" y="682"/>
      </p:cViewPr>
      <p:guideLst>
        <p:guide orient="horz" pos="2845"/>
        <p:guide orient="horz" pos="962"/>
        <p:guide pos="158"/>
        <p:guide pos="5534"/>
        <p:guide pos="2880"/>
        <p:guide pos="4325"/>
        <p:guide pos="2132"/>
        <p:guide pos="1587"/>
        <p:guide orient="horz" pos="1620"/>
        <p:guide pos="204"/>
        <p:guide orient="horz" pos="55"/>
        <p:guide orient="horz" pos="24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59" d="100"/>
          <a:sy n="59" d="100"/>
        </p:scale>
        <p:origin x="-2702" y="-91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0138" cy="4795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427" y="0"/>
            <a:ext cx="3170138" cy="4795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025E2-6E8B-4396-8C47-CF6C28613608}" type="datetimeFigureOut">
              <a:rPr lang="de-DE" smtClean="0"/>
              <a:t>31.03.2023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120172"/>
            <a:ext cx="3170138" cy="4795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427" y="9120172"/>
            <a:ext cx="3170138" cy="4795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4909B-14F6-4928-9013-A60BC4B37A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58914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E6A6037-A285-4C9E-B04C-6DCA60BD155D}" type="datetimeFigureOut">
              <a:rPr lang="de-DE" smtClean="0"/>
              <a:t>31.03.2023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58788" y="720725"/>
            <a:ext cx="63976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901BAFD-BDF1-4073-A261-64C06A00B8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895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 26.9. 14:00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aa-ET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Giovanni de Carne </a:t>
            </a:r>
            <a:r>
              <a:rPr lang="aa-E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Investigating energy futures: The KITTEN test facility for sustainable research infrastructures</a:t>
            </a:r>
          </a:p>
          <a:p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 26.9. 14:50 </a:t>
            </a:r>
            <a:r>
              <a:rPr lang="aa-E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Samira Fatehi </a:t>
            </a:r>
            <a:r>
              <a:rPr lang="aa-E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 temperature superconductors and magnet technologies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 26.9.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15:05 </a:t>
            </a:r>
            <a:r>
              <a:rPr lang="aa-ET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dirty="0" smtClean="0">
                <a:effectLst/>
              </a:rPr>
              <a:t>Tiemo Winkler</a:t>
            </a:r>
            <a:r>
              <a:rPr lang="en-GB" baseline="0" dirty="0" smtClean="0">
                <a:effectLst/>
              </a:rPr>
              <a:t> </a:t>
            </a:r>
            <a:r>
              <a:rPr lang="aa-E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Development of a new HTS Nuklotron cable for fast ramped S.C. magnets</a:t>
            </a:r>
            <a:endParaRPr lang="en-GB" dirty="0" smtClean="0"/>
          </a:p>
          <a:p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 27.9. 14:35</a:t>
            </a:r>
            <a:r>
              <a:rPr lang="de-D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aa-ET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de-D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Jens Völker </a:t>
            </a:r>
            <a:r>
              <a:rPr lang="aa-ET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de-DE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Permanent magnet design for BESSY II and BESSY III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1BAFD-BDF1-4073-A261-64C06A00B82D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7472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1BAFD-BDF1-4073-A261-64C06A00B82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451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tiff"/><Relationship Id="rId5" Type="http://schemas.openxmlformats.org/officeDocument/2006/relationships/image" Target="../media/image14.png"/><Relationship Id="rId10" Type="http://schemas.openxmlformats.org/officeDocument/2006/relationships/image" Target="../media/image19.jpeg"/><Relationship Id="rId4" Type="http://schemas.openxmlformats.org/officeDocument/2006/relationships/image" Target="../media/image13.wmf"/><Relationship Id="rId9" Type="http://schemas.openxmlformats.org/officeDocument/2006/relationships/image" Target="../media/image18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tiff"/><Relationship Id="rId5" Type="http://schemas.openxmlformats.org/officeDocument/2006/relationships/image" Target="../media/image14.png"/><Relationship Id="rId10" Type="http://schemas.openxmlformats.org/officeDocument/2006/relationships/image" Target="../media/image19.jpeg"/><Relationship Id="rId4" Type="http://schemas.openxmlformats.org/officeDocument/2006/relationships/image" Target="../media/image13.wmf"/><Relationship Id="rId9" Type="http://schemas.openxmlformats.org/officeDocument/2006/relationships/image" Target="../media/image18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tiff"/><Relationship Id="rId5" Type="http://schemas.openxmlformats.org/officeDocument/2006/relationships/image" Target="../media/image14.png"/><Relationship Id="rId10" Type="http://schemas.openxmlformats.org/officeDocument/2006/relationships/image" Target="../media/image19.jpeg"/><Relationship Id="rId4" Type="http://schemas.openxmlformats.org/officeDocument/2006/relationships/image" Target="../media/image13.wmf"/><Relationship Id="rId9" Type="http://schemas.openxmlformats.org/officeDocument/2006/relationships/image" Target="../media/image1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60000" y="1285200"/>
            <a:ext cx="5868000" cy="69968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defRPr sz="2200" b="1" cap="all" baseline="0"/>
            </a:lvl1pPr>
          </a:lstStyle>
          <a:p>
            <a:r>
              <a:rPr lang="de-DE" dirty="0"/>
              <a:t>Präsentationstitel</a:t>
            </a:r>
            <a:br>
              <a:rPr lang="de-DE" dirty="0"/>
            </a:br>
            <a:r>
              <a:rPr lang="de-DE" dirty="0"/>
              <a:t>Auch zweizeilig möglich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60000" y="2113200"/>
            <a:ext cx="5868000" cy="69256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800"/>
              </a:lnSpc>
              <a:buNone/>
              <a:defRPr sz="20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Eventuelle Subheadline,</a:t>
            </a:r>
          </a:p>
          <a:p>
            <a:r>
              <a:rPr lang="de-DE" dirty="0"/>
              <a:t>ebenfalls zweizeilig möglich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2" y="195486"/>
            <a:ext cx="970407" cy="689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Group 18"/>
          <p:cNvGrpSpPr>
            <a:grpSpLocks noChangeAspect="1"/>
          </p:cNvGrpSpPr>
          <p:nvPr userDrawn="1"/>
        </p:nvGrpSpPr>
        <p:grpSpPr>
          <a:xfrm>
            <a:off x="3707904" y="102172"/>
            <a:ext cx="2733062" cy="641872"/>
            <a:chOff x="22456028" y="973136"/>
            <a:chExt cx="7533927" cy="1871664"/>
          </a:xfrm>
        </p:grpSpPr>
        <p:pic>
          <p:nvPicPr>
            <p:cNvPr id="15" name="Picture 15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56028" y="973136"/>
              <a:ext cx="2498569" cy="1871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16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18343" y="973137"/>
              <a:ext cx="2378075" cy="1871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17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59480" y="973137"/>
              <a:ext cx="2530475" cy="1871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549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066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8873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T-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50711" y="219600"/>
            <a:ext cx="7317633" cy="371930"/>
          </a:xfrm>
        </p:spPr>
        <p:txBody>
          <a:bodyPr/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49" y="4876006"/>
            <a:ext cx="2434531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68A7D314-ADB3-4224-BAA8-FD8F1154CE84}" type="slidenum">
              <a:rPr lang="en-US" smtClean="0">
                <a:solidFill>
                  <a:prstClr val="white"/>
                </a:solidFill>
              </a:rPr>
              <a:pPr/>
              <a:t>‹Nr.›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1" y="4827001"/>
            <a:ext cx="468132" cy="1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42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6" y="203502"/>
            <a:ext cx="5584535" cy="590668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23545" y="4914483"/>
            <a:ext cx="82528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31.03.14</a:t>
            </a:r>
            <a:endParaRPr lang="de-DE" dirty="0"/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2273301" y="4920459"/>
            <a:ext cx="48256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 dirty="0" smtClean="0"/>
              <a:t>Name/Vortragstitel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77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28560" y="273780"/>
            <a:ext cx="5796360" cy="5246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/>
            </a:lvl1pPr>
          </a:lstStyle>
          <a:p>
            <a:pPr indent="0" algn="ctr">
              <a:buNone/>
            </a:pPr>
            <a:endParaRPr lang="en-GB" sz="33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628560" y="1369170"/>
            <a:ext cx="1895940" cy="1556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063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628560" y="3073680"/>
            <a:ext cx="1895940" cy="1556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indent="0">
              <a:spcBef>
                <a:spcPts val="1063"/>
              </a:spcBef>
              <a:buNone/>
              <a:defRPr/>
            </a:lvl1pPr>
          </a:lstStyle>
          <a:p>
            <a:pPr indent="0">
              <a:spcBef>
                <a:spcPts val="1417"/>
              </a:spcBef>
              <a:buNone/>
            </a:pPr>
            <a:endParaRPr lang="en-GB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90500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16540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335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2707970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632833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9043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60000" y="1285200"/>
            <a:ext cx="5868000" cy="69968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defRPr sz="2200" b="1" cap="all" baseline="0"/>
            </a:lvl1pPr>
          </a:lstStyle>
          <a:p>
            <a:r>
              <a:rPr lang="de-DE" dirty="0"/>
              <a:t>Präsentationstitel</a:t>
            </a:r>
            <a:br>
              <a:rPr lang="de-DE" dirty="0"/>
            </a:br>
            <a:r>
              <a:rPr lang="de-DE" dirty="0"/>
              <a:t>Auch zweizeilig möglich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60000" y="2113200"/>
            <a:ext cx="5868000" cy="69256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800"/>
              </a:lnSpc>
              <a:buNone/>
              <a:defRPr sz="20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Eventuelle Subheadline,</a:t>
            </a:r>
          </a:p>
          <a:p>
            <a:r>
              <a:rPr lang="de-DE" dirty="0"/>
              <a:t>ebenfalls zweizeilig möglich</a:t>
            </a:r>
          </a:p>
        </p:txBody>
      </p:sp>
      <p:pic>
        <p:nvPicPr>
          <p:cNvPr id="2050" name="Picture 2" descr="P:\MT\Templates\Matter and Technologies Logos\MT_DMA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3708" y="70998"/>
            <a:ext cx="1395188" cy="952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uppieren 16"/>
          <p:cNvGrpSpPr/>
          <p:nvPr userDrawn="1"/>
        </p:nvGrpSpPr>
        <p:grpSpPr>
          <a:xfrm>
            <a:off x="6897630" y="4876577"/>
            <a:ext cx="2225118" cy="270000"/>
            <a:chOff x="6897630" y="4876577"/>
            <a:chExt cx="2225118" cy="270000"/>
          </a:xfrm>
        </p:grpSpPr>
        <p:grpSp>
          <p:nvGrpSpPr>
            <p:cNvPr id="18" name="Group 3"/>
            <p:cNvGrpSpPr/>
            <p:nvPr userDrawn="1"/>
          </p:nvGrpSpPr>
          <p:grpSpPr>
            <a:xfrm>
              <a:off x="6897630" y="4876577"/>
              <a:ext cx="2225118" cy="270000"/>
              <a:chOff x="1655676" y="3938760"/>
              <a:chExt cx="4680520" cy="529208"/>
            </a:xfrm>
          </p:grpSpPr>
          <p:sp>
            <p:nvSpPr>
              <p:cNvPr id="22" name="Rectangle 4"/>
              <p:cNvSpPr/>
              <p:nvPr/>
            </p:nvSpPr>
            <p:spPr>
              <a:xfrm>
                <a:off x="1655676" y="3938760"/>
                <a:ext cx="4680520" cy="5292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23" name="Group 5"/>
              <p:cNvGrpSpPr/>
              <p:nvPr/>
            </p:nvGrpSpPr>
            <p:grpSpPr>
              <a:xfrm>
                <a:off x="1695190" y="3981351"/>
                <a:ext cx="4539453" cy="431258"/>
                <a:chOff x="1013231" y="3344915"/>
                <a:chExt cx="4886347" cy="485067"/>
              </a:xfrm>
              <a:solidFill>
                <a:schemeClr val="bg1"/>
              </a:solidFill>
            </p:grpSpPr>
            <p:pic>
              <p:nvPicPr>
                <p:cNvPr id="24" name="Picture 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53252" y="3395880"/>
                  <a:ext cx="854743" cy="434102"/>
                </a:xfrm>
                <a:prstGeom prst="rect">
                  <a:avLst/>
                </a:prstGeom>
                <a:grpFill/>
              </p:spPr>
            </p:pic>
            <p:pic>
              <p:nvPicPr>
                <p:cNvPr id="25" name="Picture 7"/>
                <p:cNvPicPr>
                  <a:picLocks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20409" y="3499780"/>
                  <a:ext cx="628487" cy="146157"/>
                </a:xfrm>
                <a:prstGeom prst="rect">
                  <a:avLst/>
                </a:prstGeom>
                <a:grpFill/>
              </p:spPr>
            </p:pic>
            <p:pic>
              <p:nvPicPr>
                <p:cNvPr id="26" name="Picture 6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63079" y="3499780"/>
                  <a:ext cx="536499" cy="20939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7" name="Picture 10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577452" y="3473858"/>
                  <a:ext cx="704350" cy="235313"/>
                </a:xfrm>
                <a:prstGeom prst="rect">
                  <a:avLst/>
                </a:prstGeom>
                <a:grpFill/>
              </p:spPr>
            </p:pic>
            <p:pic>
              <p:nvPicPr>
                <p:cNvPr id="28" name="Picture 2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 bwMode="auto">
                <a:xfrm>
                  <a:off x="1013231" y="3344915"/>
                  <a:ext cx="464977" cy="452727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pic>
          <p:nvPicPr>
            <p:cNvPr id="19" name="Grafik 18"/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72262" y="4890835"/>
              <a:ext cx="349246" cy="144016"/>
            </a:xfrm>
            <a:prstGeom prst="rect">
              <a:avLst/>
            </a:prstGeom>
          </p:spPr>
        </p:pic>
        <p:pic>
          <p:nvPicPr>
            <p:cNvPr id="20" name="Picture 4" descr="File:GSI Logo rgb.png"/>
            <p:cNvPicPr/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4999550"/>
              <a:ext cx="480258" cy="1313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Grafik 20"/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4328" y="4886707"/>
              <a:ext cx="247934" cy="1440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00866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1282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8537019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08025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8060860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63351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6194174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641319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60000" y="1285200"/>
            <a:ext cx="5868000" cy="69968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defRPr sz="2200" b="1" cap="all" baseline="0"/>
            </a:lvl1pPr>
          </a:lstStyle>
          <a:p>
            <a:r>
              <a:rPr lang="de-DE" dirty="0"/>
              <a:t>Präsentationstitel</a:t>
            </a:r>
            <a:br>
              <a:rPr lang="de-DE" dirty="0"/>
            </a:br>
            <a:r>
              <a:rPr lang="de-DE" dirty="0"/>
              <a:t>Auch zweizeilig möglich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60000" y="2113200"/>
            <a:ext cx="5868000" cy="69256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800"/>
              </a:lnSpc>
              <a:buNone/>
              <a:defRPr sz="20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Eventuelle Subheadline,</a:t>
            </a:r>
          </a:p>
          <a:p>
            <a:r>
              <a:rPr lang="de-DE" dirty="0"/>
              <a:t>ebenfalls zweizeilig möglich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267494"/>
            <a:ext cx="1224136" cy="428758"/>
          </a:xfrm>
          <a:prstGeom prst="rect">
            <a:avLst/>
          </a:prstGeom>
        </p:spPr>
      </p:pic>
      <p:grpSp>
        <p:nvGrpSpPr>
          <p:cNvPr id="14" name="Gruppieren 13"/>
          <p:cNvGrpSpPr/>
          <p:nvPr userDrawn="1"/>
        </p:nvGrpSpPr>
        <p:grpSpPr>
          <a:xfrm>
            <a:off x="6897630" y="4876577"/>
            <a:ext cx="2225118" cy="270000"/>
            <a:chOff x="6897630" y="4876577"/>
            <a:chExt cx="2225118" cy="270000"/>
          </a:xfrm>
        </p:grpSpPr>
        <p:grpSp>
          <p:nvGrpSpPr>
            <p:cNvPr id="15" name="Group 3"/>
            <p:cNvGrpSpPr/>
            <p:nvPr userDrawn="1"/>
          </p:nvGrpSpPr>
          <p:grpSpPr>
            <a:xfrm>
              <a:off x="6897630" y="4876577"/>
              <a:ext cx="2225118" cy="270000"/>
              <a:chOff x="1655676" y="3938760"/>
              <a:chExt cx="4680520" cy="529208"/>
            </a:xfrm>
          </p:grpSpPr>
          <p:sp>
            <p:nvSpPr>
              <p:cNvPr id="19" name="Rectangle 4"/>
              <p:cNvSpPr/>
              <p:nvPr/>
            </p:nvSpPr>
            <p:spPr>
              <a:xfrm>
                <a:off x="1655676" y="3938760"/>
                <a:ext cx="4680520" cy="5292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20" name="Group 5"/>
              <p:cNvGrpSpPr/>
              <p:nvPr/>
            </p:nvGrpSpPr>
            <p:grpSpPr>
              <a:xfrm>
                <a:off x="1695190" y="3981351"/>
                <a:ext cx="4539453" cy="431258"/>
                <a:chOff x="1013231" y="3344915"/>
                <a:chExt cx="4886347" cy="485067"/>
              </a:xfrm>
              <a:solidFill>
                <a:schemeClr val="bg1"/>
              </a:solidFill>
            </p:grpSpPr>
            <p:pic>
              <p:nvPicPr>
                <p:cNvPr id="21" name="Picture 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53252" y="3395880"/>
                  <a:ext cx="854743" cy="434102"/>
                </a:xfrm>
                <a:prstGeom prst="rect">
                  <a:avLst/>
                </a:prstGeom>
                <a:grpFill/>
              </p:spPr>
            </p:pic>
            <p:pic>
              <p:nvPicPr>
                <p:cNvPr id="22" name="Picture 7"/>
                <p:cNvPicPr>
                  <a:picLocks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20409" y="3499780"/>
                  <a:ext cx="628487" cy="146157"/>
                </a:xfrm>
                <a:prstGeom prst="rect">
                  <a:avLst/>
                </a:prstGeom>
                <a:grpFill/>
              </p:spPr>
            </p:pic>
            <p:pic>
              <p:nvPicPr>
                <p:cNvPr id="23" name="Picture 6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63079" y="3499780"/>
                  <a:ext cx="536499" cy="20939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4" name="Picture 10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577452" y="3473858"/>
                  <a:ext cx="704350" cy="235313"/>
                </a:xfrm>
                <a:prstGeom prst="rect">
                  <a:avLst/>
                </a:prstGeom>
                <a:grpFill/>
              </p:spPr>
            </p:pic>
            <p:pic>
              <p:nvPicPr>
                <p:cNvPr id="25" name="Picture 2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 bwMode="auto">
                <a:xfrm>
                  <a:off x="1013231" y="3344915"/>
                  <a:ext cx="464977" cy="452727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pic>
          <p:nvPicPr>
            <p:cNvPr id="16" name="Grafik 15"/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72262" y="4890835"/>
              <a:ext cx="349246" cy="144016"/>
            </a:xfrm>
            <a:prstGeom prst="rect">
              <a:avLst/>
            </a:prstGeom>
          </p:spPr>
        </p:pic>
        <p:pic>
          <p:nvPicPr>
            <p:cNvPr id="17" name="Picture 4" descr="File:GSI Logo rgb.png"/>
            <p:cNvPicPr/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4999550"/>
              <a:ext cx="480258" cy="1313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Grafik 17"/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4328" y="4886707"/>
              <a:ext cx="247934" cy="1440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0086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60000" y="1285200"/>
            <a:ext cx="5868000" cy="69968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defRPr sz="2200" b="1" cap="all" baseline="0"/>
            </a:lvl1pPr>
          </a:lstStyle>
          <a:p>
            <a:r>
              <a:rPr lang="de-DE" dirty="0"/>
              <a:t>Präsentationstitel</a:t>
            </a:r>
            <a:br>
              <a:rPr lang="de-DE" dirty="0"/>
            </a:br>
            <a:r>
              <a:rPr lang="de-DE" dirty="0"/>
              <a:t>Auch zweizeilig möglich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60000" y="2113200"/>
            <a:ext cx="5868000" cy="69256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800"/>
              </a:lnSpc>
              <a:buNone/>
              <a:defRPr sz="20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Eventuelle Subheadline,</a:t>
            </a:r>
          </a:p>
          <a:p>
            <a:r>
              <a:rPr lang="de-DE" dirty="0"/>
              <a:t>ebenfalls zweizeilig möglich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4000" y="266400"/>
            <a:ext cx="1224829" cy="422784"/>
          </a:xfrm>
          <a:prstGeom prst="rect">
            <a:avLst/>
          </a:prstGeom>
        </p:spPr>
      </p:pic>
      <p:grpSp>
        <p:nvGrpSpPr>
          <p:cNvPr id="15" name="Gruppieren 14"/>
          <p:cNvGrpSpPr/>
          <p:nvPr userDrawn="1"/>
        </p:nvGrpSpPr>
        <p:grpSpPr>
          <a:xfrm>
            <a:off x="6897630" y="4876577"/>
            <a:ext cx="2225118" cy="270000"/>
            <a:chOff x="6897630" y="4876577"/>
            <a:chExt cx="2225118" cy="270000"/>
          </a:xfrm>
        </p:grpSpPr>
        <p:grpSp>
          <p:nvGrpSpPr>
            <p:cNvPr id="16" name="Group 3"/>
            <p:cNvGrpSpPr/>
            <p:nvPr userDrawn="1"/>
          </p:nvGrpSpPr>
          <p:grpSpPr>
            <a:xfrm>
              <a:off x="6897630" y="4876577"/>
              <a:ext cx="2225118" cy="270000"/>
              <a:chOff x="1655676" y="3938760"/>
              <a:chExt cx="4680520" cy="529208"/>
            </a:xfrm>
          </p:grpSpPr>
          <p:sp>
            <p:nvSpPr>
              <p:cNvPr id="20" name="Rectangle 4"/>
              <p:cNvSpPr/>
              <p:nvPr/>
            </p:nvSpPr>
            <p:spPr>
              <a:xfrm>
                <a:off x="1655676" y="3938760"/>
                <a:ext cx="4680520" cy="5292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21" name="Group 5"/>
              <p:cNvGrpSpPr/>
              <p:nvPr/>
            </p:nvGrpSpPr>
            <p:grpSpPr>
              <a:xfrm>
                <a:off x="1695190" y="3981351"/>
                <a:ext cx="4539453" cy="431258"/>
                <a:chOff x="1013231" y="3344915"/>
                <a:chExt cx="4886347" cy="485067"/>
              </a:xfrm>
              <a:solidFill>
                <a:schemeClr val="bg1"/>
              </a:solidFill>
            </p:grpSpPr>
            <p:pic>
              <p:nvPicPr>
                <p:cNvPr id="22" name="Picture 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53252" y="3395880"/>
                  <a:ext cx="854743" cy="434102"/>
                </a:xfrm>
                <a:prstGeom prst="rect">
                  <a:avLst/>
                </a:prstGeom>
                <a:grpFill/>
              </p:spPr>
            </p:pic>
            <p:pic>
              <p:nvPicPr>
                <p:cNvPr id="23" name="Picture 7"/>
                <p:cNvPicPr>
                  <a:picLocks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20409" y="3499780"/>
                  <a:ext cx="628487" cy="146157"/>
                </a:xfrm>
                <a:prstGeom prst="rect">
                  <a:avLst/>
                </a:prstGeom>
                <a:grpFill/>
              </p:spPr>
            </p:pic>
            <p:pic>
              <p:nvPicPr>
                <p:cNvPr id="24" name="Picture 6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63079" y="3499780"/>
                  <a:ext cx="536499" cy="20939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5" name="Picture 10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577452" y="3473858"/>
                  <a:ext cx="704350" cy="235313"/>
                </a:xfrm>
                <a:prstGeom prst="rect">
                  <a:avLst/>
                </a:prstGeom>
                <a:grpFill/>
              </p:spPr>
            </p:pic>
            <p:pic>
              <p:nvPicPr>
                <p:cNvPr id="26" name="Picture 2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 bwMode="auto">
                <a:xfrm>
                  <a:off x="1013231" y="3344915"/>
                  <a:ext cx="464977" cy="452727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pic>
          <p:nvPicPr>
            <p:cNvPr id="17" name="Grafik 16"/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72262" y="4890835"/>
              <a:ext cx="349246" cy="144016"/>
            </a:xfrm>
            <a:prstGeom prst="rect">
              <a:avLst/>
            </a:prstGeom>
          </p:spPr>
        </p:pic>
        <p:pic>
          <p:nvPicPr>
            <p:cNvPr id="18" name="Picture 4" descr="File:GSI Logo rgb.png"/>
            <p:cNvPicPr/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6336" y="4999550"/>
              <a:ext cx="480258" cy="1313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Grafik 18"/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4328" y="4886707"/>
              <a:ext cx="247934" cy="1440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146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Mate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59999" y="219600"/>
            <a:ext cx="8425225" cy="339542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200" b="1" cap="all" baseline="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Zwischentitel grafisch, Insgesamt Zweizeilig</a:t>
            </a:r>
          </a:p>
        </p:txBody>
      </p:sp>
    </p:spTree>
    <p:extLst>
      <p:ext uri="{BB962C8B-B14F-4D97-AF65-F5344CB8AC3E}">
        <p14:creationId xmlns:p14="http://schemas.microsoft.com/office/powerpoint/2010/main" val="2342566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feld 2"/>
          <p:cNvSpPr txBox="1"/>
          <p:nvPr userDrawn="1"/>
        </p:nvSpPr>
        <p:spPr>
          <a:xfrm>
            <a:off x="1769633" y="4943139"/>
            <a:ext cx="16943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Peter Spiller</a:t>
            </a:r>
            <a:r>
              <a:rPr lang="de-DE" sz="1200" baseline="0" dirty="0" smtClean="0">
                <a:latin typeface="Calibri" panose="020F0502020204030204" pitchFamily="34" charset="0"/>
                <a:cs typeface="Calibri" panose="020F0502020204030204" pitchFamily="34" charset="0"/>
              </a:rPr>
              <a:t> - GSI</a:t>
            </a:r>
            <a:endParaRPr 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129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_Mate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58775" y="691200"/>
            <a:ext cx="8424000" cy="26640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/>
              <a:t>Entweder zweizeiliger Titel oder Titel mit Subheader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5"/>
          </p:nvPr>
        </p:nvSpPr>
        <p:spPr>
          <a:xfrm>
            <a:off x="358775" y="1311275"/>
            <a:ext cx="4105275" cy="342265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6"/>
          </p:nvPr>
        </p:nvSpPr>
        <p:spPr>
          <a:xfrm>
            <a:off x="4679950" y="1311275"/>
            <a:ext cx="4092575" cy="342265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164444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chspaltig_Mate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58775" y="691200"/>
            <a:ext cx="8424000" cy="26640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/>
              <a:t>Entweder zweizeiliger Titel oder Titel mit Subheader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6"/>
          </p:nvPr>
        </p:nvSpPr>
        <p:spPr>
          <a:xfrm>
            <a:off x="360001" y="1311275"/>
            <a:ext cx="6264638" cy="12604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7"/>
          </p:nvPr>
        </p:nvSpPr>
        <p:spPr>
          <a:xfrm>
            <a:off x="358775" y="2879999"/>
            <a:ext cx="4105275" cy="1853925"/>
          </a:xfrm>
        </p:spPr>
        <p:txBody>
          <a:bodyPr/>
          <a:lstStyle/>
          <a:p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8"/>
          </p:nvPr>
        </p:nvSpPr>
        <p:spPr>
          <a:xfrm>
            <a:off x="4679950" y="2879725"/>
            <a:ext cx="4105275" cy="1854200"/>
          </a:xfrm>
        </p:spPr>
        <p:txBody>
          <a:bodyPr/>
          <a:lstStyle/>
          <a:p>
            <a:endParaRPr lang="de-DE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9" hasCustomPrompt="1"/>
          </p:nvPr>
        </p:nvSpPr>
        <p:spPr>
          <a:xfrm>
            <a:off x="358775" y="2761200"/>
            <a:ext cx="4105275" cy="107950"/>
          </a:xfrm>
        </p:spPr>
        <p:txBody>
          <a:bodyPr/>
          <a:lstStyle>
            <a:lvl1pPr marL="0" indent="0">
              <a:lnSpc>
                <a:spcPts val="800"/>
              </a:lnSpc>
              <a:spcBef>
                <a:spcPts val="0"/>
              </a:spcBef>
              <a:buNone/>
              <a:defRPr sz="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4679949" y="2761200"/>
            <a:ext cx="4105275" cy="107950"/>
          </a:xfrm>
        </p:spPr>
        <p:txBody>
          <a:bodyPr/>
          <a:lstStyle>
            <a:lvl1pPr marL="0" indent="0">
              <a:lnSpc>
                <a:spcPts val="800"/>
              </a:lnSpc>
              <a:spcBef>
                <a:spcPts val="0"/>
              </a:spcBef>
              <a:buNone/>
              <a:defRPr sz="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49574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5" name="Textplatzhalter 10"/>
          <p:cNvSpPr>
            <a:spLocks noGrp="1"/>
          </p:cNvSpPr>
          <p:nvPr>
            <p:ph idx="1"/>
          </p:nvPr>
        </p:nvSpPr>
        <p:spPr>
          <a:xfrm>
            <a:off x="360000" y="1311275"/>
            <a:ext cx="8424000" cy="34226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402593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theme" Target="../theme/theme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24.png"/><Relationship Id="rId5" Type="http://schemas.openxmlformats.org/officeDocument/2006/relationships/slideLayout" Target="../slideLayouts/slideLayout11.xml"/><Relationship Id="rId10" Type="http://schemas.openxmlformats.org/officeDocument/2006/relationships/image" Target="../media/image23.png"/><Relationship Id="rId4" Type="http://schemas.openxmlformats.org/officeDocument/2006/relationships/slideLayout" Target="../slideLayouts/slideLayout10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24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2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82"/>
            <a:ext cx="9144000" cy="51435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600"/>
            <a:ext cx="9149927" cy="51516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00" y="388800"/>
            <a:ext cx="1633538" cy="216694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6865200" y="4903200"/>
            <a:ext cx="101916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900" dirty="0">
                <a:solidFill>
                  <a:schemeClr val="accent2"/>
                </a:solidFill>
              </a:rPr>
              <a:t>www.helmholtz.de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6819173" y="297754"/>
            <a:ext cx="1966052" cy="391711"/>
            <a:chOff x="6819173" y="297754"/>
            <a:chExt cx="1966052" cy="391711"/>
          </a:xfrm>
        </p:grpSpPr>
        <p:pic>
          <p:nvPicPr>
            <p:cNvPr id="10" name="Grafik 9"/>
            <p:cNvPicPr>
              <a:picLocks noChangeAspect="1"/>
            </p:cNvPicPr>
            <p:nvPr userDrawn="1"/>
          </p:nvPicPr>
          <p:blipFill rotWithShape="1"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22685"/>
            <a:stretch/>
          </p:blipFill>
          <p:spPr>
            <a:xfrm>
              <a:off x="6819173" y="297754"/>
              <a:ext cx="1966052" cy="391711"/>
            </a:xfrm>
            <a:prstGeom prst="rect">
              <a:avLst/>
            </a:prstGeom>
          </p:spPr>
        </p:pic>
        <p:sp>
          <p:nvSpPr>
            <p:cNvPr id="14" name="Rechteck 13"/>
            <p:cNvSpPr/>
            <p:nvPr userDrawn="1"/>
          </p:nvSpPr>
          <p:spPr>
            <a:xfrm>
              <a:off x="8280412" y="339502"/>
              <a:ext cx="504813" cy="3240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15" name="Grafik 1"/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30554"/>
            <a:ext cx="9149928" cy="31744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xmlns="" id="{49F27C8A-0C86-4948-8FDF-A38ECCF1286F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0166" y="4912344"/>
            <a:ext cx="2239602" cy="235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49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6" r:id="rId2"/>
    <p:sldLayoutId id="2147483697" r:id="rId3"/>
    <p:sldLayoutId id="2147483699" r:id="rId4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5A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600"/>
            <a:ext cx="9149928" cy="5151600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6865200" y="4903200"/>
            <a:ext cx="101916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900" dirty="0">
                <a:solidFill>
                  <a:schemeClr val="accent2"/>
                </a:solidFill>
              </a:rPr>
              <a:t>www.helmholtz.de</a:t>
            </a:r>
          </a:p>
        </p:txBody>
      </p:sp>
      <p:sp>
        <p:nvSpPr>
          <p:cNvPr id="5" name="Textfeld 4"/>
          <p:cNvSpPr txBox="1"/>
          <p:nvPr userDrawn="1"/>
        </p:nvSpPr>
        <p:spPr>
          <a:xfrm>
            <a:off x="1769633" y="4943139"/>
            <a:ext cx="16943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Peter Spiller</a:t>
            </a:r>
            <a:r>
              <a:rPr lang="de-DE" sz="1200" baseline="0" dirty="0" smtClean="0">
                <a:latin typeface="Calibri" panose="020F0502020204030204" pitchFamily="34" charset="0"/>
                <a:cs typeface="Calibri" panose="020F0502020204030204" pitchFamily="34" charset="0"/>
              </a:rPr>
              <a:t> - GSI</a:t>
            </a:r>
            <a:endParaRPr 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188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90" r:id="rId2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-6306" y="4733924"/>
            <a:ext cx="1273854" cy="304733"/>
          </a:xfrm>
          <a:custGeom>
            <a:avLst/>
            <a:gdLst>
              <a:gd name="connsiteX0" fmla="*/ 6306 w 1273854"/>
              <a:gd name="connsiteY0" fmla="*/ 0 h 510802"/>
              <a:gd name="connsiteX1" fmla="*/ 1040524 w 1273854"/>
              <a:gd name="connsiteY1" fmla="*/ 6306 h 510802"/>
              <a:gd name="connsiteX2" fmla="*/ 1273854 w 1273854"/>
              <a:gd name="connsiteY2" fmla="*/ 504496 h 510802"/>
              <a:gd name="connsiteX3" fmla="*/ 0 w 1273854"/>
              <a:gd name="connsiteY3" fmla="*/ 510802 h 510802"/>
              <a:gd name="connsiteX4" fmla="*/ 6306 w 1273854"/>
              <a:gd name="connsiteY4" fmla="*/ 0 h 510802"/>
              <a:gd name="connsiteX0" fmla="*/ 6306 w 1273854"/>
              <a:gd name="connsiteY0" fmla="*/ 0 h 510802"/>
              <a:gd name="connsiteX1" fmla="*/ 937654 w 1273854"/>
              <a:gd name="connsiteY1" fmla="*/ 9094 h 510802"/>
              <a:gd name="connsiteX2" fmla="*/ 1273854 w 1273854"/>
              <a:gd name="connsiteY2" fmla="*/ 504496 h 510802"/>
              <a:gd name="connsiteX3" fmla="*/ 0 w 1273854"/>
              <a:gd name="connsiteY3" fmla="*/ 510802 h 510802"/>
              <a:gd name="connsiteX4" fmla="*/ 6306 w 1273854"/>
              <a:gd name="connsiteY4" fmla="*/ 0 h 510802"/>
              <a:gd name="connsiteX0" fmla="*/ 4401 w 1273854"/>
              <a:gd name="connsiteY0" fmla="*/ 4848 h 501708"/>
              <a:gd name="connsiteX1" fmla="*/ 937654 w 1273854"/>
              <a:gd name="connsiteY1" fmla="*/ 0 h 501708"/>
              <a:gd name="connsiteX2" fmla="*/ 1273854 w 1273854"/>
              <a:gd name="connsiteY2" fmla="*/ 495402 h 501708"/>
              <a:gd name="connsiteX3" fmla="*/ 0 w 1273854"/>
              <a:gd name="connsiteY3" fmla="*/ 501708 h 501708"/>
              <a:gd name="connsiteX4" fmla="*/ 4401 w 1273854"/>
              <a:gd name="connsiteY4" fmla="*/ 4848 h 501708"/>
              <a:gd name="connsiteX0" fmla="*/ 4401 w 1273854"/>
              <a:gd name="connsiteY0" fmla="*/ 0 h 508014"/>
              <a:gd name="connsiteX1" fmla="*/ 937654 w 1273854"/>
              <a:gd name="connsiteY1" fmla="*/ 6306 h 508014"/>
              <a:gd name="connsiteX2" fmla="*/ 1273854 w 1273854"/>
              <a:gd name="connsiteY2" fmla="*/ 501708 h 508014"/>
              <a:gd name="connsiteX3" fmla="*/ 0 w 1273854"/>
              <a:gd name="connsiteY3" fmla="*/ 508014 h 508014"/>
              <a:gd name="connsiteX4" fmla="*/ 4401 w 1273854"/>
              <a:gd name="connsiteY4" fmla="*/ 0 h 508014"/>
              <a:gd name="connsiteX0" fmla="*/ 4401 w 1273854"/>
              <a:gd name="connsiteY0" fmla="*/ 7636 h 501708"/>
              <a:gd name="connsiteX1" fmla="*/ 937654 w 1273854"/>
              <a:gd name="connsiteY1" fmla="*/ 0 h 501708"/>
              <a:gd name="connsiteX2" fmla="*/ 1273854 w 1273854"/>
              <a:gd name="connsiteY2" fmla="*/ 495402 h 501708"/>
              <a:gd name="connsiteX3" fmla="*/ 0 w 1273854"/>
              <a:gd name="connsiteY3" fmla="*/ 501708 h 501708"/>
              <a:gd name="connsiteX4" fmla="*/ 4401 w 1273854"/>
              <a:gd name="connsiteY4" fmla="*/ 7636 h 501708"/>
              <a:gd name="connsiteX0" fmla="*/ 2496 w 1273854"/>
              <a:gd name="connsiteY0" fmla="*/ 0 h 505225"/>
              <a:gd name="connsiteX1" fmla="*/ 937654 w 1273854"/>
              <a:gd name="connsiteY1" fmla="*/ 3517 h 505225"/>
              <a:gd name="connsiteX2" fmla="*/ 1273854 w 1273854"/>
              <a:gd name="connsiteY2" fmla="*/ 498919 h 505225"/>
              <a:gd name="connsiteX3" fmla="*/ 0 w 1273854"/>
              <a:gd name="connsiteY3" fmla="*/ 505225 h 505225"/>
              <a:gd name="connsiteX4" fmla="*/ 2496 w 1273854"/>
              <a:gd name="connsiteY4" fmla="*/ 0 h 505225"/>
              <a:gd name="connsiteX0" fmla="*/ 2496 w 1273854"/>
              <a:gd name="connsiteY0" fmla="*/ 0 h 505225"/>
              <a:gd name="connsiteX1" fmla="*/ 979564 w 1273854"/>
              <a:gd name="connsiteY1" fmla="*/ 3516 h 505225"/>
              <a:gd name="connsiteX2" fmla="*/ 1273854 w 1273854"/>
              <a:gd name="connsiteY2" fmla="*/ 498919 h 505225"/>
              <a:gd name="connsiteX3" fmla="*/ 0 w 1273854"/>
              <a:gd name="connsiteY3" fmla="*/ 505225 h 505225"/>
              <a:gd name="connsiteX4" fmla="*/ 2496 w 1273854"/>
              <a:gd name="connsiteY4" fmla="*/ 0 h 5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3854" h="505225">
                <a:moveTo>
                  <a:pt x="2496" y="0"/>
                </a:moveTo>
                <a:lnTo>
                  <a:pt x="979564" y="3516"/>
                </a:lnTo>
                <a:lnTo>
                  <a:pt x="1273854" y="498919"/>
                </a:lnTo>
                <a:lnTo>
                  <a:pt x="0" y="505225"/>
                </a:lnTo>
                <a:lnTo>
                  <a:pt x="2496" y="0"/>
                </a:lnTo>
                <a:close/>
              </a:path>
            </a:pathLst>
          </a:custGeom>
          <a:solidFill>
            <a:srgbClr val="005A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" y="4878000"/>
            <a:ext cx="9143983" cy="271461"/>
          </a:xfrm>
          <a:prstGeom prst="rect">
            <a:avLst/>
          </a:prstGeom>
        </p:spPr>
      </p:pic>
      <p:sp>
        <p:nvSpPr>
          <p:cNvPr id="4" name="Titelplatzhalter 3"/>
          <p:cNvSpPr>
            <a:spLocks noGrp="1"/>
          </p:cNvSpPr>
          <p:nvPr>
            <p:ph type="title"/>
          </p:nvPr>
        </p:nvSpPr>
        <p:spPr>
          <a:xfrm>
            <a:off x="360000" y="219600"/>
            <a:ext cx="8424000" cy="37193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idx="1"/>
          </p:nvPr>
        </p:nvSpPr>
        <p:spPr>
          <a:xfrm>
            <a:off x="360000" y="1311275"/>
            <a:ext cx="8424000" cy="34226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extfeld 8"/>
          <p:cNvSpPr txBox="1"/>
          <p:nvPr userDrawn="1"/>
        </p:nvSpPr>
        <p:spPr>
          <a:xfrm>
            <a:off x="1193535" y="4976905"/>
            <a:ext cx="5966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FFFFFF"/>
                </a:solidFill>
                <a:latin typeface="Arial"/>
                <a:cs typeface="Arial"/>
              </a:rPr>
              <a:t>P.</a:t>
            </a:r>
            <a:r>
              <a:rPr lang="en-US" sz="800" baseline="0" dirty="0" smtClean="0">
                <a:solidFill>
                  <a:srgbClr val="FFFFFF"/>
                </a:solidFill>
                <a:latin typeface="Arial"/>
                <a:cs typeface="Arial"/>
              </a:rPr>
              <a:t> Spiller</a:t>
            </a:r>
            <a:endParaRPr lang="en-US" sz="8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591" y="4803998"/>
            <a:ext cx="602297" cy="220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12"/>
          <p:cNvSpPr txBox="1"/>
          <p:nvPr userDrawn="1"/>
        </p:nvSpPr>
        <p:spPr>
          <a:xfrm>
            <a:off x="8688978" y="4888471"/>
            <a:ext cx="4427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3C172518-173E-4150-ADC7-9A676108EB8A}" type="slidenum">
              <a:rPr lang="en-GB" sz="1000" b="0" smtClean="0">
                <a:solidFill>
                  <a:schemeClr val="bg1"/>
                </a:solidFill>
              </a:rPr>
              <a:t>‹Nr.›</a:t>
            </a:fld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602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700" r:id="rId3"/>
    <p:sldLayoutId id="2147483701" r:id="rId4"/>
    <p:sldLayoutId id="2147483731" r:id="rId5"/>
    <p:sldLayoutId id="2147483732" r:id="rId6"/>
    <p:sldLayoutId id="2147483733" r:id="rId7"/>
    <p:sldLayoutId id="2147483734" r:id="rId8"/>
  </p:sldLayoutIdLst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180000" rtl="0" eaLnBrk="1" latinLnBrk="0" hangingPunct="1">
        <a:lnSpc>
          <a:spcPts val="1800"/>
        </a:lnSpc>
        <a:spcBef>
          <a:spcPts val="1100"/>
        </a:spcBef>
        <a:spcAft>
          <a:spcPts val="0"/>
        </a:spcAft>
        <a:buClr>
          <a:schemeClr val="accent3"/>
        </a:buClr>
        <a:buFont typeface="Wingdings" panose="05000000000000000000" pitchFamily="2" charset="2"/>
        <a:buChar char="§"/>
        <a:tabLst>
          <a:tab pos="180000" algn="l"/>
          <a:tab pos="360000" algn="l"/>
        </a:tabLst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79388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975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4375" indent="-174625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00125" indent="-285750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-6306" y="4733924"/>
            <a:ext cx="1273854" cy="304733"/>
          </a:xfrm>
          <a:custGeom>
            <a:avLst/>
            <a:gdLst>
              <a:gd name="connsiteX0" fmla="*/ 6306 w 1273854"/>
              <a:gd name="connsiteY0" fmla="*/ 0 h 510802"/>
              <a:gd name="connsiteX1" fmla="*/ 1040524 w 1273854"/>
              <a:gd name="connsiteY1" fmla="*/ 6306 h 510802"/>
              <a:gd name="connsiteX2" fmla="*/ 1273854 w 1273854"/>
              <a:gd name="connsiteY2" fmla="*/ 504496 h 510802"/>
              <a:gd name="connsiteX3" fmla="*/ 0 w 1273854"/>
              <a:gd name="connsiteY3" fmla="*/ 510802 h 510802"/>
              <a:gd name="connsiteX4" fmla="*/ 6306 w 1273854"/>
              <a:gd name="connsiteY4" fmla="*/ 0 h 510802"/>
              <a:gd name="connsiteX0" fmla="*/ 6306 w 1273854"/>
              <a:gd name="connsiteY0" fmla="*/ 0 h 510802"/>
              <a:gd name="connsiteX1" fmla="*/ 937654 w 1273854"/>
              <a:gd name="connsiteY1" fmla="*/ 9094 h 510802"/>
              <a:gd name="connsiteX2" fmla="*/ 1273854 w 1273854"/>
              <a:gd name="connsiteY2" fmla="*/ 504496 h 510802"/>
              <a:gd name="connsiteX3" fmla="*/ 0 w 1273854"/>
              <a:gd name="connsiteY3" fmla="*/ 510802 h 510802"/>
              <a:gd name="connsiteX4" fmla="*/ 6306 w 1273854"/>
              <a:gd name="connsiteY4" fmla="*/ 0 h 510802"/>
              <a:gd name="connsiteX0" fmla="*/ 4401 w 1273854"/>
              <a:gd name="connsiteY0" fmla="*/ 4848 h 501708"/>
              <a:gd name="connsiteX1" fmla="*/ 937654 w 1273854"/>
              <a:gd name="connsiteY1" fmla="*/ 0 h 501708"/>
              <a:gd name="connsiteX2" fmla="*/ 1273854 w 1273854"/>
              <a:gd name="connsiteY2" fmla="*/ 495402 h 501708"/>
              <a:gd name="connsiteX3" fmla="*/ 0 w 1273854"/>
              <a:gd name="connsiteY3" fmla="*/ 501708 h 501708"/>
              <a:gd name="connsiteX4" fmla="*/ 4401 w 1273854"/>
              <a:gd name="connsiteY4" fmla="*/ 4848 h 501708"/>
              <a:gd name="connsiteX0" fmla="*/ 4401 w 1273854"/>
              <a:gd name="connsiteY0" fmla="*/ 0 h 508014"/>
              <a:gd name="connsiteX1" fmla="*/ 937654 w 1273854"/>
              <a:gd name="connsiteY1" fmla="*/ 6306 h 508014"/>
              <a:gd name="connsiteX2" fmla="*/ 1273854 w 1273854"/>
              <a:gd name="connsiteY2" fmla="*/ 501708 h 508014"/>
              <a:gd name="connsiteX3" fmla="*/ 0 w 1273854"/>
              <a:gd name="connsiteY3" fmla="*/ 508014 h 508014"/>
              <a:gd name="connsiteX4" fmla="*/ 4401 w 1273854"/>
              <a:gd name="connsiteY4" fmla="*/ 0 h 508014"/>
              <a:gd name="connsiteX0" fmla="*/ 4401 w 1273854"/>
              <a:gd name="connsiteY0" fmla="*/ 7636 h 501708"/>
              <a:gd name="connsiteX1" fmla="*/ 937654 w 1273854"/>
              <a:gd name="connsiteY1" fmla="*/ 0 h 501708"/>
              <a:gd name="connsiteX2" fmla="*/ 1273854 w 1273854"/>
              <a:gd name="connsiteY2" fmla="*/ 495402 h 501708"/>
              <a:gd name="connsiteX3" fmla="*/ 0 w 1273854"/>
              <a:gd name="connsiteY3" fmla="*/ 501708 h 501708"/>
              <a:gd name="connsiteX4" fmla="*/ 4401 w 1273854"/>
              <a:gd name="connsiteY4" fmla="*/ 7636 h 501708"/>
              <a:gd name="connsiteX0" fmla="*/ 2496 w 1273854"/>
              <a:gd name="connsiteY0" fmla="*/ 0 h 505225"/>
              <a:gd name="connsiteX1" fmla="*/ 937654 w 1273854"/>
              <a:gd name="connsiteY1" fmla="*/ 3517 h 505225"/>
              <a:gd name="connsiteX2" fmla="*/ 1273854 w 1273854"/>
              <a:gd name="connsiteY2" fmla="*/ 498919 h 505225"/>
              <a:gd name="connsiteX3" fmla="*/ 0 w 1273854"/>
              <a:gd name="connsiteY3" fmla="*/ 505225 h 505225"/>
              <a:gd name="connsiteX4" fmla="*/ 2496 w 1273854"/>
              <a:gd name="connsiteY4" fmla="*/ 0 h 505225"/>
              <a:gd name="connsiteX0" fmla="*/ 2496 w 1273854"/>
              <a:gd name="connsiteY0" fmla="*/ 0 h 505225"/>
              <a:gd name="connsiteX1" fmla="*/ 979564 w 1273854"/>
              <a:gd name="connsiteY1" fmla="*/ 3516 h 505225"/>
              <a:gd name="connsiteX2" fmla="*/ 1273854 w 1273854"/>
              <a:gd name="connsiteY2" fmla="*/ 498919 h 505225"/>
              <a:gd name="connsiteX3" fmla="*/ 0 w 1273854"/>
              <a:gd name="connsiteY3" fmla="*/ 505225 h 505225"/>
              <a:gd name="connsiteX4" fmla="*/ 2496 w 1273854"/>
              <a:gd name="connsiteY4" fmla="*/ 0 h 5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3854" h="505225">
                <a:moveTo>
                  <a:pt x="2496" y="0"/>
                </a:moveTo>
                <a:lnTo>
                  <a:pt x="979564" y="3516"/>
                </a:lnTo>
                <a:lnTo>
                  <a:pt x="1273854" y="498919"/>
                </a:lnTo>
                <a:lnTo>
                  <a:pt x="0" y="505225"/>
                </a:lnTo>
                <a:lnTo>
                  <a:pt x="2496" y="0"/>
                </a:lnTo>
                <a:close/>
              </a:path>
            </a:pathLst>
          </a:custGeom>
          <a:solidFill>
            <a:srgbClr val="005A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" y="4878000"/>
            <a:ext cx="9143983" cy="271461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591" y="4803998"/>
            <a:ext cx="602297" cy="220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 userDrawn="1"/>
        </p:nvSpPr>
        <p:spPr>
          <a:xfrm>
            <a:off x="8688978" y="4888471"/>
            <a:ext cx="4427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3C172518-173E-4150-ADC7-9A676108EB8A}" type="slidenum">
              <a:rPr lang="en-GB" sz="1000" b="0" smtClean="0">
                <a:solidFill>
                  <a:schemeClr val="bg1"/>
                </a:solidFill>
              </a:rPr>
              <a:t>‹Nr.›</a:t>
            </a:fld>
            <a:endParaRPr lang="en-GB" sz="1000" b="0" dirty="0">
              <a:solidFill>
                <a:schemeClr val="bg1"/>
              </a:solidFill>
            </a:endParaRPr>
          </a:p>
        </p:txBody>
      </p:sp>
      <p:sp>
        <p:nvSpPr>
          <p:cNvPr id="11" name="Textfeld 10"/>
          <p:cNvSpPr txBox="1"/>
          <p:nvPr userDrawn="1"/>
        </p:nvSpPr>
        <p:spPr>
          <a:xfrm>
            <a:off x="1193535" y="4976905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FFFF"/>
                </a:solidFill>
                <a:latin typeface="Arial"/>
                <a:cs typeface="Arial"/>
              </a:rPr>
              <a:t>A. Jankowiak, J. Osterhoff</a:t>
            </a:r>
          </a:p>
        </p:txBody>
      </p:sp>
      <p:sp>
        <p:nvSpPr>
          <p:cNvPr id="12" name="Textfeld 11"/>
          <p:cNvSpPr txBox="1"/>
          <p:nvPr userDrawn="1"/>
        </p:nvSpPr>
        <p:spPr>
          <a:xfrm>
            <a:off x="2861830" y="4981186"/>
            <a:ext cx="30764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FFFF"/>
                </a:solidFill>
                <a:latin typeface="Arial"/>
                <a:cs typeface="Arial"/>
              </a:rPr>
              <a:t>Status</a:t>
            </a:r>
            <a:r>
              <a:rPr lang="en-US" sz="800" baseline="0" dirty="0">
                <a:solidFill>
                  <a:srgbClr val="FFFFFF"/>
                </a:solidFill>
                <a:latin typeface="Arial"/>
                <a:cs typeface="Arial"/>
              </a:rPr>
              <a:t> ARD</a:t>
            </a:r>
            <a:r>
              <a:rPr lang="en-US" sz="800" dirty="0">
                <a:solidFill>
                  <a:srgbClr val="FFFFFF"/>
                </a:solidFill>
                <a:latin typeface="Arial"/>
                <a:cs typeface="Arial"/>
              </a:rPr>
              <a:t>, 5</a:t>
            </a:r>
            <a:r>
              <a:rPr lang="en-US" sz="800" baseline="30000" dirty="0">
                <a:solidFill>
                  <a:srgbClr val="FFFFFF"/>
                </a:solidFill>
                <a:latin typeface="Arial"/>
                <a:cs typeface="Arial"/>
              </a:rPr>
              <a:t>th</a:t>
            </a:r>
            <a:r>
              <a:rPr lang="en-US" sz="800" dirty="0">
                <a:solidFill>
                  <a:srgbClr val="FFFFFF"/>
                </a:solidFill>
                <a:latin typeface="Arial"/>
                <a:cs typeface="Arial"/>
              </a:rPr>
              <a:t> MT Days, Helmholtz-Institute Jena, 05.03.2019</a:t>
            </a:r>
          </a:p>
        </p:txBody>
      </p:sp>
    </p:spTree>
    <p:extLst>
      <p:ext uri="{BB962C8B-B14F-4D97-AF65-F5344CB8AC3E}">
        <p14:creationId xmlns:p14="http://schemas.microsoft.com/office/powerpoint/2010/main" val="2431812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105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050" b="1">
          <a:solidFill>
            <a:schemeClr val="bg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1050" b="1">
          <a:solidFill>
            <a:schemeClr val="bg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1050" b="1">
          <a:solidFill>
            <a:schemeClr val="bg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1050" b="1">
          <a:solidFill>
            <a:schemeClr val="bg1"/>
          </a:solidFill>
          <a:latin typeface="Arial" charset="0"/>
          <a:cs typeface="Arial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1050" b="1">
          <a:solidFill>
            <a:schemeClr val="bg1"/>
          </a:solidFill>
          <a:latin typeface="Arial" charset="0"/>
          <a:cs typeface="Arial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1050" b="1">
          <a:solidFill>
            <a:schemeClr val="bg1"/>
          </a:solidFill>
          <a:latin typeface="Arial" charset="0"/>
          <a:cs typeface="Arial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1050" b="1">
          <a:solidFill>
            <a:schemeClr val="bg1"/>
          </a:solidFill>
          <a:latin typeface="Arial" charset="0"/>
          <a:cs typeface="Arial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105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867150" indent="-3867150" algn="l" rtl="0" fontAlgn="base">
        <a:lnSpc>
          <a:spcPts val="2100"/>
        </a:lnSpc>
        <a:spcBef>
          <a:spcPct val="20000"/>
        </a:spcBef>
        <a:spcAft>
          <a:spcPct val="0"/>
        </a:spcAft>
        <a:buFont typeface="Arial" charset="0"/>
        <a:defRPr sz="1575" b="1">
          <a:solidFill>
            <a:srgbClr val="00589C"/>
          </a:solidFill>
          <a:latin typeface="+mn-lt"/>
          <a:ea typeface="+mn-ea"/>
          <a:cs typeface="+mn-cs"/>
        </a:defRPr>
      </a:lvl1pPr>
      <a:lvl2pPr marL="557213" indent="-214313" algn="l" rtl="0" fontAlgn="base">
        <a:spcBef>
          <a:spcPct val="2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cs typeface="+mn-cs"/>
        </a:defRPr>
      </a:lvl2pPr>
      <a:lvl3pPr marL="4442222" indent="-135731" algn="l" rtl="0" fontAlgn="base">
        <a:spcBef>
          <a:spcPct val="20000"/>
        </a:spcBef>
        <a:spcAft>
          <a:spcPct val="0"/>
        </a:spcAft>
        <a:buFont typeface="Arial" charset="0"/>
        <a:buChar char="•"/>
        <a:tabLst>
          <a:tab pos="877491" algn="l"/>
        </a:tabLst>
        <a:defRPr b="1">
          <a:solidFill>
            <a:schemeClr val="tx1"/>
          </a:solidFill>
          <a:latin typeface="+mn-lt"/>
          <a:cs typeface="+mn-cs"/>
        </a:defRPr>
      </a:lvl3pPr>
      <a:lvl4pPr marL="1200150" indent="2436019" algn="l" rtl="0" fontAlgn="base">
        <a:spcBef>
          <a:spcPct val="2000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cs typeface="+mn-cs"/>
        </a:defRPr>
      </a:lvl4pPr>
      <a:lvl5pPr marL="1543050" indent="-17145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3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7.png"/><Relationship Id="rId4" Type="http://schemas.openxmlformats.org/officeDocument/2006/relationships/hyperlink" Target="http://hdl.handle.net/1773/2633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8.emf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1561723" y="2815422"/>
            <a:ext cx="6500813" cy="998605"/>
          </a:xfrm>
          <a:prstGeom prst="rect">
            <a:avLst/>
          </a:prstGeom>
        </p:spPr>
        <p:txBody>
          <a:bodyPr/>
          <a:lstStyle>
            <a:lvl1pPr marL="0" indent="0" algn="ctr" rtl="0" fontAlgn="base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100" b="1">
                <a:solidFill>
                  <a:srgbClr val="00589C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tabLst>
                <a:tab pos="1169988" algn="l"/>
              </a:tabLst>
              <a:defRPr b="1">
                <a:solidFill>
                  <a:schemeClr val="tx1"/>
                </a:solidFill>
                <a:latin typeface="+mn-lt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600" b="0" kern="0" dirty="0" smtClean="0">
                <a:solidFill>
                  <a:schemeClr val="bg1"/>
                </a:solidFill>
              </a:rPr>
              <a:t>Peter Spiller</a:t>
            </a:r>
          </a:p>
          <a:p>
            <a:pPr algn="l">
              <a:lnSpc>
                <a:spcPct val="100000"/>
              </a:lnSpc>
            </a:pPr>
            <a:r>
              <a:rPr lang="en-US" sz="1600" b="0" kern="0" dirty="0" smtClean="0">
                <a:solidFill>
                  <a:schemeClr val="bg1"/>
                </a:solidFill>
              </a:rPr>
              <a:t>Subproject SIS100/SIS18</a:t>
            </a:r>
            <a:r>
              <a:rPr lang="en-US" sz="1600" b="0" kern="0" dirty="0">
                <a:solidFill>
                  <a:schemeClr val="bg1"/>
                </a:solidFill>
              </a:rPr>
              <a:t/>
            </a:r>
            <a:br>
              <a:rPr lang="en-US" sz="1600" b="0" kern="0" dirty="0">
                <a:solidFill>
                  <a:schemeClr val="bg1"/>
                </a:solidFill>
              </a:rPr>
            </a:br>
            <a:endParaRPr lang="en-US" sz="1600" b="0" i="1" kern="0" dirty="0">
              <a:solidFill>
                <a:schemeClr val="bg1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03922" y="3961414"/>
            <a:ext cx="1772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200" b="0" dirty="0" smtClean="0">
                <a:solidFill>
                  <a:schemeClr val="bg1"/>
                </a:solidFill>
              </a:rPr>
              <a:t>GSI Task Force Energy</a:t>
            </a:r>
          </a:p>
          <a:p>
            <a:pPr algn="l"/>
            <a:r>
              <a:rPr lang="en-GB" sz="1200" dirty="0" smtClean="0">
                <a:solidFill>
                  <a:schemeClr val="bg1"/>
                </a:solidFill>
              </a:rPr>
              <a:t>02.02.2023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20154" y="1736438"/>
            <a:ext cx="56477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400" b="0" i="1" dirty="0" smtClean="0">
                <a:solidFill>
                  <a:schemeClr val="bg1"/>
                </a:solidFill>
              </a:rPr>
              <a:t>Energy Efficiency and Sustainability</a:t>
            </a:r>
          </a:p>
          <a:p>
            <a:pPr algn="l"/>
            <a:r>
              <a:rPr lang="en-US" sz="2400" b="0" i="1" dirty="0" smtClean="0">
                <a:solidFill>
                  <a:schemeClr val="bg1"/>
                </a:solidFill>
              </a:rPr>
              <a:t>Accelerator </a:t>
            </a:r>
            <a:r>
              <a:rPr lang="en-US" sz="2400" b="0" i="1" dirty="0">
                <a:solidFill>
                  <a:schemeClr val="bg1"/>
                </a:solidFill>
              </a:rPr>
              <a:t>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283397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1254" y="219600"/>
            <a:ext cx="7317633" cy="371930"/>
          </a:xfrm>
        </p:spPr>
        <p:txBody>
          <a:bodyPr/>
          <a:lstStyle/>
          <a:p>
            <a:r>
              <a:rPr lang="de-DE" sz="2000" b="0" dirty="0" err="1" smtClean="0"/>
              <a:t>Prediction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of</a:t>
            </a:r>
            <a:r>
              <a:rPr lang="de-DE" sz="2000" b="0" dirty="0" smtClean="0"/>
              <a:t> </a:t>
            </a:r>
            <a:r>
              <a:rPr lang="de-DE" sz="2000" b="0" dirty="0" err="1" smtClean="0"/>
              <a:t>Acceleartor</a:t>
            </a:r>
            <a:r>
              <a:rPr lang="de-DE" sz="2000" b="0" dirty="0" smtClean="0"/>
              <a:t> Power </a:t>
            </a:r>
            <a:r>
              <a:rPr lang="de-DE" sz="2000" b="0" dirty="0" err="1" smtClean="0"/>
              <a:t>ConsuMption</a:t>
            </a:r>
            <a:endParaRPr lang="de-DE" sz="2000" b="0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288982"/>
              </p:ext>
            </p:extLst>
          </p:nvPr>
        </p:nvGraphicFramePr>
        <p:xfrm>
          <a:off x="279334" y="3405873"/>
          <a:ext cx="4015161" cy="1158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8387">
                  <a:extLst>
                    <a:ext uri="{9D8B030D-6E8A-4147-A177-3AD203B41FA5}">
                      <a16:colId xmlns:a16="http://schemas.microsoft.com/office/drawing/2014/main" xmlns="" val="3280573497"/>
                    </a:ext>
                  </a:extLst>
                </a:gridCol>
                <a:gridCol w="1503067">
                  <a:extLst>
                    <a:ext uri="{9D8B030D-6E8A-4147-A177-3AD203B41FA5}">
                      <a16:colId xmlns:a16="http://schemas.microsoft.com/office/drawing/2014/main" xmlns="" val="3994086521"/>
                    </a:ext>
                  </a:extLst>
                </a:gridCol>
                <a:gridCol w="1173707">
                  <a:extLst>
                    <a:ext uri="{9D8B030D-6E8A-4147-A177-3AD203B41FA5}">
                      <a16:colId xmlns:a16="http://schemas.microsoft.com/office/drawing/2014/main" xmlns="" val="4021896854"/>
                    </a:ext>
                  </a:extLst>
                </a:gridCol>
              </a:tblGrid>
              <a:tr h="1386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0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Phase</a:t>
                      </a:r>
                      <a:endParaRPr lang="de-DE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000" dirty="0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Stage </a:t>
                      </a:r>
                      <a:r>
                        <a:rPr lang="de-DE" sz="1000" dirty="0" err="1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of</a:t>
                      </a:r>
                      <a:r>
                        <a:rPr lang="de-DE" sz="1000" dirty="0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de-DE" sz="1000" dirty="0" err="1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Realization</a:t>
                      </a:r>
                      <a:r>
                        <a:rPr lang="de-DE" sz="1000" baseline="0" dirty="0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endParaRPr lang="de-DE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000" dirty="0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Power</a:t>
                      </a:r>
                      <a:r>
                        <a:rPr lang="de-DE" sz="1000" baseline="0" dirty="0" smtClean="0"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Loss</a:t>
                      </a:r>
                      <a:endParaRPr lang="de-DE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03956058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000" b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IBN </a:t>
                      </a:r>
                      <a:r>
                        <a:rPr lang="de-DE" sz="1000" b="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Kryoanlage</a:t>
                      </a:r>
                      <a:endParaRPr lang="de-DE" sz="1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4.4 MW</a:t>
                      </a:r>
                      <a:endParaRPr lang="de-DE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935356197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000" b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Early Science</a:t>
                      </a:r>
                      <a:endParaRPr lang="de-DE" sz="1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SIS18 – Super-FRS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10.2 MW</a:t>
                      </a:r>
                      <a:endParaRPr lang="de-DE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517932307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000" b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First Science</a:t>
                      </a:r>
                      <a:endParaRPr lang="de-DE" sz="1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SIS100 – Super-FRS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24.1 MW</a:t>
                      </a:r>
                      <a:endParaRPr lang="de-DE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58866889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000" b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First Science+</a:t>
                      </a:r>
                      <a:endParaRPr lang="de-DE" sz="1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SIS100 – Super-FRS + CBM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34.0 MW</a:t>
                      </a:r>
                      <a:endParaRPr lang="de-DE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539245724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First Science++</a:t>
                      </a:r>
                      <a:endParaRPr lang="de-DE" sz="1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SIS100 – Super-FRS + CBM + APPA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35.9 MW</a:t>
                      </a:r>
                      <a:endParaRPr lang="de-DE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255744265"/>
                  </a:ext>
                </a:extLst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527712" y="672549"/>
            <a:ext cx="815226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We</a:t>
            </a:r>
            <a:r>
              <a:rPr lang="de-DE" sz="1200" dirty="0" smtClean="0"/>
              <a:t> </a:t>
            </a:r>
            <a:r>
              <a:rPr lang="de-DE" sz="1200" dirty="0" err="1" smtClean="0"/>
              <a:t>are</a:t>
            </a:r>
            <a:r>
              <a:rPr lang="de-DE" sz="1200" dirty="0" smtClean="0"/>
              <a:t> </a:t>
            </a:r>
            <a:r>
              <a:rPr lang="de-DE" sz="1200" dirty="0" err="1" smtClean="0"/>
              <a:t>able</a:t>
            </a:r>
            <a:r>
              <a:rPr lang="de-DE" sz="1200" dirty="0" smtClean="0"/>
              <a:t> </a:t>
            </a:r>
            <a:r>
              <a:rPr lang="de-DE" sz="1200" dirty="0" err="1" smtClean="0"/>
              <a:t>to</a:t>
            </a:r>
            <a:r>
              <a:rPr lang="de-DE" sz="1200" dirty="0" smtClean="0"/>
              <a:t> </a:t>
            </a:r>
            <a:r>
              <a:rPr lang="de-DE" sz="1200" dirty="0" err="1" smtClean="0"/>
              <a:t>predict</a:t>
            </a:r>
            <a:r>
              <a:rPr lang="de-DE" sz="1200" dirty="0" smtClean="0"/>
              <a:t>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energy</a:t>
            </a:r>
            <a:r>
              <a:rPr lang="de-DE" sz="1200" dirty="0" smtClean="0"/>
              <a:t> </a:t>
            </a:r>
            <a:r>
              <a:rPr lang="de-DE" sz="1200" dirty="0" err="1" smtClean="0"/>
              <a:t>consumption</a:t>
            </a:r>
            <a:r>
              <a:rPr lang="de-DE" sz="1200" dirty="0" smtClean="0"/>
              <a:t> (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energy</a:t>
            </a:r>
            <a:r>
              <a:rPr lang="de-DE" sz="1200" dirty="0" smtClean="0"/>
              <a:t> </a:t>
            </a:r>
            <a:r>
              <a:rPr lang="de-DE" sz="1200" dirty="0" err="1" smtClean="0"/>
              <a:t>costs</a:t>
            </a:r>
            <a:r>
              <a:rPr lang="de-DE" sz="1200" dirty="0" smtClean="0"/>
              <a:t>) </a:t>
            </a:r>
            <a:r>
              <a:rPr lang="de-DE" sz="1200" dirty="0" err="1" smtClean="0"/>
              <a:t>for</a:t>
            </a:r>
            <a:r>
              <a:rPr lang="de-DE" sz="1200" dirty="0" smtClean="0"/>
              <a:t> </a:t>
            </a:r>
            <a:r>
              <a:rPr lang="de-DE" sz="1200" dirty="0" err="1" smtClean="0"/>
              <a:t>each</a:t>
            </a:r>
            <a:r>
              <a:rPr lang="de-DE" sz="1200" dirty="0" smtClean="0"/>
              <a:t> </a:t>
            </a:r>
            <a:r>
              <a:rPr lang="de-DE" sz="1200" dirty="0" err="1" smtClean="0"/>
              <a:t>operation</a:t>
            </a:r>
            <a:r>
              <a:rPr lang="de-DE" sz="1200" dirty="0" smtClean="0"/>
              <a:t> </a:t>
            </a:r>
            <a:r>
              <a:rPr lang="de-DE" sz="1200" dirty="0" err="1" smtClean="0"/>
              <a:t>mode</a:t>
            </a:r>
            <a:r>
              <a:rPr lang="de-DE" sz="1200" dirty="0" smtClean="0"/>
              <a:t> (</a:t>
            </a:r>
            <a:r>
              <a:rPr lang="de-DE" sz="1200" dirty="0" err="1" smtClean="0"/>
              <a:t>single</a:t>
            </a:r>
            <a:r>
              <a:rPr lang="de-DE" sz="1200" dirty="0" smtClean="0"/>
              <a:t> </a:t>
            </a:r>
            <a:r>
              <a:rPr lang="de-DE" sz="1200" dirty="0" err="1" smtClean="0"/>
              <a:t>and</a:t>
            </a:r>
            <a:r>
              <a:rPr lang="de-DE" sz="1200" dirty="0" smtClean="0"/>
              <a:t> parallel </a:t>
            </a:r>
            <a:r>
              <a:rPr lang="de-DE" sz="1200" dirty="0" err="1" smtClean="0"/>
              <a:t>operation</a:t>
            </a:r>
            <a:r>
              <a:rPr lang="de-DE" sz="1200" dirty="0" smtClean="0"/>
              <a:t>)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experiment</a:t>
            </a:r>
            <a:r>
              <a:rPr lang="de-DE" sz="1200" dirty="0" smtClean="0"/>
              <a:t>/</a:t>
            </a:r>
            <a:r>
              <a:rPr lang="de-DE" sz="1200" dirty="0" err="1" smtClean="0"/>
              <a:t>user</a:t>
            </a:r>
            <a:r>
              <a:rPr lang="de-DE" sz="1200" dirty="0" smtClean="0"/>
              <a:t>.</a:t>
            </a:r>
          </a:p>
          <a:p>
            <a:r>
              <a:rPr lang="de-DE" sz="1400" dirty="0" smtClean="0"/>
              <a:t> </a:t>
            </a:r>
            <a:endParaRPr lang="de-DE" sz="1400" dirty="0"/>
          </a:p>
        </p:txBody>
      </p:sp>
      <p:pic>
        <p:nvPicPr>
          <p:cNvPr id="5" name="Grafik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669" y="1223384"/>
            <a:ext cx="3055270" cy="2169410"/>
          </a:xfrm>
          <a:prstGeom prst="rect">
            <a:avLst/>
          </a:prstGeom>
          <a:noFill/>
        </p:spPr>
      </p:pic>
      <p:sp>
        <p:nvSpPr>
          <p:cNvPr id="6" name="Textfeld 5"/>
          <p:cNvSpPr txBox="1"/>
          <p:nvPr/>
        </p:nvSpPr>
        <p:spPr>
          <a:xfrm>
            <a:off x="1179208" y="4577192"/>
            <a:ext cx="7868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The </a:t>
            </a:r>
            <a:r>
              <a:rPr lang="de-DE" sz="1100" dirty="0" err="1" smtClean="0"/>
              <a:t>knowledge</a:t>
            </a:r>
            <a:r>
              <a:rPr lang="de-DE" sz="1100" dirty="0" smtClean="0"/>
              <a:t> </a:t>
            </a:r>
            <a:r>
              <a:rPr lang="de-DE" sz="1100" dirty="0" err="1" smtClean="0"/>
              <a:t>of</a:t>
            </a:r>
            <a:r>
              <a:rPr lang="de-DE" sz="1100" dirty="0" smtClean="0"/>
              <a:t> power </a:t>
            </a:r>
            <a:r>
              <a:rPr lang="de-DE" sz="1100" dirty="0" err="1" smtClean="0"/>
              <a:t>dissipation</a:t>
            </a:r>
            <a:r>
              <a:rPr lang="de-DE" sz="1100" dirty="0" smtClean="0"/>
              <a:t> </a:t>
            </a:r>
            <a:r>
              <a:rPr lang="de-DE" sz="1100" dirty="0" err="1" smtClean="0"/>
              <a:t>enables</a:t>
            </a:r>
            <a:r>
              <a:rPr lang="de-DE" sz="1100" dirty="0" smtClean="0"/>
              <a:t> an intelligent </a:t>
            </a:r>
            <a:r>
              <a:rPr lang="de-DE" sz="1100" dirty="0" err="1" smtClean="0"/>
              <a:t>control</a:t>
            </a:r>
            <a:r>
              <a:rPr lang="de-DE" sz="1100" dirty="0" smtClean="0"/>
              <a:t> </a:t>
            </a:r>
            <a:r>
              <a:rPr lang="de-DE" sz="1100" dirty="0" err="1" smtClean="0"/>
              <a:t>of</a:t>
            </a:r>
            <a:r>
              <a:rPr lang="de-DE" sz="1100" dirty="0" smtClean="0"/>
              <a:t> </a:t>
            </a:r>
            <a:r>
              <a:rPr lang="de-DE" sz="1100" dirty="0" err="1" smtClean="0"/>
              <a:t>the</a:t>
            </a:r>
            <a:r>
              <a:rPr lang="de-DE" sz="1100" dirty="0" smtClean="0"/>
              <a:t> </a:t>
            </a:r>
            <a:r>
              <a:rPr lang="de-DE" sz="1100" dirty="0" err="1" smtClean="0"/>
              <a:t>technical</a:t>
            </a:r>
            <a:r>
              <a:rPr lang="de-DE" sz="1100" dirty="0" smtClean="0"/>
              <a:t> </a:t>
            </a:r>
            <a:r>
              <a:rPr lang="de-DE" sz="1100" dirty="0" err="1" smtClean="0"/>
              <a:t>infrastructure</a:t>
            </a:r>
            <a:r>
              <a:rPr lang="de-DE" sz="1100" dirty="0"/>
              <a:t> </a:t>
            </a:r>
            <a:r>
              <a:rPr lang="de-DE" sz="1100" dirty="0" err="1" smtClean="0"/>
              <a:t>and</a:t>
            </a:r>
            <a:r>
              <a:rPr lang="de-DE" sz="1100" dirty="0" smtClean="0"/>
              <a:t> </a:t>
            </a:r>
            <a:r>
              <a:rPr lang="de-DE" sz="1100" dirty="0" err="1" smtClean="0"/>
              <a:t>of</a:t>
            </a:r>
            <a:r>
              <a:rPr lang="de-DE" sz="1100" dirty="0" smtClean="0"/>
              <a:t> </a:t>
            </a:r>
            <a:r>
              <a:rPr lang="de-DE" sz="1100" dirty="0" err="1" smtClean="0"/>
              <a:t>the</a:t>
            </a:r>
            <a:r>
              <a:rPr lang="de-DE" sz="1100" dirty="0" smtClean="0"/>
              <a:t> </a:t>
            </a:r>
            <a:r>
              <a:rPr lang="de-DE" sz="1100" dirty="0" err="1" smtClean="0"/>
              <a:t>cryogenic</a:t>
            </a:r>
            <a:r>
              <a:rPr lang="de-DE" sz="1100" dirty="0" smtClean="0"/>
              <a:t> plant.</a:t>
            </a:r>
            <a:endParaRPr lang="de-DE" sz="11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7728" y="1623999"/>
            <a:ext cx="1951033" cy="220814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0147" y="1613562"/>
            <a:ext cx="2568384" cy="2198399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4384574" y="1349657"/>
            <a:ext cx="2117339" cy="24622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000" dirty="0" smtClean="0"/>
              <a:t>Cycling of SIS100 and beamlines</a:t>
            </a:r>
            <a:endParaRPr lang="de-DE" sz="1000" dirty="0" smtClean="0"/>
          </a:p>
        </p:txBody>
      </p:sp>
      <p:sp>
        <p:nvSpPr>
          <p:cNvPr id="10" name="Textfeld 9"/>
          <p:cNvSpPr txBox="1"/>
          <p:nvPr/>
        </p:nvSpPr>
        <p:spPr>
          <a:xfrm>
            <a:off x="6689773" y="1334268"/>
            <a:ext cx="2147247" cy="26161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100" dirty="0" smtClean="0"/>
              <a:t>Calculation of dissipated power </a:t>
            </a:r>
            <a:endParaRPr lang="de-DE" sz="1100" dirty="0" smtClean="0"/>
          </a:p>
        </p:txBody>
      </p:sp>
    </p:spTree>
    <p:extLst>
      <p:ext uri="{BB962C8B-B14F-4D97-AF65-F5344CB8AC3E}">
        <p14:creationId xmlns:p14="http://schemas.microsoft.com/office/powerpoint/2010/main" val="38929881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53581" y="213483"/>
            <a:ext cx="6301101" cy="371930"/>
          </a:xfrm>
        </p:spPr>
        <p:txBody>
          <a:bodyPr/>
          <a:lstStyle/>
          <a:p>
            <a:r>
              <a:rPr lang="de-DE" sz="2000" b="0" dirty="0" err="1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Cooling</a:t>
            </a:r>
            <a:r>
              <a:rPr lang="de-DE" sz="2000" b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2000" b="0" dirty="0" err="1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Water</a:t>
            </a:r>
            <a:r>
              <a:rPr lang="de-DE" sz="2000" b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Flow Control </a:t>
            </a:r>
            <a:r>
              <a:rPr lang="de-DE" sz="2000" b="0" dirty="0" err="1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for</a:t>
            </a:r>
            <a:r>
              <a:rPr lang="de-DE" sz="2000" b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Magnets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136309" y="889518"/>
            <a:ext cx="5117919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Controled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cooling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water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flow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rather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than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constant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flow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pumps in these systems consume a lot of electrical energy and generate 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corresponding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costs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total flow rate in the full version of the FAIR cooling system is approx. 3000 m³/h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Cooling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water quantity magnets approx. 1800 m³/h at 10bar differential 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pressure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power requirement for pumping this flow rate is approx. 900 kW. If you 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reduce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this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flow to 20%, e.g. during shutdown, you only need approx. 180 kW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pl-PL" sz="1200" dirty="0">
                <a:latin typeface="Calibri" panose="020F0502020204030204" pitchFamily="34" charset="0"/>
                <a:cs typeface="Calibri" panose="020F0502020204030204" pitchFamily="34" charset="0"/>
              </a:rPr>
              <a:t>720 kW = 17.280 kWh/d = 3110 €/d</a:t>
            </a:r>
            <a:r>
              <a:rPr lang="pl-PL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endParaRPr lang="de-D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Two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options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342900" indent="-342900">
              <a:buAutoNum type="arabicPeriod"/>
            </a:pP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On-off (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full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flow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minimum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flow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rate)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according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magnet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usage</a:t>
            </a:r>
            <a:endParaRPr lang="de-DE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Controled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flow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rate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according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magnet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power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consumption</a:t>
            </a:r>
            <a:endParaRPr 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4228" y="952894"/>
            <a:ext cx="3752923" cy="2370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003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 smtClean="0"/>
              <a:t>Other Topics</a:t>
            </a:r>
            <a:endParaRPr lang="de-DE" b="0" dirty="0"/>
          </a:p>
        </p:txBody>
      </p:sp>
      <p:sp>
        <p:nvSpPr>
          <p:cNvPr id="3" name="Textfeld 2"/>
          <p:cNvSpPr txBox="1"/>
          <p:nvPr/>
        </p:nvSpPr>
        <p:spPr>
          <a:xfrm>
            <a:off x="350711" y="1191904"/>
            <a:ext cx="7609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Provision </a:t>
            </a:r>
            <a:r>
              <a:rPr lang="de-DE" dirty="0" err="1" smtClean="0"/>
              <a:t>of</a:t>
            </a:r>
            <a:r>
              <a:rPr lang="de-DE" dirty="0" smtClean="0"/>
              <a:t> controlling power </a:t>
            </a:r>
            <a:r>
              <a:rPr lang="de-DE" dirty="0" err="1" smtClean="0"/>
              <a:t>by</a:t>
            </a:r>
            <a:r>
              <a:rPr lang="de-DE" dirty="0" smtClean="0"/>
              <a:t> e.g. </a:t>
            </a:r>
            <a:r>
              <a:rPr lang="de-DE" dirty="0" err="1" smtClean="0"/>
              <a:t>operation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cryoplant</a:t>
            </a:r>
            <a:r>
              <a:rPr lang="de-DE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Provision </a:t>
            </a:r>
            <a:r>
              <a:rPr lang="de-DE" dirty="0" err="1" smtClean="0"/>
              <a:t>of</a:t>
            </a:r>
            <a:r>
              <a:rPr lang="de-DE" dirty="0" smtClean="0"/>
              <a:t> controlling power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computing</a:t>
            </a:r>
            <a:r>
              <a:rPr lang="de-DE" dirty="0" smtClean="0"/>
              <a:t> power (</a:t>
            </a:r>
            <a:r>
              <a:rPr lang="de-DE" dirty="0" err="1" smtClean="0"/>
              <a:t>green</a:t>
            </a:r>
            <a:r>
              <a:rPr lang="de-DE" dirty="0" smtClean="0"/>
              <a:t> IT </a:t>
            </a:r>
            <a:r>
              <a:rPr lang="de-DE" dirty="0" err="1" smtClean="0"/>
              <a:t>cube</a:t>
            </a:r>
            <a:r>
              <a:rPr lang="de-DE" dirty="0" smtClean="0"/>
              <a:t>).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66791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err="1" smtClean="0">
                <a:solidFill>
                  <a:srgbClr val="005AA0"/>
                </a:solidFill>
              </a:rPr>
              <a:t>Energy</a:t>
            </a:r>
            <a:r>
              <a:rPr lang="de-DE" sz="2400" dirty="0" smtClean="0">
                <a:solidFill>
                  <a:srgbClr val="005AA0"/>
                </a:solidFill>
              </a:rPr>
              <a:t> Efficiency </a:t>
            </a:r>
            <a:r>
              <a:rPr lang="de-DE" sz="2400" dirty="0" err="1" smtClean="0">
                <a:solidFill>
                  <a:srgbClr val="005AA0"/>
                </a:solidFill>
              </a:rPr>
              <a:t>Programs</a:t>
            </a:r>
            <a:endParaRPr lang="de-DE" sz="2400" dirty="0">
              <a:solidFill>
                <a:srgbClr val="005AA0"/>
              </a:solidFill>
            </a:endParaRP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359999" y="1957214"/>
            <a:ext cx="6411341" cy="69256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EU IFAST „</a:t>
            </a:r>
            <a:r>
              <a:rPr lang="en-GB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Sustainable Concepts for Accelerator driven Research Infrastructures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“           </a:t>
            </a:r>
          </a:p>
          <a:p>
            <a:pPr marL="0" indent="0">
              <a:buNone/>
            </a:pP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 ( </a:t>
            </a:r>
            <a:r>
              <a:rPr lang="en-GB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PSI, CERN, ESS, DESY, GSI )</a:t>
            </a:r>
            <a:endParaRPr lang="de-DE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Paticipation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future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EU CARAT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program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„Green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Monitoring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Large-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scale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Infrastructures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(GREMLIN)“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GSI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hosts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 Joint Workshop –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Industry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Connectus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meets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Accelerator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in 2023 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Sustainability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INNOVEA in M&amp;T ARD</a:t>
            </a:r>
            <a:endParaRPr 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916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Energy</a:t>
            </a:r>
            <a:r>
              <a:rPr lang="de-DE" dirty="0"/>
              <a:t> Efficiency </a:t>
            </a:r>
            <a:r>
              <a:rPr lang="de-DE" dirty="0" smtClean="0"/>
              <a:t>- Topics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411516" y="1842744"/>
            <a:ext cx="5868000" cy="692566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Saving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HTS Magnet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KI </a:t>
            </a: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Power </a:t>
            </a: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Grid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Monitoring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Sensor </a:t>
            </a: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Power Monitoring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Watchdog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Accelerator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Devices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Development </a:t>
            </a: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a HTS </a:t>
            </a: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Nuclotron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Cable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FAIR </a:t>
            </a: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Consumption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Forecast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Cooling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Water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Flow Control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Efficient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Design </a:t>
            </a: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SIS100 </a:t>
            </a: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Cooling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System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Efficient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beam Transport </a:t>
            </a: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High </a:t>
            </a: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Current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4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Pulsed</a:t>
            </a:r>
            <a:r>
              <a:rPr lang="de-DE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Magnets </a:t>
            </a:r>
          </a:p>
          <a:p>
            <a:pPr marL="457200" indent="-457200">
              <a:buFont typeface="+mj-lt"/>
              <a:buAutoNum type="arabicPeriod"/>
            </a:pPr>
            <a:endParaRPr lang="de-DE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75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b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Campus Studies C. Ripp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899" y="741975"/>
            <a:ext cx="2306512" cy="312119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Textfeld 3"/>
          <p:cNvSpPr txBox="1"/>
          <p:nvPr/>
        </p:nvSpPr>
        <p:spPr>
          <a:xfrm>
            <a:off x="271287" y="741975"/>
            <a:ext cx="1861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Masterthesis C. Ripp</a:t>
            </a:r>
            <a:endParaRPr 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95" y="1383647"/>
            <a:ext cx="1647009" cy="1116401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29" y="2936009"/>
            <a:ext cx="2051331" cy="48367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5670" y="217391"/>
            <a:ext cx="3538071" cy="185655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55670" y="2941082"/>
            <a:ext cx="3624042" cy="1867286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4212000" y="215356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Multi energy web platform and monitoring at TUD</a:t>
            </a:r>
            <a:r>
              <a:rPr lang="en-US" sz="1000" dirty="0">
                <a:solidFill>
                  <a:srgbClr val="21212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"</a:t>
            </a:r>
            <a:r>
              <a:rPr lang="en-US" sz="1000" dirty="0" err="1">
                <a:solidFill>
                  <a:srgbClr val="21212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EnEff</a:t>
            </a:r>
            <a:r>
              <a:rPr lang="en-US" sz="1000" dirty="0">
                <a:solidFill>
                  <a:srgbClr val="21212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Campus </a:t>
            </a:r>
            <a:r>
              <a:rPr lang="en-US" sz="1000" dirty="0" err="1">
                <a:solidFill>
                  <a:srgbClr val="21212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Lichtwiese</a:t>
            </a:r>
            <a:r>
              <a:rPr lang="en-US" sz="1000" dirty="0">
                <a:solidFill>
                  <a:srgbClr val="21212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“, based on the concept of digital twins. </a:t>
            </a: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000" dirty="0" smtClean="0">
                <a:latin typeface="Calibri" panose="020F0502020204030204" pitchFamily="34" charset="0"/>
                <a:cs typeface="Calibri" panose="020F0502020204030204" pitchFamily="34" charset="0"/>
              </a:rPr>
              <a:t>Transparent time-dependent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, consumption-related CO2 emissions of all of the campus' buildings over all energy forms. </a:t>
            </a:r>
            <a:endParaRPr lang="de-DE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758899" y="4639989"/>
            <a:ext cx="2808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Data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monitoring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- Sensor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system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approach</a:t>
            </a:r>
            <a:endParaRPr 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61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9588" y="118037"/>
            <a:ext cx="6034823" cy="371930"/>
          </a:xfrm>
        </p:spPr>
        <p:txBody>
          <a:bodyPr/>
          <a:lstStyle/>
          <a:p>
            <a:pPr algn="ctr"/>
            <a:r>
              <a:rPr lang="de-DE" sz="2000" b="0" dirty="0">
                <a:solidFill>
                  <a:schemeClr val="accent2">
                    <a:lumMod val="75000"/>
                  </a:schemeClr>
                </a:solidFill>
              </a:rPr>
              <a:t>Campus </a:t>
            </a:r>
            <a:r>
              <a:rPr lang="de-DE" sz="2000" b="0" dirty="0" err="1" smtClean="0">
                <a:solidFill>
                  <a:schemeClr val="accent2">
                    <a:lumMod val="75000"/>
                  </a:schemeClr>
                </a:solidFill>
              </a:rPr>
              <a:t>StudieS</a:t>
            </a:r>
            <a:r>
              <a:rPr lang="de-DE" sz="2000" b="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de-DE" sz="2000" b="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de-DE" altLang="de-DE" sz="2000" b="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GSI </a:t>
            </a:r>
            <a:r>
              <a:rPr lang="de-DE" altLang="de-DE" sz="2000" b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– Load </a:t>
            </a:r>
            <a:r>
              <a:rPr lang="de-DE" altLang="de-DE" sz="2000" b="0" dirty="0" err="1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Curves</a:t>
            </a:r>
            <a:r>
              <a:rPr lang="de-DE" altLang="de-DE" sz="2000" b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altLang="de-DE" sz="2000" b="0" dirty="0" err="1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and</a:t>
            </a:r>
            <a:r>
              <a:rPr lang="de-DE" altLang="de-DE" sz="2000" b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altLang="de-DE" sz="2000" b="0" dirty="0" err="1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Electrical</a:t>
            </a:r>
            <a:r>
              <a:rPr lang="de-DE" altLang="de-DE" sz="2000" b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Power    </a:t>
            </a:r>
            <a:r>
              <a:rPr lang="de-DE" altLang="de-DE" sz="2400" dirty="0"/>
              <a:t/>
            </a:r>
            <a:br>
              <a:rPr lang="de-DE" altLang="de-DE" sz="2400" dirty="0"/>
            </a:br>
            <a:endParaRPr lang="de-DE" dirty="0"/>
          </a:p>
        </p:txBody>
      </p:sp>
      <p:sp>
        <p:nvSpPr>
          <p:cNvPr id="3" name="Textfeld 1"/>
          <p:cNvSpPr txBox="1">
            <a:spLocks noChangeArrowheads="1"/>
          </p:cNvSpPr>
          <p:nvPr/>
        </p:nvSpPr>
        <p:spPr bwMode="auto">
          <a:xfrm>
            <a:off x="812648" y="1150778"/>
            <a:ext cx="335518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DE" altLang="de-DE" sz="1350" dirty="0" err="1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de-DE" altLang="de-DE" sz="13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1350" dirty="0" err="1">
                <a:latin typeface="Calibri" panose="020F0502020204030204" pitchFamily="34" charset="0"/>
                <a:cs typeface="Calibri" panose="020F0502020204030204" pitchFamily="34" charset="0"/>
              </a:rPr>
              <a:t>Consumption</a:t>
            </a:r>
            <a:r>
              <a:rPr lang="de-DE" altLang="de-DE" sz="1350" dirty="0">
                <a:latin typeface="Calibri" panose="020F0502020204030204" pitchFamily="34" charset="0"/>
                <a:cs typeface="Calibri" panose="020F0502020204030204" pitchFamily="34" charset="0"/>
              </a:rPr>
              <a:t>:  55 </a:t>
            </a:r>
            <a:r>
              <a:rPr lang="de-DE" altLang="de-DE" sz="1350" dirty="0" err="1">
                <a:latin typeface="Calibri" panose="020F0502020204030204" pitchFamily="34" charset="0"/>
                <a:cs typeface="Calibri" panose="020F0502020204030204" pitchFamily="34" charset="0"/>
              </a:rPr>
              <a:t>GWh</a:t>
            </a:r>
            <a:endParaRPr lang="de-DE" altLang="de-DE" sz="13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altLang="de-DE" sz="135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de-DE" altLang="de-DE" sz="1350" dirty="0" err="1">
                <a:latin typeface="Calibri" panose="020F0502020204030204" pitchFamily="34" charset="0"/>
                <a:cs typeface="Calibri" panose="020F0502020204030204" pitchFamily="34" charset="0"/>
              </a:rPr>
              <a:t>Electrical</a:t>
            </a:r>
            <a:r>
              <a:rPr lang="de-DE" altLang="de-DE" sz="135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de-DE" altLang="de-DE" sz="1350" dirty="0" err="1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de-DE" altLang="de-DE" sz="13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1350" dirty="0" err="1">
                <a:latin typeface="Calibri" panose="020F0502020204030204" pitchFamily="34" charset="0"/>
                <a:cs typeface="Calibri" panose="020F0502020204030204" pitchFamily="34" charset="0"/>
              </a:rPr>
              <a:t>Cost</a:t>
            </a:r>
            <a:r>
              <a:rPr lang="de-DE" altLang="de-DE" sz="1350" dirty="0">
                <a:latin typeface="Calibri" panose="020F0502020204030204" pitchFamily="34" charset="0"/>
                <a:cs typeface="Calibri" panose="020F0502020204030204" pitchFamily="34" charset="0"/>
              </a:rPr>
              <a:t>: 7.6 M€ (2012)</a:t>
            </a:r>
          </a:p>
          <a:p>
            <a:r>
              <a:rPr lang="de-DE" altLang="de-DE" sz="1350" dirty="0">
                <a:latin typeface="Calibri" panose="020F0502020204030204" pitchFamily="34" charset="0"/>
                <a:cs typeface="Calibri" panose="020F0502020204030204" pitchFamily="34" charset="0"/>
              </a:rPr>
              <a:t>Max. </a:t>
            </a:r>
            <a:r>
              <a:rPr lang="de-DE" altLang="de-DE" sz="1350" dirty="0" err="1">
                <a:latin typeface="Calibri" panose="020F0502020204030204" pitchFamily="34" charset="0"/>
                <a:cs typeface="Calibri" panose="020F0502020204030204" pitchFamily="34" charset="0"/>
              </a:rPr>
              <a:t>peak</a:t>
            </a:r>
            <a:r>
              <a:rPr lang="de-DE" altLang="de-DE" sz="1350" dirty="0">
                <a:latin typeface="Calibri" panose="020F0502020204030204" pitchFamily="34" charset="0"/>
                <a:cs typeface="Calibri" panose="020F0502020204030204" pitchFamily="34" charset="0"/>
              </a:rPr>
              <a:t>: 12 MW (incl. accel. </a:t>
            </a:r>
            <a:r>
              <a:rPr lang="de-DE" altLang="de-DE" sz="1350" dirty="0" err="1">
                <a:latin typeface="Calibri" panose="020F0502020204030204" pitchFamily="34" charset="0"/>
                <a:cs typeface="Calibri" panose="020F0502020204030204" pitchFamily="34" charset="0"/>
              </a:rPr>
              <a:t>operation</a:t>
            </a:r>
            <a:r>
              <a:rPr lang="de-DE" altLang="de-DE" sz="135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de-DE" altLang="de-DE" sz="1350" dirty="0">
                <a:latin typeface="Calibri" panose="020F0502020204030204" pitchFamily="34" charset="0"/>
                <a:cs typeface="Calibri" panose="020F0502020204030204" pitchFamily="34" charset="0"/>
              </a:rPr>
              <a:t>Min. </a:t>
            </a:r>
            <a:r>
              <a:rPr lang="de-DE" altLang="de-DE" sz="1350" dirty="0" err="1">
                <a:latin typeface="Calibri" panose="020F0502020204030204" pitchFamily="34" charset="0"/>
                <a:cs typeface="Calibri" panose="020F0502020204030204" pitchFamily="34" charset="0"/>
              </a:rPr>
              <a:t>load</a:t>
            </a:r>
            <a:r>
              <a:rPr lang="de-DE" altLang="de-DE" sz="1350" dirty="0">
                <a:latin typeface="Calibri" panose="020F0502020204030204" pitchFamily="34" charset="0"/>
                <a:cs typeface="Calibri" panose="020F0502020204030204" pitchFamily="34" charset="0"/>
              </a:rPr>
              <a:t>: 2.2 MW (</a:t>
            </a:r>
            <a:r>
              <a:rPr lang="de-DE" altLang="de-DE" sz="1350" dirty="0" err="1">
                <a:latin typeface="Calibri" panose="020F0502020204030204" pitchFamily="34" charset="0"/>
                <a:cs typeface="Calibri" panose="020F0502020204030204" pitchFamily="34" charset="0"/>
              </a:rPr>
              <a:t>e,g</a:t>
            </a:r>
            <a:r>
              <a:rPr lang="de-DE" altLang="de-DE" sz="135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de-DE" altLang="de-DE" sz="1350" dirty="0" err="1">
                <a:latin typeface="Calibri" panose="020F0502020204030204" pitchFamily="34" charset="0"/>
                <a:cs typeface="Calibri" panose="020F0502020204030204" pitchFamily="34" charset="0"/>
              </a:rPr>
              <a:t>holiday</a:t>
            </a:r>
            <a:r>
              <a:rPr lang="de-DE" altLang="de-DE" sz="13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de-DE" sz="1350" dirty="0" err="1">
                <a:latin typeface="Calibri" panose="020F0502020204030204" pitchFamily="34" charset="0"/>
                <a:cs typeface="Calibri" panose="020F0502020204030204" pitchFamily="34" charset="0"/>
              </a:rPr>
              <a:t>period</a:t>
            </a:r>
            <a:r>
              <a:rPr lang="de-DE" altLang="de-DE" sz="135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pic>
        <p:nvPicPr>
          <p:cNvPr id="4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687" y="1044759"/>
            <a:ext cx="2399908" cy="1419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094" y="3883646"/>
            <a:ext cx="2578501" cy="104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658" y="2581563"/>
            <a:ext cx="2442937" cy="1173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478" y="2260624"/>
            <a:ext cx="3413522" cy="20264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249051" y="856604"/>
            <a:ext cx="1861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Masterthesis C. Ripp</a:t>
            </a:r>
            <a:endParaRPr 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271287" y="238100"/>
            <a:ext cx="8424000" cy="37193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sz="2000" b="0" dirty="0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790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rafik 69"/>
          <p:cNvPicPr/>
          <p:nvPr/>
        </p:nvPicPr>
        <p:blipFill>
          <a:blip r:embed="rId2"/>
          <a:stretch/>
        </p:blipFill>
        <p:spPr>
          <a:xfrm>
            <a:off x="5964300" y="3154140"/>
            <a:ext cx="3026700" cy="1597860"/>
          </a:xfrm>
          <a:prstGeom prst="rect">
            <a:avLst/>
          </a:prstGeom>
          <a:ln w="0">
            <a:noFill/>
          </a:ln>
        </p:spPr>
      </p:pic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1602725" y="331290"/>
            <a:ext cx="5796360" cy="249615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 anchorCtr="0">
            <a:noAutofit/>
          </a:bodyPr>
          <a:lstStyle/>
          <a:p>
            <a:r>
              <a:rPr sz="3000" dirty="0"/>
              <a:t/>
            </a:r>
            <a:br>
              <a:rPr sz="3000" dirty="0"/>
            </a:br>
            <a:r>
              <a:rPr lang="en-GB" sz="1800" b="0" spc="-1" dirty="0">
                <a:solidFill>
                  <a:srgbClr val="000000"/>
                </a:solidFill>
                <a:latin typeface="Arial"/>
              </a:rPr>
              <a:t>aka. load disaggregation</a:t>
            </a: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365270" y="2827980"/>
            <a:ext cx="5081940" cy="1892700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t" anchorCtr="0">
            <a:normAutofit fontScale="42500" lnSpcReduction="20000"/>
          </a:bodyPr>
          <a:lstStyle/>
          <a:p>
            <a:pPr marL="162000" indent="-121500">
              <a:spcBef>
                <a:spcPts val="106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pc="-1" dirty="0">
                <a:solidFill>
                  <a:srgbClr val="000000"/>
                </a:solidFill>
                <a:latin typeface="Arial"/>
              </a:rPr>
              <a:t>AI-based classification of facility’s effective energy consumption at the device level without the need for direct instrumentation of each device </a:t>
            </a:r>
            <a:r>
              <a:rPr lang="en-GB" sz="1800" b="0" spc="-1" dirty="0">
                <a:solidFill>
                  <a:srgbClr val="000000"/>
                </a:solidFill>
                <a:latin typeface="Arial"/>
              </a:rPr>
              <a:t>(N.B. “big brother” of domestic smart-meters)</a:t>
            </a:r>
            <a:endParaRPr lang="en-GB" sz="1800" b="0" spc="-1" dirty="0">
              <a:solidFill>
                <a:srgbClr val="000000"/>
              </a:solidFill>
              <a:latin typeface="Arial"/>
              <a:ea typeface="Noto Sans CJK SC"/>
            </a:endParaRPr>
          </a:p>
          <a:p>
            <a:pPr marL="324000" lvl="1" indent="-121500">
              <a:spcBef>
                <a:spcPts val="85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100" spc="-1" dirty="0">
                <a:solidFill>
                  <a:srgbClr val="000000"/>
                </a:solidFill>
                <a:latin typeface="Arial"/>
                <a:ea typeface="Noto Sans CJK SC"/>
              </a:rPr>
              <a:t>N.B. identification via unique electromagnetic interference (EMI) emissions devices generate on the network (aka. 'Van Eck phreaking' or 'TEMPEST</a:t>
            </a:r>
            <a:r>
              <a:rPr lang="en-GB" sz="2100" spc="-1" dirty="0" smtClean="0">
                <a:solidFill>
                  <a:srgbClr val="000000"/>
                </a:solidFill>
                <a:latin typeface="Arial"/>
                <a:ea typeface="Noto Sans CJK SC"/>
              </a:rPr>
              <a:t>')</a:t>
            </a:r>
          </a:p>
          <a:p>
            <a:pPr marL="202500" lvl="1">
              <a:spcBef>
                <a:spcPts val="851"/>
              </a:spcBef>
              <a:buClr>
                <a:srgbClr val="000000"/>
              </a:buClr>
              <a:buSzPct val="75000"/>
            </a:pPr>
            <a:r>
              <a:rPr lang="en-GB" sz="3000" b="0" spc="-1" dirty="0" smtClean="0">
                <a:solidFill>
                  <a:srgbClr val="0000FF"/>
                </a:solidFill>
                <a:latin typeface="Arial"/>
              </a:rPr>
              <a:t>Opportunities:</a:t>
            </a:r>
            <a:endParaRPr lang="en-GB" sz="3000" b="0" spc="-1" dirty="0">
              <a:solidFill>
                <a:srgbClr val="000000"/>
              </a:solidFill>
              <a:latin typeface="Arial"/>
              <a:ea typeface="Noto Sans CJK SC"/>
            </a:endParaRPr>
          </a:p>
          <a:p>
            <a:pPr marL="324000" lvl="1" indent="-121500">
              <a:spcBef>
                <a:spcPts val="85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700" spc="-1" dirty="0">
                <a:solidFill>
                  <a:srgbClr val="0000FF"/>
                </a:solidFill>
                <a:latin typeface="Arial"/>
              </a:rPr>
              <a:t>monitor effective energy use on a sub-component level</a:t>
            </a:r>
            <a:r>
              <a:rPr sz="2700" dirty="0"/>
              <a:t/>
            </a:r>
            <a:br>
              <a:rPr sz="2700" dirty="0"/>
            </a:br>
            <a:r>
              <a:rPr lang="en-GB" sz="2700" spc="-1" dirty="0">
                <a:solidFill>
                  <a:srgbClr val="0000FF"/>
                </a:solidFill>
                <a:latin typeface="Arial"/>
              </a:rPr>
              <a:t>→ detect unused or unnecessarily powered devices</a:t>
            </a:r>
            <a:endParaRPr lang="en-GB" sz="2700" spc="-1" dirty="0">
              <a:solidFill>
                <a:srgbClr val="000000"/>
              </a:solidFill>
              <a:latin typeface="Arial"/>
            </a:endParaRPr>
          </a:p>
          <a:p>
            <a:pPr marL="324000" lvl="1" indent="-121500">
              <a:spcBef>
                <a:spcPts val="85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700" spc="-1" dirty="0">
                <a:solidFill>
                  <a:srgbClr val="0000FF"/>
                </a:solidFill>
                <a:latin typeface="Arial"/>
              </a:rPr>
              <a:t>identify malfunctioning, degrading, or inefficient equipment</a:t>
            </a:r>
            <a:r>
              <a:rPr sz="2700" dirty="0"/>
              <a:t/>
            </a:r>
            <a:br>
              <a:rPr sz="2700" dirty="0"/>
            </a:br>
            <a:r>
              <a:rPr lang="en-GB" sz="2700" spc="-1" dirty="0">
                <a:solidFill>
                  <a:srgbClr val="0000FF"/>
                </a:solidFill>
                <a:latin typeface="Arial"/>
              </a:rPr>
              <a:t>→ schedule preventative maintenance or mitigation measures.</a:t>
            </a:r>
            <a:endParaRPr lang="en-GB" sz="2700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Textfeld 72"/>
          <p:cNvSpPr txBox="1"/>
          <p:nvPr/>
        </p:nvSpPr>
        <p:spPr>
          <a:xfrm>
            <a:off x="8410500" y="4590000"/>
            <a:ext cx="609120" cy="174150"/>
          </a:xfrm>
          <a:prstGeom prst="rect">
            <a:avLst/>
          </a:prstGeom>
          <a:noFill/>
          <a:ln w="0">
            <a:noFill/>
          </a:ln>
        </p:spPr>
        <p:txBody>
          <a:bodyPr lIns="67500" tIns="33750" rIns="67500" bIns="33750" anchor="t">
            <a:noAutofit/>
          </a:bodyPr>
          <a:lstStyle/>
          <a:p>
            <a:r>
              <a:rPr lang="en-GB" sz="750" spc="-1">
                <a:solidFill>
                  <a:srgbClr val="000000"/>
                </a:solidFill>
                <a:latin typeface="Arial"/>
              </a:rPr>
              <a:t>source [1]</a:t>
            </a:r>
          </a:p>
        </p:txBody>
      </p:sp>
      <p:pic>
        <p:nvPicPr>
          <p:cNvPr id="74" name="Grafik 73"/>
          <p:cNvPicPr/>
          <p:nvPr/>
        </p:nvPicPr>
        <p:blipFill>
          <a:blip r:embed="rId3"/>
          <a:stretch/>
        </p:blipFill>
        <p:spPr>
          <a:xfrm>
            <a:off x="5689440" y="1184760"/>
            <a:ext cx="3308040" cy="1623240"/>
          </a:xfrm>
          <a:prstGeom prst="rect">
            <a:avLst/>
          </a:prstGeom>
          <a:ln w="0">
            <a:noFill/>
          </a:ln>
        </p:spPr>
      </p:pic>
      <p:sp>
        <p:nvSpPr>
          <p:cNvPr id="75" name="Textfeld 74"/>
          <p:cNvSpPr txBox="1"/>
          <p:nvPr/>
        </p:nvSpPr>
        <p:spPr>
          <a:xfrm>
            <a:off x="54000" y="4968000"/>
            <a:ext cx="9212130" cy="153630"/>
          </a:xfrm>
          <a:prstGeom prst="rect">
            <a:avLst/>
          </a:prstGeom>
          <a:noFill/>
          <a:ln w="0">
            <a:noFill/>
          </a:ln>
        </p:spPr>
        <p:txBody>
          <a:bodyPr lIns="67500" tIns="33750" rIns="67500" bIns="33750" anchor="t">
            <a:noAutofit/>
          </a:bodyPr>
          <a:lstStyle/>
          <a:p>
            <a:r>
              <a:rPr lang="en-GB" sz="600" spc="-1">
                <a:solidFill>
                  <a:srgbClr val="000000"/>
                </a:solidFill>
                <a:latin typeface="Arial"/>
              </a:rPr>
              <a:t>[1] Sidhant Gupta, </a:t>
            </a:r>
            <a:r>
              <a:rPr lang="en-GB" sz="600" spc="-1">
                <a:solidFill>
                  <a:srgbClr val="000000"/>
                </a:solidFill>
                <a:latin typeface="Arial"/>
                <a:hlinkClick r:id="rId4"/>
              </a:rPr>
              <a:t>"ElectriSense: Single-Point Sensing using EMI for Electrical Event Detection and Classification [..]",</a:t>
            </a:r>
            <a:r>
              <a:rPr lang="en-GB" sz="600" spc="-1">
                <a:solidFill>
                  <a:srgbClr val="000000"/>
                </a:solidFill>
                <a:latin typeface="Arial"/>
              </a:rPr>
              <a:t>PhD thesis, U-Washington, 2014</a:t>
            </a:r>
          </a:p>
        </p:txBody>
      </p:sp>
      <p:sp>
        <p:nvSpPr>
          <p:cNvPr id="76" name="Textfeld 75"/>
          <p:cNvSpPr txBox="1"/>
          <p:nvPr/>
        </p:nvSpPr>
        <p:spPr>
          <a:xfrm>
            <a:off x="5778000" y="1053000"/>
            <a:ext cx="2299200" cy="216540"/>
          </a:xfrm>
          <a:prstGeom prst="rect">
            <a:avLst/>
          </a:prstGeom>
          <a:noFill/>
          <a:ln w="0">
            <a:noFill/>
          </a:ln>
        </p:spPr>
        <p:txBody>
          <a:bodyPr lIns="67500" tIns="33750" rIns="67500" bIns="33750" anchor="t">
            <a:noAutofit/>
          </a:bodyPr>
          <a:lstStyle/>
          <a:p>
            <a:r>
              <a:rPr lang="en-GB" sz="1050" spc="-1" dirty="0">
                <a:solidFill>
                  <a:srgbClr val="000000"/>
                </a:solidFill>
                <a:latin typeface="Arial"/>
              </a:rPr>
              <a:t>EMI Device Fingerprints</a:t>
            </a:r>
          </a:p>
        </p:txBody>
      </p:sp>
      <p:sp>
        <p:nvSpPr>
          <p:cNvPr id="77" name="Textfeld 76"/>
          <p:cNvSpPr txBox="1"/>
          <p:nvPr/>
        </p:nvSpPr>
        <p:spPr>
          <a:xfrm>
            <a:off x="5773409" y="2939760"/>
            <a:ext cx="3149247" cy="216540"/>
          </a:xfrm>
          <a:prstGeom prst="rect">
            <a:avLst/>
          </a:prstGeom>
          <a:noFill/>
          <a:ln w="0">
            <a:noFill/>
          </a:ln>
        </p:spPr>
        <p:txBody>
          <a:bodyPr lIns="67500" tIns="33750" rIns="67500" bIns="33750" anchor="t">
            <a:noAutofit/>
          </a:bodyPr>
          <a:lstStyle/>
          <a:p>
            <a:r>
              <a:rPr lang="en-GB" sz="1050" spc="-1" dirty="0">
                <a:solidFill>
                  <a:srgbClr val="000000"/>
                </a:solidFill>
                <a:latin typeface="Arial"/>
              </a:rPr>
              <a:t>Extended Domestic Application beyond FAIR:</a:t>
            </a:r>
          </a:p>
        </p:txBody>
      </p:sp>
      <p:pic>
        <p:nvPicPr>
          <p:cNvPr id="78" name="Grafik 77"/>
          <p:cNvPicPr/>
          <p:nvPr/>
        </p:nvPicPr>
        <p:blipFill>
          <a:blip r:embed="rId5"/>
          <a:stretch/>
        </p:blipFill>
        <p:spPr>
          <a:xfrm>
            <a:off x="436282" y="1184760"/>
            <a:ext cx="4320989" cy="1407240"/>
          </a:xfrm>
          <a:prstGeom prst="rect">
            <a:avLst/>
          </a:prstGeom>
          <a:ln w="0">
            <a:noFill/>
          </a:ln>
        </p:spPr>
      </p:pic>
      <p:sp>
        <p:nvSpPr>
          <p:cNvPr id="13" name="Title 3"/>
          <p:cNvSpPr txBox="1">
            <a:spLocks/>
          </p:cNvSpPr>
          <p:nvPr/>
        </p:nvSpPr>
        <p:spPr>
          <a:xfrm>
            <a:off x="1930400" y="208975"/>
            <a:ext cx="4942541" cy="3719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Non-Intrusive Load Monitoring</a:t>
            </a:r>
            <a:endParaRPr lang="en-US" sz="2000" b="0" dirty="0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3101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14">
            <a:extLst>
              <a:ext uri="{FF2B5EF4-FFF2-40B4-BE49-F238E27FC236}">
                <a16:creationId xmlns:a16="http://schemas.microsoft.com/office/drawing/2014/main" xmlns="" id="{AB569212-0FB3-C938-541A-728CBE7B91CA}"/>
              </a:ext>
            </a:extLst>
          </p:cNvPr>
          <p:cNvSpPr txBox="1"/>
          <p:nvPr/>
        </p:nvSpPr>
        <p:spPr>
          <a:xfrm>
            <a:off x="4862115" y="2583502"/>
            <a:ext cx="296355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>
                <a:solidFill>
                  <a:schemeClr val="bg1"/>
                </a:solidFill>
              </a:rPr>
              <a:t>COLLAGE: A.-S. MÜLLER, FOTO : M. BREIG/KIT</a:t>
            </a:r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28" name="Title 3"/>
          <p:cNvSpPr txBox="1">
            <a:spLocks/>
          </p:cNvSpPr>
          <p:nvPr/>
        </p:nvSpPr>
        <p:spPr>
          <a:xfrm>
            <a:off x="3112257" y="179548"/>
            <a:ext cx="2640724" cy="3719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HTS </a:t>
            </a:r>
            <a:r>
              <a:rPr lang="en-US" sz="2000" b="0" dirty="0" err="1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ReBCO</a:t>
            </a:r>
            <a:r>
              <a:rPr lang="en-US" sz="2000" b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Cable</a:t>
            </a:r>
          </a:p>
        </p:txBody>
      </p:sp>
      <p:sp>
        <p:nvSpPr>
          <p:cNvPr id="51" name="Rechteck 50"/>
          <p:cNvSpPr/>
          <p:nvPr/>
        </p:nvSpPr>
        <p:spPr>
          <a:xfrm>
            <a:off x="1452856" y="2380307"/>
            <a:ext cx="255783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smtClean="0"/>
              <a:t>HTS </a:t>
            </a:r>
            <a:r>
              <a:rPr lang="en-US" sz="1400" dirty="0" err="1"/>
              <a:t>Nuklotron</a:t>
            </a:r>
            <a:r>
              <a:rPr lang="en-US" sz="1400" dirty="0"/>
              <a:t> cable </a:t>
            </a:r>
            <a:r>
              <a:rPr lang="en-US" sz="1400" dirty="0" smtClean="0"/>
              <a:t>sample</a:t>
            </a:r>
            <a:endParaRPr lang="en-US" sz="1400" dirty="0"/>
          </a:p>
        </p:txBody>
      </p:sp>
      <p:pic>
        <p:nvPicPr>
          <p:cNvPr id="24" name="Grafik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299" y="609756"/>
            <a:ext cx="797467" cy="269241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549" y="1058048"/>
            <a:ext cx="3194041" cy="1249624"/>
          </a:xfrm>
          <a:prstGeom prst="round2DiagRect">
            <a:avLst>
              <a:gd name="adj1" fmla="val 0"/>
              <a:gd name="adj2" fmla="val 8317"/>
            </a:avLst>
          </a:prstGeom>
          <a:solidFill>
            <a:srgbClr val="FF99FF"/>
          </a:solidFill>
          <a:ln w="12700">
            <a:solidFill>
              <a:schemeClr val="bg2"/>
            </a:solidFill>
          </a:ln>
        </p:spPr>
      </p:pic>
      <p:sp>
        <p:nvSpPr>
          <p:cNvPr id="2" name="Rechteck 1"/>
          <p:cNvSpPr/>
          <p:nvPr/>
        </p:nvSpPr>
        <p:spPr>
          <a:xfrm>
            <a:off x="97871" y="2750833"/>
            <a:ext cx="83328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Design Parameters for a round, high current, low ac loss HTS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ReBCO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cable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x-non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ood </a:t>
            </a:r>
            <a:r>
              <a:rPr lang="x-none" sz="1200" dirty="0">
                <a:latin typeface="Calibri" panose="020F0502020204030204" pitchFamily="34" charset="0"/>
                <a:cs typeface="Calibri" panose="020F0502020204030204" pitchFamily="34" charset="0"/>
              </a:rPr>
              <a:t>direct cooling properties, and windability of 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FAIR </a:t>
            </a:r>
            <a:r>
              <a:rPr lang="x-non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SIS100 </a:t>
            </a:r>
            <a:r>
              <a:rPr lang="x-none" sz="1200" dirty="0">
                <a:latin typeface="Calibri" panose="020F0502020204030204" pitchFamily="34" charset="0"/>
                <a:cs typeface="Calibri" panose="020F0502020204030204" pitchFamily="34" charset="0"/>
              </a:rPr>
              <a:t>cable and apply it to HTS</a:t>
            </a:r>
            <a:endParaRPr lang="en-GB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Application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: fast ramped, high field accelerator </a:t>
            </a:r>
            <a:r>
              <a:rPr lang="en-GB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EU IFAST work packages members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Institute of Electrical Engineering (IEE), Slovak Academy of Sciences, Slovakia</a:t>
            </a:r>
          </a:p>
          <a:p>
            <a:pPr lvl="1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ILK Dresden, Germany</a:t>
            </a:r>
          </a:p>
          <a:p>
            <a:pPr lvl="1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GSI, Germany</a:t>
            </a:r>
          </a:p>
          <a:p>
            <a:pPr lvl="1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EMS Chair, University of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Twente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(UT), </a:t>
            </a:r>
            <a:r>
              <a:rPr lang="en-GB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Netherlands</a:t>
            </a:r>
          </a:p>
          <a:p>
            <a:pPr lvl="1"/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1" name="Picture 1" descr="page20image57853152">
            <a:extLst>
              <a:ext uri="{FF2B5EF4-FFF2-40B4-BE49-F238E27FC236}">
                <a16:creationId xmlns:a16="http://schemas.microsoft.com/office/drawing/2014/main" xmlns="" id="{E27FBF6D-DBB9-912A-6A02-B3ADA6AC5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526" y="1013619"/>
            <a:ext cx="1778951" cy="1481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5" name="Group 7"/>
          <p:cNvGrpSpPr/>
          <p:nvPr/>
        </p:nvGrpSpPr>
        <p:grpSpPr>
          <a:xfrm>
            <a:off x="6144513" y="1950631"/>
            <a:ext cx="3129595" cy="773435"/>
            <a:chOff x="990129" y="2632075"/>
            <a:chExt cx="5595251" cy="2317750"/>
          </a:xfrm>
        </p:grpSpPr>
        <p:sp>
          <p:nvSpPr>
            <p:cNvPr id="36" name="Rectangle 8">
              <a:extLst>
                <a:ext uri="{FF2B5EF4-FFF2-40B4-BE49-F238E27FC236}">
                  <a16:creationId xmlns:a16="http://schemas.microsoft.com/office/drawing/2014/main" xmlns="" id="{D196028A-57A6-83C6-9DEB-3B6AAF3F6CDA}"/>
                </a:ext>
              </a:extLst>
            </p:cNvPr>
            <p:cNvSpPr/>
            <p:nvPr/>
          </p:nvSpPr>
          <p:spPr>
            <a:xfrm>
              <a:off x="3199806" y="4058643"/>
              <a:ext cx="3385574" cy="830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/>
                <a:t>T</a:t>
              </a:r>
              <a:r>
                <a:rPr lang="sk-SK" sz="1200" dirty="0" err="1"/>
                <a:t>ransposition</a:t>
              </a:r>
              <a:r>
                <a:rPr lang="sk-SK" sz="1200" dirty="0"/>
                <a:t>=</a:t>
              </a:r>
              <a:r>
                <a:rPr lang="en-US" sz="1200" dirty="0"/>
                <a:t> 22 mm</a:t>
              </a:r>
            </a:p>
          </p:txBody>
        </p:sp>
        <p:grpSp>
          <p:nvGrpSpPr>
            <p:cNvPr id="38" name="Group 5"/>
            <p:cNvGrpSpPr/>
            <p:nvPr/>
          </p:nvGrpSpPr>
          <p:grpSpPr>
            <a:xfrm>
              <a:off x="990129" y="2632075"/>
              <a:ext cx="3811588" cy="2317750"/>
              <a:chOff x="990129" y="2632075"/>
              <a:chExt cx="3811588" cy="2317750"/>
            </a:xfrm>
          </p:grpSpPr>
          <p:pic>
            <p:nvPicPr>
              <p:cNvPr id="40" name="Picture 157" descr="kablik_r.png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8271280">
                <a:off x="990129" y="3506729"/>
                <a:ext cx="3811588" cy="7486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42" name="Group 2"/>
              <p:cNvGrpSpPr/>
              <p:nvPr/>
            </p:nvGrpSpPr>
            <p:grpSpPr>
              <a:xfrm>
                <a:off x="1794992" y="2632075"/>
                <a:ext cx="2411412" cy="2317750"/>
                <a:chOff x="1794992" y="2632075"/>
                <a:chExt cx="2411412" cy="2317750"/>
              </a:xfrm>
            </p:grpSpPr>
            <p:sp>
              <p:nvSpPr>
                <p:cNvPr id="44" name="TextBox 12"/>
                <p:cNvSpPr txBox="1"/>
                <p:nvPr/>
              </p:nvSpPr>
              <p:spPr bwMode="auto">
                <a:xfrm>
                  <a:off x="1835043" y="2657706"/>
                  <a:ext cx="994821" cy="1567932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eaLnBrk="1" hangingPunct="1">
                    <a:defRPr/>
                  </a:pPr>
                  <a:r>
                    <a:rPr lang="en-US" sz="1200" i="1" dirty="0">
                      <a:solidFill>
                        <a:srgbClr val="00B0F0"/>
                      </a:solidFill>
                      <a:latin typeface="+mj-lt"/>
                      <a:cs typeface="Arial" charset="0"/>
                    </a:rPr>
                    <a:t>B</a:t>
                  </a:r>
                  <a:r>
                    <a:rPr lang="en-US" sz="1200" i="1" baseline="-25000" dirty="0">
                      <a:solidFill>
                        <a:srgbClr val="00B0F0"/>
                      </a:solidFill>
                      <a:latin typeface="+mj-lt"/>
                      <a:cs typeface="Arial" charset="0"/>
                    </a:rPr>
                    <a:t>ac</a:t>
                  </a:r>
                  <a:r>
                    <a:rPr lang="sk-SK" sz="1200" i="1" baseline="-25000" dirty="0">
                      <a:solidFill>
                        <a:srgbClr val="00B0F0"/>
                      </a:solidFill>
                      <a:latin typeface="+mj-lt"/>
                      <a:cs typeface="Arial" charset="0"/>
                    </a:rPr>
                    <a:t> </a:t>
                  </a:r>
                  <a:endParaRPr lang="sk-SK" sz="1200" i="1" dirty="0">
                    <a:solidFill>
                      <a:srgbClr val="00B0F0"/>
                    </a:solidFill>
                    <a:latin typeface="+mj-lt"/>
                    <a:cs typeface="Arial" charset="0"/>
                  </a:endParaRPr>
                </a:p>
                <a:p>
                  <a:pPr eaLnBrk="1" hangingPunct="1">
                    <a:defRPr/>
                  </a:pPr>
                  <a:r>
                    <a:rPr lang="sk-SK" sz="1200" baseline="-25000" dirty="0">
                      <a:solidFill>
                        <a:srgbClr val="00B0F0"/>
                      </a:solidFill>
                      <a:latin typeface="+mj-lt"/>
                      <a:cs typeface="Arial" charset="0"/>
                    </a:rPr>
                    <a:t> (80 </a:t>
                  </a:r>
                  <a:r>
                    <a:rPr lang="sk-SK" sz="1200" baseline="-25000" dirty="0" err="1">
                      <a:solidFill>
                        <a:srgbClr val="00B0F0"/>
                      </a:solidFill>
                      <a:latin typeface="+mj-lt"/>
                      <a:cs typeface="Arial" charset="0"/>
                    </a:rPr>
                    <a:t>mT</a:t>
                  </a:r>
                  <a:r>
                    <a:rPr lang="sk-SK" sz="1200" baseline="-25000" dirty="0">
                      <a:solidFill>
                        <a:srgbClr val="00B0F0"/>
                      </a:solidFill>
                      <a:latin typeface="+mj-lt"/>
                      <a:cs typeface="Arial" charset="0"/>
                    </a:rPr>
                    <a:t>,</a:t>
                  </a:r>
                </a:p>
                <a:p>
                  <a:pPr eaLnBrk="1" hangingPunct="1">
                    <a:defRPr/>
                  </a:pPr>
                  <a:r>
                    <a:rPr lang="sk-SK" sz="1200" baseline="-25000" dirty="0">
                      <a:solidFill>
                        <a:srgbClr val="00B0F0"/>
                      </a:solidFill>
                      <a:latin typeface="+mj-lt"/>
                      <a:cs typeface="Arial" charset="0"/>
                    </a:rPr>
                    <a:t> 50 Hz)</a:t>
                  </a:r>
                  <a:endParaRPr lang="en-US" sz="1200" baseline="-25000" dirty="0">
                    <a:solidFill>
                      <a:srgbClr val="00B0F0"/>
                    </a:solidFill>
                    <a:latin typeface="+mj-lt"/>
                    <a:cs typeface="Arial" charset="0"/>
                  </a:endParaRPr>
                </a:p>
              </p:txBody>
            </p:sp>
            <p:cxnSp>
              <p:nvCxnSpPr>
                <p:cNvPr id="45" name="Straight Arrow Connector 13"/>
                <p:cNvCxnSpPr/>
                <p:nvPr/>
              </p:nvCxnSpPr>
              <p:spPr bwMode="auto">
                <a:xfrm>
                  <a:off x="2820039" y="2827206"/>
                  <a:ext cx="9525" cy="723900"/>
                </a:xfrm>
                <a:prstGeom prst="straightConnector1">
                  <a:avLst/>
                </a:prstGeom>
                <a:ln w="28575">
                  <a:solidFill>
                    <a:srgbClr val="00B0F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Freeform 14"/>
                <p:cNvSpPr/>
                <p:nvPr/>
              </p:nvSpPr>
              <p:spPr bwMode="auto">
                <a:xfrm>
                  <a:off x="1794992" y="2632075"/>
                  <a:ext cx="2360612" cy="2279650"/>
                </a:xfrm>
                <a:custGeom>
                  <a:avLst/>
                  <a:gdLst>
                    <a:gd name="connsiteX0" fmla="*/ 1959429 w 1959429"/>
                    <a:gd name="connsiteY0" fmla="*/ 0 h 2299063"/>
                    <a:gd name="connsiteX1" fmla="*/ 1854926 w 1959429"/>
                    <a:gd name="connsiteY1" fmla="*/ 478972 h 2299063"/>
                    <a:gd name="connsiteX2" fmla="*/ 1567543 w 1959429"/>
                    <a:gd name="connsiteY2" fmla="*/ 827315 h 2299063"/>
                    <a:gd name="connsiteX3" fmla="*/ 1010194 w 1959429"/>
                    <a:gd name="connsiteY3" fmla="*/ 1036320 h 2299063"/>
                    <a:gd name="connsiteX4" fmla="*/ 783771 w 1959429"/>
                    <a:gd name="connsiteY4" fmla="*/ 1358538 h 2299063"/>
                    <a:gd name="connsiteX5" fmla="*/ 618309 w 1959429"/>
                    <a:gd name="connsiteY5" fmla="*/ 1820092 h 2299063"/>
                    <a:gd name="connsiteX6" fmla="*/ 0 w 1959429"/>
                    <a:gd name="connsiteY6" fmla="*/ 2299063 h 2299063"/>
                    <a:gd name="connsiteX0" fmla="*/ 2015088 w 2015088"/>
                    <a:gd name="connsiteY0" fmla="*/ 0 h 2247379"/>
                    <a:gd name="connsiteX1" fmla="*/ 1854926 w 2015088"/>
                    <a:gd name="connsiteY1" fmla="*/ 427288 h 2247379"/>
                    <a:gd name="connsiteX2" fmla="*/ 1567543 w 2015088"/>
                    <a:gd name="connsiteY2" fmla="*/ 775631 h 2247379"/>
                    <a:gd name="connsiteX3" fmla="*/ 1010194 w 2015088"/>
                    <a:gd name="connsiteY3" fmla="*/ 984636 h 2247379"/>
                    <a:gd name="connsiteX4" fmla="*/ 783771 w 2015088"/>
                    <a:gd name="connsiteY4" fmla="*/ 1306854 h 2247379"/>
                    <a:gd name="connsiteX5" fmla="*/ 618309 w 2015088"/>
                    <a:gd name="connsiteY5" fmla="*/ 1768408 h 2247379"/>
                    <a:gd name="connsiteX6" fmla="*/ 0 w 2015088"/>
                    <a:gd name="connsiteY6" fmla="*/ 2247379 h 2247379"/>
                    <a:gd name="connsiteX0" fmla="*/ 2015088 w 2015088"/>
                    <a:gd name="connsiteY0" fmla="*/ 0 h 2247379"/>
                    <a:gd name="connsiteX1" fmla="*/ 1854926 w 2015088"/>
                    <a:gd name="connsiteY1" fmla="*/ 427288 h 2247379"/>
                    <a:gd name="connsiteX2" fmla="*/ 1567543 w 2015088"/>
                    <a:gd name="connsiteY2" fmla="*/ 775631 h 2247379"/>
                    <a:gd name="connsiteX3" fmla="*/ 1010194 w 2015088"/>
                    <a:gd name="connsiteY3" fmla="*/ 984636 h 2247379"/>
                    <a:gd name="connsiteX4" fmla="*/ 783771 w 2015088"/>
                    <a:gd name="connsiteY4" fmla="*/ 1306854 h 2247379"/>
                    <a:gd name="connsiteX5" fmla="*/ 618309 w 2015088"/>
                    <a:gd name="connsiteY5" fmla="*/ 1768408 h 2247379"/>
                    <a:gd name="connsiteX6" fmla="*/ 0 w 2015088"/>
                    <a:gd name="connsiteY6" fmla="*/ 2247379 h 2247379"/>
                    <a:gd name="connsiteX0" fmla="*/ 2015088 w 2015088"/>
                    <a:gd name="connsiteY0" fmla="*/ 0 h 2247379"/>
                    <a:gd name="connsiteX1" fmla="*/ 1791316 w 2015088"/>
                    <a:gd name="connsiteY1" fmla="*/ 482947 h 2247379"/>
                    <a:gd name="connsiteX2" fmla="*/ 1567543 w 2015088"/>
                    <a:gd name="connsiteY2" fmla="*/ 775631 h 2247379"/>
                    <a:gd name="connsiteX3" fmla="*/ 1010194 w 2015088"/>
                    <a:gd name="connsiteY3" fmla="*/ 984636 h 2247379"/>
                    <a:gd name="connsiteX4" fmla="*/ 783771 w 2015088"/>
                    <a:gd name="connsiteY4" fmla="*/ 1306854 h 2247379"/>
                    <a:gd name="connsiteX5" fmla="*/ 618309 w 2015088"/>
                    <a:gd name="connsiteY5" fmla="*/ 1768408 h 2247379"/>
                    <a:gd name="connsiteX6" fmla="*/ 0 w 2015088"/>
                    <a:gd name="connsiteY6" fmla="*/ 2247379 h 2247379"/>
                    <a:gd name="connsiteX0" fmla="*/ 2015088 w 2015088"/>
                    <a:gd name="connsiteY0" fmla="*/ 0 h 2247379"/>
                    <a:gd name="connsiteX1" fmla="*/ 1791316 w 2015088"/>
                    <a:gd name="connsiteY1" fmla="*/ 482947 h 2247379"/>
                    <a:gd name="connsiteX2" fmla="*/ 1329004 w 2015088"/>
                    <a:gd name="connsiteY2" fmla="*/ 831290 h 2247379"/>
                    <a:gd name="connsiteX3" fmla="*/ 1010194 w 2015088"/>
                    <a:gd name="connsiteY3" fmla="*/ 984636 h 2247379"/>
                    <a:gd name="connsiteX4" fmla="*/ 783771 w 2015088"/>
                    <a:gd name="connsiteY4" fmla="*/ 1306854 h 2247379"/>
                    <a:gd name="connsiteX5" fmla="*/ 618309 w 2015088"/>
                    <a:gd name="connsiteY5" fmla="*/ 1768408 h 2247379"/>
                    <a:gd name="connsiteX6" fmla="*/ 0 w 2015088"/>
                    <a:gd name="connsiteY6" fmla="*/ 2247379 h 2247379"/>
                    <a:gd name="connsiteX0" fmla="*/ 2015088 w 2015088"/>
                    <a:gd name="connsiteY0" fmla="*/ 0 h 2247379"/>
                    <a:gd name="connsiteX1" fmla="*/ 1727705 w 2015088"/>
                    <a:gd name="connsiteY1" fmla="*/ 538606 h 2247379"/>
                    <a:gd name="connsiteX2" fmla="*/ 1329004 w 2015088"/>
                    <a:gd name="connsiteY2" fmla="*/ 831290 h 2247379"/>
                    <a:gd name="connsiteX3" fmla="*/ 1010194 w 2015088"/>
                    <a:gd name="connsiteY3" fmla="*/ 984636 h 2247379"/>
                    <a:gd name="connsiteX4" fmla="*/ 783771 w 2015088"/>
                    <a:gd name="connsiteY4" fmla="*/ 1306854 h 2247379"/>
                    <a:gd name="connsiteX5" fmla="*/ 618309 w 2015088"/>
                    <a:gd name="connsiteY5" fmla="*/ 1768408 h 2247379"/>
                    <a:gd name="connsiteX6" fmla="*/ 0 w 2015088"/>
                    <a:gd name="connsiteY6" fmla="*/ 2247379 h 2247379"/>
                    <a:gd name="connsiteX0" fmla="*/ 2015088 w 2015088"/>
                    <a:gd name="connsiteY0" fmla="*/ 0 h 2247379"/>
                    <a:gd name="connsiteX1" fmla="*/ 1727705 w 2015088"/>
                    <a:gd name="connsiteY1" fmla="*/ 538606 h 2247379"/>
                    <a:gd name="connsiteX2" fmla="*/ 1329004 w 2015088"/>
                    <a:gd name="connsiteY2" fmla="*/ 831290 h 2247379"/>
                    <a:gd name="connsiteX3" fmla="*/ 1010194 w 2015088"/>
                    <a:gd name="connsiteY3" fmla="*/ 984636 h 2247379"/>
                    <a:gd name="connsiteX4" fmla="*/ 783771 w 2015088"/>
                    <a:gd name="connsiteY4" fmla="*/ 1306854 h 2247379"/>
                    <a:gd name="connsiteX5" fmla="*/ 618309 w 2015088"/>
                    <a:gd name="connsiteY5" fmla="*/ 1768408 h 2247379"/>
                    <a:gd name="connsiteX6" fmla="*/ 0 w 2015088"/>
                    <a:gd name="connsiteY6" fmla="*/ 2247379 h 2247379"/>
                    <a:gd name="connsiteX0" fmla="*/ 2015088 w 2015088"/>
                    <a:gd name="connsiteY0" fmla="*/ 0 h 2247379"/>
                    <a:gd name="connsiteX1" fmla="*/ 1727705 w 2015088"/>
                    <a:gd name="connsiteY1" fmla="*/ 538606 h 2247379"/>
                    <a:gd name="connsiteX2" fmla="*/ 1329004 w 2015088"/>
                    <a:gd name="connsiteY2" fmla="*/ 831290 h 2247379"/>
                    <a:gd name="connsiteX3" fmla="*/ 715996 w 2015088"/>
                    <a:gd name="connsiteY3" fmla="*/ 1143662 h 2247379"/>
                    <a:gd name="connsiteX4" fmla="*/ 783771 w 2015088"/>
                    <a:gd name="connsiteY4" fmla="*/ 1306854 h 2247379"/>
                    <a:gd name="connsiteX5" fmla="*/ 618309 w 2015088"/>
                    <a:gd name="connsiteY5" fmla="*/ 1768408 h 2247379"/>
                    <a:gd name="connsiteX6" fmla="*/ 0 w 2015088"/>
                    <a:gd name="connsiteY6" fmla="*/ 2247379 h 2247379"/>
                    <a:gd name="connsiteX0" fmla="*/ 2015088 w 2015088"/>
                    <a:gd name="connsiteY0" fmla="*/ 0 h 2247379"/>
                    <a:gd name="connsiteX1" fmla="*/ 1727705 w 2015088"/>
                    <a:gd name="connsiteY1" fmla="*/ 538606 h 2247379"/>
                    <a:gd name="connsiteX2" fmla="*/ 1329004 w 2015088"/>
                    <a:gd name="connsiteY2" fmla="*/ 831290 h 2247379"/>
                    <a:gd name="connsiteX3" fmla="*/ 715996 w 2015088"/>
                    <a:gd name="connsiteY3" fmla="*/ 1143662 h 2247379"/>
                    <a:gd name="connsiteX4" fmla="*/ 366328 w 2015088"/>
                    <a:gd name="connsiteY4" fmla="*/ 1477807 h 2247379"/>
                    <a:gd name="connsiteX5" fmla="*/ 618309 w 2015088"/>
                    <a:gd name="connsiteY5" fmla="*/ 1768408 h 2247379"/>
                    <a:gd name="connsiteX6" fmla="*/ 0 w 2015088"/>
                    <a:gd name="connsiteY6" fmla="*/ 2247379 h 2247379"/>
                    <a:gd name="connsiteX0" fmla="*/ 2015088 w 2015088"/>
                    <a:gd name="connsiteY0" fmla="*/ 0 h 2247379"/>
                    <a:gd name="connsiteX1" fmla="*/ 1727705 w 2015088"/>
                    <a:gd name="connsiteY1" fmla="*/ 538606 h 2247379"/>
                    <a:gd name="connsiteX2" fmla="*/ 1329004 w 2015088"/>
                    <a:gd name="connsiteY2" fmla="*/ 831290 h 2247379"/>
                    <a:gd name="connsiteX3" fmla="*/ 715996 w 2015088"/>
                    <a:gd name="connsiteY3" fmla="*/ 1143662 h 2247379"/>
                    <a:gd name="connsiteX4" fmla="*/ 366328 w 2015088"/>
                    <a:gd name="connsiteY4" fmla="*/ 1477807 h 2247379"/>
                    <a:gd name="connsiteX5" fmla="*/ 153158 w 2015088"/>
                    <a:gd name="connsiteY5" fmla="*/ 1891653 h 2247379"/>
                    <a:gd name="connsiteX6" fmla="*/ 0 w 2015088"/>
                    <a:gd name="connsiteY6" fmla="*/ 2247379 h 2247379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698740 w 2384824"/>
                    <a:gd name="connsiteY2" fmla="*/ 831290 h 2295087"/>
                    <a:gd name="connsiteX3" fmla="*/ 1085732 w 2384824"/>
                    <a:gd name="connsiteY3" fmla="*/ 1143662 h 2295087"/>
                    <a:gd name="connsiteX4" fmla="*/ 736064 w 2384824"/>
                    <a:gd name="connsiteY4" fmla="*/ 1477807 h 2295087"/>
                    <a:gd name="connsiteX5" fmla="*/ 522894 w 2384824"/>
                    <a:gd name="connsiteY5" fmla="*/ 1891653 h 2295087"/>
                    <a:gd name="connsiteX6" fmla="*/ 0 w 2384824"/>
                    <a:gd name="connsiteY6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698740 w 2384824"/>
                    <a:gd name="connsiteY2" fmla="*/ 831290 h 2295087"/>
                    <a:gd name="connsiteX3" fmla="*/ 1085732 w 2384824"/>
                    <a:gd name="connsiteY3" fmla="*/ 1143662 h 2295087"/>
                    <a:gd name="connsiteX4" fmla="*/ 736064 w 2384824"/>
                    <a:gd name="connsiteY4" fmla="*/ 1477807 h 2295087"/>
                    <a:gd name="connsiteX5" fmla="*/ 522894 w 2384824"/>
                    <a:gd name="connsiteY5" fmla="*/ 1891653 h 2295087"/>
                    <a:gd name="connsiteX6" fmla="*/ 0 w 2384824"/>
                    <a:gd name="connsiteY6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698740 w 2384824"/>
                    <a:gd name="connsiteY2" fmla="*/ 831290 h 2295087"/>
                    <a:gd name="connsiteX3" fmla="*/ 1085732 w 2384824"/>
                    <a:gd name="connsiteY3" fmla="*/ 1143662 h 2295087"/>
                    <a:gd name="connsiteX4" fmla="*/ 736064 w 2384824"/>
                    <a:gd name="connsiteY4" fmla="*/ 1477807 h 2295087"/>
                    <a:gd name="connsiteX5" fmla="*/ 506991 w 2384824"/>
                    <a:gd name="connsiteY5" fmla="*/ 1907556 h 2295087"/>
                    <a:gd name="connsiteX6" fmla="*/ 0 w 2384824"/>
                    <a:gd name="connsiteY6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698740 w 2384824"/>
                    <a:gd name="connsiteY2" fmla="*/ 831290 h 2295087"/>
                    <a:gd name="connsiteX3" fmla="*/ 1085732 w 2384824"/>
                    <a:gd name="connsiteY3" fmla="*/ 1143662 h 2295087"/>
                    <a:gd name="connsiteX4" fmla="*/ 736064 w 2384824"/>
                    <a:gd name="connsiteY4" fmla="*/ 1477807 h 2295087"/>
                    <a:gd name="connsiteX5" fmla="*/ 506991 w 2384824"/>
                    <a:gd name="connsiteY5" fmla="*/ 1963215 h 2295087"/>
                    <a:gd name="connsiteX6" fmla="*/ 0 w 2384824"/>
                    <a:gd name="connsiteY6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698740 w 2384824"/>
                    <a:gd name="connsiteY2" fmla="*/ 831290 h 2295087"/>
                    <a:gd name="connsiteX3" fmla="*/ 1085732 w 2384824"/>
                    <a:gd name="connsiteY3" fmla="*/ 1143662 h 2295087"/>
                    <a:gd name="connsiteX4" fmla="*/ 771845 w 2384824"/>
                    <a:gd name="connsiteY4" fmla="*/ 1446002 h 2295087"/>
                    <a:gd name="connsiteX5" fmla="*/ 506991 w 2384824"/>
                    <a:gd name="connsiteY5" fmla="*/ 1963215 h 2295087"/>
                    <a:gd name="connsiteX6" fmla="*/ 0 w 2384824"/>
                    <a:gd name="connsiteY6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698740 w 2384824"/>
                    <a:gd name="connsiteY2" fmla="*/ 831290 h 2295087"/>
                    <a:gd name="connsiteX3" fmla="*/ 1085732 w 2384824"/>
                    <a:gd name="connsiteY3" fmla="*/ 1143662 h 2295087"/>
                    <a:gd name="connsiteX4" fmla="*/ 771845 w 2384824"/>
                    <a:gd name="connsiteY4" fmla="*/ 1446002 h 2295087"/>
                    <a:gd name="connsiteX5" fmla="*/ 506991 w 2384824"/>
                    <a:gd name="connsiteY5" fmla="*/ 1963215 h 2295087"/>
                    <a:gd name="connsiteX6" fmla="*/ 0 w 2384824"/>
                    <a:gd name="connsiteY6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698740 w 2384824"/>
                    <a:gd name="connsiteY2" fmla="*/ 831290 h 2295087"/>
                    <a:gd name="connsiteX3" fmla="*/ 1085732 w 2384824"/>
                    <a:gd name="connsiteY3" fmla="*/ 1143662 h 2295087"/>
                    <a:gd name="connsiteX4" fmla="*/ 771845 w 2384824"/>
                    <a:gd name="connsiteY4" fmla="*/ 1446002 h 2295087"/>
                    <a:gd name="connsiteX5" fmla="*/ 506991 w 2384824"/>
                    <a:gd name="connsiteY5" fmla="*/ 1963215 h 2295087"/>
                    <a:gd name="connsiteX6" fmla="*/ 0 w 2384824"/>
                    <a:gd name="connsiteY6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698740 w 2384824"/>
                    <a:gd name="connsiteY2" fmla="*/ 831290 h 2295087"/>
                    <a:gd name="connsiteX3" fmla="*/ 1085732 w 2384824"/>
                    <a:gd name="connsiteY3" fmla="*/ 1143662 h 2295087"/>
                    <a:gd name="connsiteX4" fmla="*/ 771845 w 2384824"/>
                    <a:gd name="connsiteY4" fmla="*/ 1446002 h 2295087"/>
                    <a:gd name="connsiteX5" fmla="*/ 506991 w 2384824"/>
                    <a:gd name="connsiteY5" fmla="*/ 1963215 h 2295087"/>
                    <a:gd name="connsiteX6" fmla="*/ 0 w 2384824"/>
                    <a:gd name="connsiteY6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698740 w 2384824"/>
                    <a:gd name="connsiteY2" fmla="*/ 831290 h 2295087"/>
                    <a:gd name="connsiteX3" fmla="*/ 1122964 w 2384824"/>
                    <a:gd name="connsiteY3" fmla="*/ 1155038 h 2295087"/>
                    <a:gd name="connsiteX4" fmla="*/ 1085732 w 2384824"/>
                    <a:gd name="connsiteY4" fmla="*/ 1143662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710667 w 2384824"/>
                    <a:gd name="connsiteY2" fmla="*/ 867071 h 2295087"/>
                    <a:gd name="connsiteX3" fmla="*/ 1122964 w 2384824"/>
                    <a:gd name="connsiteY3" fmla="*/ 1155038 h 2295087"/>
                    <a:gd name="connsiteX4" fmla="*/ 1085732 w 2384824"/>
                    <a:gd name="connsiteY4" fmla="*/ 1143662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710667 w 2384824"/>
                    <a:gd name="connsiteY2" fmla="*/ 867071 h 2295087"/>
                    <a:gd name="connsiteX3" fmla="*/ 1122964 w 2384824"/>
                    <a:gd name="connsiteY3" fmla="*/ 1155038 h 2295087"/>
                    <a:gd name="connsiteX4" fmla="*/ 1085732 w 2384824"/>
                    <a:gd name="connsiteY4" fmla="*/ 1143662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766326 w 2384824"/>
                    <a:gd name="connsiteY2" fmla="*/ 823339 h 2295087"/>
                    <a:gd name="connsiteX3" fmla="*/ 1122964 w 2384824"/>
                    <a:gd name="connsiteY3" fmla="*/ 1155038 h 2295087"/>
                    <a:gd name="connsiteX4" fmla="*/ 1085732 w 2384824"/>
                    <a:gd name="connsiteY4" fmla="*/ 1143662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18727 h 2295087"/>
                    <a:gd name="connsiteX2" fmla="*/ 1766326 w 2384824"/>
                    <a:gd name="connsiteY2" fmla="*/ 823339 h 2295087"/>
                    <a:gd name="connsiteX3" fmla="*/ 1122964 w 2384824"/>
                    <a:gd name="connsiteY3" fmla="*/ 1155038 h 2295087"/>
                    <a:gd name="connsiteX4" fmla="*/ 1085732 w 2384824"/>
                    <a:gd name="connsiteY4" fmla="*/ 1143662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18727 h 2295087"/>
                    <a:gd name="connsiteX2" fmla="*/ 1766326 w 2384824"/>
                    <a:gd name="connsiteY2" fmla="*/ 823339 h 2295087"/>
                    <a:gd name="connsiteX3" fmla="*/ 1122964 w 2384824"/>
                    <a:gd name="connsiteY3" fmla="*/ 1155038 h 2295087"/>
                    <a:gd name="connsiteX4" fmla="*/ 1085732 w 2384824"/>
                    <a:gd name="connsiteY4" fmla="*/ 1143662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18727 h 2295087"/>
                    <a:gd name="connsiteX2" fmla="*/ 1766326 w 2384824"/>
                    <a:gd name="connsiteY2" fmla="*/ 823339 h 2295087"/>
                    <a:gd name="connsiteX3" fmla="*/ 1297892 w 2384824"/>
                    <a:gd name="connsiteY3" fmla="*/ 1015890 h 2295087"/>
                    <a:gd name="connsiteX4" fmla="*/ 1085732 w 2384824"/>
                    <a:gd name="connsiteY4" fmla="*/ 1143662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18727 h 2295087"/>
                    <a:gd name="connsiteX2" fmla="*/ 1766326 w 2384824"/>
                    <a:gd name="connsiteY2" fmla="*/ 823339 h 2295087"/>
                    <a:gd name="connsiteX3" fmla="*/ 1297892 w 2384824"/>
                    <a:gd name="connsiteY3" fmla="*/ 1015890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18727 h 2295087"/>
                    <a:gd name="connsiteX2" fmla="*/ 1766326 w 2384824"/>
                    <a:gd name="connsiteY2" fmla="*/ 823339 h 2295087"/>
                    <a:gd name="connsiteX3" fmla="*/ 1309819 w 2384824"/>
                    <a:gd name="connsiteY3" fmla="*/ 1079501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18727 h 2295087"/>
                    <a:gd name="connsiteX2" fmla="*/ 1766326 w 2384824"/>
                    <a:gd name="connsiteY2" fmla="*/ 823339 h 2295087"/>
                    <a:gd name="connsiteX3" fmla="*/ 1309819 w 2384824"/>
                    <a:gd name="connsiteY3" fmla="*/ 1079501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5271 w 2384824"/>
                    <a:gd name="connsiteY1" fmla="*/ 502824 h 2295087"/>
                    <a:gd name="connsiteX2" fmla="*/ 1766326 w 2384824"/>
                    <a:gd name="connsiteY2" fmla="*/ 823339 h 2295087"/>
                    <a:gd name="connsiteX3" fmla="*/ 1309819 w 2384824"/>
                    <a:gd name="connsiteY3" fmla="*/ 1079501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1295 w 2384824"/>
                    <a:gd name="connsiteY1" fmla="*/ 494873 h 2295087"/>
                    <a:gd name="connsiteX2" fmla="*/ 1766326 w 2384824"/>
                    <a:gd name="connsiteY2" fmla="*/ 823339 h 2295087"/>
                    <a:gd name="connsiteX3" fmla="*/ 1309819 w 2384824"/>
                    <a:gd name="connsiteY3" fmla="*/ 1079501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1295 w 2384824"/>
                    <a:gd name="connsiteY1" fmla="*/ 494873 h 2295087"/>
                    <a:gd name="connsiteX2" fmla="*/ 1766326 w 2384824"/>
                    <a:gd name="connsiteY2" fmla="*/ 823339 h 2295087"/>
                    <a:gd name="connsiteX3" fmla="*/ 1309819 w 2384824"/>
                    <a:gd name="connsiteY3" fmla="*/ 1079501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1295 w 2384824"/>
                    <a:gd name="connsiteY1" fmla="*/ 494873 h 2295087"/>
                    <a:gd name="connsiteX2" fmla="*/ 1746447 w 2384824"/>
                    <a:gd name="connsiteY2" fmla="*/ 791534 h 2295087"/>
                    <a:gd name="connsiteX3" fmla="*/ 1309819 w 2384824"/>
                    <a:gd name="connsiteY3" fmla="*/ 1079501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1295 w 2384824"/>
                    <a:gd name="connsiteY1" fmla="*/ 494873 h 2295087"/>
                    <a:gd name="connsiteX2" fmla="*/ 1746447 w 2384824"/>
                    <a:gd name="connsiteY2" fmla="*/ 791534 h 2295087"/>
                    <a:gd name="connsiteX3" fmla="*/ 1309819 w 2384824"/>
                    <a:gd name="connsiteY3" fmla="*/ 1079501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1295 w 2384824"/>
                    <a:gd name="connsiteY1" fmla="*/ 494873 h 2295087"/>
                    <a:gd name="connsiteX2" fmla="*/ 1746447 w 2384824"/>
                    <a:gd name="connsiteY2" fmla="*/ 791534 h 2295087"/>
                    <a:gd name="connsiteX3" fmla="*/ 1309819 w 2384824"/>
                    <a:gd name="connsiteY3" fmla="*/ 1079501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1295 w 2384824"/>
                    <a:gd name="connsiteY1" fmla="*/ 494873 h 2295087"/>
                    <a:gd name="connsiteX2" fmla="*/ 1778252 w 2384824"/>
                    <a:gd name="connsiteY2" fmla="*/ 791534 h 2295087"/>
                    <a:gd name="connsiteX3" fmla="*/ 1309819 w 2384824"/>
                    <a:gd name="connsiteY3" fmla="*/ 1079501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1295 w 2384824"/>
                    <a:gd name="connsiteY1" fmla="*/ 494873 h 2295087"/>
                    <a:gd name="connsiteX2" fmla="*/ 1778252 w 2384824"/>
                    <a:gd name="connsiteY2" fmla="*/ 791534 h 2295087"/>
                    <a:gd name="connsiteX3" fmla="*/ 1285965 w 2384824"/>
                    <a:gd name="connsiteY3" fmla="*/ 1067575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1295 w 2384824"/>
                    <a:gd name="connsiteY1" fmla="*/ 494873 h 2295087"/>
                    <a:gd name="connsiteX2" fmla="*/ 1778252 w 2384824"/>
                    <a:gd name="connsiteY2" fmla="*/ 791534 h 2295087"/>
                    <a:gd name="connsiteX3" fmla="*/ 1285965 w 2384824"/>
                    <a:gd name="connsiteY3" fmla="*/ 1067575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3016 w 2384824"/>
                    <a:gd name="connsiteY6" fmla="*/ 1987069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1295 w 2384824"/>
                    <a:gd name="connsiteY1" fmla="*/ 494873 h 2295087"/>
                    <a:gd name="connsiteX2" fmla="*/ 1778252 w 2384824"/>
                    <a:gd name="connsiteY2" fmla="*/ 791534 h 2295087"/>
                    <a:gd name="connsiteX3" fmla="*/ 1285965 w 2384824"/>
                    <a:gd name="connsiteY3" fmla="*/ 1067575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3016 w 2384824"/>
                    <a:gd name="connsiteY6" fmla="*/ 1987069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1295 w 2384824"/>
                    <a:gd name="connsiteY1" fmla="*/ 494873 h 2295087"/>
                    <a:gd name="connsiteX2" fmla="*/ 1778252 w 2384824"/>
                    <a:gd name="connsiteY2" fmla="*/ 791534 h 2295087"/>
                    <a:gd name="connsiteX3" fmla="*/ 1285965 w 2384824"/>
                    <a:gd name="connsiteY3" fmla="*/ 1067575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3016 w 2384824"/>
                    <a:gd name="connsiteY6" fmla="*/ 1987069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1295 w 2384824"/>
                    <a:gd name="connsiteY1" fmla="*/ 494873 h 2295087"/>
                    <a:gd name="connsiteX2" fmla="*/ 1778252 w 2384824"/>
                    <a:gd name="connsiteY2" fmla="*/ 791534 h 2295087"/>
                    <a:gd name="connsiteX3" fmla="*/ 1285965 w 2384824"/>
                    <a:gd name="connsiteY3" fmla="*/ 1067575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483138 w 2384824"/>
                    <a:gd name="connsiteY6" fmla="*/ 1975142 h 2295087"/>
                    <a:gd name="connsiteX7" fmla="*/ 0 w 2384824"/>
                    <a:gd name="connsiteY7" fmla="*/ 2295087 h 2295087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754398 w 2360970"/>
                    <a:gd name="connsiteY2" fmla="*/ 791534 h 2279184"/>
                    <a:gd name="connsiteX3" fmla="*/ 1262111 w 2360970"/>
                    <a:gd name="connsiteY3" fmla="*/ 1067575 h 2279184"/>
                    <a:gd name="connsiteX4" fmla="*/ 906827 w 2360970"/>
                    <a:gd name="connsiteY4" fmla="*/ 1262931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754398 w 2360970"/>
                    <a:gd name="connsiteY2" fmla="*/ 791534 h 2279184"/>
                    <a:gd name="connsiteX3" fmla="*/ 1262111 w 2360970"/>
                    <a:gd name="connsiteY3" fmla="*/ 1067575 h 2279184"/>
                    <a:gd name="connsiteX4" fmla="*/ 906827 w 2360970"/>
                    <a:gd name="connsiteY4" fmla="*/ 1262931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754398 w 2360970"/>
                    <a:gd name="connsiteY2" fmla="*/ 791534 h 2279184"/>
                    <a:gd name="connsiteX3" fmla="*/ 1262111 w 2360970"/>
                    <a:gd name="connsiteY3" fmla="*/ 1067575 h 2279184"/>
                    <a:gd name="connsiteX4" fmla="*/ 1010194 w 2360970"/>
                    <a:gd name="connsiteY4" fmla="*/ 1191369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754398 w 2360970"/>
                    <a:gd name="connsiteY2" fmla="*/ 791534 h 2279184"/>
                    <a:gd name="connsiteX3" fmla="*/ 1460894 w 2360970"/>
                    <a:gd name="connsiteY3" fmla="*/ 948305 h 2279184"/>
                    <a:gd name="connsiteX4" fmla="*/ 1010194 w 2360970"/>
                    <a:gd name="connsiteY4" fmla="*/ 1191369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754398 w 2360970"/>
                    <a:gd name="connsiteY2" fmla="*/ 791534 h 2279184"/>
                    <a:gd name="connsiteX3" fmla="*/ 1460894 w 2360970"/>
                    <a:gd name="connsiteY3" fmla="*/ 948305 h 2279184"/>
                    <a:gd name="connsiteX4" fmla="*/ 1039475 w 2360970"/>
                    <a:gd name="connsiteY4" fmla="*/ 1139136 h 2279184"/>
                    <a:gd name="connsiteX5" fmla="*/ 1010194 w 2360970"/>
                    <a:gd name="connsiteY5" fmla="*/ 1191369 h 2279184"/>
                    <a:gd name="connsiteX6" fmla="*/ 747991 w 2360970"/>
                    <a:gd name="connsiteY6" fmla="*/ 1446002 h 2279184"/>
                    <a:gd name="connsiteX7" fmla="*/ 459284 w 2360970"/>
                    <a:gd name="connsiteY7" fmla="*/ 1975142 h 2279184"/>
                    <a:gd name="connsiteX8" fmla="*/ 0 w 2360970"/>
                    <a:gd name="connsiteY8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754398 w 2360970"/>
                    <a:gd name="connsiteY2" fmla="*/ 791534 h 2279184"/>
                    <a:gd name="connsiteX3" fmla="*/ 1460894 w 2360970"/>
                    <a:gd name="connsiteY3" fmla="*/ 948305 h 2279184"/>
                    <a:gd name="connsiteX4" fmla="*/ 1222355 w 2360970"/>
                    <a:gd name="connsiteY4" fmla="*/ 1039745 h 2279184"/>
                    <a:gd name="connsiteX5" fmla="*/ 1010194 w 2360970"/>
                    <a:gd name="connsiteY5" fmla="*/ 1191369 h 2279184"/>
                    <a:gd name="connsiteX6" fmla="*/ 747991 w 2360970"/>
                    <a:gd name="connsiteY6" fmla="*/ 1446002 h 2279184"/>
                    <a:gd name="connsiteX7" fmla="*/ 459284 w 2360970"/>
                    <a:gd name="connsiteY7" fmla="*/ 1975142 h 2279184"/>
                    <a:gd name="connsiteX8" fmla="*/ 0 w 2360970"/>
                    <a:gd name="connsiteY8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754398 w 2360970"/>
                    <a:gd name="connsiteY2" fmla="*/ 791534 h 2279184"/>
                    <a:gd name="connsiteX3" fmla="*/ 1460894 w 2360970"/>
                    <a:gd name="connsiteY3" fmla="*/ 948305 h 2279184"/>
                    <a:gd name="connsiteX4" fmla="*/ 1222355 w 2360970"/>
                    <a:gd name="connsiteY4" fmla="*/ 1039745 h 2279184"/>
                    <a:gd name="connsiteX5" fmla="*/ 966461 w 2360970"/>
                    <a:gd name="connsiteY5" fmla="*/ 1203296 h 2279184"/>
                    <a:gd name="connsiteX6" fmla="*/ 747991 w 2360970"/>
                    <a:gd name="connsiteY6" fmla="*/ 1446002 h 2279184"/>
                    <a:gd name="connsiteX7" fmla="*/ 459284 w 2360970"/>
                    <a:gd name="connsiteY7" fmla="*/ 1975142 h 2279184"/>
                    <a:gd name="connsiteX8" fmla="*/ 0 w 2360970"/>
                    <a:gd name="connsiteY8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754398 w 2360970"/>
                    <a:gd name="connsiteY2" fmla="*/ 791534 h 2279184"/>
                    <a:gd name="connsiteX3" fmla="*/ 1460894 w 2360970"/>
                    <a:gd name="connsiteY3" fmla="*/ 948305 h 2279184"/>
                    <a:gd name="connsiteX4" fmla="*/ 1266087 w 2360970"/>
                    <a:gd name="connsiteY4" fmla="*/ 1043721 h 2279184"/>
                    <a:gd name="connsiteX5" fmla="*/ 966461 w 2360970"/>
                    <a:gd name="connsiteY5" fmla="*/ 1203296 h 2279184"/>
                    <a:gd name="connsiteX6" fmla="*/ 747991 w 2360970"/>
                    <a:gd name="connsiteY6" fmla="*/ 1446002 h 2279184"/>
                    <a:gd name="connsiteX7" fmla="*/ 459284 w 2360970"/>
                    <a:gd name="connsiteY7" fmla="*/ 1975142 h 2279184"/>
                    <a:gd name="connsiteX8" fmla="*/ 0 w 2360970"/>
                    <a:gd name="connsiteY8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754398 w 2360970"/>
                    <a:gd name="connsiteY2" fmla="*/ 791534 h 2279184"/>
                    <a:gd name="connsiteX3" fmla="*/ 1544383 w 2360970"/>
                    <a:gd name="connsiteY3" fmla="*/ 936378 h 2279184"/>
                    <a:gd name="connsiteX4" fmla="*/ 1266087 w 2360970"/>
                    <a:gd name="connsiteY4" fmla="*/ 1043721 h 2279184"/>
                    <a:gd name="connsiteX5" fmla="*/ 966461 w 2360970"/>
                    <a:gd name="connsiteY5" fmla="*/ 1203296 h 2279184"/>
                    <a:gd name="connsiteX6" fmla="*/ 747991 w 2360970"/>
                    <a:gd name="connsiteY6" fmla="*/ 1446002 h 2279184"/>
                    <a:gd name="connsiteX7" fmla="*/ 459284 w 2360970"/>
                    <a:gd name="connsiteY7" fmla="*/ 1975142 h 2279184"/>
                    <a:gd name="connsiteX8" fmla="*/ 0 w 2360970"/>
                    <a:gd name="connsiteY8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829935 w 2360970"/>
                    <a:gd name="connsiteY2" fmla="*/ 783582 h 2279184"/>
                    <a:gd name="connsiteX3" fmla="*/ 1544383 w 2360970"/>
                    <a:gd name="connsiteY3" fmla="*/ 936378 h 2279184"/>
                    <a:gd name="connsiteX4" fmla="*/ 1266087 w 2360970"/>
                    <a:gd name="connsiteY4" fmla="*/ 1043721 h 2279184"/>
                    <a:gd name="connsiteX5" fmla="*/ 966461 w 2360970"/>
                    <a:gd name="connsiteY5" fmla="*/ 1203296 h 2279184"/>
                    <a:gd name="connsiteX6" fmla="*/ 747991 w 2360970"/>
                    <a:gd name="connsiteY6" fmla="*/ 1446002 h 2279184"/>
                    <a:gd name="connsiteX7" fmla="*/ 459284 w 2360970"/>
                    <a:gd name="connsiteY7" fmla="*/ 1975142 h 2279184"/>
                    <a:gd name="connsiteX8" fmla="*/ 0 w 2360970"/>
                    <a:gd name="connsiteY8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829935 w 2360970"/>
                    <a:gd name="connsiteY2" fmla="*/ 783582 h 2279184"/>
                    <a:gd name="connsiteX3" fmla="*/ 1266087 w 2360970"/>
                    <a:gd name="connsiteY3" fmla="*/ 1043721 h 2279184"/>
                    <a:gd name="connsiteX4" fmla="*/ 966461 w 2360970"/>
                    <a:gd name="connsiteY4" fmla="*/ 1203296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829935 w 2360970"/>
                    <a:gd name="connsiteY2" fmla="*/ 783582 h 2279184"/>
                    <a:gd name="connsiteX3" fmla="*/ 1301868 w 2360970"/>
                    <a:gd name="connsiteY3" fmla="*/ 988061 h 2279184"/>
                    <a:gd name="connsiteX4" fmla="*/ 966461 w 2360970"/>
                    <a:gd name="connsiteY4" fmla="*/ 1203296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825960 w 2360970"/>
                    <a:gd name="connsiteY2" fmla="*/ 727922 h 2279184"/>
                    <a:gd name="connsiteX3" fmla="*/ 1301868 w 2360970"/>
                    <a:gd name="connsiteY3" fmla="*/ 988061 h 2279184"/>
                    <a:gd name="connsiteX4" fmla="*/ 966461 w 2360970"/>
                    <a:gd name="connsiteY4" fmla="*/ 1203296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825960 w 2360970"/>
                    <a:gd name="connsiteY2" fmla="*/ 727922 h 2279184"/>
                    <a:gd name="connsiteX3" fmla="*/ 1369454 w 2360970"/>
                    <a:gd name="connsiteY3" fmla="*/ 932401 h 2279184"/>
                    <a:gd name="connsiteX4" fmla="*/ 966461 w 2360970"/>
                    <a:gd name="connsiteY4" fmla="*/ 1203296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869692 w 2360970"/>
                    <a:gd name="connsiteY2" fmla="*/ 708044 h 2279184"/>
                    <a:gd name="connsiteX3" fmla="*/ 1369454 w 2360970"/>
                    <a:gd name="connsiteY3" fmla="*/ 932401 h 2279184"/>
                    <a:gd name="connsiteX4" fmla="*/ 966461 w 2360970"/>
                    <a:gd name="connsiteY4" fmla="*/ 1203296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869692 w 2360970"/>
                    <a:gd name="connsiteY2" fmla="*/ 708044 h 2279184"/>
                    <a:gd name="connsiteX3" fmla="*/ 1357527 w 2360970"/>
                    <a:gd name="connsiteY3" fmla="*/ 912523 h 2279184"/>
                    <a:gd name="connsiteX4" fmla="*/ 966461 w 2360970"/>
                    <a:gd name="connsiteY4" fmla="*/ 1203296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869692 w 2360970"/>
                    <a:gd name="connsiteY2" fmla="*/ 708044 h 2279184"/>
                    <a:gd name="connsiteX3" fmla="*/ 1357527 w 2360970"/>
                    <a:gd name="connsiteY3" fmla="*/ 912523 h 2279184"/>
                    <a:gd name="connsiteX4" fmla="*/ 1014169 w 2360970"/>
                    <a:gd name="connsiteY4" fmla="*/ 1147637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869692 w 2360970"/>
                    <a:gd name="connsiteY2" fmla="*/ 708044 h 2279184"/>
                    <a:gd name="connsiteX3" fmla="*/ 1393307 w 2360970"/>
                    <a:gd name="connsiteY3" fmla="*/ 880718 h 2279184"/>
                    <a:gd name="connsiteX4" fmla="*/ 1014169 w 2360970"/>
                    <a:gd name="connsiteY4" fmla="*/ 1147637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921376 w 2360970"/>
                    <a:gd name="connsiteY2" fmla="*/ 668287 h 2279184"/>
                    <a:gd name="connsiteX3" fmla="*/ 1393307 w 2360970"/>
                    <a:gd name="connsiteY3" fmla="*/ 880718 h 2279184"/>
                    <a:gd name="connsiteX4" fmla="*/ 1014169 w 2360970"/>
                    <a:gd name="connsiteY4" fmla="*/ 1147637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921376 w 2360970"/>
                    <a:gd name="connsiteY2" fmla="*/ 668287 h 2279184"/>
                    <a:gd name="connsiteX3" fmla="*/ 1393307 w 2360970"/>
                    <a:gd name="connsiteY3" fmla="*/ 880718 h 2279184"/>
                    <a:gd name="connsiteX4" fmla="*/ 1014169 w 2360970"/>
                    <a:gd name="connsiteY4" fmla="*/ 1147637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901498 w 2360970"/>
                    <a:gd name="connsiteY2" fmla="*/ 624555 h 2279184"/>
                    <a:gd name="connsiteX3" fmla="*/ 1393307 w 2360970"/>
                    <a:gd name="connsiteY3" fmla="*/ 880718 h 2279184"/>
                    <a:gd name="connsiteX4" fmla="*/ 1014169 w 2360970"/>
                    <a:gd name="connsiteY4" fmla="*/ 1147637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901498 w 2360970"/>
                    <a:gd name="connsiteY2" fmla="*/ 624555 h 2279184"/>
                    <a:gd name="connsiteX3" fmla="*/ 1393307 w 2360970"/>
                    <a:gd name="connsiteY3" fmla="*/ 880718 h 2279184"/>
                    <a:gd name="connsiteX4" fmla="*/ 1014169 w 2360970"/>
                    <a:gd name="connsiteY4" fmla="*/ 1147637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901498 w 2360970"/>
                    <a:gd name="connsiteY2" fmla="*/ 652385 h 2279184"/>
                    <a:gd name="connsiteX3" fmla="*/ 1393307 w 2360970"/>
                    <a:gd name="connsiteY3" fmla="*/ 880718 h 2279184"/>
                    <a:gd name="connsiteX4" fmla="*/ 1014169 w 2360970"/>
                    <a:gd name="connsiteY4" fmla="*/ 1147637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901498 w 2360970"/>
                    <a:gd name="connsiteY2" fmla="*/ 652385 h 2279184"/>
                    <a:gd name="connsiteX3" fmla="*/ 1393307 w 2360970"/>
                    <a:gd name="connsiteY3" fmla="*/ 880718 h 2279184"/>
                    <a:gd name="connsiteX4" fmla="*/ 1014169 w 2360970"/>
                    <a:gd name="connsiteY4" fmla="*/ 1147637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901498 w 2360970"/>
                    <a:gd name="connsiteY2" fmla="*/ 652385 h 2279184"/>
                    <a:gd name="connsiteX3" fmla="*/ 1417161 w 2360970"/>
                    <a:gd name="connsiteY3" fmla="*/ 836986 h 2279184"/>
                    <a:gd name="connsiteX4" fmla="*/ 1014169 w 2360970"/>
                    <a:gd name="connsiteY4" fmla="*/ 1147637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929327 w 2360970"/>
                    <a:gd name="connsiteY2" fmla="*/ 636483 h 2279184"/>
                    <a:gd name="connsiteX3" fmla="*/ 1417161 w 2360970"/>
                    <a:gd name="connsiteY3" fmla="*/ 836986 h 2279184"/>
                    <a:gd name="connsiteX4" fmla="*/ 1014169 w 2360970"/>
                    <a:gd name="connsiteY4" fmla="*/ 1147637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929327 w 2360970"/>
                    <a:gd name="connsiteY2" fmla="*/ 636483 h 2279184"/>
                    <a:gd name="connsiteX3" fmla="*/ 1417161 w 2360970"/>
                    <a:gd name="connsiteY3" fmla="*/ 836986 h 2279184"/>
                    <a:gd name="connsiteX4" fmla="*/ 1014169 w 2360970"/>
                    <a:gd name="connsiteY4" fmla="*/ 1147637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929327 w 2360970"/>
                    <a:gd name="connsiteY2" fmla="*/ 636483 h 2279184"/>
                    <a:gd name="connsiteX3" fmla="*/ 1433064 w 2360970"/>
                    <a:gd name="connsiteY3" fmla="*/ 829034 h 2279184"/>
                    <a:gd name="connsiteX4" fmla="*/ 1014169 w 2360970"/>
                    <a:gd name="connsiteY4" fmla="*/ 1147637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945229 w 2360970"/>
                    <a:gd name="connsiteY2" fmla="*/ 648410 h 2279184"/>
                    <a:gd name="connsiteX3" fmla="*/ 1433064 w 2360970"/>
                    <a:gd name="connsiteY3" fmla="*/ 829034 h 2279184"/>
                    <a:gd name="connsiteX4" fmla="*/ 1014169 w 2360970"/>
                    <a:gd name="connsiteY4" fmla="*/ 1147637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945229 w 2360970"/>
                    <a:gd name="connsiteY2" fmla="*/ 648410 h 2279184"/>
                    <a:gd name="connsiteX3" fmla="*/ 1433064 w 2360970"/>
                    <a:gd name="connsiteY3" fmla="*/ 829034 h 2279184"/>
                    <a:gd name="connsiteX4" fmla="*/ 1014169 w 2360970"/>
                    <a:gd name="connsiteY4" fmla="*/ 1147637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945229 w 2360970"/>
                    <a:gd name="connsiteY2" fmla="*/ 648410 h 2279184"/>
                    <a:gd name="connsiteX3" fmla="*/ 1433064 w 2360970"/>
                    <a:gd name="connsiteY3" fmla="*/ 829034 h 2279184"/>
                    <a:gd name="connsiteX4" fmla="*/ 1014169 w 2360970"/>
                    <a:gd name="connsiteY4" fmla="*/ 1147637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945229 w 2360970"/>
                    <a:gd name="connsiteY2" fmla="*/ 648410 h 2279184"/>
                    <a:gd name="connsiteX3" fmla="*/ 1433064 w 2360970"/>
                    <a:gd name="connsiteY3" fmla="*/ 829034 h 2279184"/>
                    <a:gd name="connsiteX4" fmla="*/ 1014169 w 2360970"/>
                    <a:gd name="connsiteY4" fmla="*/ 1147637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945229 w 2360970"/>
                    <a:gd name="connsiteY2" fmla="*/ 648410 h 2279184"/>
                    <a:gd name="connsiteX3" fmla="*/ 1433064 w 2360970"/>
                    <a:gd name="connsiteY3" fmla="*/ 829034 h 2279184"/>
                    <a:gd name="connsiteX4" fmla="*/ 1014169 w 2360970"/>
                    <a:gd name="connsiteY4" fmla="*/ 1147637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945229 w 2360970"/>
                    <a:gd name="connsiteY2" fmla="*/ 648410 h 2279184"/>
                    <a:gd name="connsiteX3" fmla="*/ 1433064 w 2360970"/>
                    <a:gd name="connsiteY3" fmla="*/ 829034 h 2279184"/>
                    <a:gd name="connsiteX4" fmla="*/ 1014169 w 2360970"/>
                    <a:gd name="connsiteY4" fmla="*/ 1147637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881618 w 2360970"/>
                    <a:gd name="connsiteY2" fmla="*/ 660337 h 2279184"/>
                    <a:gd name="connsiteX3" fmla="*/ 1433064 w 2360970"/>
                    <a:gd name="connsiteY3" fmla="*/ 829034 h 2279184"/>
                    <a:gd name="connsiteX4" fmla="*/ 1014169 w 2360970"/>
                    <a:gd name="connsiteY4" fmla="*/ 1147637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881618 w 2360970"/>
                    <a:gd name="connsiteY2" fmla="*/ 660337 h 2279184"/>
                    <a:gd name="connsiteX3" fmla="*/ 1433064 w 2360970"/>
                    <a:gd name="connsiteY3" fmla="*/ 829034 h 2279184"/>
                    <a:gd name="connsiteX4" fmla="*/ 1014169 w 2360970"/>
                    <a:gd name="connsiteY4" fmla="*/ 1147637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60970" h="2279184">
                      <a:moveTo>
                        <a:pt x="2360970" y="0"/>
                      </a:moveTo>
                      <a:cubicBezTo>
                        <a:pt x="2269813" y="206324"/>
                        <a:pt x="2177333" y="384817"/>
                        <a:pt x="2097441" y="494873"/>
                      </a:cubicBezTo>
                      <a:cubicBezTo>
                        <a:pt x="2017549" y="604929"/>
                        <a:pt x="2008250" y="600668"/>
                        <a:pt x="1881618" y="660337"/>
                      </a:cubicBezTo>
                      <a:cubicBezTo>
                        <a:pt x="1754986" y="720006"/>
                        <a:pt x="1576976" y="759082"/>
                        <a:pt x="1433064" y="829034"/>
                      </a:cubicBezTo>
                      <a:cubicBezTo>
                        <a:pt x="1289152" y="898986"/>
                        <a:pt x="1128348" y="1044809"/>
                        <a:pt x="1014169" y="1147637"/>
                      </a:cubicBezTo>
                      <a:cubicBezTo>
                        <a:pt x="899990" y="1250465"/>
                        <a:pt x="840472" y="1308085"/>
                        <a:pt x="747991" y="1446002"/>
                      </a:cubicBezTo>
                      <a:cubicBezTo>
                        <a:pt x="655510" y="1583919"/>
                        <a:pt x="583949" y="1836278"/>
                        <a:pt x="459284" y="1975142"/>
                      </a:cubicBezTo>
                      <a:cubicBezTo>
                        <a:pt x="334619" y="2114006"/>
                        <a:pt x="271670" y="2165783"/>
                        <a:pt x="0" y="2279184"/>
                      </a:cubicBezTo>
                    </a:path>
                  </a:pathLst>
                </a:custGeom>
                <a:noFill/>
                <a:ln>
                  <a:solidFill>
                    <a:srgbClr val="FFFF00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7" name="Freeform 15"/>
                <p:cNvSpPr/>
                <p:nvPr/>
              </p:nvSpPr>
              <p:spPr bwMode="auto">
                <a:xfrm rot="10800000">
                  <a:off x="1825154" y="2670175"/>
                  <a:ext cx="2381250" cy="2279650"/>
                </a:xfrm>
                <a:custGeom>
                  <a:avLst/>
                  <a:gdLst>
                    <a:gd name="connsiteX0" fmla="*/ 1959429 w 1959429"/>
                    <a:gd name="connsiteY0" fmla="*/ 0 h 2299063"/>
                    <a:gd name="connsiteX1" fmla="*/ 1854926 w 1959429"/>
                    <a:gd name="connsiteY1" fmla="*/ 478972 h 2299063"/>
                    <a:gd name="connsiteX2" fmla="*/ 1567543 w 1959429"/>
                    <a:gd name="connsiteY2" fmla="*/ 827315 h 2299063"/>
                    <a:gd name="connsiteX3" fmla="*/ 1010194 w 1959429"/>
                    <a:gd name="connsiteY3" fmla="*/ 1036320 h 2299063"/>
                    <a:gd name="connsiteX4" fmla="*/ 783771 w 1959429"/>
                    <a:gd name="connsiteY4" fmla="*/ 1358538 h 2299063"/>
                    <a:gd name="connsiteX5" fmla="*/ 618309 w 1959429"/>
                    <a:gd name="connsiteY5" fmla="*/ 1820092 h 2299063"/>
                    <a:gd name="connsiteX6" fmla="*/ 0 w 1959429"/>
                    <a:gd name="connsiteY6" fmla="*/ 2299063 h 2299063"/>
                    <a:gd name="connsiteX0" fmla="*/ 2015088 w 2015088"/>
                    <a:gd name="connsiteY0" fmla="*/ 0 h 2247379"/>
                    <a:gd name="connsiteX1" fmla="*/ 1854926 w 2015088"/>
                    <a:gd name="connsiteY1" fmla="*/ 427288 h 2247379"/>
                    <a:gd name="connsiteX2" fmla="*/ 1567543 w 2015088"/>
                    <a:gd name="connsiteY2" fmla="*/ 775631 h 2247379"/>
                    <a:gd name="connsiteX3" fmla="*/ 1010194 w 2015088"/>
                    <a:gd name="connsiteY3" fmla="*/ 984636 h 2247379"/>
                    <a:gd name="connsiteX4" fmla="*/ 783771 w 2015088"/>
                    <a:gd name="connsiteY4" fmla="*/ 1306854 h 2247379"/>
                    <a:gd name="connsiteX5" fmla="*/ 618309 w 2015088"/>
                    <a:gd name="connsiteY5" fmla="*/ 1768408 h 2247379"/>
                    <a:gd name="connsiteX6" fmla="*/ 0 w 2015088"/>
                    <a:gd name="connsiteY6" fmla="*/ 2247379 h 2247379"/>
                    <a:gd name="connsiteX0" fmla="*/ 2015088 w 2015088"/>
                    <a:gd name="connsiteY0" fmla="*/ 0 h 2247379"/>
                    <a:gd name="connsiteX1" fmla="*/ 1854926 w 2015088"/>
                    <a:gd name="connsiteY1" fmla="*/ 427288 h 2247379"/>
                    <a:gd name="connsiteX2" fmla="*/ 1567543 w 2015088"/>
                    <a:gd name="connsiteY2" fmla="*/ 775631 h 2247379"/>
                    <a:gd name="connsiteX3" fmla="*/ 1010194 w 2015088"/>
                    <a:gd name="connsiteY3" fmla="*/ 984636 h 2247379"/>
                    <a:gd name="connsiteX4" fmla="*/ 783771 w 2015088"/>
                    <a:gd name="connsiteY4" fmla="*/ 1306854 h 2247379"/>
                    <a:gd name="connsiteX5" fmla="*/ 618309 w 2015088"/>
                    <a:gd name="connsiteY5" fmla="*/ 1768408 h 2247379"/>
                    <a:gd name="connsiteX6" fmla="*/ 0 w 2015088"/>
                    <a:gd name="connsiteY6" fmla="*/ 2247379 h 2247379"/>
                    <a:gd name="connsiteX0" fmla="*/ 2015088 w 2015088"/>
                    <a:gd name="connsiteY0" fmla="*/ 0 h 2247379"/>
                    <a:gd name="connsiteX1" fmla="*/ 1791316 w 2015088"/>
                    <a:gd name="connsiteY1" fmla="*/ 482947 h 2247379"/>
                    <a:gd name="connsiteX2" fmla="*/ 1567543 w 2015088"/>
                    <a:gd name="connsiteY2" fmla="*/ 775631 h 2247379"/>
                    <a:gd name="connsiteX3" fmla="*/ 1010194 w 2015088"/>
                    <a:gd name="connsiteY3" fmla="*/ 984636 h 2247379"/>
                    <a:gd name="connsiteX4" fmla="*/ 783771 w 2015088"/>
                    <a:gd name="connsiteY4" fmla="*/ 1306854 h 2247379"/>
                    <a:gd name="connsiteX5" fmla="*/ 618309 w 2015088"/>
                    <a:gd name="connsiteY5" fmla="*/ 1768408 h 2247379"/>
                    <a:gd name="connsiteX6" fmla="*/ 0 w 2015088"/>
                    <a:gd name="connsiteY6" fmla="*/ 2247379 h 2247379"/>
                    <a:gd name="connsiteX0" fmla="*/ 2015088 w 2015088"/>
                    <a:gd name="connsiteY0" fmla="*/ 0 h 2247379"/>
                    <a:gd name="connsiteX1" fmla="*/ 1791316 w 2015088"/>
                    <a:gd name="connsiteY1" fmla="*/ 482947 h 2247379"/>
                    <a:gd name="connsiteX2" fmla="*/ 1329004 w 2015088"/>
                    <a:gd name="connsiteY2" fmla="*/ 831290 h 2247379"/>
                    <a:gd name="connsiteX3" fmla="*/ 1010194 w 2015088"/>
                    <a:gd name="connsiteY3" fmla="*/ 984636 h 2247379"/>
                    <a:gd name="connsiteX4" fmla="*/ 783771 w 2015088"/>
                    <a:gd name="connsiteY4" fmla="*/ 1306854 h 2247379"/>
                    <a:gd name="connsiteX5" fmla="*/ 618309 w 2015088"/>
                    <a:gd name="connsiteY5" fmla="*/ 1768408 h 2247379"/>
                    <a:gd name="connsiteX6" fmla="*/ 0 w 2015088"/>
                    <a:gd name="connsiteY6" fmla="*/ 2247379 h 2247379"/>
                    <a:gd name="connsiteX0" fmla="*/ 2015088 w 2015088"/>
                    <a:gd name="connsiteY0" fmla="*/ 0 h 2247379"/>
                    <a:gd name="connsiteX1" fmla="*/ 1727705 w 2015088"/>
                    <a:gd name="connsiteY1" fmla="*/ 538606 h 2247379"/>
                    <a:gd name="connsiteX2" fmla="*/ 1329004 w 2015088"/>
                    <a:gd name="connsiteY2" fmla="*/ 831290 h 2247379"/>
                    <a:gd name="connsiteX3" fmla="*/ 1010194 w 2015088"/>
                    <a:gd name="connsiteY3" fmla="*/ 984636 h 2247379"/>
                    <a:gd name="connsiteX4" fmla="*/ 783771 w 2015088"/>
                    <a:gd name="connsiteY4" fmla="*/ 1306854 h 2247379"/>
                    <a:gd name="connsiteX5" fmla="*/ 618309 w 2015088"/>
                    <a:gd name="connsiteY5" fmla="*/ 1768408 h 2247379"/>
                    <a:gd name="connsiteX6" fmla="*/ 0 w 2015088"/>
                    <a:gd name="connsiteY6" fmla="*/ 2247379 h 2247379"/>
                    <a:gd name="connsiteX0" fmla="*/ 2015088 w 2015088"/>
                    <a:gd name="connsiteY0" fmla="*/ 0 h 2247379"/>
                    <a:gd name="connsiteX1" fmla="*/ 1727705 w 2015088"/>
                    <a:gd name="connsiteY1" fmla="*/ 538606 h 2247379"/>
                    <a:gd name="connsiteX2" fmla="*/ 1329004 w 2015088"/>
                    <a:gd name="connsiteY2" fmla="*/ 831290 h 2247379"/>
                    <a:gd name="connsiteX3" fmla="*/ 1010194 w 2015088"/>
                    <a:gd name="connsiteY3" fmla="*/ 984636 h 2247379"/>
                    <a:gd name="connsiteX4" fmla="*/ 783771 w 2015088"/>
                    <a:gd name="connsiteY4" fmla="*/ 1306854 h 2247379"/>
                    <a:gd name="connsiteX5" fmla="*/ 618309 w 2015088"/>
                    <a:gd name="connsiteY5" fmla="*/ 1768408 h 2247379"/>
                    <a:gd name="connsiteX6" fmla="*/ 0 w 2015088"/>
                    <a:gd name="connsiteY6" fmla="*/ 2247379 h 2247379"/>
                    <a:gd name="connsiteX0" fmla="*/ 2015088 w 2015088"/>
                    <a:gd name="connsiteY0" fmla="*/ 0 h 2247379"/>
                    <a:gd name="connsiteX1" fmla="*/ 1727705 w 2015088"/>
                    <a:gd name="connsiteY1" fmla="*/ 538606 h 2247379"/>
                    <a:gd name="connsiteX2" fmla="*/ 1329004 w 2015088"/>
                    <a:gd name="connsiteY2" fmla="*/ 831290 h 2247379"/>
                    <a:gd name="connsiteX3" fmla="*/ 715996 w 2015088"/>
                    <a:gd name="connsiteY3" fmla="*/ 1143662 h 2247379"/>
                    <a:gd name="connsiteX4" fmla="*/ 783771 w 2015088"/>
                    <a:gd name="connsiteY4" fmla="*/ 1306854 h 2247379"/>
                    <a:gd name="connsiteX5" fmla="*/ 618309 w 2015088"/>
                    <a:gd name="connsiteY5" fmla="*/ 1768408 h 2247379"/>
                    <a:gd name="connsiteX6" fmla="*/ 0 w 2015088"/>
                    <a:gd name="connsiteY6" fmla="*/ 2247379 h 2247379"/>
                    <a:gd name="connsiteX0" fmla="*/ 2015088 w 2015088"/>
                    <a:gd name="connsiteY0" fmla="*/ 0 h 2247379"/>
                    <a:gd name="connsiteX1" fmla="*/ 1727705 w 2015088"/>
                    <a:gd name="connsiteY1" fmla="*/ 538606 h 2247379"/>
                    <a:gd name="connsiteX2" fmla="*/ 1329004 w 2015088"/>
                    <a:gd name="connsiteY2" fmla="*/ 831290 h 2247379"/>
                    <a:gd name="connsiteX3" fmla="*/ 715996 w 2015088"/>
                    <a:gd name="connsiteY3" fmla="*/ 1143662 h 2247379"/>
                    <a:gd name="connsiteX4" fmla="*/ 366328 w 2015088"/>
                    <a:gd name="connsiteY4" fmla="*/ 1477807 h 2247379"/>
                    <a:gd name="connsiteX5" fmla="*/ 618309 w 2015088"/>
                    <a:gd name="connsiteY5" fmla="*/ 1768408 h 2247379"/>
                    <a:gd name="connsiteX6" fmla="*/ 0 w 2015088"/>
                    <a:gd name="connsiteY6" fmla="*/ 2247379 h 2247379"/>
                    <a:gd name="connsiteX0" fmla="*/ 2015088 w 2015088"/>
                    <a:gd name="connsiteY0" fmla="*/ 0 h 2247379"/>
                    <a:gd name="connsiteX1" fmla="*/ 1727705 w 2015088"/>
                    <a:gd name="connsiteY1" fmla="*/ 538606 h 2247379"/>
                    <a:gd name="connsiteX2" fmla="*/ 1329004 w 2015088"/>
                    <a:gd name="connsiteY2" fmla="*/ 831290 h 2247379"/>
                    <a:gd name="connsiteX3" fmla="*/ 715996 w 2015088"/>
                    <a:gd name="connsiteY3" fmla="*/ 1143662 h 2247379"/>
                    <a:gd name="connsiteX4" fmla="*/ 366328 w 2015088"/>
                    <a:gd name="connsiteY4" fmla="*/ 1477807 h 2247379"/>
                    <a:gd name="connsiteX5" fmla="*/ 153158 w 2015088"/>
                    <a:gd name="connsiteY5" fmla="*/ 1891653 h 2247379"/>
                    <a:gd name="connsiteX6" fmla="*/ 0 w 2015088"/>
                    <a:gd name="connsiteY6" fmla="*/ 2247379 h 2247379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698740 w 2384824"/>
                    <a:gd name="connsiteY2" fmla="*/ 831290 h 2295087"/>
                    <a:gd name="connsiteX3" fmla="*/ 1085732 w 2384824"/>
                    <a:gd name="connsiteY3" fmla="*/ 1143662 h 2295087"/>
                    <a:gd name="connsiteX4" fmla="*/ 736064 w 2384824"/>
                    <a:gd name="connsiteY4" fmla="*/ 1477807 h 2295087"/>
                    <a:gd name="connsiteX5" fmla="*/ 522894 w 2384824"/>
                    <a:gd name="connsiteY5" fmla="*/ 1891653 h 2295087"/>
                    <a:gd name="connsiteX6" fmla="*/ 0 w 2384824"/>
                    <a:gd name="connsiteY6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698740 w 2384824"/>
                    <a:gd name="connsiteY2" fmla="*/ 831290 h 2295087"/>
                    <a:gd name="connsiteX3" fmla="*/ 1085732 w 2384824"/>
                    <a:gd name="connsiteY3" fmla="*/ 1143662 h 2295087"/>
                    <a:gd name="connsiteX4" fmla="*/ 736064 w 2384824"/>
                    <a:gd name="connsiteY4" fmla="*/ 1477807 h 2295087"/>
                    <a:gd name="connsiteX5" fmla="*/ 522894 w 2384824"/>
                    <a:gd name="connsiteY5" fmla="*/ 1891653 h 2295087"/>
                    <a:gd name="connsiteX6" fmla="*/ 0 w 2384824"/>
                    <a:gd name="connsiteY6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698740 w 2384824"/>
                    <a:gd name="connsiteY2" fmla="*/ 831290 h 2295087"/>
                    <a:gd name="connsiteX3" fmla="*/ 1085732 w 2384824"/>
                    <a:gd name="connsiteY3" fmla="*/ 1143662 h 2295087"/>
                    <a:gd name="connsiteX4" fmla="*/ 736064 w 2384824"/>
                    <a:gd name="connsiteY4" fmla="*/ 1477807 h 2295087"/>
                    <a:gd name="connsiteX5" fmla="*/ 506991 w 2384824"/>
                    <a:gd name="connsiteY5" fmla="*/ 1907556 h 2295087"/>
                    <a:gd name="connsiteX6" fmla="*/ 0 w 2384824"/>
                    <a:gd name="connsiteY6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698740 w 2384824"/>
                    <a:gd name="connsiteY2" fmla="*/ 831290 h 2295087"/>
                    <a:gd name="connsiteX3" fmla="*/ 1085732 w 2384824"/>
                    <a:gd name="connsiteY3" fmla="*/ 1143662 h 2295087"/>
                    <a:gd name="connsiteX4" fmla="*/ 736064 w 2384824"/>
                    <a:gd name="connsiteY4" fmla="*/ 1477807 h 2295087"/>
                    <a:gd name="connsiteX5" fmla="*/ 506991 w 2384824"/>
                    <a:gd name="connsiteY5" fmla="*/ 1963215 h 2295087"/>
                    <a:gd name="connsiteX6" fmla="*/ 0 w 2384824"/>
                    <a:gd name="connsiteY6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698740 w 2384824"/>
                    <a:gd name="connsiteY2" fmla="*/ 831290 h 2295087"/>
                    <a:gd name="connsiteX3" fmla="*/ 1085732 w 2384824"/>
                    <a:gd name="connsiteY3" fmla="*/ 1143662 h 2295087"/>
                    <a:gd name="connsiteX4" fmla="*/ 771845 w 2384824"/>
                    <a:gd name="connsiteY4" fmla="*/ 1446002 h 2295087"/>
                    <a:gd name="connsiteX5" fmla="*/ 506991 w 2384824"/>
                    <a:gd name="connsiteY5" fmla="*/ 1963215 h 2295087"/>
                    <a:gd name="connsiteX6" fmla="*/ 0 w 2384824"/>
                    <a:gd name="connsiteY6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698740 w 2384824"/>
                    <a:gd name="connsiteY2" fmla="*/ 831290 h 2295087"/>
                    <a:gd name="connsiteX3" fmla="*/ 1085732 w 2384824"/>
                    <a:gd name="connsiteY3" fmla="*/ 1143662 h 2295087"/>
                    <a:gd name="connsiteX4" fmla="*/ 771845 w 2384824"/>
                    <a:gd name="connsiteY4" fmla="*/ 1446002 h 2295087"/>
                    <a:gd name="connsiteX5" fmla="*/ 506991 w 2384824"/>
                    <a:gd name="connsiteY5" fmla="*/ 1963215 h 2295087"/>
                    <a:gd name="connsiteX6" fmla="*/ 0 w 2384824"/>
                    <a:gd name="connsiteY6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698740 w 2384824"/>
                    <a:gd name="connsiteY2" fmla="*/ 831290 h 2295087"/>
                    <a:gd name="connsiteX3" fmla="*/ 1085732 w 2384824"/>
                    <a:gd name="connsiteY3" fmla="*/ 1143662 h 2295087"/>
                    <a:gd name="connsiteX4" fmla="*/ 771845 w 2384824"/>
                    <a:gd name="connsiteY4" fmla="*/ 1446002 h 2295087"/>
                    <a:gd name="connsiteX5" fmla="*/ 506991 w 2384824"/>
                    <a:gd name="connsiteY5" fmla="*/ 1963215 h 2295087"/>
                    <a:gd name="connsiteX6" fmla="*/ 0 w 2384824"/>
                    <a:gd name="connsiteY6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698740 w 2384824"/>
                    <a:gd name="connsiteY2" fmla="*/ 831290 h 2295087"/>
                    <a:gd name="connsiteX3" fmla="*/ 1085732 w 2384824"/>
                    <a:gd name="connsiteY3" fmla="*/ 1143662 h 2295087"/>
                    <a:gd name="connsiteX4" fmla="*/ 771845 w 2384824"/>
                    <a:gd name="connsiteY4" fmla="*/ 1446002 h 2295087"/>
                    <a:gd name="connsiteX5" fmla="*/ 506991 w 2384824"/>
                    <a:gd name="connsiteY5" fmla="*/ 1963215 h 2295087"/>
                    <a:gd name="connsiteX6" fmla="*/ 0 w 2384824"/>
                    <a:gd name="connsiteY6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698740 w 2384824"/>
                    <a:gd name="connsiteY2" fmla="*/ 831290 h 2295087"/>
                    <a:gd name="connsiteX3" fmla="*/ 1122964 w 2384824"/>
                    <a:gd name="connsiteY3" fmla="*/ 1155038 h 2295087"/>
                    <a:gd name="connsiteX4" fmla="*/ 1085732 w 2384824"/>
                    <a:gd name="connsiteY4" fmla="*/ 1143662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710667 w 2384824"/>
                    <a:gd name="connsiteY2" fmla="*/ 867071 h 2295087"/>
                    <a:gd name="connsiteX3" fmla="*/ 1122964 w 2384824"/>
                    <a:gd name="connsiteY3" fmla="*/ 1155038 h 2295087"/>
                    <a:gd name="connsiteX4" fmla="*/ 1085732 w 2384824"/>
                    <a:gd name="connsiteY4" fmla="*/ 1143662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710667 w 2384824"/>
                    <a:gd name="connsiteY2" fmla="*/ 867071 h 2295087"/>
                    <a:gd name="connsiteX3" fmla="*/ 1122964 w 2384824"/>
                    <a:gd name="connsiteY3" fmla="*/ 1155038 h 2295087"/>
                    <a:gd name="connsiteX4" fmla="*/ 1085732 w 2384824"/>
                    <a:gd name="connsiteY4" fmla="*/ 1143662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38606 h 2295087"/>
                    <a:gd name="connsiteX2" fmla="*/ 1766326 w 2384824"/>
                    <a:gd name="connsiteY2" fmla="*/ 823339 h 2295087"/>
                    <a:gd name="connsiteX3" fmla="*/ 1122964 w 2384824"/>
                    <a:gd name="connsiteY3" fmla="*/ 1155038 h 2295087"/>
                    <a:gd name="connsiteX4" fmla="*/ 1085732 w 2384824"/>
                    <a:gd name="connsiteY4" fmla="*/ 1143662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18727 h 2295087"/>
                    <a:gd name="connsiteX2" fmla="*/ 1766326 w 2384824"/>
                    <a:gd name="connsiteY2" fmla="*/ 823339 h 2295087"/>
                    <a:gd name="connsiteX3" fmla="*/ 1122964 w 2384824"/>
                    <a:gd name="connsiteY3" fmla="*/ 1155038 h 2295087"/>
                    <a:gd name="connsiteX4" fmla="*/ 1085732 w 2384824"/>
                    <a:gd name="connsiteY4" fmla="*/ 1143662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18727 h 2295087"/>
                    <a:gd name="connsiteX2" fmla="*/ 1766326 w 2384824"/>
                    <a:gd name="connsiteY2" fmla="*/ 823339 h 2295087"/>
                    <a:gd name="connsiteX3" fmla="*/ 1122964 w 2384824"/>
                    <a:gd name="connsiteY3" fmla="*/ 1155038 h 2295087"/>
                    <a:gd name="connsiteX4" fmla="*/ 1085732 w 2384824"/>
                    <a:gd name="connsiteY4" fmla="*/ 1143662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18727 h 2295087"/>
                    <a:gd name="connsiteX2" fmla="*/ 1766326 w 2384824"/>
                    <a:gd name="connsiteY2" fmla="*/ 823339 h 2295087"/>
                    <a:gd name="connsiteX3" fmla="*/ 1297892 w 2384824"/>
                    <a:gd name="connsiteY3" fmla="*/ 1015890 h 2295087"/>
                    <a:gd name="connsiteX4" fmla="*/ 1085732 w 2384824"/>
                    <a:gd name="connsiteY4" fmla="*/ 1143662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18727 h 2295087"/>
                    <a:gd name="connsiteX2" fmla="*/ 1766326 w 2384824"/>
                    <a:gd name="connsiteY2" fmla="*/ 823339 h 2295087"/>
                    <a:gd name="connsiteX3" fmla="*/ 1297892 w 2384824"/>
                    <a:gd name="connsiteY3" fmla="*/ 1015890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18727 h 2295087"/>
                    <a:gd name="connsiteX2" fmla="*/ 1766326 w 2384824"/>
                    <a:gd name="connsiteY2" fmla="*/ 823339 h 2295087"/>
                    <a:gd name="connsiteX3" fmla="*/ 1309819 w 2384824"/>
                    <a:gd name="connsiteY3" fmla="*/ 1079501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097441 w 2384824"/>
                    <a:gd name="connsiteY1" fmla="*/ 518727 h 2295087"/>
                    <a:gd name="connsiteX2" fmla="*/ 1766326 w 2384824"/>
                    <a:gd name="connsiteY2" fmla="*/ 823339 h 2295087"/>
                    <a:gd name="connsiteX3" fmla="*/ 1309819 w 2384824"/>
                    <a:gd name="connsiteY3" fmla="*/ 1079501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5271 w 2384824"/>
                    <a:gd name="connsiteY1" fmla="*/ 502824 h 2295087"/>
                    <a:gd name="connsiteX2" fmla="*/ 1766326 w 2384824"/>
                    <a:gd name="connsiteY2" fmla="*/ 823339 h 2295087"/>
                    <a:gd name="connsiteX3" fmla="*/ 1309819 w 2384824"/>
                    <a:gd name="connsiteY3" fmla="*/ 1079501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1295 w 2384824"/>
                    <a:gd name="connsiteY1" fmla="*/ 494873 h 2295087"/>
                    <a:gd name="connsiteX2" fmla="*/ 1766326 w 2384824"/>
                    <a:gd name="connsiteY2" fmla="*/ 823339 h 2295087"/>
                    <a:gd name="connsiteX3" fmla="*/ 1309819 w 2384824"/>
                    <a:gd name="connsiteY3" fmla="*/ 1079501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1295 w 2384824"/>
                    <a:gd name="connsiteY1" fmla="*/ 494873 h 2295087"/>
                    <a:gd name="connsiteX2" fmla="*/ 1766326 w 2384824"/>
                    <a:gd name="connsiteY2" fmla="*/ 823339 h 2295087"/>
                    <a:gd name="connsiteX3" fmla="*/ 1309819 w 2384824"/>
                    <a:gd name="connsiteY3" fmla="*/ 1079501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1295 w 2384824"/>
                    <a:gd name="connsiteY1" fmla="*/ 494873 h 2295087"/>
                    <a:gd name="connsiteX2" fmla="*/ 1746447 w 2384824"/>
                    <a:gd name="connsiteY2" fmla="*/ 791534 h 2295087"/>
                    <a:gd name="connsiteX3" fmla="*/ 1309819 w 2384824"/>
                    <a:gd name="connsiteY3" fmla="*/ 1079501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1295 w 2384824"/>
                    <a:gd name="connsiteY1" fmla="*/ 494873 h 2295087"/>
                    <a:gd name="connsiteX2" fmla="*/ 1746447 w 2384824"/>
                    <a:gd name="connsiteY2" fmla="*/ 791534 h 2295087"/>
                    <a:gd name="connsiteX3" fmla="*/ 1309819 w 2384824"/>
                    <a:gd name="connsiteY3" fmla="*/ 1079501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1295 w 2384824"/>
                    <a:gd name="connsiteY1" fmla="*/ 494873 h 2295087"/>
                    <a:gd name="connsiteX2" fmla="*/ 1746447 w 2384824"/>
                    <a:gd name="connsiteY2" fmla="*/ 791534 h 2295087"/>
                    <a:gd name="connsiteX3" fmla="*/ 1309819 w 2384824"/>
                    <a:gd name="connsiteY3" fmla="*/ 1079501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1295 w 2384824"/>
                    <a:gd name="connsiteY1" fmla="*/ 494873 h 2295087"/>
                    <a:gd name="connsiteX2" fmla="*/ 1778252 w 2384824"/>
                    <a:gd name="connsiteY2" fmla="*/ 791534 h 2295087"/>
                    <a:gd name="connsiteX3" fmla="*/ 1309819 w 2384824"/>
                    <a:gd name="connsiteY3" fmla="*/ 1079501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1295 w 2384824"/>
                    <a:gd name="connsiteY1" fmla="*/ 494873 h 2295087"/>
                    <a:gd name="connsiteX2" fmla="*/ 1778252 w 2384824"/>
                    <a:gd name="connsiteY2" fmla="*/ 791534 h 2295087"/>
                    <a:gd name="connsiteX3" fmla="*/ 1285965 w 2384824"/>
                    <a:gd name="connsiteY3" fmla="*/ 1067575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6991 w 2384824"/>
                    <a:gd name="connsiteY6" fmla="*/ 1963215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1295 w 2384824"/>
                    <a:gd name="connsiteY1" fmla="*/ 494873 h 2295087"/>
                    <a:gd name="connsiteX2" fmla="*/ 1778252 w 2384824"/>
                    <a:gd name="connsiteY2" fmla="*/ 791534 h 2295087"/>
                    <a:gd name="connsiteX3" fmla="*/ 1285965 w 2384824"/>
                    <a:gd name="connsiteY3" fmla="*/ 1067575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3016 w 2384824"/>
                    <a:gd name="connsiteY6" fmla="*/ 1987069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1295 w 2384824"/>
                    <a:gd name="connsiteY1" fmla="*/ 494873 h 2295087"/>
                    <a:gd name="connsiteX2" fmla="*/ 1778252 w 2384824"/>
                    <a:gd name="connsiteY2" fmla="*/ 791534 h 2295087"/>
                    <a:gd name="connsiteX3" fmla="*/ 1285965 w 2384824"/>
                    <a:gd name="connsiteY3" fmla="*/ 1067575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3016 w 2384824"/>
                    <a:gd name="connsiteY6" fmla="*/ 1987069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1295 w 2384824"/>
                    <a:gd name="connsiteY1" fmla="*/ 494873 h 2295087"/>
                    <a:gd name="connsiteX2" fmla="*/ 1778252 w 2384824"/>
                    <a:gd name="connsiteY2" fmla="*/ 791534 h 2295087"/>
                    <a:gd name="connsiteX3" fmla="*/ 1285965 w 2384824"/>
                    <a:gd name="connsiteY3" fmla="*/ 1067575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503016 w 2384824"/>
                    <a:gd name="connsiteY6" fmla="*/ 1987069 h 2295087"/>
                    <a:gd name="connsiteX7" fmla="*/ 0 w 2384824"/>
                    <a:gd name="connsiteY7" fmla="*/ 2295087 h 2295087"/>
                    <a:gd name="connsiteX0" fmla="*/ 2384824 w 2384824"/>
                    <a:gd name="connsiteY0" fmla="*/ 0 h 2295087"/>
                    <a:gd name="connsiteX1" fmla="*/ 2121295 w 2384824"/>
                    <a:gd name="connsiteY1" fmla="*/ 494873 h 2295087"/>
                    <a:gd name="connsiteX2" fmla="*/ 1778252 w 2384824"/>
                    <a:gd name="connsiteY2" fmla="*/ 791534 h 2295087"/>
                    <a:gd name="connsiteX3" fmla="*/ 1285965 w 2384824"/>
                    <a:gd name="connsiteY3" fmla="*/ 1067575 h 2295087"/>
                    <a:gd name="connsiteX4" fmla="*/ 930681 w 2384824"/>
                    <a:gd name="connsiteY4" fmla="*/ 1262931 h 2295087"/>
                    <a:gd name="connsiteX5" fmla="*/ 771845 w 2384824"/>
                    <a:gd name="connsiteY5" fmla="*/ 1446002 h 2295087"/>
                    <a:gd name="connsiteX6" fmla="*/ 483138 w 2384824"/>
                    <a:gd name="connsiteY6" fmla="*/ 1975142 h 2295087"/>
                    <a:gd name="connsiteX7" fmla="*/ 0 w 2384824"/>
                    <a:gd name="connsiteY7" fmla="*/ 2295087 h 2295087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754398 w 2360970"/>
                    <a:gd name="connsiteY2" fmla="*/ 791534 h 2279184"/>
                    <a:gd name="connsiteX3" fmla="*/ 1262111 w 2360970"/>
                    <a:gd name="connsiteY3" fmla="*/ 1067575 h 2279184"/>
                    <a:gd name="connsiteX4" fmla="*/ 906827 w 2360970"/>
                    <a:gd name="connsiteY4" fmla="*/ 1262931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754398 w 2360970"/>
                    <a:gd name="connsiteY2" fmla="*/ 791534 h 2279184"/>
                    <a:gd name="connsiteX3" fmla="*/ 1262111 w 2360970"/>
                    <a:gd name="connsiteY3" fmla="*/ 1067575 h 2279184"/>
                    <a:gd name="connsiteX4" fmla="*/ 906827 w 2360970"/>
                    <a:gd name="connsiteY4" fmla="*/ 1262931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754398 w 2360970"/>
                    <a:gd name="connsiteY2" fmla="*/ 791534 h 2279184"/>
                    <a:gd name="connsiteX3" fmla="*/ 1262111 w 2360970"/>
                    <a:gd name="connsiteY3" fmla="*/ 1067575 h 2279184"/>
                    <a:gd name="connsiteX4" fmla="*/ 1010194 w 2360970"/>
                    <a:gd name="connsiteY4" fmla="*/ 1191369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754398 w 2360970"/>
                    <a:gd name="connsiteY2" fmla="*/ 791534 h 2279184"/>
                    <a:gd name="connsiteX3" fmla="*/ 1460894 w 2360970"/>
                    <a:gd name="connsiteY3" fmla="*/ 948305 h 2279184"/>
                    <a:gd name="connsiteX4" fmla="*/ 1010194 w 2360970"/>
                    <a:gd name="connsiteY4" fmla="*/ 1191369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754398 w 2360970"/>
                    <a:gd name="connsiteY2" fmla="*/ 791534 h 2279184"/>
                    <a:gd name="connsiteX3" fmla="*/ 1460894 w 2360970"/>
                    <a:gd name="connsiteY3" fmla="*/ 948305 h 2279184"/>
                    <a:gd name="connsiteX4" fmla="*/ 1039475 w 2360970"/>
                    <a:gd name="connsiteY4" fmla="*/ 1139136 h 2279184"/>
                    <a:gd name="connsiteX5" fmla="*/ 1010194 w 2360970"/>
                    <a:gd name="connsiteY5" fmla="*/ 1191369 h 2279184"/>
                    <a:gd name="connsiteX6" fmla="*/ 747991 w 2360970"/>
                    <a:gd name="connsiteY6" fmla="*/ 1446002 h 2279184"/>
                    <a:gd name="connsiteX7" fmla="*/ 459284 w 2360970"/>
                    <a:gd name="connsiteY7" fmla="*/ 1975142 h 2279184"/>
                    <a:gd name="connsiteX8" fmla="*/ 0 w 2360970"/>
                    <a:gd name="connsiteY8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754398 w 2360970"/>
                    <a:gd name="connsiteY2" fmla="*/ 791534 h 2279184"/>
                    <a:gd name="connsiteX3" fmla="*/ 1460894 w 2360970"/>
                    <a:gd name="connsiteY3" fmla="*/ 948305 h 2279184"/>
                    <a:gd name="connsiteX4" fmla="*/ 1222355 w 2360970"/>
                    <a:gd name="connsiteY4" fmla="*/ 1039745 h 2279184"/>
                    <a:gd name="connsiteX5" fmla="*/ 1010194 w 2360970"/>
                    <a:gd name="connsiteY5" fmla="*/ 1191369 h 2279184"/>
                    <a:gd name="connsiteX6" fmla="*/ 747991 w 2360970"/>
                    <a:gd name="connsiteY6" fmla="*/ 1446002 h 2279184"/>
                    <a:gd name="connsiteX7" fmla="*/ 459284 w 2360970"/>
                    <a:gd name="connsiteY7" fmla="*/ 1975142 h 2279184"/>
                    <a:gd name="connsiteX8" fmla="*/ 0 w 2360970"/>
                    <a:gd name="connsiteY8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754398 w 2360970"/>
                    <a:gd name="connsiteY2" fmla="*/ 791534 h 2279184"/>
                    <a:gd name="connsiteX3" fmla="*/ 1460894 w 2360970"/>
                    <a:gd name="connsiteY3" fmla="*/ 948305 h 2279184"/>
                    <a:gd name="connsiteX4" fmla="*/ 1222355 w 2360970"/>
                    <a:gd name="connsiteY4" fmla="*/ 1039745 h 2279184"/>
                    <a:gd name="connsiteX5" fmla="*/ 966461 w 2360970"/>
                    <a:gd name="connsiteY5" fmla="*/ 1203296 h 2279184"/>
                    <a:gd name="connsiteX6" fmla="*/ 747991 w 2360970"/>
                    <a:gd name="connsiteY6" fmla="*/ 1446002 h 2279184"/>
                    <a:gd name="connsiteX7" fmla="*/ 459284 w 2360970"/>
                    <a:gd name="connsiteY7" fmla="*/ 1975142 h 2279184"/>
                    <a:gd name="connsiteX8" fmla="*/ 0 w 2360970"/>
                    <a:gd name="connsiteY8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754398 w 2360970"/>
                    <a:gd name="connsiteY2" fmla="*/ 791534 h 2279184"/>
                    <a:gd name="connsiteX3" fmla="*/ 1460894 w 2360970"/>
                    <a:gd name="connsiteY3" fmla="*/ 948305 h 2279184"/>
                    <a:gd name="connsiteX4" fmla="*/ 1266087 w 2360970"/>
                    <a:gd name="connsiteY4" fmla="*/ 1043721 h 2279184"/>
                    <a:gd name="connsiteX5" fmla="*/ 966461 w 2360970"/>
                    <a:gd name="connsiteY5" fmla="*/ 1203296 h 2279184"/>
                    <a:gd name="connsiteX6" fmla="*/ 747991 w 2360970"/>
                    <a:gd name="connsiteY6" fmla="*/ 1446002 h 2279184"/>
                    <a:gd name="connsiteX7" fmla="*/ 459284 w 2360970"/>
                    <a:gd name="connsiteY7" fmla="*/ 1975142 h 2279184"/>
                    <a:gd name="connsiteX8" fmla="*/ 0 w 2360970"/>
                    <a:gd name="connsiteY8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754398 w 2360970"/>
                    <a:gd name="connsiteY2" fmla="*/ 791534 h 2279184"/>
                    <a:gd name="connsiteX3" fmla="*/ 1544383 w 2360970"/>
                    <a:gd name="connsiteY3" fmla="*/ 936378 h 2279184"/>
                    <a:gd name="connsiteX4" fmla="*/ 1266087 w 2360970"/>
                    <a:gd name="connsiteY4" fmla="*/ 1043721 h 2279184"/>
                    <a:gd name="connsiteX5" fmla="*/ 966461 w 2360970"/>
                    <a:gd name="connsiteY5" fmla="*/ 1203296 h 2279184"/>
                    <a:gd name="connsiteX6" fmla="*/ 747991 w 2360970"/>
                    <a:gd name="connsiteY6" fmla="*/ 1446002 h 2279184"/>
                    <a:gd name="connsiteX7" fmla="*/ 459284 w 2360970"/>
                    <a:gd name="connsiteY7" fmla="*/ 1975142 h 2279184"/>
                    <a:gd name="connsiteX8" fmla="*/ 0 w 2360970"/>
                    <a:gd name="connsiteY8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829935 w 2360970"/>
                    <a:gd name="connsiteY2" fmla="*/ 783582 h 2279184"/>
                    <a:gd name="connsiteX3" fmla="*/ 1544383 w 2360970"/>
                    <a:gd name="connsiteY3" fmla="*/ 936378 h 2279184"/>
                    <a:gd name="connsiteX4" fmla="*/ 1266087 w 2360970"/>
                    <a:gd name="connsiteY4" fmla="*/ 1043721 h 2279184"/>
                    <a:gd name="connsiteX5" fmla="*/ 966461 w 2360970"/>
                    <a:gd name="connsiteY5" fmla="*/ 1203296 h 2279184"/>
                    <a:gd name="connsiteX6" fmla="*/ 747991 w 2360970"/>
                    <a:gd name="connsiteY6" fmla="*/ 1446002 h 2279184"/>
                    <a:gd name="connsiteX7" fmla="*/ 459284 w 2360970"/>
                    <a:gd name="connsiteY7" fmla="*/ 1975142 h 2279184"/>
                    <a:gd name="connsiteX8" fmla="*/ 0 w 2360970"/>
                    <a:gd name="connsiteY8" fmla="*/ 2279184 h 2279184"/>
                    <a:gd name="connsiteX0" fmla="*/ 2360970 w 2360970"/>
                    <a:gd name="connsiteY0" fmla="*/ 0 h 2279184"/>
                    <a:gd name="connsiteX1" fmla="*/ 2097441 w 2360970"/>
                    <a:gd name="connsiteY1" fmla="*/ 494873 h 2279184"/>
                    <a:gd name="connsiteX2" fmla="*/ 1829935 w 2360970"/>
                    <a:gd name="connsiteY2" fmla="*/ 783582 h 2279184"/>
                    <a:gd name="connsiteX3" fmla="*/ 1266087 w 2360970"/>
                    <a:gd name="connsiteY3" fmla="*/ 1043721 h 2279184"/>
                    <a:gd name="connsiteX4" fmla="*/ 966461 w 2360970"/>
                    <a:gd name="connsiteY4" fmla="*/ 1203296 h 2279184"/>
                    <a:gd name="connsiteX5" fmla="*/ 747991 w 2360970"/>
                    <a:gd name="connsiteY5" fmla="*/ 1446002 h 2279184"/>
                    <a:gd name="connsiteX6" fmla="*/ 459284 w 2360970"/>
                    <a:gd name="connsiteY6" fmla="*/ 1975142 h 2279184"/>
                    <a:gd name="connsiteX7" fmla="*/ 0 w 2360970"/>
                    <a:gd name="connsiteY7" fmla="*/ 2279184 h 2279184"/>
                    <a:gd name="connsiteX0" fmla="*/ 2376873 w 2376873"/>
                    <a:gd name="connsiteY0" fmla="*/ 0 h 2255330"/>
                    <a:gd name="connsiteX1" fmla="*/ 2097441 w 2376873"/>
                    <a:gd name="connsiteY1" fmla="*/ 471019 h 2255330"/>
                    <a:gd name="connsiteX2" fmla="*/ 1829935 w 2376873"/>
                    <a:gd name="connsiteY2" fmla="*/ 759728 h 2255330"/>
                    <a:gd name="connsiteX3" fmla="*/ 1266087 w 2376873"/>
                    <a:gd name="connsiteY3" fmla="*/ 1019867 h 2255330"/>
                    <a:gd name="connsiteX4" fmla="*/ 966461 w 2376873"/>
                    <a:gd name="connsiteY4" fmla="*/ 1179442 h 2255330"/>
                    <a:gd name="connsiteX5" fmla="*/ 747991 w 2376873"/>
                    <a:gd name="connsiteY5" fmla="*/ 1422148 h 2255330"/>
                    <a:gd name="connsiteX6" fmla="*/ 459284 w 2376873"/>
                    <a:gd name="connsiteY6" fmla="*/ 1951288 h 2255330"/>
                    <a:gd name="connsiteX7" fmla="*/ 0 w 2376873"/>
                    <a:gd name="connsiteY7" fmla="*/ 2255330 h 2255330"/>
                    <a:gd name="connsiteX0" fmla="*/ 2376873 w 2376873"/>
                    <a:gd name="connsiteY0" fmla="*/ 0 h 2255330"/>
                    <a:gd name="connsiteX1" fmla="*/ 2145148 w 2376873"/>
                    <a:gd name="connsiteY1" fmla="*/ 467043 h 2255330"/>
                    <a:gd name="connsiteX2" fmla="*/ 1829935 w 2376873"/>
                    <a:gd name="connsiteY2" fmla="*/ 759728 h 2255330"/>
                    <a:gd name="connsiteX3" fmla="*/ 1266087 w 2376873"/>
                    <a:gd name="connsiteY3" fmla="*/ 1019867 h 2255330"/>
                    <a:gd name="connsiteX4" fmla="*/ 966461 w 2376873"/>
                    <a:gd name="connsiteY4" fmla="*/ 1179442 h 2255330"/>
                    <a:gd name="connsiteX5" fmla="*/ 747991 w 2376873"/>
                    <a:gd name="connsiteY5" fmla="*/ 1422148 h 2255330"/>
                    <a:gd name="connsiteX6" fmla="*/ 459284 w 2376873"/>
                    <a:gd name="connsiteY6" fmla="*/ 1951288 h 2255330"/>
                    <a:gd name="connsiteX7" fmla="*/ 0 w 2376873"/>
                    <a:gd name="connsiteY7" fmla="*/ 2255330 h 2255330"/>
                    <a:gd name="connsiteX0" fmla="*/ 2376873 w 2376873"/>
                    <a:gd name="connsiteY0" fmla="*/ 0 h 2255330"/>
                    <a:gd name="connsiteX1" fmla="*/ 2145148 w 2376873"/>
                    <a:gd name="connsiteY1" fmla="*/ 467043 h 2255330"/>
                    <a:gd name="connsiteX2" fmla="*/ 1829935 w 2376873"/>
                    <a:gd name="connsiteY2" fmla="*/ 759728 h 2255330"/>
                    <a:gd name="connsiteX3" fmla="*/ 1266087 w 2376873"/>
                    <a:gd name="connsiteY3" fmla="*/ 1019867 h 2255330"/>
                    <a:gd name="connsiteX4" fmla="*/ 966461 w 2376873"/>
                    <a:gd name="connsiteY4" fmla="*/ 1179442 h 2255330"/>
                    <a:gd name="connsiteX5" fmla="*/ 747991 w 2376873"/>
                    <a:gd name="connsiteY5" fmla="*/ 1422148 h 2255330"/>
                    <a:gd name="connsiteX6" fmla="*/ 459284 w 2376873"/>
                    <a:gd name="connsiteY6" fmla="*/ 1951288 h 2255330"/>
                    <a:gd name="connsiteX7" fmla="*/ 0 w 2376873"/>
                    <a:gd name="connsiteY7" fmla="*/ 2255330 h 2255330"/>
                    <a:gd name="connsiteX0" fmla="*/ 2376873 w 2376873"/>
                    <a:gd name="connsiteY0" fmla="*/ 0 h 2255330"/>
                    <a:gd name="connsiteX1" fmla="*/ 2145148 w 2376873"/>
                    <a:gd name="connsiteY1" fmla="*/ 467043 h 2255330"/>
                    <a:gd name="connsiteX2" fmla="*/ 1798129 w 2376873"/>
                    <a:gd name="connsiteY2" fmla="*/ 712021 h 2255330"/>
                    <a:gd name="connsiteX3" fmla="*/ 1266087 w 2376873"/>
                    <a:gd name="connsiteY3" fmla="*/ 1019867 h 2255330"/>
                    <a:gd name="connsiteX4" fmla="*/ 966461 w 2376873"/>
                    <a:gd name="connsiteY4" fmla="*/ 1179442 h 2255330"/>
                    <a:gd name="connsiteX5" fmla="*/ 747991 w 2376873"/>
                    <a:gd name="connsiteY5" fmla="*/ 1422148 h 2255330"/>
                    <a:gd name="connsiteX6" fmla="*/ 459284 w 2376873"/>
                    <a:gd name="connsiteY6" fmla="*/ 1951288 h 2255330"/>
                    <a:gd name="connsiteX7" fmla="*/ 0 w 2376873"/>
                    <a:gd name="connsiteY7" fmla="*/ 2255330 h 2255330"/>
                    <a:gd name="connsiteX0" fmla="*/ 2376873 w 2376873"/>
                    <a:gd name="connsiteY0" fmla="*/ 0 h 2255330"/>
                    <a:gd name="connsiteX1" fmla="*/ 2145148 w 2376873"/>
                    <a:gd name="connsiteY1" fmla="*/ 467043 h 2255330"/>
                    <a:gd name="connsiteX2" fmla="*/ 1798129 w 2376873"/>
                    <a:gd name="connsiteY2" fmla="*/ 712021 h 2255330"/>
                    <a:gd name="connsiteX3" fmla="*/ 1278014 w 2376873"/>
                    <a:gd name="connsiteY3" fmla="*/ 972159 h 2255330"/>
                    <a:gd name="connsiteX4" fmla="*/ 966461 w 2376873"/>
                    <a:gd name="connsiteY4" fmla="*/ 1179442 h 2255330"/>
                    <a:gd name="connsiteX5" fmla="*/ 747991 w 2376873"/>
                    <a:gd name="connsiteY5" fmla="*/ 1422148 h 2255330"/>
                    <a:gd name="connsiteX6" fmla="*/ 459284 w 2376873"/>
                    <a:gd name="connsiteY6" fmla="*/ 1951288 h 2255330"/>
                    <a:gd name="connsiteX7" fmla="*/ 0 w 2376873"/>
                    <a:gd name="connsiteY7" fmla="*/ 2255330 h 2255330"/>
                    <a:gd name="connsiteX0" fmla="*/ 2376873 w 2376873"/>
                    <a:gd name="connsiteY0" fmla="*/ 0 h 2255330"/>
                    <a:gd name="connsiteX1" fmla="*/ 2145148 w 2376873"/>
                    <a:gd name="connsiteY1" fmla="*/ 467043 h 2255330"/>
                    <a:gd name="connsiteX2" fmla="*/ 1798129 w 2376873"/>
                    <a:gd name="connsiteY2" fmla="*/ 712021 h 2255330"/>
                    <a:gd name="connsiteX3" fmla="*/ 1278014 w 2376873"/>
                    <a:gd name="connsiteY3" fmla="*/ 972159 h 2255330"/>
                    <a:gd name="connsiteX4" fmla="*/ 966461 w 2376873"/>
                    <a:gd name="connsiteY4" fmla="*/ 1179442 h 2255330"/>
                    <a:gd name="connsiteX5" fmla="*/ 767870 w 2376873"/>
                    <a:gd name="connsiteY5" fmla="*/ 1465881 h 2255330"/>
                    <a:gd name="connsiteX6" fmla="*/ 459284 w 2376873"/>
                    <a:gd name="connsiteY6" fmla="*/ 1951288 h 2255330"/>
                    <a:gd name="connsiteX7" fmla="*/ 0 w 2376873"/>
                    <a:gd name="connsiteY7" fmla="*/ 2255330 h 2255330"/>
                    <a:gd name="connsiteX0" fmla="*/ 2376873 w 2376873"/>
                    <a:gd name="connsiteY0" fmla="*/ 0 h 2255330"/>
                    <a:gd name="connsiteX1" fmla="*/ 2145148 w 2376873"/>
                    <a:gd name="connsiteY1" fmla="*/ 467043 h 2255330"/>
                    <a:gd name="connsiteX2" fmla="*/ 1798129 w 2376873"/>
                    <a:gd name="connsiteY2" fmla="*/ 712021 h 2255330"/>
                    <a:gd name="connsiteX3" fmla="*/ 1278014 w 2376873"/>
                    <a:gd name="connsiteY3" fmla="*/ 972159 h 2255330"/>
                    <a:gd name="connsiteX4" fmla="*/ 966461 w 2376873"/>
                    <a:gd name="connsiteY4" fmla="*/ 1179442 h 2255330"/>
                    <a:gd name="connsiteX5" fmla="*/ 767870 w 2376873"/>
                    <a:gd name="connsiteY5" fmla="*/ 1465881 h 2255330"/>
                    <a:gd name="connsiteX6" fmla="*/ 491089 w 2376873"/>
                    <a:gd name="connsiteY6" fmla="*/ 1951288 h 2255330"/>
                    <a:gd name="connsiteX7" fmla="*/ 0 w 2376873"/>
                    <a:gd name="connsiteY7" fmla="*/ 2255330 h 2255330"/>
                    <a:gd name="connsiteX0" fmla="*/ 2376873 w 2376873"/>
                    <a:gd name="connsiteY0" fmla="*/ 0 h 2255330"/>
                    <a:gd name="connsiteX1" fmla="*/ 2145148 w 2376873"/>
                    <a:gd name="connsiteY1" fmla="*/ 467043 h 2255330"/>
                    <a:gd name="connsiteX2" fmla="*/ 1798129 w 2376873"/>
                    <a:gd name="connsiteY2" fmla="*/ 712021 h 2255330"/>
                    <a:gd name="connsiteX3" fmla="*/ 1341624 w 2376873"/>
                    <a:gd name="connsiteY3" fmla="*/ 896622 h 2255330"/>
                    <a:gd name="connsiteX4" fmla="*/ 966461 w 2376873"/>
                    <a:gd name="connsiteY4" fmla="*/ 1179442 h 2255330"/>
                    <a:gd name="connsiteX5" fmla="*/ 767870 w 2376873"/>
                    <a:gd name="connsiteY5" fmla="*/ 1465881 h 2255330"/>
                    <a:gd name="connsiteX6" fmla="*/ 491089 w 2376873"/>
                    <a:gd name="connsiteY6" fmla="*/ 1951288 h 2255330"/>
                    <a:gd name="connsiteX7" fmla="*/ 0 w 2376873"/>
                    <a:gd name="connsiteY7" fmla="*/ 2255330 h 2255330"/>
                    <a:gd name="connsiteX0" fmla="*/ 2376873 w 2376873"/>
                    <a:gd name="connsiteY0" fmla="*/ 0 h 2255330"/>
                    <a:gd name="connsiteX1" fmla="*/ 2145148 w 2376873"/>
                    <a:gd name="connsiteY1" fmla="*/ 467043 h 2255330"/>
                    <a:gd name="connsiteX2" fmla="*/ 1770300 w 2376873"/>
                    <a:gd name="connsiteY2" fmla="*/ 700094 h 2255330"/>
                    <a:gd name="connsiteX3" fmla="*/ 1341624 w 2376873"/>
                    <a:gd name="connsiteY3" fmla="*/ 896622 h 2255330"/>
                    <a:gd name="connsiteX4" fmla="*/ 966461 w 2376873"/>
                    <a:gd name="connsiteY4" fmla="*/ 1179442 h 2255330"/>
                    <a:gd name="connsiteX5" fmla="*/ 767870 w 2376873"/>
                    <a:gd name="connsiteY5" fmla="*/ 1465881 h 2255330"/>
                    <a:gd name="connsiteX6" fmla="*/ 491089 w 2376873"/>
                    <a:gd name="connsiteY6" fmla="*/ 1951288 h 2255330"/>
                    <a:gd name="connsiteX7" fmla="*/ 0 w 2376873"/>
                    <a:gd name="connsiteY7" fmla="*/ 2255330 h 2255330"/>
                    <a:gd name="connsiteX0" fmla="*/ 2376873 w 2376873"/>
                    <a:gd name="connsiteY0" fmla="*/ 0 h 2255330"/>
                    <a:gd name="connsiteX1" fmla="*/ 2145148 w 2376873"/>
                    <a:gd name="connsiteY1" fmla="*/ 467043 h 2255330"/>
                    <a:gd name="connsiteX2" fmla="*/ 1770300 w 2376873"/>
                    <a:gd name="connsiteY2" fmla="*/ 700094 h 2255330"/>
                    <a:gd name="connsiteX3" fmla="*/ 1341624 w 2376873"/>
                    <a:gd name="connsiteY3" fmla="*/ 896622 h 2255330"/>
                    <a:gd name="connsiteX4" fmla="*/ 966461 w 2376873"/>
                    <a:gd name="connsiteY4" fmla="*/ 1179442 h 2255330"/>
                    <a:gd name="connsiteX5" fmla="*/ 767870 w 2376873"/>
                    <a:gd name="connsiteY5" fmla="*/ 1465881 h 2255330"/>
                    <a:gd name="connsiteX6" fmla="*/ 491089 w 2376873"/>
                    <a:gd name="connsiteY6" fmla="*/ 1951288 h 2255330"/>
                    <a:gd name="connsiteX7" fmla="*/ 0 w 2376873"/>
                    <a:gd name="connsiteY7" fmla="*/ 2255330 h 2255330"/>
                    <a:gd name="connsiteX0" fmla="*/ 2376873 w 2376873"/>
                    <a:gd name="connsiteY0" fmla="*/ 0 h 2255330"/>
                    <a:gd name="connsiteX1" fmla="*/ 2145148 w 2376873"/>
                    <a:gd name="connsiteY1" fmla="*/ 467043 h 2255330"/>
                    <a:gd name="connsiteX2" fmla="*/ 1770300 w 2376873"/>
                    <a:gd name="connsiteY2" fmla="*/ 700094 h 2255330"/>
                    <a:gd name="connsiteX3" fmla="*/ 1349575 w 2376873"/>
                    <a:gd name="connsiteY3" fmla="*/ 876744 h 2255330"/>
                    <a:gd name="connsiteX4" fmla="*/ 966461 w 2376873"/>
                    <a:gd name="connsiteY4" fmla="*/ 1179442 h 2255330"/>
                    <a:gd name="connsiteX5" fmla="*/ 767870 w 2376873"/>
                    <a:gd name="connsiteY5" fmla="*/ 1465881 h 2255330"/>
                    <a:gd name="connsiteX6" fmla="*/ 491089 w 2376873"/>
                    <a:gd name="connsiteY6" fmla="*/ 1951288 h 2255330"/>
                    <a:gd name="connsiteX7" fmla="*/ 0 w 2376873"/>
                    <a:gd name="connsiteY7" fmla="*/ 2255330 h 2255330"/>
                    <a:gd name="connsiteX0" fmla="*/ 2376873 w 2376873"/>
                    <a:gd name="connsiteY0" fmla="*/ 0 h 2255330"/>
                    <a:gd name="connsiteX1" fmla="*/ 2145148 w 2376873"/>
                    <a:gd name="connsiteY1" fmla="*/ 467043 h 2255330"/>
                    <a:gd name="connsiteX2" fmla="*/ 1770300 w 2376873"/>
                    <a:gd name="connsiteY2" fmla="*/ 700094 h 2255330"/>
                    <a:gd name="connsiteX3" fmla="*/ 1381380 w 2376873"/>
                    <a:gd name="connsiteY3" fmla="*/ 844939 h 2255330"/>
                    <a:gd name="connsiteX4" fmla="*/ 966461 w 2376873"/>
                    <a:gd name="connsiteY4" fmla="*/ 1179442 h 2255330"/>
                    <a:gd name="connsiteX5" fmla="*/ 767870 w 2376873"/>
                    <a:gd name="connsiteY5" fmla="*/ 1465881 h 2255330"/>
                    <a:gd name="connsiteX6" fmla="*/ 491089 w 2376873"/>
                    <a:gd name="connsiteY6" fmla="*/ 1951288 h 2255330"/>
                    <a:gd name="connsiteX7" fmla="*/ 0 w 2376873"/>
                    <a:gd name="connsiteY7" fmla="*/ 2255330 h 2255330"/>
                    <a:gd name="connsiteX0" fmla="*/ 2376873 w 2376873"/>
                    <a:gd name="connsiteY0" fmla="*/ 0 h 2255330"/>
                    <a:gd name="connsiteX1" fmla="*/ 2145148 w 2376873"/>
                    <a:gd name="connsiteY1" fmla="*/ 467043 h 2255330"/>
                    <a:gd name="connsiteX2" fmla="*/ 1770300 w 2376873"/>
                    <a:gd name="connsiteY2" fmla="*/ 700094 h 2255330"/>
                    <a:gd name="connsiteX3" fmla="*/ 1381380 w 2376873"/>
                    <a:gd name="connsiteY3" fmla="*/ 844939 h 2255330"/>
                    <a:gd name="connsiteX4" fmla="*/ 942607 w 2376873"/>
                    <a:gd name="connsiteY4" fmla="*/ 1171490 h 2255330"/>
                    <a:gd name="connsiteX5" fmla="*/ 767870 w 2376873"/>
                    <a:gd name="connsiteY5" fmla="*/ 1465881 h 2255330"/>
                    <a:gd name="connsiteX6" fmla="*/ 491089 w 2376873"/>
                    <a:gd name="connsiteY6" fmla="*/ 1951288 h 2255330"/>
                    <a:gd name="connsiteX7" fmla="*/ 0 w 2376873"/>
                    <a:gd name="connsiteY7" fmla="*/ 2255330 h 2255330"/>
                    <a:gd name="connsiteX0" fmla="*/ 2376873 w 2376873"/>
                    <a:gd name="connsiteY0" fmla="*/ 0 h 2255330"/>
                    <a:gd name="connsiteX1" fmla="*/ 2145148 w 2376873"/>
                    <a:gd name="connsiteY1" fmla="*/ 467043 h 2255330"/>
                    <a:gd name="connsiteX2" fmla="*/ 1770300 w 2376873"/>
                    <a:gd name="connsiteY2" fmla="*/ 676240 h 2255330"/>
                    <a:gd name="connsiteX3" fmla="*/ 1381380 w 2376873"/>
                    <a:gd name="connsiteY3" fmla="*/ 844939 h 2255330"/>
                    <a:gd name="connsiteX4" fmla="*/ 942607 w 2376873"/>
                    <a:gd name="connsiteY4" fmla="*/ 1171490 h 2255330"/>
                    <a:gd name="connsiteX5" fmla="*/ 767870 w 2376873"/>
                    <a:gd name="connsiteY5" fmla="*/ 1465881 h 2255330"/>
                    <a:gd name="connsiteX6" fmla="*/ 491089 w 2376873"/>
                    <a:gd name="connsiteY6" fmla="*/ 1951288 h 2255330"/>
                    <a:gd name="connsiteX7" fmla="*/ 0 w 2376873"/>
                    <a:gd name="connsiteY7" fmla="*/ 2255330 h 2255330"/>
                    <a:gd name="connsiteX0" fmla="*/ 2376873 w 2376873"/>
                    <a:gd name="connsiteY0" fmla="*/ 0 h 2255330"/>
                    <a:gd name="connsiteX1" fmla="*/ 2145148 w 2376873"/>
                    <a:gd name="connsiteY1" fmla="*/ 467043 h 2255330"/>
                    <a:gd name="connsiteX2" fmla="*/ 1770300 w 2376873"/>
                    <a:gd name="connsiteY2" fmla="*/ 676240 h 2255330"/>
                    <a:gd name="connsiteX3" fmla="*/ 1381380 w 2376873"/>
                    <a:gd name="connsiteY3" fmla="*/ 844939 h 2255330"/>
                    <a:gd name="connsiteX4" fmla="*/ 942607 w 2376873"/>
                    <a:gd name="connsiteY4" fmla="*/ 1171490 h 2255330"/>
                    <a:gd name="connsiteX5" fmla="*/ 767870 w 2376873"/>
                    <a:gd name="connsiteY5" fmla="*/ 1465881 h 2255330"/>
                    <a:gd name="connsiteX6" fmla="*/ 491089 w 2376873"/>
                    <a:gd name="connsiteY6" fmla="*/ 1951288 h 2255330"/>
                    <a:gd name="connsiteX7" fmla="*/ 0 w 2376873"/>
                    <a:gd name="connsiteY7" fmla="*/ 2255330 h 2255330"/>
                    <a:gd name="connsiteX0" fmla="*/ 2376873 w 2376873"/>
                    <a:gd name="connsiteY0" fmla="*/ 0 h 2255330"/>
                    <a:gd name="connsiteX1" fmla="*/ 2145148 w 2376873"/>
                    <a:gd name="connsiteY1" fmla="*/ 467043 h 2255330"/>
                    <a:gd name="connsiteX2" fmla="*/ 1814033 w 2376873"/>
                    <a:gd name="connsiteY2" fmla="*/ 648410 h 2255330"/>
                    <a:gd name="connsiteX3" fmla="*/ 1381380 w 2376873"/>
                    <a:gd name="connsiteY3" fmla="*/ 844939 h 2255330"/>
                    <a:gd name="connsiteX4" fmla="*/ 942607 w 2376873"/>
                    <a:gd name="connsiteY4" fmla="*/ 1171490 h 2255330"/>
                    <a:gd name="connsiteX5" fmla="*/ 767870 w 2376873"/>
                    <a:gd name="connsiteY5" fmla="*/ 1465881 h 2255330"/>
                    <a:gd name="connsiteX6" fmla="*/ 491089 w 2376873"/>
                    <a:gd name="connsiteY6" fmla="*/ 1951288 h 2255330"/>
                    <a:gd name="connsiteX7" fmla="*/ 0 w 2376873"/>
                    <a:gd name="connsiteY7" fmla="*/ 2255330 h 2255330"/>
                    <a:gd name="connsiteX0" fmla="*/ 2376873 w 2376873"/>
                    <a:gd name="connsiteY0" fmla="*/ 0 h 2255330"/>
                    <a:gd name="connsiteX1" fmla="*/ 2145148 w 2376873"/>
                    <a:gd name="connsiteY1" fmla="*/ 467043 h 2255330"/>
                    <a:gd name="connsiteX2" fmla="*/ 1814033 w 2376873"/>
                    <a:gd name="connsiteY2" fmla="*/ 648410 h 2255330"/>
                    <a:gd name="connsiteX3" fmla="*/ 1385356 w 2376873"/>
                    <a:gd name="connsiteY3" fmla="*/ 805182 h 2255330"/>
                    <a:gd name="connsiteX4" fmla="*/ 942607 w 2376873"/>
                    <a:gd name="connsiteY4" fmla="*/ 1171490 h 2255330"/>
                    <a:gd name="connsiteX5" fmla="*/ 767870 w 2376873"/>
                    <a:gd name="connsiteY5" fmla="*/ 1465881 h 2255330"/>
                    <a:gd name="connsiteX6" fmla="*/ 491089 w 2376873"/>
                    <a:gd name="connsiteY6" fmla="*/ 1951288 h 2255330"/>
                    <a:gd name="connsiteX7" fmla="*/ 0 w 2376873"/>
                    <a:gd name="connsiteY7" fmla="*/ 2255330 h 2255330"/>
                    <a:gd name="connsiteX0" fmla="*/ 2380849 w 2380849"/>
                    <a:gd name="connsiteY0" fmla="*/ 0 h 2279184"/>
                    <a:gd name="connsiteX1" fmla="*/ 2145148 w 2380849"/>
                    <a:gd name="connsiteY1" fmla="*/ 490897 h 2279184"/>
                    <a:gd name="connsiteX2" fmla="*/ 1814033 w 2380849"/>
                    <a:gd name="connsiteY2" fmla="*/ 672264 h 2279184"/>
                    <a:gd name="connsiteX3" fmla="*/ 1385356 w 2380849"/>
                    <a:gd name="connsiteY3" fmla="*/ 829036 h 2279184"/>
                    <a:gd name="connsiteX4" fmla="*/ 942607 w 2380849"/>
                    <a:gd name="connsiteY4" fmla="*/ 1195344 h 2279184"/>
                    <a:gd name="connsiteX5" fmla="*/ 767870 w 2380849"/>
                    <a:gd name="connsiteY5" fmla="*/ 1489735 h 2279184"/>
                    <a:gd name="connsiteX6" fmla="*/ 491089 w 2380849"/>
                    <a:gd name="connsiteY6" fmla="*/ 1975142 h 2279184"/>
                    <a:gd name="connsiteX7" fmla="*/ 0 w 2380849"/>
                    <a:gd name="connsiteY7" fmla="*/ 2279184 h 2279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80849" h="2279184">
                      <a:moveTo>
                        <a:pt x="2380849" y="0"/>
                      </a:moveTo>
                      <a:cubicBezTo>
                        <a:pt x="2289692" y="206324"/>
                        <a:pt x="2239617" y="378853"/>
                        <a:pt x="2145148" y="490897"/>
                      </a:cubicBezTo>
                      <a:cubicBezTo>
                        <a:pt x="2050679" y="602941"/>
                        <a:pt x="1940665" y="615908"/>
                        <a:pt x="1814033" y="672264"/>
                      </a:cubicBezTo>
                      <a:cubicBezTo>
                        <a:pt x="1687401" y="728620"/>
                        <a:pt x="1529268" y="759084"/>
                        <a:pt x="1385356" y="829036"/>
                      </a:cubicBezTo>
                      <a:cubicBezTo>
                        <a:pt x="1241444" y="898988"/>
                        <a:pt x="1045521" y="1085228"/>
                        <a:pt x="942607" y="1195344"/>
                      </a:cubicBezTo>
                      <a:cubicBezTo>
                        <a:pt x="839693" y="1305460"/>
                        <a:pt x="843123" y="1359769"/>
                        <a:pt x="767870" y="1489735"/>
                      </a:cubicBezTo>
                      <a:cubicBezTo>
                        <a:pt x="692617" y="1619701"/>
                        <a:pt x="619067" y="1843567"/>
                        <a:pt x="491089" y="1975142"/>
                      </a:cubicBezTo>
                      <a:cubicBezTo>
                        <a:pt x="363111" y="2106717"/>
                        <a:pt x="271670" y="2165783"/>
                        <a:pt x="0" y="2279184"/>
                      </a:cubicBezTo>
                    </a:path>
                  </a:pathLst>
                </a:custGeom>
                <a:noFill/>
                <a:ln>
                  <a:solidFill>
                    <a:srgbClr val="FFFF00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8" name="Oval 16"/>
                <p:cNvSpPr/>
                <p:nvPr/>
              </p:nvSpPr>
              <p:spPr bwMode="auto">
                <a:xfrm rot="19217672">
                  <a:off x="2552229" y="3697288"/>
                  <a:ext cx="866775" cy="228600"/>
                </a:xfrm>
                <a:prstGeom prst="ellipse">
                  <a:avLst/>
                </a:pr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9" name="Oval 17"/>
                <p:cNvSpPr/>
                <p:nvPr/>
              </p:nvSpPr>
              <p:spPr bwMode="auto">
                <a:xfrm rot="19217672">
                  <a:off x="1948979" y="4459288"/>
                  <a:ext cx="442913" cy="141287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sp>
              <p:nvSpPr>
                <p:cNvPr id="54" name="Oval 18"/>
                <p:cNvSpPr/>
                <p:nvPr/>
              </p:nvSpPr>
              <p:spPr bwMode="auto">
                <a:xfrm rot="19217672">
                  <a:off x="3568229" y="2978150"/>
                  <a:ext cx="442913" cy="142875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en-US"/>
                </a:p>
              </p:txBody>
            </p:sp>
            <p:cxnSp>
              <p:nvCxnSpPr>
                <p:cNvPr id="55" name="Straight Arrow Connector 19"/>
                <p:cNvCxnSpPr/>
                <p:nvPr/>
              </p:nvCxnSpPr>
              <p:spPr bwMode="auto">
                <a:xfrm flipH="1">
                  <a:off x="2053754" y="4445000"/>
                  <a:ext cx="82550" cy="141288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Arrow Connector 20"/>
                <p:cNvCxnSpPr/>
                <p:nvPr/>
              </p:nvCxnSpPr>
              <p:spPr bwMode="auto">
                <a:xfrm flipH="1">
                  <a:off x="3652367" y="2959100"/>
                  <a:ext cx="82550" cy="141288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Arrow Connector 21"/>
                <p:cNvCxnSpPr>
                  <a:endCxn id="47" idx="4"/>
                </p:cNvCxnSpPr>
                <p:nvPr/>
              </p:nvCxnSpPr>
              <p:spPr bwMode="auto">
                <a:xfrm flipV="1">
                  <a:off x="3095154" y="3754438"/>
                  <a:ext cx="168275" cy="106362"/>
                </a:xfrm>
                <a:prstGeom prst="straightConnector1">
                  <a:avLst/>
                </a:prstGeom>
                <a:ln w="38100">
                  <a:solidFill>
                    <a:srgbClr val="0070C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27"/>
                <p:cNvCxnSpPr/>
                <p:nvPr/>
              </p:nvCxnSpPr>
              <p:spPr>
                <a:xfrm>
                  <a:off x="2225276" y="4005064"/>
                  <a:ext cx="670647" cy="70524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28"/>
                <p:cNvCxnSpPr/>
                <p:nvPr/>
              </p:nvCxnSpPr>
              <p:spPr>
                <a:xfrm>
                  <a:off x="3143672" y="3011787"/>
                  <a:ext cx="670647" cy="70524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Arrow Connector 30"/>
                <p:cNvCxnSpPr/>
                <p:nvPr/>
              </p:nvCxnSpPr>
              <p:spPr>
                <a:xfrm flipV="1">
                  <a:off x="2763503" y="3645024"/>
                  <a:ext cx="971414" cy="926185"/>
                </a:xfrm>
                <a:prstGeom prst="straightConnector1">
                  <a:avLst/>
                </a:prstGeom>
                <a:ln>
                  <a:headEnd type="arrow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7" name="Rechteck 6"/>
          <p:cNvSpPr/>
          <p:nvPr/>
        </p:nvSpPr>
        <p:spPr>
          <a:xfrm>
            <a:off x="4968879" y="3601627"/>
            <a:ext cx="4572000" cy="74379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800"/>
              </a:spcAft>
              <a:tabLst>
                <a:tab pos="3060065" algn="ctr"/>
                <a:tab pos="4895850" algn="l"/>
              </a:tabLst>
            </a:pPr>
            <a:r>
              <a:rPr lang="en-GB" sz="1100" b="1" spc="100" dirty="0">
                <a:solidFill>
                  <a:srgbClr val="0058A4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I.FAST</a:t>
            </a:r>
            <a:endParaRPr lang="de-DE" sz="1100" b="1" spc="100" dirty="0">
              <a:solidFill>
                <a:srgbClr val="00009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200"/>
              </a:lnSpc>
              <a:spcAft>
                <a:spcPts val="800"/>
              </a:spcAft>
            </a:pPr>
            <a:r>
              <a:rPr lang="en-GB" sz="800" spc="100" dirty="0">
                <a:solidFill>
                  <a:srgbClr val="0058A4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Innovation Fostering in Accelerator Science and Technology</a:t>
            </a:r>
            <a:endParaRPr lang="de-DE" sz="800" spc="100" dirty="0">
              <a:solidFill>
                <a:srgbClr val="000099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800" dirty="0">
                <a:solidFill>
                  <a:srgbClr val="0058A4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Horizon 2020 Research Infrastructures GA n° 101004730</a:t>
            </a:r>
            <a:endParaRPr lang="de-DE" sz="8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42671" y="4371163"/>
            <a:ext cx="684860" cy="46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98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C542CAE-A075-9CBF-DC9A-1A36D9D00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330" y="156828"/>
            <a:ext cx="5946588" cy="372887"/>
          </a:xfrm>
        </p:spPr>
        <p:txBody>
          <a:bodyPr/>
          <a:lstStyle/>
          <a:p>
            <a:r>
              <a:rPr lang="aa-ET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Applications</a:t>
            </a:r>
            <a:r>
              <a:rPr lang="de-DE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HTS Cable in </a:t>
            </a:r>
            <a:r>
              <a:rPr lang="de-DE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de-DE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System</a:t>
            </a:r>
            <a:endParaRPr lang="aa-ET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F242742-F1BC-E018-4B2B-42C78C606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824" y="1757102"/>
            <a:ext cx="3896744" cy="2683416"/>
          </a:xfrm>
        </p:spPr>
        <p:txBody>
          <a:bodyPr>
            <a:normAutofit lnSpcReduction="10000"/>
          </a:bodyPr>
          <a:lstStyle/>
          <a:p>
            <a:r>
              <a:rPr lang="aa-ET" dirty="0">
                <a:latin typeface="Calibri" panose="020F0502020204030204" pitchFamily="34" charset="0"/>
                <a:cs typeface="Calibri" panose="020F0502020204030204" pitchFamily="34" charset="0"/>
              </a:rPr>
              <a:t>Evaluated cable options</a:t>
            </a:r>
          </a:p>
          <a:p>
            <a:pPr lvl="1"/>
            <a:r>
              <a:rPr lang="aa-ET" dirty="0">
                <a:latin typeface="Calibri" panose="020F0502020204030204" pitchFamily="34" charset="0"/>
                <a:cs typeface="Calibri" panose="020F0502020204030204" pitchFamily="34" charset="0"/>
              </a:rPr>
              <a:t>Stacked tapes cable (ST)</a:t>
            </a:r>
          </a:p>
          <a:p>
            <a:pPr lvl="1"/>
            <a:r>
              <a:rPr lang="aa-ET" dirty="0">
                <a:latin typeface="Calibri" panose="020F0502020204030204" pitchFamily="34" charset="0"/>
                <a:cs typeface="Calibri" panose="020F0502020204030204" pitchFamily="34" charset="0"/>
              </a:rPr>
              <a:t>Roebel cable (Roe)</a:t>
            </a:r>
          </a:p>
          <a:p>
            <a:pPr lvl="1"/>
            <a:r>
              <a:rPr lang="aa-ET" dirty="0">
                <a:latin typeface="Calibri" panose="020F0502020204030204" pitchFamily="34" charset="0"/>
                <a:cs typeface="Calibri" panose="020F0502020204030204" pitchFamily="34" charset="0"/>
              </a:rPr>
              <a:t>CORC/CORT </a:t>
            </a:r>
            <a:r>
              <a:rPr 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de-DE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Conductor</a:t>
            </a:r>
            <a:r>
              <a:rPr 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on Round Tube) </a:t>
            </a:r>
            <a:r>
              <a:rPr lang="aa-ET" dirty="0" smtClean="0">
                <a:latin typeface="Calibri" panose="020F0502020204030204" pitchFamily="34" charset="0"/>
                <a:cs typeface="Calibri" panose="020F0502020204030204" pitchFamily="34" charset="0"/>
              </a:rPr>
              <a:t>(CR</a:t>
            </a:r>
            <a:r>
              <a:rPr lang="aa-ET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aa-ET" dirty="0">
                <a:latin typeface="Calibri" panose="020F0502020204030204" pitchFamily="34" charset="0"/>
                <a:cs typeface="Calibri" panose="020F0502020204030204" pitchFamily="34" charset="0"/>
              </a:rPr>
              <a:t>FCL has been studied for CORC/CORT type cable</a:t>
            </a:r>
          </a:p>
          <a:p>
            <a:pPr lvl="1"/>
            <a:r>
              <a:rPr lang="aa-ET" dirty="0">
                <a:latin typeface="Calibri" panose="020F0502020204030204" pitchFamily="34" charset="0"/>
                <a:cs typeface="Calibri" panose="020F0502020204030204" pitchFamily="34" charset="0"/>
              </a:rPr>
              <a:t>Advantages:</a:t>
            </a:r>
          </a:p>
          <a:p>
            <a:pPr lvl="2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aa-ET" dirty="0">
                <a:latin typeface="Calibri" panose="020F0502020204030204" pitchFamily="34" charset="0"/>
                <a:cs typeface="Calibri" panose="020F0502020204030204" pitchFamily="34" charset="0"/>
              </a:rPr>
              <a:t>asily adjustable transport capacity by varying coolant temperature</a:t>
            </a:r>
          </a:p>
          <a:p>
            <a:pPr lvl="2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aa-ET" dirty="0">
                <a:latin typeface="Calibri" panose="020F0502020204030204" pitchFamily="34" charset="0"/>
                <a:cs typeface="Calibri" panose="020F0502020204030204" pitchFamily="34" charset="0"/>
              </a:rPr>
              <a:t>arallel paths in CORT makes tapes requirements less stict</a:t>
            </a:r>
          </a:p>
          <a:p>
            <a:pPr lvl="2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aa-ET" dirty="0">
                <a:latin typeface="Calibri" panose="020F0502020204030204" pitchFamily="34" charset="0"/>
                <a:cs typeface="Calibri" panose="020F0502020204030204" pitchFamily="34" charset="0"/>
              </a:rPr>
              <a:t>ound shape gives flexibitly for winding</a:t>
            </a:r>
          </a:p>
          <a:p>
            <a:endParaRPr lang="aa-ET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23C1AD44-98AB-E76D-D2BB-856E26F85451}"/>
              </a:ext>
            </a:extLst>
          </p:cNvPr>
          <p:cNvGrpSpPr/>
          <p:nvPr/>
        </p:nvGrpSpPr>
        <p:grpSpPr>
          <a:xfrm>
            <a:off x="5304166" y="771709"/>
            <a:ext cx="3376963" cy="2999444"/>
            <a:chOff x="6643617" y="1654432"/>
            <a:chExt cx="5548383" cy="520356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xmlns="" id="{B2FEFA8E-1673-F89B-DF01-E28DB6E058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43617" y="1654432"/>
              <a:ext cx="5548383" cy="5203568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85A6400D-9FE0-4F88-50F8-D07A0AED532C}"/>
                </a:ext>
              </a:extLst>
            </p:cNvPr>
            <p:cNvSpPr/>
            <p:nvPr/>
          </p:nvSpPr>
          <p:spPr>
            <a:xfrm>
              <a:off x="6643617" y="2545492"/>
              <a:ext cx="5548383" cy="407773"/>
            </a:xfrm>
            <a:prstGeom prst="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aa-ET" sz="1013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262CBAD9-0B89-F133-D288-3693C4EE1C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5279" y="3364503"/>
            <a:ext cx="1957774" cy="1356425"/>
          </a:xfrm>
          <a:prstGeom prst="rect">
            <a:avLst/>
          </a:prstGeom>
        </p:spPr>
      </p:pic>
      <p:sp>
        <p:nvSpPr>
          <p:cNvPr id="9" name="Title 3">
            <a:extLst>
              <a:ext uri="{FF2B5EF4-FFF2-40B4-BE49-F238E27FC236}">
                <a16:creationId xmlns:a16="http://schemas.microsoft.com/office/drawing/2014/main" xmlns="" id="{69E01823-C291-9769-6877-6535007F4F8B}"/>
              </a:ext>
            </a:extLst>
          </p:cNvPr>
          <p:cNvSpPr txBox="1">
            <a:spLocks/>
          </p:cNvSpPr>
          <p:nvPr/>
        </p:nvSpPr>
        <p:spPr>
          <a:xfrm>
            <a:off x="89646" y="1080714"/>
            <a:ext cx="5915025" cy="449138"/>
          </a:xfrm>
          <a:prstGeom prst="rect">
            <a:avLst/>
          </a:prstGeom>
        </p:spPr>
        <p:txBody>
          <a:bodyPr vert="horz" lIns="68580" tIns="34290" rIns="68580" bIns="34290" rtlCol="0" anchor="b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333333"/>
                </a:solidFill>
                <a:latin typeface="Arial"/>
                <a:ea typeface="+mj-ea"/>
                <a:cs typeface="Arial"/>
              </a:defRPr>
            </a:lvl1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b="0" dirty="0" err="1">
                <a:latin typeface="Calibri" panose="020F0502020204030204" pitchFamily="34" charset="0"/>
                <a:cs typeface="Calibri" panose="020F0502020204030204" pitchFamily="34" charset="0"/>
              </a:rPr>
              <a:t>Possible</a:t>
            </a:r>
            <a:r>
              <a:rPr lang="de-DE" sz="12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b="0" dirty="0" err="1">
                <a:latin typeface="Calibri" panose="020F0502020204030204" pitchFamily="34" charset="0"/>
                <a:cs typeface="Calibri" panose="020F0502020204030204" pitchFamily="34" charset="0"/>
              </a:rPr>
              <a:t>Applications</a:t>
            </a:r>
            <a:r>
              <a:rPr lang="de-DE" sz="12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b="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2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a-ET" sz="1200" b="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de-DE" sz="1200" b="0" dirty="0">
                <a:latin typeface="Calibri" panose="020F0502020204030204" pitchFamily="34" charset="0"/>
                <a:cs typeface="Calibri" panose="020F0502020204030204" pitchFamily="34" charset="0"/>
              </a:rPr>
              <a:t>TS Cables </a:t>
            </a:r>
            <a:r>
              <a:rPr lang="de-DE" sz="1200" b="0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sz="1200" b="0" dirty="0">
                <a:latin typeface="Calibri" panose="020F0502020204030204" pitchFamily="34" charset="0"/>
                <a:cs typeface="Calibri" panose="020F0502020204030204" pitchFamily="34" charset="0"/>
              </a:rPr>
              <a:t> Fast </a:t>
            </a:r>
            <a:r>
              <a:rPr lang="de-DE" sz="1200" b="0" dirty="0" err="1">
                <a:latin typeface="Calibri" panose="020F0502020204030204" pitchFamily="34" charset="0"/>
                <a:cs typeface="Calibri" panose="020F0502020204030204" pitchFamily="34" charset="0"/>
              </a:rPr>
              <a:t>Ramped</a:t>
            </a:r>
            <a:r>
              <a:rPr lang="de-DE" sz="1200" b="0" dirty="0">
                <a:latin typeface="Calibri" panose="020F0502020204030204" pitchFamily="34" charset="0"/>
                <a:cs typeface="Calibri" panose="020F0502020204030204" pitchFamily="34" charset="0"/>
              </a:rPr>
              <a:t> Synchrotrons </a:t>
            </a:r>
            <a:endParaRPr lang="de-DE" sz="12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sz="12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in </a:t>
            </a:r>
            <a:r>
              <a:rPr lang="de-DE" sz="1200" b="0" dirty="0" err="1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de-DE" sz="12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Systems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Two </a:t>
            </a:r>
            <a:r>
              <a:rPr lang="en-GB" sz="1200" b="0" dirty="0">
                <a:latin typeface="Calibri" panose="020F0502020204030204" pitchFamily="34" charset="0"/>
                <a:cs typeface="Calibri" panose="020F0502020204030204" pitchFamily="34" charset="0"/>
              </a:rPr>
              <a:t>studies on Application in Energy </a:t>
            </a:r>
            <a:r>
              <a:rPr lang="en-GB" sz="12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Systems performed with IEE Bratislava</a:t>
            </a:r>
            <a:endParaRPr lang="de-DE" sz="12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SUPERCONDUCTING </a:t>
            </a:r>
            <a:r>
              <a:rPr lang="en-US" sz="1200" b="0" dirty="0">
                <a:latin typeface="Calibri" panose="020F0502020204030204" pitchFamily="34" charset="0"/>
                <a:cs typeface="Calibri" panose="020F0502020204030204" pitchFamily="34" charset="0"/>
              </a:rPr>
              <a:t>FAULT CURRENT LIMITER FROM CORT </a:t>
            </a:r>
            <a:endParaRPr lang="en-GB" sz="12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40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5497" y="168455"/>
            <a:ext cx="6008101" cy="371930"/>
          </a:xfrm>
        </p:spPr>
        <p:txBody>
          <a:bodyPr/>
          <a:lstStyle/>
          <a:p>
            <a:r>
              <a:rPr lang="en-US" sz="2000" b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R&amp;D for energy efficient accelerators</a:t>
            </a:r>
          </a:p>
        </p:txBody>
      </p:sp>
      <p:pic>
        <p:nvPicPr>
          <p:cNvPr id="5" name="Grafik 2" descr="Ein Bild, das Boot, Gebäude, Wasser, Tisch enthält.&#10;&#10;Automatisch generierte Beschreibung">
            <a:extLst>
              <a:ext uri="{FF2B5EF4-FFF2-40B4-BE49-F238E27FC236}">
                <a16:creationId xmlns:a16="http://schemas.microsoft.com/office/drawing/2014/main" xmlns="" id="{1B2575F6-0F55-864F-B3BB-56018F7378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272" r="28166"/>
          <a:stretch/>
        </p:blipFill>
        <p:spPr>
          <a:xfrm>
            <a:off x="5655318" y="1095319"/>
            <a:ext cx="2610246" cy="3780687"/>
          </a:xfrm>
          <a:custGeom>
            <a:avLst/>
            <a:gdLst/>
            <a:ahLst/>
            <a:cxnLst/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143" y="715224"/>
            <a:ext cx="2891777" cy="379460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6846" y="3717260"/>
            <a:ext cx="2275356" cy="115874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0194" y="1051257"/>
            <a:ext cx="1914955" cy="263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53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43349" y="219600"/>
            <a:ext cx="4018089" cy="371930"/>
          </a:xfrm>
        </p:spPr>
        <p:txBody>
          <a:bodyPr/>
          <a:lstStyle/>
          <a:p>
            <a:r>
              <a:rPr lang="de-DE" sz="2000" b="0" dirty="0" err="1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Energy</a:t>
            </a:r>
            <a:r>
              <a:rPr lang="de-DE" sz="2000" b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2000" b="0" dirty="0" err="1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Saving</a:t>
            </a:r>
            <a:r>
              <a:rPr lang="de-DE" sz="2000" b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HTS Magnet</a:t>
            </a:r>
          </a:p>
        </p:txBody>
      </p:sp>
      <p:pic>
        <p:nvPicPr>
          <p:cNvPr id="3" name="Grafik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507" y="1643952"/>
            <a:ext cx="2397760" cy="1833880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393148" y="795130"/>
            <a:ext cx="6515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Replacing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opper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coils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in HEST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magnets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cryostat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containing</a:t>
            </a:r>
            <a:r>
              <a:rPr lang="de-DE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an HTS Coil</a:t>
            </a:r>
            <a:endParaRPr lang="de-DE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3639" y="1609218"/>
            <a:ext cx="2110651" cy="185380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02508" y="1458098"/>
            <a:ext cx="304388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56 %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overall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GSI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consumption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made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accelerator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operation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assuming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6-7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kh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UNILAC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4,5 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MW, SIS: 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MW, </a:t>
            </a:r>
            <a:endParaRPr lang="de-DE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HEST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1,4 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MW, ESR: 2 MW </a:t>
            </a:r>
            <a:endParaRPr lang="de-DE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dissipation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im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magnet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: 97 % in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water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3 % in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air</a:t>
            </a:r>
            <a:endParaRPr lang="de-DE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Maintaining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number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windings</a:t>
            </a:r>
            <a:endParaRPr lang="de-DE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Cold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heat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cooled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20-40 K </a:t>
            </a:r>
          </a:p>
          <a:p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(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no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large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infrastructure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Potential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saving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10%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overall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GSI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consumption</a:t>
            </a:r>
            <a:endParaRPr 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866237" y="3523219"/>
            <a:ext cx="1478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HTS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pancake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endParaRPr 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994454" y="3921211"/>
            <a:ext cx="3566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Next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steps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Calculation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AC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loss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(IEE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Bratislave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Calculation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hot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spot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temperature</a:t>
            </a:r>
            <a:endParaRPr lang="de-DE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Engineering design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de-DE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prototyping</a:t>
            </a:r>
            <a:endParaRPr 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597573"/>
      </p:ext>
    </p:extLst>
  </p:cSld>
  <p:clrMapOvr>
    <a:masterClrMapping/>
  </p:clrMapOvr>
</p:sld>
</file>

<file path=ppt/theme/theme1.xml><?xml version="1.0" encoding="utf-8"?>
<a:theme xmlns:a="http://schemas.openxmlformats.org/drawingml/2006/main" name="MT_Template_20180606">
  <a:themeElements>
    <a:clrScheme name="h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A2D6E"/>
      </a:accent1>
      <a:accent2>
        <a:srgbClr val="005AA0"/>
      </a:accent2>
      <a:accent3>
        <a:srgbClr val="8CB423"/>
      </a:accent3>
      <a:accent4>
        <a:srgbClr val="5A696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itel_Materie">
  <a:themeElements>
    <a:clrScheme name="h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A2D6E"/>
      </a:accent1>
      <a:accent2>
        <a:srgbClr val="005AA0"/>
      </a:accent2>
      <a:accent3>
        <a:srgbClr val="8CB423"/>
      </a:accent3>
      <a:accent4>
        <a:srgbClr val="5A696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nhaltsfolie_Materie">
  <a:themeElements>
    <a:clrScheme name="h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A2D6E"/>
      </a:accent1>
      <a:accent2>
        <a:srgbClr val="005AA0"/>
      </a:accent2>
      <a:accent3>
        <a:srgbClr val="8CB423"/>
      </a:accent3>
      <a:accent4>
        <a:srgbClr val="5A696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1018</Words>
  <Application>Microsoft Office PowerPoint</Application>
  <PresentationFormat>Bildschirmpräsentation (16:9)</PresentationFormat>
  <Paragraphs>138</Paragraphs>
  <Slides>13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13</vt:i4>
      </vt:variant>
    </vt:vector>
  </HeadingPairs>
  <TitlesOfParts>
    <vt:vector size="24" baseType="lpstr">
      <vt:lpstr>Arial</vt:lpstr>
      <vt:lpstr>Calibri</vt:lpstr>
      <vt:lpstr>Noto Sans CJK SC</vt:lpstr>
      <vt:lpstr>Symbol</vt:lpstr>
      <vt:lpstr>Tahoma</vt:lpstr>
      <vt:lpstr>Times New Roman</vt:lpstr>
      <vt:lpstr>Wingdings</vt:lpstr>
      <vt:lpstr>MT_Template_20180606</vt:lpstr>
      <vt:lpstr>Titel_Materie</vt:lpstr>
      <vt:lpstr>Inhaltsfolie_Materie</vt:lpstr>
      <vt:lpstr>Larissa-Design</vt:lpstr>
      <vt:lpstr>PowerPoint-Präsentation</vt:lpstr>
      <vt:lpstr>Energy Efficiency - Topics </vt:lpstr>
      <vt:lpstr>Campus Studies C. Ripp</vt:lpstr>
      <vt:lpstr>Campus StudieS GSI – Load Curves and Electrical Power     </vt:lpstr>
      <vt:lpstr> aka. load disaggregation</vt:lpstr>
      <vt:lpstr>PowerPoint-Präsentation</vt:lpstr>
      <vt:lpstr>Applications of HTS Cable in Energy System</vt:lpstr>
      <vt:lpstr>R&amp;D for energy efficient accelerators</vt:lpstr>
      <vt:lpstr>Energy Saving HTS Magnet</vt:lpstr>
      <vt:lpstr>Prediction of Acceleartor Power ConsuMption</vt:lpstr>
      <vt:lpstr>Cooling Water Flow Control for Magnets</vt:lpstr>
      <vt:lpstr>Other Topics</vt:lpstr>
      <vt:lpstr>Energy Efficiency Programs</vt:lpstr>
    </vt:vector>
  </TitlesOfParts>
  <Company>DESY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Friederike Januschek</dc:creator>
  <cp:lastModifiedBy>admin</cp:lastModifiedBy>
  <cp:revision>363</cp:revision>
  <cp:lastPrinted>2017-11-14T14:35:41Z</cp:lastPrinted>
  <dcterms:created xsi:type="dcterms:W3CDTF">2018-06-08T12:23:54Z</dcterms:created>
  <dcterms:modified xsi:type="dcterms:W3CDTF">2023-03-31T12:54:22Z</dcterms:modified>
</cp:coreProperties>
</file>