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11"/>
  </p:notesMasterIdLst>
  <p:sldIdLst>
    <p:sldId id="256" r:id="rId2"/>
    <p:sldId id="316" r:id="rId3"/>
    <p:sldId id="315" r:id="rId4"/>
    <p:sldId id="317" r:id="rId5"/>
    <p:sldId id="318" r:id="rId6"/>
    <p:sldId id="314" r:id="rId7"/>
    <p:sldId id="307" r:id="rId8"/>
    <p:sldId id="301" r:id="rId9"/>
    <p:sldId id="295" r:id="rId1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2286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4572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6858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9144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11430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13716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16002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18288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4621" autoAdjust="0"/>
  </p:normalViewPr>
  <p:slideViewPr>
    <p:cSldViewPr>
      <p:cViewPr varScale="1">
        <p:scale>
          <a:sx n="32" d="100"/>
          <a:sy n="32" d="100"/>
        </p:scale>
        <p:origin x="108" y="56"/>
      </p:cViewPr>
      <p:guideLst>
        <p:guide orient="horz" pos="4320"/>
        <p:guide pos="76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Shape 67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71" name="Shape 67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315913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Voorbla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hoek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7" name="NIKHEF_PATROON1.png" descr="NIKHEF_PATROON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10468" y="263400"/>
            <a:ext cx="18997150" cy="131892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Vorm"/>
          <p:cNvSpPr/>
          <p:nvPr/>
        </p:nvSpPr>
        <p:spPr>
          <a:xfrm>
            <a:off x="19365813" y="2844"/>
            <a:ext cx="5111850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21113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E3D88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" name="Driehoek"/>
          <p:cNvSpPr/>
          <p:nvPr/>
        </p:nvSpPr>
        <p:spPr>
          <a:xfrm>
            <a:off x="-2183" y="2844"/>
            <a:ext cx="19367997" cy="705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lIns="0" tIns="0" rIns="0" bIns="0" anchor="b"/>
          <a:lstStyle>
            <a:lvl1pPr marL="0" marR="0" defTabSz="825500">
              <a:defRPr sz="9000" cap="all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21" name="Tekst"/>
          <p:cNvSpPr txBox="1">
            <a:spLocks noGrp="1"/>
          </p:cNvSpPr>
          <p:nvPr>
            <p:ph type="body" sz="quarter" idx="13"/>
          </p:nvPr>
        </p:nvSpPr>
        <p:spPr>
          <a:xfrm>
            <a:off x="15383933" y="7245151"/>
            <a:ext cx="6514970" cy="5820525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defTabSz="825500">
              <a:spcBef>
                <a:spcPts val="0"/>
              </a:spcBef>
              <a:buSzTx/>
              <a:buNone/>
              <a:defRPr sz="3500">
                <a:solidFill>
                  <a:srgbClr val="702677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Tekst</a:t>
            </a:r>
          </a:p>
        </p:txBody>
      </p:sp>
      <p:sp>
        <p:nvSpPr>
          <p:cNvPr id="22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3500" cap="all">
                <a:solidFill>
                  <a:srgbClr val="702677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subtitel</a:t>
            </a:r>
          </a:p>
        </p:txBody>
      </p:sp>
      <p:pic>
        <p:nvPicPr>
          <p:cNvPr id="23" name="NIKHEF_LOGO_groot.png" descr="NIKHEF_LOGO_groo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1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0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1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62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4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165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166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167" name="HOOFDTITEL VAN DEZE SLIDE, EVENTUEEL OVER MEERDERE REGELS."/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200291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defTabSz="825500">
              <a:spcBef>
                <a:spcPts val="0"/>
              </a:spcBef>
              <a:buSzTx/>
              <a:buNone/>
              <a:defRPr sz="7000" cap="all">
                <a:solidFill>
                  <a:srgbClr val="E6223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75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76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77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9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180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181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182" name="HOOFDTITEL VAN DEZE SLIDE, EVENTUEEL OVER MEERDERE REGELS."/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200291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defTabSz="825500">
              <a:spcBef>
                <a:spcPts val="0"/>
              </a:spcBef>
              <a:buSzTx/>
              <a:buNone/>
              <a:defRPr sz="7000" cap="all">
                <a:solidFill>
                  <a:srgbClr val="E6223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3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0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1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92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195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196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197" name="HOOFDTITEL VAN DEZE SLIDE, EVENTUEEL OVER MEERDERE REGELS."/>
          <p:cNvSpPr txBox="1"/>
          <p:nvPr/>
        </p:nvSpPr>
        <p:spPr>
          <a:xfrm>
            <a:off x="635000" y="635000"/>
            <a:ext cx="23114000" cy="20029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1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5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6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07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pic>
        <p:nvPicPr>
          <p:cNvPr id="208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Hoofdtekst"/>
          <p:cNvSpPr txBox="1">
            <a:spLocks noGrp="1"/>
          </p:cNvSpPr>
          <p:nvPr>
            <p:ph type="body" sz="half" idx="13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210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211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212" name="HOOFDTITEL VAN DEZE SLIDE, EVENTUEEL OVER MEERDERE REGELS."/>
          <p:cNvSpPr txBox="1"/>
          <p:nvPr/>
        </p:nvSpPr>
        <p:spPr>
          <a:xfrm>
            <a:off x="635000" y="635000"/>
            <a:ext cx="23114000" cy="20029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2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0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1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2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pic>
        <p:nvPicPr>
          <p:cNvPr id="223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Hoofdtekst"/>
          <p:cNvSpPr txBox="1">
            <a:spLocks noGrp="1"/>
          </p:cNvSpPr>
          <p:nvPr>
            <p:ph type="body" sz="half" idx="13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225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226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227" name="HOOFDTITEL VAN DEZE SLIDE, EVENTUEEL OVER MEERDERE REGELS."/>
          <p:cNvSpPr txBox="1"/>
          <p:nvPr/>
        </p:nvSpPr>
        <p:spPr>
          <a:xfrm>
            <a:off x="635000" y="635000"/>
            <a:ext cx="23114000" cy="20029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5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6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37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pic>
        <p:nvPicPr>
          <p:cNvPr id="238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Hoofdtekst"/>
          <p:cNvSpPr txBox="1">
            <a:spLocks noGrp="1"/>
          </p:cNvSpPr>
          <p:nvPr>
            <p:ph type="body" sz="half" idx="13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240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241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242" name="HOOFDTITEL VAN DEZE SLIDE, EVENTUEEL OVER MEERDERE REGELS."/>
          <p:cNvSpPr txBox="1"/>
          <p:nvPr/>
        </p:nvSpPr>
        <p:spPr>
          <a:xfrm>
            <a:off x="635000" y="635000"/>
            <a:ext cx="23114000" cy="20029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1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0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1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52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253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pic>
        <p:nvPicPr>
          <p:cNvPr id="254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HOOFDTITEL VAN DEZE SLIDE, EVENTUEEL OVER MEERDERE REGELS."/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11181358" cy="218902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defTabSz="825500">
              <a:spcBef>
                <a:spcPts val="0"/>
              </a:spcBef>
              <a:buSzTx/>
              <a:buNone/>
              <a:defRPr sz="5000" cap="all">
                <a:solidFill>
                  <a:srgbClr val="E6223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HOOFDTITEL VAN DEZE SLIDE, EVENTUEEL OVER MEERDERE REGELS.</a:t>
            </a:r>
          </a:p>
        </p:txBody>
      </p:sp>
      <p:sp>
        <p:nvSpPr>
          <p:cNvPr id="256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257" name="Afbeelding"/>
          <p:cNvSpPr>
            <a:spLocks noGrp="1"/>
          </p:cNvSpPr>
          <p:nvPr>
            <p:ph type="pic" idx="15"/>
          </p:nvPr>
        </p:nvSpPr>
        <p:spPr>
          <a:xfrm>
            <a:off x="12573529" y="0"/>
            <a:ext cx="11810471" cy="12192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2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5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6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7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268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pic>
        <p:nvPicPr>
          <p:cNvPr id="269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HOOFDTITEL VAN DEZE SLIDE, EVENTUEEL OVER MEERDERE REGELS."/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11181358" cy="218902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defTabSz="825500">
              <a:spcBef>
                <a:spcPts val="0"/>
              </a:spcBef>
              <a:buSzTx/>
              <a:buNone/>
              <a:defRPr sz="5000" cap="all">
                <a:solidFill>
                  <a:srgbClr val="E6223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HOOFDTITEL VAN DEZE SLIDE, EVENTUEEL OVER MEERDERE REGELS.</a:t>
            </a:r>
          </a:p>
        </p:txBody>
      </p:sp>
      <p:sp>
        <p:nvSpPr>
          <p:cNvPr id="271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272" name="Afbeelding"/>
          <p:cNvSpPr>
            <a:spLocks noGrp="1"/>
          </p:cNvSpPr>
          <p:nvPr>
            <p:ph type="pic" idx="15"/>
          </p:nvPr>
        </p:nvSpPr>
        <p:spPr>
          <a:xfrm>
            <a:off x="12573529" y="0"/>
            <a:ext cx="11810471" cy="12192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3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0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1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82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283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pic>
        <p:nvPicPr>
          <p:cNvPr id="284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HOOFDTITEL VAN DEZE SLIDE, EVENTUEEL OVER MEERDERE REGELS."/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11181358" cy="218902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defTabSz="825500">
              <a:spcBef>
                <a:spcPts val="0"/>
              </a:spcBef>
              <a:buSzTx/>
              <a:buNone/>
              <a:defRPr sz="5000" cap="all">
                <a:solidFill>
                  <a:srgbClr val="E6223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HOOFDTITEL VAN DEZE SLIDE, EVENTUEEL OVER MEERDERE REGELS.</a:t>
            </a:r>
          </a:p>
        </p:txBody>
      </p:sp>
      <p:sp>
        <p:nvSpPr>
          <p:cNvPr id="286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287" name="Afbeelding"/>
          <p:cNvSpPr>
            <a:spLocks noGrp="1"/>
          </p:cNvSpPr>
          <p:nvPr>
            <p:ph type="pic" idx="15"/>
          </p:nvPr>
        </p:nvSpPr>
        <p:spPr>
          <a:xfrm>
            <a:off x="12573529" y="0"/>
            <a:ext cx="11810471" cy="12192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1] Bijschrif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5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6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97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298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pic>
        <p:nvPicPr>
          <p:cNvPr id="299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300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35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Foto bijschrift</a:t>
            </a:r>
          </a:p>
        </p:txBody>
      </p:sp>
      <p:sp>
        <p:nvSpPr>
          <p:cNvPr id="301" name="Afbeelding"/>
          <p:cNvSpPr>
            <a:spLocks noGrp="1"/>
          </p:cNvSpPr>
          <p:nvPr>
            <p:ph type="pic" idx="14"/>
          </p:nvPr>
        </p:nvSpPr>
        <p:spPr>
          <a:xfrm>
            <a:off x="7113521" y="0"/>
            <a:ext cx="17270479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oorbla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hoek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32" name="NIKHEF_PATROON2.png" descr="NIKHEF_PATROON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22478" y="451111"/>
            <a:ext cx="25224451" cy="14239353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Vorm"/>
          <p:cNvSpPr/>
          <p:nvPr/>
        </p:nvSpPr>
        <p:spPr>
          <a:xfrm>
            <a:off x="19365813" y="2844"/>
            <a:ext cx="5111850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21113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4" name="Driehoek"/>
          <p:cNvSpPr/>
          <p:nvPr/>
        </p:nvSpPr>
        <p:spPr>
          <a:xfrm>
            <a:off x="-2183" y="2844"/>
            <a:ext cx="19367997" cy="705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lIns="0" tIns="0" rIns="0" bIns="0" anchor="b"/>
          <a:lstStyle>
            <a:lvl1pPr marL="0" marR="0" defTabSz="825500">
              <a:defRPr sz="9000" cap="all">
                <a:solidFill>
                  <a:srgbClr val="E6223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36" name="Tekst"/>
          <p:cNvSpPr txBox="1">
            <a:spLocks noGrp="1"/>
          </p:cNvSpPr>
          <p:nvPr>
            <p:ph type="body" sz="quarter" idx="13"/>
          </p:nvPr>
        </p:nvSpPr>
        <p:spPr>
          <a:xfrm>
            <a:off x="15383933" y="7245151"/>
            <a:ext cx="6514970" cy="5820525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defTabSz="825500">
              <a:spcBef>
                <a:spcPts val="0"/>
              </a:spcBef>
              <a:buSzTx/>
              <a:buNone/>
              <a:defRPr sz="3500">
                <a:solidFill>
                  <a:srgbClr val="00B3C4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Tekst</a:t>
            </a:r>
          </a:p>
        </p:txBody>
      </p:sp>
      <p:sp>
        <p:nvSpPr>
          <p:cNvPr id="37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3500" cap="all">
                <a:solidFill>
                  <a:srgbClr val="00B3C4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subtitel</a:t>
            </a:r>
          </a:p>
        </p:txBody>
      </p:sp>
      <p:pic>
        <p:nvPicPr>
          <p:cNvPr id="38" name="NIKHEF_LOGO_groot.png" descr="NIKHEF_LOGO_groo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2] Bijschrif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9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0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1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312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pic>
        <p:nvPicPr>
          <p:cNvPr id="313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314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35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Foto bijschrift</a:t>
            </a:r>
          </a:p>
        </p:txBody>
      </p:sp>
      <p:sp>
        <p:nvSpPr>
          <p:cNvPr id="315" name="Afbeelding"/>
          <p:cNvSpPr>
            <a:spLocks noGrp="1"/>
          </p:cNvSpPr>
          <p:nvPr>
            <p:ph type="pic" idx="14"/>
          </p:nvPr>
        </p:nvSpPr>
        <p:spPr>
          <a:xfrm>
            <a:off x="7113521" y="0"/>
            <a:ext cx="17270479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3] Bijschrif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2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24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25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326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pic>
        <p:nvPicPr>
          <p:cNvPr id="327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35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Foto bijschrift</a:t>
            </a:r>
          </a:p>
        </p:txBody>
      </p:sp>
      <p:sp>
        <p:nvSpPr>
          <p:cNvPr id="329" name="Afbeelding"/>
          <p:cNvSpPr>
            <a:spLocks noGrp="1"/>
          </p:cNvSpPr>
          <p:nvPr>
            <p:ph type="pic" idx="14"/>
          </p:nvPr>
        </p:nvSpPr>
        <p:spPr>
          <a:xfrm>
            <a:off x="7113521" y="0"/>
            <a:ext cx="17270479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37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38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339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340" name="Afbeelding"/>
          <p:cNvSpPr>
            <a:spLocks noGrp="1"/>
          </p:cNvSpPr>
          <p:nvPr>
            <p:ph type="pic" sz="half" idx="13"/>
          </p:nvPr>
        </p:nvSpPr>
        <p:spPr>
          <a:xfrm>
            <a:off x="109474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341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grpSp>
        <p:nvGrpSpPr>
          <p:cNvPr id="344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42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43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45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346" name="HOOFDTITEL VAN DEZE SLIDE, EVENTUEEL OVER MEERDERE REGELS."/>
          <p:cNvSpPr txBox="1"/>
          <p:nvPr/>
        </p:nvSpPr>
        <p:spPr>
          <a:xfrm>
            <a:off x="635000" y="634999"/>
            <a:ext cx="19879668" cy="2002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2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4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5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356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357" name="Afbeelding"/>
          <p:cNvSpPr>
            <a:spLocks noGrp="1"/>
          </p:cNvSpPr>
          <p:nvPr>
            <p:ph type="pic" sz="half" idx="13"/>
          </p:nvPr>
        </p:nvSpPr>
        <p:spPr>
          <a:xfrm>
            <a:off x="109474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358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grpSp>
        <p:nvGrpSpPr>
          <p:cNvPr id="361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59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60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62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363" name="HOOFDTITEL VAN DEZE SLIDE, EVENTUEEL OVER MEERDERE REGELS."/>
          <p:cNvSpPr txBox="1"/>
          <p:nvPr/>
        </p:nvSpPr>
        <p:spPr>
          <a:xfrm>
            <a:off x="635000" y="634999"/>
            <a:ext cx="19879668" cy="2002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3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71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72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73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374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375" name="Afbeelding"/>
          <p:cNvSpPr>
            <a:spLocks noGrp="1"/>
          </p:cNvSpPr>
          <p:nvPr>
            <p:ph type="pic" sz="half" idx="13"/>
          </p:nvPr>
        </p:nvSpPr>
        <p:spPr>
          <a:xfrm>
            <a:off x="109474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376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grpSp>
        <p:nvGrpSpPr>
          <p:cNvPr id="379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77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78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80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381" name="HOOFDTITEL VAN DEZE SLIDE, EVENTUEEL OVER MEERDERE REGELS."/>
          <p:cNvSpPr txBox="1"/>
          <p:nvPr/>
        </p:nvSpPr>
        <p:spPr>
          <a:xfrm>
            <a:off x="635000" y="634999"/>
            <a:ext cx="19879668" cy="2002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1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89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90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391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392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393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grpSp>
        <p:nvGrpSpPr>
          <p:cNvPr id="396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94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95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97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398" name="HOOFDTITEL VAN DEZE SLIDE, EVENTUEEL OVER MEERDERE REGELS."/>
          <p:cNvSpPr txBox="1"/>
          <p:nvPr/>
        </p:nvSpPr>
        <p:spPr>
          <a:xfrm>
            <a:off x="635000" y="634999"/>
            <a:ext cx="19879668" cy="2002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0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09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07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08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10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411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412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413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pic>
        <p:nvPicPr>
          <p:cNvPr id="414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415" name="HOOFDTITEL VAN DEZE SLIDE, EVENTUEEL OVER MEERDERE REGELS."/>
          <p:cNvSpPr txBox="1"/>
          <p:nvPr/>
        </p:nvSpPr>
        <p:spPr>
          <a:xfrm>
            <a:off x="635000" y="634999"/>
            <a:ext cx="19879668" cy="2002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3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2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26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24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25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27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428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429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430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pic>
        <p:nvPicPr>
          <p:cNvPr id="431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432" name="HOOFDTITEL VAN DEZE SLIDE, EVENTUEEL OVER MEERDERE REGELS."/>
          <p:cNvSpPr txBox="1">
            <a:spLocks noGrp="1"/>
          </p:cNvSpPr>
          <p:nvPr>
            <p:ph type="body" sz="quarter" idx="15"/>
          </p:nvPr>
        </p:nvSpPr>
        <p:spPr>
          <a:xfrm>
            <a:off x="635000" y="634999"/>
            <a:ext cx="19879668" cy="200291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defTabSz="825500">
              <a:spcBef>
                <a:spcPts val="0"/>
              </a:spcBef>
              <a:buSzTx/>
              <a:buNone/>
              <a:defRPr sz="7000" cap="all">
                <a:solidFill>
                  <a:srgbClr val="E6223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1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40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41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442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443" name="Hoofdtekst"/>
          <p:cNvSpPr txBox="1">
            <a:spLocks noGrp="1"/>
          </p:cNvSpPr>
          <p:nvPr>
            <p:ph type="body" sz="half" idx="13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grpSp>
        <p:nvGrpSpPr>
          <p:cNvPr id="446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44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45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447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449" name="HOOFDTITEL VAN DEZE SLIDE, EVENTUEEL OVER MEERDERE REGELS."/>
          <p:cNvSpPr txBox="1"/>
          <p:nvPr/>
        </p:nvSpPr>
        <p:spPr>
          <a:xfrm>
            <a:off x="635000" y="634999"/>
            <a:ext cx="19879668" cy="2002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2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57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60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58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59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61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462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463" name="Hoofdtekst"/>
          <p:cNvSpPr txBox="1">
            <a:spLocks noGrp="1"/>
          </p:cNvSpPr>
          <p:nvPr>
            <p:ph type="body" sz="half" idx="13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pic>
        <p:nvPicPr>
          <p:cNvPr id="464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465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466" name="HOOFDTITEL VAN DEZE SLIDE, EVENTUEEL OVER MEERDERE REGELS."/>
          <p:cNvSpPr txBox="1"/>
          <p:nvPr/>
        </p:nvSpPr>
        <p:spPr>
          <a:xfrm>
            <a:off x="635000" y="634999"/>
            <a:ext cx="19879668" cy="2002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oorbla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a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>
            <a:lvl1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a</a:t>
            </a:r>
          </a:p>
        </p:txBody>
      </p:sp>
      <p:sp>
        <p:nvSpPr>
          <p:cNvPr id="47" name="Driehoek"/>
          <p:cNvSpPr/>
          <p:nvPr/>
        </p:nvSpPr>
        <p:spPr>
          <a:xfrm>
            <a:off x="-2183" y="2844"/>
            <a:ext cx="19367997" cy="705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8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lIns="0" tIns="0" rIns="0" bIns="0" anchor="b"/>
          <a:lstStyle>
            <a:lvl1pPr marL="0" marR="0" defTabSz="825500">
              <a:defRPr sz="9000" cap="all">
                <a:solidFill>
                  <a:srgbClr val="702677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49" name="subtitel"/>
          <p:cNvSpPr txBox="1">
            <a:spLocks noGrp="1"/>
          </p:cNvSpPr>
          <p:nvPr>
            <p:ph type="body" sz="quarter" idx="13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3500" cap="all">
                <a:solidFill>
                  <a:srgbClr val="E6223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subtitel</a:t>
            </a:r>
          </a:p>
        </p:txBody>
      </p:sp>
      <p:pic>
        <p:nvPicPr>
          <p:cNvPr id="50" name="NIKHEF_LOGO_groot.png" descr="NIKHEF_LOGO_groo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Afbeelding"/>
          <p:cNvSpPr>
            <a:spLocks noGrp="1"/>
          </p:cNvSpPr>
          <p:nvPr>
            <p:ph type="pic" idx="14"/>
          </p:nvPr>
        </p:nvSpPr>
        <p:spPr>
          <a:xfrm>
            <a:off x="11479311" y="-33119"/>
            <a:ext cx="12970903" cy="13746275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52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74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77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75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76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78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479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480" name="Hoofdtekst"/>
          <p:cNvSpPr txBox="1">
            <a:spLocks noGrp="1"/>
          </p:cNvSpPr>
          <p:nvPr>
            <p:ph type="body" sz="half" idx="13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pic>
        <p:nvPicPr>
          <p:cNvPr id="481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482" name="Hoofdtekst"/>
          <p:cNvSpPr txBox="1">
            <a:spLocks noGrp="1"/>
          </p:cNvSpPr>
          <p:nvPr>
            <p:ph type="body" sz="half" idx="14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483" name="HOOFDTITEL VAN DEZE SLIDE, EVENTUEEL OVER MEERDERE REGELS."/>
          <p:cNvSpPr txBox="1"/>
          <p:nvPr/>
        </p:nvSpPr>
        <p:spPr>
          <a:xfrm>
            <a:off x="635000" y="634999"/>
            <a:ext cx="19879668" cy="2002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r>
              <a:t>HOOFDTITEL VAN DEZE SLIDE, EVENTUEEL OVER MEERDERE REGELS.</a:t>
            </a:r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1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91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92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493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494" name="Hoofdtekst"/>
          <p:cNvSpPr txBox="1">
            <a:spLocks noGrp="1"/>
          </p:cNvSpPr>
          <p:nvPr>
            <p:ph type="body" sz="half" idx="13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495" name="HOOFDTITEL VAN DEZE SLIDE, EVENTUEEL OVER MEERDERE REGELS."/>
          <p:cNvSpPr txBox="1">
            <a:spLocks noGrp="1"/>
          </p:cNvSpPr>
          <p:nvPr>
            <p:ph type="body" sz="quarter" idx="14"/>
          </p:nvPr>
        </p:nvSpPr>
        <p:spPr>
          <a:xfrm>
            <a:off x="635000" y="635000"/>
            <a:ext cx="9527249" cy="218902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defTabSz="825500">
              <a:spcBef>
                <a:spcPts val="0"/>
              </a:spcBef>
              <a:buSzTx/>
              <a:buNone/>
              <a:defRPr sz="5000" cap="all">
                <a:solidFill>
                  <a:srgbClr val="E6223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HOOFDTITEL VAN DEZE SLIDE, EVENTUEEL OVER MEERDERE REGELS.</a:t>
            </a:r>
          </a:p>
        </p:txBody>
      </p:sp>
      <p:grpSp>
        <p:nvGrpSpPr>
          <p:cNvPr id="500" name="Groepeer"/>
          <p:cNvGrpSpPr/>
          <p:nvPr/>
        </p:nvGrpSpPr>
        <p:grpSpPr>
          <a:xfrm>
            <a:off x="20555686" y="-1"/>
            <a:ext cx="3828315" cy="13716001"/>
            <a:chOff x="0" y="0"/>
            <a:chExt cx="3828314" cy="13716000"/>
          </a:xfrm>
        </p:grpSpPr>
        <p:grpSp>
          <p:nvGrpSpPr>
            <p:cNvPr id="498" name="Groepeer"/>
            <p:cNvGrpSpPr/>
            <p:nvPr/>
          </p:nvGrpSpPr>
          <p:grpSpPr>
            <a:xfrm>
              <a:off x="-1" y="0"/>
              <a:ext cx="3828315" cy="13716000"/>
              <a:chOff x="0" y="0"/>
              <a:chExt cx="3828314" cy="13715999"/>
            </a:xfrm>
          </p:grpSpPr>
          <p:sp>
            <p:nvSpPr>
              <p:cNvPr id="496" name="Driehoek"/>
              <p:cNvSpPr/>
              <p:nvPr/>
            </p:nvSpPr>
            <p:spPr>
              <a:xfrm rot="10800000">
                <a:off x="0" y="2972716"/>
                <a:ext cx="3828314" cy="10743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6223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defRPr sz="3200" cap="none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97" name="Driehoek"/>
              <p:cNvSpPr/>
              <p:nvPr/>
            </p:nvSpPr>
            <p:spPr>
              <a:xfrm flipH="1">
                <a:off x="0" y="0"/>
                <a:ext cx="3828314" cy="10743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0267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defRPr sz="3200" cap="none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/>
              </a:p>
            </p:txBody>
          </p:sp>
        </p:grpSp>
        <p:pic>
          <p:nvPicPr>
            <p:cNvPr id="499" name="NIKHEF_LOGO.png" descr="NIKHEF_LOGO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79279" y="12538392"/>
              <a:ext cx="2123754" cy="8312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01" name="Afbeelding"/>
          <p:cNvSpPr>
            <a:spLocks noGrp="1"/>
          </p:cNvSpPr>
          <p:nvPr>
            <p:ph type="pic" idx="15"/>
          </p:nvPr>
        </p:nvSpPr>
        <p:spPr>
          <a:xfrm>
            <a:off x="10926431" y="0"/>
            <a:ext cx="12089762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2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09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12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10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11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513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514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515" name="Hoofdtekst"/>
          <p:cNvSpPr txBox="1">
            <a:spLocks noGrp="1"/>
          </p:cNvSpPr>
          <p:nvPr>
            <p:ph type="body" sz="half" idx="13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516" name="HOOFDTITEL VAN DEZE SLIDE, EVENTUEEL OVER MEERDERE REGELS."/>
          <p:cNvSpPr txBox="1">
            <a:spLocks noGrp="1"/>
          </p:cNvSpPr>
          <p:nvPr>
            <p:ph type="body" sz="quarter" idx="14"/>
          </p:nvPr>
        </p:nvSpPr>
        <p:spPr>
          <a:xfrm>
            <a:off x="635000" y="635000"/>
            <a:ext cx="9527249" cy="218902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defTabSz="825500">
              <a:spcBef>
                <a:spcPts val="0"/>
              </a:spcBef>
              <a:buSzTx/>
              <a:buNone/>
              <a:defRPr sz="5000" cap="all">
                <a:solidFill>
                  <a:srgbClr val="E6223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HOOFDTITEL VAN DEZE SLIDE, EVENTUEEL OVER MEERDERE REGELS.</a:t>
            </a:r>
          </a:p>
        </p:txBody>
      </p:sp>
      <p:sp>
        <p:nvSpPr>
          <p:cNvPr id="517" name="Afbeelding"/>
          <p:cNvSpPr>
            <a:spLocks noGrp="1"/>
          </p:cNvSpPr>
          <p:nvPr>
            <p:ph type="pic" idx="15"/>
          </p:nvPr>
        </p:nvSpPr>
        <p:spPr>
          <a:xfrm>
            <a:off x="10926431" y="0"/>
            <a:ext cx="12089762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pic>
        <p:nvPicPr>
          <p:cNvPr id="518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3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2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29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27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28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530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531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532" name="Hoofdtekst"/>
          <p:cNvSpPr txBox="1">
            <a:spLocks noGrp="1"/>
          </p:cNvSpPr>
          <p:nvPr>
            <p:ph type="body" sz="half" idx="13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533" name="HOOFDTITEL VAN DEZE SLIDE, EVENTUEEL OVER MEERDERE REGELS."/>
          <p:cNvSpPr txBox="1">
            <a:spLocks noGrp="1"/>
          </p:cNvSpPr>
          <p:nvPr>
            <p:ph type="body" sz="quarter" idx="14"/>
          </p:nvPr>
        </p:nvSpPr>
        <p:spPr>
          <a:xfrm>
            <a:off x="635000" y="635000"/>
            <a:ext cx="9527249" cy="218902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defTabSz="825500">
              <a:spcBef>
                <a:spcPts val="0"/>
              </a:spcBef>
              <a:buSzTx/>
              <a:buNone/>
              <a:defRPr sz="5000" cap="all">
                <a:solidFill>
                  <a:srgbClr val="E6223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HOOFDTITEL VAN DEZE SLIDE, EVENTUEEL OVER MEERDERE REGELS.</a:t>
            </a:r>
          </a:p>
        </p:txBody>
      </p:sp>
      <p:sp>
        <p:nvSpPr>
          <p:cNvPr id="534" name="Afbeelding"/>
          <p:cNvSpPr>
            <a:spLocks noGrp="1"/>
          </p:cNvSpPr>
          <p:nvPr>
            <p:ph type="pic" idx="15"/>
          </p:nvPr>
        </p:nvSpPr>
        <p:spPr>
          <a:xfrm>
            <a:off x="10926431" y="0"/>
            <a:ext cx="12089762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pic>
        <p:nvPicPr>
          <p:cNvPr id="535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1] Bijschrif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4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44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545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grpSp>
        <p:nvGrpSpPr>
          <p:cNvPr id="548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46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47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549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550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35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Foto bijschrift</a:t>
            </a:r>
          </a:p>
        </p:txBody>
      </p:sp>
      <p:sp>
        <p:nvSpPr>
          <p:cNvPr id="551" name="Afbeelding"/>
          <p:cNvSpPr>
            <a:spLocks noGrp="1"/>
          </p:cNvSpPr>
          <p:nvPr>
            <p:ph type="pic" idx="14"/>
          </p:nvPr>
        </p:nvSpPr>
        <p:spPr>
          <a:xfrm>
            <a:off x="7122955" y="0"/>
            <a:ext cx="15893238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2] Bijschrif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59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62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60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61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563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564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565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566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35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Foto bijschrift</a:t>
            </a:r>
          </a:p>
        </p:txBody>
      </p:sp>
      <p:sp>
        <p:nvSpPr>
          <p:cNvPr id="567" name="Afbeelding"/>
          <p:cNvSpPr>
            <a:spLocks noGrp="1"/>
          </p:cNvSpPr>
          <p:nvPr>
            <p:ph type="pic" idx="14"/>
          </p:nvPr>
        </p:nvSpPr>
        <p:spPr>
          <a:xfrm>
            <a:off x="7122955" y="0"/>
            <a:ext cx="15893238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B3] Bijschrif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75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78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76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77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579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580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581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582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35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Foto bijschrift</a:t>
            </a:r>
          </a:p>
        </p:txBody>
      </p:sp>
      <p:sp>
        <p:nvSpPr>
          <p:cNvPr id="583" name="Afbeelding"/>
          <p:cNvSpPr>
            <a:spLocks noGrp="1"/>
          </p:cNvSpPr>
          <p:nvPr>
            <p:ph type="pic" idx="14"/>
          </p:nvPr>
        </p:nvSpPr>
        <p:spPr>
          <a:xfrm>
            <a:off x="7122955" y="0"/>
            <a:ext cx="15893238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Afbeelding"/>
          <p:cNvSpPr>
            <a:spLocks noGrp="1"/>
          </p:cNvSpPr>
          <p:nvPr>
            <p:ph type="pic" idx="13"/>
          </p:nvPr>
        </p:nvSpPr>
        <p:spPr>
          <a:xfrm>
            <a:off x="-61980" y="-19513"/>
            <a:ext cx="24507959" cy="1375502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591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. vla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Afbeelding"/>
          <p:cNvSpPr>
            <a:spLocks noGrp="1"/>
          </p:cNvSpPr>
          <p:nvPr>
            <p:ph type="pic" idx="13"/>
          </p:nvPr>
        </p:nvSpPr>
        <p:spPr>
          <a:xfrm>
            <a:off x="1795130" y="0"/>
            <a:ext cx="22588870" cy="13716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599" name="Foto bijschrift"/>
          <p:cNvSpPr txBox="1">
            <a:spLocks noGrp="1"/>
          </p:cNvSpPr>
          <p:nvPr>
            <p:ph type="body" sz="quarter" idx="14"/>
          </p:nvPr>
        </p:nvSpPr>
        <p:spPr>
          <a:xfrm>
            <a:off x="635000" y="647282"/>
            <a:ext cx="4886061" cy="12421436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defTabSz="825500">
              <a:spcBef>
                <a:spcPts val="0"/>
              </a:spcBef>
              <a:buSzTx/>
              <a:buNone/>
              <a:defRPr sz="25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Foto bijschrift</a:t>
            </a:r>
          </a:p>
        </p:txBody>
      </p:sp>
      <p:sp>
        <p:nvSpPr>
          <p:cNvPr id="600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. vla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Afbeelding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4816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608" name="Foto bijschrift"/>
          <p:cNvSpPr txBox="1">
            <a:spLocks noGrp="1"/>
          </p:cNvSpPr>
          <p:nvPr>
            <p:ph type="body" sz="quarter" idx="14"/>
          </p:nvPr>
        </p:nvSpPr>
        <p:spPr>
          <a:xfrm>
            <a:off x="635000" y="9549982"/>
            <a:ext cx="6133440" cy="3518736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defTabSz="825500">
              <a:spcBef>
                <a:spcPts val="0"/>
              </a:spcBef>
              <a:buSzTx/>
              <a:buNone/>
              <a:defRPr sz="25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Foto bijschrift</a:t>
            </a:r>
          </a:p>
        </p:txBody>
      </p:sp>
      <p:sp>
        <p:nvSpPr>
          <p:cNvPr id="609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oorbla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hthoek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60" name="NIKHEF_PATROON3.png" descr="NIKHEF_PATROON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29930" y="-8301785"/>
            <a:ext cx="15092134" cy="23439080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Vorm"/>
          <p:cNvSpPr/>
          <p:nvPr/>
        </p:nvSpPr>
        <p:spPr>
          <a:xfrm rot="10800000">
            <a:off x="-107047" y="2844"/>
            <a:ext cx="17066309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6324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2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lIns="0" tIns="0" rIns="0" bIns="0" anchor="b"/>
          <a:lstStyle>
            <a:lvl1pPr marL="0" marR="0" defTabSz="825500">
              <a:defRPr sz="9000" cap="all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63" name="Tekst"/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defTabSz="825500">
              <a:spcBef>
                <a:spcPts val="0"/>
              </a:spcBef>
              <a:buSzTx/>
              <a:buNone/>
              <a:defRPr sz="3500">
                <a:solidFill>
                  <a:srgbClr val="702677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Tekst</a:t>
            </a:r>
          </a:p>
        </p:txBody>
      </p:sp>
      <p:sp>
        <p:nvSpPr>
          <p:cNvPr id="64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3500" cap="all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subtitel</a:t>
            </a:r>
          </a:p>
        </p:txBody>
      </p:sp>
      <p:pic>
        <p:nvPicPr>
          <p:cNvPr id="65" name="NIKHEF_LOGO_groot.png" descr="NIKHEF_LOGO_groo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. vla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Afbeelding"/>
          <p:cNvSpPr>
            <a:spLocks noGrp="1"/>
          </p:cNvSpPr>
          <p:nvPr>
            <p:ph type="pic" idx="13"/>
          </p:nvPr>
        </p:nvSpPr>
        <p:spPr>
          <a:xfrm>
            <a:off x="-8930" y="-728"/>
            <a:ext cx="22501585" cy="1371745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617" name="Foto bijschrift"/>
          <p:cNvSpPr txBox="1">
            <a:spLocks noGrp="1"/>
          </p:cNvSpPr>
          <p:nvPr>
            <p:ph type="body" sz="quarter" idx="14"/>
          </p:nvPr>
        </p:nvSpPr>
        <p:spPr>
          <a:xfrm>
            <a:off x="18855266" y="647282"/>
            <a:ext cx="4886061" cy="12421436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r" defTabSz="825500">
              <a:spcBef>
                <a:spcPts val="0"/>
              </a:spcBef>
              <a:buSzTx/>
              <a:buNone/>
              <a:defRPr sz="25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Foto bijschrift</a:t>
            </a:r>
          </a:p>
        </p:txBody>
      </p:sp>
      <p:sp>
        <p:nvSpPr>
          <p:cNvPr id="618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. vla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Afbeelding"/>
          <p:cNvSpPr>
            <a:spLocks noGrp="1"/>
          </p:cNvSpPr>
          <p:nvPr>
            <p:ph type="pic" idx="13"/>
          </p:nvPr>
        </p:nvSpPr>
        <p:spPr>
          <a:xfrm>
            <a:off x="-8930" y="-29140"/>
            <a:ext cx="24401860" cy="1374586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626" name="Foto bijschrift"/>
          <p:cNvSpPr txBox="1">
            <a:spLocks noGrp="1"/>
          </p:cNvSpPr>
          <p:nvPr>
            <p:ph type="body" sz="quarter" idx="14"/>
          </p:nvPr>
        </p:nvSpPr>
        <p:spPr>
          <a:xfrm>
            <a:off x="16771473" y="647282"/>
            <a:ext cx="6969854" cy="3995383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r" defTabSz="825500">
              <a:spcBef>
                <a:spcPts val="0"/>
              </a:spcBef>
              <a:buSzTx/>
              <a:buNone/>
              <a:defRPr sz="25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Foto bijschrift</a:t>
            </a:r>
          </a:p>
        </p:txBody>
      </p:sp>
      <p:sp>
        <p:nvSpPr>
          <p:cNvPr id="627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ffice-t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635" name="Hoofdtekst - niveau één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636" name="Titelteks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Titeltekst</a:t>
            </a:r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ffice-thema">
    <p:bg>
      <p:bgPr>
        <a:solidFill>
          <a:srgbClr val="DCDE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Rechthoek"/>
          <p:cNvSpPr/>
          <p:nvPr/>
        </p:nvSpPr>
        <p:spPr>
          <a:xfrm>
            <a:off x="-412602" y="-25401"/>
            <a:ext cx="25209204" cy="1627666"/>
          </a:xfrm>
          <a:prstGeom prst="rect">
            <a:avLst/>
          </a:prstGeom>
          <a:solidFill>
            <a:srgbClr val="6F2576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>
              <a:defRPr sz="3200">
                <a:uFill>
                  <a:solidFill>
                    <a:srgbClr val="000000"/>
                  </a:solidFill>
                </a:uFill>
              </a:defRPr>
            </a:pPr>
            <a:endParaRPr/>
          </a:p>
        </p:txBody>
      </p:sp>
      <p:sp>
        <p:nvSpPr>
          <p:cNvPr id="64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645" name="Hoofdtekst - niveau één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646" name="Driehoek"/>
          <p:cNvSpPr/>
          <p:nvPr/>
        </p:nvSpPr>
        <p:spPr>
          <a:xfrm>
            <a:off x="2010672" y="-70221"/>
            <a:ext cx="658186" cy="1717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E3D88B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>
              <a:defRPr sz="3200">
                <a:uFill>
                  <a:solidFill>
                    <a:srgbClr val="000000"/>
                  </a:solidFill>
                </a:uFill>
              </a:defRPr>
            </a:pPr>
            <a:endParaRPr/>
          </a:p>
        </p:txBody>
      </p:sp>
      <p:sp>
        <p:nvSpPr>
          <p:cNvPr id="647" name="Titeltekst"/>
          <p:cNvSpPr txBox="1">
            <a:spLocks noGrp="1"/>
          </p:cNvSpPr>
          <p:nvPr>
            <p:ph type="title"/>
          </p:nvPr>
        </p:nvSpPr>
        <p:spPr>
          <a:xfrm>
            <a:off x="2963144" y="-33734"/>
            <a:ext cx="18457712" cy="1644332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Titeltekst</a:t>
            </a:r>
          </a:p>
        </p:txBody>
      </p:sp>
      <p:sp>
        <p:nvSpPr>
          <p:cNvPr id="648" name="Rechthoek"/>
          <p:cNvSpPr/>
          <p:nvPr/>
        </p:nvSpPr>
        <p:spPr>
          <a:xfrm>
            <a:off x="-965640" y="-273776"/>
            <a:ext cx="2975875" cy="1899508"/>
          </a:xfrm>
          <a:prstGeom prst="rect">
            <a:avLst/>
          </a:prstGeom>
          <a:solidFill>
            <a:srgbClr val="E3D88B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>
              <a:defRPr sz="3200">
                <a:uFill>
                  <a:solidFill>
                    <a:srgbClr val="000000"/>
                  </a:solidFill>
                </a:uFill>
              </a:defRPr>
            </a:pPr>
            <a:endParaRPr/>
          </a:p>
        </p:txBody>
      </p:sp>
      <p:pic>
        <p:nvPicPr>
          <p:cNvPr id="649" name="Afbeelding" descr="Afbeeldi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36" y="394693"/>
            <a:ext cx="2074211" cy="939878"/>
          </a:xfrm>
          <a:prstGeom prst="rect">
            <a:avLst/>
          </a:prstGeom>
          <a:ln w="12700"/>
        </p:spPr>
      </p:pic>
      <p:sp>
        <p:nvSpPr>
          <p:cNvPr id="650" name="Driehoek"/>
          <p:cNvSpPr/>
          <p:nvPr/>
        </p:nvSpPr>
        <p:spPr>
          <a:xfrm rot="6660000">
            <a:off x="2019240" y="735869"/>
            <a:ext cx="1008311" cy="4651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6F2576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>
              <a:defRPr sz="3200">
                <a:uFill>
                  <a:solidFill>
                    <a:srgbClr val="00000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ffice-thema">
    <p:bg>
      <p:bgPr>
        <a:solidFill>
          <a:srgbClr val="DCDE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Rechthoek"/>
          <p:cNvSpPr/>
          <p:nvPr/>
        </p:nvSpPr>
        <p:spPr>
          <a:xfrm>
            <a:off x="-412602" y="-25401"/>
            <a:ext cx="25209204" cy="1627666"/>
          </a:xfrm>
          <a:prstGeom prst="rect">
            <a:avLst/>
          </a:prstGeom>
          <a:solidFill>
            <a:srgbClr val="6F2576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>
              <a:defRPr sz="3200">
                <a:uFill>
                  <a:solidFill>
                    <a:srgbClr val="000000"/>
                  </a:solidFill>
                </a:uFill>
              </a:defRPr>
            </a:pPr>
            <a:endParaRPr/>
          </a:p>
        </p:txBody>
      </p:sp>
      <p:sp>
        <p:nvSpPr>
          <p:cNvPr id="658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659" name="Hoofdtekst - niveau één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660" name="Driehoek"/>
          <p:cNvSpPr/>
          <p:nvPr/>
        </p:nvSpPr>
        <p:spPr>
          <a:xfrm>
            <a:off x="2010672" y="-70221"/>
            <a:ext cx="658186" cy="1717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E3D88B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>
              <a:defRPr sz="3200">
                <a:uFill>
                  <a:solidFill>
                    <a:srgbClr val="000000"/>
                  </a:solidFill>
                </a:uFill>
              </a:defRPr>
            </a:pPr>
            <a:endParaRPr/>
          </a:p>
        </p:txBody>
      </p:sp>
      <p:sp>
        <p:nvSpPr>
          <p:cNvPr id="661" name="Titeltekst"/>
          <p:cNvSpPr txBox="1">
            <a:spLocks noGrp="1"/>
          </p:cNvSpPr>
          <p:nvPr>
            <p:ph type="title"/>
          </p:nvPr>
        </p:nvSpPr>
        <p:spPr>
          <a:xfrm>
            <a:off x="2963144" y="-33734"/>
            <a:ext cx="18457712" cy="1644332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Titeltekst</a:t>
            </a:r>
          </a:p>
        </p:txBody>
      </p:sp>
      <p:sp>
        <p:nvSpPr>
          <p:cNvPr id="662" name="Rechthoek"/>
          <p:cNvSpPr/>
          <p:nvPr/>
        </p:nvSpPr>
        <p:spPr>
          <a:xfrm>
            <a:off x="-965640" y="-273776"/>
            <a:ext cx="2975875" cy="1899508"/>
          </a:xfrm>
          <a:prstGeom prst="rect">
            <a:avLst/>
          </a:prstGeom>
          <a:solidFill>
            <a:srgbClr val="E3D88B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>
              <a:defRPr sz="3200">
                <a:uFill>
                  <a:solidFill>
                    <a:srgbClr val="000000"/>
                  </a:solidFill>
                </a:uFill>
              </a:defRPr>
            </a:pPr>
            <a:endParaRPr/>
          </a:p>
        </p:txBody>
      </p:sp>
      <p:pic>
        <p:nvPicPr>
          <p:cNvPr id="663" name="Afbeelding" descr="Afbeeldi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36" y="394693"/>
            <a:ext cx="2074211" cy="939878"/>
          </a:xfrm>
          <a:prstGeom prst="rect">
            <a:avLst/>
          </a:prstGeom>
          <a:ln w="12700"/>
        </p:spPr>
      </p:pic>
      <p:sp>
        <p:nvSpPr>
          <p:cNvPr id="664" name="Driehoek"/>
          <p:cNvSpPr/>
          <p:nvPr/>
        </p:nvSpPr>
        <p:spPr>
          <a:xfrm rot="6660000">
            <a:off x="2019240" y="735869"/>
            <a:ext cx="1008311" cy="4651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6F2576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>
              <a:defRPr sz="3200">
                <a:uFill>
                  <a:solidFill>
                    <a:srgbClr val="00000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oorbla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hthoek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3D88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74" name="NIKHEF_PATROON5.png" descr="NIKHEF_PATROON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3945" y="-3369403"/>
            <a:ext cx="25747976" cy="17845617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Vorm"/>
          <p:cNvSpPr/>
          <p:nvPr/>
        </p:nvSpPr>
        <p:spPr>
          <a:xfrm rot="10800000">
            <a:off x="-107047" y="2844"/>
            <a:ext cx="17066309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6324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76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lIns="0" tIns="0" rIns="0" bIns="0" anchor="b"/>
          <a:lstStyle>
            <a:lvl1pPr marL="0" marR="0" defTabSz="825500">
              <a:defRPr sz="9000" cap="all">
                <a:solidFill>
                  <a:srgbClr val="E3D88B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77" name="Tekst"/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defTabSz="825500">
              <a:spcBef>
                <a:spcPts val="0"/>
              </a:spcBef>
              <a:buSzTx/>
              <a:buNone/>
              <a:defRPr sz="3500">
                <a:solidFill>
                  <a:srgbClr val="702677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Tekst</a:t>
            </a:r>
          </a:p>
        </p:txBody>
      </p:sp>
      <p:sp>
        <p:nvSpPr>
          <p:cNvPr id="78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3500" cap="all">
                <a:solidFill>
                  <a:srgbClr val="E3D88B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subtitel</a:t>
            </a:r>
          </a:p>
        </p:txBody>
      </p:sp>
      <p:pic>
        <p:nvPicPr>
          <p:cNvPr id="79" name="NIKHEF_LOGO_groot2.png" descr="NIKHEF_LOGO_groot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4999" y="635000"/>
            <a:ext cx="5080002" cy="1995597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oorbla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hthoek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3D88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88" name="NIKHEF_PATROON6.png" descr="NIKHEF_PATROON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8371" y="-1582402"/>
            <a:ext cx="20523598" cy="17655107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Vorm"/>
          <p:cNvSpPr/>
          <p:nvPr/>
        </p:nvSpPr>
        <p:spPr>
          <a:xfrm rot="10800000">
            <a:off x="-107047" y="2844"/>
            <a:ext cx="17066309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6324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0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lIns="0" tIns="0" rIns="0" bIns="0" anchor="b"/>
          <a:lstStyle>
            <a:lvl1pPr marL="0" marR="0" defTabSz="825500">
              <a:defRPr sz="9000" cap="all">
                <a:solidFill>
                  <a:srgbClr val="702677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91" name="Tekst"/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defTabSz="825500">
              <a:spcBef>
                <a:spcPts val="0"/>
              </a:spcBef>
              <a:buSzTx/>
              <a:buNone/>
              <a:defRPr sz="3500">
                <a:solidFill>
                  <a:srgbClr val="702677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Tekst</a:t>
            </a:r>
          </a:p>
        </p:txBody>
      </p:sp>
      <p:sp>
        <p:nvSpPr>
          <p:cNvPr id="92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3500" cap="all">
                <a:solidFill>
                  <a:srgbClr val="702677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subtitel</a:t>
            </a:r>
          </a:p>
        </p:txBody>
      </p:sp>
      <p:pic>
        <p:nvPicPr>
          <p:cNvPr id="93" name="NIKHEF_LOGO_groot3.png" descr="NIKHEF_LOGO_groot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4999" y="635000"/>
            <a:ext cx="5080002" cy="1995597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oorbla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hthoek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2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lIns="0" tIns="0" rIns="0" bIns="0" anchor="b"/>
          <a:lstStyle>
            <a:lvl1pPr marL="0" marR="0" defTabSz="825500">
              <a:defRPr sz="9000" cap="all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103" name="subtitel"/>
          <p:cNvSpPr txBox="1">
            <a:spLocks noGrp="1"/>
          </p:cNvSpPr>
          <p:nvPr>
            <p:ph type="body" sz="quarter" idx="13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3500" cap="all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subtitel</a:t>
            </a:r>
          </a:p>
        </p:txBody>
      </p:sp>
      <p:pic>
        <p:nvPicPr>
          <p:cNvPr id="104" name="NIKHEF_LOGO_groot.png" descr="NIKHEF_LOGO_groo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" name="NIKHEF_PATROON4.png" descr="NIKHEF_PATROON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0684" y="-266700"/>
            <a:ext cx="21915832" cy="14147800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Tekst"/>
          <p:cNvSpPr txBox="1">
            <a:spLocks noGrp="1"/>
          </p:cNvSpPr>
          <p:nvPr>
            <p:ph type="body" sz="quarter" idx="14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defTabSz="825500">
              <a:spcBef>
                <a:spcPts val="0"/>
              </a:spcBef>
              <a:buSzTx/>
              <a:buNone/>
              <a:defRPr sz="350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Tekst</a:t>
            </a:r>
          </a:p>
        </p:txBody>
      </p:sp>
      <p:sp>
        <p:nvSpPr>
          <p:cNvPr id="107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2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30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31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32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HOOFDTITEL VAN DEZE SLIDE, EVENTUEEL OVER MEERDERE REGELS."/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23114000" cy="200291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defTabSz="825500">
              <a:spcBef>
                <a:spcPts val="0"/>
              </a:spcBef>
              <a:buSzTx/>
              <a:buNone/>
              <a:defRPr sz="7000" cap="all">
                <a:solidFill>
                  <a:srgbClr val="E6223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HOOFDTITEL VAN DEZE SLIDE, EVENTUEEL OVER MEERDERE REGELS.</a:t>
            </a:r>
          </a:p>
        </p:txBody>
      </p:sp>
      <p:sp>
        <p:nvSpPr>
          <p:cNvPr id="134" name="Afbeelding"/>
          <p:cNvSpPr>
            <a:spLocks noGrp="1"/>
          </p:cNvSpPr>
          <p:nvPr>
            <p:ph type="pic" sz="half" idx="14"/>
          </p:nvPr>
        </p:nvSpPr>
        <p:spPr>
          <a:xfrm>
            <a:off x="12573000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5" name="Hoofdtekst"/>
          <p:cNvSpPr txBox="1">
            <a:spLocks noGrp="1"/>
          </p:cNvSpPr>
          <p:nvPr>
            <p:ph type="body" sz="half" idx="15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4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136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Titeltekst</a:t>
            </a:r>
          </a:p>
        </p:txBody>
      </p:sp>
      <p:sp>
        <p:nvSpPr>
          <p:cNvPr id="137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[A3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45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46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47" name="NIKHEF_LOGO.png" descr="NIKHEF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HOOFDTITEL VAN DEZE SLIDE"/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23114000" cy="98691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marR="0" indent="0" defTabSz="825500">
              <a:spcBef>
                <a:spcPts val="0"/>
              </a:spcBef>
              <a:buSzTx/>
              <a:buNone/>
              <a:defRPr sz="7000" cap="all">
                <a:solidFill>
                  <a:srgbClr val="E6223D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HOOFDTITEL VAN DEZE SLIDE</a:t>
            </a:r>
          </a:p>
        </p:txBody>
      </p:sp>
      <p:sp>
        <p:nvSpPr>
          <p:cNvPr id="149" name="Afbeelding"/>
          <p:cNvSpPr>
            <a:spLocks noGrp="1"/>
          </p:cNvSpPr>
          <p:nvPr>
            <p:ph type="pic" sz="half" idx="14"/>
          </p:nvPr>
        </p:nvSpPr>
        <p:spPr>
          <a:xfrm>
            <a:off x="12675750" y="1982216"/>
            <a:ext cx="10887569" cy="975156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0" name="Hoofdtekst"/>
          <p:cNvSpPr txBox="1">
            <a:spLocks noGrp="1"/>
          </p:cNvSpPr>
          <p:nvPr>
            <p:ph type="body" sz="half" idx="15"/>
          </p:nvPr>
        </p:nvSpPr>
        <p:spPr>
          <a:xfrm>
            <a:off x="635000" y="2022602"/>
            <a:ext cx="11181358" cy="9552941"/>
          </a:xfrm>
          <a:prstGeom prst="rect">
            <a:avLst/>
          </a:prstGeom>
        </p:spPr>
        <p:txBody>
          <a:bodyPr lIns="0" tIns="0" rIns="0" bIns="0"/>
          <a:lstStyle>
            <a:lvl1pPr marL="0" marR="0" indent="0" defTabSz="825500">
              <a:spcBef>
                <a:spcPts val="0"/>
              </a:spcBef>
              <a:buSzTx/>
              <a:buNone/>
              <a:defRPr sz="53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Hoofdtekst</a:t>
            </a:r>
          </a:p>
        </p:txBody>
      </p:sp>
      <p:sp>
        <p:nvSpPr>
          <p:cNvPr id="151" name="Titeltekst"/>
          <p:cNvSpPr txBox="1">
            <a:spLocks noGrp="1"/>
          </p:cNvSpPr>
          <p:nvPr>
            <p:ph type="title"/>
          </p:nvPr>
        </p:nvSpPr>
        <p:spPr>
          <a:xfrm>
            <a:off x="2654300" y="12286191"/>
            <a:ext cx="17696260" cy="1335618"/>
          </a:xfrm>
          <a:prstGeom prst="rect">
            <a:avLst/>
          </a:prstGeom>
        </p:spPr>
        <p:txBody>
          <a:bodyPr lIns="0" tIns="0" rIns="0" bIns="0"/>
          <a:lstStyle>
            <a:lvl1pPr marL="0" marR="0" defTabSz="825500">
              <a:defRPr sz="3000"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 err="1"/>
              <a:t>Titeltekst</a:t>
            </a:r>
            <a:endParaRPr dirty="0"/>
          </a:p>
        </p:txBody>
      </p:sp>
      <p:sp>
        <p:nvSpPr>
          <p:cNvPr id="152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44332"/>
            <a:ext cx="436489" cy="419336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3000" cap="none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"/>
          <p:cNvSpPr/>
          <p:nvPr/>
        </p:nvSpPr>
        <p:spPr>
          <a:xfrm>
            <a:off x="-412602" y="-25401"/>
            <a:ext cx="25209204" cy="1627666"/>
          </a:xfrm>
          <a:prstGeom prst="rect">
            <a:avLst/>
          </a:prstGeom>
          <a:solidFill>
            <a:srgbClr val="6F2576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>
              <a:defRPr sz="3200">
                <a:uFill>
                  <a:solidFill>
                    <a:srgbClr val="000000"/>
                  </a:solidFill>
                </a:uFill>
              </a:defRPr>
            </a:pPr>
            <a:endParaRPr/>
          </a:p>
        </p:txBody>
      </p:sp>
      <p:sp>
        <p:nvSpPr>
          <p:cNvPr id="3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23811422" y="13102037"/>
            <a:ext cx="954721" cy="1235076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>
                <a:uFill>
                  <a:solidFill>
                    <a:srgbClr val="000000"/>
                  </a:solidFill>
                </a:uFill>
                <a:latin typeface="Candara"/>
                <a:ea typeface="Candara"/>
                <a:cs typeface="Candara"/>
                <a:sym typeface="Candara"/>
              </a:defRPr>
            </a:lvl1pPr>
          </a:lstStyle>
          <a:p>
            <a:fld id="{86CB4B4D-7CA3-9044-876B-883B54F8677D}" type="slidenum">
              <a:rPr/>
              <a:pPr/>
              <a:t>‹nr.›</a:t>
            </a:fld>
            <a:endParaRPr/>
          </a:p>
        </p:txBody>
      </p:sp>
      <p:sp>
        <p:nvSpPr>
          <p:cNvPr id="4" name="Hoofdtekst - niveau één…"/>
          <p:cNvSpPr txBox="1">
            <a:spLocks noGrp="1"/>
          </p:cNvSpPr>
          <p:nvPr>
            <p:ph type="body" idx="1"/>
          </p:nvPr>
        </p:nvSpPr>
        <p:spPr>
          <a:xfrm>
            <a:off x="1195661" y="2186862"/>
            <a:ext cx="20795891" cy="10442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/>
          <a:lstStyle>
            <a:lvl2pPr marL="976891" indent="-479051">
              <a:spcBef>
                <a:spcPts val="0"/>
              </a:spcBef>
              <a:buChar char="–"/>
              <a:defRPr sz="5700">
                <a:solidFill>
                  <a:srgbClr val="0042AA"/>
                </a:solidFill>
                <a:uFill>
                  <a:solidFill>
                    <a:srgbClr val="0042AA"/>
                  </a:solidFill>
                </a:uFill>
              </a:defRPr>
            </a:lvl2pPr>
            <a:lvl3pPr marL="1338761" indent="-383721">
              <a:spcBef>
                <a:spcPts val="0"/>
              </a:spcBef>
              <a:defRPr sz="47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</a:defRPr>
            </a:lvl3pPr>
            <a:lvl4pPr marL="1840864" indent="-428625">
              <a:spcBef>
                <a:spcPts val="100"/>
              </a:spcBef>
              <a:buChar char="–"/>
              <a:defRPr sz="4500">
                <a:solidFill>
                  <a:srgbClr val="4F5503"/>
                </a:solidFill>
                <a:uFill>
                  <a:solidFill>
                    <a:srgbClr val="4F5503"/>
                  </a:solidFill>
                </a:uFill>
              </a:defRPr>
            </a:lvl4pPr>
            <a:lvl5pPr marL="2298064" indent="-428625">
              <a:spcBef>
                <a:spcPts val="600"/>
              </a:spcBef>
              <a:buChar char="»"/>
              <a:defRPr sz="4500"/>
            </a:lvl5pPr>
          </a:lstStyle>
          <a:p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5" name="Driehoek"/>
          <p:cNvSpPr/>
          <p:nvPr/>
        </p:nvSpPr>
        <p:spPr>
          <a:xfrm>
            <a:off x="1812929" y="-27381"/>
            <a:ext cx="1171580" cy="16316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solidFill>
            <a:srgbClr val="E3D88B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>
              <a:defRPr sz="3200">
                <a:uFill>
                  <a:solidFill>
                    <a:srgbClr val="000000"/>
                  </a:solidFill>
                </a:uFill>
              </a:defRPr>
            </a:pPr>
            <a:endParaRPr/>
          </a:p>
        </p:txBody>
      </p:sp>
      <p:sp>
        <p:nvSpPr>
          <p:cNvPr id="6" name="Titeltekst"/>
          <p:cNvSpPr txBox="1">
            <a:spLocks noGrp="1"/>
          </p:cNvSpPr>
          <p:nvPr>
            <p:ph type="title"/>
          </p:nvPr>
        </p:nvSpPr>
        <p:spPr>
          <a:xfrm>
            <a:off x="4399167" y="-33734"/>
            <a:ext cx="18457712" cy="1644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/>
          <a:lstStyle/>
          <a:p>
            <a:r>
              <a:t>Titeltekst</a:t>
            </a:r>
          </a:p>
        </p:txBody>
      </p:sp>
      <p:sp>
        <p:nvSpPr>
          <p:cNvPr id="7" name="Rechthoek"/>
          <p:cNvSpPr/>
          <p:nvPr/>
        </p:nvSpPr>
        <p:spPr>
          <a:xfrm>
            <a:off x="-965640" y="-273776"/>
            <a:ext cx="2819064" cy="1899508"/>
          </a:xfrm>
          <a:prstGeom prst="rect">
            <a:avLst/>
          </a:prstGeom>
          <a:solidFill>
            <a:srgbClr val="E3D88B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>
              <a:defRPr sz="3200">
                <a:uFill>
                  <a:solidFill>
                    <a:srgbClr val="000000"/>
                  </a:solidFill>
                </a:uFill>
              </a:defRPr>
            </a:pPr>
            <a:endParaRPr/>
          </a:p>
        </p:txBody>
      </p:sp>
      <p:pic>
        <p:nvPicPr>
          <p:cNvPr id="8" name="Afbeelding" descr="Afbeelding"/>
          <p:cNvPicPr>
            <a:picLocks noChangeAspect="1"/>
          </p:cNvPicPr>
          <p:nvPr/>
        </p:nvPicPr>
        <p:blipFill>
          <a:blip r:embed="rId46" cstate="print"/>
          <a:stretch>
            <a:fillRect/>
          </a:stretch>
        </p:blipFill>
        <p:spPr>
          <a:xfrm>
            <a:off x="2713" y="200122"/>
            <a:ext cx="2149640" cy="974056"/>
          </a:xfrm>
          <a:prstGeom prst="rect">
            <a:avLst/>
          </a:prstGeom>
          <a:ln w="12700"/>
        </p:spPr>
      </p:pic>
      <p:sp>
        <p:nvSpPr>
          <p:cNvPr id="9" name="Driehoek"/>
          <p:cNvSpPr/>
          <p:nvPr/>
        </p:nvSpPr>
        <p:spPr>
          <a:xfrm>
            <a:off x="2622140" y="776968"/>
            <a:ext cx="1008311" cy="4651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6F2576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>
              <a:defRPr sz="3200">
                <a:uFill>
                  <a:solidFill>
                    <a:srgbClr val="000000"/>
                  </a:solidFill>
                </a:uFill>
              </a:defRPr>
            </a:pPr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88" r:id="rId39"/>
    <p:sldLayoutId id="2147483689" r:id="rId40"/>
    <p:sldLayoutId id="2147483690" r:id="rId41"/>
    <p:sldLayoutId id="2147483691" r:id="rId42"/>
    <p:sldLayoutId id="2147483692" r:id="rId43"/>
    <p:sldLayoutId id="2147483693" r:id="rId44"/>
  </p:sldLayoutIdLst>
  <p:transition spd="med"/>
  <p:txStyles>
    <p:titleStyle>
      <a:lvl1pPr marL="57799" marR="57799" indent="0" algn="l" defTabSz="1295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Akkurat Std Mono"/>
          <a:ea typeface="Akkurat Std Mono"/>
          <a:cs typeface="Akkurat Std Mono"/>
          <a:sym typeface="Akkurat Std Mono"/>
        </a:defRPr>
      </a:lvl1pPr>
      <a:lvl2pPr marL="57799" marR="57799" indent="228600" algn="l" defTabSz="1295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Akkurat Std Mono"/>
          <a:ea typeface="Akkurat Std Mono"/>
          <a:cs typeface="Akkurat Std Mono"/>
          <a:sym typeface="Akkurat Std Mono"/>
        </a:defRPr>
      </a:lvl2pPr>
      <a:lvl3pPr marL="57799" marR="57799" indent="457200" algn="l" defTabSz="1295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Akkurat Std Mono"/>
          <a:ea typeface="Akkurat Std Mono"/>
          <a:cs typeface="Akkurat Std Mono"/>
          <a:sym typeface="Akkurat Std Mono"/>
        </a:defRPr>
      </a:lvl3pPr>
      <a:lvl4pPr marL="57799" marR="57799" indent="685800" algn="l" defTabSz="1295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Akkurat Std Mono"/>
          <a:ea typeface="Akkurat Std Mono"/>
          <a:cs typeface="Akkurat Std Mono"/>
          <a:sym typeface="Akkurat Std Mono"/>
        </a:defRPr>
      </a:lvl4pPr>
      <a:lvl5pPr marL="57799" marR="57799" indent="914400" algn="l" defTabSz="1295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Akkurat Std Mono"/>
          <a:ea typeface="Akkurat Std Mono"/>
          <a:cs typeface="Akkurat Std Mono"/>
          <a:sym typeface="Akkurat Std Mono"/>
        </a:defRPr>
      </a:lvl5pPr>
      <a:lvl6pPr marL="57799" marR="57799" indent="1143000" algn="l" defTabSz="1295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Akkurat Std Mono"/>
          <a:ea typeface="Akkurat Std Mono"/>
          <a:cs typeface="Akkurat Std Mono"/>
          <a:sym typeface="Akkurat Std Mono"/>
        </a:defRPr>
      </a:lvl6pPr>
      <a:lvl7pPr marL="57799" marR="57799" indent="1371600" algn="l" defTabSz="1295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Akkurat Std Mono"/>
          <a:ea typeface="Akkurat Std Mono"/>
          <a:cs typeface="Akkurat Std Mono"/>
          <a:sym typeface="Akkurat Std Mono"/>
        </a:defRPr>
      </a:lvl7pPr>
      <a:lvl8pPr marL="57799" marR="57799" indent="1600200" algn="l" defTabSz="1295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Akkurat Std Mono"/>
          <a:ea typeface="Akkurat Std Mono"/>
          <a:cs typeface="Akkurat Std Mono"/>
          <a:sym typeface="Akkurat Std Mono"/>
        </a:defRPr>
      </a:lvl8pPr>
      <a:lvl9pPr marL="57799" marR="57799" indent="1828800" algn="l" defTabSz="1295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Akkurat Std Mono"/>
          <a:ea typeface="Akkurat Std Mono"/>
          <a:cs typeface="Akkurat Std Mono"/>
          <a:sym typeface="Akkurat Std Mono"/>
        </a:defRPr>
      </a:lvl9pPr>
    </p:titleStyle>
    <p:bodyStyle>
      <a:lvl1pPr marL="627179" marR="57799" indent="-586539" algn="l" defTabSz="129540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1pPr>
      <a:lvl2pPr marL="1044126" marR="57799" indent="-546286" algn="l" defTabSz="129540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2pPr>
      <a:lvl3pPr marL="1485718" marR="57799" indent="-530678" algn="l" defTabSz="129540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3pPr>
      <a:lvl4pPr marL="2031364" marR="57799" indent="-619125" algn="l" defTabSz="129540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4pPr>
      <a:lvl5pPr marL="2488564" marR="57799" indent="-619125" algn="l" defTabSz="129540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5pPr>
      <a:lvl6pPr marL="2488564" marR="57799" indent="-619125" algn="l" defTabSz="129540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6pPr>
      <a:lvl7pPr marL="2488564" marR="57799" indent="-619125" algn="l" defTabSz="129540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7pPr>
      <a:lvl8pPr marL="2488564" marR="57799" indent="-619125" algn="l" defTabSz="129540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8pPr>
      <a:lvl9pPr marL="2488564" marR="57799" indent="-619125" algn="l" defTabSz="1295400" latinLnBrk="0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9pPr>
    </p:bodyStyle>
    <p:otherStyle>
      <a:lvl1pPr marL="0" marR="0" indent="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0" i="0" u="none" strike="noStrike" cap="all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1pPr>
      <a:lvl2pPr marL="0" marR="0" indent="228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0" i="0" u="none" strike="noStrike" cap="all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2pPr>
      <a:lvl3pPr marL="0" marR="0" indent="457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0" i="0" u="none" strike="noStrike" cap="all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3pPr>
      <a:lvl4pPr marL="0" marR="0" indent="6858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0" i="0" u="none" strike="noStrike" cap="all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4pPr>
      <a:lvl5pPr marL="0" marR="0" indent="9144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0" i="0" u="none" strike="noStrike" cap="all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5pPr>
      <a:lvl6pPr marL="0" marR="0" indent="11430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0" i="0" u="none" strike="noStrike" cap="all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6pPr>
      <a:lvl7pPr marL="0" marR="0" indent="13716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0" i="0" u="none" strike="noStrike" cap="all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7pPr>
      <a:lvl8pPr marL="0" marR="0" indent="16002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0" i="0" u="none" strike="noStrike" cap="all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8pPr>
      <a:lvl9pPr marL="0" marR="0" indent="1828800" algn="l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0" i="0" u="none" strike="noStrike" cap="all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renovatie nikhef gebouw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nl-NL" sz="5400" kern="1200" cap="none" dirty="0" err="1" smtClean="0">
                <a:solidFill>
                  <a:prstClr val="white"/>
                </a:solidFill>
                <a:latin typeface="Calibri"/>
              </a:rPr>
              <a:t>Workpackage</a:t>
            </a:r>
            <a:r>
              <a:rPr lang="nl-NL" sz="5400" kern="1200" cap="none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nl-NL" sz="5400" kern="1200" cap="none" dirty="0">
                <a:solidFill>
                  <a:prstClr val="white"/>
                </a:solidFill>
                <a:latin typeface="Calibri"/>
              </a:rPr>
              <a:t>2:  </a:t>
            </a:r>
            <a:r>
              <a:rPr lang="nl-NL" sz="5400" kern="1200" cap="none" dirty="0" smtClean="0">
                <a:solidFill>
                  <a:prstClr val="white"/>
                </a:solidFill>
                <a:latin typeface="Calibri"/>
              </a:rPr>
              <a:t/>
            </a:r>
            <a:br>
              <a:rPr lang="nl-NL" sz="5400" kern="1200" cap="none" dirty="0" smtClean="0">
                <a:solidFill>
                  <a:prstClr val="white"/>
                </a:solidFill>
                <a:latin typeface="Calibri"/>
              </a:rPr>
            </a:br>
            <a:r>
              <a:rPr lang="nl-NL" sz="5400" kern="1200" cap="none" dirty="0" err="1" smtClean="0">
                <a:solidFill>
                  <a:prstClr val="white"/>
                </a:solidFill>
                <a:latin typeface="Calibri"/>
              </a:rPr>
              <a:t>Organisation</a:t>
            </a:r>
            <a:r>
              <a:rPr lang="nl-NL" sz="5400" kern="1200" cap="none" dirty="0">
                <a:solidFill>
                  <a:prstClr val="white"/>
                </a:solidFill>
                <a:latin typeface="Calibri"/>
              </a:rPr>
              <a:t>, </a:t>
            </a:r>
            <a:r>
              <a:rPr lang="nl-NL" sz="5400" kern="1200" cap="none" dirty="0" err="1">
                <a:solidFill>
                  <a:prstClr val="white"/>
                </a:solidFill>
                <a:latin typeface="Calibri"/>
              </a:rPr>
              <a:t>Governance</a:t>
            </a:r>
            <a:r>
              <a:rPr lang="nl-NL" sz="5400" kern="1200" cap="none" dirty="0">
                <a:solidFill>
                  <a:prstClr val="white"/>
                </a:solidFill>
                <a:latin typeface="Calibri"/>
              </a:rPr>
              <a:t> </a:t>
            </a:r>
            <a:r>
              <a:rPr lang="nl-NL" sz="5400" kern="1200" cap="none" dirty="0" err="1">
                <a:solidFill>
                  <a:prstClr val="white"/>
                </a:solidFill>
                <a:latin typeface="Calibri"/>
              </a:rPr>
              <a:t>and</a:t>
            </a:r>
            <a:r>
              <a:rPr lang="nl-NL" sz="5400" kern="1200" cap="none" dirty="0">
                <a:solidFill>
                  <a:prstClr val="white"/>
                </a:solidFill>
                <a:latin typeface="Calibri"/>
              </a:rPr>
              <a:t> </a:t>
            </a:r>
            <a:r>
              <a:rPr lang="nl-NL" sz="5400" kern="1200" cap="none" dirty="0" err="1">
                <a:solidFill>
                  <a:prstClr val="white"/>
                </a:solidFill>
                <a:latin typeface="Calibri"/>
              </a:rPr>
              <a:t>legal</a:t>
            </a:r>
            <a:r>
              <a:rPr lang="nl-NL" sz="5400" kern="1200" cap="none" dirty="0">
                <a:solidFill>
                  <a:prstClr val="white"/>
                </a:solidFill>
                <a:latin typeface="Calibri"/>
              </a:rPr>
              <a:t> </a:t>
            </a:r>
            <a:r>
              <a:rPr lang="nl-NL" sz="5400" kern="1200" cap="none" dirty="0" err="1">
                <a:solidFill>
                  <a:prstClr val="white"/>
                </a:solidFill>
                <a:latin typeface="Calibri"/>
              </a:rPr>
              <a:t>aspects</a:t>
            </a:r>
            <a:r>
              <a:rPr lang="nl-NL" sz="5400" kern="1200" cap="none" dirty="0">
                <a:solidFill>
                  <a:prstClr val="white"/>
                </a:solidFill>
                <a:latin typeface="Calibri"/>
              </a:rPr>
              <a:t/>
            </a:r>
            <a:br>
              <a:rPr lang="nl-NL" sz="5400" kern="1200" cap="none" dirty="0">
                <a:solidFill>
                  <a:prstClr val="white"/>
                </a:solidFill>
                <a:latin typeface="Calibri"/>
              </a:rPr>
            </a:br>
            <a:r>
              <a:rPr lang="nl-NL" sz="3600" dirty="0">
                <a:solidFill>
                  <a:srgbClr val="702677"/>
                </a:solidFill>
              </a:rPr>
              <a:t/>
            </a:r>
            <a:br>
              <a:rPr lang="nl-NL" sz="3600" dirty="0">
                <a:solidFill>
                  <a:srgbClr val="702677"/>
                </a:solidFill>
              </a:rPr>
            </a:br>
            <a:endParaRPr lang="en-US" dirty="0"/>
          </a:p>
        </p:txBody>
      </p:sp>
      <p:sp>
        <p:nvSpPr>
          <p:cNvPr id="674" name="Woensdag 18 april…"/>
          <p:cNvSpPr txBox="1">
            <a:spLocks noGrp="1"/>
          </p:cNvSpPr>
          <p:nvPr>
            <p:ph type="body" sz="quarter" idx="13"/>
          </p:nvPr>
        </p:nvSpPr>
        <p:spPr>
          <a:xfrm>
            <a:off x="14598650" y="7328899"/>
            <a:ext cx="8106518" cy="5820525"/>
          </a:xfrm>
        </p:spPr>
        <p:txBody>
          <a:bodyPr/>
          <a:lstStyle/>
          <a:p>
            <a:r>
              <a:rPr lang="en-US" dirty="0" smtClean="0"/>
              <a:t>ET PP Coordination meeting</a:t>
            </a:r>
            <a:endParaRPr lang="en-US" dirty="0"/>
          </a:p>
          <a:p>
            <a:r>
              <a:rPr lang="en-US" dirty="0" smtClean="0"/>
              <a:t>17 April 2023</a:t>
            </a:r>
            <a:endParaRPr lang="en-US" dirty="0"/>
          </a:p>
          <a:p>
            <a:r>
              <a:rPr lang="en-US" dirty="0"/>
              <a:t>Miriam </a:t>
            </a:r>
            <a:r>
              <a:rPr lang="en-US" dirty="0" smtClean="0"/>
              <a:t>Roelofs, work package leader</a:t>
            </a:r>
          </a:p>
          <a:p>
            <a:r>
              <a:rPr lang="en-US" sz="2800" dirty="0" smtClean="0"/>
              <a:t>M.Roelofs@nwo.nl</a:t>
            </a:r>
            <a:endParaRPr lang="en-US" sz="2800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4"/>
          </p:nvPr>
        </p:nvSpPr>
        <p:spPr>
          <a:xfrm>
            <a:off x="635001" y="6394215"/>
            <a:ext cx="13963649" cy="934684"/>
          </a:xfrm>
        </p:spPr>
        <p:txBody>
          <a:bodyPr/>
          <a:lstStyle/>
          <a:p>
            <a:r>
              <a:rPr lang="nl-NL" sz="4000" b="1" kern="1200" cap="none" dirty="0" smtClean="0">
                <a:solidFill>
                  <a:prstClr val="white"/>
                </a:solidFill>
                <a:latin typeface="Calibri"/>
                <a:ea typeface="+mj-ea"/>
              </a:rPr>
              <a:t>Einstein </a:t>
            </a:r>
            <a:r>
              <a:rPr lang="nl-NL" sz="4000" b="1" kern="1200" cap="none" dirty="0" err="1">
                <a:solidFill>
                  <a:prstClr val="white"/>
                </a:solidFill>
                <a:latin typeface="Calibri"/>
                <a:ea typeface="+mj-ea"/>
              </a:rPr>
              <a:t>Telescope</a:t>
            </a:r>
            <a:r>
              <a:rPr lang="nl-NL" sz="4000" b="1" kern="1200" cap="none" dirty="0">
                <a:solidFill>
                  <a:prstClr val="white"/>
                </a:solidFill>
                <a:latin typeface="Calibri"/>
                <a:ea typeface="+mj-ea"/>
              </a:rPr>
              <a:t> </a:t>
            </a:r>
            <a:br>
              <a:rPr lang="nl-NL" sz="4000" b="1" kern="1200" cap="none" dirty="0">
                <a:solidFill>
                  <a:prstClr val="white"/>
                </a:solidFill>
                <a:latin typeface="Calibri"/>
                <a:ea typeface="+mj-ea"/>
              </a:rPr>
            </a:br>
            <a:r>
              <a:rPr lang="nl-NL" sz="4000" b="1" kern="1200" cap="none" dirty="0" err="1">
                <a:solidFill>
                  <a:prstClr val="white"/>
                </a:solidFill>
                <a:latin typeface="Calibri"/>
                <a:ea typeface="+mj-ea"/>
              </a:rPr>
              <a:t>Preparatory</a:t>
            </a:r>
            <a:r>
              <a:rPr lang="nl-NL" sz="4000" b="1" kern="1200" cap="none" dirty="0">
                <a:solidFill>
                  <a:prstClr val="white"/>
                </a:solidFill>
                <a:latin typeface="Calibri"/>
                <a:ea typeface="+mj-ea"/>
              </a:rPr>
              <a:t> </a:t>
            </a:r>
            <a:r>
              <a:rPr lang="nl-NL" sz="4000" b="1" kern="1200" cap="none" dirty="0" err="1">
                <a:solidFill>
                  <a:prstClr val="white"/>
                </a:solidFill>
                <a:latin typeface="Calibri"/>
                <a:ea typeface="+mj-ea"/>
              </a:rPr>
              <a:t>phase</a:t>
            </a:r>
            <a:r>
              <a:rPr lang="nl-NL" sz="4000" b="1" kern="1200" cap="none" dirty="0">
                <a:solidFill>
                  <a:prstClr val="white"/>
                </a:solidFill>
                <a:latin typeface="Calibri"/>
                <a:ea typeface="+mj-ea"/>
              </a:rPr>
              <a:t> INFRA DEV</a:t>
            </a:r>
            <a:endParaRPr lang="nl-NL" sz="4000" b="1" kern="1200" cap="none" dirty="0" smtClean="0">
              <a:solidFill>
                <a:prstClr val="white"/>
              </a:solidFill>
              <a:latin typeface="Calibri"/>
              <a:ea typeface="+mj-ea"/>
              <a:cs typeface="+mj-cs"/>
            </a:endParaRPr>
          </a:p>
          <a:p>
            <a:endParaRPr lang="nl-NL" sz="36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423179" y="1097360"/>
            <a:ext cx="23114000" cy="738664"/>
          </a:xfrm>
        </p:spPr>
        <p:txBody>
          <a:bodyPr/>
          <a:lstStyle/>
          <a:p>
            <a:r>
              <a:rPr lang="nl-NL" sz="4800" b="1" dirty="0" smtClean="0"/>
              <a:t>WP2 INFRADEV</a:t>
            </a:r>
            <a:endParaRPr lang="nl-NL" sz="48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15"/>
          </p:nvPr>
        </p:nvSpPr>
        <p:spPr>
          <a:xfrm>
            <a:off x="657063" y="1678140"/>
            <a:ext cx="22646232" cy="9793088"/>
          </a:xfrm>
        </p:spPr>
        <p:txBody>
          <a:bodyPr/>
          <a:lstStyle/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b="1" kern="1200" dirty="0" smtClean="0">
              <a:solidFill>
                <a:srgbClr val="002060"/>
              </a:solidFill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b="1" kern="1200" dirty="0" smtClean="0">
                <a:solidFill>
                  <a:schemeClr val="tx2">
                    <a:lumMod val="10000"/>
                  </a:schemeClr>
                </a:solidFill>
              </a:rPr>
              <a:t>WP2 </a:t>
            </a:r>
            <a:r>
              <a:rPr lang="nl-NL" sz="3200" b="1" kern="1200" dirty="0" err="1" smtClean="0">
                <a:solidFill>
                  <a:schemeClr val="tx2">
                    <a:lumMod val="10000"/>
                  </a:schemeClr>
                </a:solidFill>
              </a:rPr>
              <a:t>working</a:t>
            </a:r>
            <a:r>
              <a:rPr lang="nl-NL" sz="3200" b="1" kern="12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nl-NL" sz="3200" b="1" kern="1200" dirty="0" err="1" smtClean="0">
                <a:solidFill>
                  <a:schemeClr val="tx2">
                    <a:lumMod val="10000"/>
                  </a:schemeClr>
                </a:solidFill>
              </a:rPr>
              <a:t>group</a:t>
            </a:r>
            <a:r>
              <a:rPr lang="nl-NL" sz="3200" b="1" kern="1200" dirty="0" smtClean="0">
                <a:solidFill>
                  <a:schemeClr val="tx2">
                    <a:lumMod val="10000"/>
                  </a:schemeClr>
                </a:solidFill>
              </a:rPr>
              <a:t>:</a:t>
            </a:r>
          </a:p>
          <a:p>
            <a:pPr marL="571500" lvl="0" indent="-57150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Font typeface="Arial" panose="020B0604020202020204" pitchFamily="34" charset="0"/>
              <a:buChar char="•"/>
            </a:pPr>
            <a:r>
              <a:rPr lang="nl-NL" sz="3200" b="1" kern="1200" dirty="0" smtClean="0">
                <a:solidFill>
                  <a:schemeClr val="tx2">
                    <a:lumMod val="10000"/>
                  </a:schemeClr>
                </a:solidFill>
              </a:rPr>
              <a:t>Lead Nikhef, </a:t>
            </a:r>
            <a:r>
              <a:rPr lang="nl-NL" sz="3200" kern="1200" dirty="0" smtClean="0">
                <a:solidFill>
                  <a:schemeClr val="tx2">
                    <a:lumMod val="10000"/>
                  </a:schemeClr>
                </a:solidFill>
              </a:rPr>
              <a:t>INFN, STFC </a:t>
            </a:r>
          </a:p>
          <a:p>
            <a:pPr marL="571500" indent="-57150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Font typeface="Arial" panose="020B0604020202020204" pitchFamily="34" charset="0"/>
              <a:buChar char="•"/>
            </a:pPr>
            <a:r>
              <a:rPr lang="nl-NL" sz="3200" kern="1200" dirty="0" smtClean="0">
                <a:solidFill>
                  <a:schemeClr val="tx2">
                    <a:lumMod val="10000"/>
                  </a:schemeClr>
                </a:solidFill>
              </a:rPr>
              <a:t>Standing </a:t>
            </a:r>
            <a:r>
              <a:rPr lang="nl-NL" sz="3200" kern="1200" dirty="0" err="1" smtClean="0">
                <a:solidFill>
                  <a:schemeClr val="tx2">
                    <a:lumMod val="10000"/>
                  </a:schemeClr>
                </a:solidFill>
              </a:rPr>
              <a:t>invitations</a:t>
            </a:r>
            <a:r>
              <a:rPr lang="nl-NL" sz="3200" kern="1200" dirty="0" smtClean="0">
                <a:solidFill>
                  <a:schemeClr val="tx2">
                    <a:lumMod val="10000"/>
                  </a:schemeClr>
                </a:solidFill>
              </a:rPr>
              <a:t>: </a:t>
            </a:r>
            <a:r>
              <a:rPr lang="nl-NL" sz="3200" kern="1200" dirty="0" err="1" smtClean="0"/>
              <a:t>secretary</a:t>
            </a:r>
            <a:r>
              <a:rPr lang="nl-NL" sz="3200" kern="1200" dirty="0" smtClean="0"/>
              <a:t> BGR, </a:t>
            </a:r>
            <a:r>
              <a:rPr lang="nl-NL" sz="3200" kern="1200" dirty="0" err="1" smtClean="0"/>
              <a:t>secretary</a:t>
            </a:r>
            <a:r>
              <a:rPr lang="nl-NL" sz="3200" kern="1200" dirty="0" smtClean="0"/>
              <a:t> </a:t>
            </a:r>
            <a:r>
              <a:rPr lang="nl-NL" sz="3200" kern="1200" dirty="0" smtClean="0">
                <a:solidFill>
                  <a:schemeClr val="tx2">
                    <a:lumMod val="10000"/>
                  </a:schemeClr>
                </a:solidFill>
              </a:rPr>
              <a:t>BSR</a:t>
            </a:r>
          </a:p>
          <a:p>
            <a:pPr lvl="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kern="1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Nikhef team: 	Miriam Roelofs, Hans Chang</a:t>
            </a:r>
          </a:p>
          <a:p>
            <a:pPr lvl="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kern="1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INFN team: 	Fernando Ferroni, </a:t>
            </a:r>
            <a:r>
              <a:rPr lang="nl-NL" sz="3200" kern="1200" dirty="0" err="1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Nando</a:t>
            </a:r>
            <a:r>
              <a:rPr lang="nl-NL" sz="3200" kern="1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 </a:t>
            </a:r>
            <a:r>
              <a:rPr lang="nl-NL" sz="3200" kern="1200" dirty="0" err="1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Minnella</a:t>
            </a:r>
            <a:endParaRPr lang="nl-NL" sz="3200" kern="1200" dirty="0" smtClean="0">
              <a:solidFill>
                <a:schemeClr val="tx2">
                  <a:lumMod val="10000"/>
                </a:schemeClr>
              </a:solidFill>
              <a:latin typeface="+mn-lt"/>
            </a:endParaRPr>
          </a:p>
          <a:p>
            <a:pPr lvl="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kern="1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STFC team: 	</a:t>
            </a:r>
            <a:r>
              <a:rPr lang="nl-NL" sz="3200" i="1" kern="1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Justin O’Byrne  </a:t>
            </a:r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endParaRPr lang="nl-NL" sz="3200" dirty="0">
              <a:solidFill>
                <a:schemeClr val="tx2">
                  <a:lumMod val="10000"/>
                </a:schemeClr>
              </a:solidFill>
            </a:endParaRPr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r>
              <a:rPr lang="nl-NL" sz="3200" b="1" kern="1200" dirty="0" err="1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Interaction</a:t>
            </a:r>
            <a:r>
              <a:rPr lang="nl-NL" sz="3200" b="1" kern="1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 </a:t>
            </a:r>
            <a:r>
              <a:rPr lang="nl-NL" sz="3200" b="1" kern="1200" dirty="0" err="1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with</a:t>
            </a:r>
            <a:r>
              <a:rPr lang="nl-NL" sz="3200" b="1" kern="1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 ET Board of </a:t>
            </a:r>
            <a:r>
              <a:rPr lang="nl-NL" sz="3200" b="1" kern="1200" dirty="0" err="1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Governmental</a:t>
            </a:r>
            <a:r>
              <a:rPr lang="nl-NL" sz="3200" b="1" kern="1200" dirty="0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 </a:t>
            </a:r>
            <a:r>
              <a:rPr lang="nl-NL" sz="3200" b="1" kern="1200" dirty="0" err="1" smtClean="0">
                <a:solidFill>
                  <a:schemeClr val="tx2">
                    <a:lumMod val="10000"/>
                  </a:schemeClr>
                </a:solidFill>
                <a:latin typeface="+mn-lt"/>
              </a:rPr>
              <a:t>Representatives</a:t>
            </a:r>
            <a:endParaRPr lang="nl-NL" sz="3200" b="1" kern="1200" dirty="0" smtClean="0">
              <a:solidFill>
                <a:schemeClr val="tx2">
                  <a:lumMod val="10000"/>
                </a:schemeClr>
              </a:solidFill>
              <a:latin typeface="+mn-lt"/>
            </a:endParaRPr>
          </a:p>
          <a:p>
            <a:pPr lvl="1"/>
            <a:r>
              <a:rPr lang="en-US" sz="3200" dirty="0" smtClean="0">
                <a:solidFill>
                  <a:schemeClr val="tx2">
                    <a:lumMod val="10000"/>
                  </a:schemeClr>
                </a:solidFill>
              </a:rPr>
              <a:t>Proposal </a:t>
            </a:r>
            <a:r>
              <a:rPr lang="en-US" sz="3200" dirty="0">
                <a:solidFill>
                  <a:schemeClr val="tx2">
                    <a:lumMod val="10000"/>
                  </a:schemeClr>
                </a:solidFill>
              </a:rPr>
              <a:t>to BGR on preferred governance model for </a:t>
            </a:r>
            <a:r>
              <a:rPr lang="en-US" sz="3200" i="1" dirty="0">
                <a:solidFill>
                  <a:schemeClr val="tx2">
                    <a:lumMod val="10000"/>
                  </a:schemeClr>
                </a:solidFill>
              </a:rPr>
              <a:t>all </a:t>
            </a:r>
            <a:r>
              <a:rPr lang="en-US" sz="3200" i="1" dirty="0" smtClean="0">
                <a:solidFill>
                  <a:schemeClr val="tx2">
                    <a:lumMod val="10000"/>
                  </a:schemeClr>
                </a:solidFill>
              </a:rPr>
              <a:t>phases </a:t>
            </a:r>
            <a:r>
              <a:rPr lang="en-US" sz="3200" i="1" dirty="0">
                <a:solidFill>
                  <a:schemeClr val="tx2">
                    <a:lumMod val="10000"/>
                  </a:schemeClr>
                </a:solidFill>
              </a:rPr>
              <a:t>ET </a:t>
            </a:r>
            <a:r>
              <a:rPr lang="en-US" sz="3200" i="1" dirty="0" smtClean="0">
                <a:solidFill>
                  <a:schemeClr val="tx2">
                    <a:lumMod val="10000"/>
                  </a:schemeClr>
                </a:solidFill>
              </a:rPr>
              <a:t>project</a:t>
            </a:r>
          </a:p>
          <a:p>
            <a:pPr lvl="1"/>
            <a:r>
              <a:rPr lang="en-US" sz="3200" dirty="0" smtClean="0">
                <a:solidFill>
                  <a:schemeClr val="tx2">
                    <a:lumMod val="10000"/>
                  </a:schemeClr>
                </a:solidFill>
              </a:rPr>
              <a:t>Input </a:t>
            </a:r>
            <a:r>
              <a:rPr lang="en-US" sz="3200" dirty="0">
                <a:solidFill>
                  <a:schemeClr val="tx2">
                    <a:lumMod val="10000"/>
                  </a:schemeClr>
                </a:solidFill>
              </a:rPr>
              <a:t>for discussions and interactions with </a:t>
            </a:r>
            <a:r>
              <a:rPr lang="en-US" sz="3200" dirty="0" smtClean="0">
                <a:solidFill>
                  <a:schemeClr val="tx2">
                    <a:lumMod val="10000"/>
                  </a:schemeClr>
                </a:solidFill>
              </a:rPr>
              <a:t>BGR on </a:t>
            </a:r>
            <a:r>
              <a:rPr lang="en-US" sz="3200" dirty="0">
                <a:solidFill>
                  <a:schemeClr val="tx2">
                    <a:lumMod val="10000"/>
                  </a:schemeClr>
                </a:solidFill>
              </a:rPr>
              <a:t>governance requirements </a:t>
            </a:r>
          </a:p>
          <a:p>
            <a:pPr lvl="1"/>
            <a:r>
              <a:rPr lang="en-US" sz="3200" dirty="0">
                <a:solidFill>
                  <a:schemeClr val="tx2">
                    <a:lumMod val="10000"/>
                  </a:schemeClr>
                </a:solidFill>
              </a:rPr>
              <a:t>Presentation of D.2.1., D 2.3, D 2.4, D </a:t>
            </a:r>
            <a:r>
              <a:rPr lang="en-US" sz="3200" dirty="0" smtClean="0">
                <a:solidFill>
                  <a:schemeClr val="tx2">
                    <a:lumMod val="10000"/>
                  </a:schemeClr>
                </a:solidFill>
              </a:rPr>
              <a:t>2.5 (slide 5)</a:t>
            </a:r>
            <a:endParaRPr lang="en-US" sz="3200" dirty="0">
              <a:solidFill>
                <a:schemeClr val="tx2">
                  <a:lumMod val="10000"/>
                </a:schemeClr>
              </a:solidFill>
            </a:endParaRPr>
          </a:p>
          <a:p>
            <a:pPr lvl="1"/>
            <a:endParaRPr lang="en-US" sz="3200" dirty="0">
              <a:solidFill>
                <a:schemeClr val="tx2">
                  <a:lumMod val="10000"/>
                </a:schemeClr>
              </a:solidFill>
            </a:endParaRPr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r>
              <a:rPr lang="nl-NL" sz="3200" b="1" dirty="0" smtClean="0">
                <a:solidFill>
                  <a:schemeClr val="tx2">
                    <a:lumMod val="10000"/>
                  </a:schemeClr>
                </a:solidFill>
                <a:latin typeface="Arial"/>
              </a:rPr>
              <a:t>Exchange </a:t>
            </a:r>
            <a:r>
              <a:rPr lang="nl-NL" sz="3200" b="1" dirty="0" err="1">
                <a:solidFill>
                  <a:schemeClr val="tx2">
                    <a:lumMod val="10000"/>
                  </a:schemeClr>
                </a:solidFill>
                <a:latin typeface="Arial"/>
              </a:rPr>
              <a:t>with</a:t>
            </a:r>
            <a:r>
              <a:rPr lang="nl-NL" sz="3200" b="1" dirty="0">
                <a:solidFill>
                  <a:schemeClr val="tx2">
                    <a:lumMod val="10000"/>
                  </a:schemeClr>
                </a:solidFill>
                <a:latin typeface="Arial"/>
              </a:rPr>
              <a:t> </a:t>
            </a:r>
            <a:r>
              <a:rPr lang="nl-NL" sz="3200" b="1" dirty="0" err="1">
                <a:solidFill>
                  <a:schemeClr val="tx2">
                    <a:lumMod val="10000"/>
                  </a:schemeClr>
                </a:solidFill>
                <a:latin typeface="Arial"/>
              </a:rPr>
              <a:t>other</a:t>
            </a:r>
            <a:r>
              <a:rPr lang="nl-NL" sz="3200" b="1" dirty="0">
                <a:solidFill>
                  <a:schemeClr val="tx2">
                    <a:lumMod val="10000"/>
                  </a:schemeClr>
                </a:solidFill>
                <a:latin typeface="Arial"/>
              </a:rPr>
              <a:t> INFRADEV </a:t>
            </a:r>
            <a:r>
              <a:rPr lang="nl-NL" sz="3200" b="1" dirty="0" err="1">
                <a:solidFill>
                  <a:schemeClr val="tx2">
                    <a:lumMod val="10000"/>
                  </a:schemeClr>
                </a:solidFill>
                <a:latin typeface="Arial"/>
              </a:rPr>
              <a:t>workpackages</a:t>
            </a:r>
            <a:r>
              <a:rPr lang="nl-NL" sz="3200" b="1" dirty="0">
                <a:solidFill>
                  <a:schemeClr val="tx2">
                    <a:lumMod val="10000"/>
                  </a:schemeClr>
                </a:solidFill>
                <a:latin typeface="Arial"/>
              </a:rPr>
              <a:t>:</a:t>
            </a:r>
          </a:p>
          <a:p>
            <a:pPr lvl="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Font typeface="Arial" panose="020B0604020202020204" pitchFamily="34" charset="0"/>
              <a:buChar char="•"/>
            </a:pPr>
            <a:r>
              <a:rPr lang="nl-NL" sz="3200" kern="1200" dirty="0">
                <a:solidFill>
                  <a:schemeClr val="tx2">
                    <a:lumMod val="10000"/>
                  </a:schemeClr>
                </a:solidFill>
                <a:latin typeface="Arial"/>
              </a:rPr>
              <a:t>Input </a:t>
            </a:r>
            <a:r>
              <a:rPr lang="nl-NL" sz="3200" kern="1200" dirty="0" err="1">
                <a:solidFill>
                  <a:schemeClr val="tx2">
                    <a:lumMod val="10000"/>
                  </a:schemeClr>
                </a:solidFill>
                <a:latin typeface="Arial"/>
              </a:rPr>
              <a:t>for</a:t>
            </a:r>
            <a:r>
              <a:rPr lang="nl-NL" sz="3200" kern="1200" dirty="0">
                <a:solidFill>
                  <a:schemeClr val="tx2">
                    <a:lumMod val="10000"/>
                  </a:schemeClr>
                </a:solidFill>
                <a:latin typeface="Arial"/>
              </a:rPr>
              <a:t> </a:t>
            </a:r>
            <a:r>
              <a:rPr lang="nl-NL" sz="3200" kern="1200" dirty="0" err="1">
                <a:solidFill>
                  <a:schemeClr val="tx2">
                    <a:lumMod val="10000"/>
                  </a:schemeClr>
                </a:solidFill>
                <a:latin typeface="Arial"/>
              </a:rPr>
              <a:t>governance</a:t>
            </a:r>
            <a:r>
              <a:rPr lang="nl-NL" sz="3200" kern="1200" dirty="0">
                <a:solidFill>
                  <a:schemeClr val="tx2">
                    <a:lumMod val="10000"/>
                  </a:schemeClr>
                </a:solidFill>
                <a:latin typeface="Arial"/>
              </a:rPr>
              <a:t> </a:t>
            </a:r>
            <a:r>
              <a:rPr lang="nl-NL" sz="3200" kern="1200" dirty="0" err="1">
                <a:solidFill>
                  <a:schemeClr val="tx2">
                    <a:lumMod val="10000"/>
                  </a:schemeClr>
                </a:solidFill>
                <a:latin typeface="Arial"/>
              </a:rPr>
              <a:t>requirements</a:t>
            </a:r>
            <a:r>
              <a:rPr lang="nl-NL" sz="3200" kern="1200" dirty="0">
                <a:solidFill>
                  <a:schemeClr val="tx2">
                    <a:lumMod val="10000"/>
                  </a:schemeClr>
                </a:solidFill>
                <a:latin typeface="Arial"/>
              </a:rPr>
              <a:t> </a:t>
            </a:r>
          </a:p>
          <a:p>
            <a:pPr lvl="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Font typeface="Arial" panose="020B0604020202020204" pitchFamily="34" charset="0"/>
              <a:buChar char="•"/>
            </a:pPr>
            <a:r>
              <a:rPr lang="nl-NL" sz="3200" kern="1200" dirty="0">
                <a:solidFill>
                  <a:schemeClr val="tx2">
                    <a:lumMod val="10000"/>
                  </a:schemeClr>
                </a:solidFill>
                <a:latin typeface="Arial"/>
              </a:rPr>
              <a:t>WP3, WP7, WP5: e.g. fair return on investment, </a:t>
            </a:r>
            <a:r>
              <a:rPr lang="nl-NL" sz="3200" kern="1200" dirty="0" err="1">
                <a:solidFill>
                  <a:schemeClr val="tx2">
                    <a:lumMod val="10000"/>
                  </a:schemeClr>
                </a:solidFill>
                <a:latin typeface="Arial"/>
              </a:rPr>
              <a:t>procurement</a:t>
            </a:r>
            <a:r>
              <a:rPr lang="nl-NL" sz="3200" kern="1200" dirty="0">
                <a:solidFill>
                  <a:schemeClr val="tx2">
                    <a:lumMod val="10000"/>
                  </a:schemeClr>
                </a:solidFill>
                <a:latin typeface="Arial"/>
              </a:rPr>
              <a:t>, </a:t>
            </a:r>
            <a:r>
              <a:rPr lang="nl-NL" sz="3200" kern="1200" dirty="0" err="1">
                <a:solidFill>
                  <a:schemeClr val="tx2">
                    <a:lumMod val="10000"/>
                  </a:schemeClr>
                </a:solidFill>
                <a:latin typeface="Arial"/>
              </a:rPr>
              <a:t>beneficial</a:t>
            </a:r>
            <a:r>
              <a:rPr lang="nl-NL" sz="3200" kern="1200" dirty="0">
                <a:solidFill>
                  <a:schemeClr val="tx2">
                    <a:lumMod val="10000"/>
                  </a:schemeClr>
                </a:solidFill>
                <a:latin typeface="Arial"/>
              </a:rPr>
              <a:t> </a:t>
            </a:r>
            <a:r>
              <a:rPr lang="nl-NL" sz="3200" kern="1200" dirty="0" err="1">
                <a:solidFill>
                  <a:schemeClr val="tx2">
                    <a:lumMod val="10000"/>
                  </a:schemeClr>
                </a:solidFill>
                <a:latin typeface="Arial"/>
              </a:rPr>
              <a:t>tax</a:t>
            </a:r>
            <a:r>
              <a:rPr lang="nl-NL" sz="3200" kern="1200" dirty="0">
                <a:solidFill>
                  <a:schemeClr val="tx2">
                    <a:lumMod val="10000"/>
                  </a:schemeClr>
                </a:solidFill>
                <a:latin typeface="Arial"/>
              </a:rPr>
              <a:t> regime</a:t>
            </a:r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endParaRPr lang="nl-NL" sz="3200" kern="1200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11128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635000" y="635000"/>
            <a:ext cx="23114000" cy="738664"/>
          </a:xfrm>
        </p:spPr>
        <p:txBody>
          <a:bodyPr/>
          <a:lstStyle/>
          <a:p>
            <a:r>
              <a:rPr lang="nl-NL" sz="4800" b="1" dirty="0" smtClean="0"/>
              <a:t>Update  WP2 </a:t>
            </a:r>
            <a:r>
              <a:rPr lang="nl-NL" sz="4800" b="1" dirty="0" err="1" smtClean="0"/>
              <a:t>activities</a:t>
            </a:r>
            <a:r>
              <a:rPr lang="nl-NL" sz="4800" b="1" dirty="0" smtClean="0"/>
              <a:t> </a:t>
            </a:r>
            <a:endParaRPr lang="nl-NL" sz="48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15"/>
          </p:nvPr>
        </p:nvSpPr>
        <p:spPr>
          <a:xfrm>
            <a:off x="594139" y="1673424"/>
            <a:ext cx="22718240" cy="9865095"/>
          </a:xfrm>
        </p:spPr>
        <p:txBody>
          <a:bodyPr/>
          <a:lstStyle/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endParaRPr lang="nl-NL" sz="3200" b="1" dirty="0" smtClean="0">
              <a:solidFill>
                <a:srgbClr val="D5D5D5">
                  <a:lumMod val="10000"/>
                </a:srgbClr>
              </a:solidFill>
              <a:latin typeface="+mj-lt"/>
            </a:endParaRPr>
          </a:p>
          <a:p>
            <a:pPr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b="1" dirty="0" err="1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Monthly</a:t>
            </a:r>
            <a:r>
              <a:rPr lang="nl-NL" sz="3200" b="1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 meetings</a:t>
            </a:r>
          </a:p>
          <a:p>
            <a:pPr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b="1" dirty="0">
              <a:solidFill>
                <a:srgbClr val="D5D5D5">
                  <a:lumMod val="10000"/>
                </a:srgbClr>
              </a:solidFill>
              <a:latin typeface="+mj-lt"/>
            </a:endParaRPr>
          </a:p>
          <a:p>
            <a:pPr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b="1" dirty="0" err="1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Actionlines</a:t>
            </a:r>
            <a:r>
              <a:rPr lang="nl-NL" sz="3200" b="1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 </a:t>
            </a:r>
            <a:r>
              <a:rPr lang="nl-NL" sz="3200" b="1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WP2 Q4 2022-Q3 2023:</a:t>
            </a:r>
          </a:p>
          <a:p>
            <a:pPr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A.1. 	</a:t>
            </a:r>
            <a:r>
              <a:rPr lang="nl-NL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	analyse </a:t>
            </a:r>
            <a:r>
              <a:rPr lang="nl-NL" sz="32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current</a:t>
            </a:r>
            <a:r>
              <a:rPr lang="nl-NL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nl-NL" sz="32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governance</a:t>
            </a:r>
            <a:r>
              <a:rPr lang="nl-NL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nl-NL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nl-NL" sz="32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  <a:sym typeface="Wingdings" panose="05000000000000000000" pitchFamily="2" charset="2"/>
              </a:rPr>
              <a:t>mandate</a:t>
            </a:r>
            <a:r>
              <a:rPr lang="nl-NL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  <a:sym typeface="Wingdings" panose="05000000000000000000" pitchFamily="2" charset="2"/>
              </a:rPr>
              <a:t> ET PD</a:t>
            </a:r>
            <a:endParaRPr lang="nl-NL" sz="3200" b="1" dirty="0" smtClean="0">
              <a:solidFill>
                <a:schemeClr val="bg2">
                  <a:lumMod val="60000"/>
                  <a:lumOff val="40000"/>
                </a:schemeClr>
              </a:solidFill>
              <a:latin typeface="+mj-lt"/>
            </a:endParaRPr>
          </a:p>
          <a:p>
            <a:pPr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A.2. 	</a:t>
            </a:r>
            <a:r>
              <a:rPr lang="nl-NL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	</a:t>
            </a:r>
            <a:r>
              <a:rPr lang="nl-NL" sz="32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gathering</a:t>
            </a:r>
            <a:r>
              <a:rPr lang="nl-NL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nl-NL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best </a:t>
            </a:r>
            <a:r>
              <a:rPr lang="nl-NL" sz="32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practices</a:t>
            </a:r>
            <a:r>
              <a:rPr lang="nl-NL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rPr>
              <a:t> ESS, SKA, CERN, CTA, EGO</a:t>
            </a:r>
          </a:p>
          <a:p>
            <a:pPr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A.3. 	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	Inventory 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of </a:t>
            </a:r>
            <a:r>
              <a:rPr lang="nl-NL" sz="3200" dirty="0" err="1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dependencies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 </a:t>
            </a:r>
            <a:r>
              <a:rPr lang="nl-NL" sz="3200" dirty="0" err="1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other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 INFRA DEV </a:t>
            </a:r>
            <a:r>
              <a:rPr lang="nl-NL" sz="3200" dirty="0" err="1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workpackages</a:t>
            </a:r>
            <a:endParaRPr lang="nl-NL" sz="3200" dirty="0" smtClean="0">
              <a:solidFill>
                <a:srgbClr val="D5D5D5">
                  <a:lumMod val="10000"/>
                </a:srgbClr>
              </a:solidFill>
              <a:latin typeface="+mj-lt"/>
            </a:endParaRPr>
          </a:p>
          <a:p>
            <a:pPr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A.4. 	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	</a:t>
            </a:r>
            <a:r>
              <a:rPr lang="nl-NL" sz="3200" dirty="0" err="1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Interactions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 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BGR</a:t>
            </a:r>
            <a:endParaRPr lang="nl-NL" sz="3200" b="1" dirty="0" smtClean="0">
              <a:solidFill>
                <a:srgbClr val="D5D5D5">
                  <a:lumMod val="10000"/>
                </a:srgbClr>
              </a:solidFill>
              <a:latin typeface="+mj-lt"/>
            </a:endParaRPr>
          </a:p>
          <a:p>
            <a:pPr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D.2.1.	</a:t>
            </a:r>
            <a:r>
              <a:rPr lang="nl-NL" sz="3200" dirty="0" err="1">
                <a:solidFill>
                  <a:srgbClr val="D5D5D5">
                    <a:lumMod val="10000"/>
                  </a:srgbClr>
                </a:solidFill>
                <a:latin typeface="+mj-lt"/>
              </a:rPr>
              <a:t>V</a:t>
            </a:r>
            <a:r>
              <a:rPr lang="nl-NL" sz="3200" dirty="0" err="1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iable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 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options </a:t>
            </a:r>
            <a:r>
              <a:rPr lang="nl-NL" sz="3200" dirty="0" err="1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for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 ET </a:t>
            </a:r>
            <a:r>
              <a:rPr lang="nl-NL" sz="3200" dirty="0" err="1" smtClean="0">
                <a:solidFill>
                  <a:srgbClr val="D5D5D5">
                    <a:lumMod val="10000"/>
                  </a:srgbClr>
                </a:solidFill>
                <a:latin typeface="+mj-lt"/>
              </a:rPr>
              <a:t>governance</a:t>
            </a:r>
            <a:endParaRPr lang="nl-NL" sz="3200" dirty="0" smtClean="0">
              <a:solidFill>
                <a:srgbClr val="D5D5D5">
                  <a:lumMod val="10000"/>
                </a:srgbClr>
              </a:solidFill>
              <a:latin typeface="+mj-lt"/>
            </a:endParaRPr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endParaRPr lang="nl-NL" sz="3200" b="1" dirty="0" smtClean="0">
              <a:solidFill>
                <a:srgbClr val="D5D5D5">
                  <a:lumMod val="10000"/>
                </a:srgbClr>
              </a:solidFill>
              <a:latin typeface="+mj-lt"/>
            </a:endParaRPr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endParaRPr lang="nl-NL" sz="3200" b="1" dirty="0" smtClean="0">
              <a:solidFill>
                <a:srgbClr val="D5D5D5">
                  <a:lumMod val="10000"/>
                </a:srgbClr>
              </a:solidFill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b="1" dirty="0"/>
              <a:t>Q3 2023  </a:t>
            </a:r>
            <a:endParaRPr lang="nl-NL" sz="3200" b="1" dirty="0" smtClean="0"/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b="1" dirty="0" smtClean="0"/>
              <a:t>D. 2.1</a:t>
            </a:r>
            <a:r>
              <a:rPr lang="nl-NL" sz="3200" b="1" dirty="0"/>
              <a:t>. </a:t>
            </a:r>
            <a:r>
              <a:rPr lang="nl-NL" sz="3200" b="1" dirty="0" err="1"/>
              <a:t>viable</a:t>
            </a:r>
            <a:r>
              <a:rPr lang="nl-NL" sz="3200" b="1" dirty="0"/>
              <a:t> options </a:t>
            </a:r>
            <a:r>
              <a:rPr lang="nl-NL" sz="3200" b="1" dirty="0" err="1"/>
              <a:t>for</a:t>
            </a:r>
            <a:r>
              <a:rPr lang="nl-NL" sz="3200" b="1" dirty="0"/>
              <a:t> ET </a:t>
            </a:r>
            <a:r>
              <a:rPr lang="nl-NL" sz="3200" b="1" dirty="0" err="1"/>
              <a:t>governance</a:t>
            </a:r>
            <a:endParaRPr lang="nl-NL" sz="3200" b="1" dirty="0"/>
          </a:p>
          <a:p>
            <a:pPr marL="457200" lvl="0" indent="-45720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Font typeface="Wingdings" panose="05000000000000000000" pitchFamily="2" charset="2"/>
              <a:buChar char="Ø"/>
            </a:pPr>
            <a:r>
              <a:rPr lang="nl-NL" sz="3200" dirty="0" smtClean="0"/>
              <a:t>Input</a:t>
            </a:r>
            <a:r>
              <a:rPr lang="nl-NL" sz="3200" dirty="0"/>
              <a:t>:  </a:t>
            </a:r>
            <a:r>
              <a:rPr lang="nl-NL" sz="3200" dirty="0" smtClean="0"/>
              <a:t>	BGR </a:t>
            </a:r>
            <a:r>
              <a:rPr lang="nl-NL" sz="3200" dirty="0" err="1"/>
              <a:t>discussion</a:t>
            </a:r>
            <a:r>
              <a:rPr lang="nl-NL" sz="3200" dirty="0"/>
              <a:t> paper</a:t>
            </a: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/>
              <a:t>		</a:t>
            </a:r>
            <a:r>
              <a:rPr lang="nl-NL" sz="3200" dirty="0" smtClean="0"/>
              <a:t>BGR </a:t>
            </a:r>
            <a:r>
              <a:rPr lang="nl-NL" sz="3200" dirty="0"/>
              <a:t>1st workshop: </a:t>
            </a:r>
            <a:r>
              <a:rPr lang="nl-NL" sz="3200" dirty="0" err="1"/>
              <a:t>interaction</a:t>
            </a:r>
            <a:r>
              <a:rPr lang="nl-NL" sz="3200" dirty="0"/>
              <a:t> </a:t>
            </a:r>
            <a:r>
              <a:rPr lang="nl-NL" sz="3200" dirty="0" smtClean="0"/>
              <a:t>WP2</a:t>
            </a:r>
            <a:br>
              <a:rPr lang="nl-NL" sz="3200" dirty="0" smtClean="0"/>
            </a:br>
            <a:r>
              <a:rPr lang="nl-NL" sz="3200" dirty="0" smtClean="0"/>
              <a:t>		Input </a:t>
            </a:r>
            <a:r>
              <a:rPr lang="nl-NL" sz="3200" dirty="0" err="1" smtClean="0"/>
              <a:t>from</a:t>
            </a:r>
            <a:r>
              <a:rPr lang="nl-NL" sz="3200" dirty="0" smtClean="0"/>
              <a:t> INFRA DEV </a:t>
            </a:r>
            <a:r>
              <a:rPr lang="nl-NL" sz="3200" dirty="0" err="1" smtClean="0"/>
              <a:t>workpackages</a:t>
            </a:r>
            <a:endParaRPr lang="nl-NL" sz="3200" dirty="0"/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endParaRPr lang="nl-NL" sz="3200" dirty="0" smtClean="0">
              <a:solidFill>
                <a:srgbClr val="D5D5D5">
                  <a:lumMod val="10000"/>
                </a:srgbClr>
              </a:solidFill>
              <a:latin typeface="+mj-lt"/>
            </a:endParaRPr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endParaRPr lang="nl-NL" sz="3200" dirty="0" smtClean="0">
              <a:solidFill>
                <a:srgbClr val="D5D5D5">
                  <a:lumMod val="10000"/>
                </a:srgbClr>
              </a:solidFill>
              <a:latin typeface="+mj-lt"/>
            </a:endParaRPr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endParaRPr lang="nl-NL" sz="3200" dirty="0" smtClean="0">
              <a:solidFill>
                <a:srgbClr val="D5D5D5">
                  <a:lumMod val="10000"/>
                </a:srgbClr>
              </a:solidFill>
              <a:latin typeface="+mj-lt"/>
            </a:endParaRPr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endParaRPr lang="nl-NL" sz="3200" dirty="0" smtClean="0">
              <a:solidFill>
                <a:srgbClr val="D5D5D5">
                  <a:lumMod val="10000"/>
                </a:srgbClr>
              </a:solidFill>
              <a:latin typeface="+mj-lt"/>
            </a:endParaRPr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endParaRPr lang="nl-NL" sz="3200" dirty="0">
              <a:solidFill>
                <a:srgbClr val="D5D5D5">
                  <a:lumMod val="10000"/>
                </a:srgbClr>
              </a:solidFill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b="1" dirty="0" smtClean="0">
                <a:latin typeface="+mj-lt"/>
              </a:rPr>
              <a:t>    </a:t>
            </a:r>
            <a:endParaRPr lang="nl-NL" sz="3200" b="1" dirty="0">
              <a:latin typeface="+mj-lt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68954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635000" y="635000"/>
            <a:ext cx="23114000" cy="738664"/>
          </a:xfrm>
        </p:spPr>
        <p:txBody>
          <a:bodyPr/>
          <a:lstStyle/>
          <a:p>
            <a:r>
              <a:rPr lang="nl-NL" sz="4800" b="1" dirty="0" smtClean="0"/>
              <a:t>Update  WP2 </a:t>
            </a:r>
            <a:r>
              <a:rPr lang="nl-NL" sz="4800" b="1" dirty="0" err="1" smtClean="0"/>
              <a:t>activities</a:t>
            </a:r>
            <a:r>
              <a:rPr lang="nl-NL" sz="4800" b="1" dirty="0" smtClean="0"/>
              <a:t> </a:t>
            </a:r>
            <a:endParaRPr lang="nl-NL" sz="48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15"/>
          </p:nvPr>
        </p:nvSpPr>
        <p:spPr>
          <a:xfrm>
            <a:off x="594139" y="1673424"/>
            <a:ext cx="22718240" cy="9840973"/>
          </a:xfrm>
        </p:spPr>
        <p:txBody>
          <a:bodyPr/>
          <a:lstStyle/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endParaRPr lang="nl-NL" sz="3200" b="1" dirty="0" smtClean="0">
              <a:solidFill>
                <a:srgbClr val="D5D5D5">
                  <a:lumMod val="10000"/>
                </a:srgbClr>
              </a:solidFill>
              <a:latin typeface="Arial"/>
            </a:endParaRPr>
          </a:p>
          <a:p>
            <a:pPr lvl="0"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b="1" dirty="0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A.3. </a:t>
            </a:r>
            <a:r>
              <a:rPr lang="nl-NL" sz="3200" b="1" dirty="0">
                <a:solidFill>
                  <a:srgbClr val="D5D5D5">
                    <a:lumMod val="10000"/>
                  </a:srgbClr>
                </a:solidFill>
              </a:rPr>
              <a:t>Inventory of </a:t>
            </a:r>
            <a:r>
              <a:rPr lang="nl-NL" sz="3200" b="1" dirty="0" err="1">
                <a:solidFill>
                  <a:srgbClr val="D5D5D5">
                    <a:lumMod val="10000"/>
                  </a:srgbClr>
                </a:solidFill>
              </a:rPr>
              <a:t>dependencies</a:t>
            </a:r>
            <a:r>
              <a:rPr lang="nl-NL" sz="3200" b="1" dirty="0">
                <a:solidFill>
                  <a:srgbClr val="D5D5D5">
                    <a:lumMod val="10000"/>
                  </a:srgbClr>
                </a:solidFill>
              </a:rPr>
              <a:t> </a:t>
            </a:r>
            <a:r>
              <a:rPr lang="nl-NL" sz="3200" b="1" dirty="0" err="1">
                <a:solidFill>
                  <a:srgbClr val="D5D5D5">
                    <a:lumMod val="10000"/>
                  </a:srgbClr>
                </a:solidFill>
              </a:rPr>
              <a:t>other</a:t>
            </a:r>
            <a:r>
              <a:rPr lang="nl-NL" sz="3200" b="1" dirty="0">
                <a:solidFill>
                  <a:srgbClr val="D5D5D5">
                    <a:lumMod val="10000"/>
                  </a:srgbClr>
                </a:solidFill>
              </a:rPr>
              <a:t> INFRA DEV </a:t>
            </a:r>
            <a:r>
              <a:rPr lang="nl-NL" sz="3200" b="1" dirty="0" err="1" smtClean="0">
                <a:solidFill>
                  <a:srgbClr val="D5D5D5">
                    <a:lumMod val="10000"/>
                  </a:srgbClr>
                </a:solidFill>
              </a:rPr>
              <a:t>workpackages</a:t>
            </a:r>
            <a:endParaRPr lang="nl-NL" sz="3200" b="1" dirty="0" smtClean="0">
              <a:solidFill>
                <a:srgbClr val="D5D5D5">
                  <a:lumMod val="10000"/>
                </a:srgbClr>
              </a:solidFill>
            </a:endParaRPr>
          </a:p>
          <a:p>
            <a:pPr lvl="0"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</a:rPr>
              <a:t>	</a:t>
            </a:r>
            <a:r>
              <a:rPr lang="nl-NL" sz="3200" dirty="0" err="1" smtClean="0">
                <a:solidFill>
                  <a:srgbClr val="D5D5D5">
                    <a:lumMod val="10000"/>
                  </a:srgbClr>
                </a:solidFill>
              </a:rPr>
              <a:t>Organise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</a:rPr>
              <a:t> exchange WP2 </a:t>
            </a:r>
            <a:r>
              <a:rPr lang="nl-NL" sz="3200" dirty="0" err="1" smtClean="0">
                <a:solidFill>
                  <a:srgbClr val="D5D5D5">
                    <a:lumMod val="10000"/>
                  </a:srgbClr>
                </a:solidFill>
              </a:rPr>
              <a:t>with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</a:rPr>
              <a:t> WP3 </a:t>
            </a:r>
            <a:r>
              <a:rPr lang="nl-NL" sz="3200" dirty="0" err="1" smtClean="0">
                <a:solidFill>
                  <a:srgbClr val="D5D5D5">
                    <a:lumMod val="10000"/>
                  </a:srgbClr>
                </a:solidFill>
              </a:rPr>
              <a:t>and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</a:rPr>
              <a:t> WP7 </a:t>
            </a:r>
            <a:endParaRPr lang="nl-NL" sz="3200" dirty="0">
              <a:solidFill>
                <a:srgbClr val="D5D5D5">
                  <a:lumMod val="10000"/>
                </a:srgbClr>
              </a:solidFill>
            </a:endParaRPr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endParaRPr lang="nl-NL" sz="3200" b="1" dirty="0" smtClean="0">
              <a:solidFill>
                <a:srgbClr val="D5D5D5">
                  <a:lumMod val="10000"/>
                </a:srgbClr>
              </a:solidFill>
              <a:latin typeface="Arial"/>
            </a:endParaRPr>
          </a:p>
          <a:p>
            <a:pPr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b="1" dirty="0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A.4</a:t>
            </a:r>
            <a:r>
              <a:rPr lang="nl-NL" sz="3200" b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. </a:t>
            </a:r>
            <a:r>
              <a:rPr lang="nl-NL" sz="3200" b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Interaction</a:t>
            </a:r>
            <a:r>
              <a:rPr lang="nl-NL" sz="3200" b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b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with</a:t>
            </a:r>
            <a:r>
              <a:rPr lang="nl-NL" sz="3200" b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ET board of </a:t>
            </a:r>
            <a:r>
              <a:rPr lang="nl-NL" sz="3200" b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Governmental</a:t>
            </a:r>
            <a:r>
              <a:rPr lang="nl-NL" sz="3200" b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b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representatives</a:t>
            </a:r>
            <a:endParaRPr lang="nl-NL" sz="3200" b="1" dirty="0">
              <a:solidFill>
                <a:srgbClr val="D5D5D5">
                  <a:lumMod val="10000"/>
                </a:srgbClr>
              </a:solidFill>
              <a:latin typeface="Arial"/>
            </a:endParaRPr>
          </a:p>
          <a:p>
            <a:pPr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	16 </a:t>
            </a:r>
            <a:r>
              <a:rPr lang="nl-NL" sz="3200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February</a:t>
            </a:r>
            <a:r>
              <a:rPr lang="nl-NL" sz="3200" dirty="0">
                <a:solidFill>
                  <a:srgbClr val="D5D5D5">
                    <a:lumMod val="10000"/>
                  </a:srgbClr>
                </a:solidFill>
                <a:latin typeface="Arial"/>
              </a:rPr>
              <a:t> 	1st 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meeting </a:t>
            </a:r>
            <a:r>
              <a:rPr lang="nl-NL" sz="3200" dirty="0" err="1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with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 BGR, </a:t>
            </a:r>
            <a:r>
              <a:rPr lang="nl-NL" sz="3200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introduction</a:t>
            </a:r>
            <a:r>
              <a:rPr lang="nl-NL" sz="3200" dirty="0">
                <a:solidFill>
                  <a:srgbClr val="D5D5D5">
                    <a:lumMod val="10000"/>
                  </a:srgbClr>
                </a:solidFill>
                <a:latin typeface="Arial"/>
              </a:rPr>
              <a:t>, </a:t>
            </a:r>
            <a:r>
              <a:rPr lang="nl-NL" sz="3200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role</a:t>
            </a:r>
            <a:r>
              <a:rPr lang="nl-NL" sz="3200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and</a:t>
            </a:r>
            <a:r>
              <a:rPr lang="nl-NL" sz="3200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expectations</a:t>
            </a:r>
            <a:endParaRPr lang="nl-NL" sz="3200" dirty="0">
              <a:solidFill>
                <a:srgbClr val="D5D5D5">
                  <a:lumMod val="10000"/>
                </a:srgbClr>
              </a:solidFill>
              <a:latin typeface="Arial"/>
            </a:endParaRPr>
          </a:p>
          <a:p>
            <a:pPr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	April/May</a:t>
            </a:r>
            <a:r>
              <a:rPr lang="nl-NL" sz="3200" dirty="0">
                <a:solidFill>
                  <a:srgbClr val="D5D5D5">
                    <a:lumMod val="10000"/>
                  </a:srgbClr>
                </a:solidFill>
                <a:latin typeface="Arial"/>
              </a:rPr>
              <a:t>		</a:t>
            </a:r>
            <a:r>
              <a:rPr lang="nl-NL" sz="3200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Preparation</a:t>
            </a:r>
            <a:r>
              <a:rPr lang="nl-NL" sz="3200" dirty="0">
                <a:solidFill>
                  <a:srgbClr val="D5D5D5">
                    <a:lumMod val="10000"/>
                  </a:srgbClr>
                </a:solidFill>
                <a:latin typeface="Arial"/>
              </a:rPr>
              <a:t> of BGR </a:t>
            </a:r>
            <a:r>
              <a:rPr lang="nl-NL" sz="3200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discussion</a:t>
            </a:r>
            <a:r>
              <a:rPr lang="nl-NL" sz="3200" dirty="0">
                <a:solidFill>
                  <a:srgbClr val="D5D5D5">
                    <a:lumMod val="10000"/>
                  </a:srgbClr>
                </a:solidFill>
                <a:latin typeface="Arial"/>
              </a:rPr>
              <a:t> paper on </a:t>
            </a:r>
            <a:r>
              <a:rPr lang="nl-NL" sz="3200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preferred</a:t>
            </a:r>
            <a:r>
              <a:rPr lang="nl-NL" sz="3200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governance</a:t>
            </a:r>
            <a:r>
              <a:rPr lang="nl-NL" sz="3200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for</a:t>
            </a:r>
            <a:r>
              <a:rPr lang="nl-NL" sz="3200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ET</a:t>
            </a:r>
          </a:p>
          <a:p>
            <a:pPr indent="-479051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	</a:t>
            </a:r>
            <a:r>
              <a:rPr lang="nl-NL" sz="3200" dirty="0" err="1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June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/</a:t>
            </a:r>
            <a:r>
              <a:rPr lang="nl-NL" sz="3200" dirty="0" err="1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July</a:t>
            </a:r>
            <a:r>
              <a:rPr lang="nl-NL" sz="3200" dirty="0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 		1st workshop BGR</a:t>
            </a:r>
            <a:endParaRPr lang="nl-NL" sz="3200" dirty="0">
              <a:solidFill>
                <a:srgbClr val="D5D5D5">
                  <a:lumMod val="10000"/>
                </a:srgbClr>
              </a:solidFill>
              <a:latin typeface="Arial"/>
            </a:endParaRPr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endParaRPr lang="nl-NL" sz="3200" dirty="0">
              <a:solidFill>
                <a:srgbClr val="D5D5D5">
                  <a:lumMod val="10000"/>
                </a:srgbClr>
              </a:solidFill>
              <a:latin typeface="+mj-lt"/>
            </a:endParaRPr>
          </a:p>
          <a:p>
            <a:pPr marL="497840" lvl="1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None/>
            </a:pPr>
            <a:r>
              <a:rPr lang="nl-NL" sz="3200" b="1" dirty="0" err="1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Outline</a:t>
            </a:r>
            <a:r>
              <a:rPr lang="nl-NL" sz="3200" b="1" dirty="0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b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of BGR </a:t>
            </a:r>
            <a:r>
              <a:rPr lang="nl-NL" sz="3200" b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discussion</a:t>
            </a:r>
            <a:r>
              <a:rPr lang="nl-NL" sz="3200" b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paper:</a:t>
            </a:r>
          </a:p>
          <a:p>
            <a:pPr marL="1012190" lvl="1" indent="-51435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Font typeface="+mj-lt"/>
              <a:buAutoNum type="arabicPeriod"/>
            </a:pP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Introduction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+ executive Summary</a:t>
            </a:r>
          </a:p>
          <a:p>
            <a:pPr marL="1012190" lvl="1" indent="-51435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Font typeface="+mj-lt"/>
              <a:buAutoNum type="arabicPeriod"/>
            </a:pP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Governance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models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(ET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characteristics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,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models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, SWOT </a:t>
            </a:r>
            <a:r>
              <a:rPr lang="nl-NL" sz="3200" i="1" dirty="0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analysis: 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ERIC, IGO,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national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legal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entity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)</a:t>
            </a:r>
          </a:p>
          <a:p>
            <a:pPr marL="1012190" lvl="1" indent="-51435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Font typeface="+mj-lt"/>
              <a:buAutoNum type="arabicPeriod"/>
            </a:pP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Possible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scenarios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in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governance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i="1" dirty="0" smtClean="0">
                <a:solidFill>
                  <a:srgbClr val="D5D5D5">
                    <a:lumMod val="10000"/>
                  </a:srgbClr>
                </a:solidFill>
                <a:latin typeface="Arial"/>
              </a:rPr>
              <a:t>development </a:t>
            </a:r>
            <a:endParaRPr lang="nl-NL" sz="3200" i="1" dirty="0">
              <a:solidFill>
                <a:srgbClr val="D5D5D5">
                  <a:lumMod val="10000"/>
                </a:srgbClr>
              </a:solidFill>
              <a:latin typeface="Arial"/>
            </a:endParaRPr>
          </a:p>
          <a:p>
            <a:pPr marL="1012190" lvl="1" indent="-51435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Font typeface="+mj-lt"/>
              <a:buAutoNum type="arabicPeriod"/>
            </a:pP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Characteristics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of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suitable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intermediate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legal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entity</a:t>
            </a:r>
            <a:endParaRPr lang="nl-NL" sz="3200" i="1" dirty="0">
              <a:solidFill>
                <a:srgbClr val="D5D5D5">
                  <a:lumMod val="10000"/>
                </a:srgbClr>
              </a:solidFill>
              <a:latin typeface="Arial"/>
            </a:endParaRPr>
          </a:p>
          <a:p>
            <a:pPr marL="1012190" lvl="1" indent="-51435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Font typeface="+mj-lt"/>
              <a:buAutoNum type="arabicPeriod"/>
            </a:pP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Best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practices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of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existing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RI’s</a:t>
            </a:r>
            <a:endParaRPr lang="nl-NL" sz="3200" i="1" dirty="0">
              <a:solidFill>
                <a:srgbClr val="D5D5D5">
                  <a:lumMod val="10000"/>
                </a:srgbClr>
              </a:solidFill>
              <a:latin typeface="Arial"/>
            </a:endParaRPr>
          </a:p>
          <a:p>
            <a:pPr marL="1012190" lvl="1" indent="-51435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Font typeface="+mj-lt"/>
              <a:buAutoNum type="arabicPeriod"/>
            </a:pP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Building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blocks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for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development of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viable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governance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</a:p>
          <a:p>
            <a:pPr marL="1012190" lvl="1" indent="-51435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Font typeface="+mj-lt"/>
              <a:buAutoNum type="arabicPeriod"/>
            </a:pP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WP2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recommendation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</a:t>
            </a:r>
            <a:r>
              <a:rPr lang="nl-NL" sz="3200" i="1" dirty="0" err="1">
                <a:solidFill>
                  <a:srgbClr val="D5D5D5">
                    <a:lumMod val="10000"/>
                  </a:srgbClr>
                </a:solidFill>
                <a:latin typeface="Arial"/>
              </a:rPr>
              <a:t>for</a:t>
            </a:r>
            <a:r>
              <a:rPr lang="nl-NL" sz="3200" i="1" dirty="0">
                <a:solidFill>
                  <a:srgbClr val="D5D5D5">
                    <a:lumMod val="10000"/>
                  </a:srgbClr>
                </a:solidFill>
                <a:latin typeface="Arial"/>
              </a:rPr>
              <a:t> BGR</a:t>
            </a: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b="1" dirty="0" smtClean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b="1" dirty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b="1" dirty="0" smtClean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b="1" dirty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b="1" dirty="0" smtClean="0">
                <a:latin typeface="+mj-lt"/>
              </a:rPr>
              <a:t> </a:t>
            </a:r>
            <a:endParaRPr lang="nl-NL" sz="3200" dirty="0" smtClean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latin typeface="+mj-lt"/>
              </a:rPr>
              <a:t> 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4172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635000" y="635000"/>
            <a:ext cx="23114000" cy="738664"/>
          </a:xfrm>
        </p:spPr>
        <p:txBody>
          <a:bodyPr/>
          <a:lstStyle/>
          <a:p>
            <a:r>
              <a:rPr lang="nl-NL" sz="4800" b="1" dirty="0" smtClean="0"/>
              <a:t>NEXT </a:t>
            </a:r>
            <a:r>
              <a:rPr lang="nl-NL" sz="4800" b="1" dirty="0" err="1" smtClean="0"/>
              <a:t>StEPs</a:t>
            </a:r>
            <a:r>
              <a:rPr lang="nl-NL" sz="4800" b="1" dirty="0" smtClean="0"/>
              <a:t> </a:t>
            </a:r>
            <a:r>
              <a:rPr lang="nl-NL" sz="4800" b="1" dirty="0" err="1" smtClean="0"/>
              <a:t>and</a:t>
            </a:r>
            <a:r>
              <a:rPr lang="nl-NL" sz="4800" b="1" dirty="0" smtClean="0"/>
              <a:t> Timeline</a:t>
            </a:r>
            <a:endParaRPr lang="nl-NL" sz="48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15"/>
          </p:nvPr>
        </p:nvSpPr>
        <p:spPr>
          <a:xfrm>
            <a:off x="594139" y="1673424"/>
            <a:ext cx="22718240" cy="9840973"/>
          </a:xfrm>
        </p:spPr>
        <p:txBody>
          <a:bodyPr/>
          <a:lstStyle/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dirty="0" smtClean="0">
              <a:solidFill>
                <a:srgbClr val="FF0000"/>
              </a:solidFill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b="1" dirty="0" smtClean="0">
                <a:latin typeface="+mj-lt"/>
              </a:rPr>
              <a:t>Timeline: </a:t>
            </a: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b="1" dirty="0" smtClean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latin typeface="+mj-lt"/>
              </a:rPr>
              <a:t>24 </a:t>
            </a:r>
            <a:r>
              <a:rPr lang="nl-NL" sz="3200" dirty="0" err="1" smtClean="0">
                <a:latin typeface="+mj-lt"/>
              </a:rPr>
              <a:t>March</a:t>
            </a:r>
            <a:r>
              <a:rPr lang="nl-NL" sz="3200" dirty="0" smtClean="0">
                <a:latin typeface="+mj-lt"/>
              </a:rPr>
              <a:t>		WP2ET-6;  </a:t>
            </a:r>
            <a:r>
              <a:rPr lang="nl-NL" sz="3200" dirty="0" err="1">
                <a:latin typeface="+mj-lt"/>
              </a:rPr>
              <a:t>o</a:t>
            </a:r>
            <a:r>
              <a:rPr lang="nl-NL" sz="3200" dirty="0" err="1" smtClean="0">
                <a:latin typeface="+mj-lt"/>
              </a:rPr>
              <a:t>utline</a:t>
            </a:r>
            <a:r>
              <a:rPr lang="nl-NL" sz="3200" dirty="0" smtClean="0">
                <a:latin typeface="+mj-lt"/>
              </a:rPr>
              <a:t> of BGR </a:t>
            </a:r>
            <a:r>
              <a:rPr lang="nl-NL" sz="3200" dirty="0" err="1" smtClean="0">
                <a:latin typeface="+mj-lt"/>
              </a:rPr>
              <a:t>discussion</a:t>
            </a:r>
            <a:r>
              <a:rPr lang="nl-NL" sz="3200" dirty="0" smtClean="0">
                <a:latin typeface="+mj-lt"/>
              </a:rPr>
              <a:t> paper</a:t>
            </a: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dirty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latin typeface="+mj-lt"/>
              </a:rPr>
              <a:t>April/May:		</a:t>
            </a:r>
            <a:r>
              <a:rPr lang="nl-NL" sz="3200" dirty="0" err="1" smtClean="0">
                <a:latin typeface="+mj-lt"/>
              </a:rPr>
              <a:t>preparation</a:t>
            </a:r>
            <a:r>
              <a:rPr lang="nl-NL" sz="3200" dirty="0" smtClean="0">
                <a:latin typeface="+mj-lt"/>
              </a:rPr>
              <a:t> of </a:t>
            </a:r>
            <a:r>
              <a:rPr lang="nl-NL" sz="3200" dirty="0" err="1" smtClean="0">
                <a:latin typeface="+mj-lt"/>
              </a:rPr>
              <a:t>drafts</a:t>
            </a:r>
            <a:r>
              <a:rPr lang="nl-NL" sz="3200" dirty="0" smtClean="0">
                <a:latin typeface="+mj-lt"/>
              </a:rPr>
              <a:t> BGR </a:t>
            </a:r>
            <a:r>
              <a:rPr lang="nl-NL" sz="3200" dirty="0" err="1" smtClean="0">
                <a:latin typeface="+mj-lt"/>
              </a:rPr>
              <a:t>discussion</a:t>
            </a:r>
            <a:r>
              <a:rPr lang="nl-NL" sz="3200" dirty="0" smtClean="0">
                <a:latin typeface="+mj-lt"/>
              </a:rPr>
              <a:t> paper</a:t>
            </a: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dirty="0" smtClean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latin typeface="+mj-lt"/>
              </a:rPr>
              <a:t>8 May   		WP2ET-7; first draft BGR </a:t>
            </a:r>
            <a:r>
              <a:rPr lang="nl-NL" sz="3200" dirty="0" err="1" smtClean="0">
                <a:latin typeface="+mj-lt"/>
              </a:rPr>
              <a:t>discussion</a:t>
            </a:r>
            <a:r>
              <a:rPr lang="nl-NL" sz="3200" dirty="0" smtClean="0">
                <a:latin typeface="+mj-lt"/>
              </a:rPr>
              <a:t> </a:t>
            </a:r>
            <a:r>
              <a:rPr lang="nl-NL" sz="3200" dirty="0" smtClean="0">
                <a:latin typeface="+mj-lt"/>
              </a:rPr>
              <a:t>paper</a:t>
            </a: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dirty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latin typeface="+mj-lt"/>
              </a:rPr>
              <a:t>May			Exchange </a:t>
            </a:r>
            <a:r>
              <a:rPr lang="nl-NL" sz="3200" dirty="0" err="1" smtClean="0">
                <a:latin typeface="+mj-lt"/>
              </a:rPr>
              <a:t>with</a:t>
            </a:r>
            <a:r>
              <a:rPr lang="nl-NL" sz="3200" dirty="0" smtClean="0">
                <a:latin typeface="+mj-lt"/>
              </a:rPr>
              <a:t> WP3 </a:t>
            </a:r>
            <a:r>
              <a:rPr lang="nl-NL" sz="3200" dirty="0" err="1" smtClean="0">
                <a:latin typeface="+mj-lt"/>
              </a:rPr>
              <a:t>and</a:t>
            </a:r>
            <a:r>
              <a:rPr lang="nl-NL" sz="3200" dirty="0" smtClean="0">
                <a:latin typeface="+mj-lt"/>
              </a:rPr>
              <a:t> WP7</a:t>
            </a:r>
            <a:endParaRPr lang="nl-NL" sz="3200" dirty="0" smtClean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dirty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latin typeface="+mj-lt"/>
              </a:rPr>
              <a:t>12-13 </a:t>
            </a:r>
            <a:r>
              <a:rPr lang="nl-NL" sz="3200" dirty="0" err="1" smtClean="0">
                <a:latin typeface="+mj-lt"/>
              </a:rPr>
              <a:t>June</a:t>
            </a:r>
            <a:r>
              <a:rPr lang="nl-NL" sz="3200" dirty="0" smtClean="0">
                <a:latin typeface="+mj-lt"/>
              </a:rPr>
              <a:t> 	</a:t>
            </a:r>
            <a:r>
              <a:rPr lang="nl-NL" sz="3200" dirty="0" smtClean="0">
                <a:latin typeface="+mj-lt"/>
              </a:rPr>
              <a:t>Barcelona INFRA DEV; </a:t>
            </a:r>
            <a:r>
              <a:rPr lang="nl-NL" sz="3200" dirty="0" err="1" smtClean="0">
                <a:latin typeface="+mj-lt"/>
              </a:rPr>
              <a:t>progress</a:t>
            </a:r>
            <a:r>
              <a:rPr lang="nl-NL" sz="3200" dirty="0" smtClean="0">
                <a:latin typeface="+mj-lt"/>
              </a:rPr>
              <a:t> WP2, input ETO</a:t>
            </a: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dirty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err="1" smtClean="0">
                <a:latin typeface="+mj-lt"/>
              </a:rPr>
              <a:t>June</a:t>
            </a:r>
            <a:r>
              <a:rPr lang="nl-NL" sz="3200" dirty="0" smtClean="0">
                <a:latin typeface="+mj-lt"/>
              </a:rPr>
              <a:t>/</a:t>
            </a:r>
            <a:r>
              <a:rPr lang="nl-NL" sz="3200" dirty="0" err="1" smtClean="0">
                <a:latin typeface="+mj-lt"/>
              </a:rPr>
              <a:t>July</a:t>
            </a:r>
            <a:r>
              <a:rPr lang="nl-NL" sz="3200" dirty="0" smtClean="0">
                <a:latin typeface="+mj-lt"/>
              </a:rPr>
              <a:t>		</a:t>
            </a:r>
            <a:r>
              <a:rPr lang="nl-NL" sz="3200" dirty="0" err="1" smtClean="0">
                <a:latin typeface="+mj-lt"/>
              </a:rPr>
              <a:t>tbd</a:t>
            </a:r>
            <a:r>
              <a:rPr lang="nl-NL" sz="3200" dirty="0" smtClean="0">
                <a:latin typeface="+mj-lt"/>
              </a:rPr>
              <a:t> BGR 1st workshop</a:t>
            </a: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dirty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3200" dirty="0" smtClean="0">
                <a:latin typeface="+mj-lt"/>
              </a:rPr>
              <a:t>September	Del.2.1. report </a:t>
            </a:r>
            <a:r>
              <a:rPr lang="nl-NL" sz="3200" dirty="0" err="1" smtClean="0">
                <a:latin typeface="+mj-lt"/>
              </a:rPr>
              <a:t>providing</a:t>
            </a:r>
            <a:r>
              <a:rPr lang="nl-NL" sz="3200" dirty="0" smtClean="0">
                <a:latin typeface="+mj-lt"/>
              </a:rPr>
              <a:t> options </a:t>
            </a:r>
            <a:r>
              <a:rPr lang="nl-NL" sz="3200" dirty="0" err="1" smtClean="0">
                <a:latin typeface="+mj-lt"/>
              </a:rPr>
              <a:t>for</a:t>
            </a:r>
            <a:r>
              <a:rPr lang="nl-NL" sz="3200" dirty="0" smtClean="0">
                <a:latin typeface="+mj-lt"/>
              </a:rPr>
              <a:t> </a:t>
            </a:r>
            <a:r>
              <a:rPr lang="nl-NL" sz="3200" dirty="0" smtClean="0">
                <a:latin typeface="+mj-lt"/>
              </a:rPr>
              <a:t>ET </a:t>
            </a:r>
            <a:r>
              <a:rPr lang="nl-NL" sz="3200" dirty="0" err="1" smtClean="0">
                <a:latin typeface="+mj-lt"/>
              </a:rPr>
              <a:t>governance</a:t>
            </a:r>
            <a:endParaRPr lang="nl-NL" sz="3200" dirty="0" smtClean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dirty="0" smtClean="0">
              <a:latin typeface="+mj-lt"/>
            </a:endParaRPr>
          </a:p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endParaRPr lang="nl-NL" sz="3200" dirty="0" smtClean="0">
              <a:latin typeface="+mj-lt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29633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635000" y="635000"/>
            <a:ext cx="23114000" cy="738664"/>
          </a:xfrm>
        </p:spPr>
        <p:txBody>
          <a:bodyPr/>
          <a:lstStyle/>
          <a:p>
            <a:r>
              <a:rPr lang="nl-NL" sz="4800" b="1" dirty="0" smtClean="0"/>
              <a:t>Deliverables WP2, </a:t>
            </a:r>
            <a:r>
              <a:rPr lang="nl-NL" sz="4800" b="1" dirty="0" smtClean="0">
                <a:latin typeface="+mj-lt"/>
              </a:rPr>
              <a:t>First focus</a:t>
            </a:r>
            <a:endParaRPr lang="nl-NL" sz="48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15"/>
          </p:nvPr>
        </p:nvSpPr>
        <p:spPr>
          <a:xfrm>
            <a:off x="594139" y="1961456"/>
            <a:ext cx="22718240" cy="9552941"/>
          </a:xfrm>
        </p:spPr>
        <p:txBody>
          <a:bodyPr/>
          <a:lstStyle/>
          <a:p>
            <a:pPr lvl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</a:pPr>
            <a:r>
              <a:rPr lang="nl-NL" sz="4400" b="1" kern="1200" dirty="0">
                <a:solidFill>
                  <a:srgbClr val="002060"/>
                </a:solidFill>
              </a:rPr>
              <a:t>2.1</a:t>
            </a:r>
            <a:r>
              <a:rPr lang="nl-NL" sz="4000" b="1" kern="1200" dirty="0">
                <a:solidFill>
                  <a:srgbClr val="002060"/>
                </a:solidFill>
              </a:rPr>
              <a:t>. </a:t>
            </a:r>
            <a:r>
              <a:rPr lang="nl-NL" sz="3200" b="1" kern="1200" dirty="0">
                <a:solidFill>
                  <a:srgbClr val="002060"/>
                </a:solidFill>
              </a:rPr>
              <a:t>Report </a:t>
            </a:r>
            <a:r>
              <a:rPr lang="nl-NL" sz="3200" b="1" kern="1200" dirty="0" err="1">
                <a:solidFill>
                  <a:srgbClr val="002060"/>
                </a:solidFill>
              </a:rPr>
              <a:t>providing</a:t>
            </a:r>
            <a:r>
              <a:rPr lang="nl-NL" sz="3200" b="1" kern="1200" dirty="0">
                <a:solidFill>
                  <a:srgbClr val="002060"/>
                </a:solidFill>
              </a:rPr>
              <a:t> options </a:t>
            </a:r>
            <a:r>
              <a:rPr lang="nl-NL" sz="3200" b="1" kern="1200" dirty="0" err="1">
                <a:solidFill>
                  <a:srgbClr val="002060"/>
                </a:solidFill>
              </a:rPr>
              <a:t>for</a:t>
            </a:r>
            <a:r>
              <a:rPr lang="nl-NL" sz="3200" b="1" kern="1200" dirty="0">
                <a:solidFill>
                  <a:srgbClr val="002060"/>
                </a:solidFill>
              </a:rPr>
              <a:t> a </a:t>
            </a:r>
            <a:r>
              <a:rPr lang="nl-NL" sz="3200" b="1" kern="1200" dirty="0" err="1">
                <a:solidFill>
                  <a:srgbClr val="002060"/>
                </a:solidFill>
              </a:rPr>
              <a:t>legal</a:t>
            </a:r>
            <a:r>
              <a:rPr lang="nl-NL" sz="3200" b="1" kern="1200" dirty="0">
                <a:solidFill>
                  <a:srgbClr val="002060"/>
                </a:solidFill>
              </a:rPr>
              <a:t> </a:t>
            </a:r>
            <a:r>
              <a:rPr lang="nl-NL" sz="3200" b="1" kern="1200" dirty="0" err="1" smtClean="0">
                <a:solidFill>
                  <a:srgbClr val="002060"/>
                </a:solidFill>
              </a:rPr>
              <a:t>entity</a:t>
            </a:r>
            <a:r>
              <a:rPr lang="nl-NL" sz="3200" b="1" kern="1200" dirty="0" smtClean="0">
                <a:solidFill>
                  <a:srgbClr val="002060"/>
                </a:solidFill>
              </a:rPr>
              <a:t> (Q3 2023)</a:t>
            </a:r>
            <a:endParaRPr lang="nl-NL" sz="3200" b="1" kern="1200" dirty="0">
              <a:solidFill>
                <a:srgbClr val="002060"/>
              </a:solidFill>
            </a:endParaRPr>
          </a:p>
          <a:p>
            <a:pPr marL="1308553" marR="0" lvl="3" indent="-265113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Font typeface="Calibri Light" panose="020F0302020204030204" pitchFamily="34" charset="0"/>
              <a:buChar char="-"/>
            </a:pPr>
            <a:r>
              <a:rPr lang="nl-NL" sz="3200" kern="1200" dirty="0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Analysis of </a:t>
            </a:r>
            <a:r>
              <a:rPr lang="nl-NL" sz="3200" kern="1200" dirty="0" err="1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the</a:t>
            </a:r>
            <a:r>
              <a:rPr lang="nl-NL" sz="3200" kern="1200" dirty="0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ET </a:t>
            </a:r>
            <a:r>
              <a:rPr lang="nl-NL" sz="3200" kern="1200" dirty="0" err="1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Observatory</a:t>
            </a:r>
            <a:r>
              <a:rPr lang="nl-NL" sz="3200" kern="1200" dirty="0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kern="1200" dirty="0" err="1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characteristics</a:t>
            </a:r>
            <a:r>
              <a:rPr lang="nl-NL" sz="3200" kern="1200" dirty="0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kern="1200" dirty="0" err="1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with</a:t>
            </a:r>
            <a:r>
              <a:rPr lang="nl-NL" sz="3200" kern="1200" dirty="0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impact on </a:t>
            </a:r>
            <a:r>
              <a:rPr lang="nl-NL" sz="3200" kern="1200" dirty="0" err="1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governance</a:t>
            </a:r>
            <a:endParaRPr lang="nl-NL" sz="3200" kern="1200" dirty="0" smtClean="0">
              <a:solidFill>
                <a:srgbClr val="002060"/>
              </a:solidFill>
              <a:uFillTx/>
              <a:latin typeface="+mn-lt"/>
              <a:ea typeface="+mn-ea"/>
              <a:cs typeface="+mn-cs"/>
            </a:endParaRPr>
          </a:p>
          <a:p>
            <a:pPr marL="1308553" marR="0" lvl="3" indent="-265113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Font typeface="Calibri Light" panose="020F0302020204030204" pitchFamily="34" charset="0"/>
              <a:buChar char="-"/>
            </a:pPr>
            <a:r>
              <a:rPr lang="nl-NL" sz="3200" kern="1200" dirty="0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Inventory </a:t>
            </a:r>
            <a:r>
              <a:rPr lang="nl-NL" sz="3200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of best </a:t>
            </a:r>
            <a:r>
              <a:rPr lang="nl-NL" sz="3200" kern="1200" dirty="0" err="1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practices</a:t>
            </a:r>
            <a:r>
              <a:rPr lang="nl-NL" sz="3200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kern="1200" dirty="0" err="1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for</a:t>
            </a:r>
            <a:r>
              <a:rPr lang="nl-NL" sz="3200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kern="1200" dirty="0" err="1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future</a:t>
            </a:r>
            <a:r>
              <a:rPr lang="nl-NL" sz="3200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ET </a:t>
            </a:r>
            <a:r>
              <a:rPr lang="nl-NL" sz="3200" kern="1200" dirty="0" err="1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governance</a:t>
            </a:r>
            <a:endParaRPr lang="nl-NL" sz="3200" kern="1200" dirty="0">
              <a:solidFill>
                <a:srgbClr val="002060"/>
              </a:solidFill>
              <a:uFillTx/>
              <a:latin typeface="+mn-lt"/>
              <a:ea typeface="+mn-ea"/>
              <a:cs typeface="+mn-cs"/>
            </a:endParaRPr>
          </a:p>
          <a:p>
            <a:pPr marL="1308553" marR="0" lvl="3" indent="-265113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Font typeface="Calibri Light" panose="020F0302020204030204" pitchFamily="34" charset="0"/>
              <a:buChar char="-"/>
            </a:pPr>
            <a:r>
              <a:rPr lang="nl-NL" sz="3200" kern="1200" dirty="0" err="1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Preferred</a:t>
            </a:r>
            <a:r>
              <a:rPr lang="nl-NL" sz="3200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options </a:t>
            </a:r>
            <a:r>
              <a:rPr lang="nl-NL" sz="3200" kern="1200" dirty="0" err="1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for</a:t>
            </a:r>
            <a:r>
              <a:rPr lang="nl-NL" sz="3200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kern="1200" dirty="0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pre-</a:t>
            </a:r>
            <a:r>
              <a:rPr lang="nl-NL" sz="3200" kern="1200" dirty="0" err="1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construction</a:t>
            </a:r>
            <a:r>
              <a:rPr lang="nl-NL" sz="3200" kern="1200" dirty="0" smtClean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kern="1200" dirty="0" err="1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governance</a:t>
            </a:r>
            <a:r>
              <a:rPr lang="nl-NL" sz="3200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kern="1200" dirty="0" err="1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and</a:t>
            </a:r>
            <a:r>
              <a:rPr lang="nl-NL" sz="3200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long term </a:t>
            </a:r>
            <a:r>
              <a:rPr lang="nl-NL" sz="3200" kern="1200" dirty="0" err="1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governance</a:t>
            </a:r>
            <a:endParaRPr lang="nl-NL" sz="3200" kern="1200" dirty="0">
              <a:solidFill>
                <a:srgbClr val="002060"/>
              </a:solidFill>
              <a:uFillTx/>
              <a:latin typeface="+mn-lt"/>
              <a:ea typeface="+mn-ea"/>
              <a:cs typeface="+mn-cs"/>
            </a:endParaRPr>
          </a:p>
          <a:p>
            <a:pPr marL="1043440" marR="0" lvl="3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None/>
            </a:pPr>
            <a:endParaRPr lang="nl-NL" sz="3200" kern="1200" dirty="0">
              <a:solidFill>
                <a:srgbClr val="002060"/>
              </a:solidFill>
              <a:uFillTx/>
              <a:latin typeface="+mn-lt"/>
              <a:ea typeface="+mn-ea"/>
              <a:cs typeface="+mn-cs"/>
            </a:endParaRPr>
          </a:p>
          <a:p>
            <a:pPr marL="1043440" marR="0" lvl="3" indent="0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None/>
            </a:pPr>
            <a:r>
              <a:rPr lang="nl-NL" sz="3200" i="1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Sources of </a:t>
            </a:r>
            <a:r>
              <a:rPr lang="nl-NL" sz="3200" i="1" kern="1200" dirty="0" err="1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knowledge</a:t>
            </a:r>
            <a:r>
              <a:rPr lang="nl-NL" sz="3200" i="1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e.g.:</a:t>
            </a:r>
          </a:p>
          <a:p>
            <a:pPr marL="1308553" marR="0" lvl="3" indent="-265113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Font typeface="Calibri Light" panose="020F0302020204030204" pitchFamily="34" charset="0"/>
              <a:buChar char="-"/>
            </a:pPr>
            <a:r>
              <a:rPr lang="nl-NL" sz="3200" i="1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NSF Research </a:t>
            </a:r>
            <a:r>
              <a:rPr lang="nl-NL" sz="3200" i="1" kern="1200" dirty="0" err="1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infrastructures</a:t>
            </a:r>
            <a:r>
              <a:rPr lang="nl-NL" sz="3200" i="1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guide (2021)</a:t>
            </a:r>
          </a:p>
          <a:p>
            <a:pPr marL="1308553" marR="0" lvl="3" indent="-265113" defTabSz="914400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8B9F"/>
              </a:buClr>
              <a:buSzTx/>
              <a:buFont typeface="Calibri Light" panose="020F0302020204030204" pitchFamily="34" charset="0"/>
              <a:buChar char="-"/>
            </a:pPr>
            <a:r>
              <a:rPr lang="nl-NL" sz="3200" i="1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ESFRI public guide (2021), life </a:t>
            </a:r>
            <a:r>
              <a:rPr lang="nl-NL" sz="3200" i="1" kern="1200" dirty="0" err="1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cycle</a:t>
            </a:r>
            <a:r>
              <a:rPr lang="nl-NL" sz="3200" i="1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> approach</a:t>
            </a:r>
            <a:r>
              <a:rPr lang="nl-NL" sz="3200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  <a:t/>
            </a:r>
            <a:br>
              <a:rPr lang="nl-NL" sz="3200" kern="1200" dirty="0">
                <a:solidFill>
                  <a:srgbClr val="002060"/>
                </a:solidFill>
                <a:uFillTx/>
                <a:latin typeface="+mn-lt"/>
                <a:ea typeface="+mn-ea"/>
                <a:cs typeface="+mn-cs"/>
              </a:rPr>
            </a:br>
            <a:endParaRPr lang="nl-NL" sz="3200" kern="1200" dirty="0">
              <a:solidFill>
                <a:srgbClr val="002060"/>
              </a:solidFill>
              <a:uFillTx/>
              <a:latin typeface="+mn-lt"/>
              <a:ea typeface="+mn-ea"/>
              <a:cs typeface="+mn-cs"/>
            </a:endParaRPr>
          </a:p>
          <a:p>
            <a:r>
              <a:rPr lang="en-US" sz="3200" b="1" dirty="0"/>
              <a:t>2.2.  Minutes of meetings with </a:t>
            </a:r>
            <a:r>
              <a:rPr lang="en-US" sz="3200" b="1" dirty="0" smtClean="0"/>
              <a:t>involved Ministries (BGR) and EC (</a:t>
            </a:r>
            <a:r>
              <a:rPr lang="en-US" sz="3200" b="1" dirty="0" smtClean="0">
                <a:sym typeface="Wingdings" panose="05000000000000000000" pitchFamily="2" charset="2"/>
              </a:rPr>
              <a:t> 2022-2026)</a:t>
            </a:r>
            <a:endParaRPr lang="en-US" sz="3200" b="1" dirty="0"/>
          </a:p>
          <a:p>
            <a:pPr lvl="1"/>
            <a:r>
              <a:rPr lang="en-US" sz="3200" dirty="0" smtClean="0">
                <a:solidFill>
                  <a:srgbClr val="002060"/>
                </a:solidFill>
              </a:rPr>
              <a:t>Interactions </a:t>
            </a:r>
            <a:r>
              <a:rPr lang="en-US" sz="3200" dirty="0">
                <a:solidFill>
                  <a:srgbClr val="002060"/>
                </a:solidFill>
              </a:rPr>
              <a:t>with </a:t>
            </a:r>
            <a:r>
              <a:rPr lang="en-US" sz="3200" dirty="0" smtClean="0">
                <a:solidFill>
                  <a:srgbClr val="002060"/>
                </a:solidFill>
              </a:rPr>
              <a:t>BGR, governance requirements</a:t>
            </a:r>
          </a:p>
          <a:p>
            <a:pPr lvl="1"/>
            <a:r>
              <a:rPr lang="en-US" sz="3200" dirty="0" smtClean="0">
                <a:solidFill>
                  <a:srgbClr val="002060"/>
                </a:solidFill>
              </a:rPr>
              <a:t>Input for discussions in BGR, presentation of </a:t>
            </a:r>
            <a:r>
              <a:rPr lang="en-US" sz="3200" dirty="0">
                <a:solidFill>
                  <a:srgbClr val="002060"/>
                </a:solidFill>
              </a:rPr>
              <a:t>D.2.1</a:t>
            </a:r>
            <a:r>
              <a:rPr lang="en-US" sz="3200" dirty="0" smtClean="0">
                <a:solidFill>
                  <a:srgbClr val="002060"/>
                </a:solidFill>
              </a:rPr>
              <a:t>., D 2.3, D 2.4, D 2.5</a:t>
            </a:r>
          </a:p>
          <a:p>
            <a:pPr lvl="1"/>
            <a:r>
              <a:rPr lang="en-US" sz="3200" dirty="0" smtClean="0">
                <a:solidFill>
                  <a:srgbClr val="002060"/>
                </a:solidFill>
              </a:rPr>
              <a:t>Proposal to BGR on </a:t>
            </a:r>
            <a:r>
              <a:rPr lang="en-US" sz="3200" dirty="0">
                <a:solidFill>
                  <a:srgbClr val="002060"/>
                </a:solidFill>
              </a:rPr>
              <a:t>preferred </a:t>
            </a:r>
            <a:r>
              <a:rPr lang="en-US" sz="3200" dirty="0" smtClean="0">
                <a:solidFill>
                  <a:srgbClr val="002060"/>
                </a:solidFill>
              </a:rPr>
              <a:t>governance model for all stages ET project</a:t>
            </a:r>
            <a:endParaRPr lang="en-US" sz="3200" dirty="0">
              <a:solidFill>
                <a:srgbClr val="002060"/>
              </a:solidFill>
            </a:endParaRPr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9243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635000" y="635000"/>
            <a:ext cx="23114000" cy="738664"/>
          </a:xfrm>
        </p:spPr>
        <p:txBody>
          <a:bodyPr/>
          <a:lstStyle/>
          <a:p>
            <a:r>
              <a:rPr lang="nl-NL" sz="4800" b="1" dirty="0" smtClean="0"/>
              <a:t>Deliverables WP2</a:t>
            </a:r>
            <a:endParaRPr lang="nl-NL" sz="48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15"/>
          </p:nvPr>
        </p:nvSpPr>
        <p:spPr>
          <a:xfrm>
            <a:off x="796876" y="2058888"/>
            <a:ext cx="22790248" cy="9542079"/>
          </a:xfrm>
        </p:spPr>
        <p:txBody>
          <a:bodyPr/>
          <a:lstStyle/>
          <a:p>
            <a:r>
              <a:rPr lang="en-US" b="1" dirty="0" smtClean="0"/>
              <a:t>2.3</a:t>
            </a:r>
            <a:r>
              <a:rPr lang="en-US" sz="3200" b="1" dirty="0"/>
              <a:t>.  Legal documents and </a:t>
            </a:r>
            <a:r>
              <a:rPr lang="en-US" sz="3200" b="1" dirty="0" smtClean="0"/>
              <a:t>statutes (Q3 2025)</a:t>
            </a:r>
            <a:endParaRPr lang="en-US" sz="3200" b="1" dirty="0"/>
          </a:p>
          <a:p>
            <a:pPr lvl="1"/>
            <a:r>
              <a:rPr lang="en-US" sz="3200" dirty="0" smtClean="0">
                <a:solidFill>
                  <a:srgbClr val="002060"/>
                </a:solidFill>
                <a:latin typeface="+mn-lt"/>
              </a:rPr>
              <a:t>Input of BGR on preferred governance model</a:t>
            </a:r>
          </a:p>
          <a:p>
            <a:pPr lvl="1"/>
            <a:r>
              <a:rPr lang="en-US" sz="3200" dirty="0" smtClean="0">
                <a:solidFill>
                  <a:srgbClr val="002060"/>
                </a:solidFill>
                <a:latin typeface="+mn-lt"/>
              </a:rPr>
              <a:t>e.g</a:t>
            </a:r>
            <a:r>
              <a:rPr lang="en-US" sz="3200" dirty="0">
                <a:solidFill>
                  <a:srgbClr val="002060"/>
                </a:solidFill>
                <a:latin typeface="+mn-lt"/>
              </a:rPr>
              <a:t>. discussions on: Membership, decision making, financial model, liability, accession of the data, fair return </a:t>
            </a:r>
          </a:p>
          <a:p>
            <a:pPr lvl="1"/>
            <a:r>
              <a:rPr lang="en-US" sz="3200" dirty="0">
                <a:solidFill>
                  <a:srgbClr val="002060"/>
                </a:solidFill>
                <a:latin typeface="+mn-lt"/>
              </a:rPr>
              <a:t>Involve legal experts nominated by the BGR and BSR (or outsourcing)</a:t>
            </a:r>
          </a:p>
          <a:p>
            <a:endParaRPr lang="en-US" sz="3200" dirty="0"/>
          </a:p>
          <a:p>
            <a:r>
              <a:rPr lang="en-US" sz="3200" b="1" dirty="0"/>
              <a:t>2.4.  Legal entity </a:t>
            </a:r>
            <a:r>
              <a:rPr lang="en-US" sz="3200" b="1" dirty="0" smtClean="0"/>
              <a:t>statutes (Q3 2026)</a:t>
            </a:r>
            <a:endParaRPr lang="en-US" sz="3200" b="1" dirty="0"/>
          </a:p>
          <a:p>
            <a:pPr lvl="0"/>
            <a:r>
              <a:rPr lang="en-US" sz="3200" dirty="0">
                <a:solidFill>
                  <a:srgbClr val="002060"/>
                </a:solidFill>
              </a:rPr>
              <a:t>Comprising the conclusions of the discussions in a preferred governance </a:t>
            </a:r>
            <a:r>
              <a:rPr lang="en-US" sz="3200" dirty="0" smtClean="0">
                <a:solidFill>
                  <a:srgbClr val="002060"/>
                </a:solidFill>
              </a:rPr>
              <a:t>structure</a:t>
            </a:r>
          </a:p>
          <a:p>
            <a:pPr lvl="0"/>
            <a:endParaRPr lang="en-US" sz="3200" dirty="0">
              <a:sym typeface="Wingdings" panose="05000000000000000000" pitchFamily="2" charset="2"/>
            </a:endParaRPr>
          </a:p>
          <a:p>
            <a:r>
              <a:rPr lang="en-US" sz="3200" b="1" dirty="0" smtClean="0"/>
              <a:t>2.5</a:t>
            </a:r>
            <a:r>
              <a:rPr lang="en-US" sz="3200" b="1" dirty="0"/>
              <a:t>.  Roadmap to establish the legal </a:t>
            </a:r>
            <a:r>
              <a:rPr lang="en-US" sz="3200" b="1" dirty="0" smtClean="0"/>
              <a:t>entity (Q3 2026)</a:t>
            </a:r>
            <a:endParaRPr lang="en-US" sz="3200" b="1" dirty="0"/>
          </a:p>
          <a:p>
            <a:pPr lvl="1"/>
            <a:r>
              <a:rPr lang="en-US" sz="3200" dirty="0" smtClean="0">
                <a:solidFill>
                  <a:srgbClr val="002060"/>
                </a:solidFill>
                <a:latin typeface="+mn-lt"/>
              </a:rPr>
              <a:t>Proposal to BGR to conclude on </a:t>
            </a:r>
            <a:r>
              <a:rPr lang="en-US" sz="3200" dirty="0">
                <a:solidFill>
                  <a:srgbClr val="002060"/>
                </a:solidFill>
                <a:latin typeface="+mn-lt"/>
              </a:rPr>
              <a:t>steps towards the establishment of the legal entity</a:t>
            </a:r>
          </a:p>
          <a:p>
            <a:pPr lvl="1"/>
            <a:r>
              <a:rPr lang="en-US" sz="3200" dirty="0">
                <a:solidFill>
                  <a:srgbClr val="002060"/>
                </a:solidFill>
                <a:latin typeface="+mn-lt"/>
              </a:rPr>
              <a:t>Interaction and alignment with the BGR</a:t>
            </a:r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6717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635000" y="635000"/>
            <a:ext cx="23114000" cy="738664"/>
          </a:xfrm>
        </p:spPr>
        <p:txBody>
          <a:bodyPr/>
          <a:lstStyle/>
          <a:p>
            <a:r>
              <a:rPr lang="nl-NL" sz="4800" b="1" dirty="0" smtClean="0"/>
              <a:t>ESFRI </a:t>
            </a:r>
            <a:r>
              <a:rPr lang="nl-NL" sz="4800" b="1" dirty="0" err="1" smtClean="0"/>
              <a:t>guidelines</a:t>
            </a:r>
            <a:endParaRPr lang="nl-NL" sz="4800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15"/>
          </p:nvPr>
        </p:nvSpPr>
        <p:spPr>
          <a:xfrm>
            <a:off x="796876" y="1889448"/>
            <a:ext cx="22790248" cy="9711519"/>
          </a:xfrm>
        </p:spPr>
        <p:txBody>
          <a:bodyPr/>
          <a:lstStyle/>
          <a:p>
            <a:pPr lvl="0"/>
            <a:r>
              <a:rPr lang="en-US" sz="3200" b="1" dirty="0" smtClean="0">
                <a:solidFill>
                  <a:srgbClr val="002060"/>
                </a:solidFill>
              </a:rPr>
              <a:t>Sustainable </a:t>
            </a:r>
            <a:r>
              <a:rPr lang="en-US" sz="3200" b="1" dirty="0">
                <a:solidFill>
                  <a:srgbClr val="002060"/>
                </a:solidFill>
              </a:rPr>
              <a:t>governance (ESFRI report 2017)</a:t>
            </a:r>
            <a:endParaRPr lang="nl-NL" sz="3200" dirty="0">
              <a:solidFill>
                <a:srgbClr val="00206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</a:rPr>
              <a:t>Effective governance: clear line of authority  in managerial, financial and scientific matters</a:t>
            </a:r>
            <a:endParaRPr lang="nl-NL" sz="3200" dirty="0">
              <a:solidFill>
                <a:srgbClr val="00206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rgbClr val="002060"/>
                </a:solidFill>
              </a:rPr>
              <a:t>Long term </a:t>
            </a:r>
            <a:r>
              <a:rPr lang="nl-NL" sz="3200" dirty="0" err="1">
                <a:solidFill>
                  <a:srgbClr val="002060"/>
                </a:solidFill>
              </a:rPr>
              <a:t>sustainable</a:t>
            </a:r>
            <a:r>
              <a:rPr lang="nl-NL" sz="3200" dirty="0">
                <a:solidFill>
                  <a:srgbClr val="002060"/>
                </a:solidFill>
              </a:rPr>
              <a:t> </a:t>
            </a:r>
            <a:r>
              <a:rPr lang="nl-NL" sz="3200" dirty="0" err="1">
                <a:solidFill>
                  <a:srgbClr val="002060"/>
                </a:solidFill>
              </a:rPr>
              <a:t>funding</a:t>
            </a:r>
            <a:endParaRPr lang="nl-NL" sz="3200" dirty="0">
              <a:solidFill>
                <a:srgbClr val="00206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</a:rPr>
              <a:t>Legal personality in all countries where it is operational</a:t>
            </a:r>
            <a:endParaRPr lang="nl-NL" sz="3200" dirty="0">
              <a:solidFill>
                <a:srgbClr val="00206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</a:rPr>
              <a:t>Flexible to enlarge membership </a:t>
            </a:r>
            <a:endParaRPr lang="nl-NL" sz="3200" dirty="0">
              <a:solidFill>
                <a:srgbClr val="00206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rgbClr val="002060"/>
                </a:solidFill>
              </a:rPr>
              <a:t>Fair return on investment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nl-NL" sz="3200" dirty="0">
                <a:solidFill>
                  <a:srgbClr val="002060"/>
                </a:solidFill>
              </a:rPr>
              <a:t>VAT </a:t>
            </a:r>
            <a:r>
              <a:rPr lang="nl-NL" sz="3200" dirty="0" err="1">
                <a:solidFill>
                  <a:srgbClr val="002060"/>
                </a:solidFill>
              </a:rPr>
              <a:t>exemptions</a:t>
            </a:r>
            <a:endParaRPr lang="nl-NL" sz="3200" dirty="0">
              <a:solidFill>
                <a:srgbClr val="002060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nl-NL" sz="3200" dirty="0" err="1">
                <a:solidFill>
                  <a:srgbClr val="002060"/>
                </a:solidFill>
              </a:rPr>
              <a:t>Societal</a:t>
            </a:r>
            <a:r>
              <a:rPr lang="nl-NL" sz="3200" dirty="0">
                <a:solidFill>
                  <a:srgbClr val="002060"/>
                </a:solidFill>
              </a:rPr>
              <a:t> </a:t>
            </a:r>
            <a:r>
              <a:rPr lang="nl-NL" sz="3200" dirty="0" err="1">
                <a:solidFill>
                  <a:srgbClr val="002060"/>
                </a:solidFill>
              </a:rPr>
              <a:t>and</a:t>
            </a:r>
            <a:r>
              <a:rPr lang="nl-NL" sz="3200" dirty="0">
                <a:solidFill>
                  <a:srgbClr val="002060"/>
                </a:solidFill>
              </a:rPr>
              <a:t> </a:t>
            </a:r>
            <a:r>
              <a:rPr lang="nl-NL" sz="3200" dirty="0" err="1">
                <a:solidFill>
                  <a:srgbClr val="002060"/>
                </a:solidFill>
              </a:rPr>
              <a:t>economic</a:t>
            </a:r>
            <a:r>
              <a:rPr lang="nl-NL" sz="3200" dirty="0">
                <a:solidFill>
                  <a:srgbClr val="002060"/>
                </a:solidFill>
              </a:rPr>
              <a:t> </a:t>
            </a:r>
            <a:r>
              <a:rPr lang="nl-NL" sz="3200" dirty="0" smtClean="0">
                <a:solidFill>
                  <a:srgbClr val="002060"/>
                </a:solidFill>
              </a:rPr>
              <a:t>impact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nl-NL" sz="3200" dirty="0">
              <a:solidFill>
                <a:srgbClr val="002060"/>
              </a:solidFill>
            </a:endParaRPr>
          </a:p>
          <a:p>
            <a:pPr lvl="0"/>
            <a:r>
              <a:rPr lang="en-US" sz="3200" b="1" dirty="0">
                <a:solidFill>
                  <a:srgbClr val="002060"/>
                </a:solidFill>
                <a:cs typeface="Calibri" panose="020F0502020204030204" pitchFamily="34" charset="0"/>
              </a:rPr>
              <a:t>L</a:t>
            </a:r>
            <a:r>
              <a:rPr lang="en-US" sz="3200" b="1" dirty="0" smtClean="0">
                <a:solidFill>
                  <a:srgbClr val="002060"/>
                </a:solidFill>
                <a:cs typeface="Calibri" panose="020F0502020204030204" pitchFamily="34" charset="0"/>
              </a:rPr>
              <a:t>ifecycle approach</a:t>
            </a:r>
            <a:endParaRPr lang="nl-NL" sz="3200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lvl="0"/>
            <a:r>
              <a:rPr lang="en-US" sz="3200" b="1" i="1" dirty="0">
                <a:solidFill>
                  <a:srgbClr val="002060"/>
                </a:solidFill>
                <a:cs typeface="Calibri" panose="020F0502020204030204" pitchFamily="34" charset="0"/>
              </a:rPr>
              <a:t>Short term governance: </a:t>
            </a:r>
            <a:r>
              <a:rPr lang="en-US" sz="3200" b="1" dirty="0">
                <a:solidFill>
                  <a:srgbClr val="002060"/>
                </a:solidFill>
                <a:cs typeface="Calibri" panose="020F0502020204030204" pitchFamily="34" charset="0"/>
              </a:rPr>
              <a:t/>
            </a:r>
            <a:br>
              <a:rPr lang="en-US" sz="3200" b="1" dirty="0">
                <a:solidFill>
                  <a:srgbClr val="002060"/>
                </a:solidFill>
                <a:cs typeface="Calibri" panose="020F0502020204030204" pitchFamily="34" charset="0"/>
              </a:rPr>
            </a:br>
            <a:r>
              <a:rPr lang="en-US" sz="3200" dirty="0">
                <a:solidFill>
                  <a:srgbClr val="002060"/>
                </a:solidFill>
                <a:cs typeface="Calibri" panose="020F0502020204030204" pitchFamily="34" charset="0"/>
              </a:rPr>
              <a:t>Suitable legal entity to govern the design and pre-construction activities</a:t>
            </a:r>
            <a:br>
              <a:rPr lang="en-US" sz="3200" dirty="0">
                <a:solidFill>
                  <a:srgbClr val="002060"/>
                </a:solidFill>
                <a:cs typeface="Calibri" panose="020F0502020204030204" pitchFamily="34" charset="0"/>
              </a:rPr>
            </a:br>
            <a:r>
              <a:rPr lang="en-US" sz="3200" i="1" dirty="0">
                <a:solidFill>
                  <a:srgbClr val="002060"/>
                </a:solidFill>
                <a:cs typeface="Calibri" panose="020F0502020204030204" pitchFamily="34" charset="0"/>
              </a:rPr>
              <a:t>specific aim:</a:t>
            </a:r>
            <a:r>
              <a:rPr lang="en-US" sz="3200" dirty="0">
                <a:solidFill>
                  <a:srgbClr val="002060"/>
                </a:solidFill>
                <a:cs typeface="Calibri" panose="020F0502020204030204" pitchFamily="34" charset="0"/>
              </a:rPr>
              <a:t> </a:t>
            </a:r>
            <a:br>
              <a:rPr lang="en-US" sz="3200" dirty="0">
                <a:solidFill>
                  <a:srgbClr val="002060"/>
                </a:solidFill>
                <a:cs typeface="Calibri" panose="020F0502020204030204" pitchFamily="34" charset="0"/>
              </a:rPr>
            </a:br>
            <a:r>
              <a:rPr lang="en-US" sz="3200" dirty="0">
                <a:solidFill>
                  <a:srgbClr val="002060"/>
                </a:solidFill>
                <a:cs typeface="Calibri" panose="020F0502020204030204" pitchFamily="34" charset="0"/>
              </a:rPr>
              <a:t>to prepare for construction readiness</a:t>
            </a:r>
            <a:br>
              <a:rPr lang="en-US" sz="3200" dirty="0">
                <a:solidFill>
                  <a:srgbClr val="002060"/>
                </a:solidFill>
                <a:cs typeface="Calibri" panose="020F0502020204030204" pitchFamily="34" charset="0"/>
              </a:rPr>
            </a:br>
            <a:r>
              <a:rPr lang="en-US" sz="3200" dirty="0">
                <a:solidFill>
                  <a:srgbClr val="002060"/>
                </a:solidFill>
                <a:cs typeface="Calibri" panose="020F0502020204030204" pitchFamily="34" charset="0"/>
              </a:rPr>
              <a:t>to prepare for long term governance</a:t>
            </a:r>
          </a:p>
          <a:p>
            <a:pPr lvl="0"/>
            <a:endParaRPr lang="nl-NL" sz="3200" b="1" i="1" dirty="0">
              <a:solidFill>
                <a:srgbClr val="002060"/>
              </a:solidFill>
              <a:cs typeface="Calibri" panose="020F0502020204030204" pitchFamily="34" charset="0"/>
            </a:endParaRPr>
          </a:p>
          <a:p>
            <a:pPr lvl="0"/>
            <a:r>
              <a:rPr lang="en-US" sz="3200" b="1" i="1" dirty="0">
                <a:solidFill>
                  <a:srgbClr val="002060"/>
                </a:solidFill>
                <a:cs typeface="Calibri" panose="020F0502020204030204" pitchFamily="34" charset="0"/>
              </a:rPr>
              <a:t>Long term governance:</a:t>
            </a:r>
            <a:r>
              <a:rPr lang="en-US" sz="3200" b="1" dirty="0">
                <a:solidFill>
                  <a:srgbClr val="002060"/>
                </a:solidFill>
                <a:cs typeface="Calibri" panose="020F0502020204030204" pitchFamily="34" charset="0"/>
              </a:rPr>
              <a:t/>
            </a:r>
            <a:br>
              <a:rPr lang="en-US" sz="3200" b="1" dirty="0">
                <a:solidFill>
                  <a:srgbClr val="002060"/>
                </a:solidFill>
                <a:cs typeface="Calibri" panose="020F0502020204030204" pitchFamily="34" charset="0"/>
              </a:rPr>
            </a:br>
            <a:r>
              <a:rPr lang="en-US" sz="3200" dirty="0">
                <a:solidFill>
                  <a:srgbClr val="002060"/>
                </a:solidFill>
                <a:cs typeface="Calibri" panose="020F0502020204030204" pitchFamily="34" charset="0"/>
              </a:rPr>
              <a:t>Legal entity for construction, operation, maintenance and decommissioning</a:t>
            </a:r>
            <a:br>
              <a:rPr lang="en-US" sz="3200" dirty="0">
                <a:solidFill>
                  <a:srgbClr val="002060"/>
                </a:solidFill>
                <a:cs typeface="Calibri" panose="020F0502020204030204" pitchFamily="34" charset="0"/>
              </a:rPr>
            </a:br>
            <a:endParaRPr lang="en-US" sz="3200" dirty="0">
              <a:solidFill>
                <a:srgbClr val="002060"/>
              </a:solidFill>
            </a:endParaRPr>
          </a:p>
          <a:p>
            <a:pPr lvl="0"/>
            <a:r>
              <a:rPr lang="nl-NL" sz="2800" dirty="0"/>
              <a:t> </a:t>
            </a:r>
          </a:p>
          <a:p>
            <a:endParaRPr lang="en-US" dirty="0"/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64892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nl-NL" sz="9000" dirty="0"/>
              <a:t>THANK YOU!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96084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C4E6E1"/>
      </a:dk1>
      <a:lt1>
        <a:srgbClr val="E6223D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0" b="0" i="0" u="none" strike="noStrike" cap="all" spc="0" normalizeH="0" baseline="0">
            <a:ln>
              <a:noFill/>
            </a:ln>
            <a:solidFill>
              <a:srgbClr val="E6223D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0" b="0" i="0" u="none" strike="noStrike" cap="all" spc="0" normalizeH="0" baseline="0">
            <a:ln>
              <a:noFill/>
            </a:ln>
            <a:solidFill>
              <a:srgbClr val="E6223D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16157</TotalTime>
  <Words>775</Words>
  <Application>Microsoft Office PowerPoint</Application>
  <PresentationFormat>Aangepast</PresentationFormat>
  <Paragraphs>127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9" baseType="lpstr">
      <vt:lpstr>Akkurat Std Mono</vt:lpstr>
      <vt:lpstr>Arial</vt:lpstr>
      <vt:lpstr>Calibri</vt:lpstr>
      <vt:lpstr>Calibri Light</vt:lpstr>
      <vt:lpstr>Candara</vt:lpstr>
      <vt:lpstr>Helvetica Neue</vt:lpstr>
      <vt:lpstr>Helvetica Neue Medium</vt:lpstr>
      <vt:lpstr>Minion Pro</vt:lpstr>
      <vt:lpstr>Wingdings</vt:lpstr>
      <vt:lpstr>White</vt:lpstr>
      <vt:lpstr>Workpackage 2:   Organisation, Governance and legal aspects 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renovatie nikhef gebouw</dc:title>
  <dc:creator>Arjen van Rijn</dc:creator>
  <cp:lastModifiedBy>Roelofs, M.E.H. [Miriam]</cp:lastModifiedBy>
  <cp:revision>253</cp:revision>
  <dcterms:modified xsi:type="dcterms:W3CDTF">2023-04-17T09:05:58Z</dcterms:modified>
</cp:coreProperties>
</file>