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907" r:id="rId2"/>
    <p:sldId id="1280" r:id="rId3"/>
    <p:sldId id="1278" r:id="rId4"/>
    <p:sldId id="1279" r:id="rId5"/>
    <p:sldId id="12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BCC"/>
    <a:srgbClr val="FFFFFF"/>
    <a:srgbClr val="7CA70C"/>
    <a:srgbClr val="FF8B00"/>
    <a:srgbClr val="0000FF"/>
    <a:srgbClr val="967A53"/>
    <a:srgbClr val="FF66CC"/>
    <a:srgbClr val="69812C"/>
    <a:srgbClr val="496207"/>
    <a:srgbClr val="6285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6614" autoAdjust="0"/>
  </p:normalViewPr>
  <p:slideViewPr>
    <p:cSldViewPr snapToGrid="0" showGuides="1">
      <p:cViewPr varScale="1">
        <p:scale>
          <a:sx n="159" d="100"/>
          <a:sy n="159" d="100"/>
        </p:scale>
        <p:origin x="222" y="132"/>
      </p:cViewPr>
      <p:guideLst>
        <p:guide orient="horz" pos="116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021801-683B-46EA-91EE-38B4B0BDB1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00FEE1-2FE5-4684-9F8C-966B0C9991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F4C4D-D48C-4C92-B65C-C7CE4B3A3C05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71D544-BFF5-498B-85C2-1C53C2E5A5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73828-F261-4F9D-A9E7-69591D6822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D734D-0E10-4A9E-AF43-CE47D94592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855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E730D-186D-48B7-8BDD-CF7937EED37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05C22-25A4-45F4-8F83-0FC31D0965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492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H="1">
            <a:off x="317354" y="3826444"/>
            <a:ext cx="63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17353" y="2269130"/>
            <a:ext cx="63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826" y="2707485"/>
            <a:ext cx="6444111" cy="629894"/>
          </a:xfrm>
          <a:prstGeom prst="rect">
            <a:avLst/>
          </a:prstGeom>
        </p:spPr>
        <p:txBody>
          <a:bodyPr/>
          <a:lstStyle>
            <a:lvl1pPr algn="ctr" defTabSz="582061" rtl="0" eaLnBrk="1" latinLnBrk="0" hangingPunct="1">
              <a:spcBef>
                <a:spcPct val="0"/>
              </a:spcBef>
              <a:buNone/>
              <a:defRPr lang="en-US" sz="40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26" y="3857137"/>
            <a:ext cx="6444111" cy="973807"/>
          </a:xfrm>
          <a:prstGeom prst="rect">
            <a:avLst/>
          </a:prstGeom>
        </p:spPr>
        <p:txBody>
          <a:bodyPr/>
          <a:lstStyle>
            <a:lvl1pPr marL="0" indent="0" algn="ctr" defTabSz="582061" rtl="0" eaLnBrk="1" latinLnBrk="0" hangingPunct="1">
              <a:spcBef>
                <a:spcPts val="1512"/>
              </a:spcBef>
              <a:buFont typeface="Arial"/>
              <a:buNone/>
              <a:defRPr lang="en-US" sz="320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582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64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46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28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10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92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74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56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7562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34281" y="2163758"/>
            <a:ext cx="7854950" cy="3208337"/>
          </a:xfrm>
          <a:prstGeom prst="rect">
            <a:avLst/>
          </a:prstGeom>
        </p:spPr>
        <p:txBody>
          <a:bodyPr/>
          <a:lstStyle>
            <a:lvl1pPr marL="514350" indent="-5143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2pPr>
            <a:lvl3pPr marL="12001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20435" y="99604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rPr>
              <a:t>Outline</a:t>
            </a:r>
            <a:endParaRPr lang="en-GB" sz="2800" b="0" kern="1200" dirty="0">
              <a:solidFill>
                <a:schemeClr val="accent1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7A0591-ABF1-4848-9A8C-C824F876BD65}"/>
              </a:ext>
            </a:extLst>
          </p:cNvPr>
          <p:cNvSpPr txBox="1"/>
          <p:nvPr userDrawn="1"/>
        </p:nvSpPr>
        <p:spPr>
          <a:xfrm>
            <a:off x="9764405" y="131402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48F793-4F59-4919-B70C-FE37B836B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34281" y="1530164"/>
            <a:ext cx="1016730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en-GB" sz="2800" b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Content Placeholder 12">
            <a:extLst>
              <a:ext uri="{FF2B5EF4-FFF2-40B4-BE49-F238E27FC236}">
                <a16:creationId xmlns:a16="http://schemas.microsoft.com/office/drawing/2014/main" id="{5A39C576-26CA-484F-BB71-68C74816E3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9793" y="1257656"/>
            <a:ext cx="505488" cy="506195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D831297A-2E7F-47CF-A6BD-6353F76CA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AD90930-17D2-42B1-87C9-0B093158C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C2F65E39-D693-41AC-AC8B-8A1FDFD9DB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63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2168525" y="3086100"/>
            <a:ext cx="7854950" cy="485775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 sz="2000">
                <a:solidFill>
                  <a:srgbClr val="4F81BD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F7A40B-83F3-4DEA-BD2E-3E075940CCC7}"/>
              </a:ext>
            </a:extLst>
          </p:cNvPr>
          <p:cNvSpPr txBox="1"/>
          <p:nvPr userDrawn="1"/>
        </p:nvSpPr>
        <p:spPr>
          <a:xfrm>
            <a:off x="9764405" y="131402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9" name="Content Placeholder 12">
            <a:extLst>
              <a:ext uri="{FF2B5EF4-FFF2-40B4-BE49-F238E27FC236}">
                <a16:creationId xmlns:a16="http://schemas.microsoft.com/office/drawing/2014/main" id="{ACE9715C-3F9B-40BE-BE0C-1C4E634E78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9793" y="1257656"/>
            <a:ext cx="505488" cy="506195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DE04292-A201-4E84-BFBA-30200AB7B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BFFB351-1E8A-4612-8335-3EC7E8384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23158A8-83B8-4BF9-A89E-F566973539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73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3925" y="568411"/>
            <a:ext cx="10700635" cy="2151141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B050"/>
              </a:buClr>
              <a:buSzPct val="100000"/>
              <a:buFont typeface="Arial" panose="020B0604020202020204" pitchFamily="34" charset="0"/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6B10E5F-E42F-4313-B80C-AAE1AABE5EAC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5E79326-8392-473D-A8CC-0A7102BE35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38D6A30-68BC-4762-B893-A8FF3E662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03536DE-5CA8-4FEF-8E41-16F0A9FD4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E8D7C3FB-F4BE-468B-9660-F0371F078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00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023C3CE-3A4D-4694-868E-BC55471B873D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28DF938-E884-4C50-9212-F6EA84E7CE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94EB2E7-867B-422B-85C7-3C2543F36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523629F-33D6-4608-8DF5-6D0337380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5103CFB-6D49-4737-ABB9-ABBDFBAB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55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43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2" r:id="rId3"/>
    <p:sldLayoutId id="2147483664" r:id="rId4"/>
    <p:sldLayoutId id="214748367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7597" y="2465704"/>
            <a:ext cx="5606964" cy="873125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WP5 progress report</a:t>
            </a:r>
            <a:br>
              <a:rPr lang="en-US" b="1" dirty="0">
                <a:solidFill>
                  <a:schemeClr val="tx1"/>
                </a:solidFill>
                <a:latin typeface="+mn-lt"/>
              </a:rPr>
            </a:br>
            <a:endParaRPr lang="en-GB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3133B5-87D1-4B31-80DD-49879FABE29B}"/>
              </a:ext>
            </a:extLst>
          </p:cNvPr>
          <p:cNvSpPr/>
          <p:nvPr/>
        </p:nvSpPr>
        <p:spPr>
          <a:xfrm>
            <a:off x="2544164" y="1877032"/>
            <a:ext cx="3363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Tuesday 18</a:t>
            </a:r>
            <a:r>
              <a:rPr lang="en-GB" sz="2000" baseline="300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th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April 2022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06BF82-CD24-4DB9-A506-8A0029A472D2}"/>
              </a:ext>
            </a:extLst>
          </p:cNvPr>
          <p:cNvSpPr/>
          <p:nvPr/>
        </p:nvSpPr>
        <p:spPr>
          <a:xfrm>
            <a:off x="245337" y="1877032"/>
            <a:ext cx="707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ITS3</a:t>
            </a:r>
            <a:endParaRPr lang="en-GB" sz="240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2" name="Picture 11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ADD18A18-0F3A-4162-9CE9-0A8C34174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37" y="224810"/>
            <a:ext cx="744304" cy="10064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20A29A-7E70-40BB-A301-65F906DB3815}"/>
              </a:ext>
            </a:extLst>
          </p:cNvPr>
          <p:cNvSpPr txBox="1"/>
          <p:nvPr/>
        </p:nvSpPr>
        <p:spPr>
          <a:xfrm>
            <a:off x="2215635" y="3955733"/>
            <a:ext cx="2148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WP5 collaboration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97132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45669D-F8B6-7F09-D679-DA8719DA9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Detector layout: tolerances</a:t>
            </a:r>
          </a:p>
          <a:p>
            <a:r>
              <a:rPr lang="en-GB" dirty="0"/>
              <a:t>Next wind-tunnel tests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E3F716-73D7-4CFD-C8AF-BE0CFFF53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BEE60-E78C-0D1A-480D-B418BCEBB9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0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FE1F8-FA81-E1C4-FB55-26A899C5B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layout: </a:t>
            </a:r>
            <a:r>
              <a:rPr lang="en-GB" dirty="0">
                <a:solidFill>
                  <a:srgbClr val="7030A0"/>
                </a:solidFill>
              </a:rPr>
              <a:t>tolerances at equatorial gap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026D35-10F1-8B59-34DA-CADF7C9FB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4" name="Picture 3" descr="A picture containing white&#10;&#10;Description automatically generated">
            <a:extLst>
              <a:ext uri="{FF2B5EF4-FFF2-40B4-BE49-F238E27FC236}">
                <a16:creationId xmlns:a16="http://schemas.microsoft.com/office/drawing/2014/main" id="{CAF35403-A37B-87E2-E288-0F0EEFE412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50" t="6552" r="27250" b="8547"/>
          <a:stretch/>
        </p:blipFill>
        <p:spPr>
          <a:xfrm>
            <a:off x="1453344" y="996543"/>
            <a:ext cx="2447240" cy="234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99E5B0-D2A1-7E19-5893-890CC7F00AFA}"/>
              </a:ext>
            </a:extLst>
          </p:cNvPr>
          <p:cNvSpPr txBox="1"/>
          <p:nvPr/>
        </p:nvSpPr>
        <p:spPr>
          <a:xfrm>
            <a:off x="2268670" y="3391067"/>
            <a:ext cx="11288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 nominal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D8CD82-92B7-CDEA-A747-368280FB9452}"/>
              </a:ext>
            </a:extLst>
          </p:cNvPr>
          <p:cNvSpPr txBox="1"/>
          <p:nvPr/>
        </p:nvSpPr>
        <p:spPr>
          <a:xfrm>
            <a:off x="2528888" y="1239529"/>
            <a:ext cx="570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C20DC-FFB2-6AA5-455F-2A117A8D1FD4}"/>
              </a:ext>
            </a:extLst>
          </p:cNvPr>
          <p:cNvSpPr txBox="1"/>
          <p:nvPr/>
        </p:nvSpPr>
        <p:spPr>
          <a:xfrm>
            <a:off x="2532373" y="996543"/>
            <a:ext cx="570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BEA711-F7C0-B807-FA04-52E079771222}"/>
              </a:ext>
            </a:extLst>
          </p:cNvPr>
          <p:cNvSpPr txBox="1"/>
          <p:nvPr/>
        </p:nvSpPr>
        <p:spPr>
          <a:xfrm>
            <a:off x="2535858" y="776592"/>
            <a:ext cx="570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30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95B057-812D-02D4-A600-6521546097F6}"/>
              </a:ext>
            </a:extLst>
          </p:cNvPr>
          <p:cNvSpPr txBox="1"/>
          <p:nvPr/>
        </p:nvSpPr>
        <p:spPr>
          <a:xfrm>
            <a:off x="2428757" y="1525468"/>
            <a:ext cx="570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16.5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0216AB-1759-0B94-4EA3-EE4A0C866E06}"/>
              </a:ext>
            </a:extLst>
          </p:cNvPr>
          <p:cNvSpPr txBox="1"/>
          <p:nvPr/>
        </p:nvSpPr>
        <p:spPr>
          <a:xfrm>
            <a:off x="1087044" y="1996932"/>
            <a:ext cx="570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1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A276D8-407C-73EC-C91C-253C637E7D3E}"/>
              </a:ext>
            </a:extLst>
          </p:cNvPr>
          <p:cNvCxnSpPr/>
          <p:nvPr/>
        </p:nvCxnSpPr>
        <p:spPr>
          <a:xfrm>
            <a:off x="1339770" y="2150821"/>
            <a:ext cx="714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7382EC-7F0E-264B-12A0-4F6BCA37ABA0}"/>
              </a:ext>
            </a:extLst>
          </p:cNvPr>
          <p:cNvCxnSpPr/>
          <p:nvPr/>
        </p:nvCxnSpPr>
        <p:spPr>
          <a:xfrm>
            <a:off x="1338874" y="2183871"/>
            <a:ext cx="714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2F776DB-186D-FFE1-F386-118FFE1CCB28}"/>
              </a:ext>
            </a:extLst>
          </p:cNvPr>
          <p:cNvSpPr txBox="1"/>
          <p:nvPr/>
        </p:nvSpPr>
        <p:spPr>
          <a:xfrm>
            <a:off x="2243806" y="2197574"/>
            <a:ext cx="570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1.5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0E20334-84E8-A2E8-90F5-A85B16D0708F}"/>
              </a:ext>
            </a:extLst>
          </p:cNvPr>
          <p:cNvCxnSpPr/>
          <p:nvPr/>
        </p:nvCxnSpPr>
        <p:spPr>
          <a:xfrm flipH="1">
            <a:off x="2428757" y="2197107"/>
            <a:ext cx="285082" cy="509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5EC407A-A2A1-732D-EB5C-48A5A71CDB70}"/>
              </a:ext>
            </a:extLst>
          </p:cNvPr>
          <p:cNvCxnSpPr>
            <a:cxnSpLocks/>
          </p:cNvCxnSpPr>
          <p:nvPr/>
        </p:nvCxnSpPr>
        <p:spPr>
          <a:xfrm flipV="1">
            <a:off x="2126129" y="2769451"/>
            <a:ext cx="285082" cy="509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Diagram&#10;&#10;Description automatically generated with low confidence">
            <a:extLst>
              <a:ext uri="{FF2B5EF4-FFF2-40B4-BE49-F238E27FC236}">
                <a16:creationId xmlns:a16="http://schemas.microsoft.com/office/drawing/2014/main" id="{1EC23F26-65AB-EE88-3AFA-20EB9973D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019" y="790519"/>
            <a:ext cx="5418219" cy="27867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51D2413-6981-907B-8CA9-C7FB72DC094B}"/>
              </a:ext>
            </a:extLst>
          </p:cNvPr>
          <p:cNvSpPr txBox="1"/>
          <p:nvPr/>
        </p:nvSpPr>
        <p:spPr>
          <a:xfrm>
            <a:off x="4973313" y="879172"/>
            <a:ext cx="2127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EM2:</a:t>
            </a:r>
          </a:p>
          <a:p>
            <a:r>
              <a:rPr lang="en-GB" dirty="0"/>
              <a:t>Blank silicon h-layers</a:t>
            </a:r>
          </a:p>
        </p:txBody>
      </p:sp>
      <p:pic>
        <p:nvPicPr>
          <p:cNvPr id="20" name="Picture 19" descr="A picture containing ax&#10;&#10;Description automatically generated">
            <a:extLst>
              <a:ext uri="{FF2B5EF4-FFF2-40B4-BE49-F238E27FC236}">
                <a16:creationId xmlns:a16="http://schemas.microsoft.com/office/drawing/2014/main" id="{5B57A6EB-C04D-F9B0-4737-7A853E567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1232" y="3180213"/>
            <a:ext cx="7150768" cy="3677788"/>
          </a:xfrm>
          <a:prstGeom prst="rect">
            <a:avLst/>
          </a:prstGeom>
        </p:spPr>
      </p:pic>
      <p:pic>
        <p:nvPicPr>
          <p:cNvPr id="22" name="Picture 21" descr="A picture containing diagram&#10;&#10;Description automatically generated">
            <a:extLst>
              <a:ext uri="{FF2B5EF4-FFF2-40B4-BE49-F238E27FC236}">
                <a16:creationId xmlns:a16="http://schemas.microsoft.com/office/drawing/2014/main" id="{EE5A47E0-A108-C341-5276-81B9C584EA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428"/>
          <a:stretch/>
        </p:blipFill>
        <p:spPr>
          <a:xfrm>
            <a:off x="164636" y="3760047"/>
            <a:ext cx="5298667" cy="2250258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977318-795B-7DD0-EE5C-0EA78B00ABAC}"/>
              </a:ext>
            </a:extLst>
          </p:cNvPr>
          <p:cNvCxnSpPr/>
          <p:nvPr/>
        </p:nvCxnSpPr>
        <p:spPr>
          <a:xfrm>
            <a:off x="7739662" y="3221378"/>
            <a:ext cx="2067426" cy="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5B3C841-EEC1-AB0F-567F-4E189EBE62B7}"/>
              </a:ext>
            </a:extLst>
          </p:cNvPr>
          <p:cNvSpPr txBox="1"/>
          <p:nvPr/>
        </p:nvSpPr>
        <p:spPr>
          <a:xfrm>
            <a:off x="9391718" y="2997388"/>
            <a:ext cx="11192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accent2"/>
                </a:solidFill>
              </a:rPr>
              <a:t>Equatorial plane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487A9D1-FEF9-4C2F-5978-809958C2D0A2}"/>
              </a:ext>
            </a:extLst>
          </p:cNvPr>
          <p:cNvCxnSpPr/>
          <p:nvPr/>
        </p:nvCxnSpPr>
        <p:spPr>
          <a:xfrm>
            <a:off x="7739662" y="3313759"/>
            <a:ext cx="2067426" cy="0"/>
          </a:xfrm>
          <a:prstGeom prst="line">
            <a:avLst/>
          </a:prstGeom>
          <a:ln>
            <a:solidFill>
              <a:srgbClr val="00CB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392BDFC-C6CF-107F-8AC1-F6D4C6F42041}"/>
              </a:ext>
            </a:extLst>
          </p:cNvPr>
          <p:cNvCxnSpPr/>
          <p:nvPr/>
        </p:nvCxnSpPr>
        <p:spPr>
          <a:xfrm>
            <a:off x="6549190" y="4639411"/>
            <a:ext cx="5652000" cy="0"/>
          </a:xfrm>
          <a:prstGeom prst="line">
            <a:avLst/>
          </a:prstGeom>
          <a:ln w="12700">
            <a:solidFill>
              <a:srgbClr val="00CB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D3A1A09-3ED2-BD60-4DE1-8FD4AE0F6D27}"/>
              </a:ext>
            </a:extLst>
          </p:cNvPr>
          <p:cNvSpPr txBox="1"/>
          <p:nvPr/>
        </p:nvSpPr>
        <p:spPr>
          <a:xfrm>
            <a:off x="9720319" y="3195437"/>
            <a:ext cx="708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CBCC"/>
                </a:solidFill>
              </a:rPr>
              <a:t>-0.5 mm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C0AB875-1741-9EEE-6640-404EB123BF5D}"/>
              </a:ext>
            </a:extLst>
          </p:cNvPr>
          <p:cNvCxnSpPr/>
          <p:nvPr/>
        </p:nvCxnSpPr>
        <p:spPr>
          <a:xfrm flipH="1">
            <a:off x="8386011" y="4222939"/>
            <a:ext cx="60157" cy="22210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FAD7F19-E7B5-AAFE-756A-A8E66B37658E}"/>
              </a:ext>
            </a:extLst>
          </p:cNvPr>
          <p:cNvSpPr txBox="1"/>
          <p:nvPr/>
        </p:nvSpPr>
        <p:spPr>
          <a:xfrm>
            <a:off x="8386011" y="3964661"/>
            <a:ext cx="2085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Kapton tape, larger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F68332-99AB-E5ED-D288-38003183B1BF}"/>
              </a:ext>
            </a:extLst>
          </p:cNvPr>
          <p:cNvSpPr txBox="1"/>
          <p:nvPr/>
        </p:nvSpPr>
        <p:spPr>
          <a:xfrm>
            <a:off x="303407" y="6106852"/>
            <a:ext cx="445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Within 0.5mm, if Kapton tape cut is improved</a:t>
            </a:r>
          </a:p>
        </p:txBody>
      </p:sp>
    </p:spTree>
    <p:extLst>
      <p:ext uri="{BB962C8B-B14F-4D97-AF65-F5344CB8AC3E}">
        <p14:creationId xmlns:p14="http://schemas.microsoft.com/office/powerpoint/2010/main" val="1689444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94303-7B07-29A7-98ED-1C671B17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layout: </a:t>
            </a:r>
            <a:r>
              <a:rPr lang="en-GB" dirty="0">
                <a:solidFill>
                  <a:srgbClr val="7030A0"/>
                </a:solidFill>
              </a:rPr>
              <a:t>Kapton tape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50749A-E6AA-9615-D937-58BE5ACDB0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681056-C6C1-9D40-6799-34450D4EFBB5}"/>
              </a:ext>
            </a:extLst>
          </p:cNvPr>
          <p:cNvSpPr txBox="1"/>
          <p:nvPr/>
        </p:nvSpPr>
        <p:spPr>
          <a:xfrm>
            <a:off x="366963" y="568411"/>
            <a:ext cx="819602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Improvement of the cut of the Kapton tape: </a:t>
            </a:r>
            <a:r>
              <a:rPr lang="en-GB" b="1" dirty="0">
                <a:solidFill>
                  <a:srgbClr val="FF0000"/>
                </a:solidFill>
              </a:rPr>
              <a:t>NEXT, Pieter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b="1" dirty="0">
                <a:sym typeface="Wingdings" panose="05000000000000000000" pitchFamily="2" charset="2"/>
              </a:rPr>
              <a:t>Target: </a:t>
            </a:r>
            <a:r>
              <a:rPr lang="en-GB" dirty="0">
                <a:sym typeface="Wingdings" panose="05000000000000000000" pitchFamily="2" charset="2"/>
              </a:rPr>
              <a:t>fine cut  +- 0.1 mm accuracy over 270 mm length, reasonable?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b="1" dirty="0">
                <a:sym typeface="Wingdings" panose="05000000000000000000" pitchFamily="2" charset="2"/>
              </a:rPr>
              <a:t>Target:</a:t>
            </a:r>
            <a:r>
              <a:rPr lang="en-GB" dirty="0">
                <a:sym typeface="Wingdings" panose="05000000000000000000" pitchFamily="2" charset="2"/>
              </a:rPr>
              <a:t> Distance from the Silicon as small as possible according to the above target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Define procedure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Improvement: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Alignment (mandrel and cutter)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Fine cut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/>
              <a:t>Surgery knife ? (Diamond knives for eyes surgery)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/>
              <a:t>Laser cut? (FS laser , other ..)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Any suggestions?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5FCABAE4-FF64-7590-CD43-2EC295432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7999" y="1654422"/>
            <a:ext cx="5464001" cy="4098001"/>
          </a:xfrm>
          <a:prstGeom prst="rect">
            <a:avLst/>
          </a:prstGeom>
        </p:spPr>
      </p:pic>
      <p:pic>
        <p:nvPicPr>
          <p:cNvPr id="14" name="Picture 13" descr="A picture containing indoor&#10;&#10;Description automatically generated">
            <a:extLst>
              <a:ext uri="{FF2B5EF4-FFF2-40B4-BE49-F238E27FC236}">
                <a16:creationId xmlns:a16="http://schemas.microsoft.com/office/drawing/2014/main" id="{6D87B6E9-396A-B8BA-FCAF-AFE800C5B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119" y="3874795"/>
            <a:ext cx="3751699" cy="2813774"/>
          </a:xfrm>
          <a:prstGeom prst="rect">
            <a:avLst/>
          </a:prstGeom>
        </p:spPr>
      </p:pic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DA3BE7D9-3806-7056-B6CC-347A01B8F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53571" y="4230352"/>
            <a:ext cx="2844456" cy="21333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B8E4EFD-F440-AAC8-0B4B-7097B54DDCB9}"/>
              </a:ext>
            </a:extLst>
          </p:cNvPr>
          <p:cNvSpPr txBox="1"/>
          <p:nvPr/>
        </p:nvSpPr>
        <p:spPr>
          <a:xfrm>
            <a:off x="9396664" y="1285090"/>
            <a:ext cx="2718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EM2 , L1 during Kapton cut</a:t>
            </a:r>
          </a:p>
        </p:txBody>
      </p:sp>
    </p:spTree>
    <p:extLst>
      <p:ext uri="{BB962C8B-B14F-4D97-AF65-F5344CB8AC3E}">
        <p14:creationId xmlns:p14="http://schemas.microsoft.com/office/powerpoint/2010/main" val="3303975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A6872-AE81-E442-8C79-21FE304BB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wind-tunnel tests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24F945-4A36-4360-2C53-A014F296FB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2CE0F8-EAA9-10A2-AA03-37DB02E6EDBE}"/>
              </a:ext>
            </a:extLst>
          </p:cNvPr>
          <p:cNvSpPr txBox="1"/>
          <p:nvPr/>
        </p:nvSpPr>
        <p:spPr>
          <a:xfrm>
            <a:off x="391026" y="884321"/>
            <a:ext cx="466512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vibration campaign conclude</a:t>
            </a:r>
          </a:p>
          <a:p>
            <a:r>
              <a:rPr lang="en-GB" dirty="0">
                <a:solidFill>
                  <a:schemeClr val="accent2"/>
                </a:solidFill>
              </a:rPr>
              <a:t>NEXT:</a:t>
            </a:r>
          </a:p>
          <a:p>
            <a:pPr marL="285750" indent="-285750">
              <a:buFontTx/>
              <a:buChar char="-"/>
            </a:pPr>
            <a:r>
              <a:rPr lang="en-GB" dirty="0"/>
              <a:t>Reverse flow direction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Thermal test (similar to previous one).</a:t>
            </a:r>
          </a:p>
          <a:p>
            <a:pPr marL="285750" indent="-285750">
              <a:buFontTx/>
              <a:buChar char="-"/>
            </a:pPr>
            <a:r>
              <a:rPr lang="en-GB" dirty="0"/>
              <a:t>Vibrational tests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u="sng" dirty="0"/>
              <a:t>Upgrade of the prototype </a:t>
            </a:r>
            <a:r>
              <a:rPr lang="en-GB" dirty="0"/>
              <a:t>(target in 2 weeks)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Thermal test and vibrational tests </a:t>
            </a:r>
            <a:br>
              <a:rPr lang="en-GB" dirty="0"/>
            </a:br>
            <a:r>
              <a:rPr lang="en-GB" dirty="0"/>
              <a:t>both air flow direction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Improvement of the test set-up 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08477D-2DAE-2606-A722-6ECD88AFCC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13099"/>
          <a:stretch/>
        </p:blipFill>
        <p:spPr>
          <a:xfrm>
            <a:off x="4948610" y="675151"/>
            <a:ext cx="6771774" cy="262460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B83811-D6EF-B57D-646A-0CBF3BD06250}"/>
              </a:ext>
            </a:extLst>
          </p:cNvPr>
          <p:cNvCxnSpPr/>
          <p:nvPr/>
        </p:nvCxnSpPr>
        <p:spPr>
          <a:xfrm flipH="1" flipV="1">
            <a:off x="6777940" y="2217555"/>
            <a:ext cx="679784" cy="24063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A2469B5-60B3-9F0C-D6F3-1FE9E3C44B0B}"/>
              </a:ext>
            </a:extLst>
          </p:cNvPr>
          <p:cNvSpPr txBox="1"/>
          <p:nvPr/>
        </p:nvSpPr>
        <p:spPr>
          <a:xfrm>
            <a:off x="6638068" y="2444202"/>
            <a:ext cx="122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Blowing air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4482B5C8-C2C2-7353-C7D6-00DF43A5DE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752" b="28423"/>
          <a:stretch/>
        </p:blipFill>
        <p:spPr>
          <a:xfrm>
            <a:off x="5669225" y="3040181"/>
            <a:ext cx="4395537" cy="1149015"/>
          </a:xfrm>
          <a:prstGeom prst="rect">
            <a:avLst/>
          </a:prstGeom>
        </p:spPr>
      </p:pic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CB4A67F1-58FC-A275-D88B-B032D0A64B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573" t="21604" r="14885" b="19779"/>
          <a:stretch/>
        </p:blipFill>
        <p:spPr>
          <a:xfrm>
            <a:off x="5617089" y="4546934"/>
            <a:ext cx="2249905" cy="12212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F21E69-5BA8-560A-2693-C93DAC7C0739}"/>
              </a:ext>
            </a:extLst>
          </p:cNvPr>
          <p:cNvSpPr txBox="1"/>
          <p:nvPr/>
        </p:nvSpPr>
        <p:spPr>
          <a:xfrm>
            <a:off x="5283690" y="5683047"/>
            <a:ext cx="23862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BP with window for the</a:t>
            </a:r>
            <a:br>
              <a:rPr lang="en-GB" dirty="0"/>
            </a:br>
            <a:r>
              <a:rPr lang="en-GB" dirty="0"/>
              <a:t>displacement sensor, </a:t>
            </a:r>
          </a:p>
          <a:p>
            <a:r>
              <a:rPr lang="en-GB" sz="1200" dirty="0"/>
              <a:t>For vibration measuring of  layer0</a:t>
            </a:r>
          </a:p>
        </p:txBody>
      </p:sp>
      <p:pic>
        <p:nvPicPr>
          <p:cNvPr id="15" name="Picture 14" descr="A picture containing tool&#10;&#10;Description automatically generated">
            <a:extLst>
              <a:ext uri="{FF2B5EF4-FFF2-40B4-BE49-F238E27FC236}">
                <a16:creationId xmlns:a16="http://schemas.microsoft.com/office/drawing/2014/main" id="{3BB84C89-1F38-95BD-110B-9A80A6C282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023" t="16615" r="8125" b="20451"/>
          <a:stretch/>
        </p:blipFill>
        <p:spPr>
          <a:xfrm>
            <a:off x="8072187" y="4438116"/>
            <a:ext cx="3274249" cy="14158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D5CFEE7-DF0E-F7D8-E704-7285C5F2ECED}"/>
              </a:ext>
            </a:extLst>
          </p:cNvPr>
          <p:cNvSpPr txBox="1"/>
          <p:nvPr/>
        </p:nvSpPr>
        <p:spPr>
          <a:xfrm>
            <a:off x="7978595" y="5821547"/>
            <a:ext cx="34794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BP with integrated heater </a:t>
            </a:r>
            <a:r>
              <a:rPr lang="en-GB" sz="1200" dirty="0"/>
              <a:t>for additional</a:t>
            </a:r>
            <a:br>
              <a:rPr lang="en-GB" sz="1200" dirty="0"/>
            </a:br>
            <a:r>
              <a:rPr lang="en-GB" sz="1200" dirty="0"/>
              <a:t> thermal test considering heat coming from BP</a:t>
            </a:r>
            <a:endParaRPr lang="en-GB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0C46BD1-2712-9A43-0B0E-9D407565EF41}"/>
              </a:ext>
            </a:extLst>
          </p:cNvPr>
          <p:cNvSpPr/>
          <p:nvPr/>
        </p:nvSpPr>
        <p:spPr>
          <a:xfrm>
            <a:off x="8579404" y="4504494"/>
            <a:ext cx="2816843" cy="1098507"/>
          </a:xfrm>
          <a:custGeom>
            <a:avLst/>
            <a:gdLst>
              <a:gd name="connsiteX0" fmla="*/ 2816843 w 2816843"/>
              <a:gd name="connsiteY0" fmla="*/ 0 h 1098507"/>
              <a:gd name="connsiteX1" fmla="*/ 0 w 2816843"/>
              <a:gd name="connsiteY1" fmla="*/ 1031001 h 1098507"/>
              <a:gd name="connsiteX2" fmla="*/ 12274 w 2816843"/>
              <a:gd name="connsiteY2" fmla="*/ 1055549 h 1098507"/>
              <a:gd name="connsiteX3" fmla="*/ 2804569 w 2816843"/>
              <a:gd name="connsiteY3" fmla="*/ 49095 h 1098507"/>
              <a:gd name="connsiteX4" fmla="*/ 2780022 w 2816843"/>
              <a:gd name="connsiteY4" fmla="*/ 116601 h 1098507"/>
              <a:gd name="connsiteX5" fmla="*/ 12274 w 2816843"/>
              <a:gd name="connsiteY5" fmla="*/ 1098507 h 1098507"/>
              <a:gd name="connsiteX6" fmla="*/ 12274 w 2816843"/>
              <a:gd name="connsiteY6" fmla="*/ 1098507 h 109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16843" h="1098507">
                <a:moveTo>
                  <a:pt x="2816843" y="0"/>
                </a:moveTo>
                <a:lnTo>
                  <a:pt x="0" y="1031001"/>
                </a:lnTo>
                <a:lnTo>
                  <a:pt x="12274" y="1055549"/>
                </a:lnTo>
                <a:lnTo>
                  <a:pt x="2804569" y="49095"/>
                </a:lnTo>
                <a:lnTo>
                  <a:pt x="2780022" y="116601"/>
                </a:lnTo>
                <a:lnTo>
                  <a:pt x="12274" y="1098507"/>
                </a:lnTo>
                <a:lnTo>
                  <a:pt x="12274" y="1098507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8FE934-4A01-2DBA-CFC3-343D445D4D65}"/>
              </a:ext>
            </a:extLst>
          </p:cNvPr>
          <p:cNvSpPr txBox="1"/>
          <p:nvPr/>
        </p:nvSpPr>
        <p:spPr>
          <a:xfrm>
            <a:off x="10392034" y="5154834"/>
            <a:ext cx="1461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Resistive wire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9CCD7A-AF68-E747-BC33-F9945BAFD97A}"/>
              </a:ext>
            </a:extLst>
          </p:cNvPr>
          <p:cNvSpPr txBox="1"/>
          <p:nvPr/>
        </p:nvSpPr>
        <p:spPr>
          <a:xfrm>
            <a:off x="7006286" y="4238827"/>
            <a:ext cx="21318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3D printing parts:</a:t>
            </a:r>
          </a:p>
          <a:p>
            <a:pPr algn="ctr"/>
            <a:r>
              <a:rPr lang="en-GB" dirty="0"/>
              <a:t>Production on going </a:t>
            </a:r>
            <a:br>
              <a:rPr lang="en-GB" dirty="0"/>
            </a:br>
            <a:r>
              <a:rPr lang="en-GB" dirty="0"/>
              <a:t>in Grenoble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12E023F-AE0C-DC12-3694-59A48D2EC36B}"/>
              </a:ext>
            </a:extLst>
          </p:cNvPr>
          <p:cNvCxnSpPr/>
          <p:nvPr/>
        </p:nvCxnSpPr>
        <p:spPr>
          <a:xfrm flipH="1">
            <a:off x="7029796" y="4932109"/>
            <a:ext cx="222735" cy="213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5D096A0-DE3E-455A-0484-1C35BB0F866A}"/>
              </a:ext>
            </a:extLst>
          </p:cNvPr>
          <p:cNvCxnSpPr>
            <a:cxnSpLocks/>
          </p:cNvCxnSpPr>
          <p:nvPr/>
        </p:nvCxnSpPr>
        <p:spPr>
          <a:xfrm>
            <a:off x="9054781" y="4726229"/>
            <a:ext cx="485573" cy="263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00B2AB2-6219-FFDC-0E50-5D72B992A65B}"/>
              </a:ext>
            </a:extLst>
          </p:cNvPr>
          <p:cNvCxnSpPr>
            <a:cxnSpLocks/>
          </p:cNvCxnSpPr>
          <p:nvPr/>
        </p:nvCxnSpPr>
        <p:spPr>
          <a:xfrm>
            <a:off x="4948610" y="3040181"/>
            <a:ext cx="1955417" cy="556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101732"/>
      </p:ext>
    </p:extLst>
  </p:cSld>
  <p:clrMapOvr>
    <a:masterClrMapping/>
  </p:clrMapOvr>
</p:sld>
</file>

<file path=ppt/theme/theme1.xml><?xml version="1.0" encoding="utf-8"?>
<a:theme xmlns:a="http://schemas.openxmlformats.org/drawingml/2006/main" name="2019_ALICE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9_ALICE_theme" id="{CFEAEBA0-8B3F-493C-BA27-6C4E461A4DA0}" vid="{0F95B629-1D85-4CF2-9F03-57B1CEB715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27059</TotalTime>
  <Words>237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2019_ALICE_theme</vt:lpstr>
      <vt:lpstr>WP5 progress report </vt:lpstr>
      <vt:lpstr>PowerPoint Presentation</vt:lpstr>
      <vt:lpstr>Detector layout: tolerances at equatorial gap </vt:lpstr>
      <vt:lpstr>Detector layout: Kapton tape</vt:lpstr>
      <vt:lpstr>Next wind-tunnel tests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Massimo Angeletti</dc:creator>
  <cp:lastModifiedBy>Massimo Angeletti</cp:lastModifiedBy>
  <cp:revision>1585</cp:revision>
  <dcterms:created xsi:type="dcterms:W3CDTF">2020-05-07T13:57:32Z</dcterms:created>
  <dcterms:modified xsi:type="dcterms:W3CDTF">2023-04-18T13:56:42Z</dcterms:modified>
</cp:coreProperties>
</file>