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59"/>
  </p:notesMasterIdLst>
  <p:sldIdLst>
    <p:sldId id="766" r:id="rId2"/>
    <p:sldId id="455" r:id="rId3"/>
    <p:sldId id="473" r:id="rId4"/>
    <p:sldId id="385" r:id="rId5"/>
    <p:sldId id="386" r:id="rId6"/>
    <p:sldId id="387" r:id="rId7"/>
    <p:sldId id="390" r:id="rId8"/>
    <p:sldId id="689" r:id="rId9"/>
    <p:sldId id="456" r:id="rId10"/>
    <p:sldId id="457" r:id="rId11"/>
    <p:sldId id="458" r:id="rId12"/>
    <p:sldId id="459" r:id="rId13"/>
    <p:sldId id="487" r:id="rId14"/>
    <p:sldId id="813" r:id="rId15"/>
    <p:sldId id="488" r:id="rId16"/>
    <p:sldId id="461" r:id="rId17"/>
    <p:sldId id="469" r:id="rId18"/>
    <p:sldId id="462" r:id="rId19"/>
    <p:sldId id="424" r:id="rId20"/>
    <p:sldId id="464" r:id="rId21"/>
    <p:sldId id="466" r:id="rId22"/>
    <p:sldId id="489" r:id="rId23"/>
    <p:sldId id="490" r:id="rId24"/>
    <p:sldId id="495" r:id="rId25"/>
    <p:sldId id="470" r:id="rId26"/>
    <p:sldId id="491" r:id="rId27"/>
    <p:sldId id="475" r:id="rId28"/>
    <p:sldId id="467" r:id="rId29"/>
    <p:sldId id="492" r:id="rId30"/>
    <p:sldId id="468" r:id="rId31"/>
    <p:sldId id="446" r:id="rId32"/>
    <p:sldId id="493" r:id="rId33"/>
    <p:sldId id="428" r:id="rId34"/>
    <p:sldId id="485" r:id="rId35"/>
    <p:sldId id="429" r:id="rId36"/>
    <p:sldId id="478" r:id="rId37"/>
    <p:sldId id="324" r:id="rId38"/>
    <p:sldId id="325" r:id="rId39"/>
    <p:sldId id="326" r:id="rId40"/>
    <p:sldId id="430" r:id="rId41"/>
    <p:sldId id="812" r:id="rId42"/>
    <p:sldId id="815" r:id="rId43"/>
    <p:sldId id="801" r:id="rId44"/>
    <p:sldId id="441" r:id="rId45"/>
    <p:sldId id="431" r:id="rId46"/>
    <p:sldId id="727" r:id="rId47"/>
    <p:sldId id="432" r:id="rId48"/>
    <p:sldId id="816" r:id="rId49"/>
    <p:sldId id="817" r:id="rId50"/>
    <p:sldId id="818" r:id="rId51"/>
    <p:sldId id="819" r:id="rId52"/>
    <p:sldId id="810" r:id="rId53"/>
    <p:sldId id="776" r:id="rId54"/>
    <p:sldId id="769" r:id="rId55"/>
    <p:sldId id="811" r:id="rId56"/>
    <p:sldId id="773" r:id="rId57"/>
    <p:sldId id="482" r:id="rId5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9B1D"/>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707" autoAdjust="0"/>
    <p:restoredTop sz="82983" autoAdjust="0"/>
  </p:normalViewPr>
  <p:slideViewPr>
    <p:cSldViewPr snapToGrid="0">
      <p:cViewPr varScale="1">
        <p:scale>
          <a:sx n="80" d="100"/>
          <a:sy n="80" d="100"/>
        </p:scale>
        <p:origin x="666" y="45"/>
      </p:cViewPr>
      <p:guideLst/>
    </p:cSldViewPr>
  </p:slideViewPr>
  <p:notesTextViewPr>
    <p:cViewPr>
      <p:scale>
        <a:sx n="1" d="1"/>
        <a:sy n="1" d="1"/>
      </p:scale>
      <p:origin x="0" y="0"/>
    </p:cViewPr>
  </p:notesTextViewPr>
  <p:sorterViewPr>
    <p:cViewPr>
      <p:scale>
        <a:sx n="100" d="100"/>
        <a:sy n="100" d="100"/>
      </p:scale>
      <p:origin x="0" y="-1251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0-07-29T20:09:51.320"/>
    </inkml:context>
    <inkml:brush xml:id="br0">
      <inkml:brushProperty name="width" value="0.1" units="cm"/>
      <inkml:brushProperty name="height" value="0.1" units="cm"/>
    </inkml:brush>
  </inkml:definitions>
  <inkml:trace contextRef="#ctx0" brushRef="#br0">158 30 14279 0 0,'-10'-2'255'0'0,"0"0"-1"0"0,1-1 1 0 0,-1 0-1 0 0,1 0 0 0 0,0-1 1 0 0,0 0-255 0 0,3 2 23 0 0,1 0 0 0 0,-1 1 0 0 0,1 0 0 0 0,-1 0 0 0 0,0 0 0 0 0,1 1 0 0 0,-1 0 0 0 0,0 0 0 0 0,-5 1-23 0 0,-5-1 476 0 0,14 0-126 0 0,0 1-56 0 0,-6 5-250 0 0,6-5-114 0 0,2-1-47 0 0,0 0-203 0 0,0 0-89 0 0,3 2-662 0 0,8 9-2696 0 0,6 0-1153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949262-24D4-4E6C-B60A-983C24AD7EAF}" type="datetimeFigureOut">
              <a:rPr lang="en-US" smtClean="0"/>
              <a:t>9/14/2023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C511C0-9C3E-4C0F-9794-DDCCED11BD3B}" type="slidenum">
              <a:rPr lang="en-US" smtClean="0"/>
              <a:t>‹#›</a:t>
            </a:fld>
            <a:endParaRPr lang="en-US"/>
          </a:p>
        </p:txBody>
      </p:sp>
    </p:spTree>
    <p:extLst>
      <p:ext uri="{BB962C8B-B14F-4D97-AF65-F5344CB8AC3E}">
        <p14:creationId xmlns:p14="http://schemas.microsoft.com/office/powerpoint/2010/main" val="41512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C511C0-9C3E-4C0F-9794-DDCCED11BD3B}" type="slidenum">
              <a:rPr lang="en-US" smtClean="0"/>
              <a:t>1</a:t>
            </a:fld>
            <a:endParaRPr lang="en-US"/>
          </a:p>
        </p:txBody>
      </p:sp>
    </p:spTree>
    <p:extLst>
      <p:ext uri="{BB962C8B-B14F-4D97-AF65-F5344CB8AC3E}">
        <p14:creationId xmlns:p14="http://schemas.microsoft.com/office/powerpoint/2010/main" val="3970295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098DDD-88FC-4A2A-BA45-8C4B15201978}" type="slidenum">
              <a:rPr lang="zh-CN" altLang="en-US" smtClean="0"/>
              <a:t>4</a:t>
            </a:fld>
            <a:endParaRPr lang="zh-CN" altLang="en-US"/>
          </a:p>
        </p:txBody>
      </p:sp>
    </p:spTree>
    <p:extLst>
      <p:ext uri="{BB962C8B-B14F-4D97-AF65-F5344CB8AC3E}">
        <p14:creationId xmlns:p14="http://schemas.microsoft.com/office/powerpoint/2010/main" val="54702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098DDD-88FC-4A2A-BA45-8C4B15201978}" type="slidenum">
              <a:rPr lang="zh-CN" altLang="en-US" smtClean="0"/>
              <a:t>5</a:t>
            </a:fld>
            <a:endParaRPr lang="zh-CN" altLang="en-US"/>
          </a:p>
        </p:txBody>
      </p:sp>
    </p:spTree>
    <p:extLst>
      <p:ext uri="{BB962C8B-B14F-4D97-AF65-F5344CB8AC3E}">
        <p14:creationId xmlns:p14="http://schemas.microsoft.com/office/powerpoint/2010/main" val="1925340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C511C0-9C3E-4C0F-9794-DDCCED11BD3B}" type="slidenum">
              <a:rPr lang="en-US" smtClean="0"/>
              <a:t>10</a:t>
            </a:fld>
            <a:endParaRPr lang="en-US"/>
          </a:p>
        </p:txBody>
      </p:sp>
    </p:spTree>
    <p:extLst>
      <p:ext uri="{BB962C8B-B14F-4D97-AF65-F5344CB8AC3E}">
        <p14:creationId xmlns:p14="http://schemas.microsoft.com/office/powerpoint/2010/main" val="1788409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C511C0-9C3E-4C0F-9794-DDCCED11BD3B}" type="slidenum">
              <a:rPr lang="en-US" smtClean="0"/>
              <a:t>25</a:t>
            </a:fld>
            <a:endParaRPr lang="en-US"/>
          </a:p>
        </p:txBody>
      </p:sp>
    </p:spTree>
    <p:extLst>
      <p:ext uri="{BB962C8B-B14F-4D97-AF65-F5344CB8AC3E}">
        <p14:creationId xmlns:p14="http://schemas.microsoft.com/office/powerpoint/2010/main" val="1734692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C511C0-9C3E-4C0F-9794-DDCCED11BD3B}" type="slidenum">
              <a:rPr lang="en-US" smtClean="0"/>
              <a:t>53</a:t>
            </a:fld>
            <a:endParaRPr lang="en-US"/>
          </a:p>
        </p:txBody>
      </p:sp>
    </p:spTree>
    <p:extLst>
      <p:ext uri="{BB962C8B-B14F-4D97-AF65-F5344CB8AC3E}">
        <p14:creationId xmlns:p14="http://schemas.microsoft.com/office/powerpoint/2010/main" val="1362791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1146F4F-DBF3-429D-812D-5A4F53414F16}"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43D0F9-EB4C-4BBB-9BEF-5465747499DC}" type="slidenum">
              <a:rPr lang="en-US" smtClean="0"/>
              <a:t>‹#›</a:t>
            </a:fld>
            <a:endParaRPr lang="en-US"/>
          </a:p>
        </p:txBody>
      </p:sp>
    </p:spTree>
    <p:extLst>
      <p:ext uri="{BB962C8B-B14F-4D97-AF65-F5344CB8AC3E}">
        <p14:creationId xmlns:p14="http://schemas.microsoft.com/office/powerpoint/2010/main" val="3897938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146F4F-DBF3-429D-812D-5A4F53414F16}"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43D0F9-EB4C-4BBB-9BEF-5465747499DC}" type="slidenum">
              <a:rPr lang="en-US" smtClean="0"/>
              <a:t>‹#›</a:t>
            </a:fld>
            <a:endParaRPr lang="en-US"/>
          </a:p>
        </p:txBody>
      </p:sp>
    </p:spTree>
    <p:extLst>
      <p:ext uri="{BB962C8B-B14F-4D97-AF65-F5344CB8AC3E}">
        <p14:creationId xmlns:p14="http://schemas.microsoft.com/office/powerpoint/2010/main" val="1402806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146F4F-DBF3-429D-812D-5A4F53414F16}"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43D0F9-EB4C-4BBB-9BEF-5465747499DC}" type="slidenum">
              <a:rPr lang="en-US" smtClean="0"/>
              <a:t>‹#›</a:t>
            </a:fld>
            <a:endParaRPr lang="en-US"/>
          </a:p>
        </p:txBody>
      </p:sp>
    </p:spTree>
    <p:extLst>
      <p:ext uri="{BB962C8B-B14F-4D97-AF65-F5344CB8AC3E}">
        <p14:creationId xmlns:p14="http://schemas.microsoft.com/office/powerpoint/2010/main" val="1874525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atin typeface="Bahnschrift SemiBold Condensed" panose="020B0502040204020203"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tx2"/>
                </a:solidFill>
                <a:latin typeface="Bahnschrift SemiCondensed" panose="020B0502040204020203" pitchFamily="34" charset="0"/>
              </a:defRPr>
            </a:lvl1pPr>
            <a:lvl2pPr>
              <a:defRPr>
                <a:solidFill>
                  <a:schemeClr val="tx2"/>
                </a:solidFill>
                <a:latin typeface="Bahnschrift SemiCondensed" panose="020B0502040204020203" pitchFamily="34" charset="0"/>
              </a:defRPr>
            </a:lvl2pPr>
            <a:lvl3pPr>
              <a:defRPr>
                <a:solidFill>
                  <a:schemeClr val="tx2"/>
                </a:solidFill>
                <a:latin typeface="Bahnschrift SemiCondensed" panose="020B0502040204020203" pitchFamily="34" charset="0"/>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1146F4F-DBF3-429D-812D-5A4F53414F16}"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43D0F9-EB4C-4BBB-9BEF-5465747499DC}" type="slidenum">
              <a:rPr lang="en-US" smtClean="0"/>
              <a:t>‹#›</a:t>
            </a:fld>
            <a:endParaRPr lang="en-US"/>
          </a:p>
        </p:txBody>
      </p:sp>
    </p:spTree>
    <p:extLst>
      <p:ext uri="{BB962C8B-B14F-4D97-AF65-F5344CB8AC3E}">
        <p14:creationId xmlns:p14="http://schemas.microsoft.com/office/powerpoint/2010/main" val="1476787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4800"/>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1146F4F-DBF3-429D-812D-5A4F53414F16}"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43D0F9-EB4C-4BBB-9BEF-5465747499DC}" type="slidenum">
              <a:rPr lang="en-US" smtClean="0"/>
              <a:t>‹#›</a:t>
            </a:fld>
            <a:endParaRPr lang="en-US"/>
          </a:p>
        </p:txBody>
      </p:sp>
    </p:spTree>
    <p:extLst>
      <p:ext uri="{BB962C8B-B14F-4D97-AF65-F5344CB8AC3E}">
        <p14:creationId xmlns:p14="http://schemas.microsoft.com/office/powerpoint/2010/main" val="67791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1146F4F-DBF3-429D-812D-5A4F53414F16}" type="datetimeFigureOut">
              <a:rPr lang="en-US" smtClean="0"/>
              <a:t>9/14/2023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43D0F9-EB4C-4BBB-9BEF-5465747499DC}" type="slidenum">
              <a:rPr lang="en-US" smtClean="0"/>
              <a:t>‹#›</a:t>
            </a:fld>
            <a:endParaRPr lang="en-US"/>
          </a:p>
        </p:txBody>
      </p:sp>
    </p:spTree>
    <p:extLst>
      <p:ext uri="{BB962C8B-B14F-4D97-AF65-F5344CB8AC3E}">
        <p14:creationId xmlns:p14="http://schemas.microsoft.com/office/powerpoint/2010/main" val="2193823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1146F4F-DBF3-429D-812D-5A4F53414F16}" type="datetimeFigureOut">
              <a:rPr lang="en-US" smtClean="0"/>
              <a:t>9/14/2023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43D0F9-EB4C-4BBB-9BEF-5465747499DC}" type="slidenum">
              <a:rPr lang="en-US" smtClean="0"/>
              <a:t>‹#›</a:t>
            </a:fld>
            <a:endParaRPr lang="en-US"/>
          </a:p>
        </p:txBody>
      </p:sp>
    </p:spTree>
    <p:extLst>
      <p:ext uri="{BB962C8B-B14F-4D97-AF65-F5344CB8AC3E}">
        <p14:creationId xmlns:p14="http://schemas.microsoft.com/office/powerpoint/2010/main" val="3334532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146F4F-DBF3-429D-812D-5A4F53414F16}" type="datetimeFigureOut">
              <a:rPr lang="en-US" smtClean="0"/>
              <a:t>9/14/2023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43D0F9-EB4C-4BBB-9BEF-5465747499DC}" type="slidenum">
              <a:rPr lang="en-US" smtClean="0"/>
              <a:t>‹#›</a:t>
            </a:fld>
            <a:endParaRPr lang="en-US"/>
          </a:p>
        </p:txBody>
      </p:sp>
    </p:spTree>
    <p:extLst>
      <p:ext uri="{BB962C8B-B14F-4D97-AF65-F5344CB8AC3E}">
        <p14:creationId xmlns:p14="http://schemas.microsoft.com/office/powerpoint/2010/main" val="1417222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146F4F-DBF3-429D-812D-5A4F53414F16}" type="datetimeFigureOut">
              <a:rPr lang="en-US" smtClean="0"/>
              <a:t>9/14/2023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43D0F9-EB4C-4BBB-9BEF-5465747499DC}" type="slidenum">
              <a:rPr lang="en-US" smtClean="0"/>
              <a:t>‹#›</a:t>
            </a:fld>
            <a:endParaRPr lang="en-US"/>
          </a:p>
        </p:txBody>
      </p:sp>
    </p:spTree>
    <p:extLst>
      <p:ext uri="{BB962C8B-B14F-4D97-AF65-F5344CB8AC3E}">
        <p14:creationId xmlns:p14="http://schemas.microsoft.com/office/powerpoint/2010/main" val="4086654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1146F4F-DBF3-429D-812D-5A4F53414F16}" type="datetimeFigureOut">
              <a:rPr lang="en-US" smtClean="0"/>
              <a:t>9/14/2023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43D0F9-EB4C-4BBB-9BEF-5465747499DC}" type="slidenum">
              <a:rPr lang="en-US" smtClean="0"/>
              <a:t>‹#›</a:t>
            </a:fld>
            <a:endParaRPr lang="en-US"/>
          </a:p>
        </p:txBody>
      </p:sp>
    </p:spTree>
    <p:extLst>
      <p:ext uri="{BB962C8B-B14F-4D97-AF65-F5344CB8AC3E}">
        <p14:creationId xmlns:p14="http://schemas.microsoft.com/office/powerpoint/2010/main" val="2278146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1146F4F-DBF3-429D-812D-5A4F53414F16}" type="datetimeFigureOut">
              <a:rPr lang="en-US" smtClean="0"/>
              <a:t>9/14/2023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43D0F9-EB4C-4BBB-9BEF-5465747499DC}" type="slidenum">
              <a:rPr lang="en-US" smtClean="0"/>
              <a:t>‹#›</a:t>
            </a:fld>
            <a:endParaRPr lang="en-US"/>
          </a:p>
        </p:txBody>
      </p:sp>
    </p:spTree>
    <p:extLst>
      <p:ext uri="{BB962C8B-B14F-4D97-AF65-F5344CB8AC3E}">
        <p14:creationId xmlns:p14="http://schemas.microsoft.com/office/powerpoint/2010/main" val="2526168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146F4F-DBF3-429D-812D-5A4F53414F16}" type="datetimeFigureOut">
              <a:rPr lang="en-US" smtClean="0"/>
              <a:t>9/14/2023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43D0F9-EB4C-4BBB-9BEF-5465747499DC}" type="slidenum">
              <a:rPr lang="en-US" smtClean="0"/>
              <a:t>‹#›</a:t>
            </a:fld>
            <a:endParaRPr lang="en-US"/>
          </a:p>
        </p:txBody>
      </p:sp>
    </p:spTree>
    <p:extLst>
      <p:ext uri="{BB962C8B-B14F-4D97-AF65-F5344CB8AC3E}">
        <p14:creationId xmlns:p14="http://schemas.microsoft.com/office/powerpoint/2010/main" val="421117442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b="0" kern="1200">
          <a:solidFill>
            <a:schemeClr val="tx2"/>
          </a:solidFill>
          <a:latin typeface="Bahnschrift SemiBold Condensed" panose="020B050204020402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hnschrift SemiCondensed" panose="020B05020402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hnschrift SemiCondensed" panose="020B05020402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customXml" Target="../ink/ink1.xml"/><Relationship Id="rId7"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39.png"/><Relationship Id="rId9"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76.png"/></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physics.aps.org/articles/v10/23" TargetMode="External"/><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2.xml"/><Relationship Id="rId4" Type="http://schemas.openxmlformats.org/officeDocument/2006/relationships/image" Target="../media/image48.emf"/></Relationships>
</file>

<file path=ppt/slides/_rels/slide47.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hyperlink" Target="https://arxiv.org/abs/2304.03302"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50.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7"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34.png"/></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37330-A132-93BB-50B0-D8E82F18510F}"/>
              </a:ext>
            </a:extLst>
          </p:cNvPr>
          <p:cNvSpPr>
            <a:spLocks noGrp="1"/>
          </p:cNvSpPr>
          <p:nvPr>
            <p:ph type="ctrTitle"/>
          </p:nvPr>
        </p:nvSpPr>
        <p:spPr>
          <a:xfrm>
            <a:off x="685800" y="1324658"/>
            <a:ext cx="7772400" cy="2387600"/>
          </a:xfrm>
        </p:spPr>
        <p:txBody>
          <a:bodyPr>
            <a:noAutofit/>
          </a:bodyPr>
          <a:lstStyle/>
          <a:p>
            <a:r>
              <a:rPr lang="en-US" sz="4400" dirty="0"/>
              <a:t>Computing Feynman Parton Distributions on Lattice through </a:t>
            </a:r>
            <a:br>
              <a:rPr lang="en-US" sz="4400" dirty="0"/>
            </a:br>
            <a:r>
              <a:rPr lang="en-US" sz="4400" dirty="0"/>
              <a:t>Large-momentum effective theory </a:t>
            </a:r>
          </a:p>
        </p:txBody>
      </p:sp>
      <p:sp>
        <p:nvSpPr>
          <p:cNvPr id="3" name="Subtitle 2">
            <a:extLst>
              <a:ext uri="{FF2B5EF4-FFF2-40B4-BE49-F238E27FC236}">
                <a16:creationId xmlns:a16="http://schemas.microsoft.com/office/drawing/2014/main" id="{A024A1B1-9E10-09FB-9A71-37652B095BA0}"/>
              </a:ext>
            </a:extLst>
          </p:cNvPr>
          <p:cNvSpPr>
            <a:spLocks noGrp="1"/>
          </p:cNvSpPr>
          <p:nvPr>
            <p:ph type="subTitle" idx="1"/>
          </p:nvPr>
        </p:nvSpPr>
        <p:spPr>
          <a:xfrm>
            <a:off x="1071797" y="4047344"/>
            <a:ext cx="6929203" cy="1753844"/>
          </a:xfrm>
        </p:spPr>
        <p:txBody>
          <a:bodyPr>
            <a:noAutofit/>
          </a:bodyPr>
          <a:lstStyle/>
          <a:p>
            <a:r>
              <a:rPr lang="en-US" dirty="0">
                <a:solidFill>
                  <a:schemeClr val="tx2"/>
                </a:solidFill>
              </a:rPr>
              <a:t>Xiangdong Ji, University of Maryland</a:t>
            </a:r>
          </a:p>
          <a:p>
            <a:r>
              <a:rPr lang="en-US" dirty="0">
                <a:solidFill>
                  <a:srgbClr val="209B1D"/>
                </a:solidFill>
              </a:rPr>
              <a:t>50 years of QCD symposium, UCLA </a:t>
            </a:r>
          </a:p>
          <a:p>
            <a:r>
              <a:rPr lang="en-US" dirty="0">
                <a:solidFill>
                  <a:srgbClr val="209B1D"/>
                </a:solidFill>
              </a:rPr>
              <a:t>Sept 14, 2023 </a:t>
            </a:r>
          </a:p>
          <a:p>
            <a:endParaRPr lang="en-US" dirty="0">
              <a:solidFill>
                <a:srgbClr val="FF0000"/>
              </a:solidFill>
            </a:endParaRPr>
          </a:p>
        </p:txBody>
      </p:sp>
    </p:spTree>
    <p:extLst>
      <p:ext uri="{BB962C8B-B14F-4D97-AF65-F5344CB8AC3E}">
        <p14:creationId xmlns:p14="http://schemas.microsoft.com/office/powerpoint/2010/main" val="2404081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8E833-A80F-475D-9501-574A84047F5D}"/>
              </a:ext>
            </a:extLst>
          </p:cNvPr>
          <p:cNvSpPr>
            <a:spLocks noGrp="1"/>
          </p:cNvSpPr>
          <p:nvPr>
            <p:ph type="title"/>
          </p:nvPr>
        </p:nvSpPr>
        <p:spPr/>
        <p:txBody>
          <a:bodyPr/>
          <a:lstStyle/>
          <a:p>
            <a:r>
              <a:rPr lang="en-US" dirty="0"/>
              <a:t>Weinberg’s rules</a:t>
            </a:r>
          </a:p>
        </p:txBody>
      </p:sp>
      <p:sp>
        <p:nvSpPr>
          <p:cNvPr id="3" name="Content Placeholder 2">
            <a:extLst>
              <a:ext uri="{FF2B5EF4-FFF2-40B4-BE49-F238E27FC236}">
                <a16:creationId xmlns:a16="http://schemas.microsoft.com/office/drawing/2014/main" id="{0FF9B9B9-B8E3-4576-BE63-C0AED4A95D56}"/>
              </a:ext>
            </a:extLst>
          </p:cNvPr>
          <p:cNvSpPr>
            <a:spLocks noGrp="1"/>
          </p:cNvSpPr>
          <p:nvPr>
            <p:ph idx="1"/>
          </p:nvPr>
        </p:nvSpPr>
        <p:spPr/>
        <p:txBody>
          <a:bodyPr>
            <a:normAutofit lnSpcReduction="10000"/>
          </a:bodyPr>
          <a:lstStyle/>
          <a:p>
            <a:r>
              <a:rPr lang="en-US" dirty="0"/>
              <a:t>What does an object look like when travelling at infinite momentum or speed of light? </a:t>
            </a:r>
          </a:p>
          <a:p>
            <a:r>
              <a:rPr lang="en-US" dirty="0"/>
              <a:t>S. Weinberg (scalar QFT)</a:t>
            </a:r>
          </a:p>
          <a:p>
            <a:pPr marL="0" indent="0">
              <a:buNone/>
            </a:pPr>
            <a:r>
              <a:rPr lang="en-US" sz="2400" dirty="0">
                <a:solidFill>
                  <a:srgbClr val="0000FF"/>
                </a:solidFill>
              </a:rPr>
              <a:t>    Dynamics at infinite momentum</a:t>
            </a:r>
          </a:p>
          <a:p>
            <a:pPr marL="0" indent="0">
              <a:buNone/>
            </a:pPr>
            <a:r>
              <a:rPr lang="en-US" sz="2000" i="1" dirty="0">
                <a:solidFill>
                  <a:srgbClr val="01AF1E"/>
                </a:solidFill>
              </a:rPr>
              <a:t>     Phys. Rev.</a:t>
            </a:r>
            <a:r>
              <a:rPr lang="en-US" sz="2000" dirty="0">
                <a:solidFill>
                  <a:srgbClr val="01AF1E"/>
                </a:solidFill>
              </a:rPr>
              <a:t> 150 (1966) 1313-1318 </a:t>
            </a:r>
          </a:p>
          <a:p>
            <a:pPr marL="0" indent="0">
              <a:buNone/>
            </a:pPr>
            <a:endParaRPr lang="en-US" sz="2000" dirty="0">
              <a:solidFill>
                <a:srgbClr val="01AF1E"/>
              </a:solidFill>
            </a:endParaRPr>
          </a:p>
          <a:p>
            <a:r>
              <a:rPr lang="en-US" dirty="0"/>
              <a:t>All kinematic infinities can be removed from the calculations, resulting a set of rules for  perturbation theory (“old-fashioned </a:t>
            </a:r>
            <a:r>
              <a:rPr lang="en-US" dirty="0" err="1"/>
              <a:t>p.t.</a:t>
            </a:r>
            <a:r>
              <a:rPr lang="en-US" dirty="0"/>
              <a:t>”)</a:t>
            </a:r>
          </a:p>
          <a:p>
            <a:r>
              <a:rPr lang="en-US" dirty="0"/>
              <a:t>The result is similar to a “non-relativistic” theory.</a:t>
            </a:r>
          </a:p>
          <a:p>
            <a:pPr marL="0" indent="0">
              <a:buNone/>
            </a:pPr>
            <a:endParaRPr lang="en-US" dirty="0">
              <a:solidFill>
                <a:srgbClr val="01AF1E"/>
              </a:solidFill>
            </a:endParaRPr>
          </a:p>
        </p:txBody>
      </p:sp>
      <p:pic>
        <p:nvPicPr>
          <p:cNvPr id="2050" name="Picture 2" descr="Steven Weinberg">
            <a:extLst>
              <a:ext uri="{FF2B5EF4-FFF2-40B4-BE49-F238E27FC236}">
                <a16:creationId xmlns:a16="http://schemas.microsoft.com/office/drawing/2014/main" id="{376EEC05-61AE-4466-BA2E-1468628E576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90781" y="2345402"/>
            <a:ext cx="1378354" cy="183780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Lorentz transformations - Making Physics Clear">
            <a:extLst>
              <a:ext uri="{FF2B5EF4-FFF2-40B4-BE49-F238E27FC236}">
                <a16:creationId xmlns:a16="http://schemas.microsoft.com/office/drawing/2014/main" id="{62E1C06C-A340-63CE-3990-8F83A005EE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8876" y="268069"/>
            <a:ext cx="2907812" cy="1490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3024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B898-8983-4CE4-9917-89E3AD29146C}"/>
              </a:ext>
            </a:extLst>
          </p:cNvPr>
          <p:cNvSpPr>
            <a:spLocks noGrp="1"/>
          </p:cNvSpPr>
          <p:nvPr>
            <p:ph type="title"/>
          </p:nvPr>
        </p:nvSpPr>
        <p:spPr/>
        <p:txBody>
          <a:bodyPr/>
          <a:lstStyle/>
          <a:p>
            <a:r>
              <a:rPr lang="en-US" dirty="0"/>
              <a:t>More Weinberg’s rules…</a:t>
            </a:r>
          </a:p>
        </p:txBody>
      </p:sp>
      <p:sp>
        <p:nvSpPr>
          <p:cNvPr id="3" name="Content Placeholder 2">
            <a:extLst>
              <a:ext uri="{FF2B5EF4-FFF2-40B4-BE49-F238E27FC236}">
                <a16:creationId xmlns:a16="http://schemas.microsoft.com/office/drawing/2014/main" id="{9C8D7115-4502-4357-BC65-66C155E157BB}"/>
              </a:ext>
            </a:extLst>
          </p:cNvPr>
          <p:cNvSpPr>
            <a:spLocks noGrp="1"/>
          </p:cNvSpPr>
          <p:nvPr>
            <p:ph idx="1"/>
          </p:nvPr>
        </p:nvSpPr>
        <p:spPr/>
        <p:txBody>
          <a:bodyPr/>
          <a:lstStyle/>
          <a:p>
            <a:r>
              <a:rPr lang="en-US" dirty="0"/>
              <a:t>L. Susskind, K. </a:t>
            </a:r>
            <a:r>
              <a:rPr lang="en-US" dirty="0" err="1"/>
              <a:t>Bardakci</a:t>
            </a:r>
            <a:r>
              <a:rPr lang="en-US" dirty="0"/>
              <a:t>, and M. </a:t>
            </a:r>
            <a:r>
              <a:rPr lang="en-US" dirty="0" err="1"/>
              <a:t>B.Halpern</a:t>
            </a:r>
            <a:r>
              <a:rPr lang="en-US" dirty="0"/>
              <a:t>,…</a:t>
            </a:r>
          </a:p>
          <a:p>
            <a:r>
              <a:rPr lang="en-US" dirty="0"/>
              <a:t>S. J. Chang and S. K. Ma (1969)</a:t>
            </a:r>
          </a:p>
          <a:p>
            <a:pPr marL="0" indent="0">
              <a:buNone/>
            </a:pPr>
            <a:r>
              <a:rPr lang="en-US" sz="2000" dirty="0">
                <a:solidFill>
                  <a:srgbClr val="01AF1E"/>
                </a:solidFill>
              </a:rPr>
              <a:t>  </a:t>
            </a:r>
            <a:r>
              <a:rPr lang="en-US" sz="2000" dirty="0">
                <a:solidFill>
                  <a:srgbClr val="0000FF"/>
                </a:solidFill>
              </a:rPr>
              <a:t>Feynman rules and quantum electrodynamics at infinite momentum</a:t>
            </a:r>
            <a:r>
              <a:rPr lang="en-US" sz="2000" dirty="0">
                <a:solidFill>
                  <a:srgbClr val="01AF1E"/>
                </a:solidFill>
              </a:rPr>
              <a:t>,</a:t>
            </a:r>
          </a:p>
          <a:p>
            <a:pPr marL="0" indent="0">
              <a:buNone/>
            </a:pPr>
            <a:r>
              <a:rPr lang="en-US" sz="2000" dirty="0">
                <a:solidFill>
                  <a:srgbClr val="01AF1E"/>
                </a:solidFill>
              </a:rPr>
              <a:t> Phys. Rev. 180 (1969) 1506-1513</a:t>
            </a:r>
          </a:p>
          <a:p>
            <a:r>
              <a:rPr lang="en-US" dirty="0"/>
              <a:t>J. </a:t>
            </a:r>
            <a:r>
              <a:rPr lang="en-US" dirty="0" err="1"/>
              <a:t>Kogut</a:t>
            </a:r>
            <a:r>
              <a:rPr lang="en-US" dirty="0"/>
              <a:t> and D. Soper</a:t>
            </a:r>
          </a:p>
          <a:p>
            <a:pPr marL="0" indent="0">
              <a:buNone/>
            </a:pPr>
            <a:r>
              <a:rPr lang="en-US" sz="2000" dirty="0">
                <a:solidFill>
                  <a:srgbClr val="0000FF"/>
                </a:solidFill>
              </a:rPr>
              <a:t> Quantum Electrodynamics in the Infinite Momentum Frame</a:t>
            </a:r>
            <a:r>
              <a:rPr lang="en-US" sz="2000" dirty="0">
                <a:solidFill>
                  <a:srgbClr val="01AF1E"/>
                </a:solidFill>
              </a:rPr>
              <a:t>,             </a:t>
            </a:r>
            <a:r>
              <a:rPr lang="en-US" sz="2000" dirty="0" err="1">
                <a:solidFill>
                  <a:srgbClr val="01AF1E"/>
                </a:solidFill>
              </a:rPr>
              <a:t>Phys.Rev.D</a:t>
            </a:r>
            <a:r>
              <a:rPr lang="en-US" sz="2000" dirty="0">
                <a:solidFill>
                  <a:srgbClr val="01AF1E"/>
                </a:solidFill>
              </a:rPr>
              <a:t> 1 (1970) 2901-2913</a:t>
            </a:r>
            <a:endParaRPr lang="en-US" sz="1800" dirty="0">
              <a:solidFill>
                <a:srgbClr val="01AF1E"/>
              </a:solidFill>
            </a:endParaRPr>
          </a:p>
          <a:p>
            <a:endParaRPr lang="en-US" sz="2400" dirty="0">
              <a:solidFill>
                <a:srgbClr val="0000FF"/>
              </a:solidFill>
            </a:endParaRPr>
          </a:p>
        </p:txBody>
      </p:sp>
    </p:spTree>
    <p:extLst>
      <p:ext uri="{BB962C8B-B14F-4D97-AF65-F5344CB8AC3E}">
        <p14:creationId xmlns:p14="http://schemas.microsoft.com/office/powerpoint/2010/main" val="364173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FD42D-362D-4BB9-9280-426CD99C10AF}"/>
              </a:ext>
            </a:extLst>
          </p:cNvPr>
          <p:cNvSpPr>
            <a:spLocks noGrp="1"/>
          </p:cNvSpPr>
          <p:nvPr>
            <p:ph type="title"/>
          </p:nvPr>
        </p:nvSpPr>
        <p:spPr/>
        <p:txBody>
          <a:bodyPr/>
          <a:lstStyle/>
          <a:p>
            <a:r>
              <a:rPr lang="en-US" dirty="0"/>
              <a:t>Chang and Ma’s discovery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5ED28C6-D2B6-47DD-A83E-3FFFA841918E}"/>
                  </a:ext>
                </a:extLst>
              </p:cNvPr>
              <p:cNvSpPr>
                <a:spLocks noGrp="1"/>
              </p:cNvSpPr>
              <p:nvPr>
                <p:ph idx="1"/>
              </p:nvPr>
            </p:nvSpPr>
            <p:spPr>
              <a:xfrm>
                <a:off x="628650" y="1900841"/>
                <a:ext cx="4690325" cy="3945775"/>
              </a:xfrm>
            </p:spPr>
            <p:txBody>
              <a:bodyPr>
                <a:noAutofit/>
              </a:bodyPr>
              <a:lstStyle/>
              <a:p>
                <a:r>
                  <a:rPr lang="en-US" dirty="0"/>
                  <a:t>All Weinberg’s rules in the P=∞ limit can be obtained by quantizing the theory with “new coordinates”</a:t>
                </a:r>
              </a:p>
              <a:p>
                <a:pPr marL="0" indent="0">
                  <a:buNone/>
                </a:pPr>
                <a:r>
                  <a:rPr lang="en-US" dirty="0"/>
                  <a:t>         </a:t>
                </a:r>
                <a14:m>
                  <m:oMath xmlns:m="http://schemas.openxmlformats.org/officeDocument/2006/math">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𝑥</m:t>
                        </m:r>
                      </m:e>
                      <m:sup>
                        <m:r>
                          <a:rPr lang="en-US" b="0" i="1" smtClean="0">
                            <a:solidFill>
                              <a:srgbClr val="FF0000"/>
                            </a:solidFill>
                            <a:latin typeface="Cambria Math" panose="02040503050406030204" pitchFamily="18" charset="0"/>
                          </a:rPr>
                          <m:t>+</m:t>
                        </m:r>
                      </m:sup>
                    </m:sSup>
                    <m:r>
                      <a:rPr lang="en-US" b="0" i="1" smtClean="0">
                        <a:solidFill>
                          <a:srgbClr val="FF0000"/>
                        </a:solidFill>
                        <a:latin typeface="Cambria Math" panose="02040503050406030204" pitchFamily="18" charset="0"/>
                      </a:rPr>
                      <m:t>=</m:t>
                    </m:r>
                    <m:f>
                      <m:fPr>
                        <m:ctrlPr>
                          <a:rPr lang="en-US" b="0" i="1" smtClean="0">
                            <a:solidFill>
                              <a:srgbClr val="FF0000"/>
                            </a:solidFill>
                            <a:latin typeface="Cambria Math" panose="02040503050406030204" pitchFamily="18" charset="0"/>
                          </a:rPr>
                        </m:ctrlPr>
                      </m:fPr>
                      <m:num>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𝑥</m:t>
                            </m:r>
                          </m:e>
                          <m:sup>
                            <m:r>
                              <a:rPr lang="en-US" b="0" i="1" smtClean="0">
                                <a:solidFill>
                                  <a:srgbClr val="FF0000"/>
                                </a:solidFill>
                                <a:latin typeface="Cambria Math" panose="02040503050406030204" pitchFamily="18" charset="0"/>
                              </a:rPr>
                              <m:t>0</m:t>
                            </m:r>
                          </m:sup>
                        </m:sSup>
                        <m:r>
                          <a:rPr lang="en-US" b="0" i="1" smtClean="0">
                            <a:solidFill>
                              <a:srgbClr val="FF0000"/>
                            </a:solidFill>
                            <a:latin typeface="Cambria Math" panose="02040503050406030204" pitchFamily="18" charset="0"/>
                          </a:rPr>
                          <m:t>+</m:t>
                        </m:r>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𝑥</m:t>
                            </m:r>
                          </m:e>
                          <m:sup>
                            <m:r>
                              <a:rPr lang="en-US" b="0" i="1" smtClean="0">
                                <a:solidFill>
                                  <a:srgbClr val="FF0000"/>
                                </a:solidFill>
                                <a:latin typeface="Cambria Math" panose="02040503050406030204" pitchFamily="18" charset="0"/>
                              </a:rPr>
                              <m:t>3</m:t>
                            </m:r>
                          </m:sup>
                        </m:sSup>
                      </m:num>
                      <m:den>
                        <m:rad>
                          <m:radPr>
                            <m:degHide m:val="on"/>
                            <m:ctrlPr>
                              <a:rPr lang="en-US" b="0" i="1" smtClean="0">
                                <a:solidFill>
                                  <a:srgbClr val="FF0000"/>
                                </a:solidFill>
                                <a:latin typeface="Cambria Math" panose="02040503050406030204" pitchFamily="18" charset="0"/>
                              </a:rPr>
                            </m:ctrlPr>
                          </m:radPr>
                          <m:deg/>
                          <m:e>
                            <m:r>
                              <a:rPr lang="en-US" b="0" i="1" smtClean="0">
                                <a:solidFill>
                                  <a:srgbClr val="FF0000"/>
                                </a:solidFill>
                                <a:latin typeface="Cambria Math" panose="02040503050406030204" pitchFamily="18" charset="0"/>
                              </a:rPr>
                              <m:t>2</m:t>
                            </m:r>
                          </m:e>
                        </m:rad>
                      </m:den>
                    </m:f>
                    <m:r>
                      <a:rPr lang="en-US" b="0" i="1" smtClean="0">
                        <a:solidFill>
                          <a:srgbClr val="FF0000"/>
                        </a:solidFill>
                        <a:latin typeface="Cambria Math" panose="02040503050406030204" pitchFamily="18" charset="0"/>
                      </a:rPr>
                      <m:t>, </m:t>
                    </m:r>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  </m:t>
                        </m:r>
                        <m:r>
                          <a:rPr lang="en-US" b="0" i="1" smtClean="0">
                            <a:solidFill>
                              <a:srgbClr val="FF0000"/>
                            </a:solidFill>
                            <a:latin typeface="Cambria Math" panose="02040503050406030204" pitchFamily="18" charset="0"/>
                          </a:rPr>
                          <m:t>𝑥</m:t>
                        </m:r>
                      </m:e>
                      <m:sup>
                        <m:r>
                          <a:rPr lang="en-US" b="0" i="1" smtClean="0">
                            <a:solidFill>
                              <a:srgbClr val="FF0000"/>
                            </a:solidFill>
                            <a:latin typeface="Cambria Math" panose="02040503050406030204" pitchFamily="18" charset="0"/>
                          </a:rPr>
                          <m:t>−</m:t>
                        </m:r>
                      </m:sup>
                    </m:sSup>
                    <m:r>
                      <a:rPr lang="en-US" b="0" i="1" smtClean="0">
                        <a:solidFill>
                          <a:srgbClr val="FF0000"/>
                        </a:solidFill>
                        <a:latin typeface="Cambria Math" panose="02040503050406030204" pitchFamily="18" charset="0"/>
                      </a:rPr>
                      <m:t>=</m:t>
                    </m:r>
                    <m:f>
                      <m:fPr>
                        <m:ctrlPr>
                          <a:rPr lang="en-US" i="1">
                            <a:solidFill>
                              <a:srgbClr val="FF0000"/>
                            </a:solidFill>
                            <a:latin typeface="Cambria Math" panose="02040503050406030204" pitchFamily="18" charset="0"/>
                          </a:rPr>
                        </m:ctrlPr>
                      </m:fPr>
                      <m:num>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𝑥</m:t>
                            </m:r>
                          </m:e>
                          <m:sup>
                            <m:r>
                              <a:rPr lang="en-US" i="1">
                                <a:solidFill>
                                  <a:srgbClr val="FF0000"/>
                                </a:solidFill>
                                <a:latin typeface="Cambria Math" panose="02040503050406030204" pitchFamily="18" charset="0"/>
                              </a:rPr>
                              <m:t>0</m:t>
                            </m:r>
                          </m:sup>
                        </m:sSup>
                        <m:r>
                          <a:rPr lang="en-US" b="0" i="1" smtClean="0">
                            <a:solidFill>
                              <a:srgbClr val="FF0000"/>
                            </a:solidFill>
                            <a:latin typeface="Cambria Math" panose="02040503050406030204" pitchFamily="18" charset="0"/>
                          </a:rPr>
                          <m:t>−</m:t>
                        </m:r>
                        <m:sSup>
                          <m:sSupPr>
                            <m:ctrlPr>
                              <a:rPr lang="en-US" i="1" smtClean="0">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𝑥</m:t>
                            </m:r>
                          </m:e>
                          <m:sup>
                            <m:r>
                              <a:rPr lang="en-US" i="1">
                                <a:solidFill>
                                  <a:srgbClr val="FF0000"/>
                                </a:solidFill>
                                <a:latin typeface="Cambria Math" panose="02040503050406030204" pitchFamily="18" charset="0"/>
                              </a:rPr>
                              <m:t>3</m:t>
                            </m:r>
                          </m:sup>
                        </m:sSup>
                      </m:num>
                      <m:den>
                        <m:rad>
                          <m:radPr>
                            <m:degHide m:val="on"/>
                            <m:ctrlPr>
                              <a:rPr lang="en-US" i="1">
                                <a:solidFill>
                                  <a:srgbClr val="FF0000"/>
                                </a:solidFill>
                                <a:latin typeface="Cambria Math" panose="02040503050406030204" pitchFamily="18" charset="0"/>
                              </a:rPr>
                            </m:ctrlPr>
                          </m:radPr>
                          <m:deg/>
                          <m:e>
                            <m:r>
                              <a:rPr lang="en-US" i="1">
                                <a:solidFill>
                                  <a:srgbClr val="FF0000"/>
                                </a:solidFill>
                                <a:latin typeface="Cambria Math" panose="02040503050406030204" pitchFamily="18" charset="0"/>
                              </a:rPr>
                              <m:t>2</m:t>
                            </m:r>
                          </m:e>
                        </m:rad>
                      </m:den>
                    </m:f>
                  </m:oMath>
                </a14:m>
                <a:endParaRPr lang="en-US" dirty="0"/>
              </a:p>
              <a:p>
                <a:pPr marL="0" indent="0">
                  <a:buNone/>
                </a:pPr>
                <a:r>
                  <a:rPr lang="en-US" dirty="0"/>
                  <a:t>  by t</a:t>
                </a:r>
                <a:r>
                  <a:rPr lang="en-US" b="0" dirty="0"/>
                  <a:t>reating </a:t>
                </a:r>
              </a:p>
              <a:p>
                <a:pPr marL="0" indent="0">
                  <a:buNone/>
                </a:pPr>
                <a:r>
                  <a:rPr lang="en-US" dirty="0">
                    <a:solidFill>
                      <a:srgbClr val="FF0000"/>
                    </a:solidFill>
                  </a:rPr>
                  <a:t>         </a:t>
                </a:r>
                <a14:m>
                  <m:oMath xmlns:m="http://schemas.openxmlformats.org/officeDocument/2006/math">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𝑥</m:t>
                        </m:r>
                      </m:e>
                      <m:sup>
                        <m:r>
                          <a:rPr lang="en-US" i="1">
                            <a:solidFill>
                              <a:srgbClr val="FF0000"/>
                            </a:solidFill>
                            <a:latin typeface="Cambria Math" panose="02040503050406030204" pitchFamily="18" charset="0"/>
                          </a:rPr>
                          <m:t>+</m:t>
                        </m:r>
                      </m:sup>
                    </m:sSup>
                  </m:oMath>
                </a14:m>
                <a:r>
                  <a:rPr lang="en-US" b="0" dirty="0"/>
                  <a:t> as the </a:t>
                </a:r>
                <a:r>
                  <a:rPr lang="en-US" b="0" dirty="0">
                    <a:solidFill>
                      <a:srgbClr val="FF0000"/>
                    </a:solidFill>
                  </a:rPr>
                  <a:t>new </a:t>
                </a:r>
                <a:r>
                  <a:rPr lang="en-US" dirty="0">
                    <a:solidFill>
                      <a:srgbClr val="FF0000"/>
                    </a:solidFill>
                  </a:rPr>
                  <a:t>“time” </a:t>
                </a:r>
              </a:p>
              <a:p>
                <a:pPr marL="0" indent="0">
                  <a:buNone/>
                </a:pPr>
                <a:r>
                  <a:rPr lang="en-US" dirty="0">
                    <a:solidFill>
                      <a:srgbClr val="FF0000"/>
                    </a:solidFill>
                  </a:rPr>
                  <a:t>       </a:t>
                </a:r>
                <a14:m>
                  <m:oMath xmlns:m="http://schemas.openxmlformats.org/officeDocument/2006/math">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  </m:t>
                        </m:r>
                        <m:r>
                          <a:rPr lang="en-US" i="1">
                            <a:solidFill>
                              <a:srgbClr val="FF0000"/>
                            </a:solidFill>
                            <a:latin typeface="Cambria Math" panose="02040503050406030204" pitchFamily="18" charset="0"/>
                          </a:rPr>
                          <m:t>𝑥</m:t>
                        </m:r>
                      </m:e>
                      <m:sup>
                        <m:r>
                          <a:rPr lang="en-US" i="1">
                            <a:solidFill>
                              <a:srgbClr val="FF0000"/>
                            </a:solidFill>
                            <a:latin typeface="Cambria Math" panose="02040503050406030204" pitchFamily="18" charset="0"/>
                          </a:rPr>
                          <m:t>−</m:t>
                        </m:r>
                      </m:sup>
                    </m:sSup>
                  </m:oMath>
                </a14:m>
                <a:r>
                  <a:rPr lang="en-US" dirty="0"/>
                  <a:t> as the </a:t>
                </a:r>
                <a:r>
                  <a:rPr lang="en-US" dirty="0">
                    <a:solidFill>
                      <a:srgbClr val="FF0000"/>
                    </a:solidFill>
                  </a:rPr>
                  <a:t>new “space” </a:t>
                </a:r>
                <a:endParaRPr lang="en-US" dirty="0"/>
              </a:p>
            </p:txBody>
          </p:sp>
        </mc:Choice>
        <mc:Fallback xmlns="">
          <p:sp>
            <p:nvSpPr>
              <p:cNvPr id="3" name="Content Placeholder 2">
                <a:extLst>
                  <a:ext uri="{FF2B5EF4-FFF2-40B4-BE49-F238E27FC236}">
                    <a16:creationId xmlns:a16="http://schemas.microsoft.com/office/drawing/2014/main" id="{15ED28C6-D2B6-47DD-A83E-3FFFA841918E}"/>
                  </a:ext>
                </a:extLst>
              </p:cNvPr>
              <p:cNvSpPr>
                <a:spLocks noGrp="1" noRot="1" noChangeAspect="1" noMove="1" noResize="1" noEditPoints="1" noAdjustHandles="1" noChangeArrowheads="1" noChangeShapeType="1" noTextEdit="1"/>
              </p:cNvSpPr>
              <p:nvPr>
                <p:ph idx="1"/>
              </p:nvPr>
            </p:nvSpPr>
            <p:spPr>
              <a:xfrm>
                <a:off x="628650" y="1900841"/>
                <a:ext cx="4690325" cy="3945775"/>
              </a:xfrm>
              <a:blipFill>
                <a:blip r:embed="rId2"/>
                <a:stretch>
                  <a:fillRect l="-2338" t="-2782" b="-3246"/>
                </a:stretch>
              </a:blipFill>
            </p:spPr>
            <p:txBody>
              <a:bodyPr/>
              <a:lstStyle/>
              <a:p>
                <a:r>
                  <a:rPr lang="en-US">
                    <a:noFill/>
                  </a:rPr>
                  <a:t> </a:t>
                </a:r>
              </a:p>
            </p:txBody>
          </p:sp>
        </mc:Fallback>
      </mc:AlternateContent>
      <mc:AlternateContent xmlns:mc="http://schemas.openxmlformats.org/markup-compatibility/2006" xmlns:p14="http://schemas.microsoft.com/office/powerpoint/2010/main">
        <mc:Choice Requires="p14">
          <p:contentPart p14:bwMode="auto" r:id="rId3">
            <p14:nvContentPartPr>
              <p14:cNvPr id="47" name="Ink 46">
                <a:extLst>
                  <a:ext uri="{FF2B5EF4-FFF2-40B4-BE49-F238E27FC236}">
                    <a16:creationId xmlns:a16="http://schemas.microsoft.com/office/drawing/2014/main" id="{0EE5D1CD-3D12-4D76-8222-DF1F8C309D69}"/>
                  </a:ext>
                </a:extLst>
              </p14:cNvPr>
              <p14:cNvContentPartPr/>
              <p14:nvPr/>
            </p14:nvContentPartPr>
            <p14:xfrm>
              <a:off x="424604" y="2848418"/>
              <a:ext cx="56880" cy="12600"/>
            </p14:xfrm>
          </p:contentPart>
        </mc:Choice>
        <mc:Fallback xmlns="">
          <p:pic>
            <p:nvPicPr>
              <p:cNvPr id="47" name="Ink 46">
                <a:extLst>
                  <a:ext uri="{FF2B5EF4-FFF2-40B4-BE49-F238E27FC236}">
                    <a16:creationId xmlns:a16="http://schemas.microsoft.com/office/drawing/2014/main" id="{0EE5D1CD-3D12-4D76-8222-DF1F8C309D69}"/>
                  </a:ext>
                </a:extLst>
              </p:cNvPr>
              <p:cNvPicPr/>
              <p:nvPr/>
            </p:nvPicPr>
            <p:blipFill>
              <a:blip r:embed="rId6"/>
              <a:stretch>
                <a:fillRect/>
              </a:stretch>
            </p:blipFill>
            <p:spPr>
              <a:xfrm>
                <a:off x="406604" y="2830778"/>
                <a:ext cx="92520" cy="48240"/>
              </a:xfrm>
              <a:prstGeom prst="rect">
                <a:avLst/>
              </a:prstGeom>
            </p:spPr>
          </p:pic>
        </mc:Fallback>
      </mc:AlternateContent>
      <p:pic>
        <p:nvPicPr>
          <p:cNvPr id="4" name="Picture 3">
            <a:extLst>
              <a:ext uri="{FF2B5EF4-FFF2-40B4-BE49-F238E27FC236}">
                <a16:creationId xmlns:a16="http://schemas.microsoft.com/office/drawing/2014/main" id="{E0BCDA6D-FD87-AE4A-B67B-0B6840B80EFE}"/>
              </a:ext>
            </a:extLst>
          </p:cNvPr>
          <p:cNvPicPr>
            <a:picLocks noChangeAspect="1"/>
          </p:cNvPicPr>
          <p:nvPr/>
        </p:nvPicPr>
        <p:blipFill>
          <a:blip r:embed="rId7"/>
          <a:stretch>
            <a:fillRect/>
          </a:stretch>
        </p:blipFill>
        <p:spPr>
          <a:xfrm>
            <a:off x="5797494" y="2942570"/>
            <a:ext cx="3107724" cy="3114198"/>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A86228E-5836-FD95-3D6A-D81498F46362}"/>
                  </a:ext>
                </a:extLst>
              </p:cNvPr>
              <p:cNvSpPr txBox="1"/>
              <p:nvPr/>
            </p:nvSpPr>
            <p:spPr>
              <a:xfrm>
                <a:off x="8158765" y="3277673"/>
                <a:ext cx="51515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𝑥</m:t>
                          </m:r>
                        </m:e>
                        <m:sup>
                          <m:r>
                            <a:rPr lang="en-US" i="1">
                              <a:solidFill>
                                <a:srgbClr val="FF0000"/>
                              </a:solidFill>
                              <a:latin typeface="Cambria Math" panose="02040503050406030204" pitchFamily="18" charset="0"/>
                            </a:rPr>
                            <m:t>+</m:t>
                          </m:r>
                        </m:sup>
                      </m:sSup>
                    </m:oMath>
                  </m:oMathPara>
                </a14:m>
                <a:endParaRPr lang="en-US" dirty="0"/>
              </a:p>
            </p:txBody>
          </p:sp>
        </mc:Choice>
        <mc:Fallback xmlns="">
          <p:sp>
            <p:nvSpPr>
              <p:cNvPr id="5" name="TextBox 4">
                <a:extLst>
                  <a:ext uri="{FF2B5EF4-FFF2-40B4-BE49-F238E27FC236}">
                    <a16:creationId xmlns:a16="http://schemas.microsoft.com/office/drawing/2014/main" id="{9A86228E-5836-FD95-3D6A-D81498F46362}"/>
                  </a:ext>
                </a:extLst>
              </p:cNvPr>
              <p:cNvSpPr txBox="1">
                <a:spLocks noRot="1" noChangeAspect="1" noMove="1" noResize="1" noEditPoints="1" noAdjustHandles="1" noChangeArrowheads="1" noChangeShapeType="1" noTextEdit="1"/>
              </p:cNvSpPr>
              <p:nvPr/>
            </p:nvSpPr>
            <p:spPr>
              <a:xfrm>
                <a:off x="8158765" y="3277673"/>
                <a:ext cx="515155" cy="36933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9E2A051-55E8-A713-7ED6-14AA582C1344}"/>
                  </a:ext>
                </a:extLst>
              </p:cNvPr>
              <p:cNvSpPr txBox="1"/>
              <p:nvPr/>
            </p:nvSpPr>
            <p:spPr>
              <a:xfrm>
                <a:off x="6057374" y="3359244"/>
                <a:ext cx="51515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𝑥</m:t>
                          </m:r>
                        </m:e>
                        <m:sup>
                          <m:r>
                            <a:rPr lang="en-US" b="0" i="1" smtClean="0">
                              <a:solidFill>
                                <a:srgbClr val="FF0000"/>
                              </a:solidFill>
                              <a:latin typeface="Cambria Math" panose="02040503050406030204" pitchFamily="18" charset="0"/>
                            </a:rPr>
                            <m:t>−</m:t>
                          </m:r>
                        </m:sup>
                      </m:sSup>
                    </m:oMath>
                  </m:oMathPara>
                </a14:m>
                <a:endParaRPr lang="en-US" dirty="0"/>
              </a:p>
            </p:txBody>
          </p:sp>
        </mc:Choice>
        <mc:Fallback xmlns="">
          <p:sp>
            <p:nvSpPr>
              <p:cNvPr id="10" name="TextBox 9">
                <a:extLst>
                  <a:ext uri="{FF2B5EF4-FFF2-40B4-BE49-F238E27FC236}">
                    <a16:creationId xmlns:a16="http://schemas.microsoft.com/office/drawing/2014/main" id="{09E2A051-55E8-A713-7ED6-14AA582C1344}"/>
                  </a:ext>
                </a:extLst>
              </p:cNvPr>
              <p:cNvSpPr txBox="1">
                <a:spLocks noRot="1" noChangeAspect="1" noMove="1" noResize="1" noEditPoints="1" noAdjustHandles="1" noChangeArrowheads="1" noChangeShapeType="1" noTextEdit="1"/>
              </p:cNvSpPr>
              <p:nvPr/>
            </p:nvSpPr>
            <p:spPr>
              <a:xfrm>
                <a:off x="6057374" y="3359244"/>
                <a:ext cx="515155" cy="369332"/>
              </a:xfrm>
              <a:prstGeom prst="rect">
                <a:avLst/>
              </a:prstGeom>
              <a:blipFill>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64340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4FF22-7C14-4E74-A5D9-30E79F12BF68}"/>
              </a:ext>
            </a:extLst>
          </p:cNvPr>
          <p:cNvSpPr>
            <a:spLocks noGrp="1"/>
          </p:cNvSpPr>
          <p:nvPr>
            <p:ph type="title"/>
          </p:nvPr>
        </p:nvSpPr>
        <p:spPr/>
        <p:txBody>
          <a:bodyPr/>
          <a:lstStyle/>
          <a:p>
            <a:r>
              <a:rPr lang="en-US" dirty="0"/>
              <a:t>Dirac’s form of dynamics</a:t>
            </a:r>
          </a:p>
        </p:txBody>
      </p:sp>
      <p:sp>
        <p:nvSpPr>
          <p:cNvPr id="3" name="Content Placeholder 2">
            <a:extLst>
              <a:ext uri="{FF2B5EF4-FFF2-40B4-BE49-F238E27FC236}">
                <a16:creationId xmlns:a16="http://schemas.microsoft.com/office/drawing/2014/main" id="{F83C4033-4F5B-4C7C-9A8C-7B10171223B3}"/>
              </a:ext>
            </a:extLst>
          </p:cNvPr>
          <p:cNvSpPr>
            <a:spLocks noGrp="1"/>
          </p:cNvSpPr>
          <p:nvPr>
            <p:ph idx="1"/>
          </p:nvPr>
        </p:nvSpPr>
        <p:spPr>
          <a:xfrm>
            <a:off x="689611" y="2022764"/>
            <a:ext cx="5107132" cy="3724102"/>
          </a:xfrm>
        </p:spPr>
        <p:txBody>
          <a:bodyPr>
            <a:normAutofit/>
          </a:bodyPr>
          <a:lstStyle/>
          <a:p>
            <a:r>
              <a:rPr lang="en-US" dirty="0"/>
              <a:t>The Weinberg’s rules exactly correspond to what Dirac proposed in 1949. </a:t>
            </a:r>
          </a:p>
          <a:p>
            <a:r>
              <a:rPr lang="en-US" dirty="0"/>
              <a:t>Paul A.M. Dirac,  </a:t>
            </a:r>
          </a:p>
          <a:p>
            <a:pPr marL="0" indent="0">
              <a:buNone/>
            </a:pPr>
            <a:r>
              <a:rPr lang="en-US" sz="2000" dirty="0">
                <a:solidFill>
                  <a:srgbClr val="0000FF"/>
                </a:solidFill>
              </a:rPr>
              <a:t> </a:t>
            </a:r>
            <a:r>
              <a:rPr lang="en-US" sz="2400" dirty="0">
                <a:solidFill>
                  <a:srgbClr val="0000FF"/>
                </a:solidFill>
              </a:rPr>
              <a:t>Forms of Relativistic Dynamics,</a:t>
            </a:r>
            <a:r>
              <a:rPr lang="en-US" dirty="0">
                <a:solidFill>
                  <a:srgbClr val="01AF1E"/>
                </a:solidFill>
              </a:rPr>
              <a:t>  </a:t>
            </a:r>
            <a:endParaRPr lang="en-US" sz="2400" dirty="0">
              <a:solidFill>
                <a:srgbClr val="01AF1E"/>
              </a:solidFill>
            </a:endParaRPr>
          </a:p>
          <a:p>
            <a:pPr marL="0" indent="0">
              <a:buNone/>
            </a:pPr>
            <a:r>
              <a:rPr lang="en-US" sz="2400" i="1" dirty="0">
                <a:solidFill>
                  <a:srgbClr val="01AF1E"/>
                </a:solidFill>
              </a:rPr>
              <a:t> </a:t>
            </a:r>
            <a:r>
              <a:rPr lang="en-US" sz="1800" i="1" dirty="0">
                <a:solidFill>
                  <a:srgbClr val="01AF1E"/>
                </a:solidFill>
              </a:rPr>
              <a:t>Rev. Mod. Phys.</a:t>
            </a:r>
            <a:r>
              <a:rPr lang="en-US" sz="1800" dirty="0">
                <a:solidFill>
                  <a:srgbClr val="01AF1E"/>
                </a:solidFill>
              </a:rPr>
              <a:t> 21 (1949) 392-399.</a:t>
            </a:r>
            <a:r>
              <a:rPr lang="en-US" sz="2400" dirty="0">
                <a:solidFill>
                  <a:srgbClr val="01AF1E"/>
                </a:solidFill>
              </a:rPr>
              <a:t> </a:t>
            </a:r>
            <a:endParaRPr lang="en-US" sz="2600" dirty="0">
              <a:solidFill>
                <a:srgbClr val="01AF1E"/>
              </a:solidFill>
            </a:endParaRPr>
          </a:p>
          <a:p>
            <a:pPr marL="0" indent="0">
              <a:buNone/>
            </a:pPr>
            <a:r>
              <a:rPr lang="en-US" sz="2600" dirty="0">
                <a:solidFill>
                  <a:srgbClr val="01AF1E"/>
                </a:solidFill>
              </a:rPr>
              <a:t>    </a:t>
            </a:r>
            <a:r>
              <a:rPr lang="en-US" sz="2600" dirty="0"/>
              <a:t>“Front form” </a:t>
            </a:r>
          </a:p>
          <a:p>
            <a:pPr marL="0" indent="0">
              <a:buNone/>
            </a:pPr>
            <a:r>
              <a:rPr lang="en-US" sz="2600" dirty="0"/>
              <a:t>or </a:t>
            </a:r>
            <a:r>
              <a:rPr lang="en-US" sz="2600" dirty="0">
                <a:solidFill>
                  <a:srgbClr val="FF0000"/>
                </a:solidFill>
              </a:rPr>
              <a:t>Light-front quantization (LFQ) </a:t>
            </a:r>
          </a:p>
          <a:p>
            <a:pPr marL="0" indent="0">
              <a:buNone/>
            </a:pPr>
            <a:endParaRPr lang="en-US" sz="2600" dirty="0"/>
          </a:p>
          <a:p>
            <a:pPr marL="0" indent="0">
              <a:buNone/>
            </a:pPr>
            <a:endParaRPr lang="en-US" dirty="0"/>
          </a:p>
          <a:p>
            <a:endParaRPr lang="en-US" dirty="0"/>
          </a:p>
        </p:txBody>
      </p:sp>
      <p:pic>
        <p:nvPicPr>
          <p:cNvPr id="3074" name="Picture 2" descr="upload.wikimedia.org/wikipedia/commons/5/50/Pau...">
            <a:extLst>
              <a:ext uri="{FF2B5EF4-FFF2-40B4-BE49-F238E27FC236}">
                <a16:creationId xmlns:a16="http://schemas.microsoft.com/office/drawing/2014/main" id="{B48B06BD-A2C0-4382-A757-DE02850B5E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6800" y="2440175"/>
            <a:ext cx="2016145" cy="2975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671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11D23-2FE9-6DAD-7BB4-DD3DF9CCF08B}"/>
              </a:ext>
            </a:extLst>
          </p:cNvPr>
          <p:cNvSpPr>
            <a:spLocks noGrp="1"/>
          </p:cNvSpPr>
          <p:nvPr>
            <p:ph type="title"/>
          </p:nvPr>
        </p:nvSpPr>
        <p:spPr/>
        <p:txBody>
          <a:bodyPr/>
          <a:lstStyle/>
          <a:p>
            <a:r>
              <a:rPr lang="en-US" dirty="0"/>
              <a:t>Light-cone dominance </a:t>
            </a:r>
          </a:p>
        </p:txBody>
      </p:sp>
      <p:sp>
        <p:nvSpPr>
          <p:cNvPr id="3" name="Content Placeholder 2">
            <a:extLst>
              <a:ext uri="{FF2B5EF4-FFF2-40B4-BE49-F238E27FC236}">
                <a16:creationId xmlns:a16="http://schemas.microsoft.com/office/drawing/2014/main" id="{2D0E54FD-6AB2-437F-3389-B31F56886B41}"/>
              </a:ext>
            </a:extLst>
          </p:cNvPr>
          <p:cNvSpPr>
            <a:spLocks noGrp="1"/>
          </p:cNvSpPr>
          <p:nvPr>
            <p:ph idx="1"/>
          </p:nvPr>
        </p:nvSpPr>
        <p:spPr/>
        <p:txBody>
          <a:bodyPr>
            <a:noAutofit/>
          </a:bodyPr>
          <a:lstStyle/>
          <a:p>
            <a:r>
              <a:rPr lang="en-US" dirty="0"/>
              <a:t>In DIS, it was realized the process is dominated by light-cone correlations</a:t>
            </a:r>
          </a:p>
          <a:p>
            <a:r>
              <a:rPr lang="en-US" dirty="0"/>
              <a:t>In Feynman’s </a:t>
            </a:r>
            <a:r>
              <a:rPr lang="en-US" dirty="0" err="1"/>
              <a:t>parton</a:t>
            </a:r>
            <a:r>
              <a:rPr lang="en-US" dirty="0"/>
              <a:t> model, the worldline of the final state </a:t>
            </a:r>
            <a:r>
              <a:rPr lang="en-US" dirty="0" err="1"/>
              <a:t>parton</a:t>
            </a:r>
            <a:r>
              <a:rPr lang="en-US" dirty="0"/>
              <a:t> goes along the </a:t>
            </a:r>
            <a:r>
              <a:rPr lang="en-US" dirty="0" err="1"/>
              <a:t>lightcone</a:t>
            </a:r>
            <a:endParaRPr lang="en-US" dirty="0"/>
          </a:p>
          <a:p>
            <a:endParaRPr lang="en-US" dirty="0"/>
          </a:p>
          <a:p>
            <a:endParaRPr lang="en-US" dirty="0"/>
          </a:p>
          <a:p>
            <a:endParaRPr lang="en-US" dirty="0"/>
          </a:p>
          <a:p>
            <a:endParaRPr lang="en-US" dirty="0"/>
          </a:p>
          <a:p>
            <a:r>
              <a:rPr lang="en-US" dirty="0"/>
              <a:t>The light-cone correlation is captured by light-front quantization</a:t>
            </a:r>
          </a:p>
        </p:txBody>
      </p:sp>
      <p:pic>
        <p:nvPicPr>
          <p:cNvPr id="4" name="Picture 3">
            <a:extLst>
              <a:ext uri="{FF2B5EF4-FFF2-40B4-BE49-F238E27FC236}">
                <a16:creationId xmlns:a16="http://schemas.microsoft.com/office/drawing/2014/main" id="{48D14FE1-3A58-8DBF-9C17-457DB0FB34F8}"/>
              </a:ext>
            </a:extLst>
          </p:cNvPr>
          <p:cNvPicPr>
            <a:picLocks noChangeAspect="1"/>
          </p:cNvPicPr>
          <p:nvPr/>
        </p:nvPicPr>
        <p:blipFill>
          <a:blip r:embed="rId2"/>
          <a:stretch>
            <a:fillRect/>
          </a:stretch>
        </p:blipFill>
        <p:spPr>
          <a:xfrm>
            <a:off x="1869898" y="3713149"/>
            <a:ext cx="2462607" cy="1839439"/>
          </a:xfrm>
          <a:prstGeom prst="rect">
            <a:avLst/>
          </a:prstGeom>
        </p:spPr>
      </p:pic>
      <p:pic>
        <p:nvPicPr>
          <p:cNvPr id="5" name="Picture 4">
            <a:extLst>
              <a:ext uri="{FF2B5EF4-FFF2-40B4-BE49-F238E27FC236}">
                <a16:creationId xmlns:a16="http://schemas.microsoft.com/office/drawing/2014/main" id="{30E7D55D-6A2D-B3BD-F274-19DA32AC014C}"/>
              </a:ext>
            </a:extLst>
          </p:cNvPr>
          <p:cNvPicPr>
            <a:picLocks noChangeAspect="1"/>
          </p:cNvPicPr>
          <p:nvPr/>
        </p:nvPicPr>
        <p:blipFill>
          <a:blip r:embed="rId3"/>
          <a:stretch>
            <a:fillRect/>
          </a:stretch>
        </p:blipFill>
        <p:spPr>
          <a:xfrm>
            <a:off x="4811496" y="3865139"/>
            <a:ext cx="1928869" cy="1633960"/>
          </a:xfrm>
          <a:prstGeom prst="rect">
            <a:avLst/>
          </a:prstGeom>
        </p:spPr>
      </p:pic>
    </p:spTree>
    <p:extLst>
      <p:ext uri="{BB962C8B-B14F-4D97-AF65-F5344CB8AC3E}">
        <p14:creationId xmlns:p14="http://schemas.microsoft.com/office/powerpoint/2010/main" val="23647312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E43A9-2A09-453D-AF3F-F71B96BC9FC2}"/>
              </a:ext>
            </a:extLst>
          </p:cNvPr>
          <p:cNvSpPr>
            <a:spLocks noGrp="1"/>
          </p:cNvSpPr>
          <p:nvPr>
            <p:ph type="title"/>
          </p:nvPr>
        </p:nvSpPr>
        <p:spPr/>
        <p:txBody>
          <a:bodyPr/>
          <a:lstStyle/>
          <a:p>
            <a:r>
              <a:rPr lang="en-US" dirty="0"/>
              <a:t>Feynman’s </a:t>
            </a:r>
            <a:r>
              <a:rPr lang="en-US" dirty="0" err="1"/>
              <a:t>parton</a:t>
            </a:r>
            <a:r>
              <a:rPr lang="en-US" dirty="0"/>
              <a:t> &amp; LF wave functions</a:t>
            </a:r>
          </a:p>
        </p:txBody>
      </p:sp>
      <p:sp>
        <p:nvSpPr>
          <p:cNvPr id="3" name="Content Placeholder 2">
            <a:extLst>
              <a:ext uri="{FF2B5EF4-FFF2-40B4-BE49-F238E27FC236}">
                <a16:creationId xmlns:a16="http://schemas.microsoft.com/office/drawing/2014/main" id="{55D66C20-3996-4A50-AE57-817D22F4E780}"/>
              </a:ext>
            </a:extLst>
          </p:cNvPr>
          <p:cNvSpPr>
            <a:spLocks noGrp="1"/>
          </p:cNvSpPr>
          <p:nvPr>
            <p:ph idx="1"/>
          </p:nvPr>
        </p:nvSpPr>
        <p:spPr/>
        <p:txBody>
          <a:bodyPr/>
          <a:lstStyle/>
          <a:p>
            <a:r>
              <a:rPr lang="en-US" dirty="0"/>
              <a:t>Feynman’s </a:t>
            </a:r>
            <a:r>
              <a:rPr lang="en-US" dirty="0" err="1"/>
              <a:t>parton</a:t>
            </a:r>
            <a:r>
              <a:rPr lang="en-US" dirty="0"/>
              <a:t> are </a:t>
            </a:r>
            <a:r>
              <a:rPr lang="en-US" dirty="0" err="1"/>
              <a:t>Fock</a:t>
            </a:r>
            <a:r>
              <a:rPr lang="en-US" dirty="0"/>
              <a:t> components in the light-front wave function</a:t>
            </a:r>
          </a:p>
          <a:p>
            <a:endParaRPr lang="en-US" dirty="0"/>
          </a:p>
          <a:p>
            <a:pPr marL="0" indent="0">
              <a:buNone/>
            </a:pPr>
            <a:endParaRPr lang="en-US" dirty="0"/>
          </a:p>
          <a:p>
            <a:pPr marL="0" indent="0">
              <a:buNone/>
            </a:pPr>
            <a:endParaRPr lang="en-US" dirty="0"/>
          </a:p>
          <a:p>
            <a:r>
              <a:rPr lang="en-US" dirty="0"/>
              <a:t> And </a:t>
            </a:r>
            <a:r>
              <a:rPr lang="en-US" dirty="0" err="1"/>
              <a:t>parton</a:t>
            </a:r>
            <a:r>
              <a:rPr lang="en-US" dirty="0"/>
              <a:t> density is just the particle number distribution </a:t>
            </a:r>
          </a:p>
          <a:p>
            <a:pPr marL="0" indent="0">
              <a:buNone/>
            </a:pPr>
            <a:endParaRPr lang="en-US" dirty="0"/>
          </a:p>
        </p:txBody>
      </p:sp>
      <p:pic>
        <p:nvPicPr>
          <p:cNvPr id="4" name="Picture 3">
            <a:extLst>
              <a:ext uri="{FF2B5EF4-FFF2-40B4-BE49-F238E27FC236}">
                <a16:creationId xmlns:a16="http://schemas.microsoft.com/office/drawing/2014/main" id="{B1EB951F-F40B-C046-9A41-72CB558C090A}"/>
              </a:ext>
            </a:extLst>
          </p:cNvPr>
          <p:cNvPicPr>
            <a:picLocks noChangeAspect="1"/>
          </p:cNvPicPr>
          <p:nvPr/>
        </p:nvPicPr>
        <p:blipFill>
          <a:blip r:embed="rId2"/>
          <a:stretch>
            <a:fillRect/>
          </a:stretch>
        </p:blipFill>
        <p:spPr>
          <a:xfrm>
            <a:off x="1821861" y="2781803"/>
            <a:ext cx="4453848" cy="1534533"/>
          </a:xfrm>
          <a:prstGeom prst="rect">
            <a:avLst/>
          </a:prstGeom>
        </p:spPr>
      </p:pic>
      <p:pic>
        <p:nvPicPr>
          <p:cNvPr id="5" name="Picture 4">
            <a:extLst>
              <a:ext uri="{FF2B5EF4-FFF2-40B4-BE49-F238E27FC236}">
                <a16:creationId xmlns:a16="http://schemas.microsoft.com/office/drawing/2014/main" id="{63CBB2DE-F2E9-00FE-32C4-8EE2596625FC}"/>
              </a:ext>
            </a:extLst>
          </p:cNvPr>
          <p:cNvPicPr>
            <a:picLocks noChangeAspect="1"/>
          </p:cNvPicPr>
          <p:nvPr/>
        </p:nvPicPr>
        <p:blipFill>
          <a:blip r:embed="rId3"/>
          <a:stretch>
            <a:fillRect/>
          </a:stretch>
        </p:blipFill>
        <p:spPr>
          <a:xfrm>
            <a:off x="1510007" y="5272514"/>
            <a:ext cx="5983518" cy="619497"/>
          </a:xfrm>
          <a:prstGeom prst="rect">
            <a:avLst/>
          </a:prstGeom>
        </p:spPr>
      </p:pic>
    </p:spTree>
    <p:extLst>
      <p:ext uri="{BB962C8B-B14F-4D97-AF65-F5344CB8AC3E}">
        <p14:creationId xmlns:p14="http://schemas.microsoft.com/office/powerpoint/2010/main" val="750332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D7D8C-2E1E-46BF-A742-EA4AD1275AAE}"/>
              </a:ext>
            </a:extLst>
          </p:cNvPr>
          <p:cNvSpPr>
            <a:spLocks noGrp="1"/>
          </p:cNvSpPr>
          <p:nvPr>
            <p:ph type="title"/>
          </p:nvPr>
        </p:nvSpPr>
        <p:spPr/>
        <p:txBody>
          <a:bodyPr/>
          <a:lstStyle/>
          <a:p>
            <a:r>
              <a:rPr lang="en-US" dirty="0"/>
              <a:t>It is hard to solve LF wave functions</a:t>
            </a:r>
          </a:p>
        </p:txBody>
      </p:sp>
      <p:sp>
        <p:nvSpPr>
          <p:cNvPr id="3" name="Content Placeholder 2">
            <a:extLst>
              <a:ext uri="{FF2B5EF4-FFF2-40B4-BE49-F238E27FC236}">
                <a16:creationId xmlns:a16="http://schemas.microsoft.com/office/drawing/2014/main" id="{4EAF0678-3B01-44A1-B993-E83B429217A5}"/>
              </a:ext>
            </a:extLst>
          </p:cNvPr>
          <p:cNvSpPr>
            <a:spLocks noGrp="1"/>
          </p:cNvSpPr>
          <p:nvPr>
            <p:ph idx="1"/>
          </p:nvPr>
        </p:nvSpPr>
        <p:spPr>
          <a:xfrm>
            <a:off x="628650" y="1958630"/>
            <a:ext cx="5423015" cy="4351338"/>
          </a:xfrm>
        </p:spPr>
        <p:txBody>
          <a:bodyPr>
            <a:noAutofit/>
          </a:bodyPr>
          <a:lstStyle/>
          <a:p>
            <a:r>
              <a:rPr lang="en-US" dirty="0"/>
              <a:t>LF QCD is still </a:t>
            </a:r>
            <a:r>
              <a:rPr lang="en-US" dirty="0">
                <a:solidFill>
                  <a:srgbClr val="FF0000"/>
                </a:solidFill>
              </a:rPr>
              <a:t>a strong-coupling problem</a:t>
            </a:r>
            <a:r>
              <a:rPr lang="en-US" dirty="0"/>
              <a:t>! there is no demonstration that the weak coupling expansion actually works for QCD.  </a:t>
            </a:r>
          </a:p>
          <a:p>
            <a:pPr marL="0" indent="0">
              <a:buNone/>
            </a:pPr>
            <a:r>
              <a:rPr lang="en-US" sz="2000" dirty="0">
                <a:solidFill>
                  <a:srgbClr val="01AF1E"/>
                </a:solidFill>
              </a:rPr>
              <a:t>     </a:t>
            </a:r>
            <a:r>
              <a:rPr lang="en-US" sz="2000" b="1" dirty="0">
                <a:solidFill>
                  <a:srgbClr val="01AF1E"/>
                </a:solidFill>
              </a:rPr>
              <a:t>K. Wilson et. al. Phys. Rev. D49 (1994)</a:t>
            </a:r>
            <a:endParaRPr lang="en-US" b="1" dirty="0">
              <a:solidFill>
                <a:srgbClr val="01AF1E"/>
              </a:solidFill>
            </a:endParaRPr>
          </a:p>
          <a:p>
            <a:r>
              <a:rPr lang="en-US" dirty="0"/>
              <a:t>LF breaks various symmetries that make renormalization difficult (infinite number of renormalization constant)</a:t>
            </a:r>
          </a:p>
          <a:p>
            <a:r>
              <a:rPr lang="en-US" dirty="0"/>
              <a:t>Difficulty with vacuum </a:t>
            </a:r>
            <a:r>
              <a:rPr lang="en-US" dirty="0">
                <a:solidFill>
                  <a:srgbClr val="FF0000"/>
                </a:solidFill>
              </a:rPr>
              <a:t>zero-modes.</a:t>
            </a:r>
            <a:br>
              <a:rPr lang="en-US" dirty="0"/>
            </a:br>
            <a:endParaRPr lang="en-US" dirty="0"/>
          </a:p>
        </p:txBody>
      </p:sp>
      <p:pic>
        <p:nvPicPr>
          <p:cNvPr id="1026" name="Picture 2">
            <a:extLst>
              <a:ext uri="{FF2B5EF4-FFF2-40B4-BE49-F238E27FC236}">
                <a16:creationId xmlns:a16="http://schemas.microsoft.com/office/drawing/2014/main" id="{BD6AC6A1-6970-5F56-F11B-1D7188FB91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0938" y="2781836"/>
            <a:ext cx="3243062" cy="2955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8877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289B3-9014-41C4-AABF-74B6374347BB}"/>
              </a:ext>
            </a:extLst>
          </p:cNvPr>
          <p:cNvSpPr>
            <a:spLocks noGrp="1"/>
          </p:cNvSpPr>
          <p:nvPr>
            <p:ph type="title"/>
          </p:nvPr>
        </p:nvSpPr>
        <p:spPr/>
        <p:txBody>
          <a:bodyPr>
            <a:normAutofit/>
          </a:bodyPr>
          <a:lstStyle/>
          <a:p>
            <a:r>
              <a:rPr lang="en-US" sz="4000" dirty="0" err="1"/>
              <a:t>Partons</a:t>
            </a:r>
            <a:r>
              <a:rPr lang="en-US" sz="4000" dirty="0"/>
              <a:t> and critical phenomena</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1DC430B-99B6-47DA-BEB5-573D497FCE39}"/>
                  </a:ext>
                </a:extLst>
              </p:cNvPr>
              <p:cNvSpPr>
                <a:spLocks noGrp="1"/>
              </p:cNvSpPr>
              <p:nvPr>
                <p:ph idx="1"/>
              </p:nvPr>
            </p:nvSpPr>
            <p:spPr>
              <a:xfrm>
                <a:off x="623108" y="1559619"/>
                <a:ext cx="7886700" cy="4351338"/>
              </a:xfrm>
            </p:spPr>
            <p:txBody>
              <a:bodyPr>
                <a:normAutofit fontScale="92500" lnSpcReduction="10000"/>
              </a:bodyPr>
              <a:lstStyle/>
              <a:p>
                <a:endParaRPr lang="en-US" dirty="0"/>
              </a:p>
              <a:p>
                <a:r>
                  <a:rPr lang="en-US" dirty="0"/>
                  <a:t>Fourier trans. of PDFs gives a small-x behavior,</a:t>
                </a:r>
              </a:p>
              <a:p>
                <a:pPr marL="0" indent="0">
                  <a:buNone/>
                </a:pPr>
                <a:r>
                  <a:rPr lang="en-US" dirty="0"/>
                  <a:t>               </a:t>
                </a:r>
                <a:r>
                  <a:rPr lang="en-US" dirty="0">
                    <a:solidFill>
                      <a:srgbClr val="01AF1E"/>
                    </a:solidFill>
                  </a:rPr>
                  <a:t>f(x) </a:t>
                </a:r>
                <a:r>
                  <a:rPr lang="en-US" dirty="0">
                    <a:solidFill>
                      <a:srgbClr val="01AF1E"/>
                    </a:solidFill>
                    <a:sym typeface="Wingdings" panose="05000000000000000000" pitchFamily="2" charset="2"/>
                  </a:rPr>
                  <a:t> </a:t>
                </a:r>
                <a14:m>
                  <m:oMath xmlns:m="http://schemas.openxmlformats.org/officeDocument/2006/math">
                    <m:sSup>
                      <m:sSupPr>
                        <m:ctrlPr>
                          <a:rPr lang="en-US" b="0" i="1" smtClean="0">
                            <a:solidFill>
                              <a:srgbClr val="01AF1E"/>
                            </a:solidFill>
                            <a:latin typeface="Cambria Math" panose="02040503050406030204" pitchFamily="18" charset="0"/>
                            <a:sym typeface="Wingdings" panose="05000000000000000000" pitchFamily="2" charset="2"/>
                          </a:rPr>
                        </m:ctrlPr>
                      </m:sSupPr>
                      <m:e>
                        <m:r>
                          <a:rPr lang="en-US" b="0" i="1" smtClean="0">
                            <a:solidFill>
                              <a:srgbClr val="01AF1E"/>
                            </a:solidFill>
                            <a:latin typeface="Cambria Math" panose="02040503050406030204" pitchFamily="18" charset="0"/>
                            <a:sym typeface="Wingdings" panose="05000000000000000000" pitchFamily="2" charset="2"/>
                          </a:rPr>
                          <m:t>𝑥</m:t>
                        </m:r>
                      </m:e>
                      <m:sup>
                        <m:r>
                          <a:rPr lang="en-US" b="0" i="1" smtClean="0">
                            <a:solidFill>
                              <a:srgbClr val="01AF1E"/>
                            </a:solidFill>
                            <a:latin typeface="Cambria Math" panose="02040503050406030204" pitchFamily="18" charset="0"/>
                            <a:sym typeface="Wingdings" panose="05000000000000000000" pitchFamily="2" charset="2"/>
                          </a:rPr>
                          <m:t>−</m:t>
                        </m:r>
                        <m:r>
                          <a:rPr lang="en-US" b="0" i="1" smtClean="0">
                            <a:solidFill>
                              <a:srgbClr val="01AF1E"/>
                            </a:solidFill>
                            <a:latin typeface="Cambria Math" panose="02040503050406030204" pitchFamily="18" charset="0"/>
                            <a:sym typeface="Wingdings" panose="05000000000000000000" pitchFamily="2" charset="2"/>
                          </a:rPr>
                          <m:t>𝛼</m:t>
                        </m:r>
                      </m:sup>
                    </m:sSup>
                  </m:oMath>
                </a14:m>
                <a:endParaRPr lang="en-US" dirty="0"/>
              </a:p>
              <a:p>
                <a:r>
                  <a:rPr lang="en-US" dirty="0"/>
                  <a:t>When FT back to position space, one has </a:t>
                </a:r>
              </a:p>
              <a:p>
                <a:pPr marL="0" indent="0">
                  <a:buNone/>
                </a:pPr>
                <a:r>
                  <a:rPr lang="en-US" dirty="0"/>
                  <a:t>               </a:t>
                </a:r>
                <a:r>
                  <a:rPr lang="en-US" dirty="0">
                    <a:solidFill>
                      <a:srgbClr val="01AF1E"/>
                    </a:solidFill>
                  </a:rPr>
                  <a:t>C</a:t>
                </a:r>
                <a14:m>
                  <m:oMath xmlns:m="http://schemas.openxmlformats.org/officeDocument/2006/math">
                    <m:d>
                      <m:dPr>
                        <m:ctrlPr>
                          <a:rPr lang="en-US" b="0" i="1" smtClean="0">
                            <a:solidFill>
                              <a:srgbClr val="01AF1E"/>
                            </a:solidFill>
                            <a:latin typeface="Cambria Math" panose="02040503050406030204" pitchFamily="18" charset="0"/>
                          </a:rPr>
                        </m:ctrlPr>
                      </m:dPr>
                      <m:e>
                        <m:r>
                          <a:rPr lang="en-US" b="0" i="1" smtClean="0">
                            <a:solidFill>
                              <a:srgbClr val="01AF1E"/>
                            </a:solidFill>
                            <a:latin typeface="Cambria Math" panose="02040503050406030204" pitchFamily="18" charset="0"/>
                          </a:rPr>
                          <m:t>𝜆</m:t>
                        </m:r>
                      </m:e>
                    </m:d>
                    <m:r>
                      <a:rPr lang="en-US" b="0" i="1" smtClean="0">
                        <a:solidFill>
                          <a:srgbClr val="01AF1E"/>
                        </a:solidFill>
                        <a:latin typeface="Cambria Math" panose="02040503050406030204" pitchFamily="18" charset="0"/>
                      </a:rPr>
                      <m:t>~</m:t>
                    </m:r>
                    <m:sSup>
                      <m:sSupPr>
                        <m:ctrlPr>
                          <a:rPr lang="en-US" b="0" i="1" smtClean="0">
                            <a:solidFill>
                              <a:srgbClr val="01AF1E"/>
                            </a:solidFill>
                            <a:latin typeface="Cambria Math" panose="02040503050406030204" pitchFamily="18" charset="0"/>
                          </a:rPr>
                        </m:ctrlPr>
                      </m:sSupPr>
                      <m:e>
                        <m:r>
                          <a:rPr lang="en-US" b="0" i="1" smtClean="0">
                            <a:solidFill>
                              <a:srgbClr val="01AF1E"/>
                            </a:solidFill>
                            <a:latin typeface="Cambria Math" panose="02040503050406030204" pitchFamily="18" charset="0"/>
                          </a:rPr>
                          <m:t>𝜆</m:t>
                        </m:r>
                      </m:e>
                      <m:sup>
                        <m:r>
                          <a:rPr lang="en-US" b="0" i="1" smtClean="0">
                            <a:solidFill>
                              <a:srgbClr val="01AF1E"/>
                            </a:solidFill>
                            <a:latin typeface="Cambria Math" panose="02040503050406030204" pitchFamily="18" charset="0"/>
                          </a:rPr>
                          <m:t>𝛼</m:t>
                        </m:r>
                        <m:r>
                          <a:rPr lang="en-US" b="0" i="1" smtClean="0">
                            <a:solidFill>
                              <a:srgbClr val="01AF1E"/>
                            </a:solidFill>
                            <a:latin typeface="Cambria Math" panose="02040503050406030204" pitchFamily="18" charset="0"/>
                          </a:rPr>
                          <m:t>−1</m:t>
                        </m:r>
                      </m:sup>
                    </m:sSup>
                  </m:oMath>
                </a14:m>
                <a:endParaRPr lang="en-US" b="0" dirty="0"/>
              </a:p>
              <a:p>
                <a:pPr marL="0" indent="0">
                  <a:buNone/>
                </a:pPr>
                <a:r>
                  <a:rPr lang="en-US" b="0" dirty="0"/>
                  <a:t>  This corresponds </a:t>
                </a:r>
                <a:r>
                  <a:rPr lang="en-US" b="0" dirty="0">
                    <a:solidFill>
                      <a:srgbClr val="FF0000"/>
                    </a:solidFill>
                  </a:rPr>
                  <a:t>to “infinite correlation” length</a:t>
                </a:r>
              </a:p>
              <a:p>
                <a:pPr marL="0" indent="0">
                  <a:buNone/>
                </a:pPr>
                <a:r>
                  <a:rPr lang="en-US" b="0" dirty="0"/>
                  <a:t>               </a:t>
                </a:r>
                <a:r>
                  <a:rPr lang="en-US" b="0" dirty="0">
                    <a:solidFill>
                      <a:srgbClr val="01AF1E"/>
                    </a:solidFill>
                  </a:rPr>
                  <a:t>C</a:t>
                </a:r>
                <a14:m>
                  <m:oMath xmlns:m="http://schemas.openxmlformats.org/officeDocument/2006/math">
                    <m:d>
                      <m:dPr>
                        <m:ctrlPr>
                          <a:rPr lang="en-US" i="1">
                            <a:solidFill>
                              <a:srgbClr val="01AF1E"/>
                            </a:solidFill>
                            <a:latin typeface="Cambria Math" panose="02040503050406030204" pitchFamily="18" charset="0"/>
                          </a:rPr>
                        </m:ctrlPr>
                      </m:dPr>
                      <m:e>
                        <m:r>
                          <a:rPr lang="en-US" i="1">
                            <a:solidFill>
                              <a:srgbClr val="01AF1E"/>
                            </a:solidFill>
                            <a:latin typeface="Cambria Math" panose="02040503050406030204" pitchFamily="18" charset="0"/>
                          </a:rPr>
                          <m:t>𝜆</m:t>
                        </m:r>
                      </m:e>
                    </m:d>
                    <m:r>
                      <a:rPr lang="en-US" i="1">
                        <a:solidFill>
                          <a:srgbClr val="01AF1E"/>
                        </a:solidFill>
                        <a:latin typeface="Cambria Math" panose="02040503050406030204" pitchFamily="18" charset="0"/>
                      </a:rPr>
                      <m:t>~</m:t>
                    </m:r>
                    <m:r>
                      <m:rPr>
                        <m:sty m:val="p"/>
                      </m:rPr>
                      <a:rPr lang="en-US" b="0" i="1" smtClean="0">
                        <a:solidFill>
                          <a:srgbClr val="01AF1E"/>
                        </a:solidFill>
                        <a:latin typeface="Cambria Math" panose="02040503050406030204" pitchFamily="18" charset="0"/>
                      </a:rPr>
                      <m:t>exp</m:t>
                    </m:r>
                    <m:r>
                      <a:rPr lang="en-US" b="0" i="1" smtClean="0">
                        <a:solidFill>
                          <a:srgbClr val="01AF1E"/>
                        </a:solidFill>
                        <a:latin typeface="Cambria Math" panose="02040503050406030204" pitchFamily="18" charset="0"/>
                      </a:rPr>
                      <m:t>(−</m:t>
                    </m:r>
                    <m:f>
                      <m:fPr>
                        <m:ctrlPr>
                          <a:rPr lang="en-US" b="0" i="1" smtClean="0">
                            <a:solidFill>
                              <a:srgbClr val="01AF1E"/>
                            </a:solidFill>
                            <a:latin typeface="Cambria Math" panose="02040503050406030204" pitchFamily="18" charset="0"/>
                          </a:rPr>
                        </m:ctrlPr>
                      </m:fPr>
                      <m:num>
                        <m:r>
                          <a:rPr lang="en-US" b="0" i="1" smtClean="0">
                            <a:solidFill>
                              <a:srgbClr val="01AF1E"/>
                            </a:solidFill>
                            <a:latin typeface="Cambria Math" panose="02040503050406030204" pitchFamily="18" charset="0"/>
                          </a:rPr>
                          <m:t>𝜉</m:t>
                        </m:r>
                      </m:num>
                      <m:den>
                        <m:r>
                          <a:rPr lang="en-US" b="0" i="1" smtClean="0">
                            <a:solidFill>
                              <a:srgbClr val="01AF1E"/>
                            </a:solidFill>
                            <a:latin typeface="Cambria Math" panose="02040503050406030204" pitchFamily="18" charset="0"/>
                          </a:rPr>
                          <m:t>𝜆</m:t>
                        </m:r>
                      </m:den>
                    </m:f>
                    <m:r>
                      <a:rPr lang="en-US" b="0" i="1" smtClean="0">
                        <a:solidFill>
                          <a:srgbClr val="01AF1E"/>
                        </a:solidFill>
                        <a:latin typeface="Cambria Math" panose="02040503050406030204" pitchFamily="18" charset="0"/>
                      </a:rPr>
                      <m:t>)</m:t>
                    </m:r>
                  </m:oMath>
                </a14:m>
                <a:r>
                  <a:rPr lang="en-US" b="0" dirty="0">
                    <a:solidFill>
                      <a:srgbClr val="01AF1E"/>
                    </a:solidFill>
                  </a:rPr>
                  <a:t>   with </a:t>
                </a:r>
                <a14:m>
                  <m:oMath xmlns:m="http://schemas.openxmlformats.org/officeDocument/2006/math">
                    <m:r>
                      <a:rPr lang="en-US" b="0" i="1" smtClean="0">
                        <a:solidFill>
                          <a:srgbClr val="01AF1E"/>
                        </a:solidFill>
                        <a:latin typeface="Cambria Math" panose="02040503050406030204" pitchFamily="18" charset="0"/>
                      </a:rPr>
                      <m:t>𝜉</m:t>
                    </m:r>
                    <m:r>
                      <a:rPr lang="en-US" b="0" i="1" smtClean="0">
                        <a:solidFill>
                          <a:srgbClr val="01AF1E"/>
                        </a:solidFill>
                        <a:latin typeface="Cambria Math" panose="02040503050406030204" pitchFamily="18" charset="0"/>
                      </a:rPr>
                      <m:t>→∞</m:t>
                    </m:r>
                  </m:oMath>
                </a14:m>
                <a:endParaRPr lang="en-US" b="0" dirty="0"/>
              </a:p>
              <a:p>
                <a:pPr marL="0" indent="0">
                  <a:buNone/>
                </a:pPr>
                <a:r>
                  <a:rPr lang="en-US" dirty="0">
                    <a:solidFill>
                      <a:srgbClr val="0000FF"/>
                    </a:solidFill>
                  </a:rPr>
                  <a:t>No condensed matter theorists directly solve critical phenomena at T=T</a:t>
                </a:r>
                <a:r>
                  <a:rPr lang="en-US" sz="2400" dirty="0">
                    <a:solidFill>
                      <a:srgbClr val="0000FF"/>
                    </a:solidFill>
                  </a:rPr>
                  <a:t>c</a:t>
                </a:r>
                <a:r>
                  <a:rPr lang="en-US" dirty="0">
                    <a:solidFill>
                      <a:srgbClr val="0000FF"/>
                    </a:solidFill>
                  </a:rPr>
                  <a:t>!</a:t>
                </a:r>
              </a:p>
              <a:p>
                <a:pPr marL="0" indent="0">
                  <a:buNone/>
                </a:pPr>
                <a:endParaRPr lang="en-US" b="0"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71DC430B-99B6-47DA-BEB5-573D497FCE39}"/>
                  </a:ext>
                </a:extLst>
              </p:cNvPr>
              <p:cNvSpPr>
                <a:spLocks noGrp="1" noRot="1" noChangeAspect="1" noMove="1" noResize="1" noEditPoints="1" noAdjustHandles="1" noChangeArrowheads="1" noChangeShapeType="1" noTextEdit="1"/>
              </p:cNvSpPr>
              <p:nvPr>
                <p:ph idx="1"/>
              </p:nvPr>
            </p:nvSpPr>
            <p:spPr>
              <a:xfrm>
                <a:off x="623108" y="1559619"/>
                <a:ext cx="7886700" cy="4351338"/>
              </a:xfrm>
              <a:blipFill>
                <a:blip r:embed="rId2"/>
                <a:stretch>
                  <a:fillRect l="-1391" r="-386"/>
                </a:stretch>
              </a:blipFill>
            </p:spPr>
            <p:txBody>
              <a:bodyPr/>
              <a:lstStyle/>
              <a:p>
                <a:r>
                  <a:rPr lang="en-US">
                    <a:noFill/>
                  </a:rPr>
                  <a:t> </a:t>
                </a:r>
              </a:p>
            </p:txBody>
          </p:sp>
        </mc:Fallback>
      </mc:AlternateContent>
    </p:spTree>
    <p:extLst>
      <p:ext uri="{BB962C8B-B14F-4D97-AF65-F5344CB8AC3E}">
        <p14:creationId xmlns:p14="http://schemas.microsoft.com/office/powerpoint/2010/main" val="17201394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FCDCE-F8CF-4EF1-B1E5-DC2492889BC5}"/>
              </a:ext>
            </a:extLst>
          </p:cNvPr>
          <p:cNvSpPr>
            <a:spLocks noGrp="1"/>
          </p:cNvSpPr>
          <p:nvPr>
            <p:ph type="title"/>
          </p:nvPr>
        </p:nvSpPr>
        <p:spPr/>
        <p:txBody>
          <a:bodyPr/>
          <a:lstStyle/>
          <a:p>
            <a:r>
              <a:rPr lang="en-US" dirty="0"/>
              <a:t>Factorization &amp; collinear modes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F17BA68-FA35-4558-B95E-FF6BE29D95DE}"/>
                  </a:ext>
                </a:extLst>
              </p:cNvPr>
              <p:cNvSpPr>
                <a:spLocks noGrp="1"/>
              </p:cNvSpPr>
              <p:nvPr>
                <p:ph idx="1"/>
              </p:nvPr>
            </p:nvSpPr>
            <p:spPr>
              <a:xfrm>
                <a:off x="543098" y="1825625"/>
                <a:ext cx="4954387" cy="5351030"/>
              </a:xfrm>
            </p:spPr>
            <p:txBody>
              <a:bodyPr>
                <a:noAutofit/>
              </a:bodyPr>
              <a:lstStyle/>
              <a:p>
                <a:r>
                  <a:rPr lang="en-US" dirty="0"/>
                  <a:t>In </a:t>
                </a:r>
                <a:r>
                  <a:rPr lang="en-US" dirty="0" err="1"/>
                  <a:t>lagrangian</a:t>
                </a:r>
                <a:r>
                  <a:rPr lang="en-US" dirty="0"/>
                  <a:t> formulation of </a:t>
                </a:r>
                <a:r>
                  <a:rPr lang="en-US" dirty="0" err="1"/>
                  <a:t>parton</a:t>
                </a:r>
                <a:r>
                  <a:rPr lang="en-US" dirty="0"/>
                  <a:t> physics, the </a:t>
                </a:r>
                <a:r>
                  <a:rPr lang="en-US" dirty="0" err="1"/>
                  <a:t>partons</a:t>
                </a:r>
                <a:r>
                  <a:rPr lang="en-US" dirty="0"/>
                  <a:t> are represented by </a:t>
                </a:r>
                <a:r>
                  <a:rPr lang="en-US" dirty="0">
                    <a:solidFill>
                      <a:srgbClr val="FF0000"/>
                    </a:solidFill>
                  </a:rPr>
                  <a:t>collinear modes</a:t>
                </a:r>
                <a:r>
                  <a:rPr lang="en-US" dirty="0"/>
                  <a:t> in QCD  </a:t>
                </a:r>
              </a:p>
              <a:p>
                <a:pPr marL="0" indent="0">
                  <a:buNone/>
                </a:pPr>
                <a:r>
                  <a:rPr lang="en-US" dirty="0"/>
                  <a:t>           </a:t>
                </a:r>
                <a14:m>
                  <m:oMath xmlns:m="http://schemas.openxmlformats.org/officeDocument/2006/math">
                    <m:r>
                      <a:rPr lang="en-US" b="0" i="1" smtClean="0">
                        <a:solidFill>
                          <a:srgbClr val="01AF1E"/>
                        </a:solidFill>
                        <a:latin typeface="Cambria Math" panose="02040503050406030204" pitchFamily="18" charset="0"/>
                      </a:rPr>
                      <m:t>𝜓</m:t>
                    </m:r>
                    <m:d>
                      <m:dPr>
                        <m:ctrlPr>
                          <a:rPr lang="en-US" b="0" i="1" smtClean="0">
                            <a:solidFill>
                              <a:srgbClr val="01AF1E"/>
                            </a:solidFill>
                            <a:latin typeface="Cambria Math" panose="02040503050406030204" pitchFamily="18" charset="0"/>
                          </a:rPr>
                        </m:ctrlPr>
                      </m:dPr>
                      <m:e>
                        <m:r>
                          <a:rPr lang="en-US" b="0" i="1" smtClean="0">
                            <a:solidFill>
                              <a:srgbClr val="01AF1E"/>
                            </a:solidFill>
                            <a:latin typeface="Cambria Math" panose="02040503050406030204" pitchFamily="18" charset="0"/>
                          </a:rPr>
                          <m:t>𝜆</m:t>
                        </m:r>
                        <m:r>
                          <a:rPr lang="en-US" b="0" i="1" smtClean="0">
                            <a:solidFill>
                              <a:srgbClr val="01AF1E"/>
                            </a:solidFill>
                            <a:latin typeface="Cambria Math" panose="02040503050406030204" pitchFamily="18" charset="0"/>
                          </a:rPr>
                          <m:t>𝑛</m:t>
                        </m:r>
                      </m:e>
                    </m:d>
                    <m:r>
                      <a:rPr lang="en-US" b="0" i="1" smtClean="0">
                        <a:solidFill>
                          <a:srgbClr val="01AF1E"/>
                        </a:solidFill>
                        <a:latin typeface="Cambria Math" panose="02040503050406030204" pitchFamily="18" charset="0"/>
                      </a:rPr>
                      <m:t> ,  </m:t>
                    </m:r>
                    <m:sSup>
                      <m:sSupPr>
                        <m:ctrlPr>
                          <a:rPr lang="en-US" b="0" i="1" smtClean="0">
                            <a:solidFill>
                              <a:srgbClr val="01AF1E"/>
                            </a:solidFill>
                            <a:latin typeface="Cambria Math" panose="02040503050406030204" pitchFamily="18" charset="0"/>
                          </a:rPr>
                        </m:ctrlPr>
                      </m:sSupPr>
                      <m:e>
                        <m:r>
                          <a:rPr lang="en-US" b="0" i="1" smtClean="0">
                            <a:solidFill>
                              <a:srgbClr val="01AF1E"/>
                            </a:solidFill>
                            <a:latin typeface="Cambria Math" panose="02040503050406030204" pitchFamily="18" charset="0"/>
                          </a:rPr>
                          <m:t>𝑛</m:t>
                        </m:r>
                      </m:e>
                      <m:sup>
                        <m:r>
                          <a:rPr lang="en-US" b="0" i="1" smtClean="0">
                            <a:solidFill>
                              <a:srgbClr val="01AF1E"/>
                            </a:solidFill>
                            <a:latin typeface="Cambria Math" panose="02040503050406030204" pitchFamily="18" charset="0"/>
                          </a:rPr>
                          <m:t>2</m:t>
                        </m:r>
                      </m:sup>
                    </m:sSup>
                    <m:r>
                      <a:rPr lang="en-US" b="0" i="1" smtClean="0">
                        <a:solidFill>
                          <a:srgbClr val="01AF1E"/>
                        </a:solidFill>
                        <a:latin typeface="Cambria Math" panose="02040503050406030204" pitchFamily="18" charset="0"/>
                      </a:rPr>
                      <m:t>=0</m:t>
                    </m:r>
                  </m:oMath>
                </a14:m>
                <a:endParaRPr lang="en-US" dirty="0">
                  <a:solidFill>
                    <a:srgbClr val="01AF1E"/>
                  </a:solidFill>
                </a:endParaRPr>
              </a:p>
              <a:p>
                <a:pPr marL="0" indent="0">
                  <a:buNone/>
                </a:pPr>
                <a:r>
                  <a:rPr lang="en-US" dirty="0">
                    <a:solidFill>
                      <a:srgbClr val="01AF1E"/>
                    </a:solidFill>
                  </a:rPr>
                  <a:t> </a:t>
                </a:r>
                <a:r>
                  <a:rPr lang="el-GR" dirty="0">
                    <a:solidFill>
                      <a:srgbClr val="01AF1E"/>
                    </a:solidFill>
                  </a:rPr>
                  <a:t>λ</a:t>
                </a:r>
                <a:r>
                  <a:rPr lang="en-US" dirty="0">
                    <a:solidFill>
                      <a:srgbClr val="01AF1E"/>
                    </a:solidFill>
                  </a:rPr>
                  <a:t> is the distance along the LF</a:t>
                </a:r>
              </a:p>
              <a:p>
                <a:r>
                  <a:rPr lang="en-US" dirty="0"/>
                  <a:t>Parton physics is related to correlations of these fields along n with distance </a:t>
                </a:r>
                <a:r>
                  <a:rPr lang="el-GR" dirty="0"/>
                  <a:t>λ</a:t>
                </a:r>
                <a:r>
                  <a:rPr lang="en-US" dirty="0"/>
                  <a:t>.</a:t>
                </a:r>
              </a:p>
              <a:p>
                <a:pPr marL="0" indent="0">
                  <a:buNone/>
                </a:pPr>
                <a:r>
                  <a:rPr lang="en-US" dirty="0">
                    <a:solidFill>
                      <a:srgbClr val="0000FF"/>
                    </a:solidFill>
                  </a:rPr>
                  <a:t>  e.g.  </a:t>
                </a:r>
                <a:r>
                  <a:rPr lang="en-US" sz="2400" dirty="0">
                    <a:solidFill>
                      <a:srgbClr val="0000FF"/>
                    </a:solidFill>
                  </a:rPr>
                  <a:t>Soft-collinear Effective Theory (SCET)</a:t>
                </a:r>
              </a:p>
              <a:p>
                <a:pPr marL="0" indent="0">
                  <a:buNone/>
                </a:pPr>
                <a:r>
                  <a:rPr lang="en-US" dirty="0"/>
                  <a:t>              </a:t>
                </a:r>
              </a:p>
              <a:p>
                <a:pPr marL="0" indent="0">
                  <a:buNone/>
                </a:pPr>
                <a:r>
                  <a:rPr lang="en-US" dirty="0"/>
                  <a:t> </a:t>
                </a:r>
              </a:p>
              <a:p>
                <a:endParaRPr lang="en-US" dirty="0"/>
              </a:p>
            </p:txBody>
          </p:sp>
        </mc:Choice>
        <mc:Fallback xmlns="">
          <p:sp>
            <p:nvSpPr>
              <p:cNvPr id="3" name="Content Placeholder 2">
                <a:extLst>
                  <a:ext uri="{FF2B5EF4-FFF2-40B4-BE49-F238E27FC236}">
                    <a16:creationId xmlns:a16="http://schemas.microsoft.com/office/drawing/2014/main" id="{5F17BA68-FA35-4558-B95E-FF6BE29D95DE}"/>
                  </a:ext>
                </a:extLst>
              </p:cNvPr>
              <p:cNvSpPr>
                <a:spLocks noGrp="1" noRot="1" noChangeAspect="1" noMove="1" noResize="1" noEditPoints="1" noAdjustHandles="1" noChangeArrowheads="1" noChangeShapeType="1" noTextEdit="1"/>
              </p:cNvSpPr>
              <p:nvPr>
                <p:ph idx="1"/>
              </p:nvPr>
            </p:nvSpPr>
            <p:spPr>
              <a:xfrm>
                <a:off x="543098" y="1825625"/>
                <a:ext cx="4954387" cy="5351030"/>
              </a:xfrm>
              <a:blipFill>
                <a:blip r:embed="rId5"/>
                <a:stretch>
                  <a:fillRect l="-2214" t="-1936" r="-2091"/>
                </a:stretch>
              </a:blipFill>
            </p:spPr>
            <p:txBody>
              <a:bodyPr/>
              <a:lstStyle/>
              <a:p>
                <a:r>
                  <a:rPr lang="en-US">
                    <a:noFill/>
                  </a:rPr>
                  <a:t> </a:t>
                </a:r>
              </a:p>
            </p:txBody>
          </p:sp>
        </mc:Fallback>
      </mc:AlternateContent>
      <p:pic>
        <p:nvPicPr>
          <p:cNvPr id="4098" name="Picture 2" descr="Foundations of Perturbative QCD by John Collins">
            <a:extLst>
              <a:ext uri="{FF2B5EF4-FFF2-40B4-BE49-F238E27FC236}">
                <a16:creationId xmlns:a16="http://schemas.microsoft.com/office/drawing/2014/main" id="{28C2145F-5482-472C-9FBC-755D3C816A9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76175" y="2283116"/>
            <a:ext cx="2221371" cy="31839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78464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4F5F2A8-6000-4A28-AC51-9A61279CF6C3}"/>
              </a:ext>
            </a:extLst>
          </p:cNvPr>
          <p:cNvSpPr>
            <a:spLocks noGrp="1"/>
          </p:cNvSpPr>
          <p:nvPr>
            <p:ph type="title"/>
          </p:nvPr>
        </p:nvSpPr>
        <p:spPr>
          <a:xfrm>
            <a:off x="310444" y="327378"/>
            <a:ext cx="6766458" cy="1363311"/>
          </a:xfrm>
        </p:spPr>
        <p:txBody>
          <a:bodyPr/>
          <a:lstStyle/>
          <a:p>
            <a:r>
              <a:rPr lang="en-US" dirty="0" err="1"/>
              <a:t>Partons</a:t>
            </a:r>
            <a:r>
              <a:rPr lang="en-US" dirty="0"/>
              <a:t> as LF correlations</a:t>
            </a:r>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4D8B88B5-C554-4B7E-BBFA-9E815C4A27C1}"/>
                  </a:ext>
                </a:extLst>
              </p:cNvPr>
              <p:cNvSpPr>
                <a:spLocks noGrp="1"/>
              </p:cNvSpPr>
              <p:nvPr>
                <p:ph idx="1"/>
              </p:nvPr>
            </p:nvSpPr>
            <p:spPr>
              <a:xfrm>
                <a:off x="869214" y="1692417"/>
                <a:ext cx="7941734" cy="4358416"/>
              </a:xfrm>
            </p:spPr>
            <p:txBody>
              <a:bodyPr>
                <a:noAutofit/>
              </a:bodyPr>
              <a:lstStyle/>
              <a:p>
                <a:r>
                  <a:rPr lang="en-US" altLang="zh-CN" dirty="0"/>
                  <a:t>Probes</a:t>
                </a:r>
                <a:r>
                  <a:rPr lang="zh-CN" altLang="en-US" dirty="0"/>
                  <a:t>（</a:t>
                </a:r>
                <a:r>
                  <a:rPr lang="en-US" altLang="zh-CN" dirty="0"/>
                  <a:t>operators) </a:t>
                </a:r>
                <a:r>
                  <a:rPr lang="en-US" dirty="0"/>
                  <a:t>are </a:t>
                </a:r>
                <a:r>
                  <a:rPr lang="en-US" dirty="0">
                    <a:solidFill>
                      <a:srgbClr val="0000FF"/>
                    </a:solidFill>
                  </a:rPr>
                  <a:t>light-cone correlations </a:t>
                </a:r>
              </a:p>
              <a:p>
                <a:pPr marL="0" indent="0">
                  <a:buNone/>
                </a:pPr>
                <a:r>
                  <a:rPr lang="en-US" dirty="0"/>
                  <a:t>              </a:t>
                </a:r>
                <a14:m>
                  <m:oMath xmlns:m="http://schemas.openxmlformats.org/officeDocument/2006/math">
                    <m:acc>
                      <m:accPr>
                        <m:chr m:val="̂"/>
                        <m:ctrlPr>
                          <a:rPr lang="en-US" b="0" i="1" dirty="0" smtClean="0">
                            <a:solidFill>
                              <a:srgbClr val="FF0000"/>
                            </a:solidFill>
                            <a:latin typeface="Cambria Math" panose="02040503050406030204" pitchFamily="18" charset="0"/>
                          </a:rPr>
                        </m:ctrlPr>
                      </m:accPr>
                      <m:e>
                        <m:r>
                          <a:rPr lang="en-US" i="1" dirty="0" smtClean="0">
                            <a:solidFill>
                              <a:srgbClr val="FF0000"/>
                            </a:solidFill>
                            <a:latin typeface="Cambria Math" panose="02040503050406030204" pitchFamily="18" charset="0"/>
                          </a:rPr>
                          <m:t>𝑂</m:t>
                        </m:r>
                      </m:e>
                    </m:acc>
                    <m:r>
                      <a:rPr lang="en-US" i="1" dirty="0">
                        <a:solidFill>
                          <a:srgbClr val="FF0000"/>
                        </a:solidFill>
                        <a:latin typeface="Cambria Math" panose="02040503050406030204" pitchFamily="18" charset="0"/>
                      </a:rPr>
                      <m:t> </m:t>
                    </m:r>
                    <m:r>
                      <a:rPr lang="en-US" i="1" dirty="0" smtClean="0">
                        <a:solidFill>
                          <a:srgbClr val="FF0000"/>
                        </a:solidFill>
                        <a:latin typeface="Cambria Math" panose="02040503050406030204" pitchFamily="18" charset="0"/>
                      </a:rPr>
                      <m:t>=</m:t>
                    </m:r>
                    <m:r>
                      <a:rPr lang="en-US" i="1" dirty="0">
                        <a:solidFill>
                          <a:srgbClr val="FF0000"/>
                        </a:solidFill>
                        <a:latin typeface="Cambria Math" panose="02040503050406030204" pitchFamily="18" charset="0"/>
                      </a:rPr>
                      <m:t> </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𝜙</m:t>
                        </m:r>
                      </m:e>
                      <m:sub>
                        <m:r>
                          <a:rPr lang="en-US" b="0" i="1" smtClean="0">
                            <a:solidFill>
                              <a:srgbClr val="FF0000"/>
                            </a:solidFill>
                            <a:latin typeface="Cambria Math" panose="02040503050406030204" pitchFamily="18" charset="0"/>
                          </a:rPr>
                          <m:t>1</m:t>
                        </m:r>
                      </m:sub>
                    </m:sSub>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𝜆</m:t>
                            </m:r>
                          </m:e>
                          <m:sub>
                            <m:r>
                              <a:rPr lang="en-US" b="0" i="1" smtClean="0">
                                <a:solidFill>
                                  <a:srgbClr val="FF0000"/>
                                </a:solidFill>
                                <a:latin typeface="Cambria Math" panose="02040503050406030204" pitchFamily="18" charset="0"/>
                              </a:rPr>
                              <m:t>1</m:t>
                            </m:r>
                          </m:sub>
                        </m:sSub>
                        <m:r>
                          <m:rPr>
                            <m:sty m:val="p"/>
                          </m:rPr>
                          <a:rPr lang="en-US" b="0" i="0" smtClean="0">
                            <a:solidFill>
                              <a:srgbClr val="FF0000"/>
                            </a:solidFill>
                            <a:latin typeface="Cambria Math" panose="02040503050406030204" pitchFamily="18" charset="0"/>
                          </a:rPr>
                          <m:t>n</m:t>
                        </m:r>
                      </m:e>
                    </m:d>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𝜙</m:t>
                        </m:r>
                      </m:e>
                      <m:sub>
                        <m:r>
                          <a:rPr lang="en-US" b="0" i="1" smtClean="0">
                            <a:solidFill>
                              <a:srgbClr val="FF0000"/>
                            </a:solidFill>
                            <a:latin typeface="Cambria Math" panose="02040503050406030204" pitchFamily="18" charset="0"/>
                          </a:rPr>
                          <m:t>2</m:t>
                        </m:r>
                      </m:sub>
                    </m:sSub>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𝜆</m:t>
                            </m:r>
                          </m:e>
                          <m:sub>
                            <m:r>
                              <a:rPr lang="en-US" b="0" i="1" smtClean="0">
                                <a:solidFill>
                                  <a:srgbClr val="FF0000"/>
                                </a:solidFill>
                                <a:latin typeface="Cambria Math" panose="02040503050406030204" pitchFamily="18" charset="0"/>
                              </a:rPr>
                              <m:t>2</m:t>
                            </m:r>
                          </m:sub>
                        </m:sSub>
                        <m:r>
                          <a:rPr lang="en-US" b="0" i="1" smtClean="0">
                            <a:solidFill>
                              <a:srgbClr val="FF0000"/>
                            </a:solidFill>
                            <a:latin typeface="Cambria Math" panose="02040503050406030204" pitchFamily="18" charset="0"/>
                          </a:rPr>
                          <m:t>𝑛</m:t>
                        </m:r>
                      </m:e>
                    </m:d>
                    <m:r>
                      <a:rPr lang="en-US" b="0" i="1" smtClean="0">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𝜙</m:t>
                        </m:r>
                      </m:e>
                      <m:sub>
                        <m:r>
                          <a:rPr lang="en-US" b="0" i="1" smtClean="0">
                            <a:solidFill>
                              <a:srgbClr val="FF0000"/>
                            </a:solidFill>
                            <a:latin typeface="Cambria Math" panose="02040503050406030204" pitchFamily="18" charset="0"/>
                          </a:rPr>
                          <m:t>𝑘</m:t>
                        </m:r>
                      </m:sub>
                    </m:sSub>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𝜆</m:t>
                            </m:r>
                          </m:e>
                          <m:sub>
                            <m:r>
                              <a:rPr lang="en-US" b="0" i="1" smtClean="0">
                                <a:solidFill>
                                  <a:srgbClr val="FF0000"/>
                                </a:solidFill>
                                <a:latin typeface="Cambria Math" panose="02040503050406030204" pitchFamily="18" charset="0"/>
                              </a:rPr>
                              <m:t>𝑘</m:t>
                            </m:r>
                          </m:sub>
                        </m:sSub>
                        <m:r>
                          <a:rPr lang="en-US" b="0" i="1" smtClean="0">
                            <a:solidFill>
                              <a:srgbClr val="FF0000"/>
                            </a:solidFill>
                            <a:latin typeface="Cambria Math" panose="02040503050406030204" pitchFamily="18" charset="0"/>
                          </a:rPr>
                          <m:t>𝑛</m:t>
                        </m:r>
                      </m:e>
                    </m:d>
                  </m:oMath>
                </a14:m>
                <a:endParaRPr lang="en-US" b="0" dirty="0"/>
              </a:p>
              <a:p>
                <a:pPr marL="0" indent="0">
                  <a:buNone/>
                </a:pPr>
                <a:endParaRPr lang="en-US" dirty="0"/>
              </a:p>
              <a:p>
                <a:pPr marL="0" indent="0">
                  <a:buNone/>
                </a:pPr>
                <a:endParaRPr lang="en-US" dirty="0"/>
              </a:p>
              <a:p>
                <a:pPr marL="0" indent="0">
                  <a:buNone/>
                </a:pPr>
                <a:endParaRPr lang="en-US" dirty="0"/>
              </a:p>
              <a:p>
                <a:r>
                  <a:rPr lang="en-US" dirty="0"/>
                  <a:t>The matrix elements are independent of hadron momentum, and they can be calculated in the </a:t>
                </a:r>
                <a:r>
                  <a:rPr lang="en-US" dirty="0">
                    <a:solidFill>
                      <a:srgbClr val="0000FF"/>
                    </a:solidFill>
                  </a:rPr>
                  <a:t>states in the rest frame</a:t>
                </a:r>
                <a:r>
                  <a:rPr lang="en-US" dirty="0"/>
                  <a:t>. </a:t>
                </a:r>
              </a:p>
              <a:p>
                <a:pPr marL="0" indent="0">
                  <a:buNone/>
                </a:pPr>
                <a:r>
                  <a:rPr lang="en-US" dirty="0"/>
                  <a:t>  (“Heisenberg picture”) </a:t>
                </a:r>
              </a:p>
            </p:txBody>
          </p:sp>
        </mc:Choice>
        <mc:Fallback xmlns="">
          <p:sp>
            <p:nvSpPr>
              <p:cNvPr id="3" name="内容占位符 2">
                <a:extLst>
                  <a:ext uri="{FF2B5EF4-FFF2-40B4-BE49-F238E27FC236}">
                    <a16:creationId xmlns:a16="http://schemas.microsoft.com/office/drawing/2014/main" id="{4D8B88B5-C554-4B7E-BBFA-9E815C4A27C1}"/>
                  </a:ext>
                </a:extLst>
              </p:cNvPr>
              <p:cNvSpPr>
                <a:spLocks noGrp="1" noRot="1" noChangeAspect="1" noMove="1" noResize="1" noEditPoints="1" noAdjustHandles="1" noChangeArrowheads="1" noChangeShapeType="1" noTextEdit="1"/>
              </p:cNvSpPr>
              <p:nvPr>
                <p:ph idx="1"/>
              </p:nvPr>
            </p:nvSpPr>
            <p:spPr>
              <a:xfrm>
                <a:off x="869214" y="1692417"/>
                <a:ext cx="7941734" cy="4358416"/>
              </a:xfrm>
              <a:blipFill>
                <a:blip r:embed="rId2"/>
                <a:stretch>
                  <a:fillRect l="-1382" t="-2937" b="-3077"/>
                </a:stretch>
              </a:blipFill>
            </p:spPr>
            <p:txBody>
              <a:bodyPr/>
              <a:lstStyle/>
              <a:p>
                <a:r>
                  <a:rPr lang="en-US">
                    <a:noFill/>
                  </a:rPr>
                  <a:t> </a:t>
                </a:r>
              </a:p>
            </p:txBody>
          </p:sp>
        </mc:Fallback>
      </mc:AlternateContent>
      <p:grpSp>
        <p:nvGrpSpPr>
          <p:cNvPr id="4" name="组合 3">
            <a:extLst>
              <a:ext uri="{FF2B5EF4-FFF2-40B4-BE49-F238E27FC236}">
                <a16:creationId xmlns:a16="http://schemas.microsoft.com/office/drawing/2014/main" id="{294E1736-6CE4-49E8-878E-4A054F517174}"/>
              </a:ext>
            </a:extLst>
          </p:cNvPr>
          <p:cNvGrpSpPr/>
          <p:nvPr/>
        </p:nvGrpSpPr>
        <p:grpSpPr>
          <a:xfrm>
            <a:off x="3260434" y="2945366"/>
            <a:ext cx="2338855" cy="1407281"/>
            <a:chOff x="5462923" y="4352470"/>
            <a:chExt cx="2623131" cy="1665288"/>
          </a:xfrm>
        </p:grpSpPr>
        <p:grpSp>
          <p:nvGrpSpPr>
            <p:cNvPr id="5" name="Group 8">
              <a:extLst>
                <a:ext uri="{FF2B5EF4-FFF2-40B4-BE49-F238E27FC236}">
                  <a16:creationId xmlns:a16="http://schemas.microsoft.com/office/drawing/2014/main" id="{A2C28EB5-510A-499B-BB66-496A258D0CC8}"/>
                </a:ext>
              </a:extLst>
            </p:cNvPr>
            <p:cNvGrpSpPr/>
            <p:nvPr/>
          </p:nvGrpSpPr>
          <p:grpSpPr>
            <a:xfrm>
              <a:off x="5462923" y="4352470"/>
              <a:ext cx="2623131" cy="1665288"/>
              <a:chOff x="2590800" y="2449512"/>
              <a:chExt cx="2623131" cy="1665288"/>
            </a:xfrm>
          </p:grpSpPr>
          <p:grpSp>
            <p:nvGrpSpPr>
              <p:cNvPr id="8" name="Group 15">
                <a:extLst>
                  <a:ext uri="{FF2B5EF4-FFF2-40B4-BE49-F238E27FC236}">
                    <a16:creationId xmlns:a16="http://schemas.microsoft.com/office/drawing/2014/main" id="{40F932DA-CCA4-4522-BB28-97BA323A124A}"/>
                  </a:ext>
                </a:extLst>
              </p:cNvPr>
              <p:cNvGrpSpPr>
                <a:grpSpLocks/>
              </p:cNvGrpSpPr>
              <p:nvPr/>
            </p:nvGrpSpPr>
            <p:grpSpPr bwMode="auto">
              <a:xfrm>
                <a:off x="2590800" y="2590800"/>
                <a:ext cx="2438400" cy="1524000"/>
                <a:chOff x="2895600" y="2590800"/>
                <a:chExt cx="2438400" cy="1524000"/>
              </a:xfrm>
              <a:solidFill>
                <a:srgbClr val="FFFF00"/>
              </a:solidFill>
            </p:grpSpPr>
            <p:cxnSp>
              <p:nvCxnSpPr>
                <p:cNvPr id="14" name="Straight Arrow Connector 4">
                  <a:extLst>
                    <a:ext uri="{FF2B5EF4-FFF2-40B4-BE49-F238E27FC236}">
                      <a16:creationId xmlns:a16="http://schemas.microsoft.com/office/drawing/2014/main" id="{E749AFF3-72EB-4182-B35B-70F3F63A023A}"/>
                    </a:ext>
                  </a:extLst>
                </p:cNvPr>
                <p:cNvCxnSpPr>
                  <a:cxnSpLocks noChangeShapeType="1"/>
                </p:cNvCxnSpPr>
                <p:nvPr/>
              </p:nvCxnSpPr>
              <p:spPr bwMode="auto">
                <a:xfrm flipV="1">
                  <a:off x="4114800" y="2590800"/>
                  <a:ext cx="0" cy="1524000"/>
                </a:xfrm>
                <a:prstGeom prst="straightConnector1">
                  <a:avLst/>
                </a:prstGeom>
                <a:grpFill/>
                <a:ln w="9525" algn="ctr">
                  <a:solidFill>
                    <a:schemeClr val="tx1"/>
                  </a:solidFill>
                  <a:round/>
                  <a:headEnd/>
                  <a:tailEnd type="arrow" w="med" len="med"/>
                </a:ln>
              </p:spPr>
            </p:cxnSp>
            <p:cxnSp>
              <p:nvCxnSpPr>
                <p:cNvPr id="15" name="Straight Arrow Connector 6">
                  <a:extLst>
                    <a:ext uri="{FF2B5EF4-FFF2-40B4-BE49-F238E27FC236}">
                      <a16:creationId xmlns:a16="http://schemas.microsoft.com/office/drawing/2014/main" id="{A179E5E0-E093-47C5-BF93-FA3D4796B7AD}"/>
                    </a:ext>
                  </a:extLst>
                </p:cNvPr>
                <p:cNvCxnSpPr>
                  <a:cxnSpLocks noChangeShapeType="1"/>
                </p:cNvCxnSpPr>
                <p:nvPr/>
              </p:nvCxnSpPr>
              <p:spPr bwMode="auto">
                <a:xfrm>
                  <a:off x="2895600" y="3352800"/>
                  <a:ext cx="2438400" cy="0"/>
                </a:xfrm>
                <a:prstGeom prst="straightConnector1">
                  <a:avLst/>
                </a:prstGeom>
                <a:grpFill/>
                <a:ln w="9525" algn="ctr">
                  <a:solidFill>
                    <a:schemeClr val="tx1"/>
                  </a:solidFill>
                  <a:round/>
                  <a:headEnd/>
                  <a:tailEnd type="arrow" w="med" len="med"/>
                </a:ln>
              </p:spPr>
            </p:cxnSp>
            <p:cxnSp>
              <p:nvCxnSpPr>
                <p:cNvPr id="16" name="Straight Connector 18">
                  <a:extLst>
                    <a:ext uri="{FF2B5EF4-FFF2-40B4-BE49-F238E27FC236}">
                      <a16:creationId xmlns:a16="http://schemas.microsoft.com/office/drawing/2014/main" id="{3FB30406-F46F-4F8F-B4D3-366433C66FAC}"/>
                    </a:ext>
                  </a:extLst>
                </p:cNvPr>
                <p:cNvCxnSpPr>
                  <a:cxnSpLocks noChangeShapeType="1"/>
                </p:cNvCxnSpPr>
                <p:nvPr/>
              </p:nvCxnSpPr>
              <p:spPr bwMode="auto">
                <a:xfrm flipV="1">
                  <a:off x="3352800" y="2667000"/>
                  <a:ext cx="1600200" cy="1295400"/>
                </a:xfrm>
                <a:prstGeom prst="line">
                  <a:avLst/>
                </a:prstGeom>
                <a:grpFill/>
                <a:ln w="9525" algn="ctr">
                  <a:solidFill>
                    <a:schemeClr val="tx1"/>
                  </a:solidFill>
                  <a:round/>
                  <a:headEnd/>
                  <a:tailEnd/>
                </a:ln>
              </p:spPr>
            </p:cxnSp>
            <p:cxnSp>
              <p:nvCxnSpPr>
                <p:cNvPr id="17" name="Straight Connector 19">
                  <a:extLst>
                    <a:ext uri="{FF2B5EF4-FFF2-40B4-BE49-F238E27FC236}">
                      <a16:creationId xmlns:a16="http://schemas.microsoft.com/office/drawing/2014/main" id="{8D655BD7-8CDF-4B31-9FF1-9FAB41C9F814}"/>
                    </a:ext>
                  </a:extLst>
                </p:cNvPr>
                <p:cNvCxnSpPr>
                  <a:cxnSpLocks noChangeShapeType="1"/>
                </p:cNvCxnSpPr>
                <p:nvPr/>
              </p:nvCxnSpPr>
              <p:spPr bwMode="auto">
                <a:xfrm>
                  <a:off x="3352800" y="2667000"/>
                  <a:ext cx="1676400" cy="1447800"/>
                </a:xfrm>
                <a:prstGeom prst="line">
                  <a:avLst/>
                </a:prstGeom>
                <a:grpFill/>
                <a:ln w="9525" algn="ctr">
                  <a:solidFill>
                    <a:schemeClr val="tx1"/>
                  </a:solidFill>
                  <a:round/>
                  <a:headEnd/>
                  <a:tailEnd/>
                </a:ln>
              </p:spPr>
            </p:cxnSp>
          </p:grpSp>
          <p:sp>
            <p:nvSpPr>
              <p:cNvPr id="9" name="TextBox 11">
                <a:extLst>
                  <a:ext uri="{FF2B5EF4-FFF2-40B4-BE49-F238E27FC236}">
                    <a16:creationId xmlns:a16="http://schemas.microsoft.com/office/drawing/2014/main" id="{D349586F-D16B-44D2-9475-BFB1596EB59E}"/>
                  </a:ext>
                </a:extLst>
              </p:cNvPr>
              <p:cNvSpPr txBox="1">
                <a:spLocks noChangeArrowheads="1"/>
              </p:cNvSpPr>
              <p:nvPr/>
            </p:nvSpPr>
            <p:spPr bwMode="auto">
              <a:xfrm>
                <a:off x="5029200" y="2906713"/>
                <a:ext cx="1847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endParaRPr lang="en-US" sz="1800" baseline="30000" dirty="0">
                  <a:solidFill>
                    <a:srgbClr val="1E02C6"/>
                  </a:solidFill>
                </a:endParaRPr>
              </a:p>
            </p:txBody>
          </p:sp>
          <p:sp>
            <p:nvSpPr>
              <p:cNvPr id="11" name="TextBox 13">
                <a:extLst>
                  <a:ext uri="{FF2B5EF4-FFF2-40B4-BE49-F238E27FC236}">
                    <a16:creationId xmlns:a16="http://schemas.microsoft.com/office/drawing/2014/main" id="{7AA31CCD-BD14-4AEC-910F-D7A9DD8373FB}"/>
                  </a:ext>
                </a:extLst>
              </p:cNvPr>
              <p:cNvSpPr txBox="1">
                <a:spLocks noChangeArrowheads="1"/>
              </p:cNvSpPr>
              <p:nvPr/>
            </p:nvSpPr>
            <p:spPr bwMode="auto">
              <a:xfrm>
                <a:off x="4648200" y="2449512"/>
                <a:ext cx="377907" cy="497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3200" baseline="30000" dirty="0">
                    <a:solidFill>
                      <a:srgbClr val="0000FF"/>
                    </a:solidFill>
                  </a:rPr>
                  <a:t>p</a:t>
                </a:r>
              </a:p>
            </p:txBody>
          </p:sp>
          <p:sp>
            <p:nvSpPr>
              <p:cNvPr id="12" name="TextBox 14">
                <a:extLst>
                  <a:ext uri="{FF2B5EF4-FFF2-40B4-BE49-F238E27FC236}">
                    <a16:creationId xmlns:a16="http://schemas.microsoft.com/office/drawing/2014/main" id="{1EB599D5-10C7-488C-AD8E-B1C3D47BAFD0}"/>
                  </a:ext>
                </a:extLst>
              </p:cNvPr>
              <p:cNvSpPr txBox="1">
                <a:spLocks noChangeArrowheads="1"/>
              </p:cNvSpPr>
              <p:nvPr/>
            </p:nvSpPr>
            <p:spPr bwMode="auto">
              <a:xfrm>
                <a:off x="2727554" y="2449512"/>
                <a:ext cx="377907" cy="497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3200" baseline="30000" dirty="0">
                    <a:solidFill>
                      <a:srgbClr val="0000FF"/>
                    </a:solidFill>
                  </a:rPr>
                  <a:t>n</a:t>
                </a:r>
                <a:endParaRPr lang="en-US" sz="3600" baseline="30000" dirty="0">
                  <a:solidFill>
                    <a:srgbClr val="0000FF"/>
                  </a:solidFill>
                </a:endParaRPr>
              </a:p>
            </p:txBody>
          </p:sp>
          <p:sp>
            <p:nvSpPr>
              <p:cNvPr id="13" name="Oval 21">
                <a:extLst>
                  <a:ext uri="{FF2B5EF4-FFF2-40B4-BE49-F238E27FC236}">
                    <a16:creationId xmlns:a16="http://schemas.microsoft.com/office/drawing/2014/main" id="{6D0790F3-6D9A-4E3B-ACA8-1ACF5BC6A505}"/>
                  </a:ext>
                </a:extLst>
              </p:cNvPr>
              <p:cNvSpPr>
                <a:spLocks noChangeArrowheads="1"/>
              </p:cNvSpPr>
              <p:nvPr/>
            </p:nvSpPr>
            <p:spPr bwMode="auto">
              <a:xfrm flipV="1">
                <a:off x="3197773" y="2773222"/>
                <a:ext cx="99465" cy="133490"/>
              </a:xfrm>
              <a:prstGeom prst="ellipse">
                <a:avLst/>
              </a:prstGeom>
              <a:solidFill>
                <a:srgbClr val="FFFF00"/>
              </a:solidFill>
              <a:ln w="9525" algn="ctr">
                <a:solidFill>
                  <a:schemeClr val="tx1"/>
                </a:solidFill>
                <a:round/>
                <a:headEnd/>
                <a:tailEnd/>
              </a:ln>
            </p:spPr>
            <p:txBody>
              <a:bodyPr wrap="squar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endParaRPr lang="en-US" sz="1800"/>
              </a:p>
            </p:txBody>
          </p:sp>
        </p:grpSp>
        <p:sp>
          <p:nvSpPr>
            <p:cNvPr id="6" name="椭圆 5">
              <a:extLst>
                <a:ext uri="{FF2B5EF4-FFF2-40B4-BE49-F238E27FC236}">
                  <a16:creationId xmlns:a16="http://schemas.microsoft.com/office/drawing/2014/main" id="{F071311E-DE40-44F2-BB61-13381E6AA0D6}"/>
                </a:ext>
              </a:extLst>
            </p:cNvPr>
            <p:cNvSpPr/>
            <p:nvPr/>
          </p:nvSpPr>
          <p:spPr>
            <a:xfrm>
              <a:off x="6646027" y="5200343"/>
              <a:ext cx="114993" cy="1349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95485D1F-0A11-43A4-826E-3D70219FB75D}"/>
                </a:ext>
              </a:extLst>
            </p:cNvPr>
            <p:cNvSpPr/>
            <p:nvPr/>
          </p:nvSpPr>
          <p:spPr>
            <a:xfrm>
              <a:off x="6057207" y="4660013"/>
              <a:ext cx="114993" cy="1349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a:extLst>
              <a:ext uri="{FF2B5EF4-FFF2-40B4-BE49-F238E27FC236}">
                <a16:creationId xmlns:a16="http://schemas.microsoft.com/office/drawing/2014/main" id="{BCDF997E-AFF1-4864-AC33-009F80796EC4}"/>
              </a:ext>
            </a:extLst>
          </p:cNvPr>
          <p:cNvSpPr/>
          <p:nvPr/>
        </p:nvSpPr>
        <p:spPr>
          <a:xfrm>
            <a:off x="4100756" y="3476194"/>
            <a:ext cx="102531" cy="1140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a:extLst>
              <a:ext uri="{FF2B5EF4-FFF2-40B4-BE49-F238E27FC236}">
                <a16:creationId xmlns:a16="http://schemas.microsoft.com/office/drawing/2014/main" id="{D700A273-C2A7-490E-9F9F-4F9A494C704A}"/>
              </a:ext>
            </a:extLst>
          </p:cNvPr>
          <p:cNvSpPr/>
          <p:nvPr/>
        </p:nvSpPr>
        <p:spPr>
          <a:xfrm>
            <a:off x="3942714" y="3323791"/>
            <a:ext cx="102531" cy="1140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34540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78D35-10CC-414D-85DD-A2CD4DCDA21F}"/>
              </a:ext>
            </a:extLst>
          </p:cNvPr>
          <p:cNvSpPr>
            <a:spLocks noGrp="1"/>
          </p:cNvSpPr>
          <p:nvPr>
            <p:ph type="title"/>
          </p:nvPr>
        </p:nvSpPr>
        <p:spPr/>
        <p:txBody>
          <a:bodyPr/>
          <a:lstStyle/>
          <a:p>
            <a:r>
              <a:rPr lang="en-US" dirty="0"/>
              <a:t>Outline </a:t>
            </a:r>
          </a:p>
        </p:txBody>
      </p:sp>
      <p:sp>
        <p:nvSpPr>
          <p:cNvPr id="3" name="Content Placeholder 2">
            <a:extLst>
              <a:ext uri="{FF2B5EF4-FFF2-40B4-BE49-F238E27FC236}">
                <a16:creationId xmlns:a16="http://schemas.microsoft.com/office/drawing/2014/main" id="{9FBBF875-3A8C-4847-9A82-221A0FAD54D8}"/>
              </a:ext>
            </a:extLst>
          </p:cNvPr>
          <p:cNvSpPr>
            <a:spLocks noGrp="1"/>
          </p:cNvSpPr>
          <p:nvPr>
            <p:ph idx="1"/>
          </p:nvPr>
        </p:nvSpPr>
        <p:spPr/>
        <p:txBody>
          <a:bodyPr>
            <a:normAutofit fontScale="92500" lnSpcReduction="10000"/>
          </a:bodyPr>
          <a:lstStyle/>
          <a:p>
            <a:r>
              <a:rPr lang="en-US" dirty="0"/>
              <a:t>Power of </a:t>
            </a:r>
            <a:r>
              <a:rPr lang="en-US" dirty="0" err="1"/>
              <a:t>partons</a:t>
            </a:r>
            <a:endParaRPr lang="en-US" dirty="0"/>
          </a:p>
          <a:p>
            <a:r>
              <a:rPr lang="en-US" dirty="0"/>
              <a:t>A brief history of </a:t>
            </a:r>
            <a:r>
              <a:rPr lang="en-US" dirty="0" err="1"/>
              <a:t>partons</a:t>
            </a:r>
            <a:r>
              <a:rPr lang="en-US" dirty="0"/>
              <a:t> from light-cone correlator</a:t>
            </a:r>
          </a:p>
          <a:p>
            <a:r>
              <a:rPr lang="en-US" dirty="0" err="1"/>
              <a:t>Partons</a:t>
            </a:r>
            <a:r>
              <a:rPr lang="en-US" dirty="0"/>
              <a:t> in Feynman’s way: Euclidean formulation</a:t>
            </a:r>
          </a:p>
          <a:p>
            <a:r>
              <a:rPr lang="en-US" dirty="0"/>
              <a:t>Large momentum expansion (or EFT)</a:t>
            </a:r>
          </a:p>
          <a:p>
            <a:r>
              <a:rPr lang="en-US" dirty="0"/>
              <a:t>Applications </a:t>
            </a:r>
          </a:p>
          <a:p>
            <a:pPr lvl="1"/>
            <a:r>
              <a:rPr lang="en-US" dirty="0"/>
              <a:t>Gluon polarization</a:t>
            </a:r>
          </a:p>
          <a:p>
            <a:pPr lvl="1"/>
            <a:r>
              <a:rPr lang="en-US" dirty="0"/>
              <a:t>PDFs</a:t>
            </a:r>
          </a:p>
          <a:p>
            <a:pPr lvl="1"/>
            <a:r>
              <a:rPr lang="en-US" dirty="0"/>
              <a:t>GPDs</a:t>
            </a:r>
          </a:p>
          <a:p>
            <a:pPr lvl="1"/>
            <a:r>
              <a:rPr lang="en-US" dirty="0"/>
              <a:t>TMDPDFs</a:t>
            </a:r>
          </a:p>
          <a:p>
            <a:pPr lvl="1"/>
            <a:r>
              <a:rPr lang="en-US" dirty="0"/>
              <a:t>LFWFs</a:t>
            </a:r>
          </a:p>
          <a:p>
            <a:r>
              <a:rPr lang="en-US" dirty="0"/>
              <a:t>Outlook</a:t>
            </a:r>
          </a:p>
          <a:p>
            <a:pPr lvl="1"/>
            <a:endParaRPr lang="en-US" dirty="0"/>
          </a:p>
        </p:txBody>
      </p:sp>
    </p:spTree>
    <p:extLst>
      <p:ext uri="{BB962C8B-B14F-4D97-AF65-F5344CB8AC3E}">
        <p14:creationId xmlns:p14="http://schemas.microsoft.com/office/powerpoint/2010/main" val="1828054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FC039-C4CA-4BC1-AA1E-3BAB73CE1882}"/>
              </a:ext>
            </a:extLst>
          </p:cNvPr>
          <p:cNvSpPr>
            <a:spLocks noGrp="1"/>
          </p:cNvSpPr>
          <p:nvPr>
            <p:ph type="title"/>
          </p:nvPr>
        </p:nvSpPr>
        <p:spPr/>
        <p:txBody>
          <a:bodyPr/>
          <a:lstStyle/>
          <a:p>
            <a:r>
              <a:rPr lang="en-US" dirty="0"/>
              <a:t>Real-time Monte Carlo in path integrals?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1DDE918-032A-46AE-924A-6D8886F58F1F}"/>
                  </a:ext>
                </a:extLst>
              </p:cNvPr>
              <p:cNvSpPr>
                <a:spLocks noGrp="1"/>
              </p:cNvSpPr>
              <p:nvPr>
                <p:ph idx="1"/>
              </p:nvPr>
            </p:nvSpPr>
            <p:spPr/>
            <p:txBody>
              <a:bodyPr/>
              <a:lstStyle/>
              <a:p>
                <a:r>
                  <a:rPr lang="en-US" dirty="0"/>
                  <a:t>Monte Carlo simulations have not been very successful with quantum real-time dynamics. </a:t>
                </a:r>
              </a:p>
              <a:p>
                <a:pPr marL="0" indent="0">
                  <a:buNone/>
                </a:pPr>
                <a:r>
                  <a:rPr lang="en-US" dirty="0"/>
                  <a:t>                </a:t>
                </a:r>
                <a14:m>
                  <m:oMath xmlns:m="http://schemas.openxmlformats.org/officeDocument/2006/math">
                    <m:func>
                      <m:funcPr>
                        <m:ctrlPr>
                          <a:rPr lang="en-US" b="0" i="1" smtClean="0">
                            <a:solidFill>
                              <a:srgbClr val="01AF1E"/>
                            </a:solidFill>
                            <a:latin typeface="Cambria Math" panose="02040503050406030204" pitchFamily="18" charset="0"/>
                          </a:rPr>
                        </m:ctrlPr>
                      </m:funcPr>
                      <m:fName>
                        <m:r>
                          <m:rPr>
                            <m:sty m:val="p"/>
                          </m:rPr>
                          <a:rPr lang="en-US" b="0" i="0" smtClean="0">
                            <a:solidFill>
                              <a:srgbClr val="01AF1E"/>
                            </a:solidFill>
                            <a:latin typeface="Cambria Math" panose="02040503050406030204" pitchFamily="18" charset="0"/>
                          </a:rPr>
                          <m:t>exp</m:t>
                        </m:r>
                      </m:fName>
                      <m:e>
                        <m:d>
                          <m:dPr>
                            <m:ctrlPr>
                              <a:rPr lang="en-US" b="0" i="1" smtClean="0">
                                <a:solidFill>
                                  <a:srgbClr val="01AF1E"/>
                                </a:solidFill>
                                <a:latin typeface="Cambria Math" panose="02040503050406030204" pitchFamily="18" charset="0"/>
                              </a:rPr>
                            </m:ctrlPr>
                          </m:dPr>
                          <m:e>
                            <m:r>
                              <a:rPr lang="en-US" b="0" i="1" smtClean="0">
                                <a:solidFill>
                                  <a:srgbClr val="01AF1E"/>
                                </a:solidFill>
                                <a:latin typeface="Cambria Math" panose="02040503050406030204" pitchFamily="18" charset="0"/>
                              </a:rPr>
                              <m:t>−</m:t>
                            </m:r>
                            <m:r>
                              <a:rPr lang="en-US" b="0" i="1" smtClean="0">
                                <a:solidFill>
                                  <a:srgbClr val="01AF1E"/>
                                </a:solidFill>
                                <a:latin typeface="Cambria Math" panose="02040503050406030204" pitchFamily="18" charset="0"/>
                              </a:rPr>
                              <m:t>𝑖𝐻𝑡</m:t>
                            </m:r>
                          </m:e>
                        </m:d>
                      </m:e>
                    </m:func>
                  </m:oMath>
                </a14:m>
                <a:endParaRPr lang="en-US" b="0" dirty="0"/>
              </a:p>
              <a:p>
                <a:pPr marL="0" indent="0">
                  <a:buNone/>
                </a:pPr>
                <a:r>
                  <a:rPr lang="en-US" dirty="0"/>
                  <a:t>   an oscillating phase factor!</a:t>
                </a:r>
              </a:p>
              <a:p>
                <a:r>
                  <a:rPr lang="en-US" dirty="0"/>
                  <a:t>“Sign problem”: Hubbard model for high T</a:t>
                </a:r>
                <a:r>
                  <a:rPr lang="en-US" sz="2400" dirty="0"/>
                  <a:t>c</a:t>
                </a:r>
                <a:r>
                  <a:rPr lang="en-US" dirty="0"/>
                  <a:t>.</a:t>
                </a:r>
              </a:p>
              <a:p>
                <a:r>
                  <a:rPr lang="en-US" dirty="0"/>
                  <a:t>Signals are exponentially small!</a:t>
                </a:r>
              </a:p>
              <a:p>
                <a:r>
                  <a:rPr lang="en-US" dirty="0"/>
                  <a:t>Quantum computer?  </a:t>
                </a:r>
              </a:p>
            </p:txBody>
          </p:sp>
        </mc:Choice>
        <mc:Fallback xmlns="">
          <p:sp>
            <p:nvSpPr>
              <p:cNvPr id="3" name="Content Placeholder 2">
                <a:extLst>
                  <a:ext uri="{FF2B5EF4-FFF2-40B4-BE49-F238E27FC236}">
                    <a16:creationId xmlns:a16="http://schemas.microsoft.com/office/drawing/2014/main" id="{D1DDE918-032A-46AE-924A-6D8886F58F1F}"/>
                  </a:ext>
                </a:extLst>
              </p:cNvPr>
              <p:cNvSpPr>
                <a:spLocks noGrp="1" noRot="1" noChangeAspect="1" noMove="1" noResize="1" noEditPoints="1" noAdjustHandles="1" noChangeArrowheads="1" noChangeShapeType="1" noTextEdit="1"/>
              </p:cNvSpPr>
              <p:nvPr>
                <p:ph idx="1"/>
              </p:nvPr>
            </p:nvSpPr>
            <p:spPr>
              <a:blipFill>
                <a:blip r:embed="rId2"/>
                <a:stretch>
                  <a:fillRect l="-1391" t="-2381"/>
                </a:stretch>
              </a:blipFill>
            </p:spPr>
            <p:txBody>
              <a:bodyPr/>
              <a:lstStyle/>
              <a:p>
                <a:r>
                  <a:rPr lang="en-US">
                    <a:noFill/>
                  </a:rPr>
                  <a:t> </a:t>
                </a:r>
              </a:p>
            </p:txBody>
          </p:sp>
        </mc:Fallback>
      </mc:AlternateContent>
      <p:pic>
        <p:nvPicPr>
          <p:cNvPr id="5122" name="Picture 2" descr="IBM's new 53-qubit quantum computer is its biggest yet - CNET">
            <a:extLst>
              <a:ext uri="{FF2B5EF4-FFF2-40B4-BE49-F238E27FC236}">
                <a16:creationId xmlns:a16="http://schemas.microsoft.com/office/drawing/2014/main" id="{6950EDCE-BFDF-4B3E-9CB6-FD763135030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254" y="4876647"/>
            <a:ext cx="3407179" cy="1786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2287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ACC7383-D58E-4979-9C60-1BF20A6F7194}"/>
              </a:ext>
            </a:extLst>
          </p:cNvPr>
          <p:cNvSpPr>
            <a:spLocks noGrp="1"/>
          </p:cNvSpPr>
          <p:nvPr>
            <p:ph type="title"/>
          </p:nvPr>
        </p:nvSpPr>
        <p:spPr/>
        <p:txBody>
          <a:bodyPr>
            <a:normAutofit/>
          </a:bodyPr>
          <a:lstStyle/>
          <a:p>
            <a:r>
              <a:rPr lang="en-US" sz="5400" dirty="0" err="1"/>
              <a:t>Partons</a:t>
            </a:r>
            <a:r>
              <a:rPr lang="en-US" sz="5400" dirty="0"/>
              <a:t> in Feynman’s way:</a:t>
            </a:r>
            <a:br>
              <a:rPr lang="en-US" sz="5400" dirty="0"/>
            </a:br>
            <a:r>
              <a:rPr lang="en-US" sz="5400" dirty="0"/>
              <a:t>a Euclidean formulation   </a:t>
            </a:r>
          </a:p>
        </p:txBody>
      </p:sp>
      <p:sp>
        <p:nvSpPr>
          <p:cNvPr id="5" name="Text Placeholder 4">
            <a:extLst>
              <a:ext uri="{FF2B5EF4-FFF2-40B4-BE49-F238E27FC236}">
                <a16:creationId xmlns:a16="http://schemas.microsoft.com/office/drawing/2014/main" id="{4D711C46-9B0C-473A-90F1-1066A5C5300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85017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B9EE781-B85C-41A8-905F-ACA265BDAE2D}"/>
              </a:ext>
            </a:extLst>
          </p:cNvPr>
          <p:cNvSpPr>
            <a:spLocks noGrp="1"/>
          </p:cNvSpPr>
          <p:nvPr>
            <p:ph type="title"/>
          </p:nvPr>
        </p:nvSpPr>
        <p:spPr/>
        <p:txBody>
          <a:bodyPr/>
          <a:lstStyle/>
          <a:p>
            <a:r>
              <a:rPr lang="en-US" dirty="0"/>
              <a:t>Origin of Parton Model</a:t>
            </a:r>
          </a:p>
        </p:txBody>
      </p:sp>
      <p:sp>
        <p:nvSpPr>
          <p:cNvPr id="7" name="Content Placeholder 6">
            <a:extLst>
              <a:ext uri="{FF2B5EF4-FFF2-40B4-BE49-F238E27FC236}">
                <a16:creationId xmlns:a16="http://schemas.microsoft.com/office/drawing/2014/main" id="{E19D6CB6-F416-4393-AFD3-A9C103C2C47B}"/>
              </a:ext>
            </a:extLst>
          </p:cNvPr>
          <p:cNvSpPr>
            <a:spLocks noGrp="1"/>
          </p:cNvSpPr>
          <p:nvPr>
            <p:ph idx="1"/>
          </p:nvPr>
        </p:nvSpPr>
        <p:spPr>
          <a:xfrm>
            <a:off x="628650" y="1725872"/>
            <a:ext cx="8033212" cy="4924309"/>
          </a:xfrm>
        </p:spPr>
        <p:txBody>
          <a:bodyPr>
            <a:normAutofit/>
          </a:bodyPr>
          <a:lstStyle/>
          <a:p>
            <a:r>
              <a:rPr lang="en-US" dirty="0"/>
              <a:t>Electron-proton deep-inelastic scattering (DIS)</a:t>
            </a:r>
          </a:p>
          <a:p>
            <a:endParaRPr lang="en-US" dirty="0"/>
          </a:p>
          <a:p>
            <a:endParaRPr lang="en-US" dirty="0"/>
          </a:p>
          <a:p>
            <a:endParaRPr lang="en-US" dirty="0"/>
          </a:p>
          <a:p>
            <a:pPr marL="0" indent="0">
              <a:buNone/>
            </a:pPr>
            <a:endParaRPr lang="en-US" dirty="0"/>
          </a:p>
          <a:p>
            <a:r>
              <a:rPr lang="en-US" dirty="0"/>
              <a:t>Knock out scattering in NR systems </a:t>
            </a:r>
          </a:p>
          <a:p>
            <a:pPr lvl="1"/>
            <a:r>
              <a:rPr lang="en-US" dirty="0"/>
              <a:t>e-scattering on atoms</a:t>
            </a:r>
          </a:p>
          <a:p>
            <a:pPr lvl="1"/>
            <a:r>
              <a:rPr lang="en-US" dirty="0"/>
              <a:t>ARPES in CM systems</a:t>
            </a:r>
          </a:p>
          <a:p>
            <a:pPr lvl="1"/>
            <a:r>
              <a:rPr lang="en-US" dirty="0"/>
              <a:t>Neutron scattering on liquid He</a:t>
            </a:r>
          </a:p>
          <a:p>
            <a:pPr marL="457200" lvl="1" indent="0">
              <a:buNone/>
            </a:pPr>
            <a:r>
              <a:rPr lang="en-US" dirty="0"/>
              <a:t>…</a:t>
            </a:r>
          </a:p>
        </p:txBody>
      </p:sp>
      <p:pic>
        <p:nvPicPr>
          <p:cNvPr id="8" name="Picture 7">
            <a:extLst>
              <a:ext uri="{FF2B5EF4-FFF2-40B4-BE49-F238E27FC236}">
                <a16:creationId xmlns:a16="http://schemas.microsoft.com/office/drawing/2014/main" id="{11DD892E-D691-41EB-9587-61371884BA1D}"/>
              </a:ext>
            </a:extLst>
          </p:cNvPr>
          <p:cNvPicPr>
            <a:picLocks noChangeAspect="1"/>
          </p:cNvPicPr>
          <p:nvPr/>
        </p:nvPicPr>
        <p:blipFill>
          <a:blip r:embed="rId2"/>
          <a:stretch>
            <a:fillRect/>
          </a:stretch>
        </p:blipFill>
        <p:spPr>
          <a:xfrm>
            <a:off x="1505334" y="2248913"/>
            <a:ext cx="2462607" cy="1839439"/>
          </a:xfrm>
          <a:prstGeom prst="rect">
            <a:avLst/>
          </a:prstGeom>
        </p:spPr>
      </p:pic>
      <p:pic>
        <p:nvPicPr>
          <p:cNvPr id="9" name="图片 3">
            <a:extLst>
              <a:ext uri="{FF2B5EF4-FFF2-40B4-BE49-F238E27FC236}">
                <a16:creationId xmlns:a16="http://schemas.microsoft.com/office/drawing/2014/main" id="{8EFC4D14-7BCD-44C6-A710-FE2729BED4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7087" y="4775459"/>
            <a:ext cx="2794637" cy="1625970"/>
          </a:xfrm>
          <a:prstGeom prst="rect">
            <a:avLst/>
          </a:prstGeom>
        </p:spPr>
      </p:pic>
    </p:spTree>
    <p:extLst>
      <p:ext uri="{BB962C8B-B14F-4D97-AF65-F5344CB8AC3E}">
        <p14:creationId xmlns:p14="http://schemas.microsoft.com/office/powerpoint/2010/main" val="3599616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E3D7C-7F0E-46A0-B702-3CB5F684A977}"/>
              </a:ext>
            </a:extLst>
          </p:cNvPr>
          <p:cNvSpPr>
            <a:spLocks noGrp="1"/>
          </p:cNvSpPr>
          <p:nvPr>
            <p:ph type="title"/>
          </p:nvPr>
        </p:nvSpPr>
        <p:spPr/>
        <p:txBody>
          <a:bodyPr/>
          <a:lstStyle/>
          <a:p>
            <a:r>
              <a:rPr lang="en-US" dirty="0"/>
              <a:t>Momentum distribution in NR systems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1E8BA00-69F7-46A0-BF4F-21DC4AF7E680}"/>
                  </a:ext>
                </a:extLst>
              </p:cNvPr>
              <p:cNvSpPr>
                <a:spLocks noGrp="1"/>
              </p:cNvSpPr>
              <p:nvPr>
                <p:ph idx="1"/>
              </p:nvPr>
            </p:nvSpPr>
            <p:spPr/>
            <p:txBody>
              <a:bodyPr/>
              <a:lstStyle/>
              <a:p>
                <a:r>
                  <a:rPr lang="en-US" dirty="0"/>
                  <a:t>Knock-out reactions in NR systems probes momentum distribution </a:t>
                </a:r>
              </a:p>
              <a:p>
                <a:pPr marL="0" indent="0">
                  <a:buNone/>
                </a:pPr>
                <a:r>
                  <a:rPr lang="en-US" dirty="0">
                    <a:solidFill>
                      <a:srgbClr val="01AF1E"/>
                    </a:solidFill>
                  </a:rPr>
                  <a:t>            </a:t>
                </a:r>
                <a14:m>
                  <m:oMath xmlns:m="http://schemas.openxmlformats.org/officeDocument/2006/math">
                    <m:r>
                      <a:rPr lang="en-US" b="0" i="1" smtClean="0">
                        <a:solidFill>
                          <a:srgbClr val="01AF1E"/>
                        </a:solidFill>
                        <a:latin typeface="Cambria Math" panose="02040503050406030204" pitchFamily="18" charset="0"/>
                      </a:rPr>
                      <m:t>𝑛</m:t>
                    </m:r>
                    <m:d>
                      <m:dPr>
                        <m:ctrlPr>
                          <a:rPr lang="en-US" b="0" i="1" smtClean="0">
                            <a:solidFill>
                              <a:srgbClr val="01AF1E"/>
                            </a:solidFill>
                            <a:latin typeface="Cambria Math" panose="02040503050406030204" pitchFamily="18" charset="0"/>
                          </a:rPr>
                        </m:ctrlPr>
                      </m:dPr>
                      <m:e>
                        <m:acc>
                          <m:accPr>
                            <m:chr m:val="⃗"/>
                            <m:ctrlPr>
                              <a:rPr lang="en-US" b="0" i="1" smtClean="0">
                                <a:solidFill>
                                  <a:srgbClr val="01AF1E"/>
                                </a:solidFill>
                                <a:latin typeface="Cambria Math" panose="02040503050406030204" pitchFamily="18" charset="0"/>
                              </a:rPr>
                            </m:ctrlPr>
                          </m:accPr>
                          <m:e>
                            <m:r>
                              <a:rPr lang="en-US" b="0" i="1" smtClean="0">
                                <a:solidFill>
                                  <a:srgbClr val="01AF1E"/>
                                </a:solidFill>
                                <a:latin typeface="Cambria Math" panose="02040503050406030204" pitchFamily="18" charset="0"/>
                              </a:rPr>
                              <m:t>𝑘</m:t>
                            </m:r>
                          </m:e>
                        </m:acc>
                      </m:e>
                    </m:d>
                    <m:r>
                      <a:rPr lang="en-US" b="0" i="1" smtClean="0">
                        <a:solidFill>
                          <a:srgbClr val="01AF1E"/>
                        </a:solidFill>
                        <a:latin typeface="Cambria Math" panose="02040503050406030204" pitchFamily="18" charset="0"/>
                      </a:rPr>
                      <m:t>=</m:t>
                    </m:r>
                    <m:sSup>
                      <m:sSupPr>
                        <m:ctrlPr>
                          <a:rPr lang="en-US" b="0" i="1" smtClean="0">
                            <a:solidFill>
                              <a:srgbClr val="01AF1E"/>
                            </a:solidFill>
                            <a:latin typeface="Cambria Math" panose="02040503050406030204" pitchFamily="18" charset="0"/>
                          </a:rPr>
                        </m:ctrlPr>
                      </m:sSupPr>
                      <m:e>
                        <m:d>
                          <m:dPr>
                            <m:begChr m:val="|"/>
                            <m:endChr m:val="|"/>
                            <m:ctrlPr>
                              <a:rPr lang="en-US" b="0" i="1" smtClean="0">
                                <a:solidFill>
                                  <a:srgbClr val="01AF1E"/>
                                </a:solidFill>
                                <a:latin typeface="Cambria Math" panose="02040503050406030204" pitchFamily="18" charset="0"/>
                              </a:rPr>
                            </m:ctrlPr>
                          </m:dPr>
                          <m:e>
                            <m:r>
                              <a:rPr lang="en-US" b="0" i="1" smtClean="0">
                                <a:solidFill>
                                  <a:srgbClr val="01AF1E"/>
                                </a:solidFill>
                                <a:latin typeface="Cambria Math" panose="02040503050406030204" pitchFamily="18" charset="0"/>
                              </a:rPr>
                              <m:t>𝜓</m:t>
                            </m:r>
                            <m:d>
                              <m:dPr>
                                <m:ctrlPr>
                                  <a:rPr lang="en-US" b="0" i="1" smtClean="0">
                                    <a:solidFill>
                                      <a:srgbClr val="01AF1E"/>
                                    </a:solidFill>
                                    <a:latin typeface="Cambria Math" panose="02040503050406030204" pitchFamily="18" charset="0"/>
                                  </a:rPr>
                                </m:ctrlPr>
                              </m:dPr>
                              <m:e>
                                <m:acc>
                                  <m:accPr>
                                    <m:chr m:val="⃗"/>
                                    <m:ctrlPr>
                                      <a:rPr lang="en-US" b="0" i="1" smtClean="0">
                                        <a:solidFill>
                                          <a:srgbClr val="01AF1E"/>
                                        </a:solidFill>
                                        <a:latin typeface="Cambria Math" panose="02040503050406030204" pitchFamily="18" charset="0"/>
                                      </a:rPr>
                                    </m:ctrlPr>
                                  </m:accPr>
                                  <m:e>
                                    <m:r>
                                      <a:rPr lang="en-US" b="0" i="1" smtClean="0">
                                        <a:solidFill>
                                          <a:srgbClr val="01AF1E"/>
                                        </a:solidFill>
                                        <a:latin typeface="Cambria Math" panose="02040503050406030204" pitchFamily="18" charset="0"/>
                                      </a:rPr>
                                      <m:t>𝑘</m:t>
                                    </m:r>
                                  </m:e>
                                </m:acc>
                              </m:e>
                            </m:d>
                          </m:e>
                        </m:d>
                      </m:e>
                      <m:sup>
                        <m:r>
                          <a:rPr lang="en-US" b="0" i="1" smtClean="0">
                            <a:solidFill>
                              <a:srgbClr val="01AF1E"/>
                            </a:solidFill>
                            <a:latin typeface="Cambria Math" panose="02040503050406030204" pitchFamily="18" charset="0"/>
                          </a:rPr>
                          <m:t>2</m:t>
                        </m:r>
                      </m:sup>
                    </m:sSup>
                  </m:oMath>
                </a14:m>
                <a:endParaRPr lang="en-US" b="0" i="1" dirty="0">
                  <a:solidFill>
                    <a:srgbClr val="01AF1E"/>
                  </a:solidFill>
                  <a:latin typeface="Cambria Math" panose="02040503050406030204" pitchFamily="18" charset="0"/>
                </a:endParaRPr>
              </a:p>
              <a:p>
                <a:pPr marL="0" indent="0">
                  <a:buNone/>
                </a:pPr>
                <a:r>
                  <a:rPr lang="en-US" i="1" dirty="0">
                    <a:solidFill>
                      <a:srgbClr val="01AF1E"/>
                    </a:solidFill>
                    <a:latin typeface="Cambria Math" panose="02040503050406030204" pitchFamily="18" charset="0"/>
                  </a:rPr>
                  <a:t>	              </a:t>
                </a:r>
                <a14:m>
                  <m:oMath xmlns:m="http://schemas.openxmlformats.org/officeDocument/2006/math">
                    <m:r>
                      <a:rPr lang="en-US" b="0" i="1" smtClean="0">
                        <a:solidFill>
                          <a:srgbClr val="01AF1E"/>
                        </a:solidFill>
                        <a:latin typeface="Cambria Math" panose="02040503050406030204" pitchFamily="18" charset="0"/>
                      </a:rPr>
                      <m:t>∼∫</m:t>
                    </m:r>
                    <m:sSup>
                      <m:sSupPr>
                        <m:ctrlPr>
                          <a:rPr lang="en-US" b="0" i="1" smtClean="0">
                            <a:solidFill>
                              <a:srgbClr val="01AF1E"/>
                            </a:solidFill>
                            <a:latin typeface="Cambria Math" panose="02040503050406030204" pitchFamily="18" charset="0"/>
                          </a:rPr>
                        </m:ctrlPr>
                      </m:sSupPr>
                      <m:e>
                        <m:r>
                          <a:rPr lang="en-US" b="0" i="1" smtClean="0">
                            <a:solidFill>
                              <a:srgbClr val="01AF1E"/>
                            </a:solidFill>
                            <a:latin typeface="Cambria Math" panose="02040503050406030204" pitchFamily="18" charset="0"/>
                          </a:rPr>
                          <m:t>𝜓</m:t>
                        </m:r>
                      </m:e>
                      <m:sup>
                        <m:r>
                          <a:rPr lang="en-US" b="0" i="1" smtClean="0">
                            <a:solidFill>
                              <a:srgbClr val="01AF1E"/>
                            </a:solidFill>
                            <a:latin typeface="Cambria Math" panose="02040503050406030204" pitchFamily="18" charset="0"/>
                          </a:rPr>
                          <m:t>∗</m:t>
                        </m:r>
                      </m:sup>
                    </m:sSup>
                    <m:d>
                      <m:dPr>
                        <m:ctrlPr>
                          <a:rPr lang="en-US" b="0" i="1" smtClean="0">
                            <a:solidFill>
                              <a:srgbClr val="01AF1E"/>
                            </a:solidFill>
                            <a:latin typeface="Cambria Math" panose="02040503050406030204" pitchFamily="18" charset="0"/>
                          </a:rPr>
                        </m:ctrlPr>
                      </m:dPr>
                      <m:e>
                        <m:acc>
                          <m:accPr>
                            <m:chr m:val="⃗"/>
                            <m:ctrlPr>
                              <a:rPr lang="en-US" b="0" i="1" smtClean="0">
                                <a:solidFill>
                                  <a:srgbClr val="01AF1E"/>
                                </a:solidFill>
                                <a:latin typeface="Cambria Math" panose="02040503050406030204" pitchFamily="18" charset="0"/>
                              </a:rPr>
                            </m:ctrlPr>
                          </m:accPr>
                          <m:e>
                            <m:r>
                              <a:rPr lang="en-US" b="0" i="1" smtClean="0">
                                <a:solidFill>
                                  <a:srgbClr val="01AF1E"/>
                                </a:solidFill>
                                <a:latin typeface="Cambria Math" panose="02040503050406030204" pitchFamily="18" charset="0"/>
                              </a:rPr>
                              <m:t>𝑟</m:t>
                            </m:r>
                          </m:e>
                        </m:acc>
                      </m:e>
                    </m:d>
                    <m:r>
                      <a:rPr lang="en-US" b="0" i="1" smtClean="0">
                        <a:solidFill>
                          <a:srgbClr val="01AF1E"/>
                        </a:solidFill>
                        <a:latin typeface="Cambria Math" panose="02040503050406030204" pitchFamily="18" charset="0"/>
                      </a:rPr>
                      <m:t>𝜓</m:t>
                    </m:r>
                    <m:d>
                      <m:dPr>
                        <m:ctrlPr>
                          <a:rPr lang="en-US" b="0" i="1" smtClean="0">
                            <a:solidFill>
                              <a:srgbClr val="01AF1E"/>
                            </a:solidFill>
                            <a:latin typeface="Cambria Math" panose="02040503050406030204" pitchFamily="18" charset="0"/>
                          </a:rPr>
                        </m:ctrlPr>
                      </m:dPr>
                      <m:e>
                        <m:r>
                          <a:rPr lang="en-US" b="0" i="1" smtClean="0">
                            <a:solidFill>
                              <a:srgbClr val="01AF1E"/>
                            </a:solidFill>
                            <a:latin typeface="Cambria Math" panose="02040503050406030204" pitchFamily="18" charset="0"/>
                          </a:rPr>
                          <m:t>0</m:t>
                        </m:r>
                      </m:e>
                    </m:d>
                    <m:sSup>
                      <m:sSupPr>
                        <m:ctrlPr>
                          <a:rPr lang="en-US" b="0" i="1" smtClean="0">
                            <a:solidFill>
                              <a:srgbClr val="01AF1E"/>
                            </a:solidFill>
                            <a:latin typeface="Cambria Math" panose="02040503050406030204" pitchFamily="18" charset="0"/>
                          </a:rPr>
                        </m:ctrlPr>
                      </m:sSupPr>
                      <m:e>
                        <m:r>
                          <a:rPr lang="en-US" b="0" i="1" smtClean="0">
                            <a:solidFill>
                              <a:srgbClr val="01AF1E"/>
                            </a:solidFill>
                            <a:latin typeface="Cambria Math" panose="02040503050406030204" pitchFamily="18" charset="0"/>
                          </a:rPr>
                          <m:t>𝑒</m:t>
                        </m:r>
                      </m:e>
                      <m:sup>
                        <m:r>
                          <a:rPr lang="en-US" b="0" i="1" smtClean="0">
                            <a:solidFill>
                              <a:srgbClr val="01AF1E"/>
                            </a:solidFill>
                            <a:latin typeface="Cambria Math" panose="02040503050406030204" pitchFamily="18" charset="0"/>
                          </a:rPr>
                          <m:t>𝑖</m:t>
                        </m:r>
                        <m:acc>
                          <m:accPr>
                            <m:chr m:val="⃗"/>
                            <m:ctrlPr>
                              <a:rPr lang="en-US" b="0" i="1" smtClean="0">
                                <a:solidFill>
                                  <a:srgbClr val="01AF1E"/>
                                </a:solidFill>
                                <a:latin typeface="Cambria Math" panose="02040503050406030204" pitchFamily="18" charset="0"/>
                              </a:rPr>
                            </m:ctrlPr>
                          </m:accPr>
                          <m:e>
                            <m:r>
                              <a:rPr lang="en-US" b="0" i="1" smtClean="0">
                                <a:solidFill>
                                  <a:srgbClr val="01AF1E"/>
                                </a:solidFill>
                                <a:latin typeface="Cambria Math" panose="02040503050406030204" pitchFamily="18" charset="0"/>
                              </a:rPr>
                              <m:t>𝑘</m:t>
                            </m:r>
                          </m:e>
                        </m:acc>
                        <m:acc>
                          <m:accPr>
                            <m:chr m:val="⃗"/>
                            <m:ctrlPr>
                              <a:rPr lang="en-US" b="0" i="1" smtClean="0">
                                <a:solidFill>
                                  <a:srgbClr val="01AF1E"/>
                                </a:solidFill>
                                <a:latin typeface="Cambria Math" panose="02040503050406030204" pitchFamily="18" charset="0"/>
                              </a:rPr>
                            </m:ctrlPr>
                          </m:accPr>
                          <m:e>
                            <m:r>
                              <a:rPr lang="en-US" b="0" i="1" smtClean="0">
                                <a:solidFill>
                                  <a:srgbClr val="01AF1E"/>
                                </a:solidFill>
                                <a:latin typeface="Cambria Math" panose="02040503050406030204" pitchFamily="18" charset="0"/>
                              </a:rPr>
                              <m:t>𝑟</m:t>
                            </m:r>
                          </m:e>
                        </m:acc>
                      </m:sup>
                    </m:sSup>
                    <m:sSup>
                      <m:sSupPr>
                        <m:ctrlPr>
                          <a:rPr lang="en-US" b="0" i="1" smtClean="0">
                            <a:solidFill>
                              <a:srgbClr val="01AF1E"/>
                            </a:solidFill>
                            <a:latin typeface="Cambria Math" panose="02040503050406030204" pitchFamily="18" charset="0"/>
                          </a:rPr>
                        </m:ctrlPr>
                      </m:sSupPr>
                      <m:e>
                        <m:r>
                          <a:rPr lang="en-US" b="0" i="1" smtClean="0">
                            <a:solidFill>
                              <a:srgbClr val="01AF1E"/>
                            </a:solidFill>
                            <a:latin typeface="Cambria Math" panose="02040503050406030204" pitchFamily="18" charset="0"/>
                          </a:rPr>
                          <m:t>𝑑</m:t>
                        </m:r>
                      </m:e>
                      <m:sup>
                        <m:r>
                          <a:rPr lang="en-US" b="0" i="1" smtClean="0">
                            <a:solidFill>
                              <a:srgbClr val="01AF1E"/>
                            </a:solidFill>
                            <a:latin typeface="Cambria Math" panose="02040503050406030204" pitchFamily="18" charset="0"/>
                          </a:rPr>
                          <m:t>3</m:t>
                        </m:r>
                      </m:sup>
                    </m:sSup>
                    <m:r>
                      <a:rPr lang="en-US" b="0" i="1" smtClean="0">
                        <a:solidFill>
                          <a:srgbClr val="01AF1E"/>
                        </a:solidFill>
                        <a:latin typeface="Cambria Math" panose="02040503050406030204" pitchFamily="18" charset="0"/>
                      </a:rPr>
                      <m:t>𝑟</m:t>
                    </m:r>
                  </m:oMath>
                </a14:m>
                <a:endParaRPr lang="en-US" b="0" i="1" dirty="0">
                  <a:solidFill>
                    <a:srgbClr val="01AF1E"/>
                  </a:solidFill>
                  <a:latin typeface="Cambria Math" panose="02040503050406030204" pitchFamily="18" charset="0"/>
                </a:endParaRPr>
              </a:p>
              <a:p>
                <a:pPr marL="0" indent="0">
                  <a:buNone/>
                </a:pPr>
                <a:r>
                  <a:rPr lang="en-US" b="0" dirty="0"/>
                  <a:t>	           </a:t>
                </a:r>
                <a14:m>
                  <m:oMath xmlns:m="http://schemas.openxmlformats.org/officeDocument/2006/math">
                    <m:r>
                      <a:rPr lang="en-US" b="0" i="1" smtClean="0">
                        <a:solidFill>
                          <a:srgbClr val="0000FF"/>
                        </a:solidFill>
                        <a:latin typeface="Cambria Math" panose="02040503050406030204" pitchFamily="18" charset="0"/>
                      </a:rPr>
                      <m:t>∼∫⟨</m:t>
                    </m:r>
                    <m:r>
                      <m:rPr>
                        <m:sty m:val="p"/>
                      </m:rPr>
                      <a:rPr lang="en-US" b="0" i="0" smtClean="0">
                        <a:solidFill>
                          <a:srgbClr val="0000FF"/>
                        </a:solidFill>
                        <a:latin typeface="Cambria Math" panose="02040503050406030204" pitchFamily="18" charset="0"/>
                      </a:rPr>
                      <m:t>Ω</m:t>
                    </m:r>
                    <m:d>
                      <m:dPr>
                        <m:begChr m:val="|"/>
                        <m:endChr m:val="|"/>
                        <m:ctrlPr>
                          <a:rPr lang="en-US" b="0" i="1" smtClean="0">
                            <a:solidFill>
                              <a:srgbClr val="0000FF"/>
                            </a:solidFill>
                            <a:latin typeface="Cambria Math" panose="02040503050406030204" pitchFamily="18" charset="0"/>
                          </a:rPr>
                        </m:ctrlPr>
                      </m:dPr>
                      <m:e>
                        <m:sSup>
                          <m:sSupPr>
                            <m:ctrlPr>
                              <a:rPr lang="en-US" b="0" i="1" smtClean="0">
                                <a:solidFill>
                                  <a:srgbClr val="0000FF"/>
                                </a:solidFill>
                                <a:latin typeface="Cambria Math" panose="02040503050406030204" pitchFamily="18" charset="0"/>
                              </a:rPr>
                            </m:ctrlPr>
                          </m:sSupPr>
                          <m:e>
                            <m:acc>
                              <m:accPr>
                                <m:chr m:val="̂"/>
                                <m:ctrlPr>
                                  <a:rPr lang="en-US" b="0" i="1" smtClean="0">
                                    <a:solidFill>
                                      <a:srgbClr val="0000FF"/>
                                    </a:solidFill>
                                    <a:latin typeface="Cambria Math" panose="02040503050406030204" pitchFamily="18" charset="0"/>
                                  </a:rPr>
                                </m:ctrlPr>
                              </m:accPr>
                              <m:e>
                                <m:r>
                                  <a:rPr lang="en-US" b="0" i="1" smtClean="0">
                                    <a:solidFill>
                                      <a:srgbClr val="0000FF"/>
                                    </a:solidFill>
                                    <a:latin typeface="Cambria Math" panose="02040503050406030204" pitchFamily="18" charset="0"/>
                                  </a:rPr>
                                  <m:t>𝜓</m:t>
                                </m:r>
                              </m:e>
                            </m:acc>
                          </m:e>
                          <m:sup>
                            <m:r>
                              <a:rPr lang="en-US" b="0" i="1" smtClean="0">
                                <a:solidFill>
                                  <a:srgbClr val="0000FF"/>
                                </a:solidFill>
                                <a:latin typeface="Cambria Math" panose="02040503050406030204" pitchFamily="18" charset="0"/>
                              </a:rPr>
                              <m:t>+</m:t>
                            </m:r>
                          </m:sup>
                        </m:sSup>
                        <m:d>
                          <m:dPr>
                            <m:ctrlPr>
                              <a:rPr lang="en-US" b="0" i="1" smtClean="0">
                                <a:solidFill>
                                  <a:srgbClr val="0000FF"/>
                                </a:solidFill>
                                <a:latin typeface="Cambria Math" panose="02040503050406030204" pitchFamily="18" charset="0"/>
                              </a:rPr>
                            </m:ctrlPr>
                          </m:dPr>
                          <m:e>
                            <m:acc>
                              <m:accPr>
                                <m:chr m:val="⃗"/>
                                <m:ctrlPr>
                                  <a:rPr lang="en-US" b="0" i="1" smtClean="0">
                                    <a:solidFill>
                                      <a:srgbClr val="0000FF"/>
                                    </a:solidFill>
                                    <a:latin typeface="Cambria Math" panose="02040503050406030204" pitchFamily="18" charset="0"/>
                                  </a:rPr>
                                </m:ctrlPr>
                              </m:accPr>
                              <m:e>
                                <m:r>
                                  <a:rPr lang="en-US" b="0" i="1" smtClean="0">
                                    <a:solidFill>
                                      <a:srgbClr val="0000FF"/>
                                    </a:solidFill>
                                    <a:latin typeface="Cambria Math" panose="02040503050406030204" pitchFamily="18" charset="0"/>
                                  </a:rPr>
                                  <m:t>𝑟</m:t>
                                </m:r>
                              </m:e>
                            </m:acc>
                          </m:e>
                        </m:d>
                        <m:acc>
                          <m:accPr>
                            <m:chr m:val="̂"/>
                            <m:ctrlPr>
                              <a:rPr lang="en-US" b="0" i="1" smtClean="0">
                                <a:solidFill>
                                  <a:srgbClr val="0000FF"/>
                                </a:solidFill>
                                <a:latin typeface="Cambria Math" panose="02040503050406030204" pitchFamily="18" charset="0"/>
                              </a:rPr>
                            </m:ctrlPr>
                          </m:accPr>
                          <m:e>
                            <m:r>
                              <a:rPr lang="en-US" b="0" i="1" smtClean="0">
                                <a:solidFill>
                                  <a:srgbClr val="0000FF"/>
                                </a:solidFill>
                                <a:latin typeface="Cambria Math" panose="02040503050406030204" pitchFamily="18" charset="0"/>
                              </a:rPr>
                              <m:t>𝜓</m:t>
                            </m:r>
                          </m:e>
                        </m:acc>
                        <m:d>
                          <m:dPr>
                            <m:ctrlPr>
                              <a:rPr lang="en-US" b="0" i="1" smtClean="0">
                                <a:solidFill>
                                  <a:srgbClr val="0000FF"/>
                                </a:solidFill>
                                <a:latin typeface="Cambria Math" panose="02040503050406030204" pitchFamily="18" charset="0"/>
                              </a:rPr>
                            </m:ctrlPr>
                          </m:dPr>
                          <m:e>
                            <m:r>
                              <a:rPr lang="en-US" b="0" i="1" smtClean="0">
                                <a:solidFill>
                                  <a:srgbClr val="0000FF"/>
                                </a:solidFill>
                                <a:latin typeface="Cambria Math" panose="02040503050406030204" pitchFamily="18" charset="0"/>
                              </a:rPr>
                              <m:t>0</m:t>
                            </m:r>
                          </m:e>
                        </m:d>
                      </m:e>
                    </m:d>
                    <m:r>
                      <m:rPr>
                        <m:sty m:val="p"/>
                      </m:rPr>
                      <a:rPr lang="en-US" b="0" i="0" smtClean="0">
                        <a:solidFill>
                          <a:srgbClr val="0000FF"/>
                        </a:solidFill>
                        <a:latin typeface="Cambria Math" panose="02040503050406030204" pitchFamily="18" charset="0"/>
                      </a:rPr>
                      <m:t>Ω</m:t>
                    </m:r>
                    <m:r>
                      <a:rPr lang="en-US" b="0" i="1" smtClean="0">
                        <a:solidFill>
                          <a:srgbClr val="0000FF"/>
                        </a:solidFill>
                        <a:latin typeface="Cambria Math" panose="02040503050406030204" pitchFamily="18" charset="0"/>
                      </a:rPr>
                      <m:t>⟩</m:t>
                    </m:r>
                    <m:sSup>
                      <m:sSupPr>
                        <m:ctrlPr>
                          <a:rPr lang="en-US" i="1">
                            <a:solidFill>
                              <a:srgbClr val="0000FF"/>
                            </a:solidFill>
                            <a:latin typeface="Cambria Math" panose="02040503050406030204" pitchFamily="18" charset="0"/>
                          </a:rPr>
                        </m:ctrlPr>
                      </m:sSupPr>
                      <m:e>
                        <m:r>
                          <a:rPr lang="en-US" i="1">
                            <a:solidFill>
                              <a:srgbClr val="0000FF"/>
                            </a:solidFill>
                            <a:latin typeface="Cambria Math" panose="02040503050406030204" pitchFamily="18" charset="0"/>
                          </a:rPr>
                          <m:t>𝑒</m:t>
                        </m:r>
                      </m:e>
                      <m:sup>
                        <m:r>
                          <a:rPr lang="en-US" i="1">
                            <a:solidFill>
                              <a:srgbClr val="0000FF"/>
                            </a:solidFill>
                            <a:latin typeface="Cambria Math" panose="02040503050406030204" pitchFamily="18" charset="0"/>
                          </a:rPr>
                          <m:t>𝑖</m:t>
                        </m:r>
                        <m:acc>
                          <m:accPr>
                            <m:chr m:val="⃗"/>
                            <m:ctrlPr>
                              <a:rPr lang="en-US" b="0" i="1" smtClean="0">
                                <a:solidFill>
                                  <a:srgbClr val="0000FF"/>
                                </a:solidFill>
                                <a:latin typeface="Cambria Math" panose="02040503050406030204" pitchFamily="18" charset="0"/>
                              </a:rPr>
                            </m:ctrlPr>
                          </m:accPr>
                          <m:e>
                            <m:r>
                              <a:rPr lang="en-US" i="1">
                                <a:solidFill>
                                  <a:srgbClr val="0000FF"/>
                                </a:solidFill>
                                <a:latin typeface="Cambria Math" panose="02040503050406030204" pitchFamily="18" charset="0"/>
                              </a:rPr>
                              <m:t>𝑘</m:t>
                            </m:r>
                          </m:e>
                        </m:acc>
                        <m:acc>
                          <m:accPr>
                            <m:chr m:val="⃗"/>
                            <m:ctrlPr>
                              <a:rPr lang="en-US" b="0" i="1" smtClean="0">
                                <a:solidFill>
                                  <a:srgbClr val="0000FF"/>
                                </a:solidFill>
                                <a:latin typeface="Cambria Math" panose="02040503050406030204" pitchFamily="18" charset="0"/>
                              </a:rPr>
                            </m:ctrlPr>
                          </m:accPr>
                          <m:e>
                            <m:r>
                              <a:rPr lang="en-US" i="1">
                                <a:solidFill>
                                  <a:srgbClr val="0000FF"/>
                                </a:solidFill>
                                <a:latin typeface="Cambria Math" panose="02040503050406030204" pitchFamily="18" charset="0"/>
                              </a:rPr>
                              <m:t>𝑟</m:t>
                            </m:r>
                          </m:e>
                        </m:acc>
                      </m:sup>
                    </m:sSup>
                    <m:sSup>
                      <m:sSupPr>
                        <m:ctrlPr>
                          <a:rPr lang="en-US" i="1">
                            <a:solidFill>
                              <a:srgbClr val="0000FF"/>
                            </a:solidFill>
                            <a:latin typeface="Cambria Math" panose="02040503050406030204" pitchFamily="18" charset="0"/>
                          </a:rPr>
                        </m:ctrlPr>
                      </m:sSupPr>
                      <m:e>
                        <m:r>
                          <a:rPr lang="en-US" i="1">
                            <a:solidFill>
                              <a:srgbClr val="0000FF"/>
                            </a:solidFill>
                            <a:latin typeface="Cambria Math" panose="02040503050406030204" pitchFamily="18" charset="0"/>
                          </a:rPr>
                          <m:t>𝑑</m:t>
                        </m:r>
                      </m:e>
                      <m:sup>
                        <m:r>
                          <a:rPr lang="en-US" i="1">
                            <a:solidFill>
                              <a:srgbClr val="0000FF"/>
                            </a:solidFill>
                            <a:latin typeface="Cambria Math" panose="02040503050406030204" pitchFamily="18" charset="0"/>
                          </a:rPr>
                          <m:t>3</m:t>
                        </m:r>
                      </m:sup>
                    </m:sSup>
                    <m:r>
                      <a:rPr lang="en-US" i="1">
                        <a:solidFill>
                          <a:srgbClr val="0000FF"/>
                        </a:solidFill>
                        <a:latin typeface="Cambria Math" panose="02040503050406030204" pitchFamily="18" charset="0"/>
                      </a:rPr>
                      <m:t>𝑟</m:t>
                    </m:r>
                  </m:oMath>
                </a14:m>
                <a:endParaRPr lang="en-US" b="0" dirty="0">
                  <a:solidFill>
                    <a:srgbClr val="0000FF"/>
                  </a:solidFill>
                </a:endParaRPr>
              </a:p>
              <a:p>
                <a:r>
                  <a:rPr lang="en-US" dirty="0" err="1"/>
                  <a:t>Mom.dis</a:t>
                </a:r>
                <a:r>
                  <a:rPr lang="en-US" dirty="0"/>
                  <a:t>. are related to Euclidean correlations, generally amenable for Monte Carlo simulations.</a:t>
                </a:r>
                <a:endParaRPr lang="en-US" b="0" dirty="0"/>
              </a:p>
              <a:p>
                <a:pPr marL="0" indent="0">
                  <a:buNone/>
                </a:pPr>
                <a:endParaRPr lang="en-US" b="0"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71E8BA00-69F7-46A0-BF4F-21DC4AF7E680}"/>
                  </a:ext>
                </a:extLst>
              </p:cNvPr>
              <p:cNvSpPr>
                <a:spLocks noGrp="1" noRot="1" noChangeAspect="1" noMove="1" noResize="1" noEditPoints="1" noAdjustHandles="1" noChangeArrowheads="1" noChangeShapeType="1" noTextEdit="1"/>
              </p:cNvSpPr>
              <p:nvPr>
                <p:ph idx="1"/>
              </p:nvPr>
            </p:nvSpPr>
            <p:spPr>
              <a:blipFill>
                <a:blip r:embed="rId2"/>
                <a:stretch>
                  <a:fillRect l="-1391" t="-2381" r="-1236"/>
                </a:stretch>
              </a:blipFill>
            </p:spPr>
            <p:txBody>
              <a:bodyPr/>
              <a:lstStyle/>
              <a:p>
                <a:r>
                  <a:rPr lang="en-US">
                    <a:noFill/>
                  </a:rPr>
                  <a:t> </a:t>
                </a:r>
              </a:p>
            </p:txBody>
          </p:sp>
        </mc:Fallback>
      </mc:AlternateContent>
    </p:spTree>
    <p:extLst>
      <p:ext uri="{BB962C8B-B14F-4D97-AF65-F5344CB8AC3E}">
        <p14:creationId xmlns:p14="http://schemas.microsoft.com/office/powerpoint/2010/main" val="24425786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D25A0-0701-4C1A-A0F6-969558942DD8}"/>
              </a:ext>
            </a:extLst>
          </p:cNvPr>
          <p:cNvSpPr>
            <a:spLocks noGrp="1"/>
          </p:cNvSpPr>
          <p:nvPr>
            <p:ph type="title"/>
          </p:nvPr>
        </p:nvSpPr>
        <p:spPr/>
        <p:txBody>
          <a:bodyPr/>
          <a:lstStyle/>
          <a:p>
            <a:r>
              <a:rPr lang="en-US" dirty="0"/>
              <a:t>Difference between relativistic and NR systems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2174CE2-28BC-45A3-ACEC-C4388307B8B9}"/>
                  </a:ext>
                </a:extLst>
              </p:cNvPr>
              <p:cNvSpPr>
                <a:spLocks noGrp="1"/>
              </p:cNvSpPr>
              <p:nvPr>
                <p:ph idx="1"/>
              </p:nvPr>
            </p:nvSpPr>
            <p:spPr/>
            <p:txBody>
              <a:bodyPr/>
              <a:lstStyle/>
              <a:p>
                <a:r>
                  <a:rPr lang="en-US" dirty="0"/>
                  <a:t>NR cases, the energy transfer is small.</a:t>
                </a:r>
              </a:p>
              <a:p>
                <a:pPr marL="0" indent="0">
                  <a:buNone/>
                </a:pPr>
                <a:r>
                  <a:rPr lang="en-US" dirty="0">
                    <a:solidFill>
                      <a:srgbClr val="01AF1E"/>
                    </a:solidFill>
                  </a:rPr>
                  <a:t>         </a:t>
                </a:r>
                <a14:m>
                  <m:oMath xmlns:m="http://schemas.openxmlformats.org/officeDocument/2006/math">
                    <m:sSup>
                      <m:sSupPr>
                        <m:ctrlPr>
                          <a:rPr lang="en-US" b="0" i="1" smtClean="0">
                            <a:solidFill>
                              <a:srgbClr val="01AF1E"/>
                            </a:solidFill>
                            <a:latin typeface="Cambria Math" panose="02040503050406030204" pitchFamily="18" charset="0"/>
                          </a:rPr>
                        </m:ctrlPr>
                      </m:sSupPr>
                      <m:e>
                        <m:r>
                          <m:rPr>
                            <m:sty m:val="p"/>
                          </m:rPr>
                          <a:rPr lang="en-US">
                            <a:solidFill>
                              <a:srgbClr val="01AF1E"/>
                            </a:solidFill>
                            <a:latin typeface="Cambria Math" panose="02040503050406030204" pitchFamily="18" charset="0"/>
                          </a:rPr>
                          <m:t>q</m:t>
                        </m:r>
                      </m:e>
                      <m:sup>
                        <m:r>
                          <a:rPr lang="en-US" b="0" i="0" smtClean="0">
                            <a:solidFill>
                              <a:srgbClr val="01AF1E"/>
                            </a:solidFill>
                            <a:latin typeface="Cambria Math" panose="02040503050406030204" pitchFamily="18" charset="0"/>
                          </a:rPr>
                          <m:t>0</m:t>
                        </m:r>
                      </m:sup>
                    </m:sSup>
                    <m:r>
                      <a:rPr lang="en-US" b="0" i="1" smtClean="0">
                        <a:solidFill>
                          <a:srgbClr val="01AF1E"/>
                        </a:solidFill>
                        <a:latin typeface="Cambria Math" panose="02040503050406030204" pitchFamily="18" charset="0"/>
                      </a:rPr>
                      <m:t>∼</m:t>
                    </m:r>
                    <m:f>
                      <m:fPr>
                        <m:ctrlPr>
                          <a:rPr lang="en-US" b="0" i="1" smtClean="0">
                            <a:solidFill>
                              <a:srgbClr val="01AF1E"/>
                            </a:solidFill>
                            <a:latin typeface="Cambria Math" panose="02040503050406030204" pitchFamily="18" charset="0"/>
                          </a:rPr>
                        </m:ctrlPr>
                      </m:fPr>
                      <m:num>
                        <m:r>
                          <a:rPr lang="en-US" b="0" i="1" smtClean="0">
                            <a:solidFill>
                              <a:srgbClr val="01AF1E"/>
                            </a:solidFill>
                            <a:latin typeface="Cambria Math" panose="02040503050406030204" pitchFamily="18" charset="0"/>
                          </a:rPr>
                          <m:t>1</m:t>
                        </m:r>
                      </m:num>
                      <m:den>
                        <m:r>
                          <a:rPr lang="en-US" b="0" i="1" smtClean="0">
                            <a:solidFill>
                              <a:srgbClr val="01AF1E"/>
                            </a:solidFill>
                            <a:latin typeface="Cambria Math" panose="02040503050406030204" pitchFamily="18" charset="0"/>
                          </a:rPr>
                          <m:t>𝑀</m:t>
                        </m:r>
                      </m:den>
                    </m:f>
                    <m:r>
                      <a:rPr lang="en-US" b="0" i="1" smtClean="0">
                        <a:solidFill>
                          <a:srgbClr val="01AF1E"/>
                        </a:solidFill>
                        <a:latin typeface="Cambria Math" panose="02040503050406030204" pitchFamily="18" charset="0"/>
                      </a:rPr>
                      <m:t>~ 0</m:t>
                    </m:r>
                  </m:oMath>
                </a14:m>
                <a:r>
                  <a:rPr lang="en-US" b="0" dirty="0">
                    <a:solidFill>
                      <a:srgbClr val="01AF1E"/>
                    </a:solidFill>
                  </a:rPr>
                  <a:t>  </a:t>
                </a:r>
              </a:p>
              <a:p>
                <a:r>
                  <a:rPr lang="en-US" dirty="0"/>
                  <a:t>Relativistic systems:</a:t>
                </a:r>
              </a:p>
              <a:p>
                <a:pPr marL="0" indent="0">
                  <a:buNone/>
                </a:pPr>
                <a:r>
                  <a:rPr lang="en-US" dirty="0"/>
                  <a:t>    In DIS, if we choose a frame in which</a:t>
                </a:r>
              </a:p>
              <a:p>
                <a:pPr marL="0" indent="0">
                  <a:buNone/>
                </a:pPr>
                <a:r>
                  <a:rPr lang="en-US" dirty="0"/>
                  <a:t>    the virtual photon energy is zero </a:t>
                </a:r>
              </a:p>
              <a:p>
                <a:pPr marL="0" indent="0">
                  <a:buNone/>
                </a:pPr>
                <a:endParaRPr lang="en-US" b="0" dirty="0"/>
              </a:p>
              <a:p>
                <a:pPr marL="0" indent="0">
                  <a:buNone/>
                </a:pPr>
                <a:endParaRPr lang="en-US" dirty="0"/>
              </a:p>
              <a:p>
                <a:pPr marL="0" indent="0">
                  <a:buNone/>
                </a:pPr>
                <a:r>
                  <a:rPr lang="en-US" b="0" dirty="0"/>
                  <a:t>  In the </a:t>
                </a:r>
                <a:r>
                  <a:rPr lang="en-US" b="0" dirty="0" err="1"/>
                  <a:t>Bjorken</a:t>
                </a:r>
                <a:r>
                  <a:rPr lang="en-US" b="0" dirty="0"/>
                  <a:t> lim</a:t>
                </a:r>
                <a:r>
                  <a:rPr lang="en-US" dirty="0"/>
                  <a:t>it,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r>
                      <a:rPr lang="en-US" b="0" i="1" smtClean="0">
                        <a:latin typeface="Cambria Math" panose="02040503050406030204" pitchFamily="18" charset="0"/>
                      </a:rPr>
                      <m:t>∼</m:t>
                    </m:r>
                    <m:r>
                      <a:rPr lang="en-US" b="0" i="1" smtClean="0">
                        <a:latin typeface="Cambria Math" panose="02040503050406030204" pitchFamily="18" charset="0"/>
                      </a:rPr>
                      <m:t>𝑄</m:t>
                    </m:r>
                    <m:r>
                      <a:rPr lang="en-US" b="0" i="1" smtClean="0">
                        <a:latin typeface="Cambria Math" panose="02040503050406030204" pitchFamily="18" charset="0"/>
                      </a:rPr>
                      <m:t> →∞</m:t>
                    </m:r>
                  </m:oMath>
                </a14:m>
                <a:endParaRPr lang="en-US" b="0" dirty="0"/>
              </a:p>
              <a:p>
                <a:pPr marL="0" indent="0">
                  <a:buNone/>
                </a:pPr>
                <a:endParaRPr lang="en-US" b="0" dirty="0"/>
              </a:p>
              <a:p>
                <a:pPr marL="0" indent="0">
                  <a:buNone/>
                </a:pPr>
                <a:endParaRPr lang="en-US" b="0" dirty="0"/>
              </a:p>
            </p:txBody>
          </p:sp>
        </mc:Choice>
        <mc:Fallback xmlns="">
          <p:sp>
            <p:nvSpPr>
              <p:cNvPr id="3" name="Content Placeholder 2">
                <a:extLst>
                  <a:ext uri="{FF2B5EF4-FFF2-40B4-BE49-F238E27FC236}">
                    <a16:creationId xmlns:a16="http://schemas.microsoft.com/office/drawing/2014/main" id="{A2174CE2-28BC-45A3-ACEC-C4388307B8B9}"/>
                  </a:ext>
                </a:extLst>
              </p:cNvPr>
              <p:cNvSpPr>
                <a:spLocks noGrp="1" noRot="1" noChangeAspect="1" noMove="1" noResize="1" noEditPoints="1" noAdjustHandles="1" noChangeArrowheads="1" noChangeShapeType="1" noTextEdit="1"/>
              </p:cNvSpPr>
              <p:nvPr>
                <p:ph idx="1"/>
              </p:nvPr>
            </p:nvSpPr>
            <p:spPr>
              <a:blipFill>
                <a:blip r:embed="rId2"/>
                <a:stretch>
                  <a:fillRect l="-1391" t="-2381" b="-700"/>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53BD3D92-7407-4343-994A-4D8A907DF0F6}"/>
              </a:ext>
            </a:extLst>
          </p:cNvPr>
          <p:cNvPicPr>
            <a:picLocks noChangeAspect="1"/>
          </p:cNvPicPr>
          <p:nvPr/>
        </p:nvPicPr>
        <p:blipFill>
          <a:blip r:embed="rId3"/>
          <a:stretch>
            <a:fillRect/>
          </a:stretch>
        </p:blipFill>
        <p:spPr>
          <a:xfrm>
            <a:off x="2431099" y="4539142"/>
            <a:ext cx="3470938" cy="1042938"/>
          </a:xfrm>
          <a:prstGeom prst="rect">
            <a:avLst/>
          </a:prstGeom>
        </p:spPr>
      </p:pic>
    </p:spTree>
    <p:extLst>
      <p:ext uri="{BB962C8B-B14F-4D97-AF65-F5344CB8AC3E}">
        <p14:creationId xmlns:p14="http://schemas.microsoft.com/office/powerpoint/2010/main" val="22455761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F3848-49E5-4466-B69F-1F386761FC08}"/>
              </a:ext>
            </a:extLst>
          </p:cNvPr>
          <p:cNvSpPr>
            <a:spLocks noGrp="1"/>
          </p:cNvSpPr>
          <p:nvPr>
            <p:ph type="title"/>
          </p:nvPr>
        </p:nvSpPr>
        <p:spPr/>
        <p:txBody>
          <a:bodyPr/>
          <a:lstStyle/>
          <a:p>
            <a:r>
              <a:rPr lang="en-US" dirty="0"/>
              <a:t>Feynman’s </a:t>
            </a:r>
            <a:r>
              <a:rPr lang="en-US" dirty="0" err="1"/>
              <a:t>partons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A5ECC53-4592-44F1-9B5F-70CADB223C43}"/>
                  </a:ext>
                </a:extLst>
              </p:cNvPr>
              <p:cNvSpPr>
                <a:spLocks noGrp="1"/>
              </p:cNvSpPr>
              <p:nvPr>
                <p:ph idx="1"/>
              </p:nvPr>
            </p:nvSpPr>
            <p:spPr/>
            <p:txBody>
              <a:bodyPr>
                <a:normAutofit/>
              </a:bodyPr>
              <a:lstStyle/>
              <a:p>
                <a:r>
                  <a:rPr lang="en-US" dirty="0"/>
                  <a:t>Momentum distribution in a hadron state depends on the center-of-mass momentum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r>
                      <a:rPr lang="en-US" b="0" i="0" smtClean="0">
                        <a:latin typeface="Cambria Math" panose="02040503050406030204" pitchFamily="18" charset="0"/>
                      </a:rPr>
                      <m:t>: </m:t>
                    </m:r>
                  </m:oMath>
                </a14:m>
                <a:endParaRPr lang="en-US" b="0" dirty="0"/>
              </a:p>
              <a:p>
                <a:pPr marL="0" indent="0">
                  <a:buNone/>
                </a:pPr>
                <a:r>
                  <a:rPr lang="en-US" dirty="0">
                    <a:solidFill>
                      <a:srgbClr val="FF0000"/>
                    </a:solidFill>
                  </a:rPr>
                  <a:t>              </a:t>
                </a:r>
                <a14:m>
                  <m:oMath xmlns:m="http://schemas.openxmlformats.org/officeDocument/2006/math">
                    <m:r>
                      <a:rPr lang="en-US" b="0" i="1" dirty="0" smtClean="0">
                        <a:solidFill>
                          <a:srgbClr val="FF0000"/>
                        </a:solidFill>
                        <a:latin typeface="Cambria Math" panose="02040503050406030204" pitchFamily="18" charset="0"/>
                      </a:rPr>
                      <m:t>𝑛</m:t>
                    </m:r>
                    <m:r>
                      <a:rPr lang="en-US" b="0" i="1" dirty="0" smtClean="0">
                        <a:solidFill>
                          <a:srgbClr val="FF0000"/>
                        </a:solidFill>
                        <a:latin typeface="Cambria Math" panose="02040503050406030204" pitchFamily="18" charset="0"/>
                      </a:rPr>
                      <m:t>(</m:t>
                    </m:r>
                    <m:acc>
                      <m:accPr>
                        <m:chr m:val="⃗"/>
                        <m:ctrlPr>
                          <a:rPr lang="en-US" b="0" i="1" dirty="0" smtClean="0">
                            <a:solidFill>
                              <a:srgbClr val="FF0000"/>
                            </a:solidFill>
                            <a:latin typeface="Cambria Math" panose="02040503050406030204" pitchFamily="18" charset="0"/>
                          </a:rPr>
                        </m:ctrlPr>
                      </m:accPr>
                      <m:e>
                        <m:r>
                          <a:rPr lang="en-US" b="0" i="1" dirty="0" smtClean="0">
                            <a:solidFill>
                              <a:srgbClr val="FF0000"/>
                            </a:solidFill>
                            <a:latin typeface="Cambria Math" panose="02040503050406030204" pitchFamily="18" charset="0"/>
                          </a:rPr>
                          <m:t>𝑘</m:t>
                        </m:r>
                      </m:e>
                    </m:acc>
                    <m:r>
                      <a:rPr lang="en-US" b="0" i="1" dirty="0" smtClean="0">
                        <a:solidFill>
                          <a:srgbClr val="FF0000"/>
                        </a:solidFill>
                        <a:latin typeface="Cambria Math" panose="02040503050406030204" pitchFamily="18" charset="0"/>
                      </a:rPr>
                      <m:t>,</m:t>
                    </m:r>
                    <m:sSup>
                      <m:sSupPr>
                        <m:ctrlPr>
                          <a:rPr lang="en-US" b="0" i="1" dirty="0" smtClean="0">
                            <a:solidFill>
                              <a:srgbClr val="FF0000"/>
                            </a:solidFill>
                            <a:latin typeface="Cambria Math" panose="02040503050406030204" pitchFamily="18" charset="0"/>
                          </a:rPr>
                        </m:ctrlPr>
                      </m:sSupPr>
                      <m:e>
                        <m:r>
                          <a:rPr lang="en-US" b="0" i="1" dirty="0" smtClean="0">
                            <a:solidFill>
                              <a:srgbClr val="FF0000"/>
                            </a:solidFill>
                            <a:latin typeface="Cambria Math" panose="02040503050406030204" pitchFamily="18" charset="0"/>
                          </a:rPr>
                          <m:t>𝑃</m:t>
                        </m:r>
                      </m:e>
                      <m:sup>
                        <m:r>
                          <a:rPr lang="en-US" b="0" i="1" dirty="0" smtClean="0">
                            <a:solidFill>
                              <a:srgbClr val="FF0000"/>
                            </a:solidFill>
                            <a:latin typeface="Cambria Math" panose="02040503050406030204" pitchFamily="18" charset="0"/>
                          </a:rPr>
                          <m:t>𝑧</m:t>
                        </m:r>
                      </m:sup>
                    </m:sSup>
                    <m:r>
                      <a:rPr lang="en-US" b="0" i="1" dirty="0" smtClean="0">
                        <a:solidFill>
                          <a:srgbClr val="FF0000"/>
                        </a:solidFill>
                        <a:latin typeface="Cambria Math" panose="02040503050406030204" pitchFamily="18" charset="0"/>
                      </a:rPr>
                      <m:t>)</m:t>
                    </m:r>
                  </m:oMath>
                </a14:m>
                <a:r>
                  <a:rPr lang="en-US" dirty="0">
                    <a:solidFill>
                      <a:srgbClr val="FF0000"/>
                    </a:solidFill>
                  </a:rPr>
                  <a:t> </a:t>
                </a:r>
              </a:p>
              <a:p>
                <a:pPr marL="0" indent="0">
                  <a:buNone/>
                </a:pPr>
                <a:r>
                  <a:rPr lang="en-US" dirty="0"/>
                  <a:t>    because of relativity.</a:t>
                </a:r>
              </a:p>
              <a:p>
                <a:r>
                  <a:rPr lang="en-US" dirty="0"/>
                  <a:t>Consider the dependence on the z-component </a:t>
                </a:r>
              </a:p>
              <a:p>
                <a:pPr marL="0" indent="0">
                  <a:buNone/>
                </a:pPr>
                <a:r>
                  <a:rPr lang="en-US" dirty="0">
                    <a:solidFill>
                      <a:srgbClr val="0000FF"/>
                    </a:solidFill>
                  </a:rPr>
                  <a:t>           </a:t>
                </a:r>
                <a14:m>
                  <m:oMath xmlns:m="http://schemas.openxmlformats.org/officeDocument/2006/math">
                    <m:r>
                      <m:rPr>
                        <m:sty m:val="p"/>
                      </m:rPr>
                      <a:rPr lang="en-US" b="0" i="0" smtClean="0">
                        <a:solidFill>
                          <a:srgbClr val="0000FF"/>
                        </a:solidFill>
                        <a:latin typeface="Cambria Math" panose="02040503050406030204" pitchFamily="18" charset="0"/>
                      </a:rPr>
                      <m:t>n</m:t>
                    </m:r>
                    <m:d>
                      <m:dPr>
                        <m:ctrlPr>
                          <a:rPr lang="en-US" b="0" i="1" smtClean="0">
                            <a:solidFill>
                              <a:srgbClr val="0000FF"/>
                            </a:solidFill>
                            <a:latin typeface="Cambria Math" panose="02040503050406030204" pitchFamily="18" charset="0"/>
                          </a:rPr>
                        </m:ctrlPr>
                      </m:dPr>
                      <m:e>
                        <m:sSup>
                          <m:sSupPr>
                            <m:ctrlPr>
                              <a:rPr lang="en-US" b="0" i="1" smtClean="0">
                                <a:solidFill>
                                  <a:srgbClr val="0000FF"/>
                                </a:solidFill>
                                <a:latin typeface="Cambria Math" panose="02040503050406030204" pitchFamily="18" charset="0"/>
                              </a:rPr>
                            </m:ctrlPr>
                          </m:sSupPr>
                          <m:e>
                            <m:r>
                              <a:rPr lang="en-US" b="0" i="1" smtClean="0">
                                <a:solidFill>
                                  <a:srgbClr val="0000FF"/>
                                </a:solidFill>
                                <a:latin typeface="Cambria Math" panose="02040503050406030204" pitchFamily="18" charset="0"/>
                              </a:rPr>
                              <m:t>𝑘</m:t>
                            </m:r>
                          </m:e>
                          <m:sup>
                            <m:r>
                              <a:rPr lang="en-US" b="0" i="1" smtClean="0">
                                <a:solidFill>
                                  <a:srgbClr val="0000FF"/>
                                </a:solidFill>
                                <a:latin typeface="Cambria Math" panose="02040503050406030204" pitchFamily="18" charset="0"/>
                              </a:rPr>
                              <m:t>𝑧</m:t>
                            </m:r>
                          </m:sup>
                        </m:sSup>
                        <m:r>
                          <a:rPr lang="en-US" b="0" i="1" smtClean="0">
                            <a:solidFill>
                              <a:srgbClr val="0000FF"/>
                            </a:solidFill>
                            <a:latin typeface="Cambria Math" panose="02040503050406030204" pitchFamily="18" charset="0"/>
                          </a:rPr>
                          <m:t>, </m:t>
                        </m:r>
                        <m:sSup>
                          <m:sSupPr>
                            <m:ctrlPr>
                              <a:rPr lang="en-US" b="0" i="1" smtClean="0">
                                <a:solidFill>
                                  <a:srgbClr val="0000FF"/>
                                </a:solidFill>
                                <a:latin typeface="Cambria Math" panose="02040503050406030204" pitchFamily="18" charset="0"/>
                              </a:rPr>
                            </m:ctrlPr>
                          </m:sSupPr>
                          <m:e>
                            <m:r>
                              <a:rPr lang="en-US" b="0" i="1" smtClean="0">
                                <a:solidFill>
                                  <a:srgbClr val="0000FF"/>
                                </a:solidFill>
                                <a:latin typeface="Cambria Math" panose="02040503050406030204" pitchFamily="18" charset="0"/>
                              </a:rPr>
                              <m:t>𝑃</m:t>
                            </m:r>
                          </m:e>
                          <m:sup>
                            <m:r>
                              <a:rPr lang="en-US" b="0" i="1" smtClean="0">
                                <a:solidFill>
                                  <a:srgbClr val="0000FF"/>
                                </a:solidFill>
                                <a:latin typeface="Cambria Math" panose="02040503050406030204" pitchFamily="18" charset="0"/>
                              </a:rPr>
                              <m:t>𝑧</m:t>
                            </m:r>
                          </m:sup>
                        </m:sSup>
                      </m:e>
                    </m:d>
                    <m:r>
                      <a:rPr lang="en-US" b="0" i="1" smtClean="0">
                        <a:solidFill>
                          <a:srgbClr val="0000FF"/>
                        </a:solidFill>
                        <a:latin typeface="Cambria Math" panose="02040503050406030204" pitchFamily="18" charset="0"/>
                      </a:rPr>
                      <m:t>=∫</m:t>
                    </m:r>
                    <m:sSup>
                      <m:sSupPr>
                        <m:ctrlPr>
                          <a:rPr lang="en-US" b="0" i="1" smtClean="0">
                            <a:solidFill>
                              <a:srgbClr val="0000FF"/>
                            </a:solidFill>
                            <a:latin typeface="Cambria Math" panose="02040503050406030204" pitchFamily="18" charset="0"/>
                          </a:rPr>
                        </m:ctrlPr>
                      </m:sSupPr>
                      <m:e>
                        <m:r>
                          <a:rPr lang="en-US" b="0" i="1" smtClean="0">
                            <a:solidFill>
                              <a:srgbClr val="0000FF"/>
                            </a:solidFill>
                            <a:latin typeface="Cambria Math" panose="02040503050406030204" pitchFamily="18" charset="0"/>
                          </a:rPr>
                          <m:t>𝑑</m:t>
                        </m:r>
                      </m:e>
                      <m:sup>
                        <m:r>
                          <a:rPr lang="en-US" b="0" i="1" smtClean="0">
                            <a:solidFill>
                              <a:srgbClr val="0000FF"/>
                            </a:solidFill>
                            <a:latin typeface="Cambria Math" panose="02040503050406030204" pitchFamily="18" charset="0"/>
                          </a:rPr>
                          <m:t>2</m:t>
                        </m:r>
                      </m:sup>
                    </m:sSup>
                    <m:sSub>
                      <m:sSubPr>
                        <m:ctrlPr>
                          <a:rPr lang="en-US" b="0" i="1" smtClean="0">
                            <a:solidFill>
                              <a:srgbClr val="0000FF"/>
                            </a:solidFill>
                            <a:latin typeface="Cambria Math" panose="02040503050406030204" pitchFamily="18" charset="0"/>
                          </a:rPr>
                        </m:ctrlPr>
                      </m:sSubPr>
                      <m:e>
                        <m:r>
                          <a:rPr lang="en-US" b="0" i="1" smtClean="0">
                            <a:solidFill>
                              <a:srgbClr val="0000FF"/>
                            </a:solidFill>
                            <a:latin typeface="Cambria Math" panose="02040503050406030204" pitchFamily="18" charset="0"/>
                          </a:rPr>
                          <m:t>𝑘</m:t>
                        </m:r>
                      </m:e>
                      <m:sub>
                        <m:r>
                          <a:rPr lang="en-US" b="0" i="1" smtClean="0">
                            <a:solidFill>
                              <a:srgbClr val="0000FF"/>
                            </a:solidFill>
                            <a:latin typeface="Cambria Math" panose="02040503050406030204" pitchFamily="18" charset="0"/>
                          </a:rPr>
                          <m:t>⊥</m:t>
                        </m:r>
                      </m:sub>
                    </m:sSub>
                    <m:r>
                      <a:rPr lang="en-US" b="0" i="1" smtClean="0">
                        <a:solidFill>
                          <a:srgbClr val="0000FF"/>
                        </a:solidFill>
                        <a:latin typeface="Cambria Math" panose="02040503050406030204" pitchFamily="18" charset="0"/>
                      </a:rPr>
                      <m:t> </m:t>
                    </m:r>
                    <m:r>
                      <a:rPr lang="en-US" b="0" i="1" smtClean="0">
                        <a:solidFill>
                          <a:srgbClr val="0000FF"/>
                        </a:solidFill>
                        <a:latin typeface="Cambria Math" panose="02040503050406030204" pitchFamily="18" charset="0"/>
                      </a:rPr>
                      <m:t>𝑛</m:t>
                    </m:r>
                    <m:r>
                      <a:rPr lang="en-US" b="0" i="1" smtClean="0">
                        <a:solidFill>
                          <a:srgbClr val="0000FF"/>
                        </a:solidFill>
                        <a:latin typeface="Cambria Math" panose="02040503050406030204" pitchFamily="18" charset="0"/>
                      </a:rPr>
                      <m:t>(</m:t>
                    </m:r>
                    <m:sSup>
                      <m:sSupPr>
                        <m:ctrlPr>
                          <a:rPr lang="en-US" b="0" i="1" smtClean="0">
                            <a:solidFill>
                              <a:srgbClr val="0000FF"/>
                            </a:solidFill>
                            <a:latin typeface="Cambria Math" panose="02040503050406030204" pitchFamily="18" charset="0"/>
                          </a:rPr>
                        </m:ctrlPr>
                      </m:sSupPr>
                      <m:e>
                        <m:r>
                          <a:rPr lang="en-US" b="0" i="1" smtClean="0">
                            <a:solidFill>
                              <a:srgbClr val="0000FF"/>
                            </a:solidFill>
                            <a:latin typeface="Cambria Math" panose="02040503050406030204" pitchFamily="18" charset="0"/>
                          </a:rPr>
                          <m:t>𝑘</m:t>
                        </m:r>
                      </m:e>
                      <m:sup>
                        <m:r>
                          <a:rPr lang="en-US" b="0" i="1" smtClean="0">
                            <a:solidFill>
                              <a:srgbClr val="0000FF"/>
                            </a:solidFill>
                            <a:latin typeface="Cambria Math" panose="02040503050406030204" pitchFamily="18" charset="0"/>
                          </a:rPr>
                          <m:t>𝑧</m:t>
                        </m:r>
                      </m:sup>
                    </m:sSup>
                    <m:r>
                      <a:rPr lang="en-US" b="0" i="1" smtClean="0">
                        <a:solidFill>
                          <a:srgbClr val="0000FF"/>
                        </a:solidFill>
                        <a:latin typeface="Cambria Math" panose="02040503050406030204" pitchFamily="18" charset="0"/>
                      </a:rPr>
                      <m:t>,</m:t>
                    </m:r>
                    <m:sSub>
                      <m:sSubPr>
                        <m:ctrlPr>
                          <a:rPr lang="en-US" b="0" i="1" smtClean="0">
                            <a:solidFill>
                              <a:srgbClr val="0000FF"/>
                            </a:solidFill>
                            <a:latin typeface="Cambria Math" panose="02040503050406030204" pitchFamily="18" charset="0"/>
                          </a:rPr>
                        </m:ctrlPr>
                      </m:sSubPr>
                      <m:e>
                        <m:r>
                          <a:rPr lang="en-US" b="0" i="1" smtClean="0">
                            <a:solidFill>
                              <a:srgbClr val="0000FF"/>
                            </a:solidFill>
                            <a:latin typeface="Cambria Math" panose="02040503050406030204" pitchFamily="18" charset="0"/>
                          </a:rPr>
                          <m:t>𝑘</m:t>
                        </m:r>
                      </m:e>
                      <m:sub>
                        <m:r>
                          <a:rPr lang="en-US" b="0" i="1" smtClean="0">
                            <a:solidFill>
                              <a:srgbClr val="0000FF"/>
                            </a:solidFill>
                            <a:latin typeface="Cambria Math" panose="02040503050406030204" pitchFamily="18" charset="0"/>
                          </a:rPr>
                          <m:t>⊥</m:t>
                        </m:r>
                      </m:sub>
                    </m:sSub>
                    <m:r>
                      <a:rPr lang="en-US" b="0" i="1" smtClean="0">
                        <a:solidFill>
                          <a:srgbClr val="0000FF"/>
                        </a:solidFill>
                        <a:latin typeface="Cambria Math" panose="02040503050406030204" pitchFamily="18" charset="0"/>
                      </a:rPr>
                      <m:t>,</m:t>
                    </m:r>
                    <m:sSup>
                      <m:sSupPr>
                        <m:ctrlPr>
                          <a:rPr lang="en-US" b="0" i="1" smtClean="0">
                            <a:solidFill>
                              <a:srgbClr val="0000FF"/>
                            </a:solidFill>
                            <a:latin typeface="Cambria Math" panose="02040503050406030204" pitchFamily="18" charset="0"/>
                          </a:rPr>
                        </m:ctrlPr>
                      </m:sSupPr>
                      <m:e>
                        <m:r>
                          <a:rPr lang="en-US" b="0" i="1" smtClean="0">
                            <a:solidFill>
                              <a:srgbClr val="0000FF"/>
                            </a:solidFill>
                            <a:latin typeface="Cambria Math" panose="02040503050406030204" pitchFamily="18" charset="0"/>
                          </a:rPr>
                          <m:t>𝑃</m:t>
                        </m:r>
                      </m:e>
                      <m:sup>
                        <m:r>
                          <a:rPr lang="en-US" b="0" i="1" smtClean="0">
                            <a:solidFill>
                              <a:srgbClr val="0000FF"/>
                            </a:solidFill>
                            <a:latin typeface="Cambria Math" panose="02040503050406030204" pitchFamily="18" charset="0"/>
                          </a:rPr>
                          <m:t>𝑧</m:t>
                        </m:r>
                      </m:sup>
                    </m:sSup>
                    <m:r>
                      <a:rPr lang="en-US" b="0" i="1" smtClean="0">
                        <a:solidFill>
                          <a:srgbClr val="0000FF"/>
                        </a:solidFill>
                        <a:latin typeface="Cambria Math" panose="02040503050406030204" pitchFamily="18" charset="0"/>
                      </a:rPr>
                      <m:t>)</m:t>
                    </m:r>
                  </m:oMath>
                </a14:m>
                <a:endParaRPr lang="en-US" dirty="0"/>
              </a:p>
              <a:p>
                <a:pPr marL="0" indent="0">
                  <a:buNone/>
                </a:pPr>
                <a:r>
                  <a:rPr lang="en-US" dirty="0"/>
                  <a:t>   </a:t>
                </a:r>
                <a:r>
                  <a:rPr lang="en-US" dirty="0">
                    <a:solidFill>
                      <a:srgbClr val="FF0000"/>
                    </a:solidFill>
                  </a:rPr>
                  <a:t>PDF is a result of the </a:t>
                </a:r>
                <a14:m>
                  <m:oMath xmlns:m="http://schemas.openxmlformats.org/officeDocument/2006/math">
                    <m:sSup>
                      <m:sSupPr>
                        <m:ctrlPr>
                          <a:rPr lang="en-US" i="1" smtClean="0">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𝑃</m:t>
                        </m:r>
                      </m:e>
                      <m:sup>
                        <m:r>
                          <a:rPr lang="en-US" i="1">
                            <a:solidFill>
                              <a:srgbClr val="FF0000"/>
                            </a:solidFill>
                            <a:latin typeface="Cambria Math" panose="02040503050406030204" pitchFamily="18" charset="0"/>
                          </a:rPr>
                          <m:t>𝑧</m:t>
                        </m:r>
                      </m:sup>
                    </m:sSup>
                    <m:r>
                      <a:rPr lang="en-US" i="1">
                        <a:solidFill>
                          <a:srgbClr val="FF0000"/>
                        </a:solidFill>
                        <a:latin typeface="Cambria Math" panose="02040503050406030204" pitchFamily="18" charset="0"/>
                      </a:rPr>
                      <m:t> </m:t>
                    </m:r>
                  </m:oMath>
                </a14:m>
                <a:r>
                  <a:rPr lang="en-US" dirty="0">
                    <a:solidFill>
                      <a:srgbClr val="FF0000"/>
                    </a:solidFill>
                    <a:sym typeface="Wingdings" panose="05000000000000000000" pitchFamily="2" charset="2"/>
                  </a:rPr>
                  <a:t> ∞ limit, </a:t>
                </a:r>
                <a:endParaRPr lang="en-US" dirty="0">
                  <a:sym typeface="Wingdings" panose="05000000000000000000" pitchFamily="2" charset="2"/>
                </a:endParaRPr>
              </a:p>
              <a:p>
                <a:pPr marL="0" indent="0">
                  <a:buNone/>
                </a:pPr>
                <a:r>
                  <a:rPr lang="en-US" dirty="0">
                    <a:solidFill>
                      <a:srgbClr val="0000FF"/>
                    </a:solidFill>
                    <a:sym typeface="Wingdings" panose="05000000000000000000" pitchFamily="2" charset="2"/>
                  </a:rPr>
                  <a:t>        </a:t>
                </a:r>
                <a:r>
                  <a:rPr lang="en-US" dirty="0">
                    <a:solidFill>
                      <a:srgbClr val="0000FF"/>
                    </a:solidFill>
                  </a:rPr>
                  <a:t> </a:t>
                </a:r>
                <a14:m>
                  <m:oMath xmlns:m="http://schemas.openxmlformats.org/officeDocument/2006/math">
                    <m:r>
                      <m:rPr>
                        <m:sty m:val="p"/>
                      </m:rPr>
                      <a:rPr lang="en-US" b="0" i="0" smtClean="0">
                        <a:solidFill>
                          <a:srgbClr val="FF0000"/>
                        </a:solidFill>
                        <a:latin typeface="Cambria Math" panose="02040503050406030204" pitchFamily="18" charset="0"/>
                      </a:rPr>
                      <m:t>n</m:t>
                    </m:r>
                    <m:d>
                      <m:dPr>
                        <m:ctrlPr>
                          <a:rPr lang="en-US" i="1">
                            <a:solidFill>
                              <a:srgbClr val="FF0000"/>
                            </a:solidFill>
                            <a:latin typeface="Cambria Math" panose="02040503050406030204" pitchFamily="18" charset="0"/>
                          </a:rPr>
                        </m:ctrlPr>
                      </m:dPr>
                      <m:e>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𝑘</m:t>
                            </m:r>
                          </m:e>
                          <m:sup>
                            <m:r>
                              <a:rPr lang="en-US" i="1">
                                <a:solidFill>
                                  <a:srgbClr val="FF0000"/>
                                </a:solidFill>
                                <a:latin typeface="Cambria Math" panose="02040503050406030204" pitchFamily="18" charset="0"/>
                              </a:rPr>
                              <m:t>𝑧</m:t>
                            </m:r>
                          </m:sup>
                        </m:sSup>
                        <m:r>
                          <a:rPr lang="en-US" i="1">
                            <a:solidFill>
                              <a:srgbClr val="FF0000"/>
                            </a:solidFill>
                            <a:latin typeface="Cambria Math" panose="02040503050406030204" pitchFamily="18" charset="0"/>
                          </a:rPr>
                          <m:t>, </m:t>
                        </m:r>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𝑃</m:t>
                            </m:r>
                          </m:e>
                          <m:sup>
                            <m:r>
                              <a:rPr lang="en-US" i="1">
                                <a:solidFill>
                                  <a:srgbClr val="FF0000"/>
                                </a:solidFill>
                                <a:latin typeface="Cambria Math" panose="02040503050406030204" pitchFamily="18" charset="0"/>
                              </a:rPr>
                              <m:t>𝑧</m:t>
                            </m:r>
                          </m:sup>
                        </m:sSup>
                      </m:e>
                    </m:d>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m:t>
                        </m:r>
                      </m:e>
                      <m:sub>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𝑝</m:t>
                            </m:r>
                          </m:e>
                          <m:sup>
                            <m:r>
                              <a:rPr lang="en-US" b="0" i="1" smtClean="0">
                                <a:solidFill>
                                  <a:srgbClr val="FF0000"/>
                                </a:solidFill>
                                <a:latin typeface="Cambria Math" panose="02040503050406030204" pitchFamily="18" charset="0"/>
                              </a:rPr>
                              <m:t>𝑧</m:t>
                            </m:r>
                          </m:sup>
                        </m:sSup>
                        <m:r>
                          <a:rPr lang="en-US" b="0" i="1" smtClean="0">
                            <a:solidFill>
                              <a:srgbClr val="FF0000"/>
                            </a:solidFill>
                            <a:latin typeface="Cambria Math" panose="02040503050406030204" pitchFamily="18" charset="0"/>
                          </a:rPr>
                          <m:t>→∞</m:t>
                        </m:r>
                      </m:sub>
                    </m:sSub>
                    <m:r>
                      <a:rPr lang="en-US" b="0" i="1" smtClean="0">
                        <a:solidFill>
                          <a:srgbClr val="FF0000"/>
                        </a:solidFill>
                        <a:latin typeface="Cambria Math" panose="02040503050406030204" pitchFamily="18" charset="0"/>
                      </a:rPr>
                      <m:t>𝑓</m:t>
                    </m:r>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𝑥</m:t>
                        </m:r>
                      </m:e>
                    </m:d>
                    <m:r>
                      <a:rPr lang="en-US" b="0" i="1" smtClean="0">
                        <a:solidFill>
                          <a:srgbClr val="FF0000"/>
                        </a:solidFill>
                        <a:latin typeface="Cambria Math" panose="02040503050406030204" pitchFamily="18" charset="0"/>
                      </a:rPr>
                      <m:t>    </m:t>
                    </m:r>
                    <m:r>
                      <a:rPr lang="en-US" b="0" i="1" smtClean="0">
                        <a:solidFill>
                          <a:srgbClr val="FF0000"/>
                        </a:solidFill>
                        <a:latin typeface="Cambria Math" panose="02040503050406030204" pitchFamily="18" charset="0"/>
                      </a:rPr>
                      <m:t>𝑤𝑖𝑡h</m:t>
                    </m:r>
                    <m:r>
                      <a:rPr lang="en-US" b="0" i="1" smtClean="0">
                        <a:solidFill>
                          <a:srgbClr val="FF0000"/>
                        </a:solidFill>
                        <a:latin typeface="Cambria Math" panose="02040503050406030204" pitchFamily="18" charset="0"/>
                      </a:rPr>
                      <m:t> </m:t>
                    </m:r>
                    <m:r>
                      <a:rPr lang="en-US" b="0" i="1" smtClean="0">
                        <a:solidFill>
                          <a:srgbClr val="FF0000"/>
                        </a:solidFill>
                        <a:latin typeface="Cambria Math" panose="02040503050406030204" pitchFamily="18" charset="0"/>
                      </a:rPr>
                      <m:t>𝑥</m:t>
                    </m:r>
                    <m:r>
                      <a:rPr lang="en-US" b="0" i="1" smtClean="0">
                        <a:solidFill>
                          <a:srgbClr val="FF0000"/>
                        </a:solidFill>
                        <a:latin typeface="Cambria Math" panose="02040503050406030204" pitchFamily="18" charset="0"/>
                      </a:rPr>
                      <m:t>=</m:t>
                    </m:r>
                    <m:f>
                      <m:fPr>
                        <m:ctrlPr>
                          <a:rPr lang="en-US" b="0" i="1" smtClean="0">
                            <a:solidFill>
                              <a:srgbClr val="FF0000"/>
                            </a:solidFill>
                            <a:latin typeface="Cambria Math" panose="02040503050406030204" pitchFamily="18" charset="0"/>
                          </a:rPr>
                        </m:ctrlPr>
                      </m:fPr>
                      <m:num>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𝑘</m:t>
                            </m:r>
                          </m:e>
                          <m:sup>
                            <m:r>
                              <a:rPr lang="en-US" b="0" i="1" smtClean="0">
                                <a:solidFill>
                                  <a:srgbClr val="FF0000"/>
                                </a:solidFill>
                                <a:latin typeface="Cambria Math" panose="02040503050406030204" pitchFamily="18" charset="0"/>
                              </a:rPr>
                              <m:t>𝑧</m:t>
                            </m:r>
                          </m:sup>
                        </m:sSup>
                      </m:num>
                      <m:den>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𝑃</m:t>
                            </m:r>
                          </m:e>
                          <m:sup>
                            <m:r>
                              <a:rPr lang="en-US" b="0" i="1" smtClean="0">
                                <a:solidFill>
                                  <a:srgbClr val="FF0000"/>
                                </a:solidFill>
                                <a:latin typeface="Cambria Math" panose="02040503050406030204" pitchFamily="18" charset="0"/>
                              </a:rPr>
                              <m:t>𝑧</m:t>
                            </m:r>
                          </m:sup>
                        </m:sSup>
                      </m:den>
                    </m:f>
                    <m:r>
                      <a:rPr lang="en-US" b="0" i="1" smtClean="0">
                        <a:solidFill>
                          <a:srgbClr val="FF0000"/>
                        </a:solidFill>
                        <a:latin typeface="Cambria Math" panose="02040503050406030204" pitchFamily="18" charset="0"/>
                      </a:rPr>
                      <m:t>,  </m:t>
                    </m:r>
                  </m:oMath>
                </a14:m>
                <a:endParaRPr lang="en-US" dirty="0">
                  <a:solidFill>
                    <a:srgbClr val="0000FF"/>
                  </a:solidFill>
                </a:endParaRPr>
              </a:p>
            </p:txBody>
          </p:sp>
        </mc:Choice>
        <mc:Fallback xmlns="">
          <p:sp>
            <p:nvSpPr>
              <p:cNvPr id="3" name="Content Placeholder 2">
                <a:extLst>
                  <a:ext uri="{FF2B5EF4-FFF2-40B4-BE49-F238E27FC236}">
                    <a16:creationId xmlns:a16="http://schemas.microsoft.com/office/drawing/2014/main" id="{5A5ECC53-4592-44F1-9B5F-70CADB223C43}"/>
                  </a:ext>
                </a:extLst>
              </p:cNvPr>
              <p:cNvSpPr>
                <a:spLocks noGrp="1" noRot="1" noChangeAspect="1" noMove="1" noResize="1" noEditPoints="1" noAdjustHandles="1" noChangeArrowheads="1" noChangeShapeType="1" noTextEdit="1"/>
              </p:cNvSpPr>
              <p:nvPr>
                <p:ph idx="1"/>
              </p:nvPr>
            </p:nvSpPr>
            <p:spPr>
              <a:blipFill>
                <a:blip r:embed="rId3"/>
                <a:stretch>
                  <a:fillRect l="-1391" t="-2381"/>
                </a:stretch>
              </a:blipFill>
            </p:spPr>
            <p:txBody>
              <a:bodyPr/>
              <a:lstStyle/>
              <a:p>
                <a:r>
                  <a:rPr lang="en-US">
                    <a:noFill/>
                  </a:rPr>
                  <a:t> </a:t>
                </a:r>
              </a:p>
            </p:txBody>
          </p:sp>
        </mc:Fallback>
      </mc:AlternateContent>
    </p:spTree>
    <p:extLst>
      <p:ext uri="{BB962C8B-B14F-4D97-AF65-F5344CB8AC3E}">
        <p14:creationId xmlns:p14="http://schemas.microsoft.com/office/powerpoint/2010/main" val="6749424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C0DAA-D20A-4D18-84BB-185A0BFC37BE}"/>
              </a:ext>
            </a:extLst>
          </p:cNvPr>
          <p:cNvSpPr>
            <a:spLocks noGrp="1"/>
          </p:cNvSpPr>
          <p:nvPr>
            <p:ph type="title"/>
          </p:nvPr>
        </p:nvSpPr>
        <p:spPr/>
        <p:txBody>
          <a:bodyPr/>
          <a:lstStyle/>
          <a:p>
            <a:r>
              <a:rPr lang="en-US" dirty="0" err="1"/>
              <a:t>Partons</a:t>
            </a:r>
            <a:r>
              <a:rPr lang="en-US" dirty="0"/>
              <a:t> in Euclidean formulation</a:t>
            </a:r>
          </a:p>
        </p:txBody>
      </p:sp>
      <p:sp>
        <p:nvSpPr>
          <p:cNvPr id="3" name="Content Placeholder 2">
            <a:extLst>
              <a:ext uri="{FF2B5EF4-FFF2-40B4-BE49-F238E27FC236}">
                <a16:creationId xmlns:a16="http://schemas.microsoft.com/office/drawing/2014/main" id="{29F821A2-BD50-49AA-9E59-A014B2942277}"/>
              </a:ext>
            </a:extLst>
          </p:cNvPr>
          <p:cNvSpPr>
            <a:spLocks noGrp="1"/>
          </p:cNvSpPr>
          <p:nvPr>
            <p:ph idx="1"/>
          </p:nvPr>
        </p:nvSpPr>
        <p:spPr/>
        <p:txBody>
          <a:bodyPr/>
          <a:lstStyle/>
          <a:p>
            <a:r>
              <a:rPr lang="en-US" dirty="0"/>
              <a:t>Calculate the Euclidean correlation </a:t>
            </a:r>
          </a:p>
          <a:p>
            <a:endParaRPr lang="en-US" dirty="0"/>
          </a:p>
          <a:p>
            <a:endParaRPr lang="en-US" dirty="0"/>
          </a:p>
          <a:p>
            <a:pPr marL="0" indent="0">
              <a:buNone/>
            </a:pPr>
            <a:endParaRPr lang="en-US" dirty="0"/>
          </a:p>
          <a:p>
            <a:r>
              <a:rPr lang="en-US" dirty="0"/>
              <a:t>Parton distribution</a:t>
            </a:r>
          </a:p>
          <a:p>
            <a:pPr marL="0" indent="0">
              <a:buNone/>
            </a:pPr>
            <a:r>
              <a:rPr lang="en-US" dirty="0"/>
              <a:t>          </a:t>
            </a:r>
          </a:p>
          <a:p>
            <a:endParaRPr lang="en-US" dirty="0"/>
          </a:p>
          <a:p>
            <a:pPr marL="0" indent="0">
              <a:buNone/>
            </a:pPr>
            <a:endParaRPr lang="en-US" dirty="0"/>
          </a:p>
        </p:txBody>
      </p:sp>
      <p:pic>
        <p:nvPicPr>
          <p:cNvPr id="6" name="Picture 5">
            <a:extLst>
              <a:ext uri="{FF2B5EF4-FFF2-40B4-BE49-F238E27FC236}">
                <a16:creationId xmlns:a16="http://schemas.microsoft.com/office/drawing/2014/main" id="{4A28D570-851B-447E-8B35-7C98C7DC9AB3}"/>
              </a:ext>
            </a:extLst>
          </p:cNvPr>
          <p:cNvPicPr>
            <a:picLocks noChangeAspect="1"/>
          </p:cNvPicPr>
          <p:nvPr/>
        </p:nvPicPr>
        <p:blipFill>
          <a:blip r:embed="rId2"/>
          <a:stretch>
            <a:fillRect/>
          </a:stretch>
        </p:blipFill>
        <p:spPr>
          <a:xfrm>
            <a:off x="1690788" y="2587743"/>
            <a:ext cx="4558807" cy="537844"/>
          </a:xfrm>
          <a:prstGeom prst="rect">
            <a:avLst/>
          </a:prstGeom>
        </p:spPr>
      </p:pic>
      <p:pic>
        <p:nvPicPr>
          <p:cNvPr id="7" name="Picture 6">
            <a:extLst>
              <a:ext uri="{FF2B5EF4-FFF2-40B4-BE49-F238E27FC236}">
                <a16:creationId xmlns:a16="http://schemas.microsoft.com/office/drawing/2014/main" id="{4962380C-8DAE-4891-943A-C05925FB8323}"/>
              </a:ext>
            </a:extLst>
          </p:cNvPr>
          <p:cNvPicPr>
            <a:picLocks noChangeAspect="1"/>
          </p:cNvPicPr>
          <p:nvPr/>
        </p:nvPicPr>
        <p:blipFill>
          <a:blip r:embed="rId3"/>
          <a:stretch>
            <a:fillRect/>
          </a:stretch>
        </p:blipFill>
        <p:spPr>
          <a:xfrm>
            <a:off x="2307135" y="3260523"/>
            <a:ext cx="2683264" cy="408524"/>
          </a:xfrm>
          <a:prstGeom prst="rect">
            <a:avLst/>
          </a:prstGeom>
        </p:spPr>
      </p:pic>
      <p:pic>
        <p:nvPicPr>
          <p:cNvPr id="4" name="Picture 3">
            <a:extLst>
              <a:ext uri="{FF2B5EF4-FFF2-40B4-BE49-F238E27FC236}">
                <a16:creationId xmlns:a16="http://schemas.microsoft.com/office/drawing/2014/main" id="{39B3A490-896D-4030-8949-43250192D720}"/>
              </a:ext>
            </a:extLst>
          </p:cNvPr>
          <p:cNvPicPr>
            <a:picLocks noChangeAspect="1"/>
          </p:cNvPicPr>
          <p:nvPr/>
        </p:nvPicPr>
        <p:blipFill>
          <a:blip r:embed="rId4"/>
          <a:stretch>
            <a:fillRect/>
          </a:stretch>
        </p:blipFill>
        <p:spPr>
          <a:xfrm>
            <a:off x="2307135" y="4713716"/>
            <a:ext cx="3013598" cy="645222"/>
          </a:xfrm>
          <a:prstGeom prst="rect">
            <a:avLst/>
          </a:prstGeom>
        </p:spPr>
      </p:pic>
    </p:spTree>
    <p:extLst>
      <p:ext uri="{BB962C8B-B14F-4D97-AF65-F5344CB8AC3E}">
        <p14:creationId xmlns:p14="http://schemas.microsoft.com/office/powerpoint/2010/main" val="997301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9395B-D826-4FF2-A86F-449BFC133DE2}"/>
              </a:ext>
            </a:extLst>
          </p:cNvPr>
          <p:cNvSpPr>
            <a:spLocks noGrp="1"/>
          </p:cNvSpPr>
          <p:nvPr>
            <p:ph type="title"/>
          </p:nvPr>
        </p:nvSpPr>
        <p:spPr/>
        <p:txBody>
          <a:bodyPr/>
          <a:lstStyle/>
          <a:p>
            <a:r>
              <a:rPr lang="en-US" dirty="0"/>
              <a:t>Relation between two </a:t>
            </a:r>
            <a:r>
              <a:rPr lang="en-US" dirty="0" err="1"/>
              <a:t>parton</a:t>
            </a:r>
            <a:r>
              <a:rPr lang="en-US" dirty="0"/>
              <a:t> formalisms</a:t>
            </a:r>
          </a:p>
        </p:txBody>
      </p:sp>
      <p:sp>
        <p:nvSpPr>
          <p:cNvPr id="3" name="Content Placeholder 2">
            <a:extLst>
              <a:ext uri="{FF2B5EF4-FFF2-40B4-BE49-F238E27FC236}">
                <a16:creationId xmlns:a16="http://schemas.microsoft.com/office/drawing/2014/main" id="{6A2B51E9-4232-484D-B571-0E896F4D4A59}"/>
              </a:ext>
            </a:extLst>
          </p:cNvPr>
          <p:cNvSpPr>
            <a:spLocks noGrp="1"/>
          </p:cNvSpPr>
          <p:nvPr>
            <p:ph idx="1"/>
          </p:nvPr>
        </p:nvSpPr>
        <p:spPr>
          <a:xfrm>
            <a:off x="628649" y="1825625"/>
            <a:ext cx="8182841" cy="4351338"/>
          </a:xfrm>
        </p:spPr>
        <p:txBody>
          <a:bodyPr/>
          <a:lstStyle/>
          <a:p>
            <a:r>
              <a:rPr lang="en-US" dirty="0" err="1"/>
              <a:t>Partons</a:t>
            </a:r>
            <a:r>
              <a:rPr lang="en-US" dirty="0"/>
              <a:t> as light-front field correlations</a:t>
            </a:r>
          </a:p>
          <a:p>
            <a:pPr lvl="1"/>
            <a:r>
              <a:rPr lang="en-US" dirty="0"/>
              <a:t>Use LF collinear field operators </a:t>
            </a:r>
          </a:p>
          <a:p>
            <a:pPr lvl="1"/>
            <a:r>
              <a:rPr lang="en-US" dirty="0"/>
              <a:t>Parton physics as LF correlations </a:t>
            </a:r>
          </a:p>
          <a:p>
            <a:pPr lvl="1"/>
            <a:r>
              <a:rPr lang="en-US" dirty="0"/>
              <a:t>Independent of external state momentum </a:t>
            </a:r>
          </a:p>
          <a:p>
            <a:r>
              <a:rPr lang="en-US" dirty="0" err="1"/>
              <a:t>Partons</a:t>
            </a:r>
            <a:r>
              <a:rPr lang="en-US" dirty="0"/>
              <a:t> as mom. distribution in infinite-P hadrons</a:t>
            </a:r>
          </a:p>
          <a:p>
            <a:pPr lvl="1"/>
            <a:r>
              <a:rPr lang="en-US" dirty="0"/>
              <a:t>Use infinite-momentum states to select </a:t>
            </a:r>
            <a:r>
              <a:rPr lang="en-US" dirty="0" err="1"/>
              <a:t>parton</a:t>
            </a:r>
            <a:r>
              <a:rPr lang="en-US" dirty="0"/>
              <a:t> modes</a:t>
            </a:r>
          </a:p>
          <a:p>
            <a:pPr lvl="1"/>
            <a:r>
              <a:rPr lang="en-US" dirty="0"/>
              <a:t>Euclidean correlations</a:t>
            </a:r>
          </a:p>
          <a:p>
            <a:pPr lvl="1"/>
            <a:r>
              <a:rPr lang="en-US" dirty="0"/>
              <a:t>Can select with different operators: universality class</a:t>
            </a:r>
          </a:p>
        </p:txBody>
      </p:sp>
    </p:spTree>
    <p:extLst>
      <p:ext uri="{BB962C8B-B14F-4D97-AF65-F5344CB8AC3E}">
        <p14:creationId xmlns:p14="http://schemas.microsoft.com/office/powerpoint/2010/main" val="14830075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197E0-8A2E-4BDD-9830-9AC8AC563EE8}"/>
              </a:ext>
            </a:extLst>
          </p:cNvPr>
          <p:cNvSpPr>
            <a:spLocks noGrp="1"/>
          </p:cNvSpPr>
          <p:nvPr>
            <p:ph type="ctrTitle"/>
          </p:nvPr>
        </p:nvSpPr>
        <p:spPr/>
        <p:txBody>
          <a:bodyPr/>
          <a:lstStyle/>
          <a:p>
            <a:r>
              <a:rPr lang="en-US" dirty="0"/>
              <a:t>Large-momentum expansion</a:t>
            </a:r>
          </a:p>
        </p:txBody>
      </p:sp>
      <p:sp>
        <p:nvSpPr>
          <p:cNvPr id="3" name="Subtitle 2">
            <a:extLst>
              <a:ext uri="{FF2B5EF4-FFF2-40B4-BE49-F238E27FC236}">
                <a16:creationId xmlns:a16="http://schemas.microsoft.com/office/drawing/2014/main" id="{3C13EA96-0828-4C86-BD45-0D4BE2590689}"/>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874039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E6C0DAA-D20A-4D18-84BB-185A0BFC37BE}"/>
                  </a:ext>
                </a:extLst>
              </p:cNvPr>
              <p:cNvSpPr>
                <a:spLocks noGrp="1"/>
              </p:cNvSpPr>
              <p:nvPr>
                <p:ph type="title"/>
              </p:nvPr>
            </p:nvSpPr>
            <p:spPr/>
            <p:txBody>
              <a:bodyPr/>
              <a:lstStyle/>
              <a:p>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r>
                      <a:rPr lang="en-US" b="0" i="1" smtClean="0">
                        <a:latin typeface="Cambria Math" panose="02040503050406030204" pitchFamily="18" charset="0"/>
                      </a:rPr>
                      <m:t>=∞</m:t>
                    </m:r>
                  </m:oMath>
                </a14:m>
                <a:r>
                  <a:rPr lang="en-US" dirty="0"/>
                  <a:t> as a limit </a:t>
                </a:r>
              </a:p>
            </p:txBody>
          </p:sp>
        </mc:Choice>
        <mc:Fallback xmlns="">
          <p:sp>
            <p:nvSpPr>
              <p:cNvPr id="2" name="Title 1">
                <a:extLst>
                  <a:ext uri="{FF2B5EF4-FFF2-40B4-BE49-F238E27FC236}">
                    <a16:creationId xmlns:a16="http://schemas.microsoft.com/office/drawing/2014/main" id="{2E6C0DAA-D20A-4D18-84BB-185A0BFC37BE}"/>
                  </a:ext>
                </a:extLst>
              </p:cNvPr>
              <p:cNvSpPr>
                <a:spLocks noGrp="1" noRot="1" noChangeAspect="1" noMove="1" noResize="1" noEditPoints="1" noAdjustHandles="1" noChangeArrowheads="1" noChangeShapeType="1" noTextEdit="1"/>
              </p:cNvSpPr>
              <p:nvPr>
                <p:ph type="title"/>
              </p:nvPr>
            </p:nvSpPr>
            <p:spPr>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9F821A2-BD50-49AA-9E59-A014B2942277}"/>
                  </a:ext>
                </a:extLst>
              </p:cNvPr>
              <p:cNvSpPr>
                <a:spLocks noGrp="1"/>
              </p:cNvSpPr>
              <p:nvPr>
                <p:ph idx="1"/>
              </p:nvPr>
            </p:nvSpPr>
            <p:spPr/>
            <p:txBody>
              <a:bodyPr>
                <a:noAutofit/>
              </a:bodyPr>
              <a:lstStyle/>
              <a:p>
                <a:r>
                  <a:rPr lang="en-US" dirty="0"/>
                  <a:t>Directly computing at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r>
                      <a:rPr lang="en-US" b="0" i="1" smtClean="0">
                        <a:latin typeface="Cambria Math" panose="02040503050406030204" pitchFamily="18" charset="0"/>
                      </a:rPr>
                      <m:t>=∞</m:t>
                    </m:r>
                  </m:oMath>
                </a14:m>
                <a:r>
                  <a:rPr lang="en-US" dirty="0"/>
                  <a:t> is very difficult . It must be studied in the context of a QFT </a:t>
                </a:r>
                <a:r>
                  <a:rPr lang="en-US" dirty="0">
                    <a:solidFill>
                      <a:srgbClr val="01AF1E"/>
                    </a:solidFill>
                  </a:rPr>
                  <a:t>(only a field theory can support </a:t>
                </a:r>
                <a14:m>
                  <m:oMath xmlns:m="http://schemas.openxmlformats.org/officeDocument/2006/math">
                    <m:r>
                      <a:rPr lang="en-US" i="1">
                        <a:solidFill>
                          <a:srgbClr val="01AF1E"/>
                        </a:solidFill>
                        <a:latin typeface="Cambria Math" panose="02040503050406030204" pitchFamily="18" charset="0"/>
                      </a:rPr>
                      <m:t>∞</m:t>
                    </m:r>
                  </m:oMath>
                </a14:m>
                <a:r>
                  <a:rPr lang="en-US" dirty="0">
                    <a:solidFill>
                      <a:srgbClr val="01AF1E"/>
                    </a:solidFill>
                  </a:rPr>
                  <a:t> momentum modes).</a:t>
                </a:r>
              </a:p>
              <a:p>
                <a:r>
                  <a:rPr lang="en-US" dirty="0"/>
                  <a:t>However, one can study the momentum density as a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r>
                      <a:rPr lang="en-US" b="0" i="1" smtClean="0">
                        <a:latin typeface="Cambria Math" panose="02040503050406030204" pitchFamily="18" charset="0"/>
                      </a:rPr>
                      <m:t>→∞</m:t>
                    </m:r>
                  </m:oMath>
                </a14:m>
                <a:r>
                  <a:rPr lang="en-US" dirty="0"/>
                  <a:t> limit. If the limit exists (analytic), the limiting process is controlled by expansion</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𝑛</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𝑘</m:t>
                              </m:r>
                            </m:e>
                            <m:sup>
                              <m:r>
                                <a:rPr lang="en-US" b="0" i="1" smtClean="0">
                                  <a:latin typeface="Cambria Math" panose="02040503050406030204" pitchFamily="18" charset="0"/>
                                </a:rPr>
                                <m:t>𝑧</m:t>
                              </m:r>
                            </m:sup>
                          </m:s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e>
                      </m:d>
                      <m:r>
                        <a:rPr lang="en-US" b="0" i="1" smtClean="0">
                          <a:latin typeface="Cambria Math" panose="02040503050406030204" pitchFamily="18" charset="0"/>
                        </a:rPr>
                        <m:t>=</m:t>
                      </m:r>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r>
                        <a:rPr lang="en-US" b="0" i="1" smtClean="0">
                          <a:latin typeface="Cambria Math" panose="02040503050406030204" pitchFamily="18" charset="0"/>
                        </a:rPr>
                        <m:t>𝑏</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𝑀</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den>
                              </m:f>
                            </m:e>
                          </m:d>
                        </m:e>
                        <m:sup>
                          <m:r>
                            <a:rPr lang="en-US" b="0" i="1" smtClean="0">
                              <a:latin typeface="Cambria Math" panose="02040503050406030204" pitchFamily="18" charset="0"/>
                            </a:rPr>
                            <m:t>2</m:t>
                          </m:r>
                        </m:sup>
                      </m:sSup>
                      <m:r>
                        <a:rPr lang="en-US" b="0" i="1" smtClean="0">
                          <a:latin typeface="Cambria Math" panose="02040503050406030204" pitchFamily="18" charset="0"/>
                        </a:rPr>
                        <m:t>+…</m:t>
                      </m:r>
                    </m:oMath>
                  </m:oMathPara>
                </a14:m>
                <a:endParaRPr lang="en-US" dirty="0"/>
              </a:p>
              <a:p>
                <a:pPr marL="0" indent="0">
                  <a:buNone/>
                </a:pPr>
                <a:r>
                  <a:rPr lang="en-US" dirty="0"/>
                  <a:t>  where  </a:t>
                </a:r>
                <a14:m>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𝑘</m:t>
                            </m:r>
                          </m:e>
                          <m:sup>
                            <m:r>
                              <a:rPr lang="en-US" b="0" i="1" smtClean="0">
                                <a:latin typeface="Cambria Math" panose="02040503050406030204" pitchFamily="18" charset="0"/>
                              </a:rPr>
                              <m:t>𝑧</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den>
                    </m:f>
                    <m:r>
                      <a:rPr lang="en-US" b="0" i="0" smtClean="0">
                        <a:solidFill>
                          <a:schemeClr val="bg1">
                            <a:lumMod val="50000"/>
                          </a:schemeClr>
                        </a:solidFill>
                        <a:latin typeface="Cambria Math" panose="02040503050406030204" pitchFamily="18" charset="0"/>
                      </a:rPr>
                      <m:t>, </m:t>
                    </m:r>
                  </m:oMath>
                </a14:m>
                <a:r>
                  <a:rPr lang="en-US" dirty="0">
                    <a:solidFill>
                      <a:schemeClr val="bg1">
                        <a:lumMod val="50000"/>
                      </a:schemeClr>
                    </a:solidFill>
                  </a:rPr>
                  <a:t>M is a bound-state scale,</a:t>
                </a:r>
              </a:p>
              <a:p>
                <a:pPr marL="0" indent="0">
                  <a:buNone/>
                </a:pPr>
                <a:r>
                  <a:rPr lang="en-US" dirty="0">
                    <a:solidFill>
                      <a:schemeClr val="bg1">
                        <a:lumMod val="50000"/>
                      </a:schemeClr>
                    </a:solidFill>
                  </a:rPr>
                  <a:t> 	   </a:t>
                </a:r>
                <a14:m>
                  <m:oMath xmlns:m="http://schemas.openxmlformats.org/officeDocument/2006/math">
                    <m:sSup>
                      <m:sSupPr>
                        <m:ctrlPr>
                          <a:rPr lang="en-US" i="1" smtClean="0">
                            <a:solidFill>
                              <a:schemeClr val="bg1">
                                <a:lumMod val="50000"/>
                              </a:schemeClr>
                            </a:solidFill>
                            <a:latin typeface="Cambria Math" panose="02040503050406030204" pitchFamily="18" charset="0"/>
                          </a:rPr>
                        </m:ctrlPr>
                      </m:sSupPr>
                      <m:e>
                        <m:r>
                          <a:rPr lang="en-US" i="1">
                            <a:solidFill>
                              <a:schemeClr val="bg1">
                                <a:lumMod val="50000"/>
                              </a:schemeClr>
                            </a:solidFill>
                            <a:latin typeface="Cambria Math" panose="02040503050406030204" pitchFamily="18" charset="0"/>
                          </a:rPr>
                          <m:t>𝑃</m:t>
                        </m:r>
                      </m:e>
                      <m:sup>
                        <m:r>
                          <a:rPr lang="en-US" i="1">
                            <a:solidFill>
                              <a:schemeClr val="bg1">
                                <a:lumMod val="50000"/>
                              </a:schemeClr>
                            </a:solidFill>
                            <a:latin typeface="Cambria Math" panose="02040503050406030204" pitchFamily="18" charset="0"/>
                          </a:rPr>
                          <m:t>𝑧</m:t>
                        </m:r>
                      </m:sup>
                    </m:sSup>
                    <m:r>
                      <a:rPr lang="en-US" i="1">
                        <a:solidFill>
                          <a:schemeClr val="bg1">
                            <a:lumMod val="50000"/>
                          </a:schemeClr>
                        </a:solidFill>
                        <a:latin typeface="Cambria Math" panose="02040503050406030204" pitchFamily="18" charset="0"/>
                      </a:rPr>
                      <m:t> </m:t>
                    </m:r>
                  </m:oMath>
                </a14:m>
                <a:r>
                  <a:rPr lang="en-US" dirty="0">
                    <a:solidFill>
                      <a:schemeClr val="bg1">
                        <a:lumMod val="50000"/>
                      </a:schemeClr>
                    </a:solidFill>
                  </a:rPr>
                  <a:t>is a large-momentum scale</a:t>
                </a:r>
              </a:p>
              <a:p>
                <a:pPr marL="0" indent="0">
                  <a:buNone/>
                </a:pPr>
                <a:r>
                  <a:rPr lang="en-US" dirty="0">
                    <a:solidFill>
                      <a:srgbClr val="0000FF"/>
                    </a:solidFill>
                  </a:rPr>
                  <a:t>              </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29F821A2-BD50-49AA-9E59-A014B2942277}"/>
                  </a:ext>
                </a:extLst>
              </p:cNvPr>
              <p:cNvSpPr>
                <a:spLocks noGrp="1" noRot="1" noChangeAspect="1" noMove="1" noResize="1" noEditPoints="1" noAdjustHandles="1" noChangeArrowheads="1" noChangeShapeType="1" noTextEdit="1"/>
              </p:cNvSpPr>
              <p:nvPr>
                <p:ph idx="1"/>
              </p:nvPr>
            </p:nvSpPr>
            <p:spPr>
              <a:blipFill>
                <a:blip r:embed="rId3"/>
                <a:stretch>
                  <a:fillRect l="-1391" t="-2521" r="-2473" b="-11204"/>
                </a:stretch>
              </a:blipFill>
            </p:spPr>
            <p:txBody>
              <a:bodyPr/>
              <a:lstStyle/>
              <a:p>
                <a:r>
                  <a:rPr lang="en-US">
                    <a:noFill/>
                  </a:rPr>
                  <a:t> </a:t>
                </a:r>
              </a:p>
            </p:txBody>
          </p:sp>
        </mc:Fallback>
      </mc:AlternateContent>
    </p:spTree>
    <p:extLst>
      <p:ext uri="{BB962C8B-B14F-4D97-AF65-F5344CB8AC3E}">
        <p14:creationId xmlns:p14="http://schemas.microsoft.com/office/powerpoint/2010/main" val="99419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FF7B1-F8DA-4281-A959-B7C633215BCF}"/>
              </a:ext>
            </a:extLst>
          </p:cNvPr>
          <p:cNvSpPr>
            <a:spLocks noGrp="1"/>
          </p:cNvSpPr>
          <p:nvPr>
            <p:ph type="ctrTitle"/>
          </p:nvPr>
        </p:nvSpPr>
        <p:spPr/>
        <p:txBody>
          <a:bodyPr/>
          <a:lstStyle/>
          <a:p>
            <a:r>
              <a:rPr lang="en-US" dirty="0"/>
              <a:t>Power of </a:t>
            </a:r>
            <a:r>
              <a:rPr lang="en-US" dirty="0" err="1"/>
              <a:t>partons</a:t>
            </a:r>
            <a:endParaRPr lang="en-US" dirty="0"/>
          </a:p>
        </p:txBody>
      </p:sp>
      <p:sp>
        <p:nvSpPr>
          <p:cNvPr id="3" name="Subtitle 2">
            <a:extLst>
              <a:ext uri="{FF2B5EF4-FFF2-40B4-BE49-F238E27FC236}">
                <a16:creationId xmlns:a16="http://schemas.microsoft.com/office/drawing/2014/main" id="{55C4BA6A-EBFA-4C51-B7B5-A5F114A5509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002548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CF147AC-1D3F-461B-A018-DDF7BEE3807A}"/>
                  </a:ext>
                </a:extLst>
              </p:cNvPr>
              <p:cNvSpPr>
                <a:spLocks noGrp="1"/>
              </p:cNvSpPr>
              <p:nvPr>
                <p:ph type="title"/>
              </p:nvPr>
            </p:nvSpPr>
            <p:spPr/>
            <p:txBody>
              <a:bodyPr/>
              <a:lstStyle/>
              <a:p>
                <a:r>
                  <a:rPr lang="en-US" dirty="0"/>
                  <a:t>Convergence of the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r>
                      <a:rPr lang="en-US" b="0" i="1" smtClean="0">
                        <a:latin typeface="Cambria Math" panose="02040503050406030204" pitchFamily="18" charset="0"/>
                      </a:rPr>
                      <m:t>=∞ </m:t>
                    </m:r>
                  </m:oMath>
                </a14:m>
                <a:r>
                  <a:rPr lang="en-US" dirty="0"/>
                  <a:t>expansion </a:t>
                </a:r>
              </a:p>
            </p:txBody>
          </p:sp>
        </mc:Choice>
        <mc:Fallback xmlns="">
          <p:sp>
            <p:nvSpPr>
              <p:cNvPr id="2" name="Title 1">
                <a:extLst>
                  <a:ext uri="{FF2B5EF4-FFF2-40B4-BE49-F238E27FC236}">
                    <a16:creationId xmlns:a16="http://schemas.microsoft.com/office/drawing/2014/main" id="{ACF147AC-1D3F-461B-A018-DDF7BEE3807A}"/>
                  </a:ext>
                </a:extLst>
              </p:cNvPr>
              <p:cNvSpPr>
                <a:spLocks noGrp="1" noRot="1" noChangeAspect="1" noMove="1" noResize="1" noEditPoints="1" noAdjustHandles="1" noChangeArrowheads="1" noChangeShapeType="1" noTextEdit="1"/>
              </p:cNvSpPr>
              <p:nvPr>
                <p:ph type="title"/>
              </p:nvPr>
            </p:nvSpPr>
            <p:spPr>
              <a:blipFill>
                <a:blip r:embed="rId2"/>
                <a:stretch>
                  <a:fillRect l="-27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02C1D05-46CB-4848-80B1-C3A951E911ED}"/>
                  </a:ext>
                </a:extLst>
              </p:cNvPr>
              <p:cNvSpPr>
                <a:spLocks noGrp="1"/>
              </p:cNvSpPr>
              <p:nvPr>
                <p:ph idx="1"/>
              </p:nvPr>
            </p:nvSpPr>
            <p:spPr/>
            <p:txBody>
              <a:bodyPr/>
              <a:lstStyle/>
              <a:p>
                <a:r>
                  <a:rPr lang="en-US" dirty="0"/>
                  <a:t> Naively, </a:t>
                </a:r>
                <a14:m>
                  <m:oMath xmlns:m="http://schemas.openxmlformats.org/officeDocument/2006/math">
                    <m:r>
                      <a:rPr lang="en-US" b="0" i="1" smtClean="0">
                        <a:latin typeface="Cambria Math" panose="02040503050406030204" pitchFamily="18" charset="0"/>
                      </a:rPr>
                      <m:t>𝜖</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𝑀</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den>
                            </m:f>
                          </m:e>
                        </m:d>
                      </m:e>
                      <m:sup>
                        <m:r>
                          <a:rPr lang="en-US" b="0" i="1" smtClean="0">
                            <a:latin typeface="Cambria Math" panose="02040503050406030204" pitchFamily="18" charset="0"/>
                          </a:rPr>
                          <m:t>2</m:t>
                        </m:r>
                      </m:sup>
                    </m:sSup>
                    <m:r>
                      <a:rPr lang="en-US" b="0" i="1" smtClean="0">
                        <a:latin typeface="Cambria Math" panose="02040503050406030204" pitchFamily="18" charset="0"/>
                      </a:rPr>
                      <m:t> </m:t>
                    </m:r>
                  </m:oMath>
                </a14:m>
                <a:r>
                  <a:rPr lang="en-US" dirty="0"/>
                  <a:t> is an expansion parameter</a:t>
                </a:r>
              </a:p>
              <a:p>
                <a:pPr marL="0" indent="0">
                  <a:buNone/>
                </a:pPr>
                <a:r>
                  <a:rPr lang="en-US" dirty="0">
                    <a:solidFill>
                      <a:srgbClr val="01AF1E"/>
                    </a:solidFill>
                  </a:rPr>
                  <a:t>     </a:t>
                </a:r>
                <a14:m>
                  <m:oMath xmlns:m="http://schemas.openxmlformats.org/officeDocument/2006/math">
                    <m:r>
                      <a:rPr lang="en-US" i="1" dirty="0" smtClean="0">
                        <a:solidFill>
                          <a:srgbClr val="01AF1E"/>
                        </a:solidFill>
                        <a:latin typeface="Cambria Math" panose="02040503050406030204" pitchFamily="18" charset="0"/>
                      </a:rPr>
                      <m:t>  </m:t>
                    </m:r>
                    <m:r>
                      <a:rPr lang="en-US" i="1" dirty="0" smtClean="0">
                        <a:solidFill>
                          <a:srgbClr val="01AF1E"/>
                        </a:solidFill>
                        <a:latin typeface="Cambria Math" panose="02040503050406030204" pitchFamily="18" charset="0"/>
                      </a:rPr>
                      <m:t>𝑀</m:t>
                    </m:r>
                    <m:r>
                      <a:rPr lang="en-US" i="1" dirty="0" smtClean="0">
                        <a:solidFill>
                          <a:srgbClr val="01AF1E"/>
                        </a:solidFill>
                        <a:latin typeface="Cambria Math" panose="02040503050406030204" pitchFamily="18" charset="0"/>
                      </a:rPr>
                      <m:t> =1 </m:t>
                    </m:r>
                    <m:r>
                      <m:rPr>
                        <m:sty m:val="p"/>
                      </m:rPr>
                      <a:rPr lang="en-US" i="0" dirty="0" smtClean="0">
                        <a:solidFill>
                          <a:srgbClr val="01AF1E"/>
                        </a:solidFill>
                        <a:latin typeface="Cambria Math" panose="02040503050406030204" pitchFamily="18" charset="0"/>
                      </a:rPr>
                      <m:t>GeV</m:t>
                    </m:r>
                    <m:r>
                      <a:rPr lang="en-US" i="1" dirty="0" smtClean="0">
                        <a:solidFill>
                          <a:srgbClr val="01AF1E"/>
                        </a:solidFill>
                        <a:latin typeface="Cambria Math" panose="02040503050406030204" pitchFamily="18" charset="0"/>
                      </a:rPr>
                      <m:t>, </m:t>
                    </m:r>
                    <m:sSup>
                      <m:sSupPr>
                        <m:ctrlPr>
                          <a:rPr lang="en-US" b="0" i="1" dirty="0" smtClean="0">
                            <a:solidFill>
                              <a:srgbClr val="01AF1E"/>
                            </a:solidFill>
                            <a:latin typeface="Cambria Math" panose="02040503050406030204" pitchFamily="18" charset="0"/>
                          </a:rPr>
                        </m:ctrlPr>
                      </m:sSupPr>
                      <m:e>
                        <m:r>
                          <a:rPr lang="en-US" i="1" dirty="0" smtClean="0">
                            <a:solidFill>
                              <a:srgbClr val="01AF1E"/>
                            </a:solidFill>
                            <a:latin typeface="Cambria Math" panose="02040503050406030204" pitchFamily="18" charset="0"/>
                          </a:rPr>
                          <m:t>𝑃</m:t>
                        </m:r>
                      </m:e>
                      <m:sup>
                        <m:r>
                          <a:rPr lang="en-US" b="0" i="1" dirty="0" smtClean="0">
                            <a:solidFill>
                              <a:srgbClr val="01AF1E"/>
                            </a:solidFill>
                            <a:latin typeface="Cambria Math" panose="02040503050406030204" pitchFamily="18" charset="0"/>
                          </a:rPr>
                          <m:t>𝑧</m:t>
                        </m:r>
                      </m:sup>
                    </m:sSup>
                    <m:r>
                      <a:rPr lang="en-US" i="1" dirty="0" smtClean="0">
                        <a:solidFill>
                          <a:srgbClr val="01AF1E"/>
                        </a:solidFill>
                        <a:latin typeface="Cambria Math" panose="02040503050406030204" pitchFamily="18" charset="0"/>
                      </a:rPr>
                      <m:t>=2 </m:t>
                    </m:r>
                    <m:r>
                      <m:rPr>
                        <m:sty m:val="p"/>
                      </m:rPr>
                      <a:rPr lang="en-US" i="0" dirty="0" smtClean="0">
                        <a:solidFill>
                          <a:srgbClr val="01AF1E"/>
                        </a:solidFill>
                        <a:latin typeface="Cambria Math" panose="02040503050406030204" pitchFamily="18" charset="0"/>
                      </a:rPr>
                      <m:t>GeV</m:t>
                    </m:r>
                    <m:r>
                      <a:rPr lang="en-US" i="0" dirty="0" smtClean="0">
                        <a:solidFill>
                          <a:srgbClr val="01AF1E"/>
                        </a:solidFill>
                        <a:latin typeface="Cambria Math" panose="02040503050406030204" pitchFamily="18" charset="0"/>
                      </a:rPr>
                      <m:t> </m:t>
                    </m:r>
                  </m:oMath>
                </a14:m>
                <a:endParaRPr lang="en-US" dirty="0">
                  <a:solidFill>
                    <a:srgbClr val="01AF1E"/>
                  </a:solidFill>
                </a:endParaRPr>
              </a:p>
              <a:p>
                <a:pPr marL="0" indent="0">
                  <a:buNone/>
                </a:pPr>
                <a:r>
                  <a:rPr lang="en-US" b="0" dirty="0">
                    <a:solidFill>
                      <a:srgbClr val="01AF1E"/>
                    </a:solidFill>
                  </a:rPr>
                  <a:t>        </a:t>
                </a:r>
                <a14:m>
                  <m:oMath xmlns:m="http://schemas.openxmlformats.org/officeDocument/2006/math">
                    <m:r>
                      <a:rPr lang="en-US" b="0" i="1" smtClean="0">
                        <a:solidFill>
                          <a:srgbClr val="01AF1E"/>
                        </a:solidFill>
                        <a:latin typeface="Cambria Math" panose="02040503050406030204" pitchFamily="18" charset="0"/>
                      </a:rPr>
                      <m:t>𝜖</m:t>
                    </m:r>
                    <m:r>
                      <a:rPr lang="en-US" b="0" i="1" smtClean="0">
                        <a:solidFill>
                          <a:srgbClr val="01AF1E"/>
                        </a:solidFill>
                        <a:latin typeface="Cambria Math" panose="02040503050406030204" pitchFamily="18" charset="0"/>
                      </a:rPr>
                      <m:t>=1/4</m:t>
                    </m:r>
                  </m:oMath>
                </a14:m>
                <a:endParaRPr lang="en-US" dirty="0">
                  <a:solidFill>
                    <a:srgbClr val="01AF1E"/>
                  </a:solidFill>
                </a:endParaRPr>
              </a:p>
              <a:p>
                <a:pPr marL="0" indent="0">
                  <a:buNone/>
                </a:pPr>
                <a:r>
                  <a:rPr lang="en-US" dirty="0"/>
                  <a:t>    the expansion may already work. </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702C1D05-46CB-4848-80B1-C3A951E911ED}"/>
                  </a:ext>
                </a:extLst>
              </p:cNvPr>
              <p:cNvSpPr>
                <a:spLocks noGrp="1" noRot="1" noChangeAspect="1" noMove="1" noResize="1" noEditPoints="1" noAdjustHandles="1" noChangeArrowheads="1" noChangeShapeType="1" noTextEdit="1"/>
              </p:cNvSpPr>
              <p:nvPr>
                <p:ph idx="1"/>
              </p:nvPr>
            </p:nvSpPr>
            <p:spPr>
              <a:blipFill>
                <a:blip r:embed="rId3"/>
                <a:stretch>
                  <a:fillRect l="-1391"/>
                </a:stretch>
              </a:blipFill>
            </p:spPr>
            <p:txBody>
              <a:bodyPr/>
              <a:lstStyle/>
              <a:p>
                <a:r>
                  <a:rPr lang="en-US">
                    <a:noFill/>
                  </a:rPr>
                  <a:t> </a:t>
                </a:r>
              </a:p>
            </p:txBody>
          </p:sp>
        </mc:Fallback>
      </mc:AlternateContent>
    </p:spTree>
    <p:extLst>
      <p:ext uri="{BB962C8B-B14F-4D97-AF65-F5344CB8AC3E}">
        <p14:creationId xmlns:p14="http://schemas.microsoft.com/office/powerpoint/2010/main" val="17755342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8FF3260-DBD7-4A7D-B713-B3376F98355F}"/>
              </a:ext>
            </a:extLst>
          </p:cNvPr>
          <p:cNvSpPr>
            <a:spLocks noGrp="1"/>
          </p:cNvSpPr>
          <p:nvPr>
            <p:ph type="title"/>
          </p:nvPr>
        </p:nvSpPr>
        <p:spPr/>
        <p:txBody>
          <a:bodyPr>
            <a:normAutofit/>
          </a:bodyPr>
          <a:lstStyle/>
          <a:p>
            <a:r>
              <a:rPr lang="en-US" dirty="0"/>
              <a:t>Similar to other expansions in QCD</a:t>
            </a:r>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0C383F41-98A2-49B2-97BE-268350AC7AC7}"/>
                  </a:ext>
                </a:extLst>
              </p:cNvPr>
              <p:cNvSpPr>
                <a:spLocks noGrp="1"/>
              </p:cNvSpPr>
              <p:nvPr>
                <p:ph idx="1"/>
              </p:nvPr>
            </p:nvSpPr>
            <p:spPr>
              <a:xfrm>
                <a:off x="628649" y="1825625"/>
                <a:ext cx="8742565" cy="4351338"/>
              </a:xfrm>
            </p:spPr>
            <p:txBody>
              <a:bodyPr>
                <a:noAutofit/>
              </a:bodyPr>
              <a:lstStyle/>
              <a:p>
                <a:r>
                  <a:rPr lang="en-US" altLang="zh-CN" sz="2600" dirty="0">
                    <a:solidFill>
                      <a:srgbClr val="0000FF"/>
                    </a:solidFill>
                  </a:rPr>
                  <a:t>Lattice QCD</a:t>
                </a:r>
                <a:r>
                  <a:rPr lang="en-US" altLang="zh-CN" sz="2600" dirty="0"/>
                  <a:t>: approximate a continuum </a:t>
                </a:r>
              </a:p>
              <a:p>
                <a:pPr marL="0" indent="0">
                  <a:buNone/>
                </a:pPr>
                <a:r>
                  <a:rPr lang="en-US" altLang="zh-CN" sz="2600" dirty="0"/>
                  <a:t>                         theory by a discrete one. </a:t>
                </a:r>
              </a:p>
              <a:p>
                <a:pPr marL="0" indent="0">
                  <a:buNone/>
                </a:pPr>
                <a:r>
                  <a:rPr lang="en-US" altLang="zh-CN" sz="2600" dirty="0"/>
                  <a:t>                         cut-off  </a:t>
                </a:r>
                <a14:m>
                  <m:oMath xmlns:m="http://schemas.openxmlformats.org/officeDocument/2006/math">
                    <m:r>
                      <m:rPr>
                        <m:sty m:val="p"/>
                      </m:rPr>
                      <a:rPr lang="en-US" altLang="zh-CN" sz="2600" b="0" i="0" smtClean="0">
                        <a:latin typeface="Cambria Math" panose="02040503050406030204" pitchFamily="18" charset="0"/>
                      </a:rPr>
                      <m:t>Λ</m:t>
                    </m:r>
                    <m:r>
                      <a:rPr lang="en-US" altLang="zh-CN" sz="2600" b="0" i="1" smtClean="0">
                        <a:latin typeface="Cambria Math" panose="02040503050406030204" pitchFamily="18" charset="0"/>
                      </a:rPr>
                      <m:t>→∞</m:t>
                    </m:r>
                    <m:r>
                      <a:rPr lang="en-US" altLang="zh-CN" sz="2600" b="0" i="0" smtClean="0">
                        <a:latin typeface="Cambria Math" panose="02040503050406030204" pitchFamily="18" charset="0"/>
                      </a:rPr>
                      <m:t>, </m:t>
                    </m:r>
                  </m:oMath>
                </a14:m>
                <a:r>
                  <a:rPr lang="en-US" altLang="zh-CN" sz="2600" dirty="0"/>
                  <a:t>   on lattice </a:t>
                </a:r>
                <a14:m>
                  <m:oMath xmlns:m="http://schemas.openxmlformats.org/officeDocument/2006/math">
                    <m:r>
                      <m:rPr>
                        <m:sty m:val="p"/>
                      </m:rPr>
                      <a:rPr lang="en-US" altLang="zh-CN" sz="2600">
                        <a:latin typeface="Cambria Math" panose="02040503050406030204" pitchFamily="18" charset="0"/>
                      </a:rPr>
                      <m:t>Λ</m:t>
                    </m:r>
                    <m:r>
                      <a:rPr lang="en-US" altLang="zh-CN" sz="2600" b="0" i="1" smtClean="0">
                        <a:latin typeface="Cambria Math" panose="02040503050406030204" pitchFamily="18" charset="0"/>
                      </a:rPr>
                      <m:t>=</m:t>
                    </m:r>
                    <m:r>
                      <a:rPr lang="en-US" altLang="zh-CN" sz="2600" b="0" i="1" smtClean="0">
                        <a:latin typeface="Cambria Math" panose="02040503050406030204" pitchFamily="18" charset="0"/>
                      </a:rPr>
                      <m:t>𝜋</m:t>
                    </m:r>
                    <m:r>
                      <a:rPr lang="en-US" altLang="zh-CN" sz="2600" b="0" i="1" smtClean="0">
                        <a:latin typeface="Cambria Math" panose="02040503050406030204" pitchFamily="18" charset="0"/>
                      </a:rPr>
                      <m:t>/</m:t>
                    </m:r>
                    <m:r>
                      <a:rPr lang="en-US" altLang="zh-CN" sz="2600" b="0" i="1" smtClean="0">
                        <a:latin typeface="Cambria Math" panose="02040503050406030204" pitchFamily="18" charset="0"/>
                      </a:rPr>
                      <m:t>𝑎</m:t>
                    </m:r>
                  </m:oMath>
                </a14:m>
                <a:endParaRPr lang="en-US" altLang="zh-CN" sz="2600" dirty="0"/>
              </a:p>
              <a:p>
                <a:pPr marL="0" indent="0">
                  <a:buNone/>
                </a:pPr>
                <a:r>
                  <a:rPr lang="en-US" altLang="zh-CN" sz="2600" dirty="0">
                    <a:solidFill>
                      <a:srgbClr val="00B050"/>
                    </a:solidFill>
                  </a:rPr>
                  <a:t>                         expansion in a ~ 0.1 </a:t>
                </a:r>
                <a:r>
                  <a:rPr lang="en-US" altLang="zh-CN" sz="2600" dirty="0" err="1">
                    <a:solidFill>
                      <a:srgbClr val="00B050"/>
                    </a:solidFill>
                  </a:rPr>
                  <a:t>fm</a:t>
                </a:r>
                <a:r>
                  <a:rPr lang="en-US" altLang="zh-CN" sz="2600" dirty="0">
                    <a:solidFill>
                      <a:srgbClr val="00B050"/>
                    </a:solidFill>
                  </a:rPr>
                  <a:t> ~ 2 GeV</a:t>
                </a:r>
              </a:p>
              <a:p>
                <a:r>
                  <a:rPr lang="en-US" altLang="zh-CN" sz="2600" dirty="0">
                    <a:solidFill>
                      <a:srgbClr val="FF0000"/>
                    </a:solidFill>
                  </a:rPr>
                  <a:t> </a:t>
                </a:r>
                <a:r>
                  <a:rPr lang="en-US" altLang="zh-CN" sz="2600" dirty="0">
                    <a:solidFill>
                      <a:srgbClr val="0000FF"/>
                    </a:solidFill>
                  </a:rPr>
                  <a:t>HQET: </a:t>
                </a:r>
                <a14:m>
                  <m:oMath xmlns:m="http://schemas.openxmlformats.org/officeDocument/2006/math">
                    <m:r>
                      <a:rPr lang="en-US" i="1">
                        <a:latin typeface="Cambria Math" panose="02040503050406030204" pitchFamily="18" charset="0"/>
                      </a:rPr>
                      <m:t>𝜖</m:t>
                    </m:r>
                    <m:r>
                      <a:rPr lang="en-US" i="1">
                        <a:latin typeface="Cambria Math" panose="02040503050406030204" pitchFamily="18" charset="0"/>
                      </a:rPr>
                      <m:t>=</m:t>
                    </m:r>
                    <m:sSubSup>
                      <m:sSubSupPr>
                        <m:ctrlPr>
                          <a:rPr lang="en-US" i="1">
                            <a:latin typeface="Cambria Math" panose="02040503050406030204" pitchFamily="18" charset="0"/>
                          </a:rPr>
                        </m:ctrlPr>
                      </m:sSubSupPr>
                      <m:e>
                        <m:r>
                          <m:rPr>
                            <m:sty m:val="p"/>
                          </m:rPr>
                          <a:rPr lang="en-US">
                            <a:latin typeface="Cambria Math" panose="02040503050406030204" pitchFamily="18" charset="0"/>
                          </a:rPr>
                          <m:t>Λ</m:t>
                        </m:r>
                      </m:e>
                      <m:sub>
                        <m:r>
                          <a:rPr lang="en-US" i="1">
                            <a:latin typeface="Cambria Math" panose="02040503050406030204" pitchFamily="18" charset="0"/>
                          </a:rPr>
                          <m:t>𝑄𝐶𝐷</m:t>
                        </m:r>
                      </m:sub>
                      <m:sup/>
                    </m:sSubSup>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𝑄</m:t>
                        </m:r>
                      </m:sub>
                    </m:sSub>
                  </m:oMath>
                </a14:m>
                <a:r>
                  <a:rPr lang="en-US" altLang="zh-CN" sz="2600" dirty="0">
                    <a:solidFill>
                      <a:srgbClr val="0000FF"/>
                    </a:solidFill>
                  </a:rPr>
                  <a:t> </a:t>
                </a:r>
              </a:p>
              <a:p>
                <a:pPr marL="0" indent="0">
                  <a:buNone/>
                </a:pPr>
                <a:r>
                  <a:rPr lang="en-US" altLang="zh-CN" sz="2600" dirty="0">
                    <a:solidFill>
                      <a:srgbClr val="0000FF"/>
                    </a:solidFill>
                  </a:rPr>
                  <a:t>               </a:t>
                </a:r>
                <a:r>
                  <a:rPr lang="en-US" altLang="zh-CN" sz="2600" dirty="0"/>
                  <a:t>using </a:t>
                </a:r>
                <a14:m>
                  <m:oMath xmlns:m="http://schemas.openxmlformats.org/officeDocument/2006/math">
                    <m:sSub>
                      <m:sSubPr>
                        <m:ctrlPr>
                          <a:rPr lang="en-US" altLang="zh-CN" sz="2600" b="0" i="1" smtClean="0">
                            <a:latin typeface="Cambria Math" panose="02040503050406030204" pitchFamily="18" charset="0"/>
                          </a:rPr>
                        </m:ctrlPr>
                      </m:sSubPr>
                      <m:e>
                        <m:r>
                          <a:rPr lang="en-US" altLang="zh-CN" sz="2600" b="0" i="1" smtClean="0">
                            <a:latin typeface="Cambria Math" panose="02040503050406030204" pitchFamily="18" charset="0"/>
                          </a:rPr>
                          <m:t>𝑚</m:t>
                        </m:r>
                      </m:e>
                      <m:sub>
                        <m:r>
                          <a:rPr lang="en-US" altLang="zh-CN" sz="2600" b="0" i="1" smtClean="0">
                            <a:latin typeface="Cambria Math" panose="02040503050406030204" pitchFamily="18" charset="0"/>
                          </a:rPr>
                          <m:t>𝑄</m:t>
                        </m:r>
                      </m:sub>
                    </m:sSub>
                    <m:r>
                      <a:rPr lang="en-US" altLang="zh-CN" sz="2600" b="0" i="1" smtClean="0">
                        <a:latin typeface="Cambria Math" panose="02040503050406030204" pitchFamily="18" charset="0"/>
                      </a:rPr>
                      <m:t>=∞</m:t>
                    </m:r>
                  </m:oMath>
                </a14:m>
                <a:r>
                  <a:rPr lang="en-US" altLang="zh-CN" sz="2600" dirty="0"/>
                  <a:t> to approximate</a:t>
                </a:r>
              </a:p>
              <a:p>
                <a:pPr marL="0" indent="0">
                  <a:buNone/>
                </a:pPr>
                <a:r>
                  <a:rPr lang="en-US" altLang="zh-CN" sz="2600" dirty="0">
                    <a:solidFill>
                      <a:srgbClr val="00B050"/>
                    </a:solidFill>
                  </a:rPr>
                  <a:t>               expansion at m</a:t>
                </a:r>
                <a:r>
                  <a:rPr lang="en-US" altLang="zh-CN" sz="2000" dirty="0">
                    <a:solidFill>
                      <a:srgbClr val="00B050"/>
                    </a:solidFill>
                  </a:rPr>
                  <a:t>c</a:t>
                </a:r>
                <a:r>
                  <a:rPr lang="en-US" altLang="zh-CN" sz="2600" dirty="0">
                    <a:solidFill>
                      <a:srgbClr val="00B050"/>
                    </a:solidFill>
                  </a:rPr>
                  <a:t> ~ 1.5 GeV!</a:t>
                </a:r>
              </a:p>
              <a:p>
                <a:pPr marL="0" indent="0">
                  <a:buNone/>
                </a:pPr>
                <a:r>
                  <a:rPr lang="en-US" altLang="zh-CN" sz="2600" dirty="0"/>
                  <a:t>               </a:t>
                </a:r>
              </a:p>
              <a:p>
                <a:pPr marL="0" indent="0">
                  <a:buNone/>
                </a:pPr>
                <a:r>
                  <a:rPr lang="en-US" altLang="zh-CN" sz="2600" dirty="0"/>
                  <a:t>                </a:t>
                </a:r>
              </a:p>
            </p:txBody>
          </p:sp>
        </mc:Choice>
        <mc:Fallback xmlns="">
          <p:sp>
            <p:nvSpPr>
              <p:cNvPr id="3" name="内容占位符 2">
                <a:extLst>
                  <a:ext uri="{FF2B5EF4-FFF2-40B4-BE49-F238E27FC236}">
                    <a16:creationId xmlns:a16="http://schemas.microsoft.com/office/drawing/2014/main" id="{0C383F41-98A2-49B2-97BE-268350AC7AC7}"/>
                  </a:ext>
                </a:extLst>
              </p:cNvPr>
              <p:cNvSpPr>
                <a:spLocks noGrp="1" noRot="1" noChangeAspect="1" noMove="1" noResize="1" noEditPoints="1" noAdjustHandles="1" noChangeArrowheads="1" noChangeShapeType="1" noTextEdit="1"/>
              </p:cNvSpPr>
              <p:nvPr>
                <p:ph idx="1"/>
              </p:nvPr>
            </p:nvSpPr>
            <p:spPr>
              <a:xfrm>
                <a:off x="628649" y="1825625"/>
                <a:ext cx="8742565" cy="4351338"/>
              </a:xfrm>
              <a:blipFill>
                <a:blip r:embed="rId2"/>
                <a:stretch>
                  <a:fillRect l="-1046" t="-2241"/>
                </a:stretch>
              </a:blipFill>
            </p:spPr>
            <p:txBody>
              <a:bodyPr/>
              <a:lstStyle/>
              <a:p>
                <a:r>
                  <a:rPr lang="en-US">
                    <a:noFill/>
                  </a:rPr>
                  <a:t> </a:t>
                </a:r>
              </a:p>
            </p:txBody>
          </p:sp>
        </mc:Fallback>
      </mc:AlternateContent>
    </p:spTree>
    <p:extLst>
      <p:ext uri="{BB962C8B-B14F-4D97-AF65-F5344CB8AC3E}">
        <p14:creationId xmlns:p14="http://schemas.microsoft.com/office/powerpoint/2010/main" val="29895532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99551-9AAB-42A4-9A74-CED7190DDE6E}"/>
              </a:ext>
            </a:extLst>
          </p:cNvPr>
          <p:cNvSpPr>
            <a:spLocks noGrp="1"/>
          </p:cNvSpPr>
          <p:nvPr>
            <p:ph type="title"/>
          </p:nvPr>
        </p:nvSpPr>
        <p:spPr/>
        <p:txBody>
          <a:bodyPr/>
          <a:lstStyle/>
          <a:p>
            <a:r>
              <a:rPr lang="en-US" dirty="0"/>
              <a:t>QFT subtleties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DB6B99A-1D33-4EDA-A7A2-D0AA438152B8}"/>
                  </a:ext>
                </a:extLst>
              </p:cNvPr>
              <p:cNvSpPr>
                <a:spLocks noGrp="1"/>
              </p:cNvSpPr>
              <p:nvPr>
                <p:ph idx="1"/>
              </p:nvPr>
            </p:nvSpPr>
            <p:spPr/>
            <p:txBody>
              <a:bodyPr>
                <a:normAutofit lnSpcReduction="10000"/>
              </a:bodyPr>
              <a:lstStyle/>
              <a:p>
                <a:r>
                  <a:rPr lang="en-US" dirty="0"/>
                  <a:t>When there is a UV cut-off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Λ</m:t>
                        </m:r>
                      </m:e>
                      <m:sub>
                        <m:r>
                          <a:rPr lang="en-US" b="0" i="1" smtClean="0">
                            <a:latin typeface="Cambria Math" panose="02040503050406030204" pitchFamily="18" charset="0"/>
                          </a:rPr>
                          <m:t>𝑈𝑉</m:t>
                        </m:r>
                      </m:sub>
                    </m:sSub>
                  </m:oMath>
                </a14:m>
                <a:r>
                  <a:rPr lang="en-US" dirty="0"/>
                  <a:t>, </a:t>
                </a:r>
                <a14:m>
                  <m:oMath xmlns:m="http://schemas.openxmlformats.org/officeDocument/2006/math">
                    <m:r>
                      <m:rPr>
                        <m:sty m:val="p"/>
                      </m:rPr>
                      <a:rPr lang="en-US" b="0" i="0" smtClean="0">
                        <a:latin typeface="Cambria Math" panose="02040503050406030204" pitchFamily="18" charset="0"/>
                      </a:rPr>
                      <m:t>n</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𝑘</m:t>
                            </m:r>
                          </m:e>
                          <m:sup>
                            <m:r>
                              <a:rPr lang="en-US" b="0" i="1" smtClean="0">
                                <a:latin typeface="Cambria Math" panose="02040503050406030204" pitchFamily="18" charset="0"/>
                              </a:rPr>
                              <m:t>𝑧</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e>
                    </m:d>
                  </m:oMath>
                </a14:m>
                <a:r>
                  <a:rPr lang="en-US" dirty="0"/>
                  <a:t> is not analytic at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r>
                      <a:rPr lang="en-US" b="0" i="1" smtClean="0">
                        <a:latin typeface="Cambria Math" panose="02040503050406030204" pitchFamily="18" charset="0"/>
                      </a:rPr>
                      <m:t>=∞!</m:t>
                    </m:r>
                  </m:oMath>
                </a14:m>
                <a:endParaRPr lang="en-US" dirty="0"/>
              </a:p>
              <a:p>
                <a:r>
                  <a:rPr lang="en-US" dirty="0"/>
                  <a:t>There are two possible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𝑃</m:t>
                        </m:r>
                      </m:e>
                      <m:sup>
                        <m:r>
                          <a:rPr lang="en-US" b="0" i="1" smtClean="0">
                            <a:latin typeface="Cambria Math" panose="02040503050406030204" pitchFamily="18" charset="0"/>
                          </a:rPr>
                          <m:t>𝑧</m:t>
                        </m:r>
                      </m:sup>
                    </m:sSup>
                    <m:r>
                      <a:rPr lang="en-US" b="0" i="1" smtClean="0">
                        <a:latin typeface="Cambria Math" panose="02040503050406030204" pitchFamily="18" charset="0"/>
                      </a:rPr>
                      <m:t>→∞</m:t>
                    </m:r>
                  </m:oMath>
                </a14:m>
                <a:r>
                  <a:rPr lang="en-US" dirty="0"/>
                  <a:t> limits:</a:t>
                </a:r>
              </a:p>
              <a:p>
                <a:pPr marL="914400" lvl="1" indent="-457200">
                  <a:buFont typeface="+mj-lt"/>
                  <a:buAutoNum type="arabicPeriod"/>
                </a:pP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𝑃</m:t>
                        </m:r>
                      </m:e>
                      <m:sup>
                        <m:r>
                          <a:rPr lang="en-US" i="1">
                            <a:latin typeface="Cambria Math" panose="02040503050406030204" pitchFamily="18" charset="0"/>
                          </a:rPr>
                          <m:t>𝑧</m:t>
                        </m:r>
                      </m:sup>
                    </m:sSup>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Λ</m:t>
                        </m:r>
                      </m:e>
                      <m:sub>
                        <m:r>
                          <a:rPr lang="en-US" b="0" i="1" smtClean="0">
                            <a:latin typeface="Cambria Math" panose="02040503050406030204" pitchFamily="18" charset="0"/>
                          </a:rPr>
                          <m:t>𝑈𝑉</m:t>
                        </m:r>
                      </m:sub>
                    </m:sSub>
                    <m:r>
                      <a:rPr lang="en-US" b="0" i="1" smtClean="0">
                        <a:latin typeface="Cambria Math" panose="02040503050406030204" pitchFamily="18" charset="0"/>
                      </a:rPr>
                      <m:t>→</m:t>
                    </m:r>
                    <m:r>
                      <a:rPr lang="en-US" i="1">
                        <a:latin typeface="Cambria Math" panose="02040503050406030204" pitchFamily="18" charset="0"/>
                      </a:rPr>
                      <m:t>∞</m:t>
                    </m:r>
                  </m:oMath>
                </a14:m>
                <a:r>
                  <a:rPr lang="en-US" dirty="0"/>
                  <a:t>,     IMF limit  (lattice QCD)</a:t>
                </a:r>
              </a:p>
              <a:p>
                <a:pPr marL="914400" lvl="1" indent="-457200">
                  <a:buFont typeface="+mj-lt"/>
                  <a:buAutoNum type="arabicPeriod"/>
                </a:pP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𝑃</m:t>
                        </m:r>
                      </m:e>
                      <m:sup>
                        <m:r>
                          <a:rPr lang="en-US" i="1">
                            <a:latin typeface="Cambria Math" panose="02040503050406030204" pitchFamily="18" charset="0"/>
                          </a:rPr>
                          <m:t>𝑧</m:t>
                        </m:r>
                      </m:sup>
                    </m:sSup>
                    <m:r>
                      <a:rPr lang="en-US" b="0" i="1" smtClean="0">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Λ</m:t>
                        </m:r>
                      </m:e>
                      <m:sub>
                        <m:r>
                          <a:rPr lang="en-US" i="1">
                            <a:latin typeface="Cambria Math" panose="02040503050406030204" pitchFamily="18" charset="0"/>
                          </a:rPr>
                          <m:t>𝑈𝑉</m:t>
                        </m:r>
                      </m:sub>
                    </m:sSub>
                    <m:r>
                      <a:rPr lang="en-US" i="1">
                        <a:latin typeface="Cambria Math" panose="02040503050406030204" pitchFamily="18" charset="0"/>
                      </a:rPr>
                      <m:t>→∞</m:t>
                    </m:r>
                  </m:oMath>
                </a14:m>
                <a:r>
                  <a:rPr lang="en-US" dirty="0"/>
                  <a:t>      LFQ limit  (HEP PDF)</a:t>
                </a:r>
              </a:p>
              <a:p>
                <a:pPr marL="0" indent="0">
                  <a:buNone/>
                </a:pPr>
                <a:r>
                  <a:rPr lang="en-US" dirty="0">
                    <a:solidFill>
                      <a:srgbClr val="0000FF"/>
                    </a:solidFill>
                  </a:rPr>
                  <a:t>  </a:t>
                </a:r>
                <a:r>
                  <a:rPr lang="en-US" dirty="0" err="1">
                    <a:solidFill>
                      <a:srgbClr val="0000FF"/>
                    </a:solidFill>
                  </a:rPr>
                  <a:t>mom.dis</a:t>
                </a:r>
                <a:r>
                  <a:rPr lang="en-US" dirty="0">
                    <a:solidFill>
                      <a:srgbClr val="0000FF"/>
                    </a:solidFill>
                  </a:rPr>
                  <a:t>. is calculated with the limit 1. </a:t>
                </a:r>
              </a:p>
              <a:p>
                <a:pPr marL="0" indent="0">
                  <a:buNone/>
                </a:pPr>
                <a:r>
                  <a:rPr lang="en-US" dirty="0">
                    <a:solidFill>
                      <a:srgbClr val="0000FF"/>
                    </a:solidFill>
                  </a:rPr>
                  <a:t>  and PDF is defined in limit 2.</a:t>
                </a:r>
              </a:p>
              <a:p>
                <a:r>
                  <a:rPr lang="en-US" dirty="0"/>
                  <a:t>Solution: </a:t>
                </a:r>
                <a:r>
                  <a:rPr lang="en-US" dirty="0">
                    <a:solidFill>
                      <a:srgbClr val="FF0000"/>
                    </a:solidFill>
                  </a:rPr>
                  <a:t>matching in EFT</a:t>
                </a:r>
              </a:p>
              <a:p>
                <a:pPr marL="0" indent="0">
                  <a:buNone/>
                </a:pPr>
                <a:r>
                  <a:rPr lang="en-US" dirty="0"/>
                  <a:t>   The difference is perturbative!</a:t>
                </a:r>
              </a:p>
              <a:p>
                <a:pPr marL="0" indent="0">
                  <a:buNone/>
                </a:pPr>
                <a:r>
                  <a:rPr lang="en-US" dirty="0"/>
                  <a:t>       </a:t>
                </a:r>
              </a:p>
              <a:p>
                <a:pPr marL="457200" lvl="1" indent="0">
                  <a:buNone/>
                </a:pPr>
                <a:endParaRPr lang="en-US" dirty="0"/>
              </a:p>
            </p:txBody>
          </p:sp>
        </mc:Choice>
        <mc:Fallback xmlns="">
          <p:sp>
            <p:nvSpPr>
              <p:cNvPr id="3" name="Content Placeholder 2">
                <a:extLst>
                  <a:ext uri="{FF2B5EF4-FFF2-40B4-BE49-F238E27FC236}">
                    <a16:creationId xmlns:a16="http://schemas.microsoft.com/office/drawing/2014/main" id="{5DB6B99A-1D33-4EDA-A7A2-D0AA438152B8}"/>
                  </a:ext>
                </a:extLst>
              </p:cNvPr>
              <p:cNvSpPr>
                <a:spLocks noGrp="1" noRot="1" noChangeAspect="1" noMove="1" noResize="1" noEditPoints="1" noAdjustHandles="1" noChangeArrowheads="1" noChangeShapeType="1" noTextEdit="1"/>
              </p:cNvSpPr>
              <p:nvPr>
                <p:ph idx="1"/>
              </p:nvPr>
            </p:nvSpPr>
            <p:spPr>
              <a:blipFill>
                <a:blip r:embed="rId2"/>
                <a:stretch>
                  <a:fillRect l="-1391" t="-3501"/>
                </a:stretch>
              </a:blipFill>
            </p:spPr>
            <p:txBody>
              <a:bodyPr/>
              <a:lstStyle/>
              <a:p>
                <a:r>
                  <a:rPr lang="en-US">
                    <a:noFill/>
                  </a:rPr>
                  <a:t> </a:t>
                </a:r>
              </a:p>
            </p:txBody>
          </p:sp>
        </mc:Fallback>
      </mc:AlternateContent>
    </p:spTree>
    <p:extLst>
      <p:ext uri="{BB962C8B-B14F-4D97-AF65-F5344CB8AC3E}">
        <p14:creationId xmlns:p14="http://schemas.microsoft.com/office/powerpoint/2010/main" val="34327145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BEE470-D23A-497D-91FA-32488A9ED54B}"/>
              </a:ext>
            </a:extLst>
          </p:cNvPr>
          <p:cNvSpPr>
            <a:spLocks noGrp="1"/>
          </p:cNvSpPr>
          <p:nvPr>
            <p:ph type="title"/>
          </p:nvPr>
        </p:nvSpPr>
        <p:spPr/>
        <p:txBody>
          <a:bodyPr/>
          <a:lstStyle/>
          <a:p>
            <a:r>
              <a:rPr lang="en-US" dirty="0"/>
              <a:t>Large momentum expansion </a:t>
            </a:r>
          </a:p>
        </p:txBody>
      </p:sp>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03607DB0-55D1-4CDF-8872-46A2688EA2FD}"/>
                  </a:ext>
                </a:extLst>
              </p:cNvPr>
              <p:cNvSpPr>
                <a:spLocks noGrp="1"/>
              </p:cNvSpPr>
              <p:nvPr>
                <p:ph idx="1"/>
              </p:nvPr>
            </p:nvSpPr>
            <p:spPr>
              <a:xfrm>
                <a:off x="628650" y="1825625"/>
                <a:ext cx="8515350" cy="4351338"/>
              </a:xfrm>
            </p:spPr>
            <p:txBody>
              <a:bodyPr>
                <a:noAutofit/>
              </a:bodyPr>
              <a:lstStyle/>
              <a:p>
                <a:r>
                  <a:rPr lang="en-US" dirty="0"/>
                  <a:t>Thus for finite momentum, one can have a large momentum expansion</a:t>
                </a:r>
                <a:r>
                  <a:rPr lang="en-US" dirty="0">
                    <a:solidFill>
                      <a:srgbClr val="0000FF"/>
                    </a:solidFill>
                  </a:rPr>
                  <a:t> </a:t>
                </a:r>
                <a:r>
                  <a:rPr lang="en-US" dirty="0"/>
                  <a:t>for large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𝑧</m:t>
                        </m:r>
                      </m:sub>
                    </m:sSub>
                  </m:oMath>
                </a14:m>
                <a:r>
                  <a:rPr lang="en-US" sz="2400" b="0" dirty="0"/>
                  <a:t> </a:t>
                </a:r>
                <a:r>
                  <a:rPr lang="en-US" altLang="zh-CN" sz="2400" dirty="0">
                    <a:solidFill>
                      <a:srgbClr val="01AF1E"/>
                    </a:solidFill>
                  </a:rPr>
                  <a:t> (Ji, 2013)</a:t>
                </a:r>
                <a:endParaRPr lang="en-US" sz="2400" b="0" dirty="0"/>
              </a:p>
              <a:p>
                <a:endParaRPr lang="en-US" b="0" dirty="0"/>
              </a:p>
              <a:p>
                <a:endParaRPr lang="en-US" dirty="0"/>
              </a:p>
              <a:p>
                <a:endParaRPr lang="en-US" b="0" dirty="0"/>
              </a:p>
              <a:p>
                <a:endParaRPr lang="en-US" dirty="0"/>
              </a:p>
              <a:p>
                <a:r>
                  <a:rPr lang="en-US" b="0" dirty="0"/>
                  <a:t>Z contains all perturbative </a:t>
                </a:r>
                <a:r>
                  <a:rPr lang="en-US" dirty="0"/>
                  <a:t>contributions with logarithms in </a:t>
                </a:r>
                <a:r>
                  <a:rPr lang="en-US" dirty="0" err="1"/>
                  <a:t>Pz</a:t>
                </a:r>
                <a:r>
                  <a:rPr lang="en-US" dirty="0"/>
                  <a:t>. Large pert effects implied higher twist-contributions and break down of the </a:t>
                </a:r>
                <a:r>
                  <a:rPr lang="en-US" dirty="0" err="1"/>
                  <a:t>LaMET</a:t>
                </a:r>
                <a:r>
                  <a:rPr lang="en-US" dirty="0"/>
                  <a:t> </a:t>
                </a:r>
              </a:p>
              <a:p>
                <a:r>
                  <a:rPr lang="en-US" b="0" dirty="0"/>
                  <a:t>Large momentum effective theory (</a:t>
                </a:r>
                <a:r>
                  <a:rPr lang="en-US" b="0" dirty="0" err="1"/>
                  <a:t>LaMET</a:t>
                </a:r>
                <a:r>
                  <a:rPr lang="en-US" b="0" dirty="0"/>
                  <a:t>)</a:t>
                </a:r>
              </a:p>
              <a:p>
                <a:pPr marL="0" indent="0">
                  <a:buNone/>
                </a:pPr>
                <a:endParaRPr lang="en-US" dirty="0"/>
              </a:p>
            </p:txBody>
          </p:sp>
        </mc:Choice>
        <mc:Fallback>
          <p:sp>
            <p:nvSpPr>
              <p:cNvPr id="3" name="内容占位符 2">
                <a:extLst>
                  <a:ext uri="{FF2B5EF4-FFF2-40B4-BE49-F238E27FC236}">
                    <a16:creationId xmlns:a16="http://schemas.microsoft.com/office/drawing/2014/main" id="{03607DB0-55D1-4CDF-8872-46A2688EA2FD}"/>
                  </a:ext>
                </a:extLst>
              </p:cNvPr>
              <p:cNvSpPr>
                <a:spLocks noGrp="1" noRot="1" noChangeAspect="1" noMove="1" noResize="1" noEditPoints="1" noAdjustHandles="1" noChangeArrowheads="1" noChangeShapeType="1" noTextEdit="1"/>
              </p:cNvSpPr>
              <p:nvPr>
                <p:ph idx="1"/>
              </p:nvPr>
            </p:nvSpPr>
            <p:spPr>
              <a:xfrm>
                <a:off x="628650" y="1825625"/>
                <a:ext cx="8515350" cy="4351338"/>
              </a:xfrm>
              <a:blipFill>
                <a:blip r:embed="rId2"/>
                <a:stretch>
                  <a:fillRect l="-1288" t="-2381" b="-11765"/>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3A0D6379-CE90-4EF0-A406-783D498C2578}"/>
              </a:ext>
            </a:extLst>
          </p:cNvPr>
          <p:cNvPicPr>
            <a:picLocks noChangeAspect="1"/>
          </p:cNvPicPr>
          <p:nvPr/>
        </p:nvPicPr>
        <p:blipFill>
          <a:blip r:embed="rId3"/>
          <a:stretch>
            <a:fillRect/>
          </a:stretch>
        </p:blipFill>
        <p:spPr>
          <a:xfrm>
            <a:off x="1573281" y="3096474"/>
            <a:ext cx="4376617" cy="1365062"/>
          </a:xfrm>
          <a:prstGeom prst="rect">
            <a:avLst/>
          </a:prstGeom>
        </p:spPr>
      </p:pic>
    </p:spTree>
    <p:extLst>
      <p:ext uri="{BB962C8B-B14F-4D97-AF65-F5344CB8AC3E}">
        <p14:creationId xmlns:p14="http://schemas.microsoft.com/office/powerpoint/2010/main" val="22138148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F6079-BA64-48CA-9315-AD9614F87440}"/>
              </a:ext>
            </a:extLst>
          </p:cNvPr>
          <p:cNvSpPr>
            <a:spLocks noGrp="1"/>
          </p:cNvSpPr>
          <p:nvPr>
            <p:ph type="title"/>
          </p:nvPr>
        </p:nvSpPr>
        <p:spPr/>
        <p:txBody>
          <a:bodyPr/>
          <a:lstStyle/>
          <a:p>
            <a:r>
              <a:rPr lang="en-US" dirty="0"/>
              <a:t>Momentum renormalization group equation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0E83D55-F34B-4B12-989F-C847E6A2BACB}"/>
                  </a:ext>
                </a:extLst>
              </p:cNvPr>
              <p:cNvSpPr>
                <a:spLocks noGrp="1"/>
              </p:cNvSpPr>
              <p:nvPr>
                <p:ph idx="1"/>
              </p:nvPr>
            </p:nvSpPr>
            <p:spPr/>
            <p:txBody>
              <a:bodyPr>
                <a:noAutofit/>
              </a:bodyPr>
              <a:lstStyle/>
              <a:p>
                <a:r>
                  <a:rPr lang="en-US" dirty="0"/>
                  <a:t>Mom.dis. n</a:t>
                </a:r>
                <a14:m>
                  <m:oMath xmlns:m="http://schemas.openxmlformats.org/officeDocument/2006/math">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𝑘</m:t>
                            </m:r>
                          </m:e>
                          <m:sup>
                            <m:r>
                              <a:rPr lang="en-US" i="1">
                                <a:latin typeface="Cambria Math" panose="02040503050406030204" pitchFamily="18" charset="0"/>
                              </a:rPr>
                              <m:t>𝑧</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𝑃</m:t>
                            </m:r>
                          </m:e>
                          <m:sup>
                            <m:r>
                              <a:rPr lang="en-US" i="1">
                                <a:latin typeface="Cambria Math" panose="02040503050406030204" pitchFamily="18" charset="0"/>
                              </a:rPr>
                              <m:t>𝑧</m:t>
                            </m:r>
                          </m:sup>
                        </m:sSup>
                      </m:e>
                    </m:d>
                  </m:oMath>
                </a14:m>
                <a:r>
                  <a:rPr lang="en-US" dirty="0"/>
                  <a:t> has a non-trivial dependence on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𝑃</m:t>
                        </m:r>
                      </m:e>
                      <m:sup>
                        <m:r>
                          <a:rPr lang="en-US" i="1">
                            <a:latin typeface="Cambria Math" panose="02040503050406030204" pitchFamily="18" charset="0"/>
                          </a:rPr>
                          <m:t>𝑧</m:t>
                        </m:r>
                      </m:sup>
                    </m:sSup>
                  </m:oMath>
                </a14:m>
                <a:r>
                  <a:rPr lang="en-US" dirty="0"/>
                  <a:t>  (H is frame-dependent).</a:t>
                </a:r>
              </a:p>
              <a:p>
                <a:r>
                  <a:rPr lang="en-US" dirty="0"/>
                  <a:t>At large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𝑃</m:t>
                        </m:r>
                      </m:e>
                      <m:sup>
                        <m:r>
                          <a:rPr lang="en-US" i="1">
                            <a:latin typeface="Cambria Math" panose="02040503050406030204" pitchFamily="18" charset="0"/>
                          </a:rPr>
                          <m:t>𝑧</m:t>
                        </m:r>
                      </m:sup>
                    </m:sSup>
                  </m:oMath>
                </a14:m>
                <a:r>
                  <a:rPr lang="en-US" dirty="0"/>
                  <a:t>, this dependence shall be calculable in perturbation theory </a:t>
                </a:r>
              </a:p>
              <a:p>
                <a:endParaRPr lang="en-US" dirty="0"/>
              </a:p>
              <a:p>
                <a:endParaRPr lang="en-US" dirty="0"/>
              </a:p>
              <a:p>
                <a:pPr marL="0" indent="0">
                  <a:buNone/>
                </a:pPr>
                <a:r>
                  <a:rPr lang="en-US" dirty="0"/>
                  <a:t>     </a:t>
                </a:r>
                <a:r>
                  <a:rPr lang="en-US" dirty="0">
                    <a:solidFill>
                      <a:srgbClr val="0000FF"/>
                    </a:solidFill>
                  </a:rPr>
                  <a:t>Momentum RGE</a:t>
                </a:r>
              </a:p>
              <a:p>
                <a:r>
                  <a:rPr lang="en-US" dirty="0"/>
                  <a:t>DGLAP evolution is related to the change of </a:t>
                </a:r>
                <a:r>
                  <a:rPr lang="en-US" dirty="0" err="1"/>
                  <a:t>mom.dis</a:t>
                </a:r>
                <a:r>
                  <a:rPr lang="en-US" dirty="0"/>
                  <a:t>. with different </a:t>
                </a:r>
                <a:r>
                  <a:rPr lang="en-US" dirty="0" err="1"/>
                  <a:t>CoM</a:t>
                </a:r>
                <a:r>
                  <a:rPr lang="en-US" dirty="0"/>
                  <a:t> motion. </a:t>
                </a:r>
              </a:p>
              <a:p>
                <a:pPr marL="0" indent="0">
                  <a:buNone/>
                </a:pPr>
                <a:r>
                  <a:rPr lang="en-US" dirty="0"/>
                  <a:t>   </a:t>
                </a:r>
              </a:p>
              <a:p>
                <a:pPr marL="0" indent="0">
                  <a:buNone/>
                </a:pPr>
                <a:endParaRPr lang="en-US" dirty="0"/>
              </a:p>
              <a:p>
                <a:pPr marL="0" indent="0">
                  <a:buNone/>
                </a:pPr>
                <a:r>
                  <a:rPr lang="en-US" dirty="0"/>
                  <a:t>       </a:t>
                </a:r>
              </a:p>
            </p:txBody>
          </p:sp>
        </mc:Choice>
        <mc:Fallback xmlns="">
          <p:sp>
            <p:nvSpPr>
              <p:cNvPr id="3" name="Content Placeholder 2">
                <a:extLst>
                  <a:ext uri="{FF2B5EF4-FFF2-40B4-BE49-F238E27FC236}">
                    <a16:creationId xmlns:a16="http://schemas.microsoft.com/office/drawing/2014/main" id="{C0E83D55-F34B-4B12-989F-C847E6A2BACB}"/>
                  </a:ext>
                </a:extLst>
              </p:cNvPr>
              <p:cNvSpPr>
                <a:spLocks noGrp="1" noRot="1" noChangeAspect="1" noMove="1" noResize="1" noEditPoints="1" noAdjustHandles="1" noChangeArrowheads="1" noChangeShapeType="1" noTextEdit="1"/>
              </p:cNvSpPr>
              <p:nvPr>
                <p:ph idx="1"/>
              </p:nvPr>
            </p:nvSpPr>
            <p:spPr>
              <a:blipFill>
                <a:blip r:embed="rId2"/>
                <a:stretch>
                  <a:fillRect l="-1391" t="-2521" r="-54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A1CEE6C9-E2A7-42A3-B64F-1BA0A753B3E3}"/>
              </a:ext>
            </a:extLst>
          </p:cNvPr>
          <p:cNvPicPr>
            <a:picLocks noChangeAspect="1"/>
          </p:cNvPicPr>
          <p:nvPr/>
        </p:nvPicPr>
        <p:blipFill>
          <a:blip r:embed="rId3"/>
          <a:stretch>
            <a:fillRect/>
          </a:stretch>
        </p:blipFill>
        <p:spPr>
          <a:xfrm>
            <a:off x="1449389" y="4044140"/>
            <a:ext cx="2651209" cy="538710"/>
          </a:xfrm>
          <a:prstGeom prst="rect">
            <a:avLst/>
          </a:prstGeom>
        </p:spPr>
      </p:pic>
      <p:pic>
        <p:nvPicPr>
          <p:cNvPr id="6" name="Picture 5">
            <a:extLst>
              <a:ext uri="{FF2B5EF4-FFF2-40B4-BE49-F238E27FC236}">
                <a16:creationId xmlns:a16="http://schemas.microsoft.com/office/drawing/2014/main" id="{979AB78B-7188-4EAD-B0E7-B549C46CD4D4}"/>
              </a:ext>
            </a:extLst>
          </p:cNvPr>
          <p:cNvPicPr>
            <a:picLocks noChangeAspect="1"/>
          </p:cNvPicPr>
          <p:nvPr/>
        </p:nvPicPr>
        <p:blipFill>
          <a:blip r:embed="rId4"/>
          <a:stretch>
            <a:fillRect/>
          </a:stretch>
        </p:blipFill>
        <p:spPr>
          <a:xfrm>
            <a:off x="4637701" y="3811356"/>
            <a:ext cx="3364685" cy="1115319"/>
          </a:xfrm>
          <a:prstGeom prst="rect">
            <a:avLst/>
          </a:prstGeom>
        </p:spPr>
      </p:pic>
    </p:spTree>
    <p:extLst>
      <p:ext uri="{BB962C8B-B14F-4D97-AF65-F5344CB8AC3E}">
        <p14:creationId xmlns:p14="http://schemas.microsoft.com/office/powerpoint/2010/main" val="21724642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A371D7-7F61-48FC-9BD8-4FD5122AAF38}"/>
              </a:ext>
            </a:extLst>
          </p:cNvPr>
          <p:cNvSpPr>
            <a:spLocks noGrp="1"/>
          </p:cNvSpPr>
          <p:nvPr>
            <p:ph type="title"/>
          </p:nvPr>
        </p:nvSpPr>
        <p:spPr/>
        <p:txBody>
          <a:bodyPr/>
          <a:lstStyle/>
          <a:p>
            <a:r>
              <a:rPr lang="en-US" dirty="0"/>
              <a:t>Universality </a:t>
            </a:r>
          </a:p>
        </p:txBody>
      </p:sp>
      <p:sp>
        <p:nvSpPr>
          <p:cNvPr id="3" name="内容占位符 2">
            <a:extLst>
              <a:ext uri="{FF2B5EF4-FFF2-40B4-BE49-F238E27FC236}">
                <a16:creationId xmlns:a16="http://schemas.microsoft.com/office/drawing/2014/main" id="{CF34F929-E003-4141-84CD-5C6EE049106F}"/>
              </a:ext>
            </a:extLst>
          </p:cNvPr>
          <p:cNvSpPr>
            <a:spLocks noGrp="1"/>
          </p:cNvSpPr>
          <p:nvPr>
            <p:ph idx="1"/>
          </p:nvPr>
        </p:nvSpPr>
        <p:spPr/>
        <p:txBody>
          <a:bodyPr/>
          <a:lstStyle/>
          <a:p>
            <a:r>
              <a:rPr lang="en-US" dirty="0"/>
              <a:t>One can practically choose </a:t>
            </a:r>
            <a:r>
              <a:rPr lang="en-US" dirty="0">
                <a:solidFill>
                  <a:srgbClr val="0000FF"/>
                </a:solidFill>
              </a:rPr>
              <a:t>ANY composite operator</a:t>
            </a:r>
            <a:r>
              <a:rPr lang="en-US" dirty="0"/>
              <a:t>, so long as </a:t>
            </a:r>
            <a:r>
              <a:rPr lang="en-US" dirty="0" err="1">
                <a:solidFill>
                  <a:srgbClr val="FF0000"/>
                </a:solidFill>
              </a:rPr>
              <a:t>Pz</a:t>
            </a:r>
            <a:r>
              <a:rPr lang="en-US" dirty="0">
                <a:solidFill>
                  <a:srgbClr val="FF0000"/>
                </a:solidFill>
              </a:rPr>
              <a:t> </a:t>
            </a:r>
            <a:r>
              <a:rPr lang="en-US" dirty="0"/>
              <a:t>large enough, they give the </a:t>
            </a:r>
            <a:r>
              <a:rPr lang="en-US" dirty="0">
                <a:solidFill>
                  <a:srgbClr val="0000FF"/>
                </a:solidFill>
              </a:rPr>
              <a:t>same collinear or soft physics. </a:t>
            </a:r>
          </a:p>
          <a:p>
            <a:r>
              <a:rPr lang="en-US" dirty="0"/>
              <a:t>For different operators, flowing into the fixed point of large momentum will have different rates (which is faster?), but the limit is the same. </a:t>
            </a:r>
          </a:p>
          <a:p>
            <a:pPr marL="0" indent="0">
              <a:buNone/>
            </a:pPr>
            <a:endParaRPr lang="en-US" altLang="zh-CN" sz="2000" dirty="0">
              <a:solidFill>
                <a:srgbClr val="01AF1E"/>
              </a:solidFill>
            </a:endParaRPr>
          </a:p>
          <a:p>
            <a:pPr marL="0" indent="0">
              <a:buNone/>
            </a:pPr>
            <a:endParaRPr lang="en-US" dirty="0"/>
          </a:p>
        </p:txBody>
      </p:sp>
    </p:spTree>
    <p:extLst>
      <p:ext uri="{BB962C8B-B14F-4D97-AF65-F5344CB8AC3E}">
        <p14:creationId xmlns:p14="http://schemas.microsoft.com/office/powerpoint/2010/main" val="16790891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121DB-4652-4927-92BF-EDB38EE79C28}"/>
              </a:ext>
            </a:extLst>
          </p:cNvPr>
          <p:cNvSpPr>
            <a:spLocks noGrp="1"/>
          </p:cNvSpPr>
          <p:nvPr>
            <p:ph type="title"/>
          </p:nvPr>
        </p:nvSpPr>
        <p:spPr/>
        <p:txBody>
          <a:bodyPr/>
          <a:lstStyle/>
          <a:p>
            <a:r>
              <a:rPr lang="en-US" dirty="0"/>
              <a:t>Applications</a:t>
            </a:r>
          </a:p>
        </p:txBody>
      </p:sp>
      <p:sp>
        <p:nvSpPr>
          <p:cNvPr id="3" name="Text Placeholder 2">
            <a:extLst>
              <a:ext uri="{FF2B5EF4-FFF2-40B4-BE49-F238E27FC236}">
                <a16:creationId xmlns:a16="http://schemas.microsoft.com/office/drawing/2014/main" id="{775A22F6-9ADD-4873-8AD1-7B356B4AF17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6679576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App1: Gluon total helicity </a:t>
            </a:r>
            <a:r>
              <a:rPr lang="el-GR" altLang="zh-CN" dirty="0"/>
              <a:t>Δ</a:t>
            </a:r>
            <a:r>
              <a:rPr lang="en-US" altLang="zh-CN" dirty="0"/>
              <a:t>G  </a:t>
            </a:r>
            <a:endParaRPr lang="zh-CN" altLang="en-US" dirty="0"/>
          </a:p>
        </p:txBody>
      </p:sp>
      <p:pic>
        <p:nvPicPr>
          <p:cNvPr id="4" name="图片 3"/>
          <p:cNvPicPr>
            <a:picLocks noChangeAspect="1"/>
          </p:cNvPicPr>
          <p:nvPr/>
        </p:nvPicPr>
        <p:blipFill>
          <a:blip r:embed="rId2"/>
          <a:stretch>
            <a:fillRect/>
          </a:stretch>
        </p:blipFill>
        <p:spPr>
          <a:xfrm>
            <a:off x="1852009" y="3935489"/>
            <a:ext cx="5019014" cy="1222831"/>
          </a:xfrm>
          <a:prstGeom prst="rect">
            <a:avLst/>
          </a:prstGeom>
        </p:spPr>
      </p:pic>
      <p:sp>
        <p:nvSpPr>
          <p:cNvPr id="6" name="内容占位符 2">
            <a:extLst>
              <a:ext uri="{FF2B5EF4-FFF2-40B4-BE49-F238E27FC236}">
                <a16:creationId xmlns:a16="http://schemas.microsoft.com/office/drawing/2014/main" id="{57762B84-3DAB-4BD5-8D46-BD08A4E1FF97}"/>
              </a:ext>
            </a:extLst>
          </p:cNvPr>
          <p:cNvSpPr txBox="1">
            <a:spLocks/>
          </p:cNvSpPr>
          <p:nvPr/>
        </p:nvSpPr>
        <p:spPr>
          <a:xfrm>
            <a:off x="530604" y="2152830"/>
            <a:ext cx="794926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黑体" panose="02010609060101010101" pitchFamily="49" charset="-122"/>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黑体" panose="02010609060101010101" pitchFamily="49" charset="-122"/>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黑体" panose="02010609060101010101" pitchFamily="49" charset="-122"/>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黑体" panose="02010609060101010101" pitchFamily="49" charset="-122"/>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黑体" panose="02010609060101010101" pitchFamily="49" charset="-122"/>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In QCD factorization, one can show that the gluon polarization is a matrix element of </a:t>
            </a:r>
            <a:r>
              <a:rPr lang="en-US" altLang="zh-CN" dirty="0">
                <a:solidFill>
                  <a:srgbClr val="FF0000"/>
                </a:solidFill>
              </a:rPr>
              <a:t>non-local light-cone correlation.</a:t>
            </a:r>
          </a:p>
          <a:p>
            <a:pPr marL="0" indent="0">
              <a:buNone/>
            </a:pPr>
            <a:r>
              <a:rPr lang="en-US" altLang="zh-CN" dirty="0">
                <a:solidFill>
                  <a:srgbClr val="FF0000"/>
                </a:solidFill>
              </a:rPr>
              <a:t>      </a:t>
            </a:r>
            <a:r>
              <a:rPr lang="en-US" altLang="zh-CN" sz="2000" dirty="0">
                <a:solidFill>
                  <a:srgbClr val="01AF1E"/>
                </a:solidFill>
              </a:rPr>
              <a:t>A. </a:t>
            </a:r>
            <a:r>
              <a:rPr lang="en-US" altLang="zh-CN" sz="2000" dirty="0" err="1">
                <a:solidFill>
                  <a:srgbClr val="01AF1E"/>
                </a:solidFill>
              </a:rPr>
              <a:t>Manohar,</a:t>
            </a:r>
            <a:r>
              <a:rPr lang="en-US" sz="2000" dirty="0" err="1">
                <a:solidFill>
                  <a:srgbClr val="01AF1E"/>
                </a:solidFill>
              </a:rPr>
              <a:t>Phys</a:t>
            </a:r>
            <a:r>
              <a:rPr lang="en-US" sz="2000" dirty="0">
                <a:solidFill>
                  <a:srgbClr val="01AF1E"/>
                </a:solidFill>
              </a:rPr>
              <a:t>. Rev. Lett. 66 (1991) 2684</a:t>
            </a:r>
            <a:endParaRPr lang="en-US" altLang="zh-CN" sz="2000" dirty="0">
              <a:solidFill>
                <a:srgbClr val="01AF1E"/>
              </a:solidFill>
            </a:endParaRPr>
          </a:p>
          <a:p>
            <a:endParaRPr lang="en-US" altLang="zh-CN" sz="2000" dirty="0">
              <a:solidFill>
                <a:srgbClr val="01AF1E"/>
              </a:solidFill>
            </a:endParaRPr>
          </a:p>
          <a:p>
            <a:endParaRPr lang="en-US" altLang="zh-CN" dirty="0"/>
          </a:p>
          <a:p>
            <a:endParaRPr lang="en-US" altLang="zh-CN" dirty="0"/>
          </a:p>
          <a:p>
            <a:r>
              <a:rPr lang="en-US" altLang="zh-CN" dirty="0"/>
              <a:t>No one knows how to calculate this for a long time.</a:t>
            </a:r>
            <a:endParaRPr lang="zh-CN" altLang="en-US" dirty="0"/>
          </a:p>
        </p:txBody>
      </p:sp>
    </p:spTree>
    <p:extLst>
      <p:ext uri="{BB962C8B-B14F-4D97-AF65-F5344CB8AC3E}">
        <p14:creationId xmlns:p14="http://schemas.microsoft.com/office/powerpoint/2010/main" val="12809661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t>LaMET</a:t>
            </a:r>
            <a:r>
              <a:rPr lang="en-US" altLang="zh-CN" dirty="0"/>
              <a:t> calculations</a:t>
            </a:r>
            <a:endParaRPr lang="zh-CN" altLang="en-US" sz="3200"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Autofit/>
              </a:bodyPr>
              <a:lstStyle/>
              <a:p>
                <a:r>
                  <a:rPr lang="en-US" altLang="zh-CN" dirty="0"/>
                  <a:t>In </a:t>
                </a:r>
                <a:r>
                  <a:rPr lang="en-US" altLang="zh-CN" dirty="0" err="1"/>
                  <a:t>LaMET</a:t>
                </a:r>
                <a:r>
                  <a:rPr lang="en-US" altLang="zh-CN" dirty="0"/>
                  <a:t> theory, one can start with the local </a:t>
                </a:r>
              </a:p>
              <a:p>
                <a:r>
                  <a:rPr lang="en-US" altLang="zh-CN" dirty="0"/>
                  <a:t>operator               in </a:t>
                </a:r>
                <a:r>
                  <a:rPr lang="en-US" altLang="zh-CN" dirty="0">
                    <a:solidFill>
                      <a:srgbClr val="FF0000"/>
                    </a:solidFill>
                  </a:rPr>
                  <a:t>any physical gauge </a:t>
                </a:r>
                <a:endParaRPr lang="en-US" altLang="zh-CN" sz="2400" dirty="0">
                  <a:solidFill>
                    <a:srgbClr val="FF0000"/>
                  </a:solidFill>
                </a:endParaRPr>
              </a:p>
              <a:p>
                <a:pPr marL="0" indent="0">
                  <a:buNone/>
                </a:pPr>
                <a:r>
                  <a:rPr lang="en-US" altLang="zh-CN" sz="2400" dirty="0"/>
                  <a:t>  (gauge choices shall allow transverse polarized gluons):</a:t>
                </a:r>
              </a:p>
              <a:p>
                <a:pPr lvl="1">
                  <a:spcAft>
                    <a:spcPts val="600"/>
                  </a:spcAft>
                </a:pPr>
                <a:r>
                  <a:rPr lang="en-US" altLang="zh-CN" dirty="0">
                    <a:solidFill>
                      <a:srgbClr val="0000FF"/>
                    </a:solidFill>
                  </a:rPr>
                  <a:t>Coulomb gauge </a:t>
                </a:r>
                <a14:m>
                  <m:oMath xmlns:m="http://schemas.openxmlformats.org/officeDocument/2006/math">
                    <m:r>
                      <a:rPr lang="en-US" altLang="zh-CN" b="0" i="0" smtClean="0">
                        <a:solidFill>
                          <a:srgbClr val="0000FF"/>
                        </a:solidFill>
                        <a:latin typeface="Cambria Math" panose="02040503050406030204" pitchFamily="18" charset="0"/>
                      </a:rPr>
                      <m:t>𝛻</m:t>
                    </m:r>
                    <m:r>
                      <a:rPr lang="en-US" altLang="zh-CN" b="0" i="1" smtClean="0">
                        <a:solidFill>
                          <a:srgbClr val="0000FF"/>
                        </a:solidFill>
                        <a:latin typeface="Cambria Math" panose="02040503050406030204" pitchFamily="18" charset="0"/>
                      </a:rPr>
                      <m:t>⋅</m:t>
                    </m:r>
                    <m:acc>
                      <m:accPr>
                        <m:chr m:val="⃗"/>
                        <m:ctrlPr>
                          <a:rPr lang="en-US" altLang="zh-CN" b="0" i="1" smtClean="0">
                            <a:solidFill>
                              <a:srgbClr val="0000FF"/>
                            </a:solidFill>
                            <a:latin typeface="Cambria Math" panose="02040503050406030204" pitchFamily="18" charset="0"/>
                          </a:rPr>
                        </m:ctrlPr>
                      </m:accPr>
                      <m:e>
                        <m:r>
                          <a:rPr lang="en-US" altLang="zh-CN" b="0" i="1" smtClean="0">
                            <a:solidFill>
                              <a:srgbClr val="0000FF"/>
                            </a:solidFill>
                            <a:latin typeface="Cambria Math" panose="02040503050406030204" pitchFamily="18" charset="0"/>
                          </a:rPr>
                          <m:t>𝐸</m:t>
                        </m:r>
                      </m:e>
                    </m:acc>
                    <m:r>
                      <a:rPr lang="en-US" altLang="zh-CN" b="0" i="1" smtClean="0">
                        <a:solidFill>
                          <a:srgbClr val="0000FF"/>
                        </a:solidFill>
                        <a:latin typeface="Cambria Math" panose="02040503050406030204" pitchFamily="18" charset="0"/>
                      </a:rPr>
                      <m:t>=0</m:t>
                    </m:r>
                  </m:oMath>
                </a14:m>
                <a:endParaRPr lang="en-US" altLang="zh-CN" dirty="0">
                  <a:solidFill>
                    <a:srgbClr val="0000FF"/>
                  </a:solidFill>
                </a:endParaRPr>
              </a:p>
              <a:p>
                <a:pPr lvl="1">
                  <a:spcAft>
                    <a:spcPts val="600"/>
                  </a:spcAft>
                </a:pPr>
                <a:r>
                  <a:rPr lang="en-US" altLang="zh-CN" dirty="0">
                    <a:solidFill>
                      <a:srgbClr val="0000FF"/>
                    </a:solidFill>
                  </a:rPr>
                  <a:t>Axial </a:t>
                </a:r>
                <a:r>
                  <a:rPr lang="en-US" altLang="zh-CN" dirty="0" err="1">
                    <a:solidFill>
                      <a:srgbClr val="0000FF"/>
                    </a:solidFill>
                  </a:rPr>
                  <a:t>guage</a:t>
                </a:r>
                <a:r>
                  <a:rPr lang="en-US" altLang="zh-CN" dirty="0">
                    <a:solidFill>
                      <a:srgbClr val="0000FF"/>
                    </a:solidFill>
                  </a:rPr>
                  <a:t> </a:t>
                </a:r>
                <a:r>
                  <a:rPr lang="en-US" altLang="zh-CN" dirty="0" err="1">
                    <a:solidFill>
                      <a:srgbClr val="0000FF"/>
                    </a:solidFill>
                  </a:rPr>
                  <a:t>A</a:t>
                </a:r>
                <a:r>
                  <a:rPr lang="en-US" altLang="zh-CN" sz="1800" dirty="0" err="1">
                    <a:solidFill>
                      <a:srgbClr val="0000FF"/>
                    </a:solidFill>
                  </a:rPr>
                  <a:t>z</a:t>
                </a:r>
                <a:r>
                  <a:rPr lang="en-US" altLang="zh-CN" dirty="0">
                    <a:solidFill>
                      <a:srgbClr val="0000FF"/>
                    </a:solidFill>
                  </a:rPr>
                  <a:t>=0</a:t>
                </a:r>
              </a:p>
              <a:p>
                <a:pPr lvl="1">
                  <a:spcAft>
                    <a:spcPts val="600"/>
                  </a:spcAft>
                </a:pPr>
                <a:r>
                  <a:rPr lang="en-US" altLang="zh-CN" dirty="0">
                    <a:solidFill>
                      <a:srgbClr val="0000FF"/>
                    </a:solidFill>
                  </a:rPr>
                  <a:t>Temporal gauge A</a:t>
                </a:r>
                <a:r>
                  <a:rPr lang="en-US" altLang="zh-CN" sz="1800" dirty="0">
                    <a:solidFill>
                      <a:srgbClr val="0000FF"/>
                    </a:solidFill>
                  </a:rPr>
                  <a:t>0</a:t>
                </a:r>
                <a:r>
                  <a:rPr lang="en-US" altLang="zh-CN" dirty="0">
                    <a:solidFill>
                      <a:srgbClr val="0000FF"/>
                    </a:solidFill>
                  </a:rPr>
                  <a:t> =0  </a:t>
                </a:r>
              </a:p>
              <a:p>
                <a:r>
                  <a:rPr lang="en-US" altLang="zh-CN" dirty="0"/>
                  <a:t>Their matrix elements in the large momentum limit all go to </a:t>
                </a:r>
                <a:r>
                  <a:rPr lang="en-US" altLang="zh-CN" dirty="0">
                    <a:sym typeface="Symbol" panose="05050102010706020507" pitchFamily="18" charset="2"/>
                  </a:rPr>
                  <a:t>G  (</a:t>
                </a:r>
                <a:r>
                  <a:rPr lang="en-US" altLang="zh-CN" dirty="0" err="1">
                    <a:sym typeface="Symbol" panose="05050102010706020507" pitchFamily="18" charset="2"/>
                  </a:rPr>
                  <a:t>Weizsacker</a:t>
                </a:r>
                <a:r>
                  <a:rPr lang="en-US" altLang="zh-CN" dirty="0">
                    <a:sym typeface="Symbol" panose="05050102010706020507" pitchFamily="18" charset="2"/>
                  </a:rPr>
                  <a:t> &amp; Williams)</a:t>
                </a:r>
                <a:r>
                  <a:rPr lang="en-US" altLang="zh-CN" dirty="0"/>
                  <a:t>        </a:t>
                </a:r>
              </a:p>
              <a:p>
                <a:pPr marL="0" indent="0">
                  <a:buNone/>
                </a:pPr>
                <a:r>
                  <a:rPr lang="en-US" altLang="zh-CN" sz="2000" dirty="0">
                    <a:solidFill>
                      <a:srgbClr val="01AF1E"/>
                    </a:solidFill>
                  </a:rPr>
                  <a:t>    Ji, Zhang, Zhao, Phys. Rev. Lett.,111,112002(2013)</a:t>
                </a:r>
              </a:p>
              <a:p>
                <a:pPr marL="0" indent="0">
                  <a:buNone/>
                </a:pPr>
                <a:r>
                  <a:rPr lang="en-US" altLang="zh-CN" sz="2000" dirty="0">
                    <a:solidFill>
                      <a:srgbClr val="01AF1E"/>
                    </a:solidFill>
                  </a:rPr>
                  <a:t>    Y. Hatta, Ji, Zhao, </a:t>
                </a:r>
                <a:r>
                  <a:rPr lang="en-US" altLang="zh-CN" sz="2000" dirty="0" err="1">
                    <a:solidFill>
                      <a:srgbClr val="01AF1E"/>
                    </a:solidFill>
                  </a:rPr>
                  <a:t>Phys.Rev</a:t>
                </a:r>
                <a:r>
                  <a:rPr lang="en-US" altLang="zh-CN" sz="2000" dirty="0">
                    <a:solidFill>
                      <a:srgbClr val="01AF1E"/>
                    </a:solidFill>
                  </a:rPr>
                  <a:t>. D89 (2014).</a:t>
                </a:r>
                <a:endParaRPr lang="en-US" sz="2000" dirty="0"/>
              </a:p>
              <a:p>
                <a:pPr marL="0" indent="0">
                  <a:buNone/>
                </a:pPr>
                <a:endParaRPr lang="en-US" altLang="zh-CN" sz="2000" dirty="0">
                  <a:solidFill>
                    <a:srgbClr val="01AF1E"/>
                  </a:solidFill>
                </a:endParaRPr>
              </a:p>
              <a:p>
                <a:pPr marL="0" indent="0">
                  <a:buNone/>
                </a:pPr>
                <a:r>
                  <a:rPr lang="en-US" altLang="zh-CN" dirty="0">
                    <a:solidFill>
                      <a:srgbClr val="01AF1E"/>
                    </a:solidFill>
                  </a:rPr>
                  <a:t> </a:t>
                </a:r>
              </a:p>
            </p:txBody>
          </p:sp>
        </mc:Choice>
        <mc:Fallback>
          <p:sp>
            <p:nvSpPr>
              <p:cNvPr id="3" name="内容占位符 2"/>
              <p:cNvSpPr>
                <a:spLocks noGrp="1" noRot="1" noChangeAspect="1" noMove="1" noResize="1" noEditPoints="1" noAdjustHandles="1" noChangeArrowheads="1" noChangeShapeType="1" noTextEdit="1"/>
              </p:cNvSpPr>
              <p:nvPr>
                <p:ph idx="1"/>
              </p:nvPr>
            </p:nvSpPr>
            <p:spPr>
              <a:blipFill>
                <a:blip r:embed="rId2"/>
                <a:stretch>
                  <a:fillRect l="-1391" t="-2381" b="-7983"/>
                </a:stretch>
              </a:blipFill>
            </p:spPr>
            <p:txBody>
              <a:bodyPr/>
              <a:lstStyle/>
              <a:p>
                <a:r>
                  <a:rPr lang="en-US">
                    <a:noFill/>
                  </a:rPr>
                  <a:t> </a:t>
                </a:r>
              </a:p>
            </p:txBody>
          </p:sp>
        </mc:Fallback>
      </mc:AlternateContent>
      <p:pic>
        <p:nvPicPr>
          <p:cNvPr id="4" name="图片 3"/>
          <p:cNvPicPr>
            <a:picLocks noChangeAspect="1"/>
          </p:cNvPicPr>
          <p:nvPr/>
        </p:nvPicPr>
        <p:blipFill>
          <a:blip r:embed="rId3"/>
          <a:stretch>
            <a:fillRect/>
          </a:stretch>
        </p:blipFill>
        <p:spPr>
          <a:xfrm>
            <a:off x="2570961" y="2387834"/>
            <a:ext cx="830938" cy="428940"/>
          </a:xfrm>
          <a:prstGeom prst="rect">
            <a:avLst/>
          </a:prstGeom>
        </p:spPr>
      </p:pic>
    </p:spTree>
    <p:extLst>
      <p:ext uri="{BB962C8B-B14F-4D97-AF65-F5344CB8AC3E}">
        <p14:creationId xmlns:p14="http://schemas.microsoft.com/office/powerpoint/2010/main" val="5539427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First calculation </a:t>
            </a:r>
            <a:r>
              <a:rPr lang="en-US" altLang="zh-CN" sz="2800" dirty="0">
                <a:solidFill>
                  <a:srgbClr val="01AF1E"/>
                </a:solidFill>
              </a:rPr>
              <a:t>(</a:t>
            </a:r>
            <a:r>
              <a:rPr lang="en-US" altLang="zh-CN" sz="2400" dirty="0">
                <a:solidFill>
                  <a:srgbClr val="01AF1E"/>
                </a:solidFill>
              </a:rPr>
              <a:t>Y. Yang et al, PRL(2017)</a:t>
            </a:r>
            <a:r>
              <a:rPr lang="en-US" altLang="zh-CN" sz="2800" dirty="0">
                <a:solidFill>
                  <a:srgbClr val="01AF1E"/>
                </a:solidFill>
              </a:rPr>
              <a:t>)</a:t>
            </a:r>
            <a:endParaRPr lang="zh-CN" altLang="en-US" sz="3200" dirty="0">
              <a:solidFill>
                <a:srgbClr val="01AF1E"/>
              </a:solidFill>
            </a:endParaRPr>
          </a:p>
        </p:txBody>
      </p:sp>
      <p:pic>
        <p:nvPicPr>
          <p:cNvPr id="2050" name="Picture 2" descr="Figure captio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38763" y="1690689"/>
            <a:ext cx="3324526" cy="1662263"/>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4942570" y="3590226"/>
            <a:ext cx="4032985" cy="7571303"/>
          </a:xfrm>
          <a:prstGeom prst="rect">
            <a:avLst/>
          </a:prstGeom>
          <a:noFill/>
        </p:spPr>
        <p:txBody>
          <a:bodyPr wrap="square" rtlCol="0">
            <a:spAutoFit/>
          </a:bodyPr>
          <a:lstStyle/>
          <a:p>
            <a:r>
              <a:rPr lang="en-US" altLang="zh-CN" b="1" dirty="0"/>
              <a:t>Gluons Provide Half of the Proton’s Spin</a:t>
            </a:r>
          </a:p>
          <a:p>
            <a:r>
              <a:rPr lang="en-US" altLang="zh-CN" dirty="0"/>
              <a:t>The gluons that bind quarks together in nucleons provide a considerable chunk of the proton’s total spin. That was the conclusion reached by Yi-Bo Yang from the University of Kentucky, Lexington, and colleagues (see Viewpoint: </a:t>
            </a:r>
            <a:r>
              <a:rPr lang="en-US" altLang="zh-CN" b="1" dirty="0">
                <a:hlinkClick r:id="rId3"/>
              </a:rPr>
              <a:t>Spinning Gluons in the Proton</a:t>
            </a:r>
            <a:r>
              <a:rPr lang="en-US" altLang="zh-CN" dirty="0"/>
              <a:t>). By running state-of-the-art computer simulations of quark-gluon dynamics on a so-called </a:t>
            </a:r>
            <a:r>
              <a:rPr lang="en-US" altLang="zh-CN" dirty="0" err="1"/>
              <a:t>spacetime</a:t>
            </a:r>
            <a:r>
              <a:rPr lang="en-US" altLang="zh-CN" dirty="0"/>
              <a:t> lattice, the researchers found that 50% of the proton’s spin comes from its gluons. The result is in agreement with recent experiments and shows how such lattice simulations can now accurately predict an increasing number of particle properties. The simulations also indicate that, despite being substantial, the gluon spin contribution is too small to play a major part in “screening” the quark spin contribution—which according to experiments is only 30%—through a quantum effect called the axial anomaly. The remaining 20% of the proton spin is thought to come from the orbital angular momentum of quarks and gluons.</a:t>
            </a:r>
          </a:p>
        </p:txBody>
      </p:sp>
      <p:pic>
        <p:nvPicPr>
          <p:cNvPr id="5" name="图片 4"/>
          <p:cNvPicPr>
            <a:picLocks noChangeAspect="1"/>
          </p:cNvPicPr>
          <p:nvPr/>
        </p:nvPicPr>
        <p:blipFill>
          <a:blip r:embed="rId4"/>
          <a:stretch>
            <a:fillRect/>
          </a:stretch>
        </p:blipFill>
        <p:spPr>
          <a:xfrm>
            <a:off x="442488" y="1690689"/>
            <a:ext cx="4188167" cy="3696399"/>
          </a:xfrm>
          <a:prstGeom prst="rect">
            <a:avLst/>
          </a:prstGeom>
        </p:spPr>
      </p:pic>
      <p:sp>
        <p:nvSpPr>
          <p:cNvPr id="3" name="文本框 2">
            <a:extLst>
              <a:ext uri="{FF2B5EF4-FFF2-40B4-BE49-F238E27FC236}">
                <a16:creationId xmlns:a16="http://schemas.microsoft.com/office/drawing/2014/main" id="{6ABA554E-95B4-45F5-9385-14C6E09BB342}"/>
              </a:ext>
            </a:extLst>
          </p:cNvPr>
          <p:cNvSpPr txBox="1"/>
          <p:nvPr/>
        </p:nvSpPr>
        <p:spPr>
          <a:xfrm>
            <a:off x="795867" y="5627513"/>
            <a:ext cx="3405564" cy="830997"/>
          </a:xfrm>
          <a:prstGeom prst="rect">
            <a:avLst/>
          </a:prstGeom>
          <a:noFill/>
        </p:spPr>
        <p:txBody>
          <a:bodyPr wrap="square" rtlCol="0">
            <a:spAutoFit/>
          </a:bodyPr>
          <a:lstStyle/>
          <a:p>
            <a:r>
              <a:rPr lang="en-US" sz="2400" b="1" dirty="0"/>
              <a:t>Need more controlled calculations</a:t>
            </a:r>
          </a:p>
        </p:txBody>
      </p:sp>
    </p:spTree>
    <p:extLst>
      <p:ext uri="{BB962C8B-B14F-4D97-AF65-F5344CB8AC3E}">
        <p14:creationId xmlns:p14="http://schemas.microsoft.com/office/powerpoint/2010/main" val="1842235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Feynman’s </a:t>
            </a:r>
            <a:r>
              <a:rPr lang="en-US" altLang="zh-CN" dirty="0" err="1"/>
              <a:t>parton</a:t>
            </a:r>
            <a:r>
              <a:rPr lang="en-US" altLang="zh-CN" dirty="0"/>
              <a:t> model</a:t>
            </a:r>
            <a:endParaRPr lang="zh-CN" altLang="en-US" dirty="0"/>
          </a:p>
        </p:txBody>
      </p:sp>
      <p:sp>
        <p:nvSpPr>
          <p:cNvPr id="3" name="内容占位符 2"/>
          <p:cNvSpPr>
            <a:spLocks noGrp="1"/>
          </p:cNvSpPr>
          <p:nvPr>
            <p:ph idx="1"/>
          </p:nvPr>
        </p:nvSpPr>
        <p:spPr>
          <a:xfrm>
            <a:off x="549137" y="1690689"/>
            <a:ext cx="5706101" cy="4351338"/>
          </a:xfrm>
        </p:spPr>
        <p:txBody>
          <a:bodyPr>
            <a:noAutofit/>
          </a:bodyPr>
          <a:lstStyle/>
          <a:p>
            <a:r>
              <a:rPr lang="en-US" altLang="zh-CN" dirty="0"/>
              <a:t>In high-energy scattering, proton travels at </a:t>
            </a:r>
            <a:r>
              <a:rPr lang="en-US" altLang="zh-CN" dirty="0" err="1"/>
              <a:t>v</a:t>
            </a:r>
            <a:r>
              <a:rPr lang="en-US" altLang="zh-CN" dirty="0" err="1">
                <a:sym typeface="Symbol" panose="05050102010706020507" pitchFamily="18" charset="2"/>
              </a:rPr>
              <a:t>c</a:t>
            </a:r>
            <a:r>
              <a:rPr lang="en-US" altLang="zh-CN" dirty="0">
                <a:sym typeface="Symbol" panose="05050102010706020507" pitchFamily="18" charset="2"/>
              </a:rPr>
              <a:t>, one can </a:t>
            </a:r>
            <a:r>
              <a:rPr lang="en-US" altLang="zh-CN" dirty="0">
                <a:solidFill>
                  <a:srgbClr val="FF0000"/>
                </a:solidFill>
                <a:sym typeface="Symbol" panose="05050102010706020507" pitchFamily="18" charset="2"/>
              </a:rPr>
              <a:t>assume</a:t>
            </a:r>
            <a:r>
              <a:rPr lang="en-US" altLang="zh-CN" dirty="0">
                <a:sym typeface="Symbol" panose="05050102010706020507" pitchFamily="18" charset="2"/>
              </a:rPr>
              <a:t> the proton travels exactly at v=c, or the proton momentum is </a:t>
            </a:r>
          </a:p>
          <a:p>
            <a:pPr marL="0" indent="0">
              <a:buNone/>
            </a:pPr>
            <a:r>
              <a:rPr lang="en-US" altLang="zh-CN" dirty="0">
                <a:sym typeface="Symbol" panose="05050102010706020507" pitchFamily="18" charset="2"/>
              </a:rPr>
              <a:t>                p=E=</a:t>
            </a:r>
          </a:p>
          <a:p>
            <a:pPr marL="0" indent="0">
              <a:buNone/>
            </a:pPr>
            <a:r>
              <a:rPr lang="en-US" altLang="zh-CN" sz="2400" b="1" dirty="0">
                <a:solidFill>
                  <a:srgbClr val="0000FF"/>
                </a:solidFill>
                <a:sym typeface="Symbol" panose="05050102010706020507" pitchFamily="18" charset="2"/>
              </a:rPr>
              <a:t>    (Infinite momentum frame, IMF)</a:t>
            </a:r>
            <a:endParaRPr lang="en-US" altLang="zh-CN" dirty="0">
              <a:sym typeface="Symbol" panose="05050102010706020507" pitchFamily="18" charset="2"/>
            </a:endParaRPr>
          </a:p>
          <a:p>
            <a:r>
              <a:rPr lang="en-US" altLang="zh-CN" dirty="0">
                <a:sym typeface="Symbol" panose="05050102010706020507" pitchFamily="18" charset="2"/>
              </a:rPr>
              <a:t> Proton may be considered as a collection of interaction-free particles: </a:t>
            </a:r>
            <a:r>
              <a:rPr lang="en-US" altLang="zh-CN" dirty="0" err="1">
                <a:solidFill>
                  <a:srgbClr val="FF0000"/>
                </a:solidFill>
                <a:sym typeface="Symbol" panose="05050102010706020507" pitchFamily="18" charset="2"/>
              </a:rPr>
              <a:t>partons</a:t>
            </a:r>
            <a:endParaRPr lang="en-US" altLang="zh-CN" dirty="0">
              <a:solidFill>
                <a:srgbClr val="FF0000"/>
              </a:solidFill>
              <a:sym typeface="Symbol" panose="05050102010706020507" pitchFamily="18" charset="2"/>
            </a:endParaRPr>
          </a:p>
          <a:p>
            <a:pPr marL="0" indent="0">
              <a:buNone/>
            </a:pPr>
            <a:endParaRPr lang="en-US" altLang="zh-CN" dirty="0"/>
          </a:p>
          <a:p>
            <a:pPr marL="0" indent="0">
              <a:buNone/>
            </a:pPr>
            <a:endParaRPr lang="en-US" altLang="zh-CN" dirty="0"/>
          </a:p>
          <a:p>
            <a:endParaRPr lang="zh-CN" altLang="en-US" dirty="0"/>
          </a:p>
        </p:txBody>
      </p:sp>
      <p:grpSp>
        <p:nvGrpSpPr>
          <p:cNvPr id="9" name="Group 8">
            <a:extLst>
              <a:ext uri="{FF2B5EF4-FFF2-40B4-BE49-F238E27FC236}">
                <a16:creationId xmlns:a16="http://schemas.microsoft.com/office/drawing/2014/main" id="{ED5837BA-541D-44EE-9BD4-C55596D1AE39}"/>
              </a:ext>
            </a:extLst>
          </p:cNvPr>
          <p:cNvGrpSpPr/>
          <p:nvPr/>
        </p:nvGrpSpPr>
        <p:grpSpPr>
          <a:xfrm>
            <a:off x="6456519" y="2356890"/>
            <a:ext cx="1454426" cy="2371725"/>
            <a:chOff x="6456519" y="2584104"/>
            <a:chExt cx="1454426" cy="2371725"/>
          </a:xfrm>
        </p:grpSpPr>
        <p:sp>
          <p:nvSpPr>
            <p:cNvPr id="5" name="文本框 4"/>
            <p:cNvSpPr txBox="1"/>
            <p:nvPr/>
          </p:nvSpPr>
          <p:spPr>
            <a:xfrm>
              <a:off x="6456519" y="3137934"/>
              <a:ext cx="1311965" cy="646331"/>
            </a:xfrm>
            <a:prstGeom prst="rect">
              <a:avLst/>
            </a:prstGeom>
            <a:noFill/>
          </p:spPr>
          <p:txBody>
            <a:bodyPr wrap="square" rtlCol="0">
              <a:spAutoFit/>
            </a:bodyPr>
            <a:lstStyle/>
            <a:p>
              <a:r>
                <a:rPr lang="en-US" altLang="zh-CN" dirty="0"/>
                <a:t>A picture of proton here</a:t>
              </a:r>
              <a:endParaRPr lang="zh-CN" altLang="en-US" dirty="0"/>
            </a:p>
          </p:txBody>
        </p:sp>
        <p:pic>
          <p:nvPicPr>
            <p:cNvPr id="6" name="图片 5"/>
            <p:cNvPicPr>
              <a:picLocks noChangeAspect="1"/>
            </p:cNvPicPr>
            <p:nvPr/>
          </p:nvPicPr>
          <p:blipFill>
            <a:blip r:embed="rId3"/>
            <a:stretch>
              <a:fillRect/>
            </a:stretch>
          </p:blipFill>
          <p:spPr>
            <a:xfrm>
              <a:off x="6456519" y="2584104"/>
              <a:ext cx="1304925" cy="2371725"/>
            </a:xfrm>
            <a:prstGeom prst="rect">
              <a:avLst/>
            </a:prstGeom>
          </p:spPr>
        </p:pic>
        <p:sp>
          <p:nvSpPr>
            <p:cNvPr id="7" name="右箭头 6"/>
            <p:cNvSpPr/>
            <p:nvPr/>
          </p:nvSpPr>
          <p:spPr>
            <a:xfrm>
              <a:off x="6943536" y="3506752"/>
              <a:ext cx="834887" cy="3177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圆角矩形 7"/>
            <p:cNvSpPr/>
            <p:nvPr/>
          </p:nvSpPr>
          <p:spPr>
            <a:xfrm>
              <a:off x="6946849" y="3913187"/>
              <a:ext cx="964096" cy="2882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箭头连接符 9"/>
            <p:cNvCxnSpPr/>
            <p:nvPr/>
          </p:nvCxnSpPr>
          <p:spPr>
            <a:xfrm>
              <a:off x="6774571" y="3137934"/>
              <a:ext cx="334410"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6827581" y="3518933"/>
              <a:ext cx="334410"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a:off x="6811018" y="4039077"/>
              <a:ext cx="334410"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6754699" y="4370379"/>
              <a:ext cx="334410"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35347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C58EB65-26A6-48EA-B880-63FE74D7B157}"/>
              </a:ext>
            </a:extLst>
          </p:cNvPr>
          <p:cNvSpPr>
            <a:spLocks noGrp="1"/>
          </p:cNvSpPr>
          <p:nvPr>
            <p:ph type="title"/>
          </p:nvPr>
        </p:nvSpPr>
        <p:spPr/>
        <p:txBody>
          <a:bodyPr/>
          <a:lstStyle/>
          <a:p>
            <a:r>
              <a:rPr lang="en-US" dirty="0"/>
              <a:t>App2: Feynman PDF </a:t>
            </a:r>
          </a:p>
        </p:txBody>
      </p:sp>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3DE07A90-AC46-4CDB-AFBD-28CDFABE76D5}"/>
                  </a:ext>
                </a:extLst>
              </p:cNvPr>
              <p:cNvSpPr>
                <a:spLocks noGrp="1"/>
              </p:cNvSpPr>
              <p:nvPr>
                <p:ph idx="1"/>
              </p:nvPr>
            </p:nvSpPr>
            <p:spPr>
              <a:xfrm>
                <a:off x="628650" y="1964266"/>
                <a:ext cx="7886700" cy="4308654"/>
              </a:xfrm>
            </p:spPr>
            <p:txBody>
              <a:bodyPr>
                <a:noAutofit/>
              </a:bodyPr>
              <a:lstStyle/>
              <a:p>
                <a:r>
                  <a:rPr lang="en-US" dirty="0"/>
                  <a:t>PDF can be obtained from large momentum limit of a correlation</a:t>
                </a:r>
              </a:p>
              <a:p>
                <a:pPr marL="0" indent="0">
                  <a:buNone/>
                </a:pPr>
                <a:r>
                  <a:rPr lang="en-US" dirty="0">
                    <a:solidFill>
                      <a:srgbClr val="FF0000"/>
                    </a:solidFill>
                  </a:rPr>
                  <a:t>         </a:t>
                </a:r>
                <a14:m>
                  <m:oMath xmlns:m="http://schemas.openxmlformats.org/officeDocument/2006/math">
                    <m:d>
                      <m:dPr>
                        <m:begChr m:val="⟨"/>
                        <m:endChr m:val="⟩"/>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𝑃</m:t>
                        </m:r>
                        <m:d>
                          <m:dPr>
                            <m:begChr m:val="|"/>
                            <m:endChr m:val="|"/>
                            <m:ctrlPr>
                              <a:rPr lang="en-US" b="0" i="1" smtClean="0">
                                <a:solidFill>
                                  <a:srgbClr val="FF0000"/>
                                </a:solidFill>
                                <a:latin typeface="Cambria Math" panose="02040503050406030204" pitchFamily="18" charset="0"/>
                              </a:rPr>
                            </m:ctrlPr>
                          </m:dPr>
                          <m:e>
                            <m:acc>
                              <m:accPr>
                                <m:chr m:val="̅"/>
                                <m:ctrlPr>
                                  <a:rPr lang="en-US" b="0" i="1" smtClean="0">
                                    <a:solidFill>
                                      <a:srgbClr val="FF0000"/>
                                    </a:solidFill>
                                    <a:latin typeface="Cambria Math" panose="02040503050406030204" pitchFamily="18" charset="0"/>
                                  </a:rPr>
                                </m:ctrlPr>
                              </m:accPr>
                              <m:e>
                                <m:r>
                                  <a:rPr lang="en-US" b="0" i="1" smtClean="0">
                                    <a:solidFill>
                                      <a:srgbClr val="FF0000"/>
                                    </a:solidFill>
                                    <a:latin typeface="Cambria Math" panose="02040503050406030204" pitchFamily="18" charset="0"/>
                                  </a:rPr>
                                  <m:t>𝜓</m:t>
                                </m:r>
                              </m:e>
                            </m:acc>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𝑧</m:t>
                                </m:r>
                              </m:e>
                            </m:d>
                            <m:r>
                              <m:rPr>
                                <m:sty m:val="p"/>
                              </m:rPr>
                              <a:rPr lang="en-US" b="0" i="0" smtClean="0">
                                <a:solidFill>
                                  <a:srgbClr val="FF0000"/>
                                </a:solidFill>
                                <a:latin typeface="Cambria Math" panose="02040503050406030204" pitchFamily="18" charset="0"/>
                              </a:rPr>
                              <m:t>Γ</m:t>
                            </m:r>
                            <m:r>
                              <a:rPr lang="en-US" b="0" i="1" smtClean="0">
                                <a:solidFill>
                                  <a:srgbClr val="FF0000"/>
                                </a:solidFill>
                                <a:latin typeface="Cambria Math" panose="02040503050406030204" pitchFamily="18" charset="0"/>
                              </a:rPr>
                              <m:t>𝑊</m:t>
                            </m:r>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𝑧</m:t>
                                </m:r>
                                <m:r>
                                  <a:rPr lang="en-US" b="0" i="1" smtClean="0">
                                    <a:solidFill>
                                      <a:srgbClr val="FF0000"/>
                                    </a:solidFill>
                                    <a:latin typeface="Cambria Math" panose="02040503050406030204" pitchFamily="18" charset="0"/>
                                  </a:rPr>
                                  <m:t>,0</m:t>
                                </m:r>
                              </m:e>
                            </m:d>
                            <m:r>
                              <a:rPr lang="en-US" b="0" i="1" smtClean="0">
                                <a:solidFill>
                                  <a:srgbClr val="FF0000"/>
                                </a:solidFill>
                                <a:latin typeface="Cambria Math" panose="02040503050406030204" pitchFamily="18" charset="0"/>
                              </a:rPr>
                              <m:t>𝜓</m:t>
                            </m:r>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0</m:t>
                                </m:r>
                              </m:e>
                            </m:d>
                          </m:e>
                        </m:d>
                        <m:r>
                          <a:rPr lang="en-US" b="0" i="1" smtClean="0">
                            <a:solidFill>
                              <a:srgbClr val="FF0000"/>
                            </a:solidFill>
                            <a:latin typeface="Cambria Math" panose="02040503050406030204" pitchFamily="18" charset="0"/>
                          </a:rPr>
                          <m:t>𝑃</m:t>
                        </m:r>
                      </m:e>
                    </m:d>
                  </m:oMath>
                </a14:m>
                <a:endParaRPr lang="en-US" b="0" dirty="0"/>
              </a:p>
              <a:p>
                <a:pPr lvl="1"/>
                <a:r>
                  <a:rPr lang="en-US" dirty="0"/>
                  <a:t> </a:t>
                </a:r>
                <a14:m>
                  <m:oMath xmlns:m="http://schemas.openxmlformats.org/officeDocument/2006/math">
                    <m:r>
                      <m:rPr>
                        <m:sty m:val="p"/>
                      </m:rPr>
                      <a:rPr lang="en-US" sz="2600" smtClean="0">
                        <a:solidFill>
                          <a:srgbClr val="0000FF"/>
                        </a:solidFill>
                        <a:latin typeface="Cambria Math" panose="02040503050406030204" pitchFamily="18" charset="0"/>
                      </a:rPr>
                      <m:t>Γ</m:t>
                    </m:r>
                  </m:oMath>
                </a14:m>
                <a:r>
                  <a:rPr lang="en-US" sz="2600" dirty="0"/>
                  <a:t> can be </a:t>
                </a:r>
                <a14:m>
                  <m:oMath xmlns:m="http://schemas.openxmlformats.org/officeDocument/2006/math">
                    <m:sSup>
                      <m:sSupPr>
                        <m:ctrlPr>
                          <a:rPr lang="en-US" sz="2600" b="0" i="1" smtClean="0">
                            <a:latin typeface="Cambria Math" panose="02040503050406030204" pitchFamily="18" charset="0"/>
                          </a:rPr>
                        </m:ctrlPr>
                      </m:sSupPr>
                      <m:e>
                        <m:r>
                          <a:rPr lang="en-US" sz="2600" i="1">
                            <a:latin typeface="Cambria Math" panose="02040503050406030204" pitchFamily="18" charset="0"/>
                          </a:rPr>
                          <m:t>𝛾</m:t>
                        </m:r>
                      </m:e>
                      <m:sup>
                        <m:r>
                          <a:rPr lang="en-US" sz="2600" b="0" i="1" smtClean="0">
                            <a:latin typeface="Cambria Math" panose="02040503050406030204" pitchFamily="18" charset="0"/>
                          </a:rPr>
                          <m:t>0</m:t>
                        </m:r>
                      </m:sup>
                    </m:sSup>
                  </m:oMath>
                </a14:m>
                <a:r>
                  <a:rPr lang="en-US" sz="2600" dirty="0"/>
                  <a:t>or </a:t>
                </a:r>
                <a14:m>
                  <m:oMath xmlns:m="http://schemas.openxmlformats.org/officeDocument/2006/math">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𝛾</m:t>
                        </m:r>
                      </m:e>
                      <m:sup>
                        <m:r>
                          <a:rPr lang="en-US" sz="2600" b="0" i="1" smtClean="0">
                            <a:latin typeface="Cambria Math" panose="02040503050406030204" pitchFamily="18" charset="0"/>
                          </a:rPr>
                          <m:t>3</m:t>
                        </m:r>
                      </m:sup>
                    </m:sSup>
                  </m:oMath>
                </a14:m>
                <a:r>
                  <a:rPr lang="en-US" sz="2600" dirty="0"/>
                  <a:t> or any combination. </a:t>
                </a:r>
              </a:p>
              <a:p>
                <a:pPr lvl="1"/>
                <a:r>
                  <a:rPr lang="en-US" sz="2800" dirty="0"/>
                  <a:t> </a:t>
                </a:r>
                <a14:m>
                  <m:oMath xmlns:m="http://schemas.openxmlformats.org/officeDocument/2006/math">
                    <m:r>
                      <a:rPr lang="en-US" sz="2800" b="0" i="1" smtClean="0">
                        <a:latin typeface="Cambria Math" panose="02040503050406030204" pitchFamily="18" charset="0"/>
                      </a:rPr>
                      <m:t>𝑊</m:t>
                    </m:r>
                  </m:oMath>
                </a14:m>
                <a:r>
                  <a:rPr lang="en-US" sz="2600" dirty="0"/>
                  <a:t> is a straight-line Wilson link</a:t>
                </a:r>
              </a:p>
              <a:p>
                <a:pPr marL="0" indent="0">
                  <a:buNone/>
                </a:pPr>
                <a:r>
                  <a:rPr lang="en-US" dirty="0"/>
                  <a:t>  This is the starting point of </a:t>
                </a:r>
                <a:r>
                  <a:rPr lang="en-US" dirty="0" err="1"/>
                  <a:t>quarsi</a:t>
                </a:r>
                <a:r>
                  <a:rPr lang="en-US" dirty="0"/>
                  <a:t>-PDF,</a:t>
                </a:r>
              </a:p>
              <a:p>
                <a:pPr marL="0" indent="0">
                  <a:buNone/>
                </a:pPr>
                <a:r>
                  <a:rPr lang="en-US" sz="2000" dirty="0">
                    <a:solidFill>
                      <a:srgbClr val="01AF1E"/>
                    </a:solidFill>
                  </a:rPr>
                  <a:t>     X. Ji (2013)</a:t>
                </a:r>
              </a:p>
              <a:p>
                <a:pPr marL="0" indent="0">
                  <a:buNone/>
                </a:pPr>
                <a:r>
                  <a:rPr lang="en-US" dirty="0"/>
                  <a:t>Factorization was conjectured. The full-proved given by                 </a:t>
                </a:r>
                <a:r>
                  <a:rPr lang="en-US" sz="2000" dirty="0">
                    <a:solidFill>
                      <a:srgbClr val="01AF1E"/>
                    </a:solidFill>
                  </a:rPr>
                  <a:t>Ma and Qiu, PRD98 (2018) 074021</a:t>
                </a:r>
                <a:endParaRPr lang="en-US" dirty="0">
                  <a:solidFill>
                    <a:srgbClr val="01AF1E"/>
                  </a:solidFill>
                </a:endParaRPr>
              </a:p>
            </p:txBody>
          </p:sp>
        </mc:Choice>
        <mc:Fallback>
          <p:sp>
            <p:nvSpPr>
              <p:cNvPr id="3" name="内容占位符 2">
                <a:extLst>
                  <a:ext uri="{FF2B5EF4-FFF2-40B4-BE49-F238E27FC236}">
                    <a16:creationId xmlns:a16="http://schemas.microsoft.com/office/drawing/2014/main" id="{3DE07A90-AC46-4CDB-AFBD-28CDFABE76D5}"/>
                  </a:ext>
                </a:extLst>
              </p:cNvPr>
              <p:cNvSpPr>
                <a:spLocks noGrp="1" noRot="1" noChangeAspect="1" noMove="1" noResize="1" noEditPoints="1" noAdjustHandles="1" noChangeArrowheads="1" noChangeShapeType="1" noTextEdit="1"/>
              </p:cNvSpPr>
              <p:nvPr>
                <p:ph idx="1"/>
              </p:nvPr>
            </p:nvSpPr>
            <p:spPr>
              <a:xfrm>
                <a:off x="628650" y="1964266"/>
                <a:ext cx="7886700" cy="4308654"/>
              </a:xfrm>
              <a:blipFill>
                <a:blip r:embed="rId2"/>
                <a:stretch>
                  <a:fillRect l="-1546" t="-2405" r="-19397"/>
                </a:stretch>
              </a:blipFill>
            </p:spPr>
            <p:txBody>
              <a:bodyPr/>
              <a:lstStyle/>
              <a:p>
                <a:r>
                  <a:rPr lang="en-US">
                    <a:noFill/>
                  </a:rPr>
                  <a:t> </a:t>
                </a:r>
              </a:p>
            </p:txBody>
          </p:sp>
        </mc:Fallback>
      </mc:AlternateContent>
    </p:spTree>
    <p:extLst>
      <p:ext uri="{BB962C8B-B14F-4D97-AF65-F5344CB8AC3E}">
        <p14:creationId xmlns:p14="http://schemas.microsoft.com/office/powerpoint/2010/main" val="19150783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60D0C-6519-5E5F-3593-A753F0D6DC85}"/>
              </a:ext>
            </a:extLst>
          </p:cNvPr>
          <p:cNvSpPr>
            <a:spLocks noGrp="1"/>
          </p:cNvSpPr>
          <p:nvPr>
            <p:ph type="title"/>
          </p:nvPr>
        </p:nvSpPr>
        <p:spPr/>
        <p:txBody>
          <a:bodyPr/>
          <a:lstStyle/>
          <a:p>
            <a:r>
              <a:rPr lang="en-US" dirty="0"/>
              <a:t>Pion PDF </a:t>
            </a:r>
            <a:r>
              <a:rPr lang="en-US" sz="2800" dirty="0">
                <a:solidFill>
                  <a:srgbClr val="209B1D"/>
                </a:solidFill>
              </a:rPr>
              <a:t>(BNL/ANL, X. Gao et al, PRL, 2022)</a:t>
            </a:r>
            <a:endParaRPr lang="en-US" dirty="0">
              <a:solidFill>
                <a:srgbClr val="209B1D"/>
              </a:solidFill>
            </a:endParaRPr>
          </a:p>
        </p:txBody>
      </p:sp>
      <p:sp>
        <p:nvSpPr>
          <p:cNvPr id="3" name="Content Placeholder 2">
            <a:extLst>
              <a:ext uri="{FF2B5EF4-FFF2-40B4-BE49-F238E27FC236}">
                <a16:creationId xmlns:a16="http://schemas.microsoft.com/office/drawing/2014/main" id="{408B205E-619F-F3AD-C18E-EEFA7FD61C31}"/>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A6883E7C-CC03-2FBB-845D-21E01669EAC6}"/>
              </a:ext>
            </a:extLst>
          </p:cNvPr>
          <p:cNvPicPr>
            <a:picLocks noChangeAspect="1"/>
          </p:cNvPicPr>
          <p:nvPr/>
        </p:nvPicPr>
        <p:blipFill>
          <a:blip r:embed="rId2"/>
          <a:stretch>
            <a:fillRect/>
          </a:stretch>
        </p:blipFill>
        <p:spPr>
          <a:xfrm>
            <a:off x="1761364" y="1690689"/>
            <a:ext cx="5302954" cy="4562477"/>
          </a:xfrm>
          <a:prstGeom prst="rect">
            <a:avLst/>
          </a:prstGeom>
        </p:spPr>
      </p:pic>
      <p:sp>
        <p:nvSpPr>
          <p:cNvPr id="4" name="TextBox 3">
            <a:extLst>
              <a:ext uri="{FF2B5EF4-FFF2-40B4-BE49-F238E27FC236}">
                <a16:creationId xmlns:a16="http://schemas.microsoft.com/office/drawing/2014/main" id="{64710CE2-0B5C-0A5D-CE47-4E6348092BCF}"/>
              </a:ext>
            </a:extLst>
          </p:cNvPr>
          <p:cNvSpPr txBox="1"/>
          <p:nvPr/>
        </p:nvSpPr>
        <p:spPr>
          <a:xfrm>
            <a:off x="7243483" y="3227294"/>
            <a:ext cx="1697318" cy="1323439"/>
          </a:xfrm>
          <a:prstGeom prst="rect">
            <a:avLst/>
          </a:prstGeom>
          <a:noFill/>
        </p:spPr>
        <p:txBody>
          <a:bodyPr wrap="square" rtlCol="0">
            <a:spAutoFit/>
          </a:bodyPr>
          <a:lstStyle/>
          <a:p>
            <a:r>
              <a:rPr lang="en-US" sz="2000" dirty="0" err="1"/>
              <a:t>LaMET</a:t>
            </a:r>
            <a:r>
              <a:rPr lang="en-US" sz="2000" dirty="0"/>
              <a:t> is only approach to predict x dependence</a:t>
            </a:r>
          </a:p>
        </p:txBody>
      </p:sp>
    </p:spTree>
    <p:extLst>
      <p:ext uri="{BB962C8B-B14F-4D97-AF65-F5344CB8AC3E}">
        <p14:creationId xmlns:p14="http://schemas.microsoft.com/office/powerpoint/2010/main" val="1059477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DD5F5-6097-1082-F360-D1D5AEB3DC2E}"/>
              </a:ext>
            </a:extLst>
          </p:cNvPr>
          <p:cNvSpPr>
            <a:spLocks noGrp="1"/>
          </p:cNvSpPr>
          <p:nvPr>
            <p:ph type="title"/>
          </p:nvPr>
        </p:nvSpPr>
        <p:spPr/>
        <p:txBody>
          <a:bodyPr/>
          <a:lstStyle/>
          <a:p>
            <a:r>
              <a:rPr lang="en-US" dirty="0"/>
              <a:t>Universality </a:t>
            </a:r>
          </a:p>
        </p:txBody>
      </p:sp>
      <p:sp>
        <p:nvSpPr>
          <p:cNvPr id="3" name="Content Placeholder 2">
            <a:extLst>
              <a:ext uri="{FF2B5EF4-FFF2-40B4-BE49-F238E27FC236}">
                <a16:creationId xmlns:a16="http://schemas.microsoft.com/office/drawing/2014/main" id="{BA90448F-29BD-603A-3DF3-5E9F9B3FC957}"/>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ABADF7EB-6178-E4B7-7CEF-DBA2F2F04A32}"/>
              </a:ext>
            </a:extLst>
          </p:cNvPr>
          <p:cNvPicPr>
            <a:picLocks noChangeAspect="1"/>
          </p:cNvPicPr>
          <p:nvPr/>
        </p:nvPicPr>
        <p:blipFill>
          <a:blip r:embed="rId2"/>
          <a:stretch>
            <a:fillRect/>
          </a:stretch>
        </p:blipFill>
        <p:spPr>
          <a:xfrm>
            <a:off x="628650" y="1877594"/>
            <a:ext cx="7649489" cy="4434305"/>
          </a:xfrm>
          <a:prstGeom prst="rect">
            <a:avLst/>
          </a:prstGeom>
        </p:spPr>
      </p:pic>
    </p:spTree>
    <p:extLst>
      <p:ext uri="{BB962C8B-B14F-4D97-AF65-F5344CB8AC3E}">
        <p14:creationId xmlns:p14="http://schemas.microsoft.com/office/powerpoint/2010/main" val="3039135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C3891-45B9-8DC9-A6AA-C935779AC69B}"/>
              </a:ext>
            </a:extLst>
          </p:cNvPr>
          <p:cNvSpPr>
            <a:spLocks noGrp="1"/>
          </p:cNvSpPr>
          <p:nvPr>
            <p:ph type="title"/>
          </p:nvPr>
        </p:nvSpPr>
        <p:spPr/>
        <p:txBody>
          <a:bodyPr/>
          <a:lstStyle/>
          <a:p>
            <a:r>
              <a:rPr lang="en-US" dirty="0"/>
              <a:t>Proton u(x)-d(x) PDF </a:t>
            </a:r>
            <a:r>
              <a:rPr lang="en-US" sz="2800" dirty="0">
                <a:solidFill>
                  <a:srgbClr val="209B1D"/>
                </a:solidFill>
              </a:rPr>
              <a:t>(LPC, unpublished)</a:t>
            </a:r>
            <a:endParaRPr lang="en-US" dirty="0">
              <a:solidFill>
                <a:srgbClr val="209B1D"/>
              </a:solidFill>
            </a:endParaRPr>
          </a:p>
        </p:txBody>
      </p:sp>
      <p:sp>
        <p:nvSpPr>
          <p:cNvPr id="3" name="Content Placeholder 2">
            <a:extLst>
              <a:ext uri="{FF2B5EF4-FFF2-40B4-BE49-F238E27FC236}">
                <a16:creationId xmlns:a16="http://schemas.microsoft.com/office/drawing/2014/main" id="{352935CA-4CE2-AD4B-A979-A9523B12460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FE2094E6-D288-2A6A-93D5-076D95B2E4FA}"/>
              </a:ext>
            </a:extLst>
          </p:cNvPr>
          <p:cNvPicPr>
            <a:picLocks noChangeAspect="1"/>
          </p:cNvPicPr>
          <p:nvPr/>
        </p:nvPicPr>
        <p:blipFill>
          <a:blip r:embed="rId2"/>
          <a:stretch>
            <a:fillRect/>
          </a:stretch>
        </p:blipFill>
        <p:spPr>
          <a:xfrm>
            <a:off x="1652107" y="1956823"/>
            <a:ext cx="5941389" cy="3928592"/>
          </a:xfrm>
          <a:prstGeom prst="rect">
            <a:avLst/>
          </a:prstGeom>
        </p:spPr>
      </p:pic>
    </p:spTree>
    <p:extLst>
      <p:ext uri="{BB962C8B-B14F-4D97-AF65-F5344CB8AC3E}">
        <p14:creationId xmlns:p14="http://schemas.microsoft.com/office/powerpoint/2010/main" val="24149072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700E61-8001-475A-A36B-445EBDE538EE}"/>
              </a:ext>
            </a:extLst>
          </p:cNvPr>
          <p:cNvSpPr>
            <a:spLocks noGrp="1"/>
          </p:cNvSpPr>
          <p:nvPr>
            <p:ph type="title"/>
          </p:nvPr>
        </p:nvSpPr>
        <p:spPr/>
        <p:txBody>
          <a:bodyPr/>
          <a:lstStyle/>
          <a:p>
            <a:r>
              <a:rPr lang="en-US" dirty="0">
                <a:solidFill>
                  <a:schemeClr val="tx1"/>
                </a:solidFill>
              </a:rPr>
              <a:t>App3: Generalized </a:t>
            </a:r>
            <a:r>
              <a:rPr lang="en-US" dirty="0" err="1">
                <a:solidFill>
                  <a:schemeClr val="tx1"/>
                </a:solidFill>
              </a:rPr>
              <a:t>parton</a:t>
            </a:r>
            <a:r>
              <a:rPr lang="en-US" dirty="0">
                <a:solidFill>
                  <a:schemeClr val="tx1"/>
                </a:solidFill>
              </a:rPr>
              <a:t> distributions (GPD)</a:t>
            </a:r>
          </a:p>
        </p:txBody>
      </p:sp>
      <p:sp>
        <p:nvSpPr>
          <p:cNvPr id="3" name="内容占位符 2">
            <a:extLst>
              <a:ext uri="{FF2B5EF4-FFF2-40B4-BE49-F238E27FC236}">
                <a16:creationId xmlns:a16="http://schemas.microsoft.com/office/drawing/2014/main" id="{A09BB6DB-7C7E-42E1-B0C1-27464AAB9CD6}"/>
              </a:ext>
            </a:extLst>
          </p:cNvPr>
          <p:cNvSpPr>
            <a:spLocks noGrp="1"/>
          </p:cNvSpPr>
          <p:nvPr>
            <p:ph idx="1"/>
          </p:nvPr>
        </p:nvSpPr>
        <p:spPr/>
        <p:txBody>
          <a:bodyPr/>
          <a:lstStyle/>
          <a:p>
            <a:r>
              <a:rPr lang="en-US" altLang="zh-CN" dirty="0"/>
              <a:t>GPD are form factors of </a:t>
            </a:r>
            <a:r>
              <a:rPr lang="en-US" altLang="zh-CN" dirty="0" err="1"/>
              <a:t>parton</a:t>
            </a:r>
            <a:r>
              <a:rPr lang="en-US" altLang="zh-CN" dirty="0"/>
              <a:t> distributions, providing c</a:t>
            </a:r>
            <a:r>
              <a:rPr lang="en-US" dirty="0"/>
              <a:t>oordinate space distribution and angular momentum of </a:t>
            </a:r>
            <a:r>
              <a:rPr lang="en-US" dirty="0" err="1"/>
              <a:t>partons</a:t>
            </a:r>
            <a:r>
              <a:rPr lang="en-US" dirty="0"/>
              <a:t>.  </a:t>
            </a:r>
          </a:p>
          <a:p>
            <a:r>
              <a:rPr lang="en-US" altLang="zh-CN" dirty="0"/>
              <a:t>An</a:t>
            </a:r>
            <a:r>
              <a:rPr lang="zh-CN" altLang="en-US" dirty="0"/>
              <a:t> </a:t>
            </a:r>
            <a:r>
              <a:rPr lang="en-US" altLang="zh-CN" dirty="0"/>
              <a:t>experimental process that was proposed to measure GPD:  Deeply virtual Compton scattering </a:t>
            </a:r>
            <a:r>
              <a:rPr lang="en-US" altLang="zh-CN" sz="2000" dirty="0">
                <a:solidFill>
                  <a:srgbClr val="01AF1E"/>
                </a:solidFill>
              </a:rPr>
              <a:t>(Ji, 1996). </a:t>
            </a:r>
            <a:r>
              <a:rPr lang="en-US" altLang="zh-CN" dirty="0"/>
              <a:t>Other experiments including meson productions have also been studied </a:t>
            </a:r>
            <a:r>
              <a:rPr lang="en-US" altLang="zh-CN" sz="2000" dirty="0">
                <a:solidFill>
                  <a:srgbClr val="209B1D"/>
                </a:solidFill>
              </a:rPr>
              <a:t>(talk by J. W. Qiu) </a:t>
            </a:r>
            <a:endParaRPr lang="en-US" altLang="zh-CN" dirty="0">
              <a:solidFill>
                <a:srgbClr val="209B1D"/>
              </a:solidFill>
            </a:endParaRPr>
          </a:p>
          <a:p>
            <a:pPr marL="0" indent="0">
              <a:buNone/>
            </a:pPr>
            <a:r>
              <a:rPr lang="en-US" altLang="zh-CN" sz="2000" dirty="0">
                <a:solidFill>
                  <a:srgbClr val="01AF1E"/>
                </a:solidFill>
              </a:rPr>
              <a:t>    </a:t>
            </a:r>
          </a:p>
          <a:p>
            <a:endParaRPr lang="en-US" altLang="zh-CN" sz="2000" dirty="0">
              <a:solidFill>
                <a:srgbClr val="01AF1E"/>
              </a:solidFill>
            </a:endParaRPr>
          </a:p>
          <a:p>
            <a:endParaRPr lang="en-US" altLang="zh-CN" sz="2000" dirty="0">
              <a:solidFill>
                <a:srgbClr val="01AF1E"/>
              </a:solidFill>
            </a:endParaRPr>
          </a:p>
          <a:p>
            <a:pPr marL="0" indent="0">
              <a:buNone/>
            </a:pPr>
            <a:endParaRPr lang="en-US" altLang="zh-CN" sz="2000" dirty="0">
              <a:solidFill>
                <a:srgbClr val="01AF1E"/>
              </a:solidFill>
            </a:endParaRPr>
          </a:p>
          <a:p>
            <a:endParaRPr lang="en-US" altLang="zh-CN" sz="2000" dirty="0">
              <a:solidFill>
                <a:srgbClr val="01AF1E"/>
              </a:solidFill>
            </a:endParaRPr>
          </a:p>
          <a:p>
            <a:endParaRPr lang="en-US" altLang="zh-CN" sz="2000" dirty="0">
              <a:solidFill>
                <a:srgbClr val="01AF1E"/>
              </a:solidFill>
            </a:endParaRPr>
          </a:p>
          <a:p>
            <a:endParaRPr lang="en-US" altLang="zh-CN" sz="2000" dirty="0">
              <a:solidFill>
                <a:srgbClr val="01AF1E"/>
              </a:solidFill>
            </a:endParaRPr>
          </a:p>
          <a:p>
            <a:endParaRPr lang="en-US" sz="2000" dirty="0">
              <a:solidFill>
                <a:srgbClr val="01AF1E"/>
              </a:solidFill>
            </a:endParaRPr>
          </a:p>
          <a:p>
            <a:endParaRPr lang="en-US" sz="2000" dirty="0">
              <a:solidFill>
                <a:srgbClr val="01AF1E"/>
              </a:solidFill>
            </a:endParaRPr>
          </a:p>
          <a:p>
            <a:endParaRPr lang="en-US" sz="2000" dirty="0">
              <a:solidFill>
                <a:srgbClr val="01AF1E"/>
              </a:solidFill>
            </a:endParaRPr>
          </a:p>
          <a:p>
            <a:endParaRPr lang="en-US" sz="2000" dirty="0">
              <a:solidFill>
                <a:srgbClr val="01AF1E"/>
              </a:solidFill>
            </a:endParaRPr>
          </a:p>
          <a:p>
            <a:endParaRPr lang="en-US" sz="2000" dirty="0">
              <a:solidFill>
                <a:srgbClr val="01AF1E"/>
              </a:solidFill>
            </a:endParaRPr>
          </a:p>
          <a:p>
            <a:endParaRPr lang="en-US" sz="2000" dirty="0">
              <a:solidFill>
                <a:srgbClr val="01AF1E"/>
              </a:solidFill>
            </a:endParaRPr>
          </a:p>
          <a:p>
            <a:endParaRPr lang="en-US" dirty="0">
              <a:solidFill>
                <a:srgbClr val="01AF1E"/>
              </a:solidFill>
            </a:endParaRPr>
          </a:p>
        </p:txBody>
      </p:sp>
      <p:pic>
        <p:nvPicPr>
          <p:cNvPr id="5" name="图片 4">
            <a:extLst>
              <a:ext uri="{FF2B5EF4-FFF2-40B4-BE49-F238E27FC236}">
                <a16:creationId xmlns:a16="http://schemas.microsoft.com/office/drawing/2014/main" id="{6A45EFD9-C0C1-438C-80CF-094C8825F033}"/>
              </a:ext>
            </a:extLst>
          </p:cNvPr>
          <p:cNvPicPr>
            <a:picLocks noChangeAspect="1"/>
          </p:cNvPicPr>
          <p:nvPr/>
        </p:nvPicPr>
        <p:blipFill>
          <a:blip r:embed="rId2"/>
          <a:stretch>
            <a:fillRect/>
          </a:stretch>
        </p:blipFill>
        <p:spPr>
          <a:xfrm>
            <a:off x="1522274" y="4899417"/>
            <a:ext cx="3005425" cy="2108288"/>
          </a:xfrm>
          <a:prstGeom prst="rect">
            <a:avLst/>
          </a:prstGeom>
        </p:spPr>
      </p:pic>
      <p:sp>
        <p:nvSpPr>
          <p:cNvPr id="6" name="文本框 5">
            <a:extLst>
              <a:ext uri="{FF2B5EF4-FFF2-40B4-BE49-F238E27FC236}">
                <a16:creationId xmlns:a16="http://schemas.microsoft.com/office/drawing/2014/main" id="{F7E0A3E8-B9A9-4DF5-9500-BDB91E85F39F}"/>
              </a:ext>
            </a:extLst>
          </p:cNvPr>
          <p:cNvSpPr txBox="1"/>
          <p:nvPr/>
        </p:nvSpPr>
        <p:spPr>
          <a:xfrm>
            <a:off x="4763911" y="5187247"/>
            <a:ext cx="3403602" cy="468817"/>
          </a:xfrm>
          <a:prstGeom prst="rect">
            <a:avLst/>
          </a:prstGeom>
          <a:noFill/>
        </p:spPr>
        <p:txBody>
          <a:bodyPr wrap="square" rtlCol="0">
            <a:spAutoFit/>
          </a:bodyPr>
          <a:lstStyle/>
          <a:p>
            <a:r>
              <a:rPr lang="en-US" sz="2400" dirty="0">
                <a:solidFill>
                  <a:srgbClr val="FF0000"/>
                </a:solidFill>
              </a:rPr>
              <a:t>Kinematic variables: x, </a:t>
            </a:r>
            <a:r>
              <a:rPr lang="el-GR" sz="2400" dirty="0">
                <a:solidFill>
                  <a:srgbClr val="FF0000"/>
                </a:solidFill>
              </a:rPr>
              <a:t>ξ</a:t>
            </a:r>
            <a:r>
              <a:rPr lang="en-US" sz="2400" dirty="0">
                <a:solidFill>
                  <a:srgbClr val="FF0000"/>
                </a:solidFill>
              </a:rPr>
              <a:t>, t</a:t>
            </a:r>
          </a:p>
        </p:txBody>
      </p:sp>
    </p:spTree>
    <p:extLst>
      <p:ext uri="{BB962C8B-B14F-4D97-AF65-F5344CB8AC3E}">
        <p14:creationId xmlns:p14="http://schemas.microsoft.com/office/powerpoint/2010/main" val="16661581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700E61-8001-475A-A36B-445EBDE538EE}"/>
              </a:ext>
            </a:extLst>
          </p:cNvPr>
          <p:cNvSpPr>
            <a:spLocks noGrp="1"/>
          </p:cNvSpPr>
          <p:nvPr>
            <p:ph type="title"/>
          </p:nvPr>
        </p:nvSpPr>
        <p:spPr/>
        <p:txBody>
          <a:bodyPr/>
          <a:lstStyle/>
          <a:p>
            <a:r>
              <a:rPr lang="en-US" dirty="0"/>
              <a:t>GPD on lattice</a:t>
            </a:r>
          </a:p>
        </p:txBody>
      </p:sp>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A09BB6DB-7C7E-42E1-B0C1-27464AAB9CD6}"/>
                  </a:ext>
                </a:extLst>
              </p:cNvPr>
              <p:cNvSpPr>
                <a:spLocks noGrp="1"/>
              </p:cNvSpPr>
              <p:nvPr>
                <p:ph idx="1"/>
              </p:nvPr>
            </p:nvSpPr>
            <p:spPr/>
            <p:txBody>
              <a:bodyPr>
                <a:normAutofit lnSpcReduction="10000"/>
              </a:bodyPr>
              <a:lstStyle/>
              <a:p>
                <a:r>
                  <a:rPr lang="en-US" dirty="0"/>
                  <a:t>Present no additional difficulty compared with PDF </a:t>
                </a:r>
              </a:p>
              <a:p>
                <a:r>
                  <a:rPr lang="en-US" dirty="0"/>
                  <a:t>One considers the off-forward matrix elements</a:t>
                </a:r>
              </a:p>
              <a:p>
                <a:pPr marL="0" indent="0">
                  <a:buNone/>
                </a:pPr>
                <a:r>
                  <a:rPr lang="en-US" dirty="0"/>
                  <a:t> </a:t>
                </a:r>
                <a14:m>
                  <m:oMath xmlns:m="http://schemas.openxmlformats.org/officeDocument/2006/math">
                    <m:r>
                      <a:rPr lang="en-US" b="0" i="0" smtClean="0">
                        <a:solidFill>
                          <a:srgbClr val="FF0000"/>
                        </a:solidFill>
                        <a:latin typeface="Cambria Math" panose="02040503050406030204" pitchFamily="18" charset="0"/>
                      </a:rPr>
                      <m:t>        </m:t>
                    </m:r>
                    <m:d>
                      <m:dPr>
                        <m:begChr m:val="⟨"/>
                        <m:endChr m:val="⟩"/>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𝑃</m:t>
                        </m:r>
                        <m:r>
                          <a:rPr lang="en-US" b="0" i="1" smtClean="0">
                            <a:solidFill>
                              <a:srgbClr val="FF0000"/>
                            </a:solidFill>
                            <a:latin typeface="Cambria Math" panose="02040503050406030204" pitchFamily="18" charset="0"/>
                          </a:rPr>
                          <m:t>′</m:t>
                        </m:r>
                        <m:d>
                          <m:dPr>
                            <m:begChr m:val="|"/>
                            <m:endChr m:val="|"/>
                            <m:ctrlPr>
                              <a:rPr lang="en-US" i="1">
                                <a:solidFill>
                                  <a:srgbClr val="FF0000"/>
                                </a:solidFill>
                                <a:latin typeface="Cambria Math" panose="02040503050406030204" pitchFamily="18" charset="0"/>
                              </a:rPr>
                            </m:ctrlPr>
                          </m:dPr>
                          <m:e>
                            <m:acc>
                              <m:accPr>
                                <m:chr m:val="̅"/>
                                <m:ctrlPr>
                                  <a:rPr lang="en-US" i="1">
                                    <a:solidFill>
                                      <a:srgbClr val="FF0000"/>
                                    </a:solidFill>
                                    <a:latin typeface="Cambria Math" panose="02040503050406030204" pitchFamily="18" charset="0"/>
                                  </a:rPr>
                                </m:ctrlPr>
                              </m:accPr>
                              <m:e>
                                <m:r>
                                  <a:rPr lang="en-US" i="1">
                                    <a:solidFill>
                                      <a:srgbClr val="FF0000"/>
                                    </a:solidFill>
                                    <a:latin typeface="Cambria Math" panose="02040503050406030204" pitchFamily="18" charset="0"/>
                                  </a:rPr>
                                  <m:t>𝜓</m:t>
                                </m:r>
                              </m:e>
                            </m:acc>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𝑧</m:t>
                                </m:r>
                              </m:e>
                            </m:d>
                            <m:r>
                              <m:rPr>
                                <m:sty m:val="p"/>
                              </m:rPr>
                              <a:rPr lang="en-US">
                                <a:solidFill>
                                  <a:srgbClr val="FF0000"/>
                                </a:solidFill>
                                <a:latin typeface="Cambria Math" panose="02040503050406030204" pitchFamily="18" charset="0"/>
                              </a:rPr>
                              <m:t>Γ</m:t>
                            </m:r>
                            <m:r>
                              <a:rPr lang="en-US" i="1">
                                <a:solidFill>
                                  <a:srgbClr val="FF0000"/>
                                </a:solidFill>
                                <a:latin typeface="Cambria Math" panose="02040503050406030204" pitchFamily="18" charset="0"/>
                              </a:rPr>
                              <m:t>𝑊</m:t>
                            </m:r>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𝑧</m:t>
                                </m:r>
                                <m:r>
                                  <a:rPr lang="en-US" i="1">
                                    <a:solidFill>
                                      <a:srgbClr val="FF0000"/>
                                    </a:solidFill>
                                    <a:latin typeface="Cambria Math" panose="02040503050406030204" pitchFamily="18" charset="0"/>
                                  </a:rPr>
                                  <m:t>,0</m:t>
                                </m:r>
                              </m:e>
                            </m:d>
                            <m:r>
                              <a:rPr lang="en-US" i="1">
                                <a:solidFill>
                                  <a:srgbClr val="FF0000"/>
                                </a:solidFill>
                                <a:latin typeface="Cambria Math" panose="02040503050406030204" pitchFamily="18" charset="0"/>
                              </a:rPr>
                              <m:t>𝜓</m:t>
                            </m:r>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0</m:t>
                                </m:r>
                              </m:e>
                            </m:d>
                          </m:e>
                        </m:d>
                        <m:r>
                          <a:rPr lang="en-US" i="1">
                            <a:solidFill>
                              <a:srgbClr val="FF0000"/>
                            </a:solidFill>
                            <a:latin typeface="Cambria Math" panose="02040503050406030204" pitchFamily="18" charset="0"/>
                          </a:rPr>
                          <m:t>𝑃</m:t>
                        </m:r>
                      </m:e>
                    </m:d>
                  </m:oMath>
                </a14:m>
                <a:r>
                  <a:rPr lang="en-US" dirty="0">
                    <a:solidFill>
                      <a:srgbClr val="FF0000"/>
                    </a:solidFill>
                  </a:rPr>
                  <a:t> </a:t>
                </a:r>
              </a:p>
              <a:p>
                <a:r>
                  <a:rPr lang="en-US" dirty="0"/>
                  <a:t>Two more variables results</a:t>
                </a:r>
              </a:p>
              <a:p>
                <a:pPr lvl="1"/>
                <a:r>
                  <a:rPr lang="en-US" dirty="0">
                    <a:solidFill>
                      <a:srgbClr val="0000FF"/>
                    </a:solidFill>
                  </a:rPr>
                  <a:t>Momentum transfer, t</a:t>
                </a:r>
              </a:p>
              <a:p>
                <a:pPr lvl="1"/>
                <a:r>
                  <a:rPr lang="en-US" dirty="0">
                    <a:solidFill>
                      <a:srgbClr val="0000FF"/>
                    </a:solidFill>
                  </a:rPr>
                  <a:t>Skewness, </a:t>
                </a:r>
                <a14:m>
                  <m:oMath xmlns:m="http://schemas.openxmlformats.org/officeDocument/2006/math">
                    <m:r>
                      <a:rPr lang="en-US" b="0" i="1" smtClean="0">
                        <a:solidFill>
                          <a:srgbClr val="0000FF"/>
                        </a:solidFill>
                        <a:latin typeface="Cambria Math" panose="02040503050406030204" pitchFamily="18" charset="0"/>
                      </a:rPr>
                      <m:t>𝜉</m:t>
                    </m:r>
                    <m:r>
                      <a:rPr lang="en-US" b="0" i="1" smtClean="0">
                        <a:solidFill>
                          <a:srgbClr val="0000FF"/>
                        </a:solidFill>
                        <a:latin typeface="Cambria Math" panose="02040503050406030204" pitchFamily="18" charset="0"/>
                      </a:rPr>
                      <m:t>,  </m:t>
                    </m:r>
                  </m:oMath>
                </a14:m>
                <a:r>
                  <a:rPr lang="en-US" b="0" dirty="0">
                    <a:solidFill>
                      <a:srgbClr val="0000FF"/>
                    </a:solidFill>
                  </a:rPr>
                  <a:t>need momentum transfer in z- direction.</a:t>
                </a:r>
              </a:p>
              <a:p>
                <a:r>
                  <a:rPr lang="en-US" dirty="0"/>
                  <a:t>It has been very difficult to model these dependences in the literature. Great </a:t>
                </a:r>
                <a:r>
                  <a:rPr lang="en-US" dirty="0" err="1"/>
                  <a:t>oppo</a:t>
                </a:r>
                <a:r>
                  <a:rPr lang="en-US" dirty="0"/>
                  <a:t> to get guidance from lattice. </a:t>
                </a:r>
              </a:p>
              <a:p>
                <a:r>
                  <a:rPr lang="en-US" altLang="zh-CN" dirty="0"/>
                  <a:t>Matching: </a:t>
                </a:r>
                <a:r>
                  <a:rPr lang="en-US" altLang="zh-CN" sz="2200" dirty="0">
                    <a:solidFill>
                      <a:srgbClr val="01AF1E"/>
                    </a:solidFill>
                  </a:rPr>
                  <a:t>Liu et al., PRD100 (2019) 034006</a:t>
                </a:r>
                <a:endParaRPr lang="en-US" sz="2200" dirty="0">
                  <a:solidFill>
                    <a:srgbClr val="01AF1E"/>
                  </a:solidFill>
                </a:endParaRPr>
              </a:p>
            </p:txBody>
          </p:sp>
        </mc:Choice>
        <mc:Fallback>
          <p:sp>
            <p:nvSpPr>
              <p:cNvPr id="3" name="内容占位符 2">
                <a:extLst>
                  <a:ext uri="{FF2B5EF4-FFF2-40B4-BE49-F238E27FC236}">
                    <a16:creationId xmlns:a16="http://schemas.microsoft.com/office/drawing/2014/main" id="{A09BB6DB-7C7E-42E1-B0C1-27464AAB9CD6}"/>
                  </a:ext>
                </a:extLst>
              </p:cNvPr>
              <p:cNvSpPr>
                <a:spLocks noGrp="1" noRot="1" noChangeAspect="1" noMove="1" noResize="1" noEditPoints="1" noAdjustHandles="1" noChangeArrowheads="1" noChangeShapeType="1" noTextEdit="1"/>
              </p:cNvSpPr>
              <p:nvPr>
                <p:ph idx="1"/>
              </p:nvPr>
            </p:nvSpPr>
            <p:spPr>
              <a:blipFill>
                <a:blip r:embed="rId2"/>
                <a:stretch>
                  <a:fillRect l="-1391" t="-3361" r="-1391" b="-700"/>
                </a:stretch>
              </a:blipFill>
            </p:spPr>
            <p:txBody>
              <a:bodyPr/>
              <a:lstStyle/>
              <a:p>
                <a:r>
                  <a:rPr lang="en-US">
                    <a:noFill/>
                  </a:rPr>
                  <a:t> </a:t>
                </a:r>
              </a:p>
            </p:txBody>
          </p:sp>
        </mc:Fallback>
      </mc:AlternateContent>
    </p:spTree>
    <p:extLst>
      <p:ext uri="{BB962C8B-B14F-4D97-AF65-F5344CB8AC3E}">
        <p14:creationId xmlns:p14="http://schemas.microsoft.com/office/powerpoint/2010/main" val="25798375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48F44-3BDE-4B62-AAC0-15EB6DB4F92B}"/>
              </a:ext>
            </a:extLst>
          </p:cNvPr>
          <p:cNvSpPr>
            <a:spLocks noGrp="1"/>
          </p:cNvSpPr>
          <p:nvPr>
            <p:ph type="title"/>
          </p:nvPr>
        </p:nvSpPr>
        <p:spPr>
          <a:xfrm>
            <a:off x="628650" y="365126"/>
            <a:ext cx="8320368" cy="1325563"/>
          </a:xfrm>
        </p:spPr>
        <p:txBody>
          <a:bodyPr>
            <a:normAutofit/>
          </a:bodyPr>
          <a:lstStyle/>
          <a:p>
            <a:r>
              <a:rPr lang="en-US" dirty="0"/>
              <a:t>Quark transverse-plan distributions in the proton from lattice</a:t>
            </a:r>
            <a:r>
              <a:rPr lang="en-US" sz="4000" dirty="0"/>
              <a:t> </a:t>
            </a:r>
            <a:r>
              <a:rPr lang="en-US" sz="2800" dirty="0">
                <a:solidFill>
                  <a:srgbClr val="00B050"/>
                </a:solidFill>
              </a:rPr>
              <a:t>(</a:t>
            </a:r>
            <a:r>
              <a:rPr lang="en-US" sz="2800" dirty="0" err="1">
                <a:solidFill>
                  <a:srgbClr val="00B050"/>
                </a:solidFill>
              </a:rPr>
              <a:t>H.W.Lin</a:t>
            </a:r>
            <a:r>
              <a:rPr lang="en-US" sz="2800" dirty="0">
                <a:solidFill>
                  <a:srgbClr val="00B050"/>
                </a:solidFill>
              </a:rPr>
              <a:t>, PRL2021)</a:t>
            </a:r>
            <a:endParaRPr lang="en-US" dirty="0"/>
          </a:p>
        </p:txBody>
      </p:sp>
      <p:sp>
        <p:nvSpPr>
          <p:cNvPr id="3" name="Content Placeholder 2">
            <a:extLst>
              <a:ext uri="{FF2B5EF4-FFF2-40B4-BE49-F238E27FC236}">
                <a16:creationId xmlns:a16="http://schemas.microsoft.com/office/drawing/2014/main" id="{39515BD7-DAE9-4579-93EF-5DD852F889FE}"/>
              </a:ext>
            </a:extLst>
          </p:cNvPr>
          <p:cNvSpPr>
            <a:spLocks noGrp="1"/>
          </p:cNvSpPr>
          <p:nvPr>
            <p:ph idx="1"/>
          </p:nvPr>
        </p:nvSpPr>
        <p:spPr/>
        <p:txBody>
          <a:bodyPr/>
          <a:lstStyle/>
          <a:p>
            <a:r>
              <a:rPr lang="en-US" dirty="0"/>
              <a:t>MILC configurations </a:t>
            </a:r>
          </a:p>
          <a:p>
            <a:pPr marL="0" indent="0">
              <a:buNone/>
            </a:pPr>
            <a:r>
              <a:rPr lang="en-US" sz="2400" dirty="0">
                <a:solidFill>
                  <a:schemeClr val="accent2">
                    <a:lumMod val="75000"/>
                  </a:schemeClr>
                </a:solidFill>
              </a:rPr>
              <a:t>   </a:t>
            </a:r>
            <a:r>
              <a:rPr lang="en-US" sz="2400" dirty="0">
                <a:solidFill>
                  <a:srgbClr val="209B1D"/>
                </a:solidFill>
              </a:rPr>
              <a:t>a = 0.09 </a:t>
            </a:r>
            <a:r>
              <a:rPr lang="en-US" sz="2400" dirty="0" err="1">
                <a:solidFill>
                  <a:srgbClr val="209B1D"/>
                </a:solidFill>
              </a:rPr>
              <a:t>fm</a:t>
            </a:r>
            <a:r>
              <a:rPr lang="en-US" sz="2400" dirty="0">
                <a:solidFill>
                  <a:srgbClr val="209B1D"/>
                </a:solidFill>
              </a:rPr>
              <a:t>, m</a:t>
            </a:r>
            <a:r>
              <a:rPr lang="el-GR" sz="2400" baseline="-25000" dirty="0">
                <a:solidFill>
                  <a:srgbClr val="209B1D"/>
                </a:solidFill>
              </a:rPr>
              <a:t>π</a:t>
            </a:r>
            <a:r>
              <a:rPr lang="en-US" sz="2400" dirty="0">
                <a:solidFill>
                  <a:srgbClr val="209B1D"/>
                </a:solidFill>
              </a:rPr>
              <a:t> = 140 MeV</a:t>
            </a:r>
          </a:p>
          <a:p>
            <a:pPr marL="0" indent="0">
              <a:buNone/>
            </a:pPr>
            <a:r>
              <a:rPr lang="en-US" sz="2400" dirty="0">
                <a:solidFill>
                  <a:srgbClr val="209B1D"/>
                </a:solidFill>
              </a:rPr>
              <a:t>   </a:t>
            </a:r>
            <a:r>
              <a:rPr lang="en-US" sz="2400" dirty="0" err="1">
                <a:solidFill>
                  <a:srgbClr val="209B1D"/>
                </a:solidFill>
              </a:rPr>
              <a:t>Pz</a:t>
            </a:r>
            <a:r>
              <a:rPr lang="en-US" sz="2400" dirty="0">
                <a:solidFill>
                  <a:srgbClr val="209B1D"/>
                </a:solidFill>
              </a:rPr>
              <a:t> = 2.2 GeV </a:t>
            </a:r>
          </a:p>
        </p:txBody>
      </p:sp>
      <p:pic>
        <p:nvPicPr>
          <p:cNvPr id="5" name="Picture 4">
            <a:extLst>
              <a:ext uri="{FF2B5EF4-FFF2-40B4-BE49-F238E27FC236}">
                <a16:creationId xmlns:a16="http://schemas.microsoft.com/office/drawing/2014/main" id="{734601C1-0414-42D3-B893-DFA40CEA4ABA}"/>
              </a:ext>
            </a:extLst>
          </p:cNvPr>
          <p:cNvPicPr>
            <a:picLocks noChangeAspect="1"/>
          </p:cNvPicPr>
          <p:nvPr/>
        </p:nvPicPr>
        <p:blipFill>
          <a:blip r:embed="rId2"/>
          <a:stretch>
            <a:fillRect/>
          </a:stretch>
        </p:blipFill>
        <p:spPr>
          <a:xfrm>
            <a:off x="1152163" y="4298303"/>
            <a:ext cx="6509026" cy="2305354"/>
          </a:xfrm>
          <a:prstGeom prst="rect">
            <a:avLst/>
          </a:prstGeom>
        </p:spPr>
      </p:pic>
      <p:pic>
        <p:nvPicPr>
          <p:cNvPr id="7" name="Picture 6">
            <a:extLst>
              <a:ext uri="{FF2B5EF4-FFF2-40B4-BE49-F238E27FC236}">
                <a16:creationId xmlns:a16="http://schemas.microsoft.com/office/drawing/2014/main" id="{5757408C-6340-42CC-AE70-46A1C71D10AF}"/>
              </a:ext>
            </a:extLst>
          </p:cNvPr>
          <p:cNvPicPr>
            <a:picLocks noChangeAspect="1"/>
          </p:cNvPicPr>
          <p:nvPr/>
        </p:nvPicPr>
        <p:blipFill>
          <a:blip r:embed="rId3"/>
          <a:stretch>
            <a:fillRect/>
          </a:stretch>
        </p:blipFill>
        <p:spPr>
          <a:xfrm>
            <a:off x="5326106" y="1667282"/>
            <a:ext cx="3595593" cy="2334012"/>
          </a:xfrm>
          <a:prstGeom prst="rect">
            <a:avLst/>
          </a:prstGeom>
        </p:spPr>
      </p:pic>
      <p:pic>
        <p:nvPicPr>
          <p:cNvPr id="9" name="Picture 8">
            <a:extLst>
              <a:ext uri="{FF2B5EF4-FFF2-40B4-BE49-F238E27FC236}">
                <a16:creationId xmlns:a16="http://schemas.microsoft.com/office/drawing/2014/main" id="{BFBDE7D1-623B-462E-87DD-396DE5211BF4}"/>
              </a:ext>
            </a:extLst>
          </p:cNvPr>
          <p:cNvPicPr>
            <a:picLocks noChangeAspect="1"/>
          </p:cNvPicPr>
          <p:nvPr/>
        </p:nvPicPr>
        <p:blipFill>
          <a:blip r:embed="rId4"/>
          <a:stretch>
            <a:fillRect/>
          </a:stretch>
        </p:blipFill>
        <p:spPr>
          <a:xfrm>
            <a:off x="1034999" y="3321522"/>
            <a:ext cx="4217963" cy="679772"/>
          </a:xfrm>
          <a:prstGeom prst="rect">
            <a:avLst/>
          </a:prstGeom>
          <a:ln>
            <a:solidFill>
              <a:schemeClr val="accent1"/>
            </a:solidFill>
          </a:ln>
        </p:spPr>
      </p:pic>
    </p:spTree>
    <p:extLst>
      <p:ext uri="{BB962C8B-B14F-4D97-AF65-F5344CB8AC3E}">
        <p14:creationId xmlns:p14="http://schemas.microsoft.com/office/powerpoint/2010/main" val="7579797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3F0310-259C-407F-B82D-00DB74DCF2E0}"/>
              </a:ext>
            </a:extLst>
          </p:cNvPr>
          <p:cNvSpPr>
            <a:spLocks noGrp="1"/>
          </p:cNvSpPr>
          <p:nvPr>
            <p:ph type="title"/>
          </p:nvPr>
        </p:nvSpPr>
        <p:spPr>
          <a:xfrm>
            <a:off x="628650" y="365126"/>
            <a:ext cx="9017374" cy="1325563"/>
          </a:xfrm>
        </p:spPr>
        <p:txBody>
          <a:bodyPr/>
          <a:lstStyle/>
          <a:p>
            <a:r>
              <a:rPr lang="en-US" dirty="0">
                <a:solidFill>
                  <a:schemeClr val="tx1"/>
                </a:solidFill>
              </a:rPr>
              <a:t>App4: Transverse-momentum-dependent PDFs</a:t>
            </a:r>
          </a:p>
        </p:txBody>
      </p:sp>
      <p:sp>
        <p:nvSpPr>
          <p:cNvPr id="3" name="内容占位符 2">
            <a:extLst>
              <a:ext uri="{FF2B5EF4-FFF2-40B4-BE49-F238E27FC236}">
                <a16:creationId xmlns:a16="http://schemas.microsoft.com/office/drawing/2014/main" id="{3A4C87BC-8F06-4569-8608-152B19CDEF12}"/>
              </a:ext>
            </a:extLst>
          </p:cNvPr>
          <p:cNvSpPr>
            <a:spLocks noGrp="1"/>
          </p:cNvSpPr>
          <p:nvPr>
            <p:ph idx="1"/>
          </p:nvPr>
        </p:nvSpPr>
        <p:spPr>
          <a:xfrm>
            <a:off x="397230" y="1836913"/>
            <a:ext cx="8515350" cy="4351338"/>
          </a:xfrm>
        </p:spPr>
        <p:txBody>
          <a:bodyPr>
            <a:normAutofit/>
          </a:bodyPr>
          <a:lstStyle/>
          <a:p>
            <a:r>
              <a:rPr lang="en-US" altLang="zh-CN" dirty="0"/>
              <a:t>Important nucleon observable, many phenomenology related to spin physics (</a:t>
            </a:r>
            <a:r>
              <a:rPr lang="en-US" altLang="zh-CN" dirty="0" err="1"/>
              <a:t>Sivers</a:t>
            </a:r>
            <a:r>
              <a:rPr lang="en-US" altLang="zh-CN" dirty="0"/>
              <a:t> effect </a:t>
            </a:r>
            <a:r>
              <a:rPr lang="en-US" altLang="zh-CN" dirty="0" err="1"/>
              <a:t>etc</a:t>
            </a:r>
            <a:r>
              <a:rPr lang="en-US" altLang="zh-CN" dirty="0"/>
              <a:t>). </a:t>
            </a:r>
          </a:p>
          <a:p>
            <a:pPr marL="0" indent="0">
              <a:buNone/>
            </a:pPr>
            <a:r>
              <a:rPr lang="en-US" altLang="zh-CN" dirty="0"/>
              <a:t>    </a:t>
            </a:r>
            <a:r>
              <a:rPr lang="en-US" altLang="zh-CN" sz="2000" dirty="0">
                <a:solidFill>
                  <a:srgbClr val="01AF1E"/>
                </a:solidFill>
              </a:rPr>
              <a:t>TMD HANDBOOK, R. </a:t>
            </a:r>
            <a:r>
              <a:rPr lang="en-US" altLang="zh-CN" sz="2000" dirty="0" err="1">
                <a:solidFill>
                  <a:srgbClr val="01AF1E"/>
                </a:solidFill>
              </a:rPr>
              <a:t>Boussarie</a:t>
            </a:r>
            <a:r>
              <a:rPr lang="en-US" altLang="zh-CN" sz="2000" dirty="0">
                <a:solidFill>
                  <a:srgbClr val="01AF1E"/>
                </a:solidFill>
              </a:rPr>
              <a:t> et al, </a:t>
            </a:r>
            <a:r>
              <a:rPr lang="en-US" sz="2000" dirty="0">
                <a:solidFill>
                  <a:srgbClr val="01AF1E"/>
                </a:solidFill>
              </a:rPr>
              <a:t>e-Print: </a:t>
            </a:r>
            <a:r>
              <a:rPr lang="en-US" sz="2000" dirty="0">
                <a:solidFill>
                  <a:srgbClr val="01AF1E"/>
                </a:solidFill>
                <a:hlinkClick r:id="rId2">
                  <a:extLst>
                    <a:ext uri="{A12FA001-AC4F-418D-AE19-62706E023703}">
                      <ahyp:hlinkClr xmlns:ahyp="http://schemas.microsoft.com/office/drawing/2018/hyperlinkcolor" val="tx"/>
                    </a:ext>
                  </a:extLst>
                </a:hlinkClick>
              </a:rPr>
              <a:t>2304.03302</a:t>
            </a:r>
            <a:endParaRPr lang="en-US" altLang="zh-CN" sz="2000" dirty="0">
              <a:solidFill>
                <a:srgbClr val="01AF1E"/>
              </a:solidFill>
            </a:endParaRPr>
          </a:p>
          <a:p>
            <a:pPr marL="0" indent="0">
              <a:buNone/>
            </a:pPr>
            <a:endParaRPr lang="en-US" dirty="0"/>
          </a:p>
        </p:txBody>
      </p:sp>
      <p:pic>
        <p:nvPicPr>
          <p:cNvPr id="7" name="Picture 6">
            <a:extLst>
              <a:ext uri="{FF2B5EF4-FFF2-40B4-BE49-F238E27FC236}">
                <a16:creationId xmlns:a16="http://schemas.microsoft.com/office/drawing/2014/main" id="{885639E6-88C5-C2AA-A1B4-CE91EFF25304}"/>
              </a:ext>
            </a:extLst>
          </p:cNvPr>
          <p:cNvPicPr>
            <a:picLocks noChangeAspect="1"/>
          </p:cNvPicPr>
          <p:nvPr/>
        </p:nvPicPr>
        <p:blipFill>
          <a:blip r:embed="rId3"/>
          <a:stretch>
            <a:fillRect/>
          </a:stretch>
        </p:blipFill>
        <p:spPr>
          <a:xfrm>
            <a:off x="1585713" y="3189925"/>
            <a:ext cx="4943061" cy="3568034"/>
          </a:xfrm>
          <a:prstGeom prst="rect">
            <a:avLst/>
          </a:prstGeom>
        </p:spPr>
      </p:pic>
    </p:spTree>
    <p:extLst>
      <p:ext uri="{BB962C8B-B14F-4D97-AF65-F5344CB8AC3E}">
        <p14:creationId xmlns:p14="http://schemas.microsoft.com/office/powerpoint/2010/main" val="6232612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002E0-2CB3-9E12-74F6-9CF70DA1D8F8}"/>
              </a:ext>
            </a:extLst>
          </p:cNvPr>
          <p:cNvSpPr>
            <a:spLocks noGrp="1"/>
          </p:cNvSpPr>
          <p:nvPr>
            <p:ph type="title"/>
          </p:nvPr>
        </p:nvSpPr>
        <p:spPr/>
        <p:txBody>
          <a:bodyPr/>
          <a:lstStyle/>
          <a:p>
            <a:endParaRPr lang="en-US"/>
          </a:p>
        </p:txBody>
      </p:sp>
      <p:pic>
        <p:nvPicPr>
          <p:cNvPr id="7" name="Content Placeholder 6">
            <a:extLst>
              <a:ext uri="{FF2B5EF4-FFF2-40B4-BE49-F238E27FC236}">
                <a16:creationId xmlns:a16="http://schemas.microsoft.com/office/drawing/2014/main" id="{706A26A6-8E44-2C44-4FA7-87D9709B529C}"/>
              </a:ext>
            </a:extLst>
          </p:cNvPr>
          <p:cNvPicPr>
            <a:picLocks noGrp="1" noChangeAspect="1"/>
          </p:cNvPicPr>
          <p:nvPr>
            <p:ph idx="1"/>
          </p:nvPr>
        </p:nvPicPr>
        <p:blipFill>
          <a:blip r:embed="rId2"/>
          <a:stretch>
            <a:fillRect/>
          </a:stretch>
        </p:blipFill>
        <p:spPr>
          <a:xfrm>
            <a:off x="138356" y="365126"/>
            <a:ext cx="8867288" cy="6502253"/>
          </a:xfrm>
        </p:spPr>
      </p:pic>
    </p:spTree>
    <p:extLst>
      <p:ext uri="{BB962C8B-B14F-4D97-AF65-F5344CB8AC3E}">
        <p14:creationId xmlns:p14="http://schemas.microsoft.com/office/powerpoint/2010/main" val="33597850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4530A-9E3C-2083-75BF-54A000C4F34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526ECAB-59B0-7B1D-73BD-2E62BF8F0CA2}"/>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2AF76D2F-5031-0887-8171-D3AD71227689}"/>
              </a:ext>
            </a:extLst>
          </p:cNvPr>
          <p:cNvPicPr>
            <a:picLocks noChangeAspect="1"/>
          </p:cNvPicPr>
          <p:nvPr/>
        </p:nvPicPr>
        <p:blipFill>
          <a:blip r:embed="rId2"/>
          <a:stretch>
            <a:fillRect/>
          </a:stretch>
        </p:blipFill>
        <p:spPr>
          <a:xfrm>
            <a:off x="567765" y="561775"/>
            <a:ext cx="8137822" cy="5827072"/>
          </a:xfrm>
          <a:prstGeom prst="rect">
            <a:avLst/>
          </a:prstGeom>
        </p:spPr>
      </p:pic>
    </p:spTree>
    <p:extLst>
      <p:ext uri="{BB962C8B-B14F-4D97-AF65-F5344CB8AC3E}">
        <p14:creationId xmlns:p14="http://schemas.microsoft.com/office/powerpoint/2010/main" val="1260595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6"/>
            <a:ext cx="7163146" cy="1325563"/>
          </a:xfrm>
        </p:spPr>
        <p:txBody>
          <a:bodyPr/>
          <a:lstStyle/>
          <a:p>
            <a:r>
              <a:rPr lang="en-US" altLang="zh-CN" dirty="0"/>
              <a:t>Parton distribution functions (PDF)</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688283" y="1825625"/>
                <a:ext cx="7680464" cy="4351338"/>
              </a:xfrm>
            </p:spPr>
            <p:txBody>
              <a:bodyPr>
                <a:noAutofit/>
              </a:bodyPr>
              <a:lstStyle/>
              <a:p>
                <a:pPr>
                  <a:buFont typeface="Wingdings" panose="05000000000000000000" pitchFamily="2" charset="2"/>
                  <a:buChar char="§"/>
                </a:pPr>
                <a:r>
                  <a:rPr lang="en-US" altLang="zh-CN" dirty="0"/>
                  <a:t>Every </a:t>
                </a:r>
                <a:r>
                  <a:rPr lang="en-US" altLang="zh-CN" dirty="0" err="1"/>
                  <a:t>parton</a:t>
                </a:r>
                <a:r>
                  <a:rPr lang="en-US" altLang="zh-CN" dirty="0"/>
                  <a:t> has k=</a:t>
                </a:r>
                <a:r>
                  <a:rPr lang="en-US" altLang="zh-CN" dirty="0">
                    <a:sym typeface="Symbol" panose="05050102010706020507" pitchFamily="18" charset="2"/>
                  </a:rPr>
                  <a:t>, however,</a:t>
                </a:r>
              </a:p>
              <a:p>
                <a:pPr marL="0" indent="0">
                  <a:buNone/>
                </a:pPr>
                <a:r>
                  <a:rPr lang="en-US" altLang="zh-CN" dirty="0">
                    <a:sym typeface="Symbol" panose="05050102010706020507" pitchFamily="18" charset="2"/>
                  </a:rPr>
                  <a:t>  	</a:t>
                </a:r>
                <a:r>
                  <a:rPr lang="en-US" altLang="zh-CN" dirty="0">
                    <a:solidFill>
                      <a:srgbClr val="0000FF"/>
                    </a:solidFill>
                    <a:sym typeface="Symbol" panose="05050102010706020507" pitchFamily="18" charset="2"/>
                  </a:rPr>
                  <a:t>x=k/p = finite,  [0,1]</a:t>
                </a:r>
                <a:endParaRPr lang="en-US" altLang="zh-CN" dirty="0">
                  <a:solidFill>
                    <a:srgbClr val="0000FF"/>
                  </a:solidFill>
                </a:endParaRPr>
              </a:p>
              <a:p>
                <a:pPr>
                  <a:buFont typeface="Wingdings" panose="05000000000000000000" pitchFamily="2" charset="2"/>
                  <a:buChar char="§"/>
                </a:pPr>
                <a:r>
                  <a:rPr lang="en-US" altLang="zh-CN" dirty="0">
                    <a:solidFill>
                      <a:schemeClr val="tx1"/>
                    </a:solidFill>
                  </a:rPr>
                  <a:t>Parton distribution function </a:t>
                </a:r>
              </a:p>
              <a:p>
                <a:pPr marL="0" indent="0">
                  <a:buNone/>
                </a:pPr>
                <a:r>
                  <a:rPr lang="en-US" altLang="zh-CN" b="0" dirty="0">
                    <a:solidFill>
                      <a:srgbClr val="FF0000"/>
                    </a:solidFill>
                  </a:rPr>
                  <a:t>               </a:t>
                </a:r>
                <a14:m>
                  <m:oMath xmlns:m="http://schemas.openxmlformats.org/officeDocument/2006/math">
                    <m:r>
                      <a:rPr lang="en-US" altLang="zh-CN" b="0" i="1" smtClean="0">
                        <a:solidFill>
                          <a:srgbClr val="FF0000"/>
                        </a:solidFill>
                        <a:latin typeface="Cambria Math" panose="02040503050406030204" pitchFamily="18" charset="0"/>
                      </a:rPr>
                      <m:t>𝑓</m:t>
                    </m:r>
                    <m:d>
                      <m:dPr>
                        <m:ctrlPr>
                          <a:rPr lang="en-US" altLang="zh-CN" b="0" i="1" smtClean="0">
                            <a:solidFill>
                              <a:srgbClr val="FF0000"/>
                            </a:solidFill>
                            <a:latin typeface="Cambria Math" panose="02040503050406030204" pitchFamily="18" charset="0"/>
                          </a:rPr>
                        </m:ctrlPr>
                      </m:dPr>
                      <m:e>
                        <m:r>
                          <a:rPr lang="en-US" altLang="zh-CN" b="0" i="1" smtClean="0">
                            <a:solidFill>
                              <a:srgbClr val="FF0000"/>
                            </a:solidFill>
                            <a:latin typeface="Cambria Math" panose="02040503050406030204" pitchFamily="18" charset="0"/>
                          </a:rPr>
                          <m:t>𝑥</m:t>
                        </m:r>
                      </m:e>
                    </m:d>
                    <m:r>
                      <a:rPr lang="en-US" altLang="zh-CN" b="0" i="1" smtClean="0">
                        <a:solidFill>
                          <a:srgbClr val="FF0000"/>
                        </a:solidFill>
                        <a:latin typeface="Cambria Math" panose="02040503050406030204" pitchFamily="18" charset="0"/>
                      </a:rPr>
                      <m:t> </m:t>
                    </m:r>
                  </m:oMath>
                </a14:m>
                <a:endParaRPr lang="en-US" altLang="zh-CN" b="0" dirty="0">
                  <a:solidFill>
                    <a:srgbClr val="FF0000"/>
                  </a:solidFill>
                </a:endParaRPr>
              </a:p>
              <a:p>
                <a:pPr marL="0" indent="0">
                  <a:buNone/>
                </a:pPr>
                <a:r>
                  <a:rPr lang="en-US" altLang="zh-CN" dirty="0">
                    <a:solidFill>
                      <a:srgbClr val="FF0000"/>
                    </a:solidFill>
                  </a:rPr>
                  <a:t>is the probability of finding </a:t>
                </a:r>
                <a:r>
                  <a:rPr lang="en-US" altLang="zh-CN" dirty="0" err="1">
                    <a:solidFill>
                      <a:srgbClr val="FF0000"/>
                    </a:solidFill>
                  </a:rPr>
                  <a:t>parton</a:t>
                </a:r>
                <a:r>
                  <a:rPr lang="en-US" altLang="zh-CN" dirty="0">
                    <a:solidFill>
                      <a:srgbClr val="FF0000"/>
                    </a:solidFill>
                  </a:rPr>
                  <a:t> in a proton, carrying x</a:t>
                </a:r>
                <a:r>
                  <a:rPr lang="en-US" altLang="zh-CN" sz="1800" dirty="0">
                    <a:solidFill>
                      <a:srgbClr val="FF0000"/>
                    </a:solidFill>
                  </a:rPr>
                  <a:t> </a:t>
                </a:r>
                <a:r>
                  <a:rPr lang="en-US" altLang="zh-CN" dirty="0">
                    <a:solidFill>
                      <a:srgbClr val="FF0000"/>
                    </a:solidFill>
                  </a:rPr>
                  <a:t>fraction of the momentum of the parent. </a:t>
                </a:r>
              </a:p>
              <a:p>
                <a:pPr>
                  <a:buFont typeface="Wingdings" panose="05000000000000000000" pitchFamily="2" charset="2"/>
                  <a:buChar char="§"/>
                </a:pPr>
                <a:r>
                  <a:rPr lang="en-US" altLang="zh-CN" dirty="0"/>
                  <a:t>PDF is a bound state property of the proton, essential to explain the results of high-energy collisions.</a:t>
                </a:r>
                <a:endParaRPr lang="en-US" altLang="zh-CN" dirty="0">
                  <a:solidFill>
                    <a:srgbClr val="FF0000"/>
                  </a:solidFill>
                </a:endParaRPr>
              </a:p>
              <a:p>
                <a:pPr>
                  <a:buFont typeface="Wingdings" panose="05000000000000000000" pitchFamily="2" charset="2"/>
                  <a:buChar char="§"/>
                </a:pPr>
                <a:endParaRPr lang="en-US" altLang="zh-CN" dirty="0">
                  <a:solidFill>
                    <a:srgbClr val="FF0000"/>
                  </a:solidFill>
                </a:endParaRPr>
              </a:p>
              <a:p>
                <a:pPr>
                  <a:buFont typeface="Wingdings" panose="05000000000000000000" pitchFamily="2" charset="2"/>
                  <a:buChar char="§"/>
                </a:pPr>
                <a:endParaRPr lang="en-US" altLang="zh-CN" dirty="0">
                  <a:solidFill>
                    <a:srgbClr val="1E02C6"/>
                  </a:solidFill>
                </a:endParaRPr>
              </a:p>
              <a:p>
                <a:pPr lvl="1"/>
                <a:endParaRPr lang="en-US" altLang="zh-CN" dirty="0"/>
              </a:p>
              <a:p>
                <a:pPr>
                  <a:buFont typeface="Wingdings" panose="05000000000000000000" pitchFamily="2" charset="2"/>
                  <a:buChar char="§"/>
                </a:pPr>
                <a:endParaRPr lang="en-US" altLang="zh-CN" dirty="0">
                  <a:solidFill>
                    <a:schemeClr val="tx1"/>
                  </a:solidFill>
                </a:endParaRPr>
              </a:p>
              <a:p>
                <a:pPr marL="0" indent="0">
                  <a:buNone/>
                </a:pPr>
                <a:endParaRPr lang="en-US" altLang="zh-CN" dirty="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688283" y="1825625"/>
                <a:ext cx="7680464" cy="4351338"/>
              </a:xfrm>
              <a:blipFill>
                <a:blip r:embed="rId4"/>
                <a:stretch>
                  <a:fillRect l="-1667" t="-2381" r="-1349" b="-8824"/>
                </a:stretch>
              </a:blipFill>
            </p:spPr>
            <p:txBody>
              <a:bodyPr/>
              <a:lstStyle/>
              <a:p>
                <a:r>
                  <a:rPr lang="en-US">
                    <a:noFill/>
                  </a:rPr>
                  <a:t> </a:t>
                </a:r>
              </a:p>
            </p:txBody>
          </p:sp>
        </mc:Fallback>
      </mc:AlternateContent>
    </p:spTree>
    <p:extLst>
      <p:ext uri="{BB962C8B-B14F-4D97-AF65-F5344CB8AC3E}">
        <p14:creationId xmlns:p14="http://schemas.microsoft.com/office/powerpoint/2010/main" val="6509922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918AA-63F1-1971-57F5-FAA95DE2F32F}"/>
              </a:ext>
            </a:extLst>
          </p:cNvPr>
          <p:cNvSpPr>
            <a:spLocks noGrp="1"/>
          </p:cNvSpPr>
          <p:nvPr>
            <p:ph type="title"/>
          </p:nvPr>
        </p:nvSpPr>
        <p:spPr/>
        <p:txBody>
          <a:bodyPr/>
          <a:lstStyle/>
          <a:p>
            <a:endParaRPr lang="en-US"/>
          </a:p>
        </p:txBody>
      </p:sp>
      <p:pic>
        <p:nvPicPr>
          <p:cNvPr id="7" name="Content Placeholder 6">
            <a:extLst>
              <a:ext uri="{FF2B5EF4-FFF2-40B4-BE49-F238E27FC236}">
                <a16:creationId xmlns:a16="http://schemas.microsoft.com/office/drawing/2014/main" id="{82B5FA72-FACD-F4F1-E724-57641A718D41}"/>
              </a:ext>
            </a:extLst>
          </p:cNvPr>
          <p:cNvPicPr>
            <a:picLocks noGrp="1" noChangeAspect="1"/>
          </p:cNvPicPr>
          <p:nvPr>
            <p:ph idx="1"/>
          </p:nvPr>
        </p:nvPicPr>
        <p:blipFill>
          <a:blip r:embed="rId2"/>
          <a:stretch>
            <a:fillRect/>
          </a:stretch>
        </p:blipFill>
        <p:spPr>
          <a:xfrm>
            <a:off x="383924" y="442259"/>
            <a:ext cx="8555107" cy="5665694"/>
          </a:xfrm>
        </p:spPr>
      </p:pic>
    </p:spTree>
    <p:extLst>
      <p:ext uri="{BB962C8B-B14F-4D97-AF65-F5344CB8AC3E}">
        <p14:creationId xmlns:p14="http://schemas.microsoft.com/office/powerpoint/2010/main" val="15556747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D43C532-0A19-4F02-E966-12523F25259A}"/>
              </a:ext>
            </a:extLst>
          </p:cNvPr>
          <p:cNvPicPr>
            <a:picLocks noChangeAspect="1"/>
          </p:cNvPicPr>
          <p:nvPr/>
        </p:nvPicPr>
        <p:blipFill>
          <a:blip r:embed="rId2"/>
          <a:stretch>
            <a:fillRect/>
          </a:stretch>
        </p:blipFill>
        <p:spPr>
          <a:xfrm>
            <a:off x="430306" y="659617"/>
            <a:ext cx="8666549" cy="5794972"/>
          </a:xfrm>
          <a:prstGeom prst="rect">
            <a:avLst/>
          </a:prstGeom>
        </p:spPr>
      </p:pic>
    </p:spTree>
    <p:extLst>
      <p:ext uri="{BB962C8B-B14F-4D97-AF65-F5344CB8AC3E}">
        <p14:creationId xmlns:p14="http://schemas.microsoft.com/office/powerpoint/2010/main" val="20660082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751C4-B7B5-1BD7-9331-196EAA2F85EE}"/>
              </a:ext>
            </a:extLst>
          </p:cNvPr>
          <p:cNvSpPr>
            <a:spLocks noGrp="1"/>
          </p:cNvSpPr>
          <p:nvPr>
            <p:ph type="title"/>
          </p:nvPr>
        </p:nvSpPr>
        <p:spPr/>
        <p:txBody>
          <a:bodyPr/>
          <a:lstStyle/>
          <a:p>
            <a:r>
              <a:rPr lang="en-US" dirty="0"/>
              <a:t>TMDPDF</a:t>
            </a:r>
          </a:p>
        </p:txBody>
      </p:sp>
      <p:sp>
        <p:nvSpPr>
          <p:cNvPr id="3" name="Content Placeholder 2">
            <a:extLst>
              <a:ext uri="{FF2B5EF4-FFF2-40B4-BE49-F238E27FC236}">
                <a16:creationId xmlns:a16="http://schemas.microsoft.com/office/drawing/2014/main" id="{2549BE12-1BCE-92E8-40C9-ABADDD089E59}"/>
              </a:ext>
            </a:extLst>
          </p:cNvPr>
          <p:cNvSpPr>
            <a:spLocks noGrp="1"/>
          </p:cNvSpPr>
          <p:nvPr>
            <p:ph idx="1"/>
          </p:nvPr>
        </p:nvSpPr>
        <p:spPr/>
        <p:txBody>
          <a:bodyPr/>
          <a:lstStyle/>
          <a:p>
            <a:r>
              <a:rPr lang="en-US" dirty="0"/>
              <a:t>LPC (</a:t>
            </a:r>
            <a:r>
              <a:rPr lang="en-US" dirty="0" err="1"/>
              <a:t>J.C.He</a:t>
            </a:r>
            <a:r>
              <a:rPr lang="en-US" dirty="0"/>
              <a:t> et al, 2211.02340)</a:t>
            </a:r>
          </a:p>
        </p:txBody>
      </p:sp>
      <p:pic>
        <p:nvPicPr>
          <p:cNvPr id="5" name="Picture 4">
            <a:extLst>
              <a:ext uri="{FF2B5EF4-FFF2-40B4-BE49-F238E27FC236}">
                <a16:creationId xmlns:a16="http://schemas.microsoft.com/office/drawing/2014/main" id="{5328C299-0485-C5B5-A4E2-C4425DC24AE8}"/>
              </a:ext>
            </a:extLst>
          </p:cNvPr>
          <p:cNvPicPr>
            <a:picLocks noChangeAspect="1"/>
          </p:cNvPicPr>
          <p:nvPr/>
        </p:nvPicPr>
        <p:blipFill>
          <a:blip r:embed="rId2"/>
          <a:stretch>
            <a:fillRect/>
          </a:stretch>
        </p:blipFill>
        <p:spPr>
          <a:xfrm>
            <a:off x="1158293" y="2628241"/>
            <a:ext cx="6484085" cy="3548722"/>
          </a:xfrm>
          <a:prstGeom prst="rect">
            <a:avLst/>
          </a:prstGeom>
        </p:spPr>
      </p:pic>
    </p:spTree>
    <p:extLst>
      <p:ext uri="{BB962C8B-B14F-4D97-AF65-F5344CB8AC3E}">
        <p14:creationId xmlns:p14="http://schemas.microsoft.com/office/powerpoint/2010/main" val="31671477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FB213-0357-7998-9CA0-6898DBB4BEB1}"/>
              </a:ext>
            </a:extLst>
          </p:cNvPr>
          <p:cNvSpPr>
            <a:spLocks noGrp="1"/>
          </p:cNvSpPr>
          <p:nvPr>
            <p:ph type="title"/>
          </p:nvPr>
        </p:nvSpPr>
        <p:spPr/>
        <p:txBody>
          <a:bodyPr/>
          <a:lstStyle/>
          <a:p>
            <a:r>
              <a:rPr lang="en-US" dirty="0"/>
              <a:t>App 5 : Light-Front Wave Function </a:t>
            </a:r>
          </a:p>
        </p:txBody>
      </p:sp>
      <p:sp>
        <p:nvSpPr>
          <p:cNvPr id="3" name="Content Placeholder 2">
            <a:extLst>
              <a:ext uri="{FF2B5EF4-FFF2-40B4-BE49-F238E27FC236}">
                <a16:creationId xmlns:a16="http://schemas.microsoft.com/office/drawing/2014/main" id="{956F937B-9742-6C5C-7539-EA22EB9724A7}"/>
              </a:ext>
            </a:extLst>
          </p:cNvPr>
          <p:cNvSpPr>
            <a:spLocks noGrp="1"/>
          </p:cNvSpPr>
          <p:nvPr>
            <p:ph idx="1"/>
          </p:nvPr>
        </p:nvSpPr>
        <p:spPr/>
        <p:txBody>
          <a:bodyPr>
            <a:normAutofit/>
          </a:bodyPr>
          <a:lstStyle/>
          <a:p>
            <a:r>
              <a:rPr lang="en-US" dirty="0">
                <a:solidFill>
                  <a:schemeClr val="tx2"/>
                </a:solidFill>
              </a:rPr>
              <a:t>Light-front quantized theory is formal (undefined!) and cannot be solved without regularizing light-cone singularities. </a:t>
            </a:r>
          </a:p>
          <a:p>
            <a:r>
              <a:rPr lang="en-US" dirty="0">
                <a:solidFill>
                  <a:schemeClr val="tx2"/>
                </a:solidFill>
              </a:rPr>
              <a:t>If the regularization breaks Lorentz symmetry (almost all regulators in the LFQ literature do),  theory ends up non-renormalizable.</a:t>
            </a:r>
          </a:p>
          <a:p>
            <a:r>
              <a:rPr lang="en-US" dirty="0">
                <a:solidFill>
                  <a:schemeClr val="tx2"/>
                </a:solidFill>
              </a:rPr>
              <a:t>LFQ can be defined through large-momentum effective theories, including wave functions.</a:t>
            </a:r>
          </a:p>
          <a:p>
            <a:pPr marL="0" indent="0">
              <a:buNone/>
            </a:pPr>
            <a:r>
              <a:rPr lang="en-US" sz="2400" dirty="0">
                <a:solidFill>
                  <a:srgbClr val="209B1D"/>
                </a:solidFill>
              </a:rPr>
              <a:t>     (X. Ji &amp; Y. Liu, 2022)</a:t>
            </a:r>
          </a:p>
        </p:txBody>
      </p:sp>
    </p:spTree>
    <p:extLst>
      <p:ext uri="{BB962C8B-B14F-4D97-AF65-F5344CB8AC3E}">
        <p14:creationId xmlns:p14="http://schemas.microsoft.com/office/powerpoint/2010/main" val="35457612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F137B-7548-8374-329E-4E0620EF571D}"/>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EA6E9668-F878-F9A2-56A4-43A8A0BBC80E}"/>
              </a:ext>
            </a:extLst>
          </p:cNvPr>
          <p:cNvSpPr>
            <a:spLocks noGrp="1"/>
          </p:cNvSpPr>
          <p:nvPr>
            <p:ph type="body" idx="1"/>
          </p:nvPr>
        </p:nvSpPr>
        <p:spPr/>
        <p:txBody>
          <a:bodyPr/>
          <a:lstStyle/>
          <a:p>
            <a:endParaRPr lang="en-US"/>
          </a:p>
        </p:txBody>
      </p:sp>
      <p:pic>
        <p:nvPicPr>
          <p:cNvPr id="5" name="Picture 4">
            <a:extLst>
              <a:ext uri="{FF2B5EF4-FFF2-40B4-BE49-F238E27FC236}">
                <a16:creationId xmlns:a16="http://schemas.microsoft.com/office/drawing/2014/main" id="{5A38576B-3088-4D9B-359D-E41CF052F06F}"/>
              </a:ext>
            </a:extLst>
          </p:cNvPr>
          <p:cNvPicPr>
            <a:picLocks noChangeAspect="1"/>
          </p:cNvPicPr>
          <p:nvPr/>
        </p:nvPicPr>
        <p:blipFill>
          <a:blip r:embed="rId2"/>
          <a:stretch>
            <a:fillRect/>
          </a:stretch>
        </p:blipFill>
        <p:spPr>
          <a:xfrm>
            <a:off x="623888" y="313566"/>
            <a:ext cx="7799669" cy="6406870"/>
          </a:xfrm>
          <a:prstGeom prst="rect">
            <a:avLst/>
          </a:prstGeom>
        </p:spPr>
      </p:pic>
    </p:spTree>
    <p:extLst>
      <p:ext uri="{BB962C8B-B14F-4D97-AF65-F5344CB8AC3E}">
        <p14:creationId xmlns:p14="http://schemas.microsoft.com/office/powerpoint/2010/main" val="32968031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146BC-E851-F05A-58D0-9763C21B61F7}"/>
              </a:ext>
            </a:extLst>
          </p:cNvPr>
          <p:cNvSpPr>
            <a:spLocks noGrp="1"/>
          </p:cNvSpPr>
          <p:nvPr>
            <p:ph type="title"/>
          </p:nvPr>
        </p:nvSpPr>
        <p:spPr/>
        <p:txBody>
          <a:bodyPr/>
          <a:lstStyle/>
          <a:p>
            <a:r>
              <a:rPr lang="en-US" dirty="0"/>
              <a:t>Lowest </a:t>
            </a:r>
            <a:r>
              <a:rPr lang="en-US" dirty="0" err="1"/>
              <a:t>Fock</a:t>
            </a:r>
            <a:r>
              <a:rPr lang="en-US" dirty="0"/>
              <a:t> state LFWF</a:t>
            </a:r>
          </a:p>
        </p:txBody>
      </p:sp>
      <p:pic>
        <p:nvPicPr>
          <p:cNvPr id="4" name="Picture 3">
            <a:extLst>
              <a:ext uri="{FF2B5EF4-FFF2-40B4-BE49-F238E27FC236}">
                <a16:creationId xmlns:a16="http://schemas.microsoft.com/office/drawing/2014/main" id="{661119CF-5641-4970-C42F-571634805CF9}"/>
              </a:ext>
            </a:extLst>
          </p:cNvPr>
          <p:cNvPicPr>
            <a:picLocks noChangeAspect="1"/>
          </p:cNvPicPr>
          <p:nvPr/>
        </p:nvPicPr>
        <p:blipFill>
          <a:blip r:embed="rId2"/>
          <a:stretch>
            <a:fillRect/>
          </a:stretch>
        </p:blipFill>
        <p:spPr>
          <a:xfrm>
            <a:off x="232140" y="2123572"/>
            <a:ext cx="4501384" cy="3184803"/>
          </a:xfrm>
          <a:prstGeom prst="rect">
            <a:avLst/>
          </a:prstGeom>
        </p:spPr>
      </p:pic>
      <p:pic>
        <p:nvPicPr>
          <p:cNvPr id="6" name="Picture 5">
            <a:extLst>
              <a:ext uri="{FF2B5EF4-FFF2-40B4-BE49-F238E27FC236}">
                <a16:creationId xmlns:a16="http://schemas.microsoft.com/office/drawing/2014/main" id="{397F208C-FAFA-89C1-8BA8-6F5FBDF222AC}"/>
              </a:ext>
            </a:extLst>
          </p:cNvPr>
          <p:cNvPicPr>
            <a:picLocks noChangeAspect="1"/>
          </p:cNvPicPr>
          <p:nvPr/>
        </p:nvPicPr>
        <p:blipFill>
          <a:blip r:embed="rId3"/>
          <a:stretch>
            <a:fillRect/>
          </a:stretch>
        </p:blipFill>
        <p:spPr>
          <a:xfrm>
            <a:off x="4806769" y="2220477"/>
            <a:ext cx="3919809" cy="3006977"/>
          </a:xfrm>
          <a:prstGeom prst="rect">
            <a:avLst/>
          </a:prstGeom>
        </p:spPr>
      </p:pic>
    </p:spTree>
    <p:extLst>
      <p:ext uri="{BB962C8B-B14F-4D97-AF65-F5344CB8AC3E}">
        <p14:creationId xmlns:p14="http://schemas.microsoft.com/office/powerpoint/2010/main" val="7762803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285450C-715E-03D2-0F50-8A3649B05792}"/>
              </a:ext>
            </a:extLst>
          </p:cNvPr>
          <p:cNvPicPr>
            <a:picLocks noChangeAspect="1"/>
          </p:cNvPicPr>
          <p:nvPr/>
        </p:nvPicPr>
        <p:blipFill>
          <a:blip r:embed="rId2"/>
          <a:stretch>
            <a:fillRect/>
          </a:stretch>
        </p:blipFill>
        <p:spPr>
          <a:xfrm>
            <a:off x="1426544" y="615784"/>
            <a:ext cx="5961483" cy="5327852"/>
          </a:xfrm>
          <a:prstGeom prst="rect">
            <a:avLst/>
          </a:prstGeom>
        </p:spPr>
      </p:pic>
    </p:spTree>
    <p:extLst>
      <p:ext uri="{BB962C8B-B14F-4D97-AF65-F5344CB8AC3E}">
        <p14:creationId xmlns:p14="http://schemas.microsoft.com/office/powerpoint/2010/main" val="354376906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213D1-C804-4D79-8FF9-0C7141AD44C7}"/>
              </a:ext>
            </a:extLst>
          </p:cNvPr>
          <p:cNvSpPr>
            <a:spLocks noGrp="1"/>
          </p:cNvSpPr>
          <p:nvPr>
            <p:ph type="title"/>
          </p:nvPr>
        </p:nvSpPr>
        <p:spPr/>
        <p:txBody>
          <a:bodyPr/>
          <a:lstStyle/>
          <a:p>
            <a:r>
              <a:rPr lang="en-US" dirty="0"/>
              <a:t>Outlook</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37A26BB-837C-47B5-AB93-634B7B3D72D0}"/>
                  </a:ext>
                </a:extLst>
              </p:cNvPr>
              <p:cNvSpPr>
                <a:spLocks noGrp="1"/>
              </p:cNvSpPr>
              <p:nvPr>
                <p:ph idx="1"/>
              </p:nvPr>
            </p:nvSpPr>
            <p:spPr/>
            <p:txBody>
              <a:bodyPr>
                <a:normAutofit lnSpcReduction="10000"/>
              </a:bodyPr>
              <a:lstStyle/>
              <a:p>
                <a:r>
                  <a:rPr lang="en-US" dirty="0"/>
                  <a:t>Partons can be calculated on lattice using a large-momentum hadron state</a:t>
                </a:r>
              </a:p>
              <a:p>
                <a:pPr marL="0" indent="0">
                  <a:buNone/>
                </a:pPr>
                <a:r>
                  <a:rPr lang="en-US" dirty="0"/>
                  <a:t>                    </a:t>
                </a:r>
                <a14:m>
                  <m:oMath xmlns:m="http://schemas.openxmlformats.org/officeDocument/2006/math">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Λ</m:t>
                            </m:r>
                          </m:e>
                          <m:sub>
                            <m:r>
                              <a:rPr lang="en-US" b="0" i="1" smtClean="0">
                                <a:latin typeface="Cambria Math" panose="02040503050406030204" pitchFamily="18" charset="0"/>
                              </a:rPr>
                              <m:t>𝑄𝐶𝐷</m:t>
                            </m:r>
                          </m:sub>
                        </m:sSub>
                      </m:num>
                      <m:den>
                        <m:r>
                          <a:rPr lang="en-US" b="0" i="1" smtClean="0">
                            <a:latin typeface="Cambria Math" panose="02040503050406030204" pitchFamily="18" charset="0"/>
                          </a:rPr>
                          <m:t>𝑃</m:t>
                        </m:r>
                      </m:den>
                    </m:f>
                    <m:r>
                      <a:rPr lang="en-US" b="0" i="1" smtClean="0">
                        <a:latin typeface="Cambria Math" panose="02040503050406030204" pitchFamily="18" charset="0"/>
                      </a:rPr>
                      <m:t>≪1</m:t>
                    </m:r>
                  </m:oMath>
                </a14:m>
                <a:endParaRPr lang="en-US" b="0" dirty="0"/>
              </a:p>
              <a:p>
                <a:r>
                  <a:rPr lang="en-US" dirty="0">
                    <a:solidFill>
                      <a:srgbClr val="FF0000"/>
                    </a:solidFill>
                  </a:rPr>
                  <a:t>LaMET3.0  </a:t>
                </a:r>
                <a:r>
                  <a:rPr lang="en-US" dirty="0"/>
                  <a:t>(~ 5% error)</a:t>
                </a:r>
              </a:p>
              <a:p>
                <a:pPr marL="0" indent="0">
                  <a:buNone/>
                </a:pPr>
                <a:r>
                  <a:rPr lang="en-US" dirty="0"/>
                  <a:t>      Improved non-pert renormalization</a:t>
                </a:r>
              </a:p>
              <a:p>
                <a:pPr marL="0" indent="0">
                  <a:buNone/>
                </a:pPr>
                <a:r>
                  <a:rPr lang="en-US" dirty="0"/>
                  <a:t>      two-loop matching, small-x and threshold </a:t>
                </a:r>
                <a:r>
                  <a:rPr lang="en-US" dirty="0" err="1"/>
                  <a:t>resummation</a:t>
                </a:r>
                <a:r>
                  <a:rPr lang="en-US" dirty="0"/>
                  <a:t>, twist-3 renormalon corrections </a:t>
                </a:r>
              </a:p>
              <a:p>
                <a:pPr marL="0" indent="0">
                  <a:buNone/>
                </a:pPr>
                <a:r>
                  <a:rPr lang="en-US" dirty="0"/>
                  <a:t>      P=3 GeV</a:t>
                </a:r>
              </a:p>
              <a:p>
                <a:r>
                  <a:rPr lang="en-US" dirty="0"/>
                  <a:t>~1% accuracy in 10-20 years?</a:t>
                </a:r>
              </a:p>
            </p:txBody>
          </p:sp>
        </mc:Choice>
        <mc:Fallback>
          <p:sp>
            <p:nvSpPr>
              <p:cNvPr id="3" name="Content Placeholder 2">
                <a:extLst>
                  <a:ext uri="{FF2B5EF4-FFF2-40B4-BE49-F238E27FC236}">
                    <a16:creationId xmlns:a16="http://schemas.microsoft.com/office/drawing/2014/main" id="{937A26BB-837C-47B5-AB93-634B7B3D72D0}"/>
                  </a:ext>
                </a:extLst>
              </p:cNvPr>
              <p:cNvSpPr>
                <a:spLocks noGrp="1" noRot="1" noChangeAspect="1" noMove="1" noResize="1" noEditPoints="1" noAdjustHandles="1" noChangeArrowheads="1" noChangeShapeType="1" noTextEdit="1"/>
              </p:cNvSpPr>
              <p:nvPr>
                <p:ph idx="1"/>
              </p:nvPr>
            </p:nvSpPr>
            <p:spPr>
              <a:blipFill>
                <a:blip r:embed="rId2"/>
                <a:stretch>
                  <a:fillRect l="-1546" t="-3361"/>
                </a:stretch>
              </a:blipFill>
            </p:spPr>
            <p:txBody>
              <a:bodyPr/>
              <a:lstStyle/>
              <a:p>
                <a:r>
                  <a:rPr lang="en-US">
                    <a:noFill/>
                  </a:rPr>
                  <a:t> </a:t>
                </a:r>
              </a:p>
            </p:txBody>
          </p:sp>
        </mc:Fallback>
      </mc:AlternateContent>
    </p:spTree>
    <p:extLst>
      <p:ext uri="{BB962C8B-B14F-4D97-AF65-F5344CB8AC3E}">
        <p14:creationId xmlns:p14="http://schemas.microsoft.com/office/powerpoint/2010/main" val="155298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8650" y="96771"/>
            <a:ext cx="7886700" cy="1325563"/>
          </a:xfrm>
        </p:spPr>
        <p:txBody>
          <a:bodyPr/>
          <a:lstStyle/>
          <a:p>
            <a:r>
              <a:rPr lang="en-US" altLang="zh-CN" dirty="0"/>
              <a:t>Hard scattering &amp; factorization</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628649" y="1825625"/>
                <a:ext cx="8316568" cy="4351338"/>
              </a:xfrm>
            </p:spPr>
            <p:txBody>
              <a:bodyPr>
                <a:noAutofit/>
              </a:bodyPr>
              <a:lstStyle/>
              <a:p>
                <a:pPr>
                  <a:buFont typeface="Wingdings" panose="05000000000000000000" pitchFamily="2" charset="2"/>
                  <a:buChar char="§"/>
                </a:pPr>
                <a:endParaRPr lang="en-US" altLang="zh-CN" dirty="0">
                  <a:solidFill>
                    <a:srgbClr val="FF0000"/>
                  </a:solidFill>
                </a:endParaRPr>
              </a:p>
              <a:p>
                <a:pPr>
                  <a:buFont typeface="Wingdings" panose="05000000000000000000" pitchFamily="2" charset="2"/>
                  <a:buChar char="§"/>
                </a:pPr>
                <a:endParaRPr lang="en-US" altLang="zh-CN" dirty="0">
                  <a:solidFill>
                    <a:srgbClr val="FF0000"/>
                  </a:solidFill>
                </a:endParaRPr>
              </a:p>
              <a:p>
                <a:pPr>
                  <a:buFont typeface="Wingdings" panose="05000000000000000000" pitchFamily="2" charset="2"/>
                  <a:buChar char="§"/>
                </a:pPr>
                <a:endParaRPr lang="en-US" altLang="zh-CN" dirty="0">
                  <a:solidFill>
                    <a:srgbClr val="FF0000"/>
                  </a:solidFill>
                </a:endParaRPr>
              </a:p>
              <a:p>
                <a:pPr>
                  <a:buFont typeface="Wingdings" panose="05000000000000000000" pitchFamily="2" charset="2"/>
                  <a:buChar char="§"/>
                </a:pPr>
                <a:endParaRPr lang="en-US" altLang="zh-CN" dirty="0">
                  <a:solidFill>
                    <a:srgbClr val="FF0000"/>
                  </a:solidFill>
                </a:endParaRPr>
              </a:p>
              <a:p>
                <a:pPr>
                  <a:buFont typeface="Wingdings" panose="05000000000000000000" pitchFamily="2" charset="2"/>
                  <a:buChar char="§"/>
                </a:pPr>
                <a:endParaRPr lang="en-US" altLang="zh-CN" dirty="0">
                  <a:solidFill>
                    <a:srgbClr val="FF0000"/>
                  </a:solidFill>
                </a:endParaRPr>
              </a:p>
              <a:p>
                <a:pPr>
                  <a:buFont typeface="Wingdings" panose="05000000000000000000" pitchFamily="2" charset="2"/>
                  <a:buChar char="§"/>
                </a:pPr>
                <a:r>
                  <a:rPr lang="en-US" altLang="zh-CN" dirty="0">
                    <a:solidFill>
                      <a:srgbClr val="FF0000"/>
                    </a:solidFill>
                  </a:rPr>
                  <a:t>Factorization: </a:t>
                </a:r>
                <a:r>
                  <a:rPr lang="en-US" altLang="zh-CN" sz="2400" dirty="0"/>
                  <a:t>The scattering cross sections are factorized in terms of </a:t>
                </a:r>
                <a:r>
                  <a:rPr lang="en-US" altLang="zh-CN" sz="2400" dirty="0">
                    <a:solidFill>
                      <a:srgbClr val="1E02C6"/>
                    </a:solidFill>
                  </a:rPr>
                  <a:t>PDFs </a:t>
                </a:r>
                <a:r>
                  <a:rPr lang="en-US" altLang="zh-CN" sz="2400" dirty="0"/>
                  <a:t>and</a:t>
                </a:r>
                <a:r>
                  <a:rPr lang="en-US" altLang="zh-CN" sz="2400" dirty="0">
                    <a:solidFill>
                      <a:srgbClr val="1E02C6"/>
                    </a:solidFill>
                  </a:rPr>
                  <a:t> </a:t>
                </a:r>
                <a:r>
                  <a:rPr lang="en-US" altLang="zh-CN" sz="2400" dirty="0" err="1">
                    <a:solidFill>
                      <a:srgbClr val="1E02C6"/>
                    </a:solidFill>
                  </a:rPr>
                  <a:t>parton</a:t>
                </a:r>
                <a:r>
                  <a:rPr lang="en-US" altLang="zh-CN" sz="2400" dirty="0">
                    <a:solidFill>
                      <a:srgbClr val="1E02C6"/>
                    </a:solidFill>
                  </a:rPr>
                  <a:t> x-section.</a:t>
                </a:r>
              </a:p>
              <a:p>
                <a:pPr marL="0" indent="0">
                  <a:buNone/>
                </a:pPr>
                <a:r>
                  <a:rPr lang="en-US" altLang="zh-CN" dirty="0">
                    <a:solidFill>
                      <a:srgbClr val="1E02C6"/>
                    </a:solidFill>
                  </a:rPr>
                  <a:t>         </a:t>
                </a:r>
                <a14:m>
                  <m:oMath xmlns:m="http://schemas.openxmlformats.org/officeDocument/2006/math">
                    <m:r>
                      <a:rPr lang="en-US" altLang="zh-CN" i="1">
                        <a:latin typeface="Cambria Math" panose="02040503050406030204" pitchFamily="18" charset="0"/>
                      </a:rPr>
                      <m:t>𝜎</m:t>
                    </m:r>
                    <m:r>
                      <a:rPr lang="en-US" altLang="zh-CN" i="1">
                        <a:latin typeface="Cambria Math" panose="02040503050406030204" pitchFamily="18" charset="0"/>
                      </a:rPr>
                      <m:t>=∫</m:t>
                    </m:r>
                    <m:r>
                      <a:rPr lang="en-US" altLang="zh-CN" i="1">
                        <a:latin typeface="Cambria Math" panose="02040503050406030204" pitchFamily="18" charset="0"/>
                      </a:rPr>
                      <m:t>𝑑</m:t>
                    </m:r>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i="1">
                            <a:latin typeface="Cambria Math" panose="02040503050406030204" pitchFamily="18" charset="0"/>
                          </a:rPr>
                          <m:t>𝑎</m:t>
                        </m:r>
                      </m:sub>
                    </m:sSub>
                    <m:r>
                      <a:rPr lang="en-US" altLang="zh-CN" i="1">
                        <a:latin typeface="Cambria Math" panose="02040503050406030204" pitchFamily="18" charset="0"/>
                      </a:rPr>
                      <m:t>𝑑</m:t>
                    </m:r>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i="1">
                            <a:latin typeface="Cambria Math" panose="02040503050406030204" pitchFamily="18" charset="0"/>
                          </a:rPr>
                          <m:t>𝑏</m:t>
                        </m:r>
                      </m:sub>
                    </m:sSub>
                    <m:sSub>
                      <m:sSubPr>
                        <m:ctrlPr>
                          <a:rPr lang="en-US" altLang="zh-CN" i="1">
                            <a:latin typeface="Cambria Math" panose="02040503050406030204" pitchFamily="18" charset="0"/>
                          </a:rPr>
                        </m:ctrlPr>
                      </m:sSubPr>
                      <m:e>
                        <m:r>
                          <a:rPr lang="en-US" altLang="zh-CN" i="1">
                            <a:latin typeface="Cambria Math" panose="02040503050406030204" pitchFamily="18" charset="0"/>
                          </a:rPr>
                          <m:t>𝑓</m:t>
                        </m:r>
                      </m:e>
                      <m:sub>
                        <m:r>
                          <a:rPr lang="en-US" altLang="zh-CN" i="1">
                            <a:latin typeface="Cambria Math" panose="02040503050406030204" pitchFamily="18" charset="0"/>
                          </a:rPr>
                          <m:t>𝑎</m:t>
                        </m:r>
                        <m:r>
                          <a:rPr lang="en-US" altLang="zh-CN" i="1">
                            <a:latin typeface="Cambria Math" panose="02040503050406030204" pitchFamily="18" charset="0"/>
                          </a:rPr>
                          <m:t>/</m:t>
                        </m:r>
                        <m:r>
                          <a:rPr lang="en-US" altLang="zh-CN" i="1">
                            <a:latin typeface="Cambria Math" panose="02040503050406030204" pitchFamily="18" charset="0"/>
                          </a:rPr>
                          <m:t>𝐴</m:t>
                        </m:r>
                      </m:sub>
                    </m:sSub>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i="1">
                                <a:latin typeface="Cambria Math" panose="02040503050406030204" pitchFamily="18" charset="0"/>
                              </a:rPr>
                              <m:t>𝑎</m:t>
                            </m:r>
                          </m:sub>
                        </m:sSub>
                      </m:e>
                    </m:d>
                    <m:sSub>
                      <m:sSubPr>
                        <m:ctrlPr>
                          <a:rPr lang="en-US" altLang="zh-CN" i="1">
                            <a:latin typeface="Cambria Math" panose="02040503050406030204" pitchFamily="18" charset="0"/>
                          </a:rPr>
                        </m:ctrlPr>
                      </m:sSubPr>
                      <m:e>
                        <m:r>
                          <a:rPr lang="en-US" altLang="zh-CN" i="1">
                            <a:latin typeface="Cambria Math" panose="02040503050406030204" pitchFamily="18" charset="0"/>
                          </a:rPr>
                          <m:t>𝑓</m:t>
                        </m:r>
                      </m:e>
                      <m:sub>
                        <m:r>
                          <a:rPr lang="en-US" altLang="zh-CN" i="1">
                            <a:latin typeface="Cambria Math" panose="02040503050406030204" pitchFamily="18" charset="0"/>
                          </a:rPr>
                          <m:t>𝑏</m:t>
                        </m:r>
                        <m:r>
                          <a:rPr lang="en-US" altLang="zh-CN" i="1">
                            <a:latin typeface="Cambria Math" panose="02040503050406030204" pitchFamily="18" charset="0"/>
                          </a:rPr>
                          <m:t>/</m:t>
                        </m:r>
                        <m:r>
                          <a:rPr lang="en-US" altLang="zh-CN" i="1">
                            <a:latin typeface="Cambria Math" panose="02040503050406030204" pitchFamily="18" charset="0"/>
                          </a:rPr>
                          <m:t>𝐵</m:t>
                        </m:r>
                      </m:sub>
                    </m:sSub>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i="1">
                                <a:latin typeface="Cambria Math" panose="02040503050406030204" pitchFamily="18" charset="0"/>
                              </a:rPr>
                              <m:t>𝑏</m:t>
                            </m:r>
                          </m:sub>
                        </m:sSub>
                      </m:e>
                    </m:d>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𝜎</m:t>
                        </m:r>
                      </m:e>
                    </m:acc>
                    <m:r>
                      <a:rPr lang="en-US" altLang="zh-CN" i="1" smtClean="0">
                        <a:latin typeface="Cambria Math" panose="02040503050406030204" pitchFamily="18" charset="0"/>
                      </a:rPr>
                      <m:t> </m:t>
                    </m:r>
                  </m:oMath>
                </a14:m>
                <a:r>
                  <a:rPr lang="en-US" altLang="zh-CN" dirty="0">
                    <a:solidFill>
                      <a:srgbClr val="1E02C6"/>
                    </a:solidFill>
                  </a:rPr>
                  <a:t> </a:t>
                </a:r>
              </a:p>
              <a:p>
                <a:pPr marL="457200" lvl="1" indent="0">
                  <a:buNone/>
                </a:pPr>
                <a:endParaRPr lang="en-US" altLang="zh-CN" dirty="0"/>
              </a:p>
              <a:p>
                <a:pPr>
                  <a:buFont typeface="Wingdings" panose="05000000000000000000" pitchFamily="2" charset="2"/>
                  <a:buChar char="§"/>
                </a:pPr>
                <a:endParaRPr lang="en-US" altLang="zh-CN" dirty="0">
                  <a:solidFill>
                    <a:schemeClr val="tx1"/>
                  </a:solidFill>
                </a:endParaRPr>
              </a:p>
              <a:p>
                <a:pPr marL="0" indent="0">
                  <a:buNone/>
                </a:pPr>
                <a:endParaRPr lang="en-US" altLang="zh-CN" dirty="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628649" y="1825625"/>
                <a:ext cx="8316568" cy="4351338"/>
              </a:xfrm>
              <a:blipFill>
                <a:blip r:embed="rId5"/>
                <a:stretch>
                  <a:fillRect l="-1246"/>
                </a:stretch>
              </a:blipFill>
            </p:spPr>
            <p:txBody>
              <a:bodyPr/>
              <a:lstStyle/>
              <a:p>
                <a:r>
                  <a:rPr lang="en-US">
                    <a:noFill/>
                  </a:rPr>
                  <a:t> </a:t>
                </a:r>
              </a:p>
            </p:txBody>
          </p:sp>
        </mc:Fallback>
      </mc:AlternateContent>
      <p:grpSp>
        <p:nvGrpSpPr>
          <p:cNvPr id="5" name="组合 4"/>
          <p:cNvGrpSpPr/>
          <p:nvPr/>
        </p:nvGrpSpPr>
        <p:grpSpPr>
          <a:xfrm>
            <a:off x="1669505" y="1351724"/>
            <a:ext cx="6003771" cy="2981739"/>
            <a:chOff x="1918123" y="3766930"/>
            <a:chExt cx="6003771" cy="2981739"/>
          </a:xfrm>
        </p:grpSpPr>
        <p:pic>
          <p:nvPicPr>
            <p:cNvPr id="6"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18123" y="3766930"/>
              <a:ext cx="6003771" cy="2981739"/>
            </a:xfrm>
            <a:prstGeom prst="rect">
              <a:avLst/>
            </a:prstGeom>
          </p:spPr>
        </p:pic>
        <p:pic>
          <p:nvPicPr>
            <p:cNvPr id="7" name="Picture 5" descr="hera_proton_ge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14535" y="4557918"/>
              <a:ext cx="26447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hera_proton_ge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00535" y="4543631"/>
              <a:ext cx="26447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圆角矩形 3"/>
          <p:cNvSpPr/>
          <p:nvPr/>
        </p:nvSpPr>
        <p:spPr>
          <a:xfrm>
            <a:off x="6221896" y="2395330"/>
            <a:ext cx="397565" cy="17890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6420678" y="2484782"/>
            <a:ext cx="397565" cy="2087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65229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Phenomenological PDFs</a:t>
            </a:r>
            <a:endParaRPr lang="zh-CN" altLang="en-US" dirty="0"/>
          </a:p>
        </p:txBody>
      </p:sp>
      <p:sp>
        <p:nvSpPr>
          <p:cNvPr id="3" name="内容占位符 2"/>
          <p:cNvSpPr>
            <a:spLocks noGrp="1"/>
          </p:cNvSpPr>
          <p:nvPr>
            <p:ph idx="1"/>
          </p:nvPr>
        </p:nvSpPr>
        <p:spPr/>
        <p:txBody>
          <a:bodyPr/>
          <a:lstStyle/>
          <a:p>
            <a:r>
              <a:rPr lang="en-US" altLang="zh-CN" dirty="0"/>
              <a:t>Use experimental data (50+ </a:t>
            </a:r>
            <a:r>
              <a:rPr lang="en-US" altLang="zh-CN" dirty="0" err="1"/>
              <a:t>yrs</a:t>
            </a:r>
            <a:r>
              <a:rPr lang="en-US" altLang="zh-CN" dirty="0"/>
              <a:t>) to extract PDFs </a:t>
            </a:r>
            <a:endParaRPr lang="zh-CN" altLang="en-US" dirty="0"/>
          </a:p>
        </p:txBody>
      </p:sp>
      <p:pic>
        <p:nvPicPr>
          <p:cNvPr id="5" name="图片 4"/>
          <p:cNvPicPr>
            <a:picLocks noChangeAspect="1"/>
          </p:cNvPicPr>
          <p:nvPr/>
        </p:nvPicPr>
        <p:blipFill>
          <a:blip r:embed="rId2"/>
          <a:stretch>
            <a:fillRect/>
          </a:stretch>
        </p:blipFill>
        <p:spPr>
          <a:xfrm>
            <a:off x="1524645" y="2365514"/>
            <a:ext cx="4654672" cy="4177700"/>
          </a:xfrm>
          <a:prstGeom prst="rect">
            <a:avLst/>
          </a:prstGeom>
        </p:spPr>
      </p:pic>
      <p:sp>
        <p:nvSpPr>
          <p:cNvPr id="6" name="文本框 5"/>
          <p:cNvSpPr txBox="1"/>
          <p:nvPr/>
        </p:nvSpPr>
        <p:spPr>
          <a:xfrm>
            <a:off x="6179317" y="3646516"/>
            <a:ext cx="2020465" cy="1015663"/>
          </a:xfrm>
          <a:prstGeom prst="rect">
            <a:avLst/>
          </a:prstGeom>
          <a:noFill/>
        </p:spPr>
        <p:txBody>
          <a:bodyPr wrap="square" rtlCol="0">
            <a:spAutoFit/>
          </a:bodyPr>
          <a:lstStyle/>
          <a:p>
            <a:r>
              <a:rPr lang="en-US" altLang="zh-CN" sz="2000" b="1" dirty="0"/>
              <a:t>J. Gao, et al,</a:t>
            </a:r>
            <a:r>
              <a:rPr lang="en-US" altLang="zh-CN" sz="2000" dirty="0"/>
              <a:t> </a:t>
            </a:r>
          </a:p>
          <a:p>
            <a:r>
              <a:rPr lang="en-US" altLang="zh-CN" sz="2000" b="1" dirty="0"/>
              <a:t>Phys. Rept. 742 (2018) 1-121</a:t>
            </a:r>
            <a:r>
              <a:rPr lang="en-US" altLang="zh-CN" sz="2000" dirty="0"/>
              <a:t> </a:t>
            </a:r>
            <a:endParaRPr lang="zh-CN" altLang="en-US" sz="2000" dirty="0"/>
          </a:p>
        </p:txBody>
      </p:sp>
    </p:spTree>
    <p:extLst>
      <p:ext uri="{BB962C8B-B14F-4D97-AF65-F5344CB8AC3E}">
        <p14:creationId xmlns:p14="http://schemas.microsoft.com/office/powerpoint/2010/main" val="2432615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BC078-0D77-0740-DB95-447FCE965F64}"/>
              </a:ext>
            </a:extLst>
          </p:cNvPr>
          <p:cNvSpPr>
            <a:spLocks noGrp="1"/>
          </p:cNvSpPr>
          <p:nvPr>
            <p:ph type="title"/>
          </p:nvPr>
        </p:nvSpPr>
        <p:spPr/>
        <p:txBody>
          <a:bodyPr/>
          <a:lstStyle/>
          <a:p>
            <a:r>
              <a:rPr lang="en-US" dirty="0"/>
              <a:t>Exp. data vs. Standard Model theory</a:t>
            </a:r>
          </a:p>
        </p:txBody>
      </p:sp>
      <p:pic>
        <p:nvPicPr>
          <p:cNvPr id="6" name="Picture 5">
            <a:extLst>
              <a:ext uri="{FF2B5EF4-FFF2-40B4-BE49-F238E27FC236}">
                <a16:creationId xmlns:a16="http://schemas.microsoft.com/office/drawing/2014/main" id="{CF49CFDA-C449-B336-0C2B-0EFD6A9572C2}"/>
              </a:ext>
            </a:extLst>
          </p:cNvPr>
          <p:cNvPicPr>
            <a:picLocks noChangeAspect="1"/>
          </p:cNvPicPr>
          <p:nvPr/>
        </p:nvPicPr>
        <p:blipFill>
          <a:blip r:embed="rId2"/>
          <a:stretch>
            <a:fillRect/>
          </a:stretch>
        </p:blipFill>
        <p:spPr>
          <a:xfrm>
            <a:off x="739945" y="1302129"/>
            <a:ext cx="7212163" cy="5419234"/>
          </a:xfrm>
          <a:prstGeom prst="rect">
            <a:avLst/>
          </a:prstGeom>
        </p:spPr>
      </p:pic>
    </p:spTree>
    <p:extLst>
      <p:ext uri="{BB962C8B-B14F-4D97-AF65-F5344CB8AC3E}">
        <p14:creationId xmlns:p14="http://schemas.microsoft.com/office/powerpoint/2010/main" val="4253841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ACC7383-D58E-4979-9C60-1BF20A6F7194}"/>
              </a:ext>
            </a:extLst>
          </p:cNvPr>
          <p:cNvSpPr>
            <a:spLocks noGrp="1"/>
          </p:cNvSpPr>
          <p:nvPr>
            <p:ph type="title"/>
          </p:nvPr>
        </p:nvSpPr>
        <p:spPr/>
        <p:txBody>
          <a:bodyPr/>
          <a:lstStyle/>
          <a:p>
            <a:r>
              <a:rPr lang="en-US" dirty="0"/>
              <a:t>A brief history of </a:t>
            </a:r>
            <a:r>
              <a:rPr lang="en-US" dirty="0" err="1"/>
              <a:t>partons</a:t>
            </a:r>
            <a:r>
              <a:rPr lang="en-US" dirty="0"/>
              <a:t> </a:t>
            </a:r>
            <a:br>
              <a:rPr lang="en-US" dirty="0"/>
            </a:br>
            <a:r>
              <a:rPr lang="en-US" dirty="0"/>
              <a:t>from light-cone correlator</a:t>
            </a:r>
          </a:p>
        </p:txBody>
      </p:sp>
      <p:sp>
        <p:nvSpPr>
          <p:cNvPr id="5" name="Text Placeholder 4">
            <a:extLst>
              <a:ext uri="{FF2B5EF4-FFF2-40B4-BE49-F238E27FC236}">
                <a16:creationId xmlns:a16="http://schemas.microsoft.com/office/drawing/2014/main" id="{4D711C46-9B0C-473A-90F1-1066A5C5300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3050505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27248</TotalTime>
  <Words>2430</Words>
  <Application>Microsoft Office PowerPoint</Application>
  <PresentationFormat>On-screen Show (4:3)</PresentationFormat>
  <Paragraphs>330</Paragraphs>
  <Slides>57</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57</vt:i4>
      </vt:variant>
    </vt:vector>
  </HeadingPairs>
  <TitlesOfParts>
    <vt:vector size="64" baseType="lpstr">
      <vt:lpstr>Arial</vt:lpstr>
      <vt:lpstr>Bahnschrift SemiBold Condensed</vt:lpstr>
      <vt:lpstr>Bahnschrift SemiCondensed</vt:lpstr>
      <vt:lpstr>Calibri</vt:lpstr>
      <vt:lpstr>Cambria Math</vt:lpstr>
      <vt:lpstr>Wingdings</vt:lpstr>
      <vt:lpstr>Office Theme</vt:lpstr>
      <vt:lpstr>Computing Feynman Parton Distributions on Lattice through  Large-momentum effective theory </vt:lpstr>
      <vt:lpstr>Outline </vt:lpstr>
      <vt:lpstr>Power of partons</vt:lpstr>
      <vt:lpstr>Feynman’s parton model</vt:lpstr>
      <vt:lpstr>Parton distribution functions (PDF)</vt:lpstr>
      <vt:lpstr>Hard scattering &amp; factorization</vt:lpstr>
      <vt:lpstr>Phenomenological PDFs</vt:lpstr>
      <vt:lpstr>Exp. data vs. Standard Model theory</vt:lpstr>
      <vt:lpstr>A brief history of partons  from light-cone correlator</vt:lpstr>
      <vt:lpstr>Weinberg’s rules</vt:lpstr>
      <vt:lpstr>More Weinberg’s rules…</vt:lpstr>
      <vt:lpstr>Chang and Ma’s discovery</vt:lpstr>
      <vt:lpstr>Dirac’s form of dynamics</vt:lpstr>
      <vt:lpstr>Light-cone dominance </vt:lpstr>
      <vt:lpstr>Feynman’s parton &amp; LF wave functions</vt:lpstr>
      <vt:lpstr>It is hard to solve LF wave functions</vt:lpstr>
      <vt:lpstr>Partons and critical phenomena</vt:lpstr>
      <vt:lpstr>Factorization &amp; collinear modes</vt:lpstr>
      <vt:lpstr>Partons as LF correlations</vt:lpstr>
      <vt:lpstr>Real-time Monte Carlo in path integrals? </vt:lpstr>
      <vt:lpstr>Partons in Feynman’s way: a Euclidean formulation   </vt:lpstr>
      <vt:lpstr>Origin of Parton Model</vt:lpstr>
      <vt:lpstr>Momentum distribution in NR systems</vt:lpstr>
      <vt:lpstr>Difference between relativistic and NR systems</vt:lpstr>
      <vt:lpstr>Feynman’s partons</vt:lpstr>
      <vt:lpstr>Partons in Euclidean formulation</vt:lpstr>
      <vt:lpstr>Relation between two parton formalisms</vt:lpstr>
      <vt:lpstr>Large-momentum expansion</vt:lpstr>
      <vt:lpstr>P^z=∞ as a limit </vt:lpstr>
      <vt:lpstr>Convergence of the P^z=∞ expansion </vt:lpstr>
      <vt:lpstr>Similar to other expansions in QCD</vt:lpstr>
      <vt:lpstr>QFT subtleties </vt:lpstr>
      <vt:lpstr>Large momentum expansion </vt:lpstr>
      <vt:lpstr>Momentum renormalization group equation</vt:lpstr>
      <vt:lpstr>Universality </vt:lpstr>
      <vt:lpstr>Applications</vt:lpstr>
      <vt:lpstr>App1: Gluon total helicity ΔG  </vt:lpstr>
      <vt:lpstr>LaMET calculations</vt:lpstr>
      <vt:lpstr>First calculation (Y. Yang et al, PRL(2017))</vt:lpstr>
      <vt:lpstr>App2: Feynman PDF </vt:lpstr>
      <vt:lpstr>Pion PDF (BNL/ANL, X. Gao et al, PRL, 2022)</vt:lpstr>
      <vt:lpstr>Universality </vt:lpstr>
      <vt:lpstr>Proton u(x)-d(x) PDF (LPC, unpublished)</vt:lpstr>
      <vt:lpstr>App3: Generalized parton distributions (GPD)</vt:lpstr>
      <vt:lpstr>GPD on lattice</vt:lpstr>
      <vt:lpstr>Quark transverse-plan distributions in the proton from lattice (H.W.Lin, PRL2021)</vt:lpstr>
      <vt:lpstr>App4: Transverse-momentum-dependent PDFs</vt:lpstr>
      <vt:lpstr>PowerPoint Presentation</vt:lpstr>
      <vt:lpstr>PowerPoint Presentation</vt:lpstr>
      <vt:lpstr>PowerPoint Presentation</vt:lpstr>
      <vt:lpstr>PowerPoint Presentation</vt:lpstr>
      <vt:lpstr>TMDPDF</vt:lpstr>
      <vt:lpstr>App 5 : Light-Front Wave Function </vt:lpstr>
      <vt:lpstr>PowerPoint Presentation</vt:lpstr>
      <vt:lpstr>Lowest Fock state LFWF</vt:lpstr>
      <vt:lpstr>PowerPoint Presentation</vt:lpstr>
      <vt:lpstr>Outlook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Computing the quantum structure of a light-travelling proton </dc:title>
  <dc:creator>Xiangdong Ji</dc:creator>
  <cp:lastModifiedBy>X Ji</cp:lastModifiedBy>
  <cp:revision>703</cp:revision>
  <dcterms:created xsi:type="dcterms:W3CDTF">2022-02-13T20:09:43Z</dcterms:created>
  <dcterms:modified xsi:type="dcterms:W3CDTF">2023-09-14T19:31:20Z</dcterms:modified>
</cp:coreProperties>
</file>