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ink/ink1.xml" ContentType="application/inkml+xml"/>
  <Override PartName="/ppt/ink/ink2.xml" ContentType="application/inkml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9" r:id="rId2"/>
    <p:sldId id="315" r:id="rId3"/>
    <p:sldId id="257" r:id="rId4"/>
    <p:sldId id="454" r:id="rId5"/>
    <p:sldId id="457" r:id="rId6"/>
    <p:sldId id="455" r:id="rId7"/>
    <p:sldId id="459" r:id="rId8"/>
    <p:sldId id="258" r:id="rId9"/>
    <p:sldId id="483" r:id="rId10"/>
    <p:sldId id="484" r:id="rId11"/>
    <p:sldId id="464" r:id="rId12"/>
    <p:sldId id="466" r:id="rId13"/>
    <p:sldId id="318" r:id="rId14"/>
    <p:sldId id="488" r:id="rId15"/>
    <p:sldId id="490" r:id="rId16"/>
    <p:sldId id="475" r:id="rId17"/>
    <p:sldId id="471" r:id="rId18"/>
    <p:sldId id="472" r:id="rId19"/>
    <p:sldId id="473" r:id="rId20"/>
    <p:sldId id="476" r:id="rId21"/>
    <p:sldId id="481" r:id="rId22"/>
    <p:sldId id="474" r:id="rId23"/>
    <p:sldId id="487" r:id="rId24"/>
    <p:sldId id="320" r:id="rId25"/>
    <p:sldId id="2147376863" r:id="rId26"/>
    <p:sldId id="489" r:id="rId27"/>
    <p:sldId id="2147376864" r:id="rId28"/>
    <p:sldId id="2147376862" r:id="rId29"/>
    <p:sldId id="450" r:id="rId30"/>
    <p:sldId id="451" r:id="rId31"/>
    <p:sldId id="486" r:id="rId32"/>
    <p:sldId id="288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348"/>
    <p:restoredTop sz="94813"/>
  </p:normalViewPr>
  <p:slideViewPr>
    <p:cSldViewPr snapToGrid="0" snapToObjects="1">
      <p:cViewPr varScale="1">
        <p:scale>
          <a:sx n="113" d="100"/>
          <a:sy n="113" d="100"/>
        </p:scale>
        <p:origin x="176" y="2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ED933D-3AE3-4C2B-B5CC-686795F7514F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908C764-DD01-44DF-9668-A2280A405ED7}">
      <dgm:prSet phldrT="[Text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>
            <a:lnSpc>
              <a:spcPct val="100000"/>
            </a:lnSpc>
          </a:pPr>
          <a:r>
            <a:rPr lang="en-US" sz="1400" b="1" dirty="0">
              <a:solidFill>
                <a:schemeClr val="tx1"/>
              </a:solidFill>
            </a:rPr>
            <a:t>Engagement Channels</a:t>
          </a:r>
          <a:r>
            <a:rPr lang="en-US" sz="1400" dirty="0">
              <a:solidFill>
                <a:schemeClr val="tx1"/>
              </a:solidFill>
            </a:rPr>
            <a:t>:</a:t>
          </a:r>
        </a:p>
        <a:p>
          <a:pPr>
            <a:lnSpc>
              <a:spcPct val="100000"/>
            </a:lnSpc>
          </a:pPr>
          <a:r>
            <a:rPr lang="en-US" sz="1400" dirty="0">
              <a:solidFill>
                <a:schemeClr val="tx1"/>
              </a:solidFill>
            </a:rPr>
            <a:t>ATS, FHR, RCS</a:t>
          </a:r>
          <a:endParaRPr lang="en-GB" sz="1200" dirty="0">
            <a:solidFill>
              <a:schemeClr val="tx1"/>
            </a:solidFill>
          </a:endParaRPr>
        </a:p>
      </dgm:t>
    </dgm:pt>
    <dgm:pt modelId="{4F377D0D-D8C2-4652-B9A3-96700D121927}" type="parTrans" cxnId="{39953DF5-454F-4B09-AA10-F6450F4745F4}">
      <dgm:prSet/>
      <dgm:spPr/>
      <dgm:t>
        <a:bodyPr/>
        <a:lstStyle/>
        <a:p>
          <a:endParaRPr lang="en-GB"/>
        </a:p>
      </dgm:t>
    </dgm:pt>
    <dgm:pt modelId="{91D63E7E-07F3-425E-9375-F7232317DBA3}" type="sibTrans" cxnId="{39953DF5-454F-4B09-AA10-F6450F4745F4}">
      <dgm:prSet/>
      <dgm:spPr/>
      <dgm:t>
        <a:bodyPr/>
        <a:lstStyle/>
        <a:p>
          <a:endParaRPr lang="en-GB"/>
        </a:p>
      </dgm:t>
    </dgm:pt>
    <dgm:pt modelId="{77E5E773-0127-439A-98F3-F69CE4224F15}">
      <dgm:prSet phldrT="[Text]" custT="1"/>
      <dgm:spPr>
        <a:solidFill>
          <a:schemeClr val="accent1">
            <a:tint val="40000"/>
            <a:hueOff val="0"/>
            <a:satOff val="0"/>
            <a:lumOff val="0"/>
            <a:alpha val="45000"/>
          </a:schemeClr>
        </a:solidFill>
      </dgm:spPr>
      <dgm:t>
        <a:bodyPr anchor="ctr"/>
        <a:lstStyle/>
        <a:p>
          <a:pPr algn="ctr">
            <a:buNone/>
          </a:pPr>
          <a:r>
            <a:rPr lang="en-US" sz="1200" dirty="0"/>
            <a:t>   </a:t>
          </a:r>
          <a:r>
            <a:rPr lang="en-US" sz="1400" dirty="0"/>
            <a:t>user &amp; business development needs from Org. sectors</a:t>
          </a:r>
          <a:endParaRPr lang="en-GB" sz="1200" dirty="0"/>
        </a:p>
      </dgm:t>
    </dgm:pt>
    <dgm:pt modelId="{4E82BA14-C20A-4AB4-A5FF-CAB7B378BCF8}" type="parTrans" cxnId="{93247290-74C7-48DF-9CFB-69CB77C2A3D1}">
      <dgm:prSet/>
      <dgm:spPr/>
      <dgm:t>
        <a:bodyPr/>
        <a:lstStyle/>
        <a:p>
          <a:endParaRPr lang="en-GB"/>
        </a:p>
      </dgm:t>
    </dgm:pt>
    <dgm:pt modelId="{C814B399-46E6-42E4-B416-67B3BAAF3E3B}" type="sibTrans" cxnId="{93247290-74C7-48DF-9CFB-69CB77C2A3D1}">
      <dgm:prSet/>
      <dgm:spPr/>
      <dgm:t>
        <a:bodyPr/>
        <a:lstStyle/>
        <a:p>
          <a:endParaRPr lang="en-GB"/>
        </a:p>
      </dgm:t>
    </dgm:pt>
    <dgm:pt modelId="{F3313570-B5FA-4CD9-8FC2-845EDEE897FA}">
      <dgm:prSet phldrT="[Text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n-US" b="1" dirty="0">
              <a:solidFill>
                <a:schemeClr val="tx1"/>
              </a:solidFill>
            </a:rPr>
            <a:t>Technical Enhancement</a:t>
          </a:r>
          <a:endParaRPr lang="en-GB" b="1" dirty="0">
            <a:solidFill>
              <a:schemeClr val="tx1"/>
            </a:solidFill>
          </a:endParaRPr>
        </a:p>
      </dgm:t>
    </dgm:pt>
    <dgm:pt modelId="{A4D18449-0D14-4508-807F-46D61BBB5A40}" type="parTrans" cxnId="{0AE9DD6A-24BE-49F1-A205-1CBCF0E06661}">
      <dgm:prSet/>
      <dgm:spPr/>
      <dgm:t>
        <a:bodyPr/>
        <a:lstStyle/>
        <a:p>
          <a:endParaRPr lang="en-GB"/>
        </a:p>
      </dgm:t>
    </dgm:pt>
    <dgm:pt modelId="{73ACFA0C-33C2-4CA3-886F-9AF79CD4F7E5}" type="sibTrans" cxnId="{0AE9DD6A-24BE-49F1-A205-1CBCF0E06661}">
      <dgm:prSet/>
      <dgm:spPr/>
      <dgm:t>
        <a:bodyPr/>
        <a:lstStyle/>
        <a:p>
          <a:endParaRPr lang="en-GB"/>
        </a:p>
      </dgm:t>
    </dgm:pt>
    <dgm:pt modelId="{F97E3F4B-BD00-431D-BC2A-B13536BAA647}">
      <dgm:prSet phldrT="[Text]"/>
      <dgm:spPr>
        <a:solidFill>
          <a:schemeClr val="accent1">
            <a:tint val="40000"/>
            <a:hueOff val="0"/>
            <a:satOff val="0"/>
            <a:lumOff val="0"/>
            <a:alpha val="45000"/>
          </a:schemeClr>
        </a:solidFill>
      </dgm:spPr>
      <dgm:t>
        <a:bodyPr anchor="ctr"/>
        <a:lstStyle/>
        <a:p>
          <a:pPr algn="ctr">
            <a:buNone/>
          </a:pPr>
          <a:r>
            <a:rPr lang="en-US" dirty="0"/>
            <a:t>   optimizations from service delivery</a:t>
          </a:r>
          <a:endParaRPr lang="en-GB" dirty="0"/>
        </a:p>
      </dgm:t>
    </dgm:pt>
    <dgm:pt modelId="{F2BCF6E9-275A-4726-9A01-F1941369DD0C}" type="parTrans" cxnId="{77B69677-8C41-44ED-A46B-4E16CA50058E}">
      <dgm:prSet/>
      <dgm:spPr/>
      <dgm:t>
        <a:bodyPr/>
        <a:lstStyle/>
        <a:p>
          <a:endParaRPr lang="en-GB"/>
        </a:p>
      </dgm:t>
    </dgm:pt>
    <dgm:pt modelId="{B036B57E-52AF-43A2-BA49-6968E6478DAF}" type="sibTrans" cxnId="{77B69677-8C41-44ED-A46B-4E16CA50058E}">
      <dgm:prSet/>
      <dgm:spPr/>
      <dgm:t>
        <a:bodyPr/>
        <a:lstStyle/>
        <a:p>
          <a:endParaRPr lang="en-GB"/>
        </a:p>
      </dgm:t>
    </dgm:pt>
    <dgm:pt modelId="{68AD02F4-D9A3-492E-A7A6-FA1B7EA2DA37}">
      <dgm:prSet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b="1" dirty="0">
              <a:solidFill>
                <a:schemeClr val="tx1"/>
              </a:solidFill>
            </a:rPr>
            <a:t>Innovation Review Board</a:t>
          </a:r>
          <a:endParaRPr lang="en-GB" b="1" dirty="0">
            <a:solidFill>
              <a:schemeClr val="tx1"/>
            </a:solidFill>
          </a:endParaRPr>
        </a:p>
      </dgm:t>
    </dgm:pt>
    <dgm:pt modelId="{CC1D7380-BEE0-4A8E-B1CF-0D063D00724B}" type="parTrans" cxnId="{09158603-0138-410F-8F0D-BA3A722FBC79}">
      <dgm:prSet/>
      <dgm:spPr/>
      <dgm:t>
        <a:bodyPr/>
        <a:lstStyle/>
        <a:p>
          <a:endParaRPr lang="en-GB"/>
        </a:p>
      </dgm:t>
    </dgm:pt>
    <dgm:pt modelId="{CA8E00DB-E05E-4AB7-B934-C419D344B6DB}" type="sibTrans" cxnId="{09158603-0138-410F-8F0D-BA3A722FBC79}">
      <dgm:prSet/>
      <dgm:spPr/>
      <dgm:t>
        <a:bodyPr/>
        <a:lstStyle/>
        <a:p>
          <a:endParaRPr lang="en-GB"/>
        </a:p>
      </dgm:t>
    </dgm:pt>
    <dgm:pt modelId="{1211AE3D-4340-413E-B0FF-AA44205A85FF}">
      <dgm:prSet custT="1"/>
      <dgm:spPr>
        <a:solidFill>
          <a:schemeClr val="accent1">
            <a:tint val="40000"/>
            <a:hueOff val="0"/>
            <a:satOff val="0"/>
            <a:lumOff val="0"/>
            <a:alpha val="45000"/>
          </a:schemeClr>
        </a:solidFill>
      </dgm:spPr>
      <dgm:t>
        <a:bodyPr anchor="ctr"/>
        <a:lstStyle/>
        <a:p>
          <a:pPr algn="ctr">
            <a:lnSpc>
              <a:spcPct val="100000"/>
            </a:lnSpc>
            <a:buNone/>
          </a:pPr>
          <a:r>
            <a:rPr lang="en-US" sz="1400" dirty="0"/>
            <a:t>  proposals &amp; requirements from innovation activities</a:t>
          </a:r>
          <a:endParaRPr lang="en-GB" sz="1400" dirty="0"/>
        </a:p>
      </dgm:t>
    </dgm:pt>
    <dgm:pt modelId="{15C18087-7963-40C3-9844-20A2CA6EAD30}" type="parTrans" cxnId="{E6B5EEAE-1E99-4E96-AAA8-7112117DD520}">
      <dgm:prSet/>
      <dgm:spPr/>
      <dgm:t>
        <a:bodyPr/>
        <a:lstStyle/>
        <a:p>
          <a:endParaRPr lang="en-GB"/>
        </a:p>
      </dgm:t>
    </dgm:pt>
    <dgm:pt modelId="{88E13990-DA4B-41CA-AEAF-8BACD03B8A4A}" type="sibTrans" cxnId="{E6B5EEAE-1E99-4E96-AAA8-7112117DD520}">
      <dgm:prSet/>
      <dgm:spPr/>
      <dgm:t>
        <a:bodyPr/>
        <a:lstStyle/>
        <a:p>
          <a:endParaRPr lang="en-GB"/>
        </a:p>
      </dgm:t>
    </dgm:pt>
    <dgm:pt modelId="{E320FD4E-2CEA-4777-845E-E3D971BAD9B5}" type="pres">
      <dgm:prSet presAssocID="{85ED933D-3AE3-4C2B-B5CC-686795F7514F}" presName="Name0" presStyleCnt="0">
        <dgm:presLayoutVars>
          <dgm:dir/>
          <dgm:animLvl val="lvl"/>
          <dgm:resizeHandles/>
        </dgm:presLayoutVars>
      </dgm:prSet>
      <dgm:spPr/>
    </dgm:pt>
    <dgm:pt modelId="{32A5F315-A9F4-41FF-9421-5F18029A5AC4}" type="pres">
      <dgm:prSet presAssocID="{C908C764-DD01-44DF-9668-A2280A405ED7}" presName="linNode" presStyleCnt="0"/>
      <dgm:spPr/>
    </dgm:pt>
    <dgm:pt modelId="{81DFCF03-98EB-4E76-AA1A-773F5833A8C6}" type="pres">
      <dgm:prSet presAssocID="{C908C764-DD01-44DF-9668-A2280A405ED7}" presName="parentShp" presStyleLbl="node1" presStyleIdx="0" presStyleCnt="3">
        <dgm:presLayoutVars>
          <dgm:bulletEnabled val="1"/>
        </dgm:presLayoutVars>
      </dgm:prSet>
      <dgm:spPr/>
    </dgm:pt>
    <dgm:pt modelId="{96666E90-BF12-45D9-AC11-34006E96E9F7}" type="pres">
      <dgm:prSet presAssocID="{C908C764-DD01-44DF-9668-A2280A405ED7}" presName="childShp" presStyleLbl="bgAccFollowNode1" presStyleIdx="0" presStyleCnt="3">
        <dgm:presLayoutVars>
          <dgm:bulletEnabled val="1"/>
        </dgm:presLayoutVars>
      </dgm:prSet>
      <dgm:spPr/>
    </dgm:pt>
    <dgm:pt modelId="{5B9D13F8-6F0C-4E12-97F3-6B485663E79E}" type="pres">
      <dgm:prSet presAssocID="{91D63E7E-07F3-425E-9375-F7232317DBA3}" presName="spacing" presStyleCnt="0"/>
      <dgm:spPr/>
    </dgm:pt>
    <dgm:pt modelId="{A693102A-2D2A-42A2-BD1A-F82DF3690207}" type="pres">
      <dgm:prSet presAssocID="{68AD02F4-D9A3-492E-A7A6-FA1B7EA2DA37}" presName="linNode" presStyleCnt="0"/>
      <dgm:spPr/>
    </dgm:pt>
    <dgm:pt modelId="{F8742FBB-54CA-499A-9181-4833FA57C179}" type="pres">
      <dgm:prSet presAssocID="{68AD02F4-D9A3-492E-A7A6-FA1B7EA2DA37}" presName="parentShp" presStyleLbl="node1" presStyleIdx="1" presStyleCnt="3">
        <dgm:presLayoutVars>
          <dgm:bulletEnabled val="1"/>
        </dgm:presLayoutVars>
      </dgm:prSet>
      <dgm:spPr/>
    </dgm:pt>
    <dgm:pt modelId="{B4746D6C-86F3-4AEA-99D8-635511DBCD5B}" type="pres">
      <dgm:prSet presAssocID="{68AD02F4-D9A3-492E-A7A6-FA1B7EA2DA37}" presName="childShp" presStyleLbl="bgAccFollowNode1" presStyleIdx="1" presStyleCnt="3">
        <dgm:presLayoutVars>
          <dgm:bulletEnabled val="1"/>
        </dgm:presLayoutVars>
      </dgm:prSet>
      <dgm:spPr/>
    </dgm:pt>
    <dgm:pt modelId="{16F5B638-9C7E-4C0A-9F5A-4EBE508B187B}" type="pres">
      <dgm:prSet presAssocID="{CA8E00DB-E05E-4AB7-B934-C419D344B6DB}" presName="spacing" presStyleCnt="0"/>
      <dgm:spPr/>
    </dgm:pt>
    <dgm:pt modelId="{A648F0D2-2564-4C6F-8809-CB79D40E051D}" type="pres">
      <dgm:prSet presAssocID="{F3313570-B5FA-4CD9-8FC2-845EDEE897FA}" presName="linNode" presStyleCnt="0"/>
      <dgm:spPr/>
    </dgm:pt>
    <dgm:pt modelId="{82D5FDB8-69B5-4BDB-9E4E-E45B19381A7D}" type="pres">
      <dgm:prSet presAssocID="{F3313570-B5FA-4CD9-8FC2-845EDEE897FA}" presName="parentShp" presStyleLbl="node1" presStyleIdx="2" presStyleCnt="3" custLinFactNeighborX="-689">
        <dgm:presLayoutVars>
          <dgm:bulletEnabled val="1"/>
        </dgm:presLayoutVars>
      </dgm:prSet>
      <dgm:spPr/>
    </dgm:pt>
    <dgm:pt modelId="{650F4201-C01F-4D76-B291-E7CD961031DB}" type="pres">
      <dgm:prSet presAssocID="{F3313570-B5FA-4CD9-8FC2-845EDEE897FA}" presName="childShp" presStyleLbl="bgAccFollowNode1" presStyleIdx="2" presStyleCnt="3" custScaleY="97857">
        <dgm:presLayoutVars>
          <dgm:bulletEnabled val="1"/>
        </dgm:presLayoutVars>
      </dgm:prSet>
      <dgm:spPr/>
    </dgm:pt>
  </dgm:ptLst>
  <dgm:cxnLst>
    <dgm:cxn modelId="{09158603-0138-410F-8F0D-BA3A722FBC79}" srcId="{85ED933D-3AE3-4C2B-B5CC-686795F7514F}" destId="{68AD02F4-D9A3-492E-A7A6-FA1B7EA2DA37}" srcOrd="1" destOrd="0" parTransId="{CC1D7380-BEE0-4A8E-B1CF-0D063D00724B}" sibTransId="{CA8E00DB-E05E-4AB7-B934-C419D344B6DB}"/>
    <dgm:cxn modelId="{CC95B718-CA7D-42CD-A40B-83C945674A55}" type="presOf" srcId="{F97E3F4B-BD00-431D-BC2A-B13536BAA647}" destId="{650F4201-C01F-4D76-B291-E7CD961031DB}" srcOrd="0" destOrd="0" presId="urn:microsoft.com/office/officeart/2005/8/layout/vList6"/>
    <dgm:cxn modelId="{25400731-6E04-4D6B-AA7A-CCBC056B79F2}" type="presOf" srcId="{85ED933D-3AE3-4C2B-B5CC-686795F7514F}" destId="{E320FD4E-2CEA-4777-845E-E3D971BAD9B5}" srcOrd="0" destOrd="0" presId="urn:microsoft.com/office/officeart/2005/8/layout/vList6"/>
    <dgm:cxn modelId="{DA3CE34B-CED6-402E-8B05-D60866AB2CC0}" type="presOf" srcId="{77E5E773-0127-439A-98F3-F69CE4224F15}" destId="{96666E90-BF12-45D9-AC11-34006E96E9F7}" srcOrd="0" destOrd="0" presId="urn:microsoft.com/office/officeart/2005/8/layout/vList6"/>
    <dgm:cxn modelId="{0AE9DD6A-24BE-49F1-A205-1CBCF0E06661}" srcId="{85ED933D-3AE3-4C2B-B5CC-686795F7514F}" destId="{F3313570-B5FA-4CD9-8FC2-845EDEE897FA}" srcOrd="2" destOrd="0" parTransId="{A4D18449-0D14-4508-807F-46D61BBB5A40}" sibTransId="{73ACFA0C-33C2-4CA3-886F-9AF79CD4F7E5}"/>
    <dgm:cxn modelId="{3B236570-6117-4BF4-8284-BAD47691F353}" type="presOf" srcId="{1211AE3D-4340-413E-B0FF-AA44205A85FF}" destId="{B4746D6C-86F3-4AEA-99D8-635511DBCD5B}" srcOrd="0" destOrd="0" presId="urn:microsoft.com/office/officeart/2005/8/layout/vList6"/>
    <dgm:cxn modelId="{77B69677-8C41-44ED-A46B-4E16CA50058E}" srcId="{F3313570-B5FA-4CD9-8FC2-845EDEE897FA}" destId="{F97E3F4B-BD00-431D-BC2A-B13536BAA647}" srcOrd="0" destOrd="0" parTransId="{F2BCF6E9-275A-4726-9A01-F1941369DD0C}" sibTransId="{B036B57E-52AF-43A2-BA49-6968E6478DAF}"/>
    <dgm:cxn modelId="{03CA2383-628E-46A9-9BD1-C187AC4A7AC5}" type="presOf" srcId="{68AD02F4-D9A3-492E-A7A6-FA1B7EA2DA37}" destId="{F8742FBB-54CA-499A-9181-4833FA57C179}" srcOrd="0" destOrd="0" presId="urn:microsoft.com/office/officeart/2005/8/layout/vList6"/>
    <dgm:cxn modelId="{93247290-74C7-48DF-9CFB-69CB77C2A3D1}" srcId="{C908C764-DD01-44DF-9668-A2280A405ED7}" destId="{77E5E773-0127-439A-98F3-F69CE4224F15}" srcOrd="0" destOrd="0" parTransId="{4E82BA14-C20A-4AB4-A5FF-CAB7B378BCF8}" sibTransId="{C814B399-46E6-42E4-B416-67B3BAAF3E3B}"/>
    <dgm:cxn modelId="{C37A759E-190B-4B24-918F-A2E98C55A2D3}" type="presOf" srcId="{F3313570-B5FA-4CD9-8FC2-845EDEE897FA}" destId="{82D5FDB8-69B5-4BDB-9E4E-E45B19381A7D}" srcOrd="0" destOrd="0" presId="urn:microsoft.com/office/officeart/2005/8/layout/vList6"/>
    <dgm:cxn modelId="{E6B5EEAE-1E99-4E96-AAA8-7112117DD520}" srcId="{68AD02F4-D9A3-492E-A7A6-FA1B7EA2DA37}" destId="{1211AE3D-4340-413E-B0FF-AA44205A85FF}" srcOrd="0" destOrd="0" parTransId="{15C18087-7963-40C3-9844-20A2CA6EAD30}" sibTransId="{88E13990-DA4B-41CA-AEAF-8BACD03B8A4A}"/>
    <dgm:cxn modelId="{9FD3D9B8-FB06-48E3-8695-840104745C7E}" type="presOf" srcId="{C908C764-DD01-44DF-9668-A2280A405ED7}" destId="{81DFCF03-98EB-4E76-AA1A-773F5833A8C6}" srcOrd="0" destOrd="0" presId="urn:microsoft.com/office/officeart/2005/8/layout/vList6"/>
    <dgm:cxn modelId="{39953DF5-454F-4B09-AA10-F6450F4745F4}" srcId="{85ED933D-3AE3-4C2B-B5CC-686795F7514F}" destId="{C908C764-DD01-44DF-9668-A2280A405ED7}" srcOrd="0" destOrd="0" parTransId="{4F377D0D-D8C2-4652-B9A3-96700D121927}" sibTransId="{91D63E7E-07F3-425E-9375-F7232317DBA3}"/>
    <dgm:cxn modelId="{B5D03B01-C49C-4D77-94AD-D73E25D421C9}" type="presParOf" srcId="{E320FD4E-2CEA-4777-845E-E3D971BAD9B5}" destId="{32A5F315-A9F4-41FF-9421-5F18029A5AC4}" srcOrd="0" destOrd="0" presId="urn:microsoft.com/office/officeart/2005/8/layout/vList6"/>
    <dgm:cxn modelId="{C2446C45-541A-4C0D-A92C-8196A082FEEC}" type="presParOf" srcId="{32A5F315-A9F4-41FF-9421-5F18029A5AC4}" destId="{81DFCF03-98EB-4E76-AA1A-773F5833A8C6}" srcOrd="0" destOrd="0" presId="urn:microsoft.com/office/officeart/2005/8/layout/vList6"/>
    <dgm:cxn modelId="{0C9DCA86-479C-4BBD-93D0-AF170F385A3B}" type="presParOf" srcId="{32A5F315-A9F4-41FF-9421-5F18029A5AC4}" destId="{96666E90-BF12-45D9-AC11-34006E96E9F7}" srcOrd="1" destOrd="0" presId="urn:microsoft.com/office/officeart/2005/8/layout/vList6"/>
    <dgm:cxn modelId="{CB21FB33-18CB-409A-8C52-E023ED776D4F}" type="presParOf" srcId="{E320FD4E-2CEA-4777-845E-E3D971BAD9B5}" destId="{5B9D13F8-6F0C-4E12-97F3-6B485663E79E}" srcOrd="1" destOrd="0" presId="urn:microsoft.com/office/officeart/2005/8/layout/vList6"/>
    <dgm:cxn modelId="{A692DAF7-A565-43C5-A297-099CA81D54D9}" type="presParOf" srcId="{E320FD4E-2CEA-4777-845E-E3D971BAD9B5}" destId="{A693102A-2D2A-42A2-BD1A-F82DF3690207}" srcOrd="2" destOrd="0" presId="urn:microsoft.com/office/officeart/2005/8/layout/vList6"/>
    <dgm:cxn modelId="{7FEBA234-2913-4313-BCF1-308AC4E00B2C}" type="presParOf" srcId="{A693102A-2D2A-42A2-BD1A-F82DF3690207}" destId="{F8742FBB-54CA-499A-9181-4833FA57C179}" srcOrd="0" destOrd="0" presId="urn:microsoft.com/office/officeart/2005/8/layout/vList6"/>
    <dgm:cxn modelId="{3E7E4999-FE7C-4C88-B311-D5AAC02EF850}" type="presParOf" srcId="{A693102A-2D2A-42A2-BD1A-F82DF3690207}" destId="{B4746D6C-86F3-4AEA-99D8-635511DBCD5B}" srcOrd="1" destOrd="0" presId="urn:microsoft.com/office/officeart/2005/8/layout/vList6"/>
    <dgm:cxn modelId="{AF6A9CD7-3C42-45A1-B65A-5541C612E4F9}" type="presParOf" srcId="{E320FD4E-2CEA-4777-845E-E3D971BAD9B5}" destId="{16F5B638-9C7E-4C0A-9F5A-4EBE508B187B}" srcOrd="3" destOrd="0" presId="urn:microsoft.com/office/officeart/2005/8/layout/vList6"/>
    <dgm:cxn modelId="{280BFABA-DCC9-4BB5-AB15-6AC63260EF27}" type="presParOf" srcId="{E320FD4E-2CEA-4777-845E-E3D971BAD9B5}" destId="{A648F0D2-2564-4C6F-8809-CB79D40E051D}" srcOrd="4" destOrd="0" presId="urn:microsoft.com/office/officeart/2005/8/layout/vList6"/>
    <dgm:cxn modelId="{286645BC-013E-4FF6-B87B-BB705BC22110}" type="presParOf" srcId="{A648F0D2-2564-4C6F-8809-CB79D40E051D}" destId="{82D5FDB8-69B5-4BDB-9E4E-E45B19381A7D}" srcOrd="0" destOrd="0" presId="urn:microsoft.com/office/officeart/2005/8/layout/vList6"/>
    <dgm:cxn modelId="{3E2F2D31-EC02-47EF-A570-F12B31AA295C}" type="presParOf" srcId="{A648F0D2-2564-4C6F-8809-CB79D40E051D}" destId="{650F4201-C01F-4D76-B291-E7CD961031DB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1EC1154-3E52-D743-9077-891D637D27D2}" type="doc">
      <dgm:prSet loTypeId="urn:microsoft.com/office/officeart/2005/8/layout/StepDownProcess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166E426-3432-1541-8A47-395E29D89329}">
      <dgm:prSet phldrT="[Text]"/>
      <dgm:spPr/>
      <dgm:t>
        <a:bodyPr/>
        <a:lstStyle/>
        <a:p>
          <a:r>
            <a:rPr lang="en-GB" dirty="0"/>
            <a:t>Identify key processes</a:t>
          </a:r>
        </a:p>
      </dgm:t>
    </dgm:pt>
    <dgm:pt modelId="{BDAF98D1-A78F-D242-986C-D3C94D9C2E39}" type="parTrans" cxnId="{AE6C7E4C-BCE6-1542-A818-6E00CCCCDE4F}">
      <dgm:prSet/>
      <dgm:spPr/>
      <dgm:t>
        <a:bodyPr/>
        <a:lstStyle/>
        <a:p>
          <a:endParaRPr lang="en-GB"/>
        </a:p>
      </dgm:t>
    </dgm:pt>
    <dgm:pt modelId="{4E29C582-6B3E-E74E-BDEC-522A78EFBAE7}" type="sibTrans" cxnId="{AE6C7E4C-BCE6-1542-A818-6E00CCCCDE4F}">
      <dgm:prSet/>
      <dgm:spPr/>
      <dgm:t>
        <a:bodyPr/>
        <a:lstStyle/>
        <a:p>
          <a:endParaRPr lang="en-GB"/>
        </a:p>
      </dgm:t>
    </dgm:pt>
    <dgm:pt modelId="{7DA458E1-E9C8-0242-8EFE-A3DAC41F7889}">
      <dgm:prSet phldrT="[Text]"/>
      <dgm:spPr/>
      <dgm:t>
        <a:bodyPr/>
        <a:lstStyle/>
        <a:p>
          <a:r>
            <a:rPr lang="en-GB" dirty="0"/>
            <a:t>Interviews with business</a:t>
          </a:r>
        </a:p>
      </dgm:t>
    </dgm:pt>
    <dgm:pt modelId="{51C502CC-A67F-5044-B46E-B8BAA6ABC4CD}" type="parTrans" cxnId="{F7D62625-8924-E346-AADB-D8DEBBB40D5B}">
      <dgm:prSet/>
      <dgm:spPr/>
      <dgm:t>
        <a:bodyPr/>
        <a:lstStyle/>
        <a:p>
          <a:endParaRPr lang="en-GB"/>
        </a:p>
      </dgm:t>
    </dgm:pt>
    <dgm:pt modelId="{1D8B5F2A-898E-A74A-BE5F-E772CB9B7EC3}" type="sibTrans" cxnId="{F7D62625-8924-E346-AADB-D8DEBBB40D5B}">
      <dgm:prSet/>
      <dgm:spPr/>
      <dgm:t>
        <a:bodyPr/>
        <a:lstStyle/>
        <a:p>
          <a:endParaRPr lang="en-GB"/>
        </a:p>
      </dgm:t>
    </dgm:pt>
    <dgm:pt modelId="{DC341132-B0E0-A04E-802B-AE1120E57D32}">
      <dgm:prSet phldrT="[Text]"/>
      <dgm:spPr/>
      <dgm:t>
        <a:bodyPr/>
        <a:lstStyle/>
        <a:p>
          <a:r>
            <a:rPr lang="en-GB" dirty="0"/>
            <a:t>Define impact if process not performed</a:t>
          </a:r>
        </a:p>
      </dgm:t>
    </dgm:pt>
    <dgm:pt modelId="{13F825DD-7414-934C-B6C3-E71AF51538C4}" type="parTrans" cxnId="{B86EDC13-5A39-7F4D-8318-A30C7A52B284}">
      <dgm:prSet/>
      <dgm:spPr/>
      <dgm:t>
        <a:bodyPr/>
        <a:lstStyle/>
        <a:p>
          <a:endParaRPr lang="en-GB"/>
        </a:p>
      </dgm:t>
    </dgm:pt>
    <dgm:pt modelId="{D8104A1E-64FF-A44B-85E7-C3F35902D639}" type="sibTrans" cxnId="{B86EDC13-5A39-7F4D-8318-A30C7A52B284}">
      <dgm:prSet/>
      <dgm:spPr/>
      <dgm:t>
        <a:bodyPr/>
        <a:lstStyle/>
        <a:p>
          <a:endParaRPr lang="en-GB"/>
        </a:p>
      </dgm:t>
    </dgm:pt>
    <dgm:pt modelId="{12504518-F158-8A4C-B147-19DB9D3F6841}">
      <dgm:prSet phldrT="[Text]"/>
      <dgm:spPr/>
      <dgm:t>
        <a:bodyPr/>
        <a:lstStyle/>
        <a:p>
          <a:r>
            <a:rPr lang="en-GB" dirty="0"/>
            <a:t>Financial, Reputation, Scientific Program</a:t>
          </a:r>
        </a:p>
      </dgm:t>
    </dgm:pt>
    <dgm:pt modelId="{1FF4B45D-F1CC-0F41-B696-CB4E7187EDAF}" type="parTrans" cxnId="{124F0A67-867B-F647-9CD4-1370F410340E}">
      <dgm:prSet/>
      <dgm:spPr/>
      <dgm:t>
        <a:bodyPr/>
        <a:lstStyle/>
        <a:p>
          <a:endParaRPr lang="en-GB"/>
        </a:p>
      </dgm:t>
    </dgm:pt>
    <dgm:pt modelId="{B6121E1B-6D65-2E41-9A67-33F5352216B7}" type="sibTrans" cxnId="{124F0A67-867B-F647-9CD4-1370F410340E}">
      <dgm:prSet/>
      <dgm:spPr/>
      <dgm:t>
        <a:bodyPr/>
        <a:lstStyle/>
        <a:p>
          <a:endParaRPr lang="en-GB"/>
        </a:p>
      </dgm:t>
    </dgm:pt>
    <dgm:pt modelId="{68D5D519-8636-0E4F-A3FB-0656BDC545CB}">
      <dgm:prSet phldrT="[Text]"/>
      <dgm:spPr/>
      <dgm:t>
        <a:bodyPr/>
        <a:lstStyle/>
        <a:p>
          <a:r>
            <a:rPr lang="en-GB" dirty="0"/>
            <a:t>Identify business applications needed</a:t>
          </a:r>
        </a:p>
      </dgm:t>
    </dgm:pt>
    <dgm:pt modelId="{E7FB439C-38D1-B14D-A811-659F1E3C5A4C}" type="parTrans" cxnId="{2C7F4013-AE8A-A240-936B-2A2FCB38C5C8}">
      <dgm:prSet/>
      <dgm:spPr/>
      <dgm:t>
        <a:bodyPr/>
        <a:lstStyle/>
        <a:p>
          <a:endParaRPr lang="en-GB"/>
        </a:p>
      </dgm:t>
    </dgm:pt>
    <dgm:pt modelId="{0C450DBC-9962-E040-83EF-DBC905043F3F}" type="sibTrans" cxnId="{2C7F4013-AE8A-A240-936B-2A2FCB38C5C8}">
      <dgm:prSet/>
      <dgm:spPr/>
      <dgm:t>
        <a:bodyPr/>
        <a:lstStyle/>
        <a:p>
          <a:endParaRPr lang="en-GB"/>
        </a:p>
      </dgm:t>
    </dgm:pt>
    <dgm:pt modelId="{F469EC77-E8C9-5944-A71D-31DBB0749443}">
      <dgm:prSet phldrT="[Text]"/>
      <dgm:spPr/>
      <dgm:t>
        <a:bodyPr/>
        <a:lstStyle/>
        <a:p>
          <a:r>
            <a:rPr lang="en-GB" dirty="0"/>
            <a:t>Enterprise architecture</a:t>
          </a:r>
        </a:p>
      </dgm:t>
    </dgm:pt>
    <dgm:pt modelId="{2770AD32-ADCC-5B47-8C32-66075ADAC86A}" type="parTrans" cxnId="{BD9766B3-53C9-1B44-AC80-81DC45DB0906}">
      <dgm:prSet/>
      <dgm:spPr/>
      <dgm:t>
        <a:bodyPr/>
        <a:lstStyle/>
        <a:p>
          <a:endParaRPr lang="en-GB"/>
        </a:p>
      </dgm:t>
    </dgm:pt>
    <dgm:pt modelId="{74C0BEDB-3C10-3B44-9900-68B515FEC20D}" type="sibTrans" cxnId="{BD9766B3-53C9-1B44-AC80-81DC45DB0906}">
      <dgm:prSet/>
      <dgm:spPr/>
      <dgm:t>
        <a:bodyPr/>
        <a:lstStyle/>
        <a:p>
          <a:endParaRPr lang="en-GB"/>
        </a:p>
      </dgm:t>
    </dgm:pt>
    <dgm:pt modelId="{AA61D971-27CC-7D4B-B848-3DCF5BA0A519}">
      <dgm:prSet phldrT="[Text]"/>
      <dgm:spPr/>
      <dgm:t>
        <a:bodyPr/>
        <a:lstStyle/>
        <a:p>
          <a:r>
            <a:rPr lang="en-GB" dirty="0"/>
            <a:t>Derive IT service elements needed</a:t>
          </a:r>
        </a:p>
      </dgm:t>
    </dgm:pt>
    <dgm:pt modelId="{7AE94C16-5D8C-0540-88C5-1948576A1B40}" type="parTrans" cxnId="{4F035926-19F7-2143-A808-8619A0B405C5}">
      <dgm:prSet/>
      <dgm:spPr/>
      <dgm:t>
        <a:bodyPr/>
        <a:lstStyle/>
        <a:p>
          <a:endParaRPr lang="en-GB"/>
        </a:p>
      </dgm:t>
    </dgm:pt>
    <dgm:pt modelId="{08CF6CF6-B11D-EC42-8491-350ECC5BE121}" type="sibTrans" cxnId="{4F035926-19F7-2143-A808-8619A0B405C5}">
      <dgm:prSet/>
      <dgm:spPr/>
      <dgm:t>
        <a:bodyPr/>
        <a:lstStyle/>
        <a:p>
          <a:endParaRPr lang="en-GB"/>
        </a:p>
      </dgm:t>
    </dgm:pt>
    <dgm:pt modelId="{C9622BC5-C7FE-7043-A2E3-D17BB3A03628}">
      <dgm:prSet phldrT="[Text]"/>
      <dgm:spPr/>
      <dgm:t>
        <a:bodyPr/>
        <a:lstStyle/>
        <a:p>
          <a:r>
            <a:rPr lang="en-GB" dirty="0"/>
            <a:t>Define supporting IT functional elements</a:t>
          </a:r>
        </a:p>
      </dgm:t>
    </dgm:pt>
    <dgm:pt modelId="{B2E84424-BC5D-9347-B2AE-5406A4338B4D}" type="parTrans" cxnId="{7A881BFD-6BE3-1149-9F0D-35D71F9CE3A1}">
      <dgm:prSet/>
      <dgm:spPr/>
      <dgm:t>
        <a:bodyPr/>
        <a:lstStyle/>
        <a:p>
          <a:endParaRPr lang="en-GB"/>
        </a:p>
      </dgm:t>
    </dgm:pt>
    <dgm:pt modelId="{AB8281FB-3493-2146-A72F-FCF943725969}" type="sibTrans" cxnId="{7A881BFD-6BE3-1149-9F0D-35D71F9CE3A1}">
      <dgm:prSet/>
      <dgm:spPr/>
      <dgm:t>
        <a:bodyPr/>
        <a:lstStyle/>
        <a:p>
          <a:endParaRPr lang="en-GB"/>
        </a:p>
      </dgm:t>
    </dgm:pt>
    <dgm:pt modelId="{1C619D1E-3DB1-C74F-95A0-B040E9801756}">
      <dgm:prSet phldrT="[Text]"/>
      <dgm:spPr/>
      <dgm:t>
        <a:bodyPr/>
        <a:lstStyle/>
        <a:p>
          <a:r>
            <a:rPr lang="en-GB" dirty="0"/>
            <a:t>Iterate on FE dependencies</a:t>
          </a:r>
        </a:p>
      </dgm:t>
    </dgm:pt>
    <dgm:pt modelId="{4A3C8CF7-CB2D-8246-A2F8-4C3D23354ECC}" type="parTrans" cxnId="{82AD073E-4C62-4F48-BD19-8BB906631684}">
      <dgm:prSet/>
      <dgm:spPr/>
      <dgm:t>
        <a:bodyPr/>
        <a:lstStyle/>
        <a:p>
          <a:endParaRPr lang="en-GB"/>
        </a:p>
      </dgm:t>
    </dgm:pt>
    <dgm:pt modelId="{7F4D466E-A625-9B47-B486-9EAACCE76C52}" type="sibTrans" cxnId="{82AD073E-4C62-4F48-BD19-8BB906631684}">
      <dgm:prSet/>
      <dgm:spPr/>
      <dgm:t>
        <a:bodyPr/>
        <a:lstStyle/>
        <a:p>
          <a:endParaRPr lang="en-GB"/>
        </a:p>
      </dgm:t>
    </dgm:pt>
    <dgm:pt modelId="{73547FE1-83C1-3C4E-885B-769F70FF7AD9}">
      <dgm:prSet phldrT="[Text]"/>
      <dgm:spPr/>
      <dgm:t>
        <a:bodyPr/>
        <a:lstStyle/>
        <a:p>
          <a:r>
            <a:rPr lang="en-GB" dirty="0"/>
            <a:t>Service </a:t>
          </a:r>
          <a:r>
            <a:rPr lang="en-GB" dirty="0" err="1"/>
            <a:t>catalog</a:t>
          </a:r>
          <a:endParaRPr lang="en-GB" dirty="0"/>
        </a:p>
      </dgm:t>
    </dgm:pt>
    <dgm:pt modelId="{D2BBE613-D534-3A40-A889-80C9ECFD7506}" type="parTrans" cxnId="{55A60680-F039-1643-A110-94EC9FA52DC2}">
      <dgm:prSet/>
      <dgm:spPr/>
      <dgm:t>
        <a:bodyPr/>
        <a:lstStyle/>
        <a:p>
          <a:endParaRPr lang="en-GB"/>
        </a:p>
      </dgm:t>
    </dgm:pt>
    <dgm:pt modelId="{90CC71BB-21A8-FE46-8C22-1674B96287D8}" type="sibTrans" cxnId="{55A60680-F039-1643-A110-94EC9FA52DC2}">
      <dgm:prSet/>
      <dgm:spPr/>
      <dgm:t>
        <a:bodyPr/>
        <a:lstStyle/>
        <a:p>
          <a:endParaRPr lang="en-GB"/>
        </a:p>
      </dgm:t>
    </dgm:pt>
    <dgm:pt modelId="{65A821D9-F522-824C-8CCE-6BE5655A0732}">
      <dgm:prSet phldrT="[Text]"/>
      <dgm:spPr/>
      <dgm:t>
        <a:bodyPr/>
        <a:lstStyle/>
        <a:p>
          <a:r>
            <a:rPr lang="en-GB" dirty="0"/>
            <a:t>Calculate recovery objective for an FE</a:t>
          </a:r>
        </a:p>
      </dgm:t>
    </dgm:pt>
    <dgm:pt modelId="{BA0BB4E2-6193-F242-A8B9-AA7C859AEB48}" type="parTrans" cxnId="{B837A0D6-5816-394C-A4AD-256CC5B786AB}">
      <dgm:prSet/>
      <dgm:spPr/>
      <dgm:t>
        <a:bodyPr/>
        <a:lstStyle/>
        <a:p>
          <a:endParaRPr lang="en-GB"/>
        </a:p>
      </dgm:t>
    </dgm:pt>
    <dgm:pt modelId="{781AFA6A-A308-BD44-85A3-3196B24E26CD}" type="sibTrans" cxnId="{B837A0D6-5816-394C-A4AD-256CC5B786AB}">
      <dgm:prSet/>
      <dgm:spPr/>
      <dgm:t>
        <a:bodyPr/>
        <a:lstStyle/>
        <a:p>
          <a:endParaRPr lang="en-GB"/>
        </a:p>
      </dgm:t>
    </dgm:pt>
    <dgm:pt modelId="{34E17915-0066-9E4D-9029-2E74EB44AF76}">
      <dgm:prSet phldrT="[Text]"/>
      <dgm:spPr/>
      <dgm:t>
        <a:bodyPr/>
        <a:lstStyle/>
        <a:p>
          <a:r>
            <a:rPr lang="en-GB" dirty="0"/>
            <a:t>Enterprise architecture</a:t>
          </a:r>
        </a:p>
      </dgm:t>
    </dgm:pt>
    <dgm:pt modelId="{B45AFFBE-C42C-4A4B-9E85-1C701FC68767}" type="parTrans" cxnId="{04262EA7-4562-864A-B40B-08FD44BF2546}">
      <dgm:prSet/>
      <dgm:spPr/>
      <dgm:t>
        <a:bodyPr/>
        <a:lstStyle/>
        <a:p>
          <a:endParaRPr lang="en-GB"/>
        </a:p>
      </dgm:t>
    </dgm:pt>
    <dgm:pt modelId="{4FA2C7C3-AB7F-F849-8454-D0138953DB0B}" type="sibTrans" cxnId="{04262EA7-4562-864A-B40B-08FD44BF2546}">
      <dgm:prSet/>
      <dgm:spPr/>
      <dgm:t>
        <a:bodyPr/>
        <a:lstStyle/>
        <a:p>
          <a:endParaRPr lang="en-GB"/>
        </a:p>
      </dgm:t>
    </dgm:pt>
    <dgm:pt modelId="{F4BB042C-F6EC-AC4C-9F19-73CBDB1446C3}">
      <dgm:prSet phldrT="[Text]"/>
      <dgm:spPr/>
      <dgm:t>
        <a:bodyPr/>
        <a:lstStyle/>
        <a:p>
          <a:r>
            <a:rPr lang="en-GB" dirty="0"/>
            <a:t>Service </a:t>
          </a:r>
          <a:r>
            <a:rPr lang="en-GB" dirty="0" err="1"/>
            <a:t>catalog</a:t>
          </a:r>
          <a:endParaRPr lang="en-GB" dirty="0"/>
        </a:p>
      </dgm:t>
    </dgm:pt>
    <dgm:pt modelId="{1C0386A4-CA05-6D47-AA3C-035EA2CBE790}" type="parTrans" cxnId="{9A1B4EA3-A4B7-4E45-B8D4-4042F4300915}">
      <dgm:prSet/>
      <dgm:spPr/>
      <dgm:t>
        <a:bodyPr/>
        <a:lstStyle/>
        <a:p>
          <a:endParaRPr lang="en-GB"/>
        </a:p>
      </dgm:t>
    </dgm:pt>
    <dgm:pt modelId="{389322A1-4EC9-CF4D-858A-503B9A5BCE21}" type="sibTrans" cxnId="{9A1B4EA3-A4B7-4E45-B8D4-4042F4300915}">
      <dgm:prSet/>
      <dgm:spPr/>
      <dgm:t>
        <a:bodyPr/>
        <a:lstStyle/>
        <a:p>
          <a:endParaRPr lang="en-GB"/>
        </a:p>
      </dgm:t>
    </dgm:pt>
    <dgm:pt modelId="{38674304-F914-DF45-9450-FA7DF0D530CB}" type="pres">
      <dgm:prSet presAssocID="{61EC1154-3E52-D743-9077-891D637D27D2}" presName="rootnode" presStyleCnt="0">
        <dgm:presLayoutVars>
          <dgm:chMax/>
          <dgm:chPref/>
          <dgm:dir/>
          <dgm:animLvl val="lvl"/>
        </dgm:presLayoutVars>
      </dgm:prSet>
      <dgm:spPr/>
    </dgm:pt>
    <dgm:pt modelId="{F5A112AD-0511-0940-9B2A-05761CB52743}" type="pres">
      <dgm:prSet presAssocID="{B166E426-3432-1541-8A47-395E29D89329}" presName="composite" presStyleCnt="0"/>
      <dgm:spPr/>
    </dgm:pt>
    <dgm:pt modelId="{344E27B1-B375-D643-B963-8B430F006BC1}" type="pres">
      <dgm:prSet presAssocID="{B166E426-3432-1541-8A47-395E29D89329}" presName="bentUpArrow1" presStyleLbl="alignImgPlace1" presStyleIdx="0" presStyleCnt="6"/>
      <dgm:spPr/>
    </dgm:pt>
    <dgm:pt modelId="{5287FE3D-0AB2-D948-85CD-D2575CB972F7}" type="pres">
      <dgm:prSet presAssocID="{B166E426-3432-1541-8A47-395E29D89329}" presName="ParentText" presStyleLbl="node1" presStyleIdx="0" presStyleCnt="7">
        <dgm:presLayoutVars>
          <dgm:chMax val="1"/>
          <dgm:chPref val="1"/>
          <dgm:bulletEnabled val="1"/>
        </dgm:presLayoutVars>
      </dgm:prSet>
      <dgm:spPr/>
    </dgm:pt>
    <dgm:pt modelId="{A6EA334A-5A6B-154F-AE53-867B8537E497}" type="pres">
      <dgm:prSet presAssocID="{B166E426-3432-1541-8A47-395E29D89329}" presName="ChildText" presStyleLbl="revTx" presStyleIdx="0" presStyleCnt="6">
        <dgm:presLayoutVars>
          <dgm:chMax val="0"/>
          <dgm:chPref val="0"/>
          <dgm:bulletEnabled val="1"/>
        </dgm:presLayoutVars>
      </dgm:prSet>
      <dgm:spPr/>
    </dgm:pt>
    <dgm:pt modelId="{1BAB6CD2-132F-C341-9F87-FE4890302D17}" type="pres">
      <dgm:prSet presAssocID="{4E29C582-6B3E-E74E-BDEC-522A78EFBAE7}" presName="sibTrans" presStyleCnt="0"/>
      <dgm:spPr/>
    </dgm:pt>
    <dgm:pt modelId="{C825CAC1-75EA-7D49-BD44-57E8D69D9CCC}" type="pres">
      <dgm:prSet presAssocID="{DC341132-B0E0-A04E-802B-AE1120E57D32}" presName="composite" presStyleCnt="0"/>
      <dgm:spPr/>
    </dgm:pt>
    <dgm:pt modelId="{947B8D8D-0E19-C946-932C-639C6139ED62}" type="pres">
      <dgm:prSet presAssocID="{DC341132-B0E0-A04E-802B-AE1120E57D32}" presName="bentUpArrow1" presStyleLbl="alignImgPlace1" presStyleIdx="1" presStyleCnt="6"/>
      <dgm:spPr/>
    </dgm:pt>
    <dgm:pt modelId="{1F8FEF83-8568-0045-896C-3CC0E4688CF9}" type="pres">
      <dgm:prSet presAssocID="{DC341132-B0E0-A04E-802B-AE1120E57D32}" presName="ParentText" presStyleLbl="node1" presStyleIdx="1" presStyleCnt="7">
        <dgm:presLayoutVars>
          <dgm:chMax val="1"/>
          <dgm:chPref val="1"/>
          <dgm:bulletEnabled val="1"/>
        </dgm:presLayoutVars>
      </dgm:prSet>
      <dgm:spPr/>
    </dgm:pt>
    <dgm:pt modelId="{05329DB6-18EE-B746-ADD1-DD135188BAA4}" type="pres">
      <dgm:prSet presAssocID="{DC341132-B0E0-A04E-802B-AE1120E57D32}" presName="ChildText" presStyleLbl="revTx" presStyleIdx="1" presStyleCnt="6">
        <dgm:presLayoutVars>
          <dgm:chMax val="0"/>
          <dgm:chPref val="0"/>
          <dgm:bulletEnabled val="1"/>
        </dgm:presLayoutVars>
      </dgm:prSet>
      <dgm:spPr/>
    </dgm:pt>
    <dgm:pt modelId="{958A7929-6143-BC44-9A16-93D1100E60DF}" type="pres">
      <dgm:prSet presAssocID="{D8104A1E-64FF-A44B-85E7-C3F35902D639}" presName="sibTrans" presStyleCnt="0"/>
      <dgm:spPr/>
    </dgm:pt>
    <dgm:pt modelId="{1874FA89-AD5C-6645-9042-0C7F735FD59B}" type="pres">
      <dgm:prSet presAssocID="{68D5D519-8636-0E4F-A3FB-0656BDC545CB}" presName="composite" presStyleCnt="0"/>
      <dgm:spPr/>
    </dgm:pt>
    <dgm:pt modelId="{B4BB10B1-9903-904C-A6AF-4341329EE80A}" type="pres">
      <dgm:prSet presAssocID="{68D5D519-8636-0E4F-A3FB-0656BDC545CB}" presName="bentUpArrow1" presStyleLbl="alignImgPlace1" presStyleIdx="2" presStyleCnt="6"/>
      <dgm:spPr/>
    </dgm:pt>
    <dgm:pt modelId="{97175C61-0349-5146-A539-DA915974D0F0}" type="pres">
      <dgm:prSet presAssocID="{68D5D519-8636-0E4F-A3FB-0656BDC545CB}" presName="ParentText" presStyleLbl="node1" presStyleIdx="2" presStyleCnt="7">
        <dgm:presLayoutVars>
          <dgm:chMax val="1"/>
          <dgm:chPref val="1"/>
          <dgm:bulletEnabled val="1"/>
        </dgm:presLayoutVars>
      </dgm:prSet>
      <dgm:spPr/>
    </dgm:pt>
    <dgm:pt modelId="{412765FD-8CCE-5947-81CC-D2DD7C5B12A1}" type="pres">
      <dgm:prSet presAssocID="{68D5D519-8636-0E4F-A3FB-0656BDC545CB}" presName="ChildText" presStyleLbl="revTx" presStyleIdx="2" presStyleCnt="6">
        <dgm:presLayoutVars>
          <dgm:chMax val="0"/>
          <dgm:chPref val="0"/>
          <dgm:bulletEnabled val="1"/>
        </dgm:presLayoutVars>
      </dgm:prSet>
      <dgm:spPr/>
    </dgm:pt>
    <dgm:pt modelId="{4F26D582-5C83-F547-B23E-FCC75F8AA278}" type="pres">
      <dgm:prSet presAssocID="{0C450DBC-9962-E040-83EF-DBC905043F3F}" presName="sibTrans" presStyleCnt="0"/>
      <dgm:spPr/>
    </dgm:pt>
    <dgm:pt modelId="{A6F20F38-2918-9343-9966-1B06BDA8A0C9}" type="pres">
      <dgm:prSet presAssocID="{AA61D971-27CC-7D4B-B848-3DCF5BA0A519}" presName="composite" presStyleCnt="0"/>
      <dgm:spPr/>
    </dgm:pt>
    <dgm:pt modelId="{84DC03E4-DCE2-BB4A-8D65-C796C99FB004}" type="pres">
      <dgm:prSet presAssocID="{AA61D971-27CC-7D4B-B848-3DCF5BA0A519}" presName="bentUpArrow1" presStyleLbl="alignImgPlace1" presStyleIdx="3" presStyleCnt="6"/>
      <dgm:spPr/>
    </dgm:pt>
    <dgm:pt modelId="{1D2BD57C-4DEE-8A48-AC8C-26AFD2DA0CEF}" type="pres">
      <dgm:prSet presAssocID="{AA61D971-27CC-7D4B-B848-3DCF5BA0A519}" presName="ParentText" presStyleLbl="node1" presStyleIdx="3" presStyleCnt="7">
        <dgm:presLayoutVars>
          <dgm:chMax val="1"/>
          <dgm:chPref val="1"/>
          <dgm:bulletEnabled val="1"/>
        </dgm:presLayoutVars>
      </dgm:prSet>
      <dgm:spPr/>
    </dgm:pt>
    <dgm:pt modelId="{2D003491-2DA4-EF4D-9CDA-29BBAF349A4D}" type="pres">
      <dgm:prSet presAssocID="{AA61D971-27CC-7D4B-B848-3DCF5BA0A519}" presName="ChildText" presStyleLbl="revTx" presStyleIdx="3" presStyleCnt="6">
        <dgm:presLayoutVars>
          <dgm:chMax val="0"/>
          <dgm:chPref val="0"/>
          <dgm:bulletEnabled val="1"/>
        </dgm:presLayoutVars>
      </dgm:prSet>
      <dgm:spPr/>
    </dgm:pt>
    <dgm:pt modelId="{417B22E2-B439-D946-B633-10A37BCE81BF}" type="pres">
      <dgm:prSet presAssocID="{08CF6CF6-B11D-EC42-8491-350ECC5BE121}" presName="sibTrans" presStyleCnt="0"/>
      <dgm:spPr/>
    </dgm:pt>
    <dgm:pt modelId="{BF0DF4C7-980E-FE46-9C5F-A93A961DB7BF}" type="pres">
      <dgm:prSet presAssocID="{C9622BC5-C7FE-7043-A2E3-D17BB3A03628}" presName="composite" presStyleCnt="0"/>
      <dgm:spPr/>
    </dgm:pt>
    <dgm:pt modelId="{F5284392-9D33-A04A-8B9F-FB2C3F7513EC}" type="pres">
      <dgm:prSet presAssocID="{C9622BC5-C7FE-7043-A2E3-D17BB3A03628}" presName="bentUpArrow1" presStyleLbl="alignImgPlace1" presStyleIdx="4" presStyleCnt="6"/>
      <dgm:spPr/>
    </dgm:pt>
    <dgm:pt modelId="{74B63AA2-B54A-AE4D-814A-1713F72070C4}" type="pres">
      <dgm:prSet presAssocID="{C9622BC5-C7FE-7043-A2E3-D17BB3A03628}" presName="ParentText" presStyleLbl="node1" presStyleIdx="4" presStyleCnt="7">
        <dgm:presLayoutVars>
          <dgm:chMax val="1"/>
          <dgm:chPref val="1"/>
          <dgm:bulletEnabled val="1"/>
        </dgm:presLayoutVars>
      </dgm:prSet>
      <dgm:spPr/>
    </dgm:pt>
    <dgm:pt modelId="{73EF50CD-B14E-4040-B11F-F86BFC915334}" type="pres">
      <dgm:prSet presAssocID="{C9622BC5-C7FE-7043-A2E3-D17BB3A03628}" presName="ChildText" presStyleLbl="revTx" presStyleIdx="4" presStyleCnt="6">
        <dgm:presLayoutVars>
          <dgm:chMax val="0"/>
          <dgm:chPref val="0"/>
          <dgm:bulletEnabled val="1"/>
        </dgm:presLayoutVars>
      </dgm:prSet>
      <dgm:spPr/>
    </dgm:pt>
    <dgm:pt modelId="{AEB8A02F-39F1-6C46-B2B5-3C7D3DDE7CE8}" type="pres">
      <dgm:prSet presAssocID="{AB8281FB-3493-2146-A72F-FCF943725969}" presName="sibTrans" presStyleCnt="0"/>
      <dgm:spPr/>
    </dgm:pt>
    <dgm:pt modelId="{F1AA6959-C780-1146-A688-0707F937E8C0}" type="pres">
      <dgm:prSet presAssocID="{1C619D1E-3DB1-C74F-95A0-B040E9801756}" presName="composite" presStyleCnt="0"/>
      <dgm:spPr/>
    </dgm:pt>
    <dgm:pt modelId="{B0A06A63-8D6E-D049-B6B1-53A22AF2E9E9}" type="pres">
      <dgm:prSet presAssocID="{1C619D1E-3DB1-C74F-95A0-B040E9801756}" presName="bentUpArrow1" presStyleLbl="alignImgPlace1" presStyleIdx="5" presStyleCnt="6"/>
      <dgm:spPr/>
    </dgm:pt>
    <dgm:pt modelId="{AD973D43-88BC-7646-958A-7AED8E5EBE72}" type="pres">
      <dgm:prSet presAssocID="{1C619D1E-3DB1-C74F-95A0-B040E9801756}" presName="ParentText" presStyleLbl="node1" presStyleIdx="5" presStyleCnt="7">
        <dgm:presLayoutVars>
          <dgm:chMax val="1"/>
          <dgm:chPref val="1"/>
          <dgm:bulletEnabled val="1"/>
        </dgm:presLayoutVars>
      </dgm:prSet>
      <dgm:spPr/>
    </dgm:pt>
    <dgm:pt modelId="{C6C6D1DD-96E1-A540-A289-47A1984711A7}" type="pres">
      <dgm:prSet presAssocID="{1C619D1E-3DB1-C74F-95A0-B040E9801756}" presName="ChildText" presStyleLbl="revTx" presStyleIdx="5" presStyleCnt="6">
        <dgm:presLayoutVars>
          <dgm:chMax val="0"/>
          <dgm:chPref val="0"/>
          <dgm:bulletEnabled val="1"/>
        </dgm:presLayoutVars>
      </dgm:prSet>
      <dgm:spPr/>
    </dgm:pt>
    <dgm:pt modelId="{33B73E92-8706-5549-BD79-3E6EF1428ABE}" type="pres">
      <dgm:prSet presAssocID="{7F4D466E-A625-9B47-B486-9EAACCE76C52}" presName="sibTrans" presStyleCnt="0"/>
      <dgm:spPr/>
    </dgm:pt>
    <dgm:pt modelId="{907D70BC-8EA2-E14B-8E36-236BB6D3FD3F}" type="pres">
      <dgm:prSet presAssocID="{65A821D9-F522-824C-8CCE-6BE5655A0732}" presName="composite" presStyleCnt="0"/>
      <dgm:spPr/>
    </dgm:pt>
    <dgm:pt modelId="{9A3AB969-12D0-A841-A639-67F4ECC038A5}" type="pres">
      <dgm:prSet presAssocID="{65A821D9-F522-824C-8CCE-6BE5655A0732}" presName="ParentText" presStyleLbl="node1" presStyleIdx="6" presStyleCnt="7">
        <dgm:presLayoutVars>
          <dgm:chMax val="1"/>
          <dgm:chPref val="1"/>
          <dgm:bulletEnabled val="1"/>
        </dgm:presLayoutVars>
      </dgm:prSet>
      <dgm:spPr/>
    </dgm:pt>
  </dgm:ptLst>
  <dgm:cxnLst>
    <dgm:cxn modelId="{2C7F4013-AE8A-A240-936B-2A2FCB38C5C8}" srcId="{61EC1154-3E52-D743-9077-891D637D27D2}" destId="{68D5D519-8636-0E4F-A3FB-0656BDC545CB}" srcOrd="2" destOrd="0" parTransId="{E7FB439C-38D1-B14D-A811-659F1E3C5A4C}" sibTransId="{0C450DBC-9962-E040-83EF-DBC905043F3F}"/>
    <dgm:cxn modelId="{B86EDC13-5A39-7F4D-8318-A30C7A52B284}" srcId="{61EC1154-3E52-D743-9077-891D637D27D2}" destId="{DC341132-B0E0-A04E-802B-AE1120E57D32}" srcOrd="1" destOrd="0" parTransId="{13F825DD-7414-934C-B6C3-E71AF51538C4}" sibTransId="{D8104A1E-64FF-A44B-85E7-C3F35902D639}"/>
    <dgm:cxn modelId="{3704F822-679C-844D-9127-A7FE4AFC1E24}" type="presOf" srcId="{73547FE1-83C1-3C4E-885B-769F70FF7AD9}" destId="{C6C6D1DD-96E1-A540-A289-47A1984711A7}" srcOrd="0" destOrd="0" presId="urn:microsoft.com/office/officeart/2005/8/layout/StepDownProcess"/>
    <dgm:cxn modelId="{F7D62625-8924-E346-AADB-D8DEBBB40D5B}" srcId="{B166E426-3432-1541-8A47-395E29D89329}" destId="{7DA458E1-E9C8-0242-8EFE-A3DAC41F7889}" srcOrd="0" destOrd="0" parTransId="{51C502CC-A67F-5044-B46E-B8BAA6ABC4CD}" sibTransId="{1D8B5F2A-898E-A74A-BE5F-E772CB9B7EC3}"/>
    <dgm:cxn modelId="{4F035926-19F7-2143-A808-8619A0B405C5}" srcId="{61EC1154-3E52-D743-9077-891D637D27D2}" destId="{AA61D971-27CC-7D4B-B848-3DCF5BA0A519}" srcOrd="3" destOrd="0" parTransId="{7AE94C16-5D8C-0540-88C5-1948576A1B40}" sibTransId="{08CF6CF6-B11D-EC42-8491-350ECC5BE121}"/>
    <dgm:cxn modelId="{9541B027-D873-CD4B-BC79-96765B111FE6}" type="presOf" srcId="{12504518-F158-8A4C-B147-19DB9D3F6841}" destId="{05329DB6-18EE-B746-ADD1-DD135188BAA4}" srcOrd="0" destOrd="0" presId="urn:microsoft.com/office/officeart/2005/8/layout/StepDownProcess"/>
    <dgm:cxn modelId="{993A5128-8AAD-C949-AEB5-BCEB67A1CCD4}" type="presOf" srcId="{34E17915-0066-9E4D-9029-2E74EB44AF76}" destId="{2D003491-2DA4-EF4D-9CDA-29BBAF349A4D}" srcOrd="0" destOrd="0" presId="urn:microsoft.com/office/officeart/2005/8/layout/StepDownProcess"/>
    <dgm:cxn modelId="{82AD073E-4C62-4F48-BD19-8BB906631684}" srcId="{61EC1154-3E52-D743-9077-891D637D27D2}" destId="{1C619D1E-3DB1-C74F-95A0-B040E9801756}" srcOrd="5" destOrd="0" parTransId="{4A3C8CF7-CB2D-8246-A2F8-4C3D23354ECC}" sibTransId="{7F4D466E-A625-9B47-B486-9EAACCE76C52}"/>
    <dgm:cxn modelId="{FF4E3D43-EE1A-5C40-945E-7D74EF385B9D}" type="presOf" srcId="{AA61D971-27CC-7D4B-B848-3DCF5BA0A519}" destId="{1D2BD57C-4DEE-8A48-AC8C-26AFD2DA0CEF}" srcOrd="0" destOrd="0" presId="urn:microsoft.com/office/officeart/2005/8/layout/StepDownProcess"/>
    <dgm:cxn modelId="{F73E214C-0D55-384D-8E5B-9E1DBA90497F}" type="presOf" srcId="{DC341132-B0E0-A04E-802B-AE1120E57D32}" destId="{1F8FEF83-8568-0045-896C-3CC0E4688CF9}" srcOrd="0" destOrd="0" presId="urn:microsoft.com/office/officeart/2005/8/layout/StepDownProcess"/>
    <dgm:cxn modelId="{AE6C7E4C-BCE6-1542-A818-6E00CCCCDE4F}" srcId="{61EC1154-3E52-D743-9077-891D637D27D2}" destId="{B166E426-3432-1541-8A47-395E29D89329}" srcOrd="0" destOrd="0" parTransId="{BDAF98D1-A78F-D242-986C-D3C94D9C2E39}" sibTransId="{4E29C582-6B3E-E74E-BDEC-522A78EFBAE7}"/>
    <dgm:cxn modelId="{124F0A67-867B-F647-9CD4-1370F410340E}" srcId="{DC341132-B0E0-A04E-802B-AE1120E57D32}" destId="{12504518-F158-8A4C-B147-19DB9D3F6841}" srcOrd="0" destOrd="0" parTransId="{1FF4B45D-F1CC-0F41-B696-CB4E7187EDAF}" sibTransId="{B6121E1B-6D65-2E41-9A67-33F5352216B7}"/>
    <dgm:cxn modelId="{049DCD76-0CCA-E745-B741-FD6CA2CA247C}" type="presOf" srcId="{1C619D1E-3DB1-C74F-95A0-B040E9801756}" destId="{AD973D43-88BC-7646-958A-7AED8E5EBE72}" srcOrd="0" destOrd="0" presId="urn:microsoft.com/office/officeart/2005/8/layout/StepDownProcess"/>
    <dgm:cxn modelId="{88F7387E-BE05-9142-9490-74F96A57AAF3}" type="presOf" srcId="{F4BB042C-F6EC-AC4C-9F19-73CBDB1446C3}" destId="{73EF50CD-B14E-4040-B11F-F86BFC915334}" srcOrd="0" destOrd="0" presId="urn:microsoft.com/office/officeart/2005/8/layout/StepDownProcess"/>
    <dgm:cxn modelId="{55A60680-F039-1643-A110-94EC9FA52DC2}" srcId="{1C619D1E-3DB1-C74F-95A0-B040E9801756}" destId="{73547FE1-83C1-3C4E-885B-769F70FF7AD9}" srcOrd="0" destOrd="0" parTransId="{D2BBE613-D534-3A40-A889-80C9ECFD7506}" sibTransId="{90CC71BB-21A8-FE46-8C22-1674B96287D8}"/>
    <dgm:cxn modelId="{A30DB69B-D037-CD49-A6D2-0B3A41242A2A}" type="presOf" srcId="{68D5D519-8636-0E4F-A3FB-0656BDC545CB}" destId="{97175C61-0349-5146-A539-DA915974D0F0}" srcOrd="0" destOrd="0" presId="urn:microsoft.com/office/officeart/2005/8/layout/StepDownProcess"/>
    <dgm:cxn modelId="{9A1B4EA3-A4B7-4E45-B8D4-4042F4300915}" srcId="{C9622BC5-C7FE-7043-A2E3-D17BB3A03628}" destId="{F4BB042C-F6EC-AC4C-9F19-73CBDB1446C3}" srcOrd="0" destOrd="0" parTransId="{1C0386A4-CA05-6D47-AA3C-035EA2CBE790}" sibTransId="{389322A1-4EC9-CF4D-858A-503B9A5BCE21}"/>
    <dgm:cxn modelId="{04262EA7-4562-864A-B40B-08FD44BF2546}" srcId="{AA61D971-27CC-7D4B-B848-3DCF5BA0A519}" destId="{34E17915-0066-9E4D-9029-2E74EB44AF76}" srcOrd="0" destOrd="0" parTransId="{B45AFFBE-C42C-4A4B-9E85-1C701FC68767}" sibTransId="{4FA2C7C3-AB7F-F849-8454-D0138953DB0B}"/>
    <dgm:cxn modelId="{BD9766B3-53C9-1B44-AC80-81DC45DB0906}" srcId="{68D5D519-8636-0E4F-A3FB-0656BDC545CB}" destId="{F469EC77-E8C9-5944-A71D-31DBB0749443}" srcOrd="0" destOrd="0" parTransId="{2770AD32-ADCC-5B47-8C32-66075ADAC86A}" sibTransId="{74C0BEDB-3C10-3B44-9900-68B515FEC20D}"/>
    <dgm:cxn modelId="{587FF4CA-8E41-8342-92E3-9A446E2C29EC}" type="presOf" srcId="{B166E426-3432-1541-8A47-395E29D89329}" destId="{5287FE3D-0AB2-D948-85CD-D2575CB972F7}" srcOrd="0" destOrd="0" presId="urn:microsoft.com/office/officeart/2005/8/layout/StepDownProcess"/>
    <dgm:cxn modelId="{B837A0D6-5816-394C-A4AD-256CC5B786AB}" srcId="{61EC1154-3E52-D743-9077-891D637D27D2}" destId="{65A821D9-F522-824C-8CCE-6BE5655A0732}" srcOrd="6" destOrd="0" parTransId="{BA0BB4E2-6193-F242-A8B9-AA7C859AEB48}" sibTransId="{781AFA6A-A308-BD44-85A3-3196B24E26CD}"/>
    <dgm:cxn modelId="{BDD7AEE2-0582-F344-9199-C27AD9680075}" type="presOf" srcId="{65A821D9-F522-824C-8CCE-6BE5655A0732}" destId="{9A3AB969-12D0-A841-A639-67F4ECC038A5}" srcOrd="0" destOrd="0" presId="urn:microsoft.com/office/officeart/2005/8/layout/StepDownProcess"/>
    <dgm:cxn modelId="{EC40FCE5-F27D-874A-98C1-2D4581976EAD}" type="presOf" srcId="{61EC1154-3E52-D743-9077-891D637D27D2}" destId="{38674304-F914-DF45-9450-FA7DF0D530CB}" srcOrd="0" destOrd="0" presId="urn:microsoft.com/office/officeart/2005/8/layout/StepDownProcess"/>
    <dgm:cxn modelId="{30CEE7E6-E306-A649-98BD-2CC81B8C925F}" type="presOf" srcId="{F469EC77-E8C9-5944-A71D-31DBB0749443}" destId="{412765FD-8CCE-5947-81CC-D2DD7C5B12A1}" srcOrd="0" destOrd="0" presId="urn:microsoft.com/office/officeart/2005/8/layout/StepDownProcess"/>
    <dgm:cxn modelId="{B46C51EA-23A1-874D-9A75-2EA50809BE94}" type="presOf" srcId="{C9622BC5-C7FE-7043-A2E3-D17BB3A03628}" destId="{74B63AA2-B54A-AE4D-814A-1713F72070C4}" srcOrd="0" destOrd="0" presId="urn:microsoft.com/office/officeart/2005/8/layout/StepDownProcess"/>
    <dgm:cxn modelId="{FECC69F8-8567-C24D-8C78-2BBB83686DAF}" type="presOf" srcId="{7DA458E1-E9C8-0242-8EFE-A3DAC41F7889}" destId="{A6EA334A-5A6B-154F-AE53-867B8537E497}" srcOrd="0" destOrd="0" presId="urn:microsoft.com/office/officeart/2005/8/layout/StepDownProcess"/>
    <dgm:cxn modelId="{7A881BFD-6BE3-1149-9F0D-35D71F9CE3A1}" srcId="{61EC1154-3E52-D743-9077-891D637D27D2}" destId="{C9622BC5-C7FE-7043-A2E3-D17BB3A03628}" srcOrd="4" destOrd="0" parTransId="{B2E84424-BC5D-9347-B2AE-5406A4338B4D}" sibTransId="{AB8281FB-3493-2146-A72F-FCF943725969}"/>
    <dgm:cxn modelId="{F9CFFA6D-CC27-B34A-963D-8E00876D6D14}" type="presParOf" srcId="{38674304-F914-DF45-9450-FA7DF0D530CB}" destId="{F5A112AD-0511-0940-9B2A-05761CB52743}" srcOrd="0" destOrd="0" presId="urn:microsoft.com/office/officeart/2005/8/layout/StepDownProcess"/>
    <dgm:cxn modelId="{E263F20E-BEF1-1541-95AB-F10490580616}" type="presParOf" srcId="{F5A112AD-0511-0940-9B2A-05761CB52743}" destId="{344E27B1-B375-D643-B963-8B430F006BC1}" srcOrd="0" destOrd="0" presId="urn:microsoft.com/office/officeart/2005/8/layout/StepDownProcess"/>
    <dgm:cxn modelId="{C587B54B-7547-2B4E-A490-8375E569CB61}" type="presParOf" srcId="{F5A112AD-0511-0940-9B2A-05761CB52743}" destId="{5287FE3D-0AB2-D948-85CD-D2575CB972F7}" srcOrd="1" destOrd="0" presId="urn:microsoft.com/office/officeart/2005/8/layout/StepDownProcess"/>
    <dgm:cxn modelId="{7CBF2E56-01C6-714B-83BB-B70F935DA0E9}" type="presParOf" srcId="{F5A112AD-0511-0940-9B2A-05761CB52743}" destId="{A6EA334A-5A6B-154F-AE53-867B8537E497}" srcOrd="2" destOrd="0" presId="urn:microsoft.com/office/officeart/2005/8/layout/StepDownProcess"/>
    <dgm:cxn modelId="{67C01FDC-E13E-F147-8446-DB6CC255231F}" type="presParOf" srcId="{38674304-F914-DF45-9450-FA7DF0D530CB}" destId="{1BAB6CD2-132F-C341-9F87-FE4890302D17}" srcOrd="1" destOrd="0" presId="urn:microsoft.com/office/officeart/2005/8/layout/StepDownProcess"/>
    <dgm:cxn modelId="{FF8C4350-AC94-C34C-91B2-77763475296B}" type="presParOf" srcId="{38674304-F914-DF45-9450-FA7DF0D530CB}" destId="{C825CAC1-75EA-7D49-BD44-57E8D69D9CCC}" srcOrd="2" destOrd="0" presId="urn:microsoft.com/office/officeart/2005/8/layout/StepDownProcess"/>
    <dgm:cxn modelId="{5CBDDB3E-304F-CB40-9974-7FF191AE8E2C}" type="presParOf" srcId="{C825CAC1-75EA-7D49-BD44-57E8D69D9CCC}" destId="{947B8D8D-0E19-C946-932C-639C6139ED62}" srcOrd="0" destOrd="0" presId="urn:microsoft.com/office/officeart/2005/8/layout/StepDownProcess"/>
    <dgm:cxn modelId="{FD2BBCC7-81D1-6B4E-AAE3-1780957CA9FB}" type="presParOf" srcId="{C825CAC1-75EA-7D49-BD44-57E8D69D9CCC}" destId="{1F8FEF83-8568-0045-896C-3CC0E4688CF9}" srcOrd="1" destOrd="0" presId="urn:microsoft.com/office/officeart/2005/8/layout/StepDownProcess"/>
    <dgm:cxn modelId="{0391D1B9-4454-9242-BE15-4ABB64497CF4}" type="presParOf" srcId="{C825CAC1-75EA-7D49-BD44-57E8D69D9CCC}" destId="{05329DB6-18EE-B746-ADD1-DD135188BAA4}" srcOrd="2" destOrd="0" presId="urn:microsoft.com/office/officeart/2005/8/layout/StepDownProcess"/>
    <dgm:cxn modelId="{EC8D993A-0C3B-B846-866D-EB89BE0D4884}" type="presParOf" srcId="{38674304-F914-DF45-9450-FA7DF0D530CB}" destId="{958A7929-6143-BC44-9A16-93D1100E60DF}" srcOrd="3" destOrd="0" presId="urn:microsoft.com/office/officeart/2005/8/layout/StepDownProcess"/>
    <dgm:cxn modelId="{CF36A619-6FE5-1342-8F54-386C404A67D4}" type="presParOf" srcId="{38674304-F914-DF45-9450-FA7DF0D530CB}" destId="{1874FA89-AD5C-6645-9042-0C7F735FD59B}" srcOrd="4" destOrd="0" presId="urn:microsoft.com/office/officeart/2005/8/layout/StepDownProcess"/>
    <dgm:cxn modelId="{F27E56E1-8177-6340-B2DF-184394E5018C}" type="presParOf" srcId="{1874FA89-AD5C-6645-9042-0C7F735FD59B}" destId="{B4BB10B1-9903-904C-A6AF-4341329EE80A}" srcOrd="0" destOrd="0" presId="urn:microsoft.com/office/officeart/2005/8/layout/StepDownProcess"/>
    <dgm:cxn modelId="{0B465D92-B12D-5147-8CE8-67FEA954F2C5}" type="presParOf" srcId="{1874FA89-AD5C-6645-9042-0C7F735FD59B}" destId="{97175C61-0349-5146-A539-DA915974D0F0}" srcOrd="1" destOrd="0" presId="urn:microsoft.com/office/officeart/2005/8/layout/StepDownProcess"/>
    <dgm:cxn modelId="{B26650EA-DCE4-9440-B583-7CB46A144073}" type="presParOf" srcId="{1874FA89-AD5C-6645-9042-0C7F735FD59B}" destId="{412765FD-8CCE-5947-81CC-D2DD7C5B12A1}" srcOrd="2" destOrd="0" presId="urn:microsoft.com/office/officeart/2005/8/layout/StepDownProcess"/>
    <dgm:cxn modelId="{0162F8B3-D0AE-1B4F-B662-93FE246EA954}" type="presParOf" srcId="{38674304-F914-DF45-9450-FA7DF0D530CB}" destId="{4F26D582-5C83-F547-B23E-FCC75F8AA278}" srcOrd="5" destOrd="0" presId="urn:microsoft.com/office/officeart/2005/8/layout/StepDownProcess"/>
    <dgm:cxn modelId="{6A1CD1D3-ACC9-6845-9FDB-7B25BC52BF5E}" type="presParOf" srcId="{38674304-F914-DF45-9450-FA7DF0D530CB}" destId="{A6F20F38-2918-9343-9966-1B06BDA8A0C9}" srcOrd="6" destOrd="0" presId="urn:microsoft.com/office/officeart/2005/8/layout/StepDownProcess"/>
    <dgm:cxn modelId="{CEE29080-D648-E144-8256-9F32A333C523}" type="presParOf" srcId="{A6F20F38-2918-9343-9966-1B06BDA8A0C9}" destId="{84DC03E4-DCE2-BB4A-8D65-C796C99FB004}" srcOrd="0" destOrd="0" presId="urn:microsoft.com/office/officeart/2005/8/layout/StepDownProcess"/>
    <dgm:cxn modelId="{291B5E4E-7C19-ED4E-A0FE-636B0FFDFB4E}" type="presParOf" srcId="{A6F20F38-2918-9343-9966-1B06BDA8A0C9}" destId="{1D2BD57C-4DEE-8A48-AC8C-26AFD2DA0CEF}" srcOrd="1" destOrd="0" presId="urn:microsoft.com/office/officeart/2005/8/layout/StepDownProcess"/>
    <dgm:cxn modelId="{F31FC53D-7A2B-6D4E-A826-E9774400C7A8}" type="presParOf" srcId="{A6F20F38-2918-9343-9966-1B06BDA8A0C9}" destId="{2D003491-2DA4-EF4D-9CDA-29BBAF349A4D}" srcOrd="2" destOrd="0" presId="urn:microsoft.com/office/officeart/2005/8/layout/StepDownProcess"/>
    <dgm:cxn modelId="{AC8F09A6-CF83-D54F-AF3A-0E840C065667}" type="presParOf" srcId="{38674304-F914-DF45-9450-FA7DF0D530CB}" destId="{417B22E2-B439-D946-B633-10A37BCE81BF}" srcOrd="7" destOrd="0" presId="urn:microsoft.com/office/officeart/2005/8/layout/StepDownProcess"/>
    <dgm:cxn modelId="{D03210FA-B3C6-614B-B285-494B568A87CC}" type="presParOf" srcId="{38674304-F914-DF45-9450-FA7DF0D530CB}" destId="{BF0DF4C7-980E-FE46-9C5F-A93A961DB7BF}" srcOrd="8" destOrd="0" presId="urn:microsoft.com/office/officeart/2005/8/layout/StepDownProcess"/>
    <dgm:cxn modelId="{7E965DF9-F191-A24C-8F97-5191771CAAAA}" type="presParOf" srcId="{BF0DF4C7-980E-FE46-9C5F-A93A961DB7BF}" destId="{F5284392-9D33-A04A-8B9F-FB2C3F7513EC}" srcOrd="0" destOrd="0" presId="urn:microsoft.com/office/officeart/2005/8/layout/StepDownProcess"/>
    <dgm:cxn modelId="{201FAFCB-0D8A-5544-918B-089F3FE31477}" type="presParOf" srcId="{BF0DF4C7-980E-FE46-9C5F-A93A961DB7BF}" destId="{74B63AA2-B54A-AE4D-814A-1713F72070C4}" srcOrd="1" destOrd="0" presId="urn:microsoft.com/office/officeart/2005/8/layout/StepDownProcess"/>
    <dgm:cxn modelId="{E181CD56-719E-0940-8690-74C8C26B60D0}" type="presParOf" srcId="{BF0DF4C7-980E-FE46-9C5F-A93A961DB7BF}" destId="{73EF50CD-B14E-4040-B11F-F86BFC915334}" srcOrd="2" destOrd="0" presId="urn:microsoft.com/office/officeart/2005/8/layout/StepDownProcess"/>
    <dgm:cxn modelId="{962323B0-247E-AB4C-A54F-4F8483564516}" type="presParOf" srcId="{38674304-F914-DF45-9450-FA7DF0D530CB}" destId="{AEB8A02F-39F1-6C46-B2B5-3C7D3DDE7CE8}" srcOrd="9" destOrd="0" presId="urn:microsoft.com/office/officeart/2005/8/layout/StepDownProcess"/>
    <dgm:cxn modelId="{0790D37C-7B2D-3949-AFF4-B2C23EBF475F}" type="presParOf" srcId="{38674304-F914-DF45-9450-FA7DF0D530CB}" destId="{F1AA6959-C780-1146-A688-0707F937E8C0}" srcOrd="10" destOrd="0" presId="urn:microsoft.com/office/officeart/2005/8/layout/StepDownProcess"/>
    <dgm:cxn modelId="{A855B88A-A82C-3545-B236-6432F2E5A1CB}" type="presParOf" srcId="{F1AA6959-C780-1146-A688-0707F937E8C0}" destId="{B0A06A63-8D6E-D049-B6B1-53A22AF2E9E9}" srcOrd="0" destOrd="0" presId="urn:microsoft.com/office/officeart/2005/8/layout/StepDownProcess"/>
    <dgm:cxn modelId="{D18F1025-D344-3846-9004-7C1BF521D491}" type="presParOf" srcId="{F1AA6959-C780-1146-A688-0707F937E8C0}" destId="{AD973D43-88BC-7646-958A-7AED8E5EBE72}" srcOrd="1" destOrd="0" presId="urn:microsoft.com/office/officeart/2005/8/layout/StepDownProcess"/>
    <dgm:cxn modelId="{76215911-DB47-7A4B-8DDB-D5B0D0C5C96A}" type="presParOf" srcId="{F1AA6959-C780-1146-A688-0707F937E8C0}" destId="{C6C6D1DD-96E1-A540-A289-47A1984711A7}" srcOrd="2" destOrd="0" presId="urn:microsoft.com/office/officeart/2005/8/layout/StepDownProcess"/>
    <dgm:cxn modelId="{880F0721-4655-BF45-B356-CC7472B7B4A8}" type="presParOf" srcId="{38674304-F914-DF45-9450-FA7DF0D530CB}" destId="{33B73E92-8706-5549-BD79-3E6EF1428ABE}" srcOrd="11" destOrd="0" presId="urn:microsoft.com/office/officeart/2005/8/layout/StepDownProcess"/>
    <dgm:cxn modelId="{4D1DE924-79C7-1C48-B313-87AB5ECD42BA}" type="presParOf" srcId="{38674304-F914-DF45-9450-FA7DF0D530CB}" destId="{907D70BC-8EA2-E14B-8E36-236BB6D3FD3F}" srcOrd="12" destOrd="0" presId="urn:microsoft.com/office/officeart/2005/8/layout/StepDownProcess"/>
    <dgm:cxn modelId="{5AF3486F-3400-A34D-A280-BEEFBDBC1A52}" type="presParOf" srcId="{907D70BC-8EA2-E14B-8E36-236BB6D3FD3F}" destId="{9A3AB969-12D0-A841-A639-67F4ECC038A5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666E90-BF12-45D9-AC11-34006E96E9F7}">
      <dsp:nvSpPr>
        <dsp:cNvPr id="0" name=""/>
        <dsp:cNvSpPr/>
      </dsp:nvSpPr>
      <dsp:spPr>
        <a:xfrm>
          <a:off x="1293251" y="0"/>
          <a:ext cx="1939877" cy="105997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tint val="40000"/>
            <a:hueOff val="0"/>
            <a:satOff val="0"/>
            <a:lumOff val="0"/>
            <a:alpha val="45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114300" lvl="1" indent="-114300" algn="ctr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200" kern="1200" dirty="0"/>
            <a:t>   </a:t>
          </a:r>
          <a:r>
            <a:rPr lang="en-US" sz="1400" kern="1200" dirty="0"/>
            <a:t>user &amp; business development needs from Org. sectors</a:t>
          </a:r>
          <a:endParaRPr lang="en-GB" sz="1200" kern="1200" dirty="0"/>
        </a:p>
      </dsp:txBody>
      <dsp:txXfrm>
        <a:off x="1293251" y="132497"/>
        <a:ext cx="1542386" cy="794981"/>
      </dsp:txXfrm>
    </dsp:sp>
    <dsp:sp modelId="{81DFCF03-98EB-4E76-AA1A-773F5833A8C6}">
      <dsp:nvSpPr>
        <dsp:cNvPr id="0" name=""/>
        <dsp:cNvSpPr/>
      </dsp:nvSpPr>
      <dsp:spPr>
        <a:xfrm>
          <a:off x="0" y="0"/>
          <a:ext cx="1293251" cy="1059975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chemeClr val="tx1"/>
              </a:solidFill>
            </a:rPr>
            <a:t>Engagement Channels</a:t>
          </a:r>
          <a:r>
            <a:rPr lang="en-US" sz="1400" kern="1200" dirty="0">
              <a:solidFill>
                <a:schemeClr val="tx1"/>
              </a:solidFill>
            </a:rPr>
            <a:t>:</a:t>
          </a:r>
        </a:p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</a:rPr>
            <a:t>ATS, FHR, RCS</a:t>
          </a:r>
          <a:endParaRPr lang="en-GB" sz="1200" kern="1200" dirty="0">
            <a:solidFill>
              <a:schemeClr val="tx1"/>
            </a:solidFill>
          </a:endParaRPr>
        </a:p>
      </dsp:txBody>
      <dsp:txXfrm>
        <a:off x="51744" y="51744"/>
        <a:ext cx="1189763" cy="956487"/>
      </dsp:txXfrm>
    </dsp:sp>
    <dsp:sp modelId="{B4746D6C-86F3-4AEA-99D8-635511DBCD5B}">
      <dsp:nvSpPr>
        <dsp:cNvPr id="0" name=""/>
        <dsp:cNvSpPr/>
      </dsp:nvSpPr>
      <dsp:spPr>
        <a:xfrm>
          <a:off x="1293251" y="1165972"/>
          <a:ext cx="1939877" cy="105997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tint val="40000"/>
            <a:hueOff val="0"/>
            <a:satOff val="0"/>
            <a:lumOff val="0"/>
            <a:alpha val="45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114300" lvl="1" indent="-114300" algn="ctr" defTabSz="622300">
            <a:lnSpc>
              <a:spcPct val="10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400" kern="1200" dirty="0"/>
            <a:t>  proposals &amp; requirements from innovation activities</a:t>
          </a:r>
          <a:endParaRPr lang="en-GB" sz="1400" kern="1200" dirty="0"/>
        </a:p>
      </dsp:txBody>
      <dsp:txXfrm>
        <a:off x="1293251" y="1298469"/>
        <a:ext cx="1542386" cy="794981"/>
      </dsp:txXfrm>
    </dsp:sp>
    <dsp:sp modelId="{F8742FBB-54CA-499A-9181-4833FA57C179}">
      <dsp:nvSpPr>
        <dsp:cNvPr id="0" name=""/>
        <dsp:cNvSpPr/>
      </dsp:nvSpPr>
      <dsp:spPr>
        <a:xfrm>
          <a:off x="0" y="1165972"/>
          <a:ext cx="1293251" cy="1059975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chemeClr val="tx1"/>
              </a:solidFill>
            </a:rPr>
            <a:t>Innovation Review Board</a:t>
          </a:r>
          <a:endParaRPr lang="en-GB" sz="1200" b="1" kern="1200" dirty="0">
            <a:solidFill>
              <a:schemeClr val="tx1"/>
            </a:solidFill>
          </a:endParaRPr>
        </a:p>
      </dsp:txBody>
      <dsp:txXfrm>
        <a:off x="51744" y="1217716"/>
        <a:ext cx="1189763" cy="956487"/>
      </dsp:txXfrm>
    </dsp:sp>
    <dsp:sp modelId="{650F4201-C01F-4D76-B291-E7CD961031DB}">
      <dsp:nvSpPr>
        <dsp:cNvPr id="0" name=""/>
        <dsp:cNvSpPr/>
      </dsp:nvSpPr>
      <dsp:spPr>
        <a:xfrm>
          <a:off x="1293251" y="2343303"/>
          <a:ext cx="1939877" cy="103726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tint val="40000"/>
            <a:hueOff val="0"/>
            <a:satOff val="0"/>
            <a:lumOff val="0"/>
            <a:alpha val="45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400" kern="1200" dirty="0"/>
            <a:t>   optimizations from service delivery</a:t>
          </a:r>
          <a:endParaRPr lang="en-GB" sz="1400" kern="1200" dirty="0"/>
        </a:p>
      </dsp:txBody>
      <dsp:txXfrm>
        <a:off x="1293251" y="2472961"/>
        <a:ext cx="1550905" cy="777945"/>
      </dsp:txXfrm>
    </dsp:sp>
    <dsp:sp modelId="{82D5FDB8-69B5-4BDB-9E4E-E45B19381A7D}">
      <dsp:nvSpPr>
        <dsp:cNvPr id="0" name=""/>
        <dsp:cNvSpPr/>
      </dsp:nvSpPr>
      <dsp:spPr>
        <a:xfrm>
          <a:off x="0" y="2331945"/>
          <a:ext cx="1293251" cy="1059975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chemeClr val="tx1"/>
              </a:solidFill>
            </a:rPr>
            <a:t>Technical Enhancement</a:t>
          </a:r>
          <a:endParaRPr lang="en-GB" sz="1200" b="1" kern="1200" dirty="0">
            <a:solidFill>
              <a:schemeClr val="tx1"/>
            </a:solidFill>
          </a:endParaRPr>
        </a:p>
      </dsp:txBody>
      <dsp:txXfrm>
        <a:off x="51744" y="2383689"/>
        <a:ext cx="1189763" cy="95648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4E27B1-B375-D643-B963-8B430F006BC1}">
      <dsp:nvSpPr>
        <dsp:cNvPr id="0" name=""/>
        <dsp:cNvSpPr/>
      </dsp:nvSpPr>
      <dsp:spPr>
        <a:xfrm rot="5400000">
          <a:off x="2533724" y="833228"/>
          <a:ext cx="709282" cy="80749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87FE3D-0AB2-D948-85CD-D2575CB972F7}">
      <dsp:nvSpPr>
        <dsp:cNvPr id="0" name=""/>
        <dsp:cNvSpPr/>
      </dsp:nvSpPr>
      <dsp:spPr>
        <a:xfrm>
          <a:off x="2345807" y="46974"/>
          <a:ext cx="1194013" cy="83577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Identify key processes</a:t>
          </a:r>
        </a:p>
      </dsp:txBody>
      <dsp:txXfrm>
        <a:off x="2386613" y="87780"/>
        <a:ext cx="1112401" cy="754158"/>
      </dsp:txXfrm>
    </dsp:sp>
    <dsp:sp modelId="{A6EA334A-5A6B-154F-AE53-867B8537E497}">
      <dsp:nvSpPr>
        <dsp:cNvPr id="0" name=""/>
        <dsp:cNvSpPr/>
      </dsp:nvSpPr>
      <dsp:spPr>
        <a:xfrm>
          <a:off x="3539821" y="126684"/>
          <a:ext cx="868411" cy="6755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kern="1200" dirty="0"/>
            <a:t>Interviews with business</a:t>
          </a:r>
        </a:p>
      </dsp:txBody>
      <dsp:txXfrm>
        <a:off x="3539821" y="126684"/>
        <a:ext cx="868411" cy="675506"/>
      </dsp:txXfrm>
    </dsp:sp>
    <dsp:sp modelId="{947B8D8D-0E19-C946-932C-639C6139ED62}">
      <dsp:nvSpPr>
        <dsp:cNvPr id="0" name=""/>
        <dsp:cNvSpPr/>
      </dsp:nvSpPr>
      <dsp:spPr>
        <a:xfrm rot="5400000">
          <a:off x="3523689" y="1772074"/>
          <a:ext cx="709282" cy="80749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8FEF83-8568-0045-896C-3CC0E4688CF9}">
      <dsp:nvSpPr>
        <dsp:cNvPr id="0" name=""/>
        <dsp:cNvSpPr/>
      </dsp:nvSpPr>
      <dsp:spPr>
        <a:xfrm>
          <a:off x="3335772" y="985821"/>
          <a:ext cx="1194013" cy="83577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Define impact if process not performed</a:t>
          </a:r>
        </a:p>
      </dsp:txBody>
      <dsp:txXfrm>
        <a:off x="3376578" y="1026627"/>
        <a:ext cx="1112401" cy="754158"/>
      </dsp:txXfrm>
    </dsp:sp>
    <dsp:sp modelId="{05329DB6-18EE-B746-ADD1-DD135188BAA4}">
      <dsp:nvSpPr>
        <dsp:cNvPr id="0" name=""/>
        <dsp:cNvSpPr/>
      </dsp:nvSpPr>
      <dsp:spPr>
        <a:xfrm>
          <a:off x="4529786" y="1065531"/>
          <a:ext cx="868411" cy="6755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kern="1200" dirty="0"/>
            <a:t>Financial, Reputation, Scientific Program</a:t>
          </a:r>
        </a:p>
      </dsp:txBody>
      <dsp:txXfrm>
        <a:off x="4529786" y="1065531"/>
        <a:ext cx="868411" cy="675506"/>
      </dsp:txXfrm>
    </dsp:sp>
    <dsp:sp modelId="{B4BB10B1-9903-904C-A6AF-4341329EE80A}">
      <dsp:nvSpPr>
        <dsp:cNvPr id="0" name=""/>
        <dsp:cNvSpPr/>
      </dsp:nvSpPr>
      <dsp:spPr>
        <a:xfrm rot="5400000">
          <a:off x="4513653" y="2710921"/>
          <a:ext cx="709282" cy="80749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175C61-0349-5146-A539-DA915974D0F0}">
      <dsp:nvSpPr>
        <dsp:cNvPr id="0" name=""/>
        <dsp:cNvSpPr/>
      </dsp:nvSpPr>
      <dsp:spPr>
        <a:xfrm>
          <a:off x="4325736" y="1924667"/>
          <a:ext cx="1194013" cy="83577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Identify business applications needed</a:t>
          </a:r>
        </a:p>
      </dsp:txBody>
      <dsp:txXfrm>
        <a:off x="4366542" y="1965473"/>
        <a:ext cx="1112401" cy="754158"/>
      </dsp:txXfrm>
    </dsp:sp>
    <dsp:sp modelId="{412765FD-8CCE-5947-81CC-D2DD7C5B12A1}">
      <dsp:nvSpPr>
        <dsp:cNvPr id="0" name=""/>
        <dsp:cNvSpPr/>
      </dsp:nvSpPr>
      <dsp:spPr>
        <a:xfrm>
          <a:off x="5519750" y="2004377"/>
          <a:ext cx="868411" cy="6755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kern="1200" dirty="0"/>
            <a:t>Enterprise architecture</a:t>
          </a:r>
        </a:p>
      </dsp:txBody>
      <dsp:txXfrm>
        <a:off x="5519750" y="2004377"/>
        <a:ext cx="868411" cy="675506"/>
      </dsp:txXfrm>
    </dsp:sp>
    <dsp:sp modelId="{84DC03E4-DCE2-BB4A-8D65-C796C99FB004}">
      <dsp:nvSpPr>
        <dsp:cNvPr id="0" name=""/>
        <dsp:cNvSpPr/>
      </dsp:nvSpPr>
      <dsp:spPr>
        <a:xfrm rot="5400000">
          <a:off x="5503617" y="3649768"/>
          <a:ext cx="709282" cy="80749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2BD57C-4DEE-8A48-AC8C-26AFD2DA0CEF}">
      <dsp:nvSpPr>
        <dsp:cNvPr id="0" name=""/>
        <dsp:cNvSpPr/>
      </dsp:nvSpPr>
      <dsp:spPr>
        <a:xfrm>
          <a:off x="5315701" y="2863514"/>
          <a:ext cx="1194013" cy="83577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Derive IT service elements needed</a:t>
          </a:r>
        </a:p>
      </dsp:txBody>
      <dsp:txXfrm>
        <a:off x="5356507" y="2904320"/>
        <a:ext cx="1112401" cy="754158"/>
      </dsp:txXfrm>
    </dsp:sp>
    <dsp:sp modelId="{2D003491-2DA4-EF4D-9CDA-29BBAF349A4D}">
      <dsp:nvSpPr>
        <dsp:cNvPr id="0" name=""/>
        <dsp:cNvSpPr/>
      </dsp:nvSpPr>
      <dsp:spPr>
        <a:xfrm>
          <a:off x="6509714" y="2943224"/>
          <a:ext cx="868411" cy="6755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kern="1200" dirty="0"/>
            <a:t>Enterprise architecture</a:t>
          </a:r>
        </a:p>
      </dsp:txBody>
      <dsp:txXfrm>
        <a:off x="6509714" y="2943224"/>
        <a:ext cx="868411" cy="675506"/>
      </dsp:txXfrm>
    </dsp:sp>
    <dsp:sp modelId="{F5284392-9D33-A04A-8B9F-FB2C3F7513EC}">
      <dsp:nvSpPr>
        <dsp:cNvPr id="0" name=""/>
        <dsp:cNvSpPr/>
      </dsp:nvSpPr>
      <dsp:spPr>
        <a:xfrm rot="5400000">
          <a:off x="6493582" y="4588614"/>
          <a:ext cx="709282" cy="80749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B63AA2-B54A-AE4D-814A-1713F72070C4}">
      <dsp:nvSpPr>
        <dsp:cNvPr id="0" name=""/>
        <dsp:cNvSpPr/>
      </dsp:nvSpPr>
      <dsp:spPr>
        <a:xfrm>
          <a:off x="6305665" y="3802361"/>
          <a:ext cx="1194013" cy="83577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Define supporting IT functional elements</a:t>
          </a:r>
        </a:p>
      </dsp:txBody>
      <dsp:txXfrm>
        <a:off x="6346471" y="3843167"/>
        <a:ext cx="1112401" cy="754158"/>
      </dsp:txXfrm>
    </dsp:sp>
    <dsp:sp modelId="{73EF50CD-B14E-4040-B11F-F86BFC915334}">
      <dsp:nvSpPr>
        <dsp:cNvPr id="0" name=""/>
        <dsp:cNvSpPr/>
      </dsp:nvSpPr>
      <dsp:spPr>
        <a:xfrm>
          <a:off x="7499679" y="3882070"/>
          <a:ext cx="868411" cy="6755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kern="1200" dirty="0"/>
            <a:t>Service </a:t>
          </a:r>
          <a:r>
            <a:rPr lang="en-GB" sz="900" kern="1200" dirty="0" err="1"/>
            <a:t>catalog</a:t>
          </a:r>
          <a:endParaRPr lang="en-GB" sz="900" kern="1200" dirty="0"/>
        </a:p>
      </dsp:txBody>
      <dsp:txXfrm>
        <a:off x="7499679" y="3882070"/>
        <a:ext cx="868411" cy="675506"/>
      </dsp:txXfrm>
    </dsp:sp>
    <dsp:sp modelId="{B0A06A63-8D6E-D049-B6B1-53A22AF2E9E9}">
      <dsp:nvSpPr>
        <dsp:cNvPr id="0" name=""/>
        <dsp:cNvSpPr/>
      </dsp:nvSpPr>
      <dsp:spPr>
        <a:xfrm rot="5400000">
          <a:off x="7483546" y="5527461"/>
          <a:ext cx="709282" cy="80749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973D43-88BC-7646-958A-7AED8E5EBE72}">
      <dsp:nvSpPr>
        <dsp:cNvPr id="0" name=""/>
        <dsp:cNvSpPr/>
      </dsp:nvSpPr>
      <dsp:spPr>
        <a:xfrm>
          <a:off x="7295629" y="4741207"/>
          <a:ext cx="1194013" cy="83577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Iterate on FE dependencies</a:t>
          </a:r>
        </a:p>
      </dsp:txBody>
      <dsp:txXfrm>
        <a:off x="7336435" y="4782013"/>
        <a:ext cx="1112401" cy="754158"/>
      </dsp:txXfrm>
    </dsp:sp>
    <dsp:sp modelId="{C6C6D1DD-96E1-A540-A289-47A1984711A7}">
      <dsp:nvSpPr>
        <dsp:cNvPr id="0" name=""/>
        <dsp:cNvSpPr/>
      </dsp:nvSpPr>
      <dsp:spPr>
        <a:xfrm>
          <a:off x="8489643" y="4820917"/>
          <a:ext cx="868411" cy="6755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kern="1200" dirty="0"/>
            <a:t>Service </a:t>
          </a:r>
          <a:r>
            <a:rPr lang="en-GB" sz="900" kern="1200" dirty="0" err="1"/>
            <a:t>catalog</a:t>
          </a:r>
          <a:endParaRPr lang="en-GB" sz="900" kern="1200" dirty="0"/>
        </a:p>
      </dsp:txBody>
      <dsp:txXfrm>
        <a:off x="8489643" y="4820917"/>
        <a:ext cx="868411" cy="675506"/>
      </dsp:txXfrm>
    </dsp:sp>
    <dsp:sp modelId="{9A3AB969-12D0-A841-A639-67F4ECC038A5}">
      <dsp:nvSpPr>
        <dsp:cNvPr id="0" name=""/>
        <dsp:cNvSpPr/>
      </dsp:nvSpPr>
      <dsp:spPr>
        <a:xfrm>
          <a:off x="8285594" y="5680054"/>
          <a:ext cx="1194013" cy="83577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Calculate recovery objective for an FE</a:t>
          </a:r>
        </a:p>
      </dsp:txBody>
      <dsp:txXfrm>
        <a:off x="8326400" y="5720860"/>
        <a:ext cx="1112401" cy="7541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5/4/23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3T14:02:56.140"/>
    </inkml:context>
    <inkml:brush xml:id="br0">
      <inkml:brushProperty name="width" value="0.025" units="cm"/>
      <inkml:brushProperty name="height" value="0.025" units="cm"/>
      <inkml:brushProperty name="color" value="#849398"/>
    </inkml:brush>
  </inkml:definitions>
  <inkml:trace contextRef="#ctx0" brushRef="#br0">1 13 24575,'0'-5'0,"0"-2"-8191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3T14:12:43.367"/>
    </inkml:context>
    <inkml:brush xml:id="br0">
      <inkml:brushProperty name="width" value="0.025" units="cm"/>
      <inkml:brushProperty name="height" value="0.025" units="cm"/>
      <inkml:brushProperty name="color" value="#849398"/>
    </inkml:brush>
  </inkml:definitions>
  <inkml:trace contextRef="#ctx0" brushRef="#br0">0 1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5/4/23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CCAEAE-B4FB-4643-8CF2-8F006493DC0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35304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‘not always’ is an understatement </a:t>
            </a:r>
            <a:r>
              <a:rPr lang="en-CH" dirty="0">
                <a:sym typeface="Wingdings" pitchFamily="2" charset="2"/>
              </a:rPr>
              <a:t>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5790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EA is not directly related to BC/DR but a robust EA does help defining the service parameters like Recovery Times.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2255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4EB37D-51CB-4689-B0D5-A0112BEA130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9898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5 May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Tim Bell | BC / DR / EA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5 May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Tim Bell | BC / DR / EA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5 May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Tim Bell | BC / DR / EA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5 May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Tim Bell | BC / DR / EA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5 May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Tim Bell | BC / DR / EA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5 May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Tim Bell | BC / DR / EA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5 May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Tim Bell | BC / DR / EA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5 May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Tim Bell | BC / DR / EA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 Bell | BC / DR / EA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2023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 Bell | BC / DR / EA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 Bell | BC / DR / EA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 Bell | BC / DR / EA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2684AF-D032-7010-E06C-3BD0E07AC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9F428F-4EA3-04CE-C8B4-FAD55DE055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25E155-161B-57BD-2E83-3E4FD3037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2023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94E0F6-6A12-5D4F-E719-291124588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Tim Bell | BC / DR / EA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A01530-3D62-E87F-6D96-276DEB4AF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18177-842E-EF4D-88D9-0FB437788B9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33615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 Bell | BC / DR / EA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 Bell | BC / DR / EA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 Bell | BC / DR / EA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 Bell | BC / DR / EA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 Bell | BC / DR / EA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2023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 Bell | BC / DR / EA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5 May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Tim Bell | BC / DR / EA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55004/contributions/5287899/attachments/2604716/4510712/20230314%20BCDR%20DROIT%20Asis.pdf" TargetMode="External"/><Relationship Id="rId2" Type="http://schemas.openxmlformats.org/officeDocument/2006/relationships/hyperlink" Target="https://indico.cern.ch/category/16536/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indico.cern.ch/event/1278545/contributions/5370959/attachments/2632753/4553803/CERN%20IT%20Disaster%20Recovery%20As-Is%202023.pdf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saca.org/resources/cobit" TargetMode="External"/><Relationship Id="rId2" Type="http://schemas.openxmlformats.org/officeDocument/2006/relationships/hyperlink" Target="https://docs.google.com/document/d/1WcUrPkiwOERK82TbxWw7gZFLk_1AtnpvAJgf4QmXe3E/edit?usp=sharing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cernbox.cern.ch/s/PBAlUp6avpICUcP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aws.amazon.com/blogs/architecture/disaster-recovery-dr-architecture-on-aws-part-iii-pilot-light-and-warm-standby/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box.cern.ch/s/dddqT3agSKnoQtO" TargetMode="External"/><Relationship Id="rId2" Type="http://schemas.openxmlformats.org/officeDocument/2006/relationships/hyperlink" Target="https://cernbox.cern.ch/s/h7mCHBCPWOZh32Y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indico.cern.ch/category/16536/" TargetMode="External"/><Relationship Id="rId4" Type="http://schemas.openxmlformats.org/officeDocument/2006/relationships/hyperlink" Target="https://indico.cern.ch/event/1259832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cds.cern.ch/record/2799153/files/CERN%20IT%20department%20strategy%202022-2025.pdf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pengroup.org/togaf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https://pubs.opengroup.org/togaf-standard/reference-models/trm/trm-3.jpeg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en.wikipedia.org/wiki/Ontology_(computer_science)" TargetMode="External"/><Relationship Id="rId4" Type="http://schemas.openxmlformats.org/officeDocument/2006/relationships/hyperlink" Target="https://pubs.opengroup.org/togaf-standard/reference-models/trm.html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799153/files/CERN%20IT%20department%20strategy%202022-2025.pdf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pubs.opengroup.org/togaf-standard/reference-models/trm.html" TargetMode="External"/><Relationship Id="rId2" Type="http://schemas.openxmlformats.org/officeDocument/2006/relationships/hyperlink" Target="https://cernbox.cern.ch/external/public/LYQ32K6ierdIhCY/Enterprise%20Architecture%20for%20CERN%20PSO.docx?app=MS%20365%20on%20Cloud&amp;fileId=newproject-b%2134901651&amp;contextRouteName=files-public-link&amp;contextRouteParams.driveAliasAndItem=public/LYQ32K6ierdIhCY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avolutionsoftware.com/abacus/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73181/contributions/2076315/attachments/1040094/1482210/lessons.pdf" TargetMode="External"/><Relationship Id="rId13" Type="http://schemas.openxmlformats.org/officeDocument/2006/relationships/image" Target="../media/image21.png"/><Relationship Id="rId3" Type="http://schemas.openxmlformats.org/officeDocument/2006/relationships/hyperlink" Target="https://www.slac.stanford.edu/conf/hepix05/talks/friday/boeheim.pdf" TargetMode="External"/><Relationship Id="rId7" Type="http://schemas.openxmlformats.org/officeDocument/2006/relationships/hyperlink" Target="https://indico.cern.ch/event/104191/" TargetMode="External"/><Relationship Id="rId12" Type="http://schemas.openxmlformats.org/officeDocument/2006/relationships/image" Target="../media/image20.jpeg"/><Relationship Id="rId2" Type="http://schemas.openxmlformats.org/officeDocument/2006/relationships/hyperlink" Target="https://hepwww.pp.rl.ac.uk/groups/HEPIX/NeSC/smith.ppt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indico.cern.ch/event/45473/sessions/175559/attachments/946586/1342851/ASGC-DCIncident-20090311.pdf" TargetMode="External"/><Relationship Id="rId11" Type="http://schemas.openxmlformats.org/officeDocument/2006/relationships/hyperlink" Target="https://indico.cern.ch/event/1075545/" TargetMode="External"/><Relationship Id="rId5" Type="http://schemas.openxmlformats.org/officeDocument/2006/relationships/hyperlink" Target="https://indico.fnal.gov/event/805/contributions/105486/attachments/69021/82806/CERN-sitereport.ppt" TargetMode="External"/><Relationship Id="rId10" Type="http://schemas.openxmlformats.org/officeDocument/2006/relationships/hyperlink" Target="https://indico.cern.ch/event/587955/contributions/3012724/" TargetMode="External"/><Relationship Id="rId4" Type="http://schemas.openxmlformats.org/officeDocument/2006/relationships/hyperlink" Target="http://cds.cern.ch/record/977418?ln=en" TargetMode="External"/><Relationship Id="rId9" Type="http://schemas.openxmlformats.org/officeDocument/2006/relationships/hyperlink" Target="https://cernbox.cern.ch/index.php/s/uSE8eUzgSGd3CSU" TargetMode="External"/><Relationship Id="rId14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disaster-recovery.web.cern.ch/" TargetMode="External"/><Relationship Id="rId2" Type="http://schemas.openxmlformats.org/officeDocument/2006/relationships/hyperlink" Target="https://indico.cern.ch/event/1276940/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cernbox.cern.ch/s/ElLIpYoVJpKBjZI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60737/contributions/1407827/attachments/184844/259779/Business_Continuity_-_HEPiX_April_2012.pdf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0062/contributions/3230/attachments/2799/4253/EPAC06-csam--paper.pdf" TargetMode="External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1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16.png"/><Relationship Id="rId5" Type="http://schemas.openxmlformats.org/officeDocument/2006/relationships/diagramQuickStyle" Target="../diagrams/quickStyle1.xml"/><Relationship Id="rId10" Type="http://schemas.openxmlformats.org/officeDocument/2006/relationships/customXml" Target="../ink/ink2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1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16536/" TargetMode="External"/><Relationship Id="rId2" Type="http://schemas.openxmlformats.org/officeDocument/2006/relationships/hyperlink" Target="https://cernbox.cern.ch/s/jhdRVlxQrvrpfhO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cernbox.cern.ch/s/LYQ32K6ierdIhCY" TargetMode="External"/><Relationship Id="rId4" Type="http://schemas.openxmlformats.org/officeDocument/2006/relationships/hyperlink" Target="https://indico.cern.ch/event/1278545/contributions/5370959/attachments/2632753/4553803/CERN%20IT%20Disaster%20Recovery%20As-Is%202023.pdf" TargetMode="Externa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60737/contributions/1407827/attachments/184844/259779/Business_Continuity_-_HEPiX_April_2012.pdf" TargetMode="Externa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ernbox.cern.ch/s/CYSVBXgkAnySasg" TargetMode="External"/><Relationship Id="rId5" Type="http://schemas.openxmlformats.org/officeDocument/2006/relationships/hyperlink" Target="https://disaster-recovery.web.cern.ch/sites/default/files/2022-03/2021-09-30-BCWG-StatusReport.pdf" TargetMode="External"/><Relationship Id="rId4" Type="http://schemas.openxmlformats.org/officeDocument/2006/relationships/hyperlink" Target="https://disaster-recovery.web.cern.ch/sites/default/files/2022-03/IT%20Business%20Continuity%20Strategy%20v0.9.docx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26066/" TargetMode="Externa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ds.cern.ch/record/2799153/files/CERN%20IT%20department%20strategy%202022-2025.pdf" TargetMode="External"/><Relationship Id="rId5" Type="http://schemas.openxmlformats.org/officeDocument/2006/relationships/hyperlink" Target="https://indico.cern.ch/event/1153376/contributions/4843208/attachments/2435383/4170759/Data%20Architecture%20Live%20QA.pdf" TargetMode="External"/><Relationship Id="rId4" Type="http://schemas.openxmlformats.org/officeDocument/2006/relationships/hyperlink" Target="https://www.opengroup.org/togaf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cernbox.cern.ch/s/jhdRVlxQrvrpfhO" TargetMode="External"/><Relationship Id="rId3" Type="http://schemas.openxmlformats.org/officeDocument/2006/relationships/diagramLayout" Target="../diagrams/layout2.xml"/><Relationship Id="rId7" Type="http://schemas.openxmlformats.org/officeDocument/2006/relationships/image" Target="../media/image9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hyperlink" Target="https://cernbox.cern.ch/s/XYcJzNhJJfNEOfw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box.cern.ch/s/OWNALCNbUuxi8V9" TargetMode="External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cernbox.cern.ch/s/DCYnyPlWTdSOTS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3077148"/>
            <a:ext cx="12108873" cy="1133387"/>
          </a:xfrm>
        </p:spPr>
        <p:txBody>
          <a:bodyPr/>
          <a:lstStyle/>
          <a:p>
            <a:pPr algn="ctr"/>
            <a:r>
              <a:rPr lang="en-US" sz="4400" dirty="0"/>
              <a:t>Business Continuity/Disaster Recovery/Enterprise Architecture</a:t>
            </a:r>
            <a:br>
              <a:rPr lang="en-US" sz="4400" dirty="0"/>
            </a:br>
            <a:br>
              <a:rPr lang="en-US" sz="4400" dirty="0"/>
            </a:br>
            <a:r>
              <a:rPr lang="en-US" sz="4400" dirty="0"/>
              <a:t>IT Department Status</a:t>
            </a:r>
            <a:br>
              <a:rPr lang="en-US" sz="4400" dirty="0"/>
            </a:br>
            <a:br>
              <a:rPr lang="en-US" sz="4400" dirty="0"/>
            </a:br>
            <a:br>
              <a:rPr lang="en-US" sz="4400" dirty="0"/>
            </a:br>
            <a:br>
              <a:rPr lang="en-US" sz="4400" dirty="0"/>
            </a:br>
            <a:br>
              <a:rPr lang="en-US" sz="4800" dirty="0"/>
            </a:br>
            <a:br>
              <a:rPr lang="en-US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7" y="5926239"/>
            <a:ext cx="11376026" cy="1133386"/>
          </a:xfrm>
        </p:spPr>
        <p:txBody>
          <a:bodyPr/>
          <a:lstStyle/>
          <a:p>
            <a:pPr algn="r"/>
            <a:r>
              <a:rPr lang="en-US" sz="1800" dirty="0"/>
              <a:t>Tim Bell</a:t>
            </a:r>
            <a:br>
              <a:rPr lang="en-US" sz="1800" dirty="0"/>
            </a:br>
            <a:r>
              <a:rPr lang="en-US" sz="1800" dirty="0"/>
              <a:t>IT BC/DR Lead</a:t>
            </a:r>
            <a:br>
              <a:rPr lang="en-US" sz="1800" dirty="0"/>
            </a:br>
            <a:r>
              <a:rPr lang="en-US" sz="1800" dirty="0"/>
              <a:t>5 May 2023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0A8AA4D-ACBC-2979-AC4A-52ACD2E2AF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dirty="0"/>
              <a:t>Focus of IT efforts in 2023 is establishing a cross-group project team (initially with IT-FA, IT-CD, IT-SD, IT-DA and IT-PW) (DROIT </a:t>
            </a:r>
            <a:r>
              <a:rPr lang="en-CH" sz="2000" dirty="0">
                <a:hlinkClick r:id="rId2"/>
              </a:rPr>
              <a:t>details</a:t>
            </a:r>
            <a:r>
              <a:rPr lang="en-CH" sz="2000" dirty="0"/>
              <a:t>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Evaluate plans and tasks in their group’s areas of expertise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Act as point of contact for their group members to the BC/DR project lead for as-is analysis, service enhancements and test plans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Communicate concepts, what’s needed and status to their groups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900" dirty="0"/>
              <a:t>Currently performing </a:t>
            </a:r>
            <a:r>
              <a:rPr lang="en-GB" sz="1900" dirty="0">
                <a:hlinkClick r:id="rId3"/>
              </a:rPr>
              <a:t>as-is</a:t>
            </a:r>
            <a:r>
              <a:rPr lang="en-GB" sz="1900" dirty="0"/>
              <a:t> assessment to identify, for each service (</a:t>
            </a:r>
            <a:r>
              <a:rPr lang="en-GB" sz="1900" dirty="0">
                <a:hlinkClick r:id="rId4"/>
              </a:rPr>
              <a:t>Draft</a:t>
            </a:r>
            <a:r>
              <a:rPr lang="en-GB" sz="1900" dirty="0"/>
              <a:t>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Current status of service resilience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Functionality to support recovery of other services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Upcoming improvements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FF8337-9BFD-287B-2EBD-8DD455736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Disaster Recovery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420B15-AA7A-6802-AFBC-56E325BAD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D36B9E-954B-54B5-50DC-1F450F2A3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 Bell | BC / DR / EA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A11AA4-F2D2-0EB5-FCAE-022C738D1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9849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A6275FF-274E-86E0-C035-C9AC1CBD2B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750" lvl="1" indent="-285750"/>
            <a:r>
              <a:rPr lang="en-GB" dirty="0"/>
              <a:t>As part of the new operating model, a set of KPIs are being defined to show the current status and track the benefits of the changes going forward.</a:t>
            </a:r>
          </a:p>
          <a:p>
            <a:pPr marL="609750" lvl="1" indent="-285750"/>
            <a:r>
              <a:rPr lang="en-GB" dirty="0"/>
              <a:t>Proposed criteria are as follows</a:t>
            </a:r>
          </a:p>
          <a:p>
            <a:pPr marL="933750" lvl="2" indent="-285750"/>
            <a:r>
              <a:rPr lang="en-GB" dirty="0"/>
              <a:t>Data source: An annual self assessment is performed by the disaster recovery operations in IT (DROIT) team. The 2023 report is in preparation </a:t>
            </a:r>
            <a:r>
              <a:rPr lang="en-GB" dirty="0">
                <a:hlinkClick r:id="rId2"/>
              </a:rPr>
              <a:t>here</a:t>
            </a:r>
            <a:r>
              <a:rPr lang="en-GB" dirty="0"/>
              <a:t>. This operation will be repeated each year in Q1.</a:t>
            </a:r>
          </a:p>
          <a:p>
            <a:pPr marL="933750" lvl="2" indent="-285750"/>
            <a:r>
              <a:rPr lang="en-GB" dirty="0"/>
              <a:t>Collection method : BC/DR lead will perform the </a:t>
            </a:r>
            <a:r>
              <a:rPr lang="en-GB" dirty="0">
                <a:hlinkClick r:id="rId3"/>
              </a:rPr>
              <a:t>CobiT</a:t>
            </a:r>
            <a:r>
              <a:rPr lang="en-GB" dirty="0"/>
              <a:t> analysis following the annual as-is self assessment. This will produce a value in the range 0-5 based on the average CobiT level for the FEs with a recovery time objective of &lt;= 1 day</a:t>
            </a:r>
          </a:p>
          <a:p>
            <a:pPr marL="933750" lvl="2" indent="-285750"/>
            <a:r>
              <a:rPr lang="en-GB" dirty="0"/>
              <a:t>Detailed criteria in slides #18 (Backups)</a:t>
            </a:r>
          </a:p>
          <a:p>
            <a:pPr marL="933750" lvl="2" indent="-285750"/>
            <a:r>
              <a:rPr lang="en-GB" dirty="0"/>
              <a:t>Reporting: Using spreadsheet at </a:t>
            </a:r>
            <a:r>
              <a:rPr lang="en-GB" dirty="0">
                <a:hlinkClick r:id="rId4"/>
              </a:rPr>
              <a:t>https://cernbox.cern.ch/s/PBAlUp6avpICUcP</a:t>
            </a:r>
            <a:endParaRPr lang="en-GB" dirty="0"/>
          </a:p>
          <a:p>
            <a:pPr marL="933750" lvl="2" indent="-285750"/>
            <a:r>
              <a:rPr lang="en-GB" dirty="0"/>
              <a:t>Current baseline (2023): 0.95 (“Incomplete process”) </a:t>
            </a:r>
          </a:p>
          <a:p>
            <a:pPr marL="609750" lvl="1" indent="-285750"/>
            <a:r>
              <a:rPr lang="en-GB" b="1" dirty="0"/>
              <a:t>Note: </a:t>
            </a:r>
            <a:r>
              <a:rPr lang="en-GB" dirty="0"/>
              <a:t>it is not a criticism if a service has a lower rating, it reflects previous priorities. The key aspect is the delta as we go forward.</a:t>
            </a:r>
          </a:p>
          <a:p>
            <a:pPr marL="933750" lvl="2" indent="-285750"/>
            <a:endParaRPr lang="en-GB" dirty="0"/>
          </a:p>
          <a:p>
            <a:pPr marL="933750" lvl="2" indent="-285750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1C37612-17B5-B37A-C1CE-DAB1A88D4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Disaster Recovery Maturity KPI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A8A1A4-DCD6-3389-C20E-E135A1553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DB74B3-EA3A-A7F2-B307-6D3847419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 Bell | BC / DR / EA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FD0926-D926-9753-A1FA-A83A0A3FC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7158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22C8C98-674F-C799-27A0-B80DA61F72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Self Assessment Criteria (CobiT)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7A062A-DF2F-434C-D99B-C6EC8E610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130C4E-3FD0-3CAC-5CDB-56AEC037F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 Bell | BC / DR / EA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71B19-F882-0094-D023-22390E0CA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7E0D6934-21D6-F784-76BA-AE4C87810A0E}"/>
              </a:ext>
            </a:extLst>
          </p:cNvPr>
          <p:cNvGraphicFramePr>
            <a:graphicFrameLocks noGrp="1"/>
          </p:cNvGraphicFramePr>
          <p:nvPr/>
        </p:nvGraphicFramePr>
        <p:xfrm>
          <a:off x="407765" y="1313702"/>
          <a:ext cx="11169571" cy="4363718"/>
        </p:xfrm>
        <a:graphic>
          <a:graphicData uri="http://schemas.openxmlformats.org/drawingml/2006/table">
            <a:tbl>
              <a:tblPr firstRow="1">
                <a:tableStyleId>{8EC20E35-A176-4012-BC5E-935CFFF8708E}</a:tableStyleId>
              </a:tblPr>
              <a:tblGrid>
                <a:gridCol w="497712">
                  <a:extLst>
                    <a:ext uri="{9D8B030D-6E8A-4147-A177-3AD203B41FA5}">
                      <a16:colId xmlns:a16="http://schemas.microsoft.com/office/drawing/2014/main" val="1634926286"/>
                    </a:ext>
                  </a:extLst>
                </a:gridCol>
                <a:gridCol w="1180618">
                  <a:extLst>
                    <a:ext uri="{9D8B030D-6E8A-4147-A177-3AD203B41FA5}">
                      <a16:colId xmlns:a16="http://schemas.microsoft.com/office/drawing/2014/main" val="1546116599"/>
                    </a:ext>
                  </a:extLst>
                </a:gridCol>
                <a:gridCol w="5729468">
                  <a:extLst>
                    <a:ext uri="{9D8B030D-6E8A-4147-A177-3AD203B41FA5}">
                      <a16:colId xmlns:a16="http://schemas.microsoft.com/office/drawing/2014/main" val="3270354201"/>
                    </a:ext>
                  </a:extLst>
                </a:gridCol>
                <a:gridCol w="3761773">
                  <a:extLst>
                    <a:ext uri="{9D8B030D-6E8A-4147-A177-3AD203B41FA5}">
                      <a16:colId xmlns:a16="http://schemas.microsoft.com/office/drawing/2014/main" val="1103244338"/>
                    </a:ext>
                  </a:extLst>
                </a:gridCol>
              </a:tblGrid>
              <a:tr h="124542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100" u="none" strike="noStrike" dirty="0">
                          <a:effectLst/>
                        </a:rPr>
                        <a:t>Level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950" marR="4950" marT="49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CobiT Maturity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950" marR="4950" marT="49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CobiT Description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950" marR="4950" marT="49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DR Description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950" marR="4950" marT="49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4218767"/>
                  </a:ext>
                </a:extLst>
              </a:tr>
              <a:tr h="638464"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u="none" strike="noStrike" dirty="0">
                          <a:effectLst/>
                        </a:rPr>
                        <a:t>0</a:t>
                      </a:r>
                      <a:endParaRPr lang="en-CH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950" marR="4950" marT="49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Incomplete process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950" marR="4950" marT="49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The process is not placed or it cannot reach its objective. At this level the process has no objective to achieve. For this reason this level has no attribute.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950" marR="4950" marT="49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Limited or no DR capability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950" marR="4950" marT="49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0234425"/>
                  </a:ext>
                </a:extLst>
              </a:tr>
              <a:tr h="638464"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u="none" strike="noStrike" dirty="0">
                          <a:effectLst/>
                        </a:rPr>
                        <a:t>1</a:t>
                      </a:r>
                      <a:endParaRPr lang="en-CH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950" marR="4950" marT="49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Performed process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950" marR="4950" marT="49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Performed process. The process is in place and achieves its own purpose. This level has only “Process Performance” as process attribute.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950" marR="4950" marT="49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Occasional testing and informal estimation of recovery objectives.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950" marR="4950" marT="49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5737815"/>
                  </a:ext>
                </a:extLst>
              </a:tr>
              <a:tr h="606612"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u="none" strike="noStrike" dirty="0">
                          <a:effectLst/>
                        </a:rPr>
                        <a:t>2</a:t>
                      </a:r>
                      <a:endParaRPr lang="en-CH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950" marR="4950" marT="49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Repeatable but intuitive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950" marR="4950" marT="49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The process is implemented following a series of activities such as planning, monitoring and adjusting activities. The outcomes are established, controlled and maintained. This level has “Performance Management” and “Work Product Management” as process attributes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950" marR="4950" marT="49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Resiliency architecture available describing the implementation of the disaster recovery process, RTO/RPOs shared with business, dependencies agreed with associated objectives.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950" marR="4950" marT="49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7679200"/>
                  </a:ext>
                </a:extLst>
              </a:tr>
              <a:tr h="521410"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u="none" strike="noStrike" dirty="0">
                          <a:effectLst/>
                        </a:rPr>
                        <a:t>3</a:t>
                      </a:r>
                      <a:endParaRPr lang="en-CH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950" marR="4950" marT="49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Established process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950" marR="4950" marT="49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The previous level is now implemented following a defined process that allows the achievement of the process outcomes. This level has “Process Definition” and “Process Deployment” as process attributes.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950" marR="4950" marT="49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Success criteria defined. Manually tested confirming correct recovery within RTO/RPO. Test results documented and published.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950" marR="4950" marT="49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727112"/>
                  </a:ext>
                </a:extLst>
              </a:tr>
              <a:tr h="762331"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u="none" strike="noStrike" dirty="0">
                          <a:effectLst/>
                        </a:rPr>
                        <a:t>4</a:t>
                      </a:r>
                      <a:endParaRPr lang="en-CH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950" marR="4950" marT="49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Predictable process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950" marR="4950" marT="49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This level implements processes within a defined boundary that allows the achievement of the processes outcomes. This level has “Process Management” and “Process Control” as process attributes.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950" marR="4950" marT="49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Process description for how to execute the disaster recovery process documented, qualified staff defined, and DR Test executed, and results validated.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950" marR="4950" marT="49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390350"/>
                  </a:ext>
                </a:extLst>
              </a:tr>
              <a:tr h="954949"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u="none" strike="noStrike" dirty="0">
                          <a:effectLst/>
                        </a:rPr>
                        <a:t>5</a:t>
                      </a:r>
                      <a:endParaRPr lang="en-CH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950" marR="4950" marT="49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Optimising process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950" marR="4950" marT="49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This level implements processes in the way that makes it possible to achieve relevant, current and projected business goals. This level has “Process Innovation” and “Process Optimisation” as process attributes.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950" marR="4950" marT="49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DR Test part of the standard operational procedures of the service with regular testing of backups and DR steps.</a:t>
                      </a:r>
                    </a:p>
                    <a:p>
                      <a:pPr algn="l" fontAlgn="b"/>
                      <a:endParaRPr lang="en-GB" sz="1100" u="none" strike="noStrike" dirty="0">
                        <a:effectLst/>
                      </a:endParaRPr>
                    </a:p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RTO/RPO are agreed with the business and documented in the IT service level description.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950" marR="4950" marT="49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8923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43151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DAFCC42D-25EC-AF38-BC27-2F13463809B4}"/>
              </a:ext>
            </a:extLst>
          </p:cNvPr>
          <p:cNvGraphicFramePr>
            <a:graphicFrameLocks noGrp="1"/>
          </p:cNvGraphicFramePr>
          <p:nvPr/>
        </p:nvGraphicFramePr>
        <p:xfrm>
          <a:off x="614596" y="4190350"/>
          <a:ext cx="10972800" cy="1955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931760599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713427147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25594392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40919729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FR" sz="1600" dirty="0"/>
                        <a:t>RTO/RPO : hours / days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FR" sz="1600" dirty="0"/>
                        <a:t>RTO/RPO : 10s of minutes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FR" sz="1600" dirty="0"/>
                        <a:t>RTO/RPO : minutes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FR" sz="1600" dirty="0"/>
                        <a:t>RTO/RPO : seconds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85837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FR" sz="1400" dirty="0"/>
                        <a:t>Less critical systems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FR" sz="1400" dirty="0"/>
                        <a:t>Classic restore from backup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FR" sz="1400" dirty="0"/>
                        <a:t>Prevision and restore after the event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FR" sz="1400" dirty="0"/>
                        <a:t>Cost $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FR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FR" sz="1400" dirty="0"/>
                        <a:t>Data live, minimal capacity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FR" sz="1400" dirty="0"/>
                        <a:t>Scale out after the event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FR" sz="1400" dirty="0"/>
                        <a:t>Cost $$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FR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FR" sz="1400" dirty="0"/>
                        <a:t>Business critical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FR" sz="1400" dirty="0"/>
                        <a:t>Initially running at </a:t>
                      </a:r>
                      <a:r>
                        <a:rPr lang="en-FR" sz="1400"/>
                        <a:t>degraded capacity but usable</a:t>
                      </a:r>
                      <a:endParaRPr lang="en-FR" sz="14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FR" sz="1400" dirty="0"/>
                        <a:t>Scale to full capacity after the event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FR" sz="1400" dirty="0"/>
                        <a:t>Cost $$$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FR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FR" sz="1400" dirty="0"/>
                        <a:t>Minimal downtime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FR" sz="1400" dirty="0"/>
                        <a:t>Near zero data loss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FR" sz="1400" dirty="0"/>
                        <a:t>Mission critical services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FR" sz="1400" dirty="0"/>
                        <a:t>Can be complex and potential production impact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FR" sz="1400" dirty="0"/>
                        <a:t>Cost $$$$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8915355"/>
                  </a:ext>
                </a:extLst>
              </a:tr>
            </a:tbl>
          </a:graphicData>
        </a:graphic>
      </p:graphicFrame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C215959-2BE0-9AD8-9698-F4B9B764DF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44184"/>
            <a:ext cx="11376024" cy="495659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FR" dirty="0"/>
              <a:t>With Architecture, Demand management and Change/Release boards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FR" dirty="0"/>
              <a:t>Define criteria for assessment of operational resilience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FR" dirty="0"/>
              <a:t>Best practices defined for backup/restore, resource placement and DR testing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FR" dirty="0"/>
              <a:t>Reference industry standard DR architecture patterns for service managers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FR" dirty="0"/>
              <a:t>Implement the critical improvements for the highest risks within the IT budget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E05B113-A9DE-2331-D70F-FCF185AD0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Using </a:t>
            </a:r>
            <a:r>
              <a:rPr lang="en-FR"/>
              <a:t>the </a:t>
            </a:r>
            <a:r>
              <a:rPr lang="en-US" dirty="0"/>
              <a:t>IT </a:t>
            </a:r>
            <a:r>
              <a:rPr lang="en-FR"/>
              <a:t>operating </a:t>
            </a:r>
            <a:r>
              <a:rPr lang="en-FR" dirty="0"/>
              <a:t>model to deliver BC</a:t>
            </a:r>
            <a:r>
              <a:rPr lang="en-FR"/>
              <a:t>/DR</a:t>
            </a:r>
            <a:endParaRPr lang="en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46AC3B-462D-34B1-453A-06D5914D6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545F2-4F6C-5B51-02D8-69AC92243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 Bell | BC / DR / EA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9504E7-79DF-A892-660D-704F3FFCD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F0567413-F5FA-81C1-0A00-4B4944440A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8151" y="287811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F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A6B288-2B88-47B8-8ABA-CD4633B3E6DB}"/>
              </a:ext>
            </a:extLst>
          </p:cNvPr>
          <p:cNvSpPr txBox="1"/>
          <p:nvPr/>
        </p:nvSpPr>
        <p:spPr>
          <a:xfrm>
            <a:off x="11051453" y="3073261"/>
            <a:ext cx="63425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FR" dirty="0">
                <a:hlinkClick r:id="rId2"/>
              </a:rPr>
              <a:t>AWS</a:t>
            </a:r>
            <a:endParaRPr lang="en-F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CE4D036-D510-1494-680E-FAE487D4DF33}"/>
              </a:ext>
            </a:extLst>
          </p:cNvPr>
          <p:cNvSpPr/>
          <p:nvPr/>
        </p:nvSpPr>
        <p:spPr>
          <a:xfrm>
            <a:off x="614597" y="3693794"/>
            <a:ext cx="10972800" cy="492989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92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graphicFrame>
        <p:nvGraphicFramePr>
          <p:cNvPr id="13" name="Table 7">
            <a:extLst>
              <a:ext uri="{FF2B5EF4-FFF2-40B4-BE49-F238E27FC236}">
                <a16:creationId xmlns:a16="http://schemas.microsoft.com/office/drawing/2014/main" id="{03392248-5C2D-7894-089C-B9E0B813E770}"/>
              </a:ext>
            </a:extLst>
          </p:cNvPr>
          <p:cNvGraphicFramePr>
            <a:graphicFrameLocks noGrp="1"/>
          </p:cNvGraphicFramePr>
          <p:nvPr/>
        </p:nvGraphicFramePr>
        <p:xfrm>
          <a:off x="614596" y="3318417"/>
          <a:ext cx="10972800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931760599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713427147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25594392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40919729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FR" dirty="0"/>
                        <a:t>Cold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FR" dirty="0"/>
                        <a:t>Pilot Light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FR" dirty="0"/>
                        <a:t>Warm Standby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FR" dirty="0"/>
                        <a:t>Multi Site Active-Active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85837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48842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7077656-AF9C-0820-DE73-9B66E73D2E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dirty="0"/>
              <a:t>PDC – </a:t>
            </a:r>
            <a:r>
              <a:rPr lang="en-CH" sz="2000" dirty="0">
                <a:hlinkClick r:id="rId2"/>
              </a:rPr>
              <a:t>Building</a:t>
            </a:r>
            <a:r>
              <a:rPr lang="en-CH" sz="2000" dirty="0"/>
              <a:t> </a:t>
            </a:r>
            <a:r>
              <a:rPr lang="en-CH" sz="2000" dirty="0">
                <a:hlinkClick r:id="rId3"/>
              </a:rPr>
              <a:t>–</a:t>
            </a:r>
            <a:r>
              <a:rPr lang="en-CH" sz="2000" dirty="0"/>
              <a:t> </a:t>
            </a:r>
            <a:r>
              <a:rPr lang="en-CH" sz="2000" dirty="0">
                <a:hlinkClick r:id="rId3"/>
              </a:rPr>
              <a:t>Infrastructure-as-a-Service</a:t>
            </a:r>
            <a:endParaRPr lang="en-CH" sz="20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600" dirty="0"/>
              <a:t>Procurement of the initial Infrastucture-as-a-Service resources for the PDC UPS racks (Q2 order, ~Q4 delivery)</a:t>
            </a:r>
          </a:p>
          <a:p>
            <a:pPr marL="990900" lvl="2" indent="-342900"/>
            <a:r>
              <a:rPr lang="en-CH" sz="1600" dirty="0"/>
              <a:t>Capacity for services with a recovery objective &lt; 1 day based off mini impact analysis and cloud resource report</a:t>
            </a:r>
          </a:p>
          <a:p>
            <a:pPr marL="990900" lvl="2" indent="-342900"/>
            <a:r>
              <a:rPr lang="en-CH" sz="1600" dirty="0"/>
              <a:t>O(1.5M) CHF orders in preparation for fast recovery such as Active-Active or Active-Passive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600" dirty="0"/>
              <a:t>Define </a:t>
            </a:r>
            <a:r>
              <a:rPr lang="en-CH" sz="1600" dirty="0">
                <a:hlinkClick r:id="rId4"/>
              </a:rPr>
              <a:t>architecture</a:t>
            </a:r>
            <a:r>
              <a:rPr lang="en-CH" sz="1600" dirty="0"/>
              <a:t> for independent cloud region in PDC</a:t>
            </a:r>
          </a:p>
          <a:p>
            <a:pPr marL="990900" lvl="2" indent="-342900"/>
            <a:r>
              <a:rPr lang="en-CH" sz="1600" dirty="0"/>
              <a:t>Test bed in B513 already available to help bootstrap (e.g. burn-in) and test</a:t>
            </a:r>
          </a:p>
          <a:p>
            <a:pPr marL="990900" lvl="2" indent="-342900"/>
            <a:r>
              <a:rPr lang="en-CH" sz="1600"/>
              <a:t>IT Architecture Review Board </a:t>
            </a:r>
            <a:r>
              <a:rPr lang="en-CH" sz="1600" dirty="0"/>
              <a:t>scheduled in May to review the IaaS proposal</a:t>
            </a:r>
          </a:p>
          <a:p>
            <a:pPr marL="990900" lvl="2" indent="-342900"/>
            <a:r>
              <a:rPr lang="en-CH" sz="1600" dirty="0"/>
              <a:t>Test plan development with </a:t>
            </a:r>
            <a:r>
              <a:rPr lang="en-CH" sz="1600" dirty="0">
                <a:hlinkClick r:id="rId5"/>
              </a:rPr>
              <a:t>DROIT</a:t>
            </a:r>
            <a:r>
              <a:rPr lang="en-CH" sz="1600" dirty="0"/>
              <a:t> (Q3)</a:t>
            </a:r>
          </a:p>
          <a:p>
            <a:pPr marL="666900" lvl="1" indent="-342900"/>
            <a:r>
              <a:rPr lang="en-CH" sz="1700" dirty="0"/>
              <a:t>Full disconnect test in planning for start / end of LS3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dirty="0"/>
              <a:t>Public cloud contracts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600" dirty="0"/>
              <a:t>For services with a recovery objective &gt; 1 day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600" dirty="0"/>
              <a:t>Low running costs (testing) but could be scaled as needed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600" dirty="0"/>
              <a:t>Some testing with Oracle cloud but will need Public Cloud Framework (in preparation) and budget</a:t>
            </a:r>
          </a:p>
          <a:p>
            <a:endParaRPr lang="en-CH" sz="19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9756F1C-CB94-0C6A-843F-9D3B62197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Disaster Recovery Next Steps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E5787C-4709-29F2-E6B2-F408F8A58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B27A49-2F55-B0BF-D6D9-3FD285A76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 Bell | BC / DR / EA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3D8D19-598D-F1DA-739D-8C98381EE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4492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037EED6-E778-0E7C-815F-368B713895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FR"/>
              <a:t>Complex relationships between different CERN departments computing activities are not documented (and often not understood)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FR"/>
              <a:t>Computing evolution is hampered by difficulty of impact analysis and integrating multiple component plans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FR"/>
              <a:t>Result is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FR"/>
              <a:t>“Don’t change anything because you’ll break some</a:t>
            </a:r>
            <a:r>
              <a:rPr lang="en-US" dirty="0"/>
              <a:t>thing</a:t>
            </a:r>
            <a:r>
              <a:rPr lang="en-FR"/>
              <a:t>”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FR"/>
              <a:t>“</a:t>
            </a:r>
            <a:r>
              <a:rPr lang="en-US" dirty="0"/>
              <a:t>T</a:t>
            </a:r>
            <a:r>
              <a:rPr lang="en-FR"/>
              <a:t>his service </a:t>
            </a:r>
            <a:r>
              <a:rPr lang="en-US" dirty="0"/>
              <a:t>needs to be kept running just in case </a:t>
            </a:r>
            <a:r>
              <a:rPr lang="en-FR"/>
              <a:t>even though there is a high cost”</a:t>
            </a:r>
            <a:endParaRPr lang="en-US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“Service levels are difficult to define as lower layer </a:t>
            </a:r>
            <a:r>
              <a:rPr lang="en-US"/>
              <a:t>dependencies unknown”</a:t>
            </a:r>
            <a:endParaRPr lang="en-US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FR"/>
              <a:t>“There is no common place to plan change</a:t>
            </a:r>
            <a:r>
              <a:rPr lang="en-US" dirty="0"/>
              <a:t> and end of life</a:t>
            </a:r>
            <a:r>
              <a:rPr lang="en-FR"/>
              <a:t> so surp</a:t>
            </a:r>
            <a:r>
              <a:rPr lang="en-US" dirty="0"/>
              <a:t>r</a:t>
            </a:r>
            <a:r>
              <a:rPr lang="en-FR"/>
              <a:t>ises occur”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FR"/>
              <a:t>“Defining downtime impact requires many meetings”</a:t>
            </a:r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CAA3FFA-A040-A0B6-D574-9362A27B3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Enterprise Architecture Motivations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F67F15-946B-012C-65A5-19311DB05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F210A3-C858-3F5E-70BF-5267F7F182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 Bell | BC / DR / EA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816348-5EB7-AD89-F663-366B6499C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>
            <a:hlinkClick r:id="rId2"/>
            <a:extLst>
              <a:ext uri="{FF2B5EF4-FFF2-40B4-BE49-F238E27FC236}">
                <a16:creationId xmlns:a16="http://schemas.microsoft.com/office/drawing/2014/main" id="{FA6BE7CF-7C61-91A3-076E-BC9B8B970B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6511" y="5173886"/>
            <a:ext cx="5603029" cy="717630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0545330-FEAD-BA65-F3F9-7804DA1887E3}"/>
              </a:ext>
            </a:extLst>
          </p:cNvPr>
          <p:cNvSpPr txBox="1"/>
          <p:nvPr/>
        </p:nvSpPr>
        <p:spPr>
          <a:xfrm>
            <a:off x="8299048" y="5891514"/>
            <a:ext cx="380807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>
                <a:hlinkClick r:id="rId2"/>
              </a:rPr>
              <a:t>IT Department Strategy 2022-2025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561419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B46DF9C-2581-3CF1-2246-6177CB55A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TOGAF : An opengroup Standard for EA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7CAA8D-361D-D1B8-49A0-5EFCE03406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10BEE3-094A-9E49-50FB-0A9BB51E3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 Bell | BC / DR / EA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90B814-1FDE-0A90-66B3-C882CE08D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026" name="Picture 2" descr="TOGAF ADM">
            <a:extLst>
              <a:ext uri="{FF2B5EF4-FFF2-40B4-BE49-F238E27FC236}">
                <a16:creationId xmlns:a16="http://schemas.microsoft.com/office/drawing/2014/main" id="{66AAF54F-3E96-BE0C-E26C-0076CB65A3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114" y="1195909"/>
            <a:ext cx="3675970" cy="4890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9F5F734-B000-8B79-3C63-60238A591858}"/>
              </a:ext>
            </a:extLst>
          </p:cNvPr>
          <p:cNvSpPr txBox="1"/>
          <p:nvPr/>
        </p:nvSpPr>
        <p:spPr>
          <a:xfrm>
            <a:off x="4962542" y="1351508"/>
            <a:ext cx="7004957" cy="41549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‘</a:t>
            </a:r>
            <a:r>
              <a:rPr lang="en-GB" dirty="0"/>
              <a:t>The TOGAF Standard is used by small, medium, and large commercial businesses, as well as government departments, non-government public organizations, and </a:t>
            </a:r>
            <a:r>
              <a:rPr lang="en-GB" dirty="0" err="1"/>
              <a:t>defense</a:t>
            </a:r>
            <a:r>
              <a:rPr lang="en-GB" dirty="0"/>
              <a:t> agencies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With greatly expanded guidance and how-to material, it enables organizations to operate in an efficient and effective way across a broad range of use-cases, including agile enterprises and Digital Transformation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The TOGAF Standard is designed for the dichotomy of common universal concepts and variable detailed configuration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The structure focuses on what most architects want – more, better, and topical guidance on how to deliver the best Enterprise Architecture that supports their stakeholders and their organization”</a:t>
            </a:r>
            <a:endParaRPr lang="en-CH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199454F-9221-427E-35A6-33EF1141A207}"/>
              </a:ext>
            </a:extLst>
          </p:cNvPr>
          <p:cNvSpPr txBox="1"/>
          <p:nvPr/>
        </p:nvSpPr>
        <p:spPr>
          <a:xfrm>
            <a:off x="5011838" y="5752618"/>
            <a:ext cx="677217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Source: </a:t>
            </a:r>
            <a:r>
              <a:rPr lang="en-GB" dirty="0">
                <a:hlinkClick r:id="rId3"/>
              </a:rPr>
              <a:t>https://</a:t>
            </a:r>
            <a:r>
              <a:rPr lang="en-GB" dirty="0" err="1">
                <a:hlinkClick r:id="rId3"/>
              </a:rPr>
              <a:t>www.opengroup.org</a:t>
            </a:r>
            <a:r>
              <a:rPr lang="en-GB" dirty="0">
                <a:hlinkClick r:id="rId3"/>
              </a:rPr>
              <a:t>/</a:t>
            </a:r>
            <a:r>
              <a:rPr lang="en-GB" dirty="0" err="1">
                <a:hlinkClick r:id="rId3"/>
              </a:rPr>
              <a:t>togaf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0321708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2127B9C-F5DC-C673-C16F-6F322E270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TOGAF Technical Reference Model (TRM)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7F6B78-1E3E-199F-5235-A10FFB9AF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664FCD-47FE-D11D-595A-688E9EB53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 Bell | BC / DR / EA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2005CF-3F1B-323A-500D-C5C91283E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018B2B6A-6A38-253C-2C74-F54E491DA8CB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9022350" y="-847272"/>
            <a:ext cx="447593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H"/>
          </a:p>
        </p:txBody>
      </p:sp>
      <p:pic>
        <p:nvPicPr>
          <p:cNvPr id="2049" name="Picture 28" descr="Text&#10;&#10;Description automatically generated">
            <a:extLst>
              <a:ext uri="{FF2B5EF4-FFF2-40B4-BE49-F238E27FC236}">
                <a16:creationId xmlns:a16="http://schemas.microsoft.com/office/drawing/2014/main" id="{CB57B202-E032-3ADC-6CF0-EDCDF1F7AD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9490" y="923218"/>
            <a:ext cx="4653642" cy="5210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B49B4BC-ABA7-BF40-2808-C6DBA7146701}"/>
              </a:ext>
            </a:extLst>
          </p:cNvPr>
          <p:cNvSpPr txBox="1"/>
          <p:nvPr/>
        </p:nvSpPr>
        <p:spPr>
          <a:xfrm>
            <a:off x="622835" y="4993210"/>
            <a:ext cx="3902528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Source: </a:t>
            </a:r>
            <a:r>
              <a:rPr lang="en-GB" dirty="0">
                <a:hlinkClick r:id="rId4"/>
              </a:rPr>
              <a:t>https://pubs.opengroup.org/</a:t>
            </a:r>
            <a:r>
              <a:rPr lang="en-GB" dirty="0" err="1">
                <a:hlinkClick r:id="rId4"/>
              </a:rPr>
              <a:t>togaf</a:t>
            </a:r>
            <a:r>
              <a:rPr lang="en-GB" dirty="0">
                <a:hlinkClick r:id="rId4"/>
              </a:rPr>
              <a:t>-standard/reference-models/</a:t>
            </a:r>
            <a:r>
              <a:rPr lang="en-GB" dirty="0" err="1">
                <a:hlinkClick r:id="rId4"/>
              </a:rPr>
              <a:t>trm.html</a:t>
            </a:r>
            <a:endParaRPr lang="en-CH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8B4470-B200-5D57-B7C3-7A28AF42C694}"/>
              </a:ext>
            </a:extLst>
          </p:cNvPr>
          <p:cNvSpPr txBox="1"/>
          <p:nvPr/>
        </p:nvSpPr>
        <p:spPr>
          <a:xfrm>
            <a:off x="573088" y="1293707"/>
            <a:ext cx="3543300" cy="30469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0" i="0" dirty="0">
                <a:effectLst/>
                <a:latin typeface="Noto Serif" panose="02020600060500020200" pitchFamily="18" charset="0"/>
              </a:rPr>
              <a:t>“The objective of the TOGAF TRM is to provide a widely accepted core taxonomy, and an appropriate visual representation of that taxonomy.”</a:t>
            </a:r>
          </a:p>
          <a:p>
            <a:pPr algn="l"/>
            <a:endParaRPr lang="en-GB" dirty="0">
              <a:latin typeface="Noto Serif" panose="02020600060500020200" pitchFamily="18" charset="0"/>
            </a:endParaRPr>
          </a:p>
          <a:p>
            <a:pPr algn="l"/>
            <a:r>
              <a:rPr lang="en-GB" dirty="0">
                <a:latin typeface="Noto Serif" panose="02020600060500020200" pitchFamily="18" charset="0"/>
              </a:rPr>
              <a:t>A common </a:t>
            </a:r>
            <a:r>
              <a:rPr lang="en-GB" dirty="0">
                <a:latin typeface="Noto Serif" panose="02020600060500020200" pitchFamily="18" charset="0"/>
                <a:hlinkClick r:id="rId5"/>
              </a:rPr>
              <a:t>ontology</a:t>
            </a:r>
            <a:r>
              <a:rPr lang="en-GB" dirty="0">
                <a:latin typeface="Noto Serif" panose="02020600060500020200" pitchFamily="18" charset="0"/>
              </a:rPr>
              <a:t> for how the organisations computing activities fit together</a:t>
            </a:r>
          </a:p>
          <a:p>
            <a:pPr algn="l"/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4956402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2F957CB-9F35-AA4A-7663-C5B6668A5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FHR Analysis : Capabilities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205BA4-1B03-6EA8-877C-5FDDE1C8B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DBFBEF-36DE-27C4-D7AF-4525E35D4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 Bell | BC / DR / EA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85E885-7748-055B-9A4E-CF917D8D8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Picture 6" descr="Graphical user interface&#10;&#10;Description automatically generated">
            <a:extLst>
              <a:ext uri="{FF2B5EF4-FFF2-40B4-BE49-F238E27FC236}">
                <a16:creationId xmlns:a16="http://schemas.microsoft.com/office/drawing/2014/main" id="{1D9792BC-9089-E856-2E74-90FC9B731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9318" y="835812"/>
            <a:ext cx="6701882" cy="5436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94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6F3B32D-74AE-EC0D-83B8-1B37CD609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FHR Analysis : Sample Process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83A0EE-17D8-00E0-A543-13CA83217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B2B575-7924-38EA-BEC0-3691AB90B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 Bell | BC / DR / EA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01BF65-4BBC-AFDC-5A57-E333FA0C0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48D86E8B-A82B-8939-24F0-99F1647C9A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2958" y="992999"/>
            <a:ext cx="7696956" cy="5357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33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5657CE8-58D3-91CD-2C00-6CD14E2A33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770" y="1589412"/>
            <a:ext cx="6723321" cy="4021523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2F8BAB4-35DB-1C59-6E8A-88ED777071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7454" y="5304873"/>
            <a:ext cx="2727099" cy="779689"/>
          </a:xfrm>
        </p:spPr>
        <p:txBody>
          <a:bodyPr/>
          <a:lstStyle/>
          <a:p>
            <a:r>
              <a:rPr lang="en-FR" sz="1800" b="0" dirty="0">
                <a:hlinkClick r:id="rId3"/>
              </a:rPr>
              <a:t>Full IT Strategy document</a:t>
            </a:r>
            <a:endParaRPr lang="en-FR" sz="18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EE9A47C-DA26-7A6A-62BB-16A1D0D279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IT strategy 2022-2025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A6C7C1-FE1E-AC6F-8345-55A6AC622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8D279A-A0DD-E031-D2AE-9C9BC2BA4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 Bell | BC / DR / EA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65ED4-5666-0B39-282D-359648E73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A3C871A2-C143-871F-A519-31FA80D3FF1F}"/>
              </a:ext>
            </a:extLst>
          </p:cNvPr>
          <p:cNvSpPr txBox="1">
            <a:spLocks/>
          </p:cNvSpPr>
          <p:nvPr/>
        </p:nvSpPr>
        <p:spPr>
          <a:xfrm>
            <a:off x="407988" y="1247065"/>
            <a:ext cx="11376024" cy="77968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Includes as a provider,</a:t>
            </a:r>
            <a:endParaRPr lang="en-FR" sz="18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CAABA07-CCC1-DDE8-6526-CAF73A70F67A}"/>
              </a:ext>
            </a:extLst>
          </p:cNvPr>
          <p:cNvGrpSpPr/>
          <p:nvPr/>
        </p:nvGrpSpPr>
        <p:grpSpPr>
          <a:xfrm>
            <a:off x="7953722" y="1552378"/>
            <a:ext cx="3494451" cy="3752495"/>
            <a:chOff x="8289561" y="136525"/>
            <a:chExt cx="3494451" cy="3752495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5FECA0D-192C-9A64-AD79-6A75A21757EE}"/>
                </a:ext>
              </a:extLst>
            </p:cNvPr>
            <p:cNvSpPr/>
            <p:nvPr/>
          </p:nvSpPr>
          <p:spPr>
            <a:xfrm>
              <a:off x="9804012" y="136525"/>
              <a:ext cx="1980000" cy="3007281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GB" sz="1100" b="1" dirty="0">
                <a:solidFill>
                  <a:schemeClr val="accent6">
                    <a:lumMod val="50000"/>
                  </a:schemeClr>
                </a:solidFill>
              </a:endParaRPr>
            </a:p>
            <a:p>
              <a:pPr algn="ctr"/>
              <a:endParaRPr lang="en-GB" sz="1100" b="1" dirty="0">
                <a:solidFill>
                  <a:schemeClr val="accent6">
                    <a:lumMod val="50000"/>
                  </a:schemeClr>
                </a:solidFill>
              </a:endParaRPr>
            </a:p>
            <a:p>
              <a:pPr algn="ctr"/>
              <a:endParaRPr lang="en-GB" sz="1100" b="1" dirty="0">
                <a:solidFill>
                  <a:schemeClr val="accent6">
                    <a:lumMod val="50000"/>
                  </a:schemeClr>
                </a:solidFill>
              </a:endParaRPr>
            </a:p>
            <a:p>
              <a:pPr algn="ctr"/>
              <a:endParaRPr lang="en-GB" sz="1100" b="1" dirty="0">
                <a:solidFill>
                  <a:schemeClr val="tx2"/>
                </a:solidFill>
              </a:endParaRPr>
            </a:p>
            <a:p>
              <a:pPr algn="ctr"/>
              <a:r>
                <a:rPr lang="en-GB" sz="1100" b="1" dirty="0">
                  <a:solidFill>
                    <a:schemeClr val="tx2"/>
                  </a:solidFill>
                </a:rPr>
                <a:t>Recognise operational risks </a:t>
              </a:r>
            </a:p>
            <a:p>
              <a:pPr algn="ctr"/>
              <a:endParaRPr lang="en-GB" sz="1100" b="1" dirty="0">
                <a:solidFill>
                  <a:schemeClr val="accent6">
                    <a:lumMod val="50000"/>
                  </a:schemeClr>
                </a:solidFill>
                <a:highlight>
                  <a:srgbClr val="FFFF00"/>
                </a:highlight>
              </a:endParaRPr>
            </a:p>
            <a:p>
              <a:pPr algn="ctr"/>
              <a:r>
                <a:rPr lang="en-GB" sz="1100" b="1" dirty="0">
                  <a:solidFill>
                    <a:schemeClr val="accent6">
                      <a:lumMod val="50000"/>
                    </a:schemeClr>
                  </a:solidFill>
                  <a:highlight>
                    <a:srgbClr val="FFFF00"/>
                  </a:highlight>
                </a:rPr>
                <a:t>Today: </a:t>
              </a:r>
              <a:r>
                <a:rPr lang="en-GB" sz="1100" dirty="0">
                  <a:solidFill>
                    <a:schemeClr val="accent6">
                      <a:lumMod val="50000"/>
                    </a:schemeClr>
                  </a:solidFill>
                  <a:highlight>
                    <a:srgbClr val="FFFF00"/>
                  </a:highlight>
                </a:rPr>
                <a:t>IT</a:t>
              </a:r>
              <a:r>
                <a:rPr lang="en-GB" sz="1100" b="1" dirty="0">
                  <a:solidFill>
                    <a:schemeClr val="accent6">
                      <a:lumMod val="50000"/>
                    </a:schemeClr>
                  </a:solidFill>
                  <a:highlight>
                    <a:srgbClr val="FFFF00"/>
                  </a:highlight>
                </a:rPr>
                <a:t> </a:t>
              </a:r>
              <a:r>
                <a:rPr lang="en-GB" sz="1100" dirty="0">
                  <a:solidFill>
                    <a:schemeClr val="accent6">
                      <a:lumMod val="50000"/>
                    </a:schemeClr>
                  </a:solidFill>
                  <a:highlight>
                    <a:srgbClr val="FFFF00"/>
                  </a:highlight>
                </a:rPr>
                <a:t>disaster recovery and business continuity procedures are not adequate. Although failures are limited, the risk is significant to ongoing operations</a:t>
              </a:r>
            </a:p>
            <a:p>
              <a:pPr algn="ctr"/>
              <a:endParaRPr lang="en-GB" sz="1100" b="1" dirty="0">
                <a:solidFill>
                  <a:schemeClr val="accent6">
                    <a:lumMod val="50000"/>
                  </a:schemeClr>
                </a:solidFill>
              </a:endParaRPr>
            </a:p>
            <a:p>
              <a:pPr algn="ctr"/>
              <a:endParaRPr lang="en-GB" sz="11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pic>
          <p:nvPicPr>
            <p:cNvPr id="13" name="Picture 12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AA22CCCF-F8A0-2049-7FEC-3CBBC43292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3878"/>
            <a:stretch/>
          </p:blipFill>
          <p:spPr>
            <a:xfrm>
              <a:off x="10531079" y="232123"/>
              <a:ext cx="525866" cy="452889"/>
            </a:xfrm>
            <a:prstGeom prst="rect">
              <a:avLst/>
            </a:prstGeom>
          </p:spPr>
        </p:pic>
        <p:sp>
          <p:nvSpPr>
            <p:cNvPr id="14" name="Speech Bubble: Rectangle 24">
              <a:extLst>
                <a:ext uri="{FF2B5EF4-FFF2-40B4-BE49-F238E27FC236}">
                  <a16:creationId xmlns:a16="http://schemas.microsoft.com/office/drawing/2014/main" id="{E9D5B55E-22B9-98AD-3A10-6EED17FC90A4}"/>
                </a:ext>
              </a:extLst>
            </p:cNvPr>
            <p:cNvSpPr/>
            <p:nvPr/>
          </p:nvSpPr>
          <p:spPr>
            <a:xfrm>
              <a:off x="9360066" y="3288071"/>
              <a:ext cx="1997737" cy="600949"/>
            </a:xfrm>
            <a:prstGeom prst="wedgeRectCallout">
              <a:avLst>
                <a:gd name="adj1" fmla="val 63924"/>
                <a:gd name="adj2" fmla="val -38480"/>
              </a:avLst>
            </a:prstGeom>
            <a:noFill/>
            <a:ln w="9525" cap="flat" cmpd="sng" algn="ctr">
              <a:solidFill>
                <a:schemeClr val="accent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FFFF00"/>
                  </a:highlight>
                  <a:uLnTx/>
                  <a:uFillTx/>
                  <a:latin typeface="+mj-lt"/>
                  <a:ea typeface="+mn-ea"/>
                  <a:cs typeface="+mn-cs"/>
                </a:rPr>
                <a:t>‘We don’t have a proper disaster recovery and business continuity plan</a:t>
              </a:r>
              <a:r>
                <a:rPr kumimoji="0" lang="en-GB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’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9C992CA-9BB5-6734-4E9B-FB9653A96AB5}"/>
                </a:ext>
              </a:extLst>
            </p:cNvPr>
            <p:cNvSpPr txBox="1"/>
            <p:nvPr/>
          </p:nvSpPr>
          <p:spPr>
            <a:xfrm>
              <a:off x="8289561" y="136525"/>
              <a:ext cx="1409075" cy="8309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FR" dirty="0"/>
                <a:t>AS-IS</a:t>
              </a:r>
            </a:p>
            <a:p>
              <a:pPr algn="l"/>
              <a:r>
                <a:rPr lang="en-FR" dirty="0"/>
                <a:t>External</a:t>
              </a:r>
            </a:p>
            <a:p>
              <a:pPr algn="l"/>
              <a:r>
                <a:rPr lang="en-FR" dirty="0"/>
                <a:t>Assessment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12339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5124EA-9919-F1E6-61A6-054A8935F5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101166-0004-DC98-F90C-2981487F5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 Bell | BC / DR / EA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F9CD8F-512C-F3CF-AF47-A7313CD4D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567B624-27D5-9D19-1191-504295D0AC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34" y="1132243"/>
            <a:ext cx="12125366" cy="51816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C9EF623-BCD4-C3D1-CD67-A5065F65D2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099" y="249415"/>
            <a:ext cx="11376025" cy="1065742"/>
          </a:xfrm>
        </p:spPr>
        <p:txBody>
          <a:bodyPr/>
          <a:lstStyle/>
          <a:p>
            <a:r>
              <a:rPr lang="en-CH" dirty="0"/>
              <a:t>FHR Analysis : Process to Application</a:t>
            </a:r>
          </a:p>
        </p:txBody>
      </p:sp>
    </p:spTree>
    <p:extLst>
      <p:ext uri="{BB962C8B-B14F-4D97-AF65-F5344CB8AC3E}">
        <p14:creationId xmlns:p14="http://schemas.microsoft.com/office/powerpoint/2010/main" val="19579428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2789482-1B70-7A4D-402A-6E5968BC7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Sample Infrastructure Application : acron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7FA6DF-A145-8C53-7DA8-B08C5DBB7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204DF5-B75F-AC21-9B38-51EB4E57D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 Bell | BC / DR / EA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5E9C1B-69D3-166D-E0FC-E247FB3E6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329F24A-B037-9531-6EBE-BB34490F3B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489" y="3057889"/>
            <a:ext cx="3603624" cy="289577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84CA4BF-FC5A-CF4E-A317-2B822B1862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913" y="968974"/>
            <a:ext cx="7772400" cy="17461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4B61104-F015-CB56-54E7-E7EE7E7B3B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5658" y="2979668"/>
            <a:ext cx="4521200" cy="30099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C8CB601-CF15-FC93-CD37-9F273FA1C7CF}"/>
              </a:ext>
            </a:extLst>
          </p:cNvPr>
          <p:cNvSpPr txBox="1"/>
          <p:nvPr/>
        </p:nvSpPr>
        <p:spPr>
          <a:xfrm>
            <a:off x="407987" y="2402448"/>
            <a:ext cx="1137602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Catalogs contain properties (e.g. Description) and constraints (with the connection type, e.g. Requires)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E144376-2265-5234-60FE-8050951A1760}"/>
              </a:ext>
            </a:extLst>
          </p:cNvPr>
          <p:cNvSpPr txBox="1"/>
          <p:nvPr/>
        </p:nvSpPr>
        <p:spPr>
          <a:xfrm>
            <a:off x="1893026" y="5953659"/>
            <a:ext cx="240116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Diagrams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B06AC6B-587A-F15F-F246-CF531ABF79FF}"/>
              </a:ext>
            </a:extLst>
          </p:cNvPr>
          <p:cNvSpPr txBox="1"/>
          <p:nvPr/>
        </p:nvSpPr>
        <p:spPr>
          <a:xfrm>
            <a:off x="7897813" y="5989568"/>
            <a:ext cx="240116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References</a:t>
            </a:r>
          </a:p>
        </p:txBody>
      </p:sp>
    </p:spTree>
    <p:extLst>
      <p:ext uri="{BB962C8B-B14F-4D97-AF65-F5344CB8AC3E}">
        <p14:creationId xmlns:p14="http://schemas.microsoft.com/office/powerpoint/2010/main" val="19233846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3F9F34D-B6FD-287F-6B17-D6F3BFDAAB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935078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dirty="0"/>
              <a:t>Working with FHR and ATS on a roadmap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700" dirty="0"/>
              <a:t>Plan to submit Purpose-Scope-Objective (PSO) initiatives for both FHR-IT and ATS-IT along with the IT DMRB (</a:t>
            </a:r>
            <a:r>
              <a:rPr lang="en-CH" sz="1700" dirty="0">
                <a:hlinkClick r:id="rId2"/>
              </a:rPr>
              <a:t>Draft</a:t>
            </a:r>
            <a:r>
              <a:rPr lang="en-CH" sz="1700" dirty="0"/>
              <a:t>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700" dirty="0"/>
              <a:t>Establish a CERN wide forum to share experiences and manage common EA repository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dirty="0"/>
              <a:t>An IT Architecture Review Board workplan (Q3)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600" dirty="0"/>
              <a:t>However, with significant implications on BC/DR e.g. business impact analysis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600" dirty="0"/>
              <a:t>Need to get the organisation computing engineers on board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dirty="0"/>
              <a:t>IT Modeling of TOGAF Technical Reference Model (</a:t>
            </a:r>
            <a:r>
              <a:rPr lang="en-CH" sz="2000" dirty="0">
                <a:hlinkClick r:id="rId3"/>
              </a:rPr>
              <a:t>TRM</a:t>
            </a:r>
            <a:r>
              <a:rPr lang="en-CH" sz="2000" dirty="0"/>
              <a:t>) in </a:t>
            </a:r>
            <a:r>
              <a:rPr lang="en-CH" sz="2000" dirty="0">
                <a:hlinkClick r:id="rId4"/>
              </a:rPr>
              <a:t>Abacus</a:t>
            </a:r>
            <a:endParaRPr lang="en-CH" sz="20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600" dirty="0"/>
              <a:t>Map IT services and components </a:t>
            </a:r>
            <a:r>
              <a:rPr lang="en-GB" sz="1600" dirty="0"/>
              <a:t>to the TOGAF model</a:t>
            </a:r>
            <a:endParaRPr lang="en-CH" sz="16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600" dirty="0"/>
              <a:t>Define properties / dependencies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600" dirty="0"/>
              <a:t>Investigate diagramming, import processes and built in reports (e.g. availability, performance, …)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dirty="0"/>
              <a:t>The SNOW service catalog will initially be used as-is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600" dirty="0"/>
              <a:t>Many potential evolutions but could lead to pleasing nobody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600" dirty="0"/>
              <a:t>Catalog changes have a significant cost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1F1E367-D3FE-BE5D-B3F6-938675B51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Enterprise Architecture : Next Few Months (Q2/3)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C42281-AB95-A96F-05D7-D309621B2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044AE-E74C-0351-A7E0-4D10B322B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 Bell | BC / DR / EA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3C2032-0F16-2CFB-8535-1103C3FD2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5406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F2ED588-5C37-5AD9-37F0-60067E4488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906464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dirty="0"/>
              <a:t>Not all critical services will be resilient and tested until LS3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600" dirty="0"/>
              <a:t>Cause</a:t>
            </a:r>
          </a:p>
          <a:p>
            <a:pPr marL="990900" lvl="2" indent="-342900"/>
            <a:r>
              <a:rPr lang="en-CH" sz="1600" dirty="0"/>
              <a:t>IT Technical Delivery resource availability</a:t>
            </a:r>
          </a:p>
          <a:p>
            <a:pPr marL="990900" lvl="2" indent="-342900"/>
            <a:r>
              <a:rPr lang="en-CH" sz="1600" dirty="0"/>
              <a:t>Departure of BC/DR team member</a:t>
            </a:r>
          </a:p>
          <a:p>
            <a:pPr marL="990900" lvl="2" indent="-342900"/>
            <a:r>
              <a:rPr lang="en-CH" sz="1600" dirty="0"/>
              <a:t>Related activities needed to improve maturity such as Enterprise Architecture / Service Levels</a:t>
            </a:r>
          </a:p>
          <a:p>
            <a:pPr marL="666900" lvl="1" indent="-342900"/>
            <a:r>
              <a:rPr lang="en-CH" sz="1600" dirty="0"/>
              <a:t>Proposed actions</a:t>
            </a:r>
          </a:p>
          <a:p>
            <a:pPr marL="990900" lvl="2" indent="-342900"/>
            <a:r>
              <a:rPr lang="en-CH" sz="1600" dirty="0"/>
              <a:t>Target PDC first 6 months window for initial DR testing and full disconnect test requested at start/end LS3</a:t>
            </a:r>
          </a:p>
          <a:p>
            <a:pPr marL="990900" lvl="2" indent="-342900"/>
            <a:r>
              <a:rPr lang="en-CH" sz="1600" dirty="0"/>
              <a:t>DMRB allocation of a share of new fellows in Infrastructure-as-a-Service layers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dirty="0"/>
              <a:t>Dispersed activities around BC/DR across the organisation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600" dirty="0"/>
              <a:t>Cause</a:t>
            </a:r>
          </a:p>
          <a:p>
            <a:pPr marL="990900" lvl="2" indent="-342900"/>
            <a:r>
              <a:rPr lang="en-CH" sz="1600" dirty="0"/>
              <a:t>Complex computing services organisation and responsibilities</a:t>
            </a:r>
          </a:p>
          <a:p>
            <a:pPr marL="990900" lvl="2" indent="-342900"/>
            <a:r>
              <a:rPr lang="en-CH" sz="1600" dirty="0"/>
              <a:t>Limited service level agreements between parties</a:t>
            </a:r>
          </a:p>
          <a:p>
            <a:pPr marL="990900" lvl="2" indent="-342900"/>
            <a:r>
              <a:rPr lang="en-CH" sz="1600" dirty="0"/>
              <a:t>No agreement on CERN wide governance structure yet</a:t>
            </a:r>
          </a:p>
          <a:p>
            <a:pPr marL="666900" lvl="1" indent="-342900"/>
            <a:r>
              <a:rPr lang="en-CH" sz="1600" dirty="0"/>
              <a:t>Proposed actions</a:t>
            </a:r>
          </a:p>
          <a:p>
            <a:pPr marL="990900" lvl="2" indent="-342900"/>
            <a:r>
              <a:rPr lang="en-CH" sz="1600" dirty="0"/>
              <a:t>Maintain informal contacts such as EA and power cut preparation team 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6797F3-1D0B-C325-BA0E-DC78FA01B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BC/DR/EA Further Concerns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D1579D-6C60-64DF-6B53-BAD2E2314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B69239-9F5D-8E79-E1BC-49143588A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Tim Bell | BC / DR / EA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7DC184-FF1B-9A46-5A61-E7B8D7785C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66935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85814C7-ADBA-72A1-2B0E-3400DB5F9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Incidents : some High Energy Physics examples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58B788-C56F-F74A-233E-6333DBBF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4C7A96-CDED-ED77-FD78-F2C39AE80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 Bell | BC / DR / EA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B48813-7F68-0B13-035A-42111E533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graphicFrame>
        <p:nvGraphicFramePr>
          <p:cNvPr id="18" name="Table 18">
            <a:extLst>
              <a:ext uri="{FF2B5EF4-FFF2-40B4-BE49-F238E27FC236}">
                <a16:creationId xmlns:a16="http://schemas.microsoft.com/office/drawing/2014/main" id="{DD191C5D-1257-9726-D505-B49506B281D7}"/>
              </a:ext>
            </a:extLst>
          </p:cNvPr>
          <p:cNvGraphicFramePr>
            <a:graphicFrameLocks noGrp="1"/>
          </p:cNvGraphicFramePr>
          <p:nvPr/>
        </p:nvGraphicFramePr>
        <p:xfrm>
          <a:off x="104173" y="1009033"/>
          <a:ext cx="9002532" cy="4852925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872942">
                  <a:extLst>
                    <a:ext uri="{9D8B030D-6E8A-4147-A177-3AD203B41FA5}">
                      <a16:colId xmlns:a16="http://schemas.microsoft.com/office/drawing/2014/main" val="622805610"/>
                    </a:ext>
                  </a:extLst>
                </a:gridCol>
                <a:gridCol w="937549">
                  <a:extLst>
                    <a:ext uri="{9D8B030D-6E8A-4147-A177-3AD203B41FA5}">
                      <a16:colId xmlns:a16="http://schemas.microsoft.com/office/drawing/2014/main" val="503724928"/>
                    </a:ext>
                  </a:extLst>
                </a:gridCol>
                <a:gridCol w="1759352">
                  <a:extLst>
                    <a:ext uri="{9D8B030D-6E8A-4147-A177-3AD203B41FA5}">
                      <a16:colId xmlns:a16="http://schemas.microsoft.com/office/drawing/2014/main" val="238080086"/>
                    </a:ext>
                  </a:extLst>
                </a:gridCol>
                <a:gridCol w="1432689">
                  <a:extLst>
                    <a:ext uri="{9D8B030D-6E8A-4147-A177-3AD203B41FA5}">
                      <a16:colId xmlns:a16="http://schemas.microsoft.com/office/drawing/2014/main" val="3458993430"/>
                    </a:ext>
                  </a:extLst>
                </a:gridCol>
              </a:tblGrid>
              <a:tr h="441175">
                <a:tc>
                  <a:txBody>
                    <a:bodyPr/>
                    <a:lstStyle/>
                    <a:p>
                      <a:r>
                        <a:rPr lang="en-FR" dirty="0"/>
                        <a:t>Incident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FR" dirty="0"/>
                        <a:t>When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dirty="0"/>
                        <a:t>Site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dirty="0"/>
                        <a:t>Details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4097011"/>
                  </a:ext>
                </a:extLst>
              </a:tr>
              <a:tr h="441175"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Tapes ‘dampened’ due to plumbing mistake</a:t>
                      </a:r>
                      <a:endParaRPr lang="en-FR" sz="2000" b="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2004</a:t>
                      </a:r>
                      <a:endParaRPr lang="en-FR" sz="2000" b="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2000" b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CERN</a:t>
                      </a:r>
                      <a:endParaRPr lang="en-FR" sz="2000" b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2000" b="0" u="sng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HEPiX</a:t>
                      </a:r>
                      <a:endParaRPr lang="en-FR" sz="2000" b="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47575686"/>
                  </a:ext>
                </a:extLst>
              </a:tr>
              <a:tr h="441175"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Tree cuts all power</a:t>
                      </a:r>
                      <a:endParaRPr lang="en-FR" sz="2000" b="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2005</a:t>
                      </a:r>
                      <a:endParaRPr lang="en-FR" sz="2000" b="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SLAC</a:t>
                      </a:r>
                      <a:endParaRPr lang="en-FR" sz="2000" b="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2000" b="0" u="sng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HEPiX</a:t>
                      </a:r>
                      <a:endParaRPr lang="en-FR" sz="2000" b="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23111052"/>
                  </a:ext>
                </a:extLst>
              </a:tr>
              <a:tr h="441175">
                <a:tc>
                  <a:txBody>
                    <a:bodyPr/>
                    <a:lstStyle/>
                    <a:p>
                      <a:r>
                        <a:rPr lang="en-US" sz="2000" b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Power outage</a:t>
                      </a:r>
                      <a:endParaRPr lang="en-FR" sz="2000" b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2006</a:t>
                      </a:r>
                      <a:endParaRPr lang="en-FR" sz="2000" b="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2000" b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CERN</a:t>
                      </a:r>
                      <a:endParaRPr lang="en-FR" sz="2000" b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2000" b="0" u="sng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Report</a:t>
                      </a:r>
                      <a:endParaRPr lang="en-FR" sz="2000" b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14694193"/>
                  </a:ext>
                </a:extLst>
              </a:tr>
              <a:tr h="441175">
                <a:tc>
                  <a:txBody>
                    <a:bodyPr/>
                    <a:lstStyle/>
                    <a:p>
                      <a:r>
                        <a:rPr lang="en-US" sz="2000" b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EDH down for 3 days due to RAID failure</a:t>
                      </a:r>
                      <a:endParaRPr lang="en-FR" sz="2000" b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2007</a:t>
                      </a:r>
                      <a:endParaRPr lang="en-FR" sz="2000" b="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2000" b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CERN</a:t>
                      </a:r>
                      <a:endParaRPr lang="en-FR" sz="2000" b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000" b="0" u="sng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HEPiX</a:t>
                      </a:r>
                      <a:endParaRPr lang="en-FR" sz="2000" b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48630722"/>
                  </a:ext>
                </a:extLst>
              </a:tr>
              <a:tr h="441175">
                <a:tc>
                  <a:txBody>
                    <a:bodyPr/>
                    <a:lstStyle/>
                    <a:p>
                      <a:r>
                        <a:rPr lang="en-US" sz="2000" b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UPS Fire </a:t>
                      </a:r>
                      <a:endParaRPr lang="en-FR" sz="2000" b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2009</a:t>
                      </a:r>
                      <a:endParaRPr lang="en-FR" sz="2000" b="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2000" b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ASGC/Sineca</a:t>
                      </a:r>
                      <a:endParaRPr lang="en-FR" sz="2000" b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2000" b="0" u="sng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Details</a:t>
                      </a:r>
                      <a:endParaRPr lang="en-FR" sz="2000" b="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26473072"/>
                  </a:ext>
                </a:extLst>
              </a:tr>
              <a:tr h="441175">
                <a:tc>
                  <a:txBody>
                    <a:bodyPr/>
                    <a:lstStyle/>
                    <a:p>
                      <a:r>
                        <a:rPr lang="en-US" sz="2000" b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20,000 tape files unintentionally deleted</a:t>
                      </a:r>
                      <a:endParaRPr lang="en-FR" sz="2000" b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2010</a:t>
                      </a:r>
                      <a:endParaRPr lang="en-FR" sz="2000" b="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2000" b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CERN</a:t>
                      </a:r>
                      <a:endParaRPr lang="en-FR" sz="2000" b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000" b="0" u="sng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Details</a:t>
                      </a:r>
                      <a:endParaRPr lang="en-FR" sz="2000" b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44203032"/>
                  </a:ext>
                </a:extLst>
              </a:tr>
              <a:tr h="441175">
                <a:tc>
                  <a:txBody>
                    <a:bodyPr/>
                    <a:lstStyle/>
                    <a:p>
                      <a:r>
                        <a:rPr lang="en-US" sz="2000" b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Site wide power outage</a:t>
                      </a:r>
                      <a:endParaRPr lang="en-FR" sz="2000" b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2010</a:t>
                      </a:r>
                      <a:endParaRPr lang="en-FR" sz="2000" b="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2000" b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SLAC</a:t>
                      </a:r>
                      <a:endParaRPr lang="en-FR" sz="2000" b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2000" b="0" u="sng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8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HEPiX</a:t>
                      </a:r>
                      <a:endParaRPr lang="en-FR" sz="2000" b="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86011244"/>
                  </a:ext>
                </a:extLst>
              </a:tr>
              <a:tr h="441175">
                <a:tc>
                  <a:txBody>
                    <a:bodyPr/>
                    <a:lstStyle/>
                    <a:p>
                      <a:r>
                        <a:rPr lang="en-US" sz="2000" b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Power outage</a:t>
                      </a:r>
                      <a:endParaRPr lang="en-FR" sz="2000" b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2014</a:t>
                      </a:r>
                      <a:endParaRPr lang="en-FR" sz="2000" b="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2000" b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CERN</a:t>
                      </a:r>
                      <a:endParaRPr lang="en-FR" sz="2000" b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2000" b="0" u="sng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9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Details</a:t>
                      </a:r>
                      <a:endParaRPr lang="en-FR" sz="2000" b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80053584"/>
                  </a:ext>
                </a:extLst>
              </a:tr>
              <a:tr h="441175">
                <a:tc>
                  <a:txBody>
                    <a:bodyPr/>
                    <a:lstStyle/>
                    <a:p>
                      <a:r>
                        <a:rPr lang="en-US" sz="2000" b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Flood of computer centre</a:t>
                      </a:r>
                      <a:endParaRPr lang="en-FR" sz="2000" b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2018</a:t>
                      </a:r>
                      <a:endParaRPr lang="en-FR" sz="2000" b="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2000" b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INFN</a:t>
                      </a:r>
                      <a:endParaRPr lang="en-FR" sz="2000" b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000" b="0" u="sng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10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CHEP</a:t>
                      </a:r>
                      <a:endParaRPr lang="en-FR" sz="2000" b="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70571626"/>
                  </a:ext>
                </a:extLst>
              </a:tr>
              <a:tr h="441175"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Power outage during power test</a:t>
                      </a:r>
                      <a:endParaRPr lang="en-FR" sz="2000" b="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en-FR" sz="2000" b="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2000" b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CERN</a:t>
                      </a:r>
                      <a:endParaRPr lang="en-FR" sz="2000" b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000" b="0" u="sng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11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ASDF</a:t>
                      </a:r>
                      <a:endParaRPr lang="en-FR" sz="2000" b="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6670981"/>
                  </a:ext>
                </a:extLst>
              </a:tr>
            </a:tbl>
          </a:graphicData>
        </a:graphic>
      </p:graphicFrame>
      <p:pic>
        <p:nvPicPr>
          <p:cNvPr id="19" name="Picture 5">
            <a:extLst>
              <a:ext uri="{FF2B5EF4-FFF2-40B4-BE49-F238E27FC236}">
                <a16:creationId xmlns:a16="http://schemas.microsoft.com/office/drawing/2014/main" id="{D024BE83-E3B6-0923-2D15-E07326698F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0" t="3334" b="5902"/>
          <a:stretch>
            <a:fillRect/>
          </a:stretch>
        </p:blipFill>
        <p:spPr bwMode="auto">
          <a:xfrm>
            <a:off x="9302633" y="970686"/>
            <a:ext cx="2481379" cy="173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D1BC1FC-DCDA-63D6-2445-2E35D40119A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302633" y="2789496"/>
            <a:ext cx="2481379" cy="190063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8B4AB43-449D-F482-7A47-F9F9F11F64B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302633" y="4786639"/>
            <a:ext cx="2560095" cy="1507924"/>
          </a:xfrm>
          <a:prstGeom prst="rect">
            <a:avLst/>
          </a:prstGeom>
        </p:spPr>
      </p:pic>
      <p:sp>
        <p:nvSpPr>
          <p:cNvPr id="22" name="Right Arrow 21">
            <a:extLst>
              <a:ext uri="{FF2B5EF4-FFF2-40B4-BE49-F238E27FC236}">
                <a16:creationId xmlns:a16="http://schemas.microsoft.com/office/drawing/2014/main" id="{4D7FAC48-86C9-466E-94A1-D354CE3E6C2D}"/>
              </a:ext>
            </a:extLst>
          </p:cNvPr>
          <p:cNvSpPr/>
          <p:nvPr/>
        </p:nvSpPr>
        <p:spPr>
          <a:xfrm>
            <a:off x="8801096" y="1438793"/>
            <a:ext cx="452555" cy="337926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23" name="Right Arrow 22">
            <a:extLst>
              <a:ext uri="{FF2B5EF4-FFF2-40B4-BE49-F238E27FC236}">
                <a16:creationId xmlns:a16="http://schemas.microsoft.com/office/drawing/2014/main" id="{CFA69A76-72C4-A0A5-A033-78125F6A1EB5}"/>
              </a:ext>
            </a:extLst>
          </p:cNvPr>
          <p:cNvSpPr/>
          <p:nvPr/>
        </p:nvSpPr>
        <p:spPr>
          <a:xfrm>
            <a:off x="8801096" y="3256625"/>
            <a:ext cx="452555" cy="337926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25" name="Right Arrow 24">
            <a:extLst>
              <a:ext uri="{FF2B5EF4-FFF2-40B4-BE49-F238E27FC236}">
                <a16:creationId xmlns:a16="http://schemas.microsoft.com/office/drawing/2014/main" id="{BC214A4C-B69B-F156-B025-9FD47557795B}"/>
              </a:ext>
            </a:extLst>
          </p:cNvPr>
          <p:cNvSpPr/>
          <p:nvPr/>
        </p:nvSpPr>
        <p:spPr>
          <a:xfrm>
            <a:off x="8752114" y="5016350"/>
            <a:ext cx="452555" cy="337926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7483178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A31D1C1-CAC8-74AD-E1EA-135A391761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IT BC/DR Project in Indico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hlinkClick r:id="rId2"/>
              </a:rPr>
              <a:t>https://indico.cern.ch/event/1276940/</a:t>
            </a:r>
            <a:endParaRPr lang="en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IT Disaster Recovery Web Site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hlinkClick r:id="rId3"/>
              </a:rPr>
              <a:t>https://disaster-recovery.web.cern.ch/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Draft IT Project Description for BC/DR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hlinkClick r:id="rId4"/>
              </a:rPr>
              <a:t>https://cernbox.cern.ch/s/ElLIpYoVJpKBjZI</a:t>
            </a:r>
            <a:endParaRPr lang="en-CH" dirty="0"/>
          </a:p>
          <a:p>
            <a:pPr lvl="1" indent="0">
              <a:buNone/>
            </a:pPr>
            <a:endParaRPr lang="en-CH" dirty="0"/>
          </a:p>
          <a:p>
            <a:r>
              <a:rPr lang="en-CH" dirty="0"/>
              <a:t>If there are any permission errors, please get in touch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62C2ED0-FF25-1340-D448-8C235F3FA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Additional Material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CC27C5-B2C9-904F-27FC-D0F8302824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5D3F3B-91B5-E653-DD97-6CBA5DC40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 Bell | BC / DR / EA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801843-8F18-1181-3AAD-B196CD1E8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3646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7308F3-8C7E-3AB5-D7CC-A844D736B2D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 dirty="0"/>
              <a:t>Backups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8591B0-7F79-C431-7372-01A6785AC24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E6066D-384B-59E1-931F-8FDA64F1E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B32A47-4134-4962-3F48-381034CED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 Bell | BC / DR / EA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899FB5-F8E9-166B-057D-DE69A3A6A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3486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1EAD99-C3ED-A190-B91F-704546E2B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571B16-A68B-5B76-A7C4-FF9140CB9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 Bell | BC / DR / EA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845BC7-F2DC-F98B-20D2-9DDF6297D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D5B9894-FD85-F106-36CB-125CCED1B682}"/>
              </a:ext>
            </a:extLst>
          </p:cNvPr>
          <p:cNvGrpSpPr/>
          <p:nvPr/>
        </p:nvGrpSpPr>
        <p:grpSpPr>
          <a:xfrm>
            <a:off x="1365957" y="136526"/>
            <a:ext cx="8281082" cy="6455800"/>
            <a:chOff x="2017986" y="993230"/>
            <a:chExt cx="7459718" cy="559909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7509358-A378-CBCB-8173-1C75E59E07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17986" y="993230"/>
              <a:ext cx="7459718" cy="5599095"/>
            </a:xfrm>
            <a:prstGeom prst="rect">
              <a:avLst/>
            </a:prstGeom>
          </p:spPr>
        </p:pic>
        <p:sp>
          <p:nvSpPr>
            <p:cNvPr id="8" name="Frame 7">
              <a:extLst>
                <a:ext uri="{FF2B5EF4-FFF2-40B4-BE49-F238E27FC236}">
                  <a16:creationId xmlns:a16="http://schemas.microsoft.com/office/drawing/2014/main" id="{7C2784F8-A92C-C0E4-BCBB-9769485E7C49}"/>
                </a:ext>
              </a:extLst>
            </p:cNvPr>
            <p:cNvSpPr/>
            <p:nvPr/>
          </p:nvSpPr>
          <p:spPr>
            <a:xfrm>
              <a:off x="7707002" y="6081013"/>
              <a:ext cx="849338" cy="414683"/>
            </a:xfrm>
            <a:prstGeom prst="fram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874FF47A-7646-6189-8C5A-1024CC5AD9E8}"/>
              </a:ext>
            </a:extLst>
          </p:cNvPr>
          <p:cNvSpPr txBox="1"/>
          <p:nvPr/>
        </p:nvSpPr>
        <p:spPr>
          <a:xfrm>
            <a:off x="9729062" y="5687847"/>
            <a:ext cx="171911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>
                <a:hlinkClick r:id="rId3"/>
              </a:rPr>
              <a:t>Wayne Salter</a:t>
            </a:r>
          </a:p>
          <a:p>
            <a:pPr algn="l"/>
            <a:r>
              <a:rPr lang="en-CH" dirty="0">
                <a:hlinkClick r:id="rId3"/>
              </a:rPr>
              <a:t>HEPiX 2012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7271563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70CAF1A-D102-4D9B-938C-440BB4D7D9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8688" y="1277424"/>
            <a:ext cx="8674770" cy="4980213"/>
          </a:xfrm>
          <a:prstGeom prst="rect">
            <a:avLst/>
          </a:prstGeom>
        </p:spPr>
      </p:pic>
      <p:sp>
        <p:nvSpPr>
          <p:cNvPr id="21" name="Title 2">
            <a:extLst>
              <a:ext uri="{FF2B5EF4-FFF2-40B4-BE49-F238E27FC236}">
                <a16:creationId xmlns:a16="http://schemas.microsoft.com/office/drawing/2014/main" id="{B03BEEE0-BC41-426F-8035-B0935A2B4561}"/>
              </a:ext>
            </a:extLst>
          </p:cNvPr>
          <p:cNvSpPr txBox="1">
            <a:spLocks/>
          </p:cNvSpPr>
          <p:nvPr/>
        </p:nvSpPr>
        <p:spPr>
          <a:xfrm>
            <a:off x="609600" y="233492"/>
            <a:ext cx="11395587" cy="1203191"/>
          </a:xfrm>
          <a:prstGeom prst="rect">
            <a:avLst/>
          </a:prstGeom>
        </p:spPr>
        <p:txBody>
          <a:bodyPr vert="horz" lIns="45720" tIns="45720" rIns="45720" bIns="4572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2022 – transformation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2023 – consolidation and evolution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1D0F24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D53727-D8B5-2C75-32F4-56398EA84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2023</a:t>
            </a:r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C860B9-4508-4F93-1C79-1CEE5DB58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Tim Bell | BC / DR / EA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D2754F-3130-A1EC-6ED6-ED110CF1E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18177-842E-EF4D-88D9-0FB437788B91}" type="slidenum">
              <a:rPr lang="en-CH" smtClean="0"/>
              <a:t>28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723141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4CBF26-D60A-B548-9473-AB81B34F0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Disaster Recovery 1st Wave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C2E4D9-DF09-D3C6-B184-E6B6CC633E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Need to do a full business impact analysis but.. </a:t>
            </a:r>
          </a:p>
          <a:p>
            <a:r>
              <a:rPr lang="en-US" dirty="0"/>
              <a:t>These are likely to be amongst the first ones</a:t>
            </a:r>
          </a:p>
          <a:p>
            <a:pPr lvl="1"/>
            <a:r>
              <a:rPr lang="en-US" dirty="0"/>
              <a:t>Authentication (AD, SSO, e-groups, Grappa, …)</a:t>
            </a:r>
          </a:p>
          <a:p>
            <a:pPr lvl="1"/>
            <a:r>
              <a:rPr lang="en-US" dirty="0"/>
              <a:t>Safety (</a:t>
            </a:r>
            <a:r>
              <a:rPr lang="en-US" dirty="0">
                <a:hlinkClick r:id="rId2"/>
              </a:rPr>
              <a:t>CSAM</a:t>
            </a:r>
            <a:r>
              <a:rPr lang="en-US" dirty="0"/>
              <a:t>, RAMSES, …)</a:t>
            </a:r>
          </a:p>
          <a:p>
            <a:pPr lvl="1"/>
            <a:r>
              <a:rPr lang="en-US" dirty="0"/>
              <a:t>Access Control (SUSI, ZORA, …)</a:t>
            </a:r>
          </a:p>
          <a:p>
            <a:pPr lvl="1"/>
            <a:r>
              <a:rPr lang="en-US" dirty="0"/>
              <a:t>SCADA, Cooling/Ventilation + Controls</a:t>
            </a:r>
          </a:p>
          <a:p>
            <a:pPr lvl="1"/>
            <a:r>
              <a:rPr lang="en-US" dirty="0"/>
              <a:t>Communication tools</a:t>
            </a:r>
          </a:p>
          <a:p>
            <a:pPr lvl="2"/>
            <a:r>
              <a:rPr lang="en-US" dirty="0"/>
              <a:t>E-Mail, Chat, Phone, …</a:t>
            </a:r>
          </a:p>
          <a:p>
            <a:pPr lvl="1"/>
            <a:r>
              <a:rPr lang="en-US" dirty="0"/>
              <a:t>Application servers</a:t>
            </a:r>
          </a:p>
          <a:p>
            <a:pPr lvl="2"/>
            <a:r>
              <a:rPr lang="en-US" dirty="0"/>
              <a:t>Foundation, </a:t>
            </a:r>
            <a:r>
              <a:rPr lang="en-US" dirty="0" err="1"/>
              <a:t>Qualiac</a:t>
            </a:r>
            <a:r>
              <a:rPr lang="en-US" dirty="0"/>
              <a:t>, Payroll, IMPACT, HRT, EDH, EDMS, INFOR, …</a:t>
            </a:r>
          </a:p>
          <a:p>
            <a:pPr lvl="1"/>
            <a:r>
              <a:rPr lang="en-US" dirty="0"/>
              <a:t>Core Web services</a:t>
            </a:r>
          </a:p>
          <a:p>
            <a:pPr marL="448056" lvl="1" indent="0">
              <a:buNone/>
            </a:pPr>
            <a:endParaRPr lang="en-US" dirty="0"/>
          </a:p>
          <a:p>
            <a:pPr marL="448056" lvl="1" indent="0">
              <a:buNone/>
            </a:pPr>
            <a:endParaRPr lang="en-US" dirty="0"/>
          </a:p>
          <a:p>
            <a:pPr marL="448056" lvl="1" indent="0">
              <a:buNone/>
            </a:pPr>
            <a:endParaRPr lang="en-US" dirty="0"/>
          </a:p>
          <a:p>
            <a:pPr lvl="1"/>
            <a:endParaRPr lang="en-FR" dirty="0"/>
          </a:p>
          <a:p>
            <a:endParaRPr lang="en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C97D1A-3F30-4291-63CF-1902BE761C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5 May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92E135-CA4F-877A-3AB2-89CAB4D89E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Tim Bell | BC / DR / EA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AC8408-E763-ED7B-DBEB-06C25E8433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089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82ABE8AB-2BF2-25C5-1CB4-C975DFAC90B5}"/>
              </a:ext>
            </a:extLst>
          </p:cNvPr>
          <p:cNvGrpSpPr/>
          <p:nvPr/>
        </p:nvGrpSpPr>
        <p:grpSpPr>
          <a:xfrm rot="16200000">
            <a:off x="-1128845" y="3295234"/>
            <a:ext cx="3427432" cy="368507"/>
            <a:chOff x="4002" y="0"/>
            <a:chExt cx="8201048" cy="1001192"/>
          </a:xfrm>
          <a:solidFill>
            <a:schemeClr val="tx1"/>
          </a:solidFill>
        </p:grpSpPr>
        <p:sp>
          <p:nvSpPr>
            <p:cNvPr id="25" name="Flowchart: Alternate Process 24">
              <a:extLst>
                <a:ext uri="{FF2B5EF4-FFF2-40B4-BE49-F238E27FC236}">
                  <a16:creationId xmlns:a16="http://schemas.microsoft.com/office/drawing/2014/main" id="{A7CBAB69-6047-05AF-CE05-7FDEE266978A}"/>
                </a:ext>
              </a:extLst>
            </p:cNvPr>
            <p:cNvSpPr/>
            <p:nvPr/>
          </p:nvSpPr>
          <p:spPr>
            <a:xfrm>
              <a:off x="4002" y="0"/>
              <a:ext cx="8201048" cy="1001192"/>
            </a:xfrm>
            <a:prstGeom prst="flowChartAlternateProcess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Flowchart: Alternate Process 4">
              <a:extLst>
                <a:ext uri="{FF2B5EF4-FFF2-40B4-BE49-F238E27FC236}">
                  <a16:creationId xmlns:a16="http://schemas.microsoft.com/office/drawing/2014/main" id="{87B53F2B-2FC2-B36A-B9D4-7B4E8E1C2BD2}"/>
                </a:ext>
              </a:extLst>
            </p:cNvPr>
            <p:cNvSpPr txBox="1"/>
            <p:nvPr/>
          </p:nvSpPr>
          <p:spPr>
            <a:xfrm>
              <a:off x="52875" y="48873"/>
              <a:ext cx="8103303" cy="90344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6012" tIns="32004" rIns="32004" bIns="32004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600" b="1" dirty="0">
                  <a:solidFill>
                    <a:schemeClr val="bg1"/>
                  </a:solidFill>
                </a:rPr>
                <a:t>Ideation meetings</a:t>
              </a:r>
              <a:endParaRPr lang="en-US" sz="1600" b="1" kern="1200" dirty="0">
                <a:solidFill>
                  <a:schemeClr val="bg1"/>
                </a:solidFill>
              </a:endParaRPr>
            </a:p>
          </p:txBody>
        </p:sp>
      </p:grpSp>
      <p:graphicFrame>
        <p:nvGraphicFramePr>
          <p:cNvPr id="18" name="Diagram 17">
            <a:extLst>
              <a:ext uri="{FF2B5EF4-FFF2-40B4-BE49-F238E27FC236}">
                <a16:creationId xmlns:a16="http://schemas.microsoft.com/office/drawing/2014/main" id="{DFDD5D34-10C6-41EA-8AD0-2D9D58AE89E2}"/>
              </a:ext>
            </a:extLst>
          </p:cNvPr>
          <p:cNvGraphicFramePr/>
          <p:nvPr/>
        </p:nvGraphicFramePr>
        <p:xfrm>
          <a:off x="840061" y="1801283"/>
          <a:ext cx="3233129" cy="33919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8" name="TextBox 37">
            <a:extLst>
              <a:ext uri="{FF2B5EF4-FFF2-40B4-BE49-F238E27FC236}">
                <a16:creationId xmlns:a16="http://schemas.microsoft.com/office/drawing/2014/main" id="{504041F6-68F7-2E6F-3D1D-A7998A12E533}"/>
              </a:ext>
            </a:extLst>
          </p:cNvPr>
          <p:cNvSpPr txBox="1"/>
          <p:nvPr/>
        </p:nvSpPr>
        <p:spPr>
          <a:xfrm>
            <a:off x="1394674" y="727803"/>
            <a:ext cx="1857575" cy="369332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en-US" b="1" dirty="0"/>
              <a:t>Project Initiation</a:t>
            </a:r>
            <a:endParaRPr lang="en-GB" b="1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75" name="Ink 74">
                <a:extLst>
                  <a:ext uri="{FF2B5EF4-FFF2-40B4-BE49-F238E27FC236}">
                    <a16:creationId xmlns:a16="http://schemas.microsoft.com/office/drawing/2014/main" id="{65C3F304-B73D-A117-411B-B049BE10C00C}"/>
                  </a:ext>
                </a:extLst>
              </p14:cNvPr>
              <p14:cNvContentPartPr/>
              <p14:nvPr/>
            </p14:nvContentPartPr>
            <p14:xfrm>
              <a:off x="8886030" y="4492053"/>
              <a:ext cx="360" cy="4680"/>
            </p14:xfrm>
          </p:contentPart>
        </mc:Choice>
        <mc:Fallback xmlns="">
          <p:pic>
            <p:nvPicPr>
              <p:cNvPr id="75" name="Ink 74">
                <a:extLst>
                  <a:ext uri="{FF2B5EF4-FFF2-40B4-BE49-F238E27FC236}">
                    <a16:creationId xmlns:a16="http://schemas.microsoft.com/office/drawing/2014/main" id="{65C3F304-B73D-A117-411B-B049BE10C00C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881710" y="4487733"/>
                <a:ext cx="9000" cy="13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76" name="Ink 75">
                <a:extLst>
                  <a:ext uri="{FF2B5EF4-FFF2-40B4-BE49-F238E27FC236}">
                    <a16:creationId xmlns:a16="http://schemas.microsoft.com/office/drawing/2014/main" id="{177D6B96-903D-5129-575C-DD50A4EB9D63}"/>
                  </a:ext>
                </a:extLst>
              </p14:cNvPr>
              <p14:cNvContentPartPr/>
              <p14:nvPr/>
            </p14:nvContentPartPr>
            <p14:xfrm>
              <a:off x="8268012" y="6240893"/>
              <a:ext cx="360" cy="360"/>
            </p14:xfrm>
          </p:contentPart>
        </mc:Choice>
        <mc:Fallback xmlns="">
          <p:pic>
            <p:nvPicPr>
              <p:cNvPr id="76" name="Ink 75">
                <a:extLst>
                  <a:ext uri="{FF2B5EF4-FFF2-40B4-BE49-F238E27FC236}">
                    <a16:creationId xmlns:a16="http://schemas.microsoft.com/office/drawing/2014/main" id="{177D6B96-903D-5129-575C-DD50A4EB9D63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8263692" y="6236573"/>
                <a:ext cx="9000" cy="9000"/>
              </a:xfrm>
              <a:prstGeom prst="rect">
                <a:avLst/>
              </a:prstGeom>
            </p:spPr>
          </p:pic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65EED61C-44C6-3E28-4CD3-12CE1EEC1032}"/>
              </a:ext>
            </a:extLst>
          </p:cNvPr>
          <p:cNvSpPr/>
          <p:nvPr/>
        </p:nvSpPr>
        <p:spPr>
          <a:xfrm>
            <a:off x="3589568" y="2269137"/>
            <a:ext cx="7146220" cy="3391921"/>
          </a:xfrm>
          <a:prstGeom prst="rect">
            <a:avLst/>
          </a:prstGeom>
          <a:noFill/>
        </p:spPr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EA56540-C065-65E2-8FED-3B2DDD7641F1}"/>
              </a:ext>
            </a:extLst>
          </p:cNvPr>
          <p:cNvSpPr/>
          <p:nvPr/>
        </p:nvSpPr>
        <p:spPr>
          <a:xfrm>
            <a:off x="4333470" y="2316609"/>
            <a:ext cx="1935311" cy="2570104"/>
          </a:xfrm>
          <a:custGeom>
            <a:avLst/>
            <a:gdLst>
              <a:gd name="connsiteX0" fmla="*/ 0 w 1935311"/>
              <a:gd name="connsiteY0" fmla="*/ 111381 h 1113805"/>
              <a:gd name="connsiteX1" fmla="*/ 111381 w 1935311"/>
              <a:gd name="connsiteY1" fmla="*/ 0 h 1113805"/>
              <a:gd name="connsiteX2" fmla="*/ 1823931 w 1935311"/>
              <a:gd name="connsiteY2" fmla="*/ 0 h 1113805"/>
              <a:gd name="connsiteX3" fmla="*/ 1935312 w 1935311"/>
              <a:gd name="connsiteY3" fmla="*/ 111381 h 1113805"/>
              <a:gd name="connsiteX4" fmla="*/ 1935311 w 1935311"/>
              <a:gd name="connsiteY4" fmla="*/ 1002425 h 1113805"/>
              <a:gd name="connsiteX5" fmla="*/ 1823930 w 1935311"/>
              <a:gd name="connsiteY5" fmla="*/ 1113806 h 1113805"/>
              <a:gd name="connsiteX6" fmla="*/ 111381 w 1935311"/>
              <a:gd name="connsiteY6" fmla="*/ 1113805 h 1113805"/>
              <a:gd name="connsiteX7" fmla="*/ 0 w 1935311"/>
              <a:gd name="connsiteY7" fmla="*/ 1002424 h 1113805"/>
              <a:gd name="connsiteX8" fmla="*/ 0 w 1935311"/>
              <a:gd name="connsiteY8" fmla="*/ 111381 h 1113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35311" h="1113805">
                <a:moveTo>
                  <a:pt x="0" y="111381"/>
                </a:moveTo>
                <a:cubicBezTo>
                  <a:pt x="0" y="49867"/>
                  <a:pt x="49867" y="0"/>
                  <a:pt x="111381" y="0"/>
                </a:cubicBezTo>
                <a:lnTo>
                  <a:pt x="1823931" y="0"/>
                </a:lnTo>
                <a:cubicBezTo>
                  <a:pt x="1885445" y="0"/>
                  <a:pt x="1935312" y="49867"/>
                  <a:pt x="1935312" y="111381"/>
                </a:cubicBezTo>
                <a:cubicBezTo>
                  <a:pt x="1935312" y="408396"/>
                  <a:pt x="1935311" y="705410"/>
                  <a:pt x="1935311" y="1002425"/>
                </a:cubicBezTo>
                <a:cubicBezTo>
                  <a:pt x="1935311" y="1063939"/>
                  <a:pt x="1885444" y="1113806"/>
                  <a:pt x="1823930" y="1113806"/>
                </a:cubicBezTo>
                <a:lnTo>
                  <a:pt x="111381" y="1113805"/>
                </a:lnTo>
                <a:cubicBezTo>
                  <a:pt x="49867" y="1113805"/>
                  <a:pt x="0" y="1063938"/>
                  <a:pt x="0" y="1002424"/>
                </a:cubicBezTo>
                <a:lnTo>
                  <a:pt x="0" y="11138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8342" tIns="78342" rIns="78342" bIns="78342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600" b="1" kern="1200" dirty="0">
                <a:solidFill>
                  <a:schemeClr val="tx1"/>
                </a:solidFill>
              </a:rPr>
              <a:t>Architecture Review Board</a:t>
            </a:r>
          </a:p>
          <a:p>
            <a:pPr marL="0" lvl="0" indent="0" algn="l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400" dirty="0">
                <a:solidFill>
                  <a:schemeClr val="tx1"/>
                </a:solidFill>
              </a:rPr>
              <a:t>Review proposed implementation</a:t>
            </a:r>
            <a:endParaRPr lang="en-GB" sz="1400" kern="1200" dirty="0">
              <a:solidFill>
                <a:schemeClr val="tx1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15F19E7-9B3A-9DCA-C8A4-5343B287B1A4}"/>
              </a:ext>
            </a:extLst>
          </p:cNvPr>
          <p:cNvSpPr/>
          <p:nvPr/>
        </p:nvSpPr>
        <p:spPr>
          <a:xfrm>
            <a:off x="6679957" y="2301236"/>
            <a:ext cx="1856342" cy="2585477"/>
          </a:xfrm>
          <a:custGeom>
            <a:avLst/>
            <a:gdLst>
              <a:gd name="connsiteX0" fmla="*/ 0 w 1856342"/>
              <a:gd name="connsiteY0" fmla="*/ 111381 h 1113805"/>
              <a:gd name="connsiteX1" fmla="*/ 111381 w 1856342"/>
              <a:gd name="connsiteY1" fmla="*/ 0 h 1113805"/>
              <a:gd name="connsiteX2" fmla="*/ 1744962 w 1856342"/>
              <a:gd name="connsiteY2" fmla="*/ 0 h 1113805"/>
              <a:gd name="connsiteX3" fmla="*/ 1856343 w 1856342"/>
              <a:gd name="connsiteY3" fmla="*/ 111381 h 1113805"/>
              <a:gd name="connsiteX4" fmla="*/ 1856342 w 1856342"/>
              <a:gd name="connsiteY4" fmla="*/ 1002425 h 1113805"/>
              <a:gd name="connsiteX5" fmla="*/ 1744961 w 1856342"/>
              <a:gd name="connsiteY5" fmla="*/ 1113806 h 1113805"/>
              <a:gd name="connsiteX6" fmla="*/ 111381 w 1856342"/>
              <a:gd name="connsiteY6" fmla="*/ 1113805 h 1113805"/>
              <a:gd name="connsiteX7" fmla="*/ 0 w 1856342"/>
              <a:gd name="connsiteY7" fmla="*/ 1002424 h 1113805"/>
              <a:gd name="connsiteX8" fmla="*/ 0 w 1856342"/>
              <a:gd name="connsiteY8" fmla="*/ 111381 h 1113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56342" h="1113805">
                <a:moveTo>
                  <a:pt x="0" y="111381"/>
                </a:moveTo>
                <a:cubicBezTo>
                  <a:pt x="0" y="49867"/>
                  <a:pt x="49867" y="0"/>
                  <a:pt x="111381" y="0"/>
                </a:cubicBezTo>
                <a:lnTo>
                  <a:pt x="1744962" y="0"/>
                </a:lnTo>
                <a:cubicBezTo>
                  <a:pt x="1806476" y="0"/>
                  <a:pt x="1856343" y="49867"/>
                  <a:pt x="1856343" y="111381"/>
                </a:cubicBezTo>
                <a:cubicBezTo>
                  <a:pt x="1856343" y="408396"/>
                  <a:pt x="1856342" y="705410"/>
                  <a:pt x="1856342" y="1002425"/>
                </a:cubicBezTo>
                <a:cubicBezTo>
                  <a:pt x="1856342" y="1063939"/>
                  <a:pt x="1806475" y="1113806"/>
                  <a:pt x="1744961" y="1113806"/>
                </a:cubicBezTo>
                <a:lnTo>
                  <a:pt x="111381" y="1113805"/>
                </a:lnTo>
                <a:cubicBezTo>
                  <a:pt x="49867" y="1113805"/>
                  <a:pt x="0" y="1063938"/>
                  <a:pt x="0" y="1002424"/>
                </a:cubicBezTo>
                <a:lnTo>
                  <a:pt x="0" y="11138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8342" tIns="78342" rIns="78342" bIns="78342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600" b="1" kern="1200" dirty="0">
                <a:solidFill>
                  <a:schemeClr val="tx1"/>
                </a:solidFill>
              </a:rPr>
              <a:t>Change and Release Management Board</a:t>
            </a:r>
          </a:p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600" b="1" kern="1200" dirty="0">
              <a:solidFill>
                <a:schemeClr val="tx1"/>
              </a:solidFill>
            </a:endParaRPr>
          </a:p>
          <a:p>
            <a:pPr marL="0" lvl="0" indent="0" algn="l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400" kern="1200" dirty="0">
                <a:solidFill>
                  <a:schemeClr val="tx1"/>
                </a:solidFill>
              </a:rPr>
              <a:t>Review service changes/deployment plan</a:t>
            </a:r>
            <a:endParaRPr lang="en-GB" sz="1400" kern="1200" dirty="0">
              <a:solidFill>
                <a:schemeClr val="tx1"/>
              </a:solidFill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0807E44-01D2-9CFD-08BB-D7F903FF24F4}"/>
              </a:ext>
            </a:extLst>
          </p:cNvPr>
          <p:cNvSpPr/>
          <p:nvPr/>
        </p:nvSpPr>
        <p:spPr>
          <a:xfrm>
            <a:off x="9328247" y="2339980"/>
            <a:ext cx="1890552" cy="2565424"/>
          </a:xfrm>
          <a:custGeom>
            <a:avLst/>
            <a:gdLst>
              <a:gd name="connsiteX0" fmla="*/ 0 w 1856342"/>
              <a:gd name="connsiteY0" fmla="*/ 117931 h 1179308"/>
              <a:gd name="connsiteX1" fmla="*/ 117931 w 1856342"/>
              <a:gd name="connsiteY1" fmla="*/ 0 h 1179308"/>
              <a:gd name="connsiteX2" fmla="*/ 1738411 w 1856342"/>
              <a:gd name="connsiteY2" fmla="*/ 0 h 1179308"/>
              <a:gd name="connsiteX3" fmla="*/ 1856342 w 1856342"/>
              <a:gd name="connsiteY3" fmla="*/ 117931 h 1179308"/>
              <a:gd name="connsiteX4" fmla="*/ 1856342 w 1856342"/>
              <a:gd name="connsiteY4" fmla="*/ 1061377 h 1179308"/>
              <a:gd name="connsiteX5" fmla="*/ 1738411 w 1856342"/>
              <a:gd name="connsiteY5" fmla="*/ 1179308 h 1179308"/>
              <a:gd name="connsiteX6" fmla="*/ 117931 w 1856342"/>
              <a:gd name="connsiteY6" fmla="*/ 1179308 h 1179308"/>
              <a:gd name="connsiteX7" fmla="*/ 0 w 1856342"/>
              <a:gd name="connsiteY7" fmla="*/ 1061377 h 1179308"/>
              <a:gd name="connsiteX8" fmla="*/ 0 w 1856342"/>
              <a:gd name="connsiteY8" fmla="*/ 117931 h 1179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56342" h="1179308">
                <a:moveTo>
                  <a:pt x="0" y="117931"/>
                </a:moveTo>
                <a:cubicBezTo>
                  <a:pt x="0" y="52800"/>
                  <a:pt x="52800" y="0"/>
                  <a:pt x="117931" y="0"/>
                </a:cubicBezTo>
                <a:lnTo>
                  <a:pt x="1738411" y="0"/>
                </a:lnTo>
                <a:cubicBezTo>
                  <a:pt x="1803542" y="0"/>
                  <a:pt x="1856342" y="52800"/>
                  <a:pt x="1856342" y="117931"/>
                </a:cubicBezTo>
                <a:lnTo>
                  <a:pt x="1856342" y="1061377"/>
                </a:lnTo>
                <a:cubicBezTo>
                  <a:pt x="1856342" y="1126508"/>
                  <a:pt x="1803542" y="1179308"/>
                  <a:pt x="1738411" y="1179308"/>
                </a:cubicBezTo>
                <a:lnTo>
                  <a:pt x="117931" y="1179308"/>
                </a:lnTo>
                <a:cubicBezTo>
                  <a:pt x="52800" y="1179308"/>
                  <a:pt x="0" y="1126508"/>
                  <a:pt x="0" y="1061377"/>
                </a:cubicBezTo>
                <a:lnTo>
                  <a:pt x="0" y="11793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0261" tIns="80261" rIns="80261" bIns="80261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600" b="1" kern="1200" dirty="0">
                <a:solidFill>
                  <a:schemeClr val="tx1"/>
                </a:solidFill>
              </a:rPr>
              <a:t>Operation Review Board</a:t>
            </a:r>
          </a:p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600" b="1" kern="1200" dirty="0">
              <a:solidFill>
                <a:schemeClr val="tx1"/>
              </a:solidFill>
            </a:endParaRPr>
          </a:p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400" b="1" dirty="0">
                <a:solidFill>
                  <a:schemeClr val="tx1"/>
                </a:solidFill>
              </a:rPr>
              <a:t>Service operation</a:t>
            </a:r>
            <a:endParaRPr lang="en-GB" sz="1400" kern="1200" dirty="0">
              <a:solidFill>
                <a:schemeClr val="tx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CB761D6-9197-8540-485A-BDCB69D13B14}"/>
              </a:ext>
            </a:extLst>
          </p:cNvPr>
          <p:cNvSpPr txBox="1"/>
          <p:nvPr/>
        </p:nvSpPr>
        <p:spPr>
          <a:xfrm>
            <a:off x="7153301" y="2120493"/>
            <a:ext cx="17876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1200" dirty="0"/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14DBFE4B-F7BF-463C-B75E-7B3451E4E6C3}"/>
              </a:ext>
            </a:extLst>
          </p:cNvPr>
          <p:cNvSpPr txBox="1"/>
          <p:nvPr/>
        </p:nvSpPr>
        <p:spPr>
          <a:xfrm>
            <a:off x="1" y="85064"/>
            <a:ext cx="1219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Governance bodies in the project/service lifecycle</a:t>
            </a:r>
            <a:endParaRPr lang="en-GB" sz="2000" b="1" dirty="0"/>
          </a:p>
        </p:txBody>
      </p:sp>
      <p:sp>
        <p:nvSpPr>
          <p:cNvPr id="179" name="Flowchart: Alternate Process 178">
            <a:extLst>
              <a:ext uri="{FF2B5EF4-FFF2-40B4-BE49-F238E27FC236}">
                <a16:creationId xmlns:a16="http://schemas.microsoft.com/office/drawing/2014/main" id="{80693519-6199-7C45-84F9-B98225C3D2F0}"/>
              </a:ext>
            </a:extLst>
          </p:cNvPr>
          <p:cNvSpPr/>
          <p:nvPr/>
        </p:nvSpPr>
        <p:spPr>
          <a:xfrm>
            <a:off x="4378890" y="5069619"/>
            <a:ext cx="6834280" cy="863193"/>
          </a:xfrm>
          <a:prstGeom prst="flowChartAlternate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en-US" sz="1600" b="1" dirty="0">
                <a:solidFill>
                  <a:schemeClr val="bg1"/>
                </a:solidFill>
              </a:rPr>
              <a:t>Demand Management Review Board</a:t>
            </a:r>
          </a:p>
          <a:p>
            <a:pPr marL="171450" indent="-171450">
              <a:buFontTx/>
              <a:buChar char="-"/>
            </a:pPr>
            <a:r>
              <a:rPr lang="en-US" sz="1400" dirty="0">
                <a:solidFill>
                  <a:schemeClr val="bg1"/>
                </a:solidFill>
              </a:rPr>
              <a:t>Review objectives against department strategy</a:t>
            </a:r>
          </a:p>
          <a:p>
            <a:pPr marL="171450" indent="-171450">
              <a:buFontTx/>
              <a:buChar char="-"/>
            </a:pPr>
            <a:r>
              <a:rPr lang="en-US" sz="1400" dirty="0">
                <a:solidFill>
                  <a:schemeClr val="bg1"/>
                </a:solidFill>
              </a:rPr>
              <a:t>Assign resources</a:t>
            </a:r>
          </a:p>
          <a:p>
            <a:pPr marL="171450" indent="-171450">
              <a:buFontTx/>
              <a:buChar char="-"/>
            </a:pP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29149A81-80EC-FFBC-6FDE-821E54AE76D0}"/>
              </a:ext>
            </a:extLst>
          </p:cNvPr>
          <p:cNvSpPr txBox="1"/>
          <p:nvPr/>
        </p:nvSpPr>
        <p:spPr>
          <a:xfrm>
            <a:off x="5674697" y="759666"/>
            <a:ext cx="1474506" cy="369332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en-US" b="1" dirty="0"/>
              <a:t>Development</a:t>
            </a:r>
            <a:endParaRPr lang="en-GB" b="1" dirty="0"/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1133D82F-A623-C01D-E458-0FC8D8AC42FA}"/>
              </a:ext>
            </a:extLst>
          </p:cNvPr>
          <p:cNvSpPr txBox="1"/>
          <p:nvPr/>
        </p:nvSpPr>
        <p:spPr>
          <a:xfrm>
            <a:off x="9646818" y="729166"/>
            <a:ext cx="1150508" cy="369332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en-US" b="1" dirty="0"/>
              <a:t>Operation</a:t>
            </a:r>
            <a:endParaRPr lang="en-GB" b="1" dirty="0"/>
          </a:p>
        </p:txBody>
      </p:sp>
      <p:sp>
        <p:nvSpPr>
          <p:cNvPr id="13" name="Flowchart: Alternate Process 12">
            <a:extLst>
              <a:ext uri="{FF2B5EF4-FFF2-40B4-BE49-F238E27FC236}">
                <a16:creationId xmlns:a16="http://schemas.microsoft.com/office/drawing/2014/main" id="{48C99393-BAF9-09B2-AD6A-CAC32DB51BA1}"/>
              </a:ext>
            </a:extLst>
          </p:cNvPr>
          <p:cNvSpPr/>
          <p:nvPr/>
        </p:nvSpPr>
        <p:spPr>
          <a:xfrm>
            <a:off x="4296702" y="1195247"/>
            <a:ext cx="4304530" cy="880008"/>
          </a:xfrm>
          <a:prstGeom prst="flowChartAlternate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600" b="1" kern="1200" dirty="0">
                <a:solidFill>
                  <a:schemeClr val="bg1"/>
                </a:solidFill>
              </a:rPr>
              <a:t>Project Portfolio Review</a:t>
            </a:r>
          </a:p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400" b="0" kern="1200" dirty="0">
                <a:solidFill>
                  <a:schemeClr val="bg1"/>
                </a:solidFill>
              </a:rPr>
              <a:t>Oversees the resources, costs, and progress of ongoing projects</a:t>
            </a:r>
            <a:endParaRPr lang="en-GB" sz="1400" b="0" kern="1200" dirty="0">
              <a:solidFill>
                <a:schemeClr val="bg1"/>
              </a:solidFill>
            </a:endParaRPr>
          </a:p>
          <a:p>
            <a:pPr marL="171450" indent="-171450">
              <a:buFontTx/>
              <a:buChar char="-"/>
            </a:pP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4" name="Flowchart: Alternate Process 13">
            <a:extLst>
              <a:ext uri="{FF2B5EF4-FFF2-40B4-BE49-F238E27FC236}">
                <a16:creationId xmlns:a16="http://schemas.microsoft.com/office/drawing/2014/main" id="{30DA7929-E2E0-F896-FCF0-6A199AD8ECFE}"/>
              </a:ext>
            </a:extLst>
          </p:cNvPr>
          <p:cNvSpPr/>
          <p:nvPr/>
        </p:nvSpPr>
        <p:spPr>
          <a:xfrm>
            <a:off x="9328247" y="1203090"/>
            <a:ext cx="1839503" cy="880008"/>
          </a:xfrm>
          <a:prstGeom prst="flowChartAlternate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600" b="1" dirty="0"/>
              <a:t>PIM/C5</a:t>
            </a:r>
          </a:p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400" dirty="0"/>
              <a:t>Problem and Incident Management</a:t>
            </a:r>
            <a:endParaRPr lang="en-GB" sz="1400" b="1" kern="1200" dirty="0">
              <a:solidFill>
                <a:schemeClr val="bg1"/>
              </a:solidFill>
            </a:endParaRPr>
          </a:p>
          <a:p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DE1B3F-BDFC-7EF1-B2EC-23BB0050E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C5424E-32A5-F192-4159-999982C5B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 Bell | BC / DR / EA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7BB41E-66FE-C4A1-04D0-1395D6FB6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12354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4CBF26-D60A-B548-9473-AB81B34F0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Disaster Recovery ‘Easy’ Ones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C2E4D9-DF09-D3C6-B184-E6B6CC633E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(relatively) easy IT ones will also be good to do early</a:t>
            </a:r>
          </a:p>
          <a:p>
            <a:pPr lvl="1"/>
            <a:r>
              <a:rPr lang="en-US" dirty="0" err="1"/>
              <a:t>Mkdocs</a:t>
            </a:r>
            <a:r>
              <a:rPr lang="en-US" dirty="0"/>
              <a:t> (!)</a:t>
            </a:r>
          </a:p>
          <a:p>
            <a:pPr lvl="1"/>
            <a:r>
              <a:rPr lang="en-US" dirty="0"/>
              <a:t>Gitlab, …</a:t>
            </a:r>
          </a:p>
          <a:p>
            <a:pPr lvl="1"/>
            <a:r>
              <a:rPr lang="en-US" dirty="0" err="1"/>
              <a:t>Opendcim</a:t>
            </a:r>
            <a:r>
              <a:rPr lang="en-US" dirty="0"/>
              <a:t>, …</a:t>
            </a:r>
          </a:p>
          <a:p>
            <a:pPr lvl="1"/>
            <a:r>
              <a:rPr lang="en-US" dirty="0" err="1"/>
              <a:t>aiadm</a:t>
            </a:r>
            <a:r>
              <a:rPr lang="en-US" dirty="0"/>
              <a:t>-homeless</a:t>
            </a:r>
          </a:p>
          <a:p>
            <a:pPr lvl="1"/>
            <a:r>
              <a:rPr lang="en-US" dirty="0"/>
              <a:t>Puppet et al</a:t>
            </a:r>
          </a:p>
          <a:p>
            <a:pPr lvl="1"/>
            <a:r>
              <a:rPr lang="en-US" dirty="0" err="1"/>
              <a:t>Linuxsoft</a:t>
            </a:r>
            <a:endParaRPr lang="en-US" dirty="0"/>
          </a:p>
          <a:p>
            <a:pPr lvl="1"/>
            <a:r>
              <a:rPr lang="en-US" dirty="0"/>
              <a:t>Indico</a:t>
            </a:r>
          </a:p>
          <a:p>
            <a:pPr marL="448056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marL="448056" lvl="1" indent="0">
              <a:buNone/>
            </a:pPr>
            <a:endParaRPr lang="en-US" dirty="0"/>
          </a:p>
          <a:p>
            <a:pPr lvl="1"/>
            <a:endParaRPr lang="en-FR" dirty="0"/>
          </a:p>
          <a:p>
            <a:endParaRPr lang="en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C97D1A-3F30-4291-63CF-1902BE761C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5 May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92E135-CA4F-877A-3AB2-89CAB4D89E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Tim Bell | BC / DR / EA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AC8408-E763-ED7B-DBEB-06C25E8433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55069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F22BFC49-EF61-B14D-BD20-52AD1F9FD0CE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07987" y="1346936"/>
          <a:ext cx="11376024" cy="44196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840949">
                  <a:extLst>
                    <a:ext uri="{9D8B030D-6E8A-4147-A177-3AD203B41FA5}">
                      <a16:colId xmlns:a16="http://schemas.microsoft.com/office/drawing/2014/main" val="1579092330"/>
                    </a:ext>
                  </a:extLst>
                </a:gridCol>
                <a:gridCol w="6612673">
                  <a:extLst>
                    <a:ext uri="{9D8B030D-6E8A-4147-A177-3AD203B41FA5}">
                      <a16:colId xmlns:a16="http://schemas.microsoft.com/office/drawing/2014/main" val="508047871"/>
                    </a:ext>
                  </a:extLst>
                </a:gridCol>
                <a:gridCol w="1315844">
                  <a:extLst>
                    <a:ext uri="{9D8B030D-6E8A-4147-A177-3AD203B41FA5}">
                      <a16:colId xmlns:a16="http://schemas.microsoft.com/office/drawing/2014/main" val="134949226"/>
                    </a:ext>
                  </a:extLst>
                </a:gridCol>
                <a:gridCol w="2606558">
                  <a:extLst>
                    <a:ext uri="{9D8B030D-6E8A-4147-A177-3AD203B41FA5}">
                      <a16:colId xmlns:a16="http://schemas.microsoft.com/office/drawing/2014/main" val="42542778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Area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Milestone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Target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Status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9664831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CH" dirty="0"/>
                        <a:t>BC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Business Impact Analysis with at least one sector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Q3 2023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On track (</a:t>
                      </a:r>
                      <a:r>
                        <a:rPr lang="en-CH" dirty="0">
                          <a:hlinkClick r:id="rId2"/>
                        </a:rPr>
                        <a:t>Mini</a:t>
                      </a:r>
                      <a:r>
                        <a:rPr lang="en-CH" dirty="0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801602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Update DMRB with refined resource plan and schedule</a:t>
                      </a:r>
                      <a:endParaRPr lang="en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Q3 2023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On track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7289581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CH" dirty="0"/>
                        <a:t>DR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Establish IT cross group co-ordination team </a:t>
                      </a:r>
                      <a:endParaRPr lang="en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Q1 2023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H" dirty="0">
                          <a:hlinkClick r:id="rId3"/>
                        </a:rPr>
                        <a:t>Done</a:t>
                      </a:r>
                      <a:endParaRPr lang="en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082112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Prepare as-is assessment on current capability</a:t>
                      </a:r>
                      <a:endParaRPr lang="en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Q2 2023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On track (</a:t>
                      </a:r>
                      <a:r>
                        <a:rPr lang="en-CH" dirty="0">
                          <a:hlinkClick r:id="rId4"/>
                        </a:rPr>
                        <a:t>Draft</a:t>
                      </a:r>
                      <a:r>
                        <a:rPr lang="en-CH" dirty="0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04826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In collaboration with TD, refine implementation to support rapid recovery from incidents for IT critical services, including PCC and public cloud resources as needed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Q4 2023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On track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9594079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CH" dirty="0"/>
                        <a:t>EA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Evaluate industry standard approach for personas, products, applications, services and ontology with FHR, IT, ATS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Q2 2023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Tight (</a:t>
                      </a:r>
                      <a:r>
                        <a:rPr lang="en-CH" dirty="0">
                          <a:hlinkClick r:id="rId5"/>
                        </a:rPr>
                        <a:t>Draft</a:t>
                      </a:r>
                      <a:r>
                        <a:rPr lang="en-CH" dirty="0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937793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Prepare project proposal for DMRB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Q3 2023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On track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780620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Adapt processes with ARB and TD for implementation &amp; maintenance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Q4 2023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Delayed to Q1 2024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2719148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81AADB43-4370-FF1A-694A-0A49E7C8D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Summary of Status Based on Live-IT Plans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8B050B-5AB2-C8AF-9BC6-ADEF2D98E8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52FF28-A326-C151-0303-9F39856A6E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 Bell | BC / DR / EA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BA7662-959C-DF36-8F74-DF0CD337E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083744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E470F92-28EC-0FB4-D6B3-BB0487B3C9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4744"/>
            <a:ext cx="7277325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dirty="0"/>
              <a:t>Risk of significant incident remains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700" dirty="0"/>
              <a:t>IT has tried several initiatives (</a:t>
            </a:r>
            <a:r>
              <a:rPr lang="en-CH" sz="1700" dirty="0">
                <a:hlinkClick r:id="rId3"/>
              </a:rPr>
              <a:t>2012</a:t>
            </a:r>
            <a:r>
              <a:rPr lang="en-CH" sz="1700" dirty="0"/>
              <a:t>, </a:t>
            </a:r>
            <a:r>
              <a:rPr lang="en-CH" sz="1700" dirty="0">
                <a:hlinkClick r:id="rId4"/>
              </a:rPr>
              <a:t>2016</a:t>
            </a:r>
            <a:r>
              <a:rPr lang="en-CH" sz="1700" dirty="0"/>
              <a:t>, </a:t>
            </a:r>
            <a:r>
              <a:rPr lang="en-CH" sz="1700" dirty="0">
                <a:hlinkClick r:id="rId5"/>
              </a:rPr>
              <a:t>2019</a:t>
            </a:r>
            <a:r>
              <a:rPr lang="en-CH" sz="17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dirty="0">
                <a:hlinkClick r:id="rId6"/>
              </a:rPr>
              <a:t>IT BC/DR project</a:t>
            </a:r>
            <a:r>
              <a:rPr lang="en-CH" sz="2000" dirty="0"/>
              <a:t> established in 2022 until end 2024 but mismatch between our targets and our current capacity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600" dirty="0"/>
              <a:t>Estimated 14 person years effort over 2 years, current outlook is around 4 person years spread over 8 people given departures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600" dirty="0"/>
              <a:t>Is budget available? (estimated 1.2M CHF needed for PDC capacity and public cloud)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dirty="0"/>
              <a:t>Underlying complex multi-department computing landscape (even more with the experiment workflows)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600" dirty="0"/>
              <a:t>Each consuming services from others, including external SaaS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600" dirty="0"/>
              <a:t>Service attributes such as responsibilities, recovery times and availabilities are not always clearly understood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600" dirty="0"/>
              <a:t>Personas, processes, systems are often not documented and maintained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558FC5-8A7E-33E7-66D8-BA4C989306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74261"/>
          </a:xfrm>
        </p:spPr>
        <p:txBody>
          <a:bodyPr/>
          <a:lstStyle/>
          <a:p>
            <a:r>
              <a:rPr lang="en-CH" dirty="0"/>
              <a:t>BC/DR problem statement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6E8A70-7611-9C2E-AE59-3588A17E6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D88BE-BE2D-6F24-7E88-95E40B271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 Bell | BC / DR / EA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8397DB-BCEC-C243-1108-89B2D854F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7590AD8E-62BE-E5CE-2975-A0E3C73A350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35214" y="1710488"/>
            <a:ext cx="4307750" cy="3682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965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28C72D9-CE1B-D28E-526D-5B9110632C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1771" y="1977187"/>
            <a:ext cx="4398857" cy="2039641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C4690E6-BF2B-0CF1-F9B3-A783FD6021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262479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Not an IT only problem - need an organisation network to evaluate key processes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Prepare business impact analysis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What happens if a process cannot be executed ?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How can the incident be mitigated ?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What are the desired recovery objectives (RPO/RTO) ?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What is the maximum tolerable downtime (MTD) ?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Needs an end-to-end view of how CERN’s critical process are delivered (see #3)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Would MTD cut-off reduce effort ?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~ Only (enviromental|safety|financial|recovery) – mitigations needed for others as significant downtime</a:t>
            </a:r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9C466A-8B5A-F7FE-58B4-05E84D70A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Goal #1: Business Continuity focus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25513C-4D7D-C3DC-586B-3F2D4F0C5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4DDDBE-2C8D-96DD-4E43-45426F489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 Bell | BC / DR / EA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C8871A-0EE2-5E5D-2B56-8E6544863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697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C4690E6-BF2B-0CF1-F9B3-A783FD6021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31847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dirty="0"/>
              <a:t>Highest priority is basic building blocks needed by low RTO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400" dirty="0"/>
              <a:t>Cloud and Storage for services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400" dirty="0"/>
              <a:t>Kubernetes / Openshift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400" dirty="0"/>
              <a:t>Authentication / Authorisation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400" dirty="0"/>
              <a:t>Databases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dirty="0"/>
              <a:t>Perform as-is assessment to understand where we are currently (Q2 2023)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dirty="0"/>
              <a:t>Prepare architecture proposals based on PDC availability and external cloud frameworks with the ARB (Q3 2023)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400" dirty="0"/>
              <a:t>Balance of up-front purchase cost for active-passive compared to cost only if we need it at the expense of higher recovery times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dirty="0"/>
              <a:t>Update DR project plan based on available resources and required tasks (Q3 2023)</a:t>
            </a:r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9C466A-8B5A-F7FE-58B4-05E84D70A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Goal #2: Disaster Recovery focus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25513C-4D7D-C3DC-586B-3F2D4F0C5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4DDDBE-2C8D-96DD-4E43-45426F489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 Bell | BC / DR / EA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C8871A-0EE2-5E5D-2B56-8E6544863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3781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C4690E6-BF2B-0CF1-F9B3-A783FD6021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976264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dirty="0"/>
              <a:t>Understand, document and maintain the multi-department computing landscape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600" dirty="0"/>
              <a:t>Persona, Processes, Applications, IT Services, IT Functions and the inter-dependencies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600" dirty="0"/>
              <a:t>Service lifecycle roadmap (e.g. pilot, production, maintenance, end of life of service and ensure end user actions aligned)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600" dirty="0"/>
              <a:t>Common vocabulary for computing architectures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dirty="0"/>
              <a:t>How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600" dirty="0"/>
              <a:t>FHR started 18 months ago and IT input is needed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600" dirty="0">
                <a:hlinkClick r:id="rId3"/>
              </a:rPr>
              <a:t>ATS-IT Steering Committee </a:t>
            </a:r>
            <a:r>
              <a:rPr lang="en-CH" sz="1600" dirty="0"/>
              <a:t>endorsed the EA approach in December 2022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600" dirty="0"/>
              <a:t>Tweak ARB processes and checklists – </a:t>
            </a:r>
            <a:r>
              <a:rPr lang="en-CH" sz="1600" dirty="0">
                <a:hlinkClick r:id="rId4"/>
              </a:rPr>
              <a:t>TOGAF</a:t>
            </a:r>
            <a:r>
              <a:rPr lang="en-CH" sz="1600" dirty="0"/>
              <a:t> was already selected from the start </a:t>
            </a:r>
            <a:r>
              <a:rPr lang="en-CH" sz="1600" dirty="0">
                <a:hlinkClick r:id="rId5"/>
              </a:rPr>
              <a:t>“What is Architecture?</a:t>
            </a:r>
            <a:r>
              <a:rPr lang="en-CH" sz="1600" dirty="0"/>
              <a:t>” (LIVE IT)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600" dirty="0"/>
              <a:t>IT plan to be prepared in 2H 2023 and embedded into sector-IT planning, Service Catalog/Levels and BC/DR in 2H 2023 (as per goal defined in the </a:t>
            </a:r>
            <a:r>
              <a:rPr lang="en-CH" sz="1600" dirty="0">
                <a:hlinkClick r:id="rId6"/>
              </a:rPr>
              <a:t>IT Strategy 2022-2025</a:t>
            </a:r>
            <a:r>
              <a:rPr lang="en-CH" sz="16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dirty="0"/>
              <a:t>Who – mirror FHR project structure with experts and ambassadors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Train ARB members as Enterprise Architects,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Extended ARB contribute to the EA repository which is aiming to be organisation-wide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Service managers will be asked to provide input on current architecture along with updates for ARB and CMRB gates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CH" dirty="0"/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9C466A-8B5A-F7FE-58B4-05E84D70A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Goal #3: Enterprise Architecture (strictly not BC/DR)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25513C-4D7D-C3DC-586B-3F2D4F0C5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4DDDBE-2C8D-96DD-4E43-45426F489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 Bell | BC / DR / EA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C8871A-0EE2-5E5D-2B56-8E6544863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>
            <a:hlinkClick r:id="rId6"/>
            <a:extLst>
              <a:ext uri="{FF2B5EF4-FFF2-40B4-BE49-F238E27FC236}">
                <a16:creationId xmlns:a16="http://schemas.microsoft.com/office/drawing/2014/main" id="{A2E23822-3E08-D0C2-77B4-64048B14C6E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14603" y="2042006"/>
            <a:ext cx="5550020" cy="710840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A9F62C1-1D61-13AB-F7E2-F8D1D253C32F}"/>
              </a:ext>
            </a:extLst>
          </p:cNvPr>
          <p:cNvSpPr txBox="1"/>
          <p:nvPr/>
        </p:nvSpPr>
        <p:spPr>
          <a:xfrm>
            <a:off x="8161867" y="272769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CH" dirty="0">
                <a:hlinkClick r:id="rId6"/>
              </a:rPr>
              <a:t>IT Department Strategy 2022-2025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8025403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36A00E66-43F2-55E8-788E-7275699AC28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53596126"/>
              </p:ext>
            </p:extLst>
          </p:nvPr>
        </p:nvGraphicFramePr>
        <p:xfrm>
          <a:off x="123568" y="111210"/>
          <a:ext cx="11825416" cy="656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20320C61-688C-2EB7-8AFB-E22BC356931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26394" y="5375187"/>
            <a:ext cx="284891" cy="284891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8457287F-E8D2-24E2-E4A5-AE7698E70CA3}"/>
              </a:ext>
            </a:extLst>
          </p:cNvPr>
          <p:cNvGraphicFramePr>
            <a:graphicFrameLocks noGrp="1"/>
          </p:cNvGraphicFramePr>
          <p:nvPr/>
        </p:nvGraphicFramePr>
        <p:xfrm>
          <a:off x="243016" y="3998262"/>
          <a:ext cx="498826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58610">
                  <a:extLst>
                    <a:ext uri="{9D8B030D-6E8A-4147-A177-3AD203B41FA5}">
                      <a16:colId xmlns:a16="http://schemas.microsoft.com/office/drawing/2014/main" val="1551922837"/>
                    </a:ext>
                  </a:extLst>
                </a:gridCol>
                <a:gridCol w="1729650">
                  <a:extLst>
                    <a:ext uri="{9D8B030D-6E8A-4147-A177-3AD203B41FA5}">
                      <a16:colId xmlns:a16="http://schemas.microsoft.com/office/drawing/2014/main" val="3904395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Metric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Count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68069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Business Processes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46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0065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Business Applications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223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65633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IT Service Elements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118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35978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IT Functional Elements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187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8313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IT SE on FE Dependencies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1111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59503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IT FE on FE Dependencoes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468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9318557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AE8E8356-6018-E362-08C7-8C99095DC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68839" y="183990"/>
            <a:ext cx="3295698" cy="1867834"/>
          </a:xfrm>
        </p:spPr>
        <p:txBody>
          <a:bodyPr/>
          <a:lstStyle/>
          <a:p>
            <a:r>
              <a:rPr lang="en-CH" dirty="0"/>
              <a:t>Mini Business Impact Analysis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EEAB1EA-5E87-1773-C546-EEC330C3A632}"/>
              </a:ext>
            </a:extLst>
          </p:cNvPr>
          <p:cNvSpPr txBox="1"/>
          <p:nvPr/>
        </p:nvSpPr>
        <p:spPr>
          <a:xfrm>
            <a:off x="8468839" y="1817649"/>
            <a:ext cx="3599593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Goal is to map from CERN key processes to recovery objectives of IT service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hlinkClick r:id="rId8"/>
              </a:rPr>
              <a:t>Approach</a:t>
            </a:r>
            <a:endParaRPr lang="en-CH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hlinkClick r:id="rId9"/>
              </a:rPr>
              <a:t>Raw data</a:t>
            </a:r>
            <a:endParaRPr lang="en-CH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CH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79784E6-47FA-15AB-0B30-23AB2FB77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2023</a:t>
            </a:r>
            <a:endParaRPr lang="en-CH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8F8BE3F-2E8E-7B76-817B-5B8613E9B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Tim Bell | BC / DR / EA</a:t>
            </a:r>
            <a:endParaRPr lang="en-CH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F8943AD-E312-2588-5439-AE900E9D9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18177-842E-EF4D-88D9-0FB437788B91}" type="slidenum">
              <a:rPr lang="en-CH" smtClean="0"/>
              <a:t>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079968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7055B9C-AAC3-6F60-8A42-09D23F603E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0459" y="2713"/>
            <a:ext cx="4523161" cy="2097277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EE0682D-D841-087C-7EFF-3193A74B42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986" y="1588088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FAP-BC have run a procurement for “</a:t>
            </a:r>
            <a:r>
              <a:rPr lang="en-GB" dirty="0"/>
              <a:t>Impact Analysis on Business of Business Computing Downtime” (</a:t>
            </a:r>
            <a:r>
              <a:rPr lang="en-GB" dirty="0">
                <a:hlinkClick r:id="rId3"/>
              </a:rPr>
              <a:t>DO-33582</a:t>
            </a:r>
            <a:r>
              <a:rPr lang="en-GB" dirty="0"/>
              <a:t>)</a:t>
            </a:r>
            <a:endParaRPr lang="en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Consultancy to determine the recovery objectives and maximum tolerable downtime for FHR services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Consultants will also report on their assessment of CERN’s maturity levels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Aim to start in Q2 2023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Similar </a:t>
            </a:r>
            <a:r>
              <a:rPr lang="en-CH" dirty="0">
                <a:hlinkClick r:id="rId4"/>
              </a:rPr>
              <a:t>analysis</a:t>
            </a:r>
            <a:r>
              <a:rPr lang="en-CH" dirty="0"/>
              <a:t> was done in 2016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We can expect a follow up discussion on service levels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This could potentially act as a template for other sectors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6918120-A2D3-0EC7-1252-59D6DCDF8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Business Continuity Next Steps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D12ABF-3965-AF08-63C5-2AA07BEF3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07FFCA-A5B8-D133-3B41-64F2C41953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 Bell | BC / DR / EA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76DD4A-E859-B8DF-04D7-33B0B5906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79548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79755</TotalTime>
  <Words>3309</Words>
  <Application>Microsoft Macintosh PowerPoint</Application>
  <PresentationFormat>Widescreen</PresentationFormat>
  <Paragraphs>500</Paragraphs>
  <Slides>32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Calibri</vt:lpstr>
      <vt:lpstr>Noto Serif</vt:lpstr>
      <vt:lpstr>Times New Roman</vt:lpstr>
      <vt:lpstr>Office Theme</vt:lpstr>
      <vt:lpstr>Business Continuity/Disaster Recovery/Enterprise Architecture  IT Department Status      </vt:lpstr>
      <vt:lpstr>IT strategy 2022-2025</vt:lpstr>
      <vt:lpstr>PowerPoint Presentation</vt:lpstr>
      <vt:lpstr>BC/DR problem statement</vt:lpstr>
      <vt:lpstr>Goal #1: Business Continuity focus</vt:lpstr>
      <vt:lpstr>Goal #2: Disaster Recovery focus</vt:lpstr>
      <vt:lpstr>Goal #3: Enterprise Architecture (strictly not BC/DR)</vt:lpstr>
      <vt:lpstr>Mini Business Impact Analysis</vt:lpstr>
      <vt:lpstr>Business Continuity Next Steps</vt:lpstr>
      <vt:lpstr>Disaster Recovery</vt:lpstr>
      <vt:lpstr>Disaster Recovery Maturity KPI</vt:lpstr>
      <vt:lpstr>Self Assessment Criteria (CobiT)</vt:lpstr>
      <vt:lpstr>Using the IT operating model to deliver BC/DR</vt:lpstr>
      <vt:lpstr>Disaster Recovery Next Steps</vt:lpstr>
      <vt:lpstr>Enterprise Architecture Motivations</vt:lpstr>
      <vt:lpstr>TOGAF : An opengroup Standard for EA</vt:lpstr>
      <vt:lpstr>TOGAF Technical Reference Model (TRM)</vt:lpstr>
      <vt:lpstr>FHR Analysis : Capabilities</vt:lpstr>
      <vt:lpstr>FHR Analysis : Sample Process</vt:lpstr>
      <vt:lpstr>FHR Analysis : Process to Application</vt:lpstr>
      <vt:lpstr>Sample Infrastructure Application : acron</vt:lpstr>
      <vt:lpstr>Enterprise Architecture : Next Few Months (Q2/3)</vt:lpstr>
      <vt:lpstr>BC/DR/EA Further Concerns</vt:lpstr>
      <vt:lpstr>Incidents : some High Energy Physics examples</vt:lpstr>
      <vt:lpstr>Additional Material</vt:lpstr>
      <vt:lpstr>Backups</vt:lpstr>
      <vt:lpstr>PowerPoint Presentation</vt:lpstr>
      <vt:lpstr>PowerPoint Presentation</vt:lpstr>
      <vt:lpstr>Disaster Recovery 1st Wave</vt:lpstr>
      <vt:lpstr>Disaster Recovery ‘Easy’ Ones</vt:lpstr>
      <vt:lpstr>Summary of Status Based on Live-IT Plans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Generic Presentation</dc:title>
  <dc:subject/>
  <dc:creator>Tim Bell</dc:creator>
  <cp:keywords/>
  <dc:description/>
  <cp:lastModifiedBy>Tim Bell</cp:lastModifiedBy>
  <cp:revision>485</cp:revision>
  <cp:lastPrinted>2023-01-17T11:15:58Z</cp:lastPrinted>
  <dcterms:created xsi:type="dcterms:W3CDTF">2022-04-25T10:57:22Z</dcterms:created>
  <dcterms:modified xsi:type="dcterms:W3CDTF">2023-05-05T06:48:40Z</dcterms:modified>
  <cp:category/>
</cp:coreProperties>
</file>