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289" r:id="rId3"/>
    <p:sldId id="294" r:id="rId4"/>
    <p:sldId id="290" r:id="rId5"/>
    <p:sldId id="299" r:id="rId6"/>
    <p:sldId id="300" r:id="rId7"/>
    <p:sldId id="304" r:id="rId8"/>
    <p:sldId id="295" r:id="rId9"/>
    <p:sldId id="293" r:id="rId10"/>
    <p:sldId id="296" r:id="rId11"/>
    <p:sldId id="305" r:id="rId12"/>
    <p:sldId id="310" r:id="rId13"/>
    <p:sldId id="311" r:id="rId14"/>
    <p:sldId id="309" r:id="rId15"/>
    <p:sldId id="312" r:id="rId16"/>
    <p:sldId id="313" r:id="rId17"/>
    <p:sldId id="303" r:id="rId18"/>
    <p:sldId id="307" r:id="rId19"/>
    <p:sldId id="28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74"/>
    <p:restoredTop sz="89503"/>
  </p:normalViewPr>
  <p:slideViewPr>
    <p:cSldViewPr snapToObjects="1">
      <p:cViewPr varScale="1">
        <p:scale>
          <a:sx n="112" d="100"/>
          <a:sy n="112" d="100"/>
        </p:scale>
        <p:origin x="99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/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/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/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>
        <a:solidFill>
          <a:schemeClr val="accent3"/>
        </a:solidFill>
      </dgm:spPr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2406A-ADCC-E84E-B56A-F3515526887A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1CA272-3089-4A40-9582-8F7114F59843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6F5399-3F44-274C-BC46-283D4FC1372A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BF4BAA-07C6-FD41-8727-7B2B7063E69F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9B429CC-FAB0-F641-B344-F20EF7885A28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56344F4-3E8A-0F44-9CBB-F27AE3EE7795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38FCD92-2E9A-B84F-B683-90CF157FB7C0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C8C5-AC7C-0448-9CFB-2BF7D1FB9243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DAF2549-6403-D046-A36C-EF6434F62950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8C999-0251-9B47-B270-63A299B250E7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1109-7518-3148-870D-AB046F306437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07C8-0D13-BB49-9B09-57CCE2260764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48CC2-6C69-C449-8E0D-633FAF374947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D57C2-E1E4-D443-A4B7-A4D4F1CC50F3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6CE3C-E6CE-E04F-903E-253953785547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34F0-3790-3C4A-BCD8-F7C3C1193308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EADA634-791A-534E-8E26-73977345CAFD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99E80-E3D4-1C44-BDA4-2BCA775B4168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7FFFE-0238-F246-9024-78FEC8B84569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3CE-E3BC-3145-BEC0-D63D6FB61A19}" type="datetime1">
              <a:rPr lang="en-US" noProof="0" smtClean="0"/>
              <a:t>5/4/23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Simulating Cosmic Ray Collisions With Pythia8-Angantyr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Jake McCool</a:t>
            </a:r>
          </a:p>
          <a:p>
            <a:pPr algn="l"/>
            <a:r>
              <a:rPr lang="en-US" sz="1800" dirty="0"/>
              <a:t>04 May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06A7492-5E73-8341-B749-6A05052DB0DB}" type="datetime1">
              <a:rPr lang="en-US" smtClean="0"/>
              <a:t>5/4/23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812850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9134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8B9B71-C691-3761-D82E-B604E03B21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873125"/>
            <a:ext cx="9144000" cy="2387600"/>
          </a:xfrm>
        </p:spPr>
        <p:txBody>
          <a:bodyPr/>
          <a:lstStyle/>
          <a:p>
            <a:r>
              <a:rPr lang="en-US" dirty="0"/>
              <a:t>Whoops…All Errors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202E11-71B8-30F1-2F20-E9CA802A0E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9144000" cy="165576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Root stopped working, and I am trying again to recompile from source with Pythia-8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95D1A7-1B23-C1C9-29D0-B017DC2A8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9E2F-3F9C-3343-A32C-698C937FC810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4397C-B178-6EC0-E1CF-EBB6E3643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C6031-D1CA-0982-F52E-F51F25D1E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502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1D03BF-DA2B-943A-245A-EC6576AC8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First point was way off</a:t>
            </a:r>
          </a:p>
        </p:txBody>
      </p:sp>
      <p:pic>
        <p:nvPicPr>
          <p:cNvPr id="9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60F8A494-FE49-DB5F-AADB-46C4ED6C61C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87" y="2046247"/>
            <a:ext cx="5616575" cy="3706938"/>
          </a:xfrm>
          <a:noFill/>
        </p:spPr>
      </p:pic>
      <p:pic>
        <p:nvPicPr>
          <p:cNvPr id="7" name="Content Placeholder 9" descr="Chart&#10;&#10;Description automatically generated">
            <a:extLst>
              <a:ext uri="{FF2B5EF4-FFF2-40B4-BE49-F238E27FC236}">
                <a16:creationId xmlns:a16="http://schemas.microsoft.com/office/drawing/2014/main" id="{D116783E-F837-D229-CA5D-4E8488E07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438" y="369310"/>
            <a:ext cx="6024562" cy="5468549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3F83B-3D87-D2F2-3B72-B7CEF92CA35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2FCF088-2D89-3A41-8054-3EFE7028A264}" type="datetime1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6E4883-1830-D757-EC3B-11C05611822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1A9D6-B356-1C49-7545-42FA641BD7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5A38F9-06B6-366D-ADD1-BA97A2CD89BF}"/>
              </a:ext>
            </a:extLst>
          </p:cNvPr>
          <p:cNvSpPr txBox="1"/>
          <p:nvPr/>
        </p:nvSpPr>
        <p:spPr>
          <a:xfrm>
            <a:off x="685801" y="1439335"/>
            <a:ext cx="53387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•Incorrect Elastic x-section was a significant amount of sum</a:t>
            </a:r>
          </a:p>
        </p:txBody>
      </p:sp>
    </p:spTree>
    <p:extLst>
      <p:ext uri="{BB962C8B-B14F-4D97-AF65-F5344CB8AC3E}">
        <p14:creationId xmlns:p14="http://schemas.microsoft.com/office/powerpoint/2010/main" val="401969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4094F799-C190-D414-9081-DC24ED462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125" y="135303"/>
            <a:ext cx="9429749" cy="6129337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00BC095C-EDC6-80F3-C73B-4215E362F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A58F01C4-3167-9D4A-B7C5-62ED7A69D1C6}" type="datetime1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D76EA-6920-3AAC-A861-996AD3609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3E073897-4B02-F406-266A-2BBF76BED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D99A99-68D8-0824-8CD2-2E6D6320D72A}"/>
              </a:ext>
            </a:extLst>
          </p:cNvPr>
          <p:cNvSpPr txBox="1"/>
          <p:nvPr/>
        </p:nvSpPr>
        <p:spPr>
          <a:xfrm>
            <a:off x="292105" y="1524000"/>
            <a:ext cx="1115690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Master</a:t>
            </a:r>
          </a:p>
          <a:p>
            <a:pPr algn="l"/>
            <a:r>
              <a:rPr lang="en-US" dirty="0"/>
              <a:t>Cosmic</a:t>
            </a:r>
          </a:p>
          <a:p>
            <a:pPr algn="l"/>
            <a:r>
              <a:rPr lang="en-US" dirty="0"/>
              <a:t>Ray Graph</a:t>
            </a:r>
          </a:p>
        </p:txBody>
      </p:sp>
      <p:sp>
        <p:nvSpPr>
          <p:cNvPr id="3" name="Bent Arrow 2">
            <a:extLst>
              <a:ext uri="{FF2B5EF4-FFF2-40B4-BE49-F238E27FC236}">
                <a16:creationId xmlns:a16="http://schemas.microsoft.com/office/drawing/2014/main" id="{329EC291-3F2A-3321-1B5B-984F6C0879C1}"/>
              </a:ext>
            </a:extLst>
          </p:cNvPr>
          <p:cNvSpPr/>
          <p:nvPr/>
        </p:nvSpPr>
        <p:spPr>
          <a:xfrm rot="10800000" flipH="1">
            <a:off x="609600" y="2407074"/>
            <a:ext cx="936620" cy="830997"/>
          </a:xfrm>
          <a:prstGeom prst="bentArrow">
            <a:avLst>
              <a:gd name="adj1" fmla="val 15372"/>
              <a:gd name="adj2" fmla="val 26440"/>
              <a:gd name="adj3" fmla="val 29126"/>
              <a:gd name="adj4" fmla="val 575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78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E54B564-F7EF-1571-F8DA-3547A6707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ROOT stopped working,</a:t>
            </a:r>
            <a:br>
              <a:rPr lang="en-US" dirty="0"/>
            </a:br>
            <a:r>
              <a:rPr lang="en-US" dirty="0"/>
              <a:t>we had another idea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34FC1-DB8F-9EEE-4041-2B102968F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64EB-742B-A94C-87FB-E3EB43C35761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2AF97-30D0-5F39-5523-6D58595CD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F6BD3-94BD-8A47-7021-01B80847F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6FE2FDB4-4F26-06A3-EF2B-34C3E8453D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6245041" y="147294"/>
            <a:ext cx="4426320" cy="7010402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7BB63A5-8B5D-4B0F-EB20-BEEC97D9C036}"/>
              </a:ext>
            </a:extLst>
          </p:cNvPr>
          <p:cNvSpPr txBox="1"/>
          <p:nvPr/>
        </p:nvSpPr>
        <p:spPr>
          <a:xfrm>
            <a:off x="533400" y="1828800"/>
            <a:ext cx="41148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Plot sigma p-p vs sigma p-air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Fit this, and find a function that describes their relation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Grab sigma p-air off master cosmic ray graph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Find sigma p-p for energies much greater than </a:t>
            </a:r>
            <a:r>
              <a:rPr lang="en-US" dirty="0" err="1">
                <a:solidFill>
                  <a:schemeClr val="tx2"/>
                </a:solidFill>
              </a:rPr>
              <a:t>ecom</a:t>
            </a:r>
            <a:r>
              <a:rPr lang="en-US" dirty="0">
                <a:solidFill>
                  <a:schemeClr val="tx2"/>
                </a:solidFill>
              </a:rPr>
              <a:t> of LHC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7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5C072EC-8428-7D15-F26B-45851129FA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190692" y="19833"/>
            <a:ext cx="4114759" cy="666591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299BD0E-28DD-CB3E-67B1-80239736F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 Fits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3F6FD-9D41-D717-3968-62B3B9A8F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D85CB-66DF-084F-873F-0DE635E4C491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61718-7227-6032-4C0C-3493BCA25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07CC51-05A3-F3D3-31C7-E5B1D7950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1D4F96-9FB2-6DA2-8660-AED7096E4A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266427" y="-27417"/>
            <a:ext cx="4267181" cy="691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480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0F984D8-2330-7DB7-6098-6FDB86E2E9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3425031" y="-842511"/>
            <a:ext cx="5341937" cy="890846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6923ACB-2034-6AC2-599E-2BCDDB85A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P-air vs P-P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7813A-19A6-93D0-2A80-8CE337B0F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E98E7-DAB5-3B4A-BC5A-4FBCAEA72DF6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8433E-2EEE-2E7D-5DBE-CD181A496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3B7D8-C4ED-2B5D-D14D-9DFB0D8C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747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CF2BBB1-6B75-9546-A2D1-D3D2CB4AF72E}" type="datetime1">
              <a:rPr lang="en-US" smtClean="0"/>
              <a:t>5/4/23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56428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2502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B58045-3092-F01E-0DB5-9D3B0FF14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Get ROOT to work again </a:t>
            </a:r>
            <a:r>
              <a:rPr lang="en-US" dirty="0">
                <a:sym typeface="Wingdings" pitchFamily="2" charset="2"/>
              </a:rPr>
              <a:t>:((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Find corresponding values of p-p x-section for real cosmic ray data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Compile LHAPDF with Pythia8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This has more up to date </a:t>
            </a:r>
            <a:r>
              <a:rPr lang="en-US" dirty="0" err="1"/>
              <a:t>parton</a:t>
            </a:r>
            <a:r>
              <a:rPr lang="en-US" dirty="0"/>
              <a:t> density functions for muons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Run Pion-Air collisions and create similar graphs with x-section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Graph multiplicity for both proton-air and pion-air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542F16-DC73-268F-18BB-9E38ADDE4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F6F3A-F863-C9E7-4183-A7FFE60F1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B91FF-6244-1146-8AF3-DBBDCFF28E53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206CA-E21E-1D72-5F02-7648E915A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9B0CD-5EA4-4EB2-4454-F729D1C17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79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2F046F-622B-7267-028B-7ACD042081A2}"/>
              </a:ext>
            </a:extLst>
          </p:cNvPr>
          <p:cNvSpPr txBox="1"/>
          <p:nvPr/>
        </p:nvSpPr>
        <p:spPr>
          <a:xfrm>
            <a:off x="5454799" y="4267200"/>
            <a:ext cx="128240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Thank you </a:t>
            </a:r>
            <a:r>
              <a:rPr lang="en-US" dirty="0">
                <a:sym typeface="Wingdings" pitchFamily="2" charset="2"/>
              </a:rPr>
              <a:t>:)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48868" y="6383847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A0ACABA-8B09-5744-A5DC-E385BA8F09F2}" type="datetime1">
              <a:rPr lang="en-US" smtClean="0"/>
              <a:t>5/4/23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21570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5477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11C4BBB-B40B-0B46-BFCA-74E532304097}" type="datetime1">
              <a:rPr lang="en-US" smtClean="0"/>
              <a:t>5/4/23</a:t>
            </a:fld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7706512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D8460EE-03AB-A34B-E2B4-B82B944D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Jake McCool | Cosmic Ray Collisions With Pythia8-Angantyr</a:t>
            </a:r>
          </a:p>
        </p:txBody>
      </p:sp>
    </p:spTree>
    <p:extLst>
      <p:ext uri="{BB962C8B-B14F-4D97-AF65-F5344CB8AC3E}">
        <p14:creationId xmlns:p14="http://schemas.microsoft.com/office/powerpoint/2010/main" val="2132398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9B3F56-2878-C526-177B-0E765305C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As a Reminder about Cosmic Rays…</a:t>
            </a:r>
          </a:p>
        </p:txBody>
      </p:sp>
      <p:sp>
        <p:nvSpPr>
          <p:cNvPr id="1031" name="Content Placeholder 2">
            <a:extLst>
              <a:ext uri="{FF2B5EF4-FFF2-40B4-BE49-F238E27FC236}">
                <a16:creationId xmlns:a16="http://schemas.microsoft.com/office/drawing/2014/main" id="{737AC635-F7C9-7793-D251-C9416DBE8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Generally, Protons or light atomic nuclei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Accelerated in supernovae or our sun (solar wind) for example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Collide with our atmosphere and create a particle shower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~ 10 billion particles, ~20 km2 for UHECR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We put detectors on satellites above the atmosphere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Not enough data for higher energies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lower flux at high energies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So, we use the atmosphere as a detector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And Monte Carlo Generators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pic>
        <p:nvPicPr>
          <p:cNvPr id="1026" name="Picture 2" descr="Cosmic rays: particles from outer space | CERN">
            <a:extLst>
              <a:ext uri="{FF2B5EF4-FFF2-40B4-BE49-F238E27FC236}">
                <a16:creationId xmlns:a16="http://schemas.microsoft.com/office/drawing/2014/main" id="{2D527D4C-6F0E-C2FA-24B7-E785278BE5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" r="1" b="1"/>
          <a:stretch/>
        </p:blipFill>
        <p:spPr bwMode="auto">
          <a:xfrm>
            <a:off x="6167438" y="10"/>
            <a:ext cx="6024562" cy="620716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EDA70-DB52-B896-D0ED-0BFC1BD668E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B6D12C2-6DBD-3044-BB9F-F0991E274C13}" type="datetime1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6FBDE-6D07-17D8-97CE-816AAA9850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7AF8-9185-D565-B02D-438C616BAA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1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A79FC90A-7BF9-2041-3F2F-55E09E4901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42" b="12253"/>
          <a:stretch/>
        </p:blipFill>
        <p:spPr>
          <a:xfrm>
            <a:off x="152400" y="1752600"/>
            <a:ext cx="11479213" cy="3739166"/>
          </a:xfrm>
          <a:prstGeom prst="rect">
            <a:avLst/>
          </a:prstGeom>
          <a:noFill/>
        </p:spPr>
      </p:pic>
      <p:sp>
        <p:nvSpPr>
          <p:cNvPr id="22" name="Title 2">
            <a:extLst>
              <a:ext uri="{FF2B5EF4-FFF2-40B4-BE49-F238E27FC236}">
                <a16:creationId xmlns:a16="http://schemas.microsoft.com/office/drawing/2014/main" id="{C49C87BB-A62D-9687-5D68-B5409D7FB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The Kind of Graphs We Would Like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F1740-65B3-A975-E6E0-CE4B135E97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538FEF3-5CEC-314B-9D66-C969D5C5C0A4}" type="datetime1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AA3BE-5B77-9F24-304B-6478B265D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944AD-87B4-4EC9-6E3B-41F403465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32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4094F799-C190-D414-9081-DC24ED462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125" y="135303"/>
            <a:ext cx="9429749" cy="6129337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00BC095C-EDC6-80F3-C73B-4215E362F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21BA1ED7-084E-1647-9484-5DD5A5BDDDBF}" type="datetime1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D76EA-6920-3AAC-A861-996AD3609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3E073897-4B02-F406-266A-2BBF76BED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24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Chart, line chart&#10;&#10;Description automatically generated">
            <a:extLst>
              <a:ext uri="{FF2B5EF4-FFF2-40B4-BE49-F238E27FC236}">
                <a16:creationId xmlns:a16="http://schemas.microsoft.com/office/drawing/2014/main" id="{F452CFDB-7A11-9AFA-1919-63C81C1097A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/>
        </p:blipFill>
        <p:spPr>
          <a:xfrm>
            <a:off x="1752600" y="593614"/>
            <a:ext cx="8930350" cy="5670772"/>
          </a:xfr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03E31E4-D92D-D17A-27FB-B9BFD3EC1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Previously…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78900-9287-E63A-C02F-8317B4DE08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CDCA019-22AC-8245-9606-41A64C82275D}" type="datetime1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D0ABE-1245-43CC-E11D-BE33E2EF3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CF948-0A9E-BF6D-9235-35AEADB3B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3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6E19947-7549-0443-A0E9-79D536331563}" type="datetime1">
              <a:rPr lang="en-US" smtClean="0"/>
              <a:t>5/4/23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993847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2238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627BF9-5D42-1041-D77A-DB300F624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Add experimental data to master graph</a:t>
            </a:r>
          </a:p>
          <a:p>
            <a:r>
              <a:rPr lang="en-US" sz="2800" dirty="0"/>
              <a:t>Produce the same plot but for Pion-Air</a:t>
            </a:r>
          </a:p>
          <a:p>
            <a:r>
              <a:rPr lang="en-US" sz="2800" dirty="0"/>
              <a:t>Then Graph Multiplicity for both</a:t>
            </a:r>
          </a:p>
          <a:p>
            <a:r>
              <a:rPr lang="en-US" sz="2800" dirty="0"/>
              <a:t>Graph p-p cross section vs p-air cross section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407976-FF90-2096-D820-5851FBA42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Were My Goals?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0B1D3-61CF-F700-B7BF-5A423B2B5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F205-8B51-3049-9623-E62B60A2E2C5}" type="datetime1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E312A-4589-7D20-10AB-DF9000CC2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5268B-9592-0FE7-98CA-9E24231DC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69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1585</TotalTime>
  <Words>545</Words>
  <Application>Microsoft Macintosh PowerPoint</Application>
  <PresentationFormat>Widescreen</PresentationFormat>
  <Paragraphs>118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Simulating Cosmic Ray Collisions With Pythia8-Angantyr</vt:lpstr>
      <vt:lpstr>Presentation Structure </vt:lpstr>
      <vt:lpstr>Presentation Structure </vt:lpstr>
      <vt:lpstr>As a Reminder about Cosmic Rays…</vt:lpstr>
      <vt:lpstr>The Kind of Graphs We Would Like</vt:lpstr>
      <vt:lpstr>PowerPoint Presentation</vt:lpstr>
      <vt:lpstr>Previously…</vt:lpstr>
      <vt:lpstr>Presentation Structure </vt:lpstr>
      <vt:lpstr>What Were My Goals?</vt:lpstr>
      <vt:lpstr>Presentation Structure </vt:lpstr>
      <vt:lpstr>Whoops…All Errors</vt:lpstr>
      <vt:lpstr>First point was way off</vt:lpstr>
      <vt:lpstr>PowerPoint Presentation</vt:lpstr>
      <vt:lpstr>Before ROOT stopped working, we had another idea</vt:lpstr>
      <vt:lpstr>With Fits</vt:lpstr>
      <vt:lpstr>P-air vs P-P</vt:lpstr>
      <vt:lpstr>Presentation Structure 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Simulating Cosmic Ray Collisions With Pythia8-Angantyr</dc:title>
  <dc:creator>Jake Thomas McCool</dc:creator>
  <cp:lastModifiedBy>Jake Thomas McCool</cp:lastModifiedBy>
  <cp:revision>4</cp:revision>
  <cp:lastPrinted>2020-01-30T13:49:18Z</cp:lastPrinted>
  <dcterms:created xsi:type="dcterms:W3CDTF">2023-04-19T13:36:17Z</dcterms:created>
  <dcterms:modified xsi:type="dcterms:W3CDTF">2023-05-04T14:57:30Z</dcterms:modified>
</cp:coreProperties>
</file>