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Roboto"/>
      <p:regular r:id="rId15"/>
      <p:bold r:id="rId16"/>
      <p:italic r:id="rId17"/>
      <p:boldItalic r:id="rId18"/>
    </p:embeddedFont>
    <p:embeddedFont>
      <p:font typeface="Merriweather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erriweather-bold.fntdata"/><Relationship Id="rId11" Type="http://schemas.openxmlformats.org/officeDocument/2006/relationships/slide" Target="slides/slide6.xml"/><Relationship Id="rId22" Type="http://schemas.openxmlformats.org/officeDocument/2006/relationships/font" Target="fonts/Merriweather-boldItalic.fntdata"/><Relationship Id="rId10" Type="http://schemas.openxmlformats.org/officeDocument/2006/relationships/slide" Target="slides/slide5.xml"/><Relationship Id="rId21" Type="http://schemas.openxmlformats.org/officeDocument/2006/relationships/font" Target="fonts/Merriweather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regular.fntdata"/><Relationship Id="rId14" Type="http://schemas.openxmlformats.org/officeDocument/2006/relationships/slide" Target="slides/slide9.xml"/><Relationship Id="rId17" Type="http://schemas.openxmlformats.org/officeDocument/2006/relationships/font" Target="fonts/Roboto-italic.fntdata"/><Relationship Id="rId16" Type="http://schemas.openxmlformats.org/officeDocument/2006/relationships/font" Target="fonts/Roboto-bold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Merriweather-regular.fntdata"/><Relationship Id="rId6" Type="http://schemas.openxmlformats.org/officeDocument/2006/relationships/slide" Target="slides/slide1.xml"/><Relationship Id="rId18" Type="http://schemas.openxmlformats.org/officeDocument/2006/relationships/font" Target="fonts/Robot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41b0f59231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41b0f59231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41b0f59231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241b0f59231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41b0f59231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41b0f59231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4cdef72c22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4cdef72c22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4cdef72c22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4cdef72c22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4cdef72c22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4cdef72c22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4cdef72c22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24cdef72c22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24cdef72c22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24cdef72c22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5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hasCustomPrompt="1" type="title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0" y="44125"/>
            <a:ext cx="4313625" cy="4399375"/>
          </a:xfrm>
          <a:custGeom>
            <a:rect b="b" l="l" r="r" t="t"/>
            <a:pathLst>
              <a:path extrusionOk="0" h="175975" w="172545">
                <a:moveTo>
                  <a:pt x="0" y="157"/>
                </a:moveTo>
                <a:lnTo>
                  <a:pt x="172419" y="0"/>
                </a:lnTo>
                <a:lnTo>
                  <a:pt x="172545" y="126541"/>
                </a:lnTo>
                <a:lnTo>
                  <a:pt x="0" y="175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2" name="Google Shape;22;p4"/>
          <p:cNvSpPr/>
          <p:nvPr/>
        </p:nvSpPr>
        <p:spPr>
          <a:xfrm>
            <a:off x="-125" y="0"/>
            <a:ext cx="4316900" cy="4395600"/>
          </a:xfrm>
          <a:custGeom>
            <a:rect b="b" l="l" r="r" t="t"/>
            <a:pathLst>
              <a:path extrusionOk="0" h="175824" w="172676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3" name="Google Shape;23;p4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2" type="body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 txBox="1"/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" name="Google Shape;39;p7"/>
          <p:cNvSpPr txBox="1"/>
          <p:nvPr>
            <p:ph idx="1" type="body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Google Shape;43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9"/>
          <p:cNvSpPr txBox="1"/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" type="subTitle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8" name="Google Shape;48;p9"/>
          <p:cNvSpPr txBox="1"/>
          <p:nvPr>
            <p:ph idx="2" type="body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0"/>
          <p:cNvSpPr txBox="1"/>
          <p:nvPr>
            <p:ph idx="1" type="body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radig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Relationship Id="rId4" Type="http://schemas.openxmlformats.org/officeDocument/2006/relationships/image" Target="../media/image1.png"/><Relationship Id="rId5" Type="http://schemas.openxmlformats.org/officeDocument/2006/relationships/image" Target="../media/image4.jpg"/><Relationship Id="rId6" Type="http://schemas.openxmlformats.org/officeDocument/2006/relationships/image" Target="../media/image14.jpg"/><Relationship Id="rId7" Type="http://schemas.openxmlformats.org/officeDocument/2006/relationships/image" Target="../media/image6.jpg"/><Relationship Id="rId8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Relationship Id="rId4" Type="http://schemas.openxmlformats.org/officeDocument/2006/relationships/image" Target="../media/image10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jpg"/><Relationship Id="rId4" Type="http://schemas.openxmlformats.org/officeDocument/2006/relationships/image" Target="../media/image1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Spring at ISOLTRAP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2023/6/1</a:t>
            </a:r>
            <a:endParaRPr/>
          </a:p>
        </p:txBody>
      </p:sp>
      <p:sp>
        <p:nvSpPr>
          <p:cNvPr id="65" name="Google Shape;65;p13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Roy Ramzi Bualuan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/ɹɔɪ ˈɹæm.zi bo.ɒl.ˈwɒn/</a:t>
            </a:r>
            <a:endParaRPr/>
          </a:p>
        </p:txBody>
      </p:sp>
      <p:pic>
        <p:nvPicPr>
          <p:cNvPr id="66" name="Google Shape;6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54250" y="205074"/>
            <a:ext cx="2989752" cy="1516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4"/>
          <p:cNvSpPr txBox="1"/>
          <p:nvPr>
            <p:ph type="title"/>
          </p:nvPr>
        </p:nvSpPr>
        <p:spPr>
          <a:xfrm>
            <a:off x="311725" y="3485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Where we last left off…</a:t>
            </a:r>
            <a:endParaRPr sz="3600"/>
          </a:p>
        </p:txBody>
      </p:sp>
      <p:pic>
        <p:nvPicPr>
          <p:cNvPr id="72" name="Google Shape;7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326725"/>
            <a:ext cx="2847099" cy="1816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277025"/>
            <a:ext cx="2840916" cy="2049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38300" y="3093800"/>
            <a:ext cx="3159715" cy="2049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4"/>
          <p:cNvPicPr preferRelativeResize="0"/>
          <p:nvPr/>
        </p:nvPicPr>
        <p:blipFill rotWithShape="1">
          <a:blip r:embed="rId6">
            <a:alphaModFix/>
          </a:blip>
          <a:srcRect b="8165" l="8941" r="0" t="18466"/>
          <a:stretch/>
        </p:blipFill>
        <p:spPr>
          <a:xfrm>
            <a:off x="6595399" y="2472400"/>
            <a:ext cx="2394075" cy="257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920699" y="1277025"/>
            <a:ext cx="2049700" cy="2049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715466" y="1278050"/>
            <a:ext cx="3098421" cy="17428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5"/>
          <p:cNvSpPr txBox="1"/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What’s new?</a:t>
            </a:r>
            <a:endParaRPr sz="6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 txBox="1"/>
          <p:nvPr>
            <p:ph type="title"/>
          </p:nvPr>
        </p:nvSpPr>
        <p:spPr>
          <a:xfrm>
            <a:off x="311725" y="3485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SzPts val="3600"/>
              <a:buAutoNum type="arabicPeriod"/>
            </a:pPr>
            <a:r>
              <a:rPr lang="en" sz="3600"/>
              <a:t>3D modeling ESUs</a:t>
            </a:r>
            <a:endParaRPr sz="3600"/>
          </a:p>
        </p:txBody>
      </p:sp>
      <p:sp>
        <p:nvSpPr>
          <p:cNvPr id="88" name="Google Shape;88;p16"/>
          <p:cNvSpPr txBox="1"/>
          <p:nvPr>
            <p:ph idx="1" type="body"/>
          </p:nvPr>
        </p:nvSpPr>
        <p:spPr>
          <a:xfrm>
            <a:off x="467325" y="1788375"/>
            <a:ext cx="46344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ESU v6 </a:t>
            </a:r>
            <a:endParaRPr sz="2400"/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Multiple mounting positions</a:t>
            </a:r>
            <a:endParaRPr sz="2400"/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Modular sensor equipment</a:t>
            </a:r>
            <a:endParaRPr sz="2400"/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Final version?</a:t>
            </a:r>
            <a:endParaRPr sz="2400"/>
          </a:p>
        </p:txBody>
      </p:sp>
      <p:pic>
        <p:nvPicPr>
          <p:cNvPr id="89" name="Google Shape;8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66354" y="1277627"/>
            <a:ext cx="3136946" cy="2278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83452" y="3017675"/>
            <a:ext cx="3562899" cy="2278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7"/>
          <p:cNvSpPr txBox="1"/>
          <p:nvPr>
            <p:ph idx="1" type="body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Oops</a:t>
            </a:r>
            <a:endParaRPr/>
          </a:p>
        </p:txBody>
      </p:sp>
      <p:pic>
        <p:nvPicPr>
          <p:cNvPr id="96" name="Google Shape;9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338" y="67100"/>
            <a:ext cx="5622134" cy="4216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93125" y="109750"/>
            <a:ext cx="3098477" cy="4131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8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2. Ethernet Communication</a:t>
            </a:r>
            <a:endParaRPr/>
          </a:p>
        </p:txBody>
      </p:sp>
      <p:sp>
        <p:nvSpPr>
          <p:cNvPr id="103" name="Google Shape;103;p18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4" name="Google Shape;10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99050" y="0"/>
            <a:ext cx="385762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8"/>
          <p:cNvSpPr txBox="1"/>
          <p:nvPr/>
        </p:nvSpPr>
        <p:spPr>
          <a:xfrm>
            <a:off x="46350" y="1483450"/>
            <a:ext cx="4166400" cy="23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Ethernet Registration</a:t>
            </a:r>
            <a:endParaRPr sz="1800">
              <a:solidFill>
                <a:schemeClr val="accen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Rewrite Arduino Code</a:t>
            </a:r>
            <a:endParaRPr sz="1800">
              <a:solidFill>
                <a:schemeClr val="accen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Set up device</a:t>
            </a:r>
            <a:endParaRPr sz="1800">
              <a:solidFill>
                <a:schemeClr val="accen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Rewrite Python code</a:t>
            </a:r>
            <a:endParaRPr sz="1800">
              <a:solidFill>
                <a:schemeClr val="accen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Roboto"/>
              <a:buChar char="○"/>
            </a:pPr>
            <a:r>
              <a:rPr lang="en" sz="18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Serial: ❌</a:t>
            </a:r>
            <a:endParaRPr sz="1800">
              <a:solidFill>
                <a:schemeClr val="accen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Roboto"/>
              <a:buChar char="○"/>
            </a:pPr>
            <a:r>
              <a:rPr lang="en" sz="18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Pyvisa: ❌</a:t>
            </a:r>
            <a:endParaRPr sz="1800">
              <a:solidFill>
                <a:schemeClr val="accen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Roboto"/>
              <a:buChar char="○"/>
            </a:pPr>
            <a:r>
              <a:rPr lang="en" sz="18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Socket:❓</a:t>
            </a:r>
            <a:endParaRPr sz="1800">
              <a:solidFill>
                <a:schemeClr val="accen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9"/>
          <p:cNvSpPr txBox="1"/>
          <p:nvPr>
            <p:ph idx="1" type="body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Success! </a:t>
            </a:r>
            <a:endParaRPr/>
          </a:p>
        </p:txBody>
      </p:sp>
      <p:pic>
        <p:nvPicPr>
          <p:cNvPr id="111" name="Google Shape;11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4650" y="152400"/>
            <a:ext cx="3162451" cy="4216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9"/>
          <p:cNvPicPr preferRelativeResize="0"/>
          <p:nvPr/>
        </p:nvPicPr>
        <p:blipFill rotWithShape="1">
          <a:blip r:embed="rId4">
            <a:alphaModFix/>
          </a:blip>
          <a:srcRect b="22889" l="0" r="20051" t="7219"/>
          <a:stretch/>
        </p:blipFill>
        <p:spPr>
          <a:xfrm>
            <a:off x="4619658" y="152400"/>
            <a:ext cx="3617568" cy="42166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0"/>
          <p:cNvSpPr txBox="1"/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What’s next?</a:t>
            </a:r>
            <a:endParaRPr sz="6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1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lot…</a:t>
            </a:r>
            <a:endParaRPr/>
          </a:p>
        </p:txBody>
      </p:sp>
      <p:sp>
        <p:nvSpPr>
          <p:cNvPr id="123" name="Google Shape;123;p21"/>
          <p:cNvSpPr txBox="1"/>
          <p:nvPr>
            <p:ph idx="1" type="body"/>
          </p:nvPr>
        </p:nvSpPr>
        <p:spPr>
          <a:xfrm>
            <a:off x="311700" y="1505700"/>
            <a:ext cx="8652900" cy="331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BEAMTIME! 🥳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Finalize ESU 3D model 😅</a:t>
            </a:r>
            <a:endParaRPr sz="2600"/>
          </a:p>
          <a:p>
            <a:pPr indent="-393700" lvl="1" marL="914400" rtl="0" algn="l">
              <a:spcBef>
                <a:spcPts val="0"/>
              </a:spcBef>
              <a:spcAft>
                <a:spcPts val="0"/>
              </a:spcAft>
              <a:buSzPts val="2600"/>
              <a:buChar char="○"/>
            </a:pPr>
            <a:r>
              <a:rPr lang="en" sz="2600"/>
              <a:t>Waiting on 3D printer 👉👈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Fix minor (major) bugs in code 😵‍💫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Universalize code 🤓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Documentation 😬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Paper 🫠</a:t>
            </a:r>
            <a:endParaRPr sz="2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