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456" r:id="rId3"/>
    <p:sldId id="461" r:id="rId4"/>
    <p:sldId id="445" r:id="rId5"/>
    <p:sldId id="463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6" autoAdjust="0"/>
    <p:restoredTop sz="96247" autoAdjust="0"/>
  </p:normalViewPr>
  <p:slideViewPr>
    <p:cSldViewPr snapToGrid="0" showGuides="1">
      <p:cViewPr>
        <p:scale>
          <a:sx n="91" d="100"/>
          <a:sy n="91" d="100"/>
        </p:scale>
        <p:origin x="1386" y="5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179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80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en-US" dirty="0" err="1"/>
              <a:t>D.Cotte</a:t>
            </a:r>
            <a:r>
              <a:rPr lang="en-US" dirty="0"/>
              <a:t> BE-OP-PS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16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446444-82FC-D708-01B2-5E836B0C280B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749BD3-13C8-1014-9BC6-E6CFE6D00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92" y="562393"/>
            <a:ext cx="10302815" cy="5733214"/>
          </a:xfrm>
          <a:prstGeom prst="rect">
            <a:avLst/>
          </a:prstGeom>
        </p:spPr>
      </p:pic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76"/>
            <a:ext cx="10515600" cy="5648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dirty="0">
                <a:solidFill>
                  <a:schemeClr val="accent5"/>
                </a:solidFill>
                <a:latin typeface="+mn-lt"/>
              </a:rPr>
              <a:t>Beam availability W16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DCAEB3-3B4D-2FDC-5D67-A3A512F3F9E5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4599DB-FA8D-BA8F-A913-90D19E9D63D3}"/>
              </a:ext>
            </a:extLst>
          </p:cNvPr>
          <p:cNvSpPr/>
          <p:nvPr/>
        </p:nvSpPr>
        <p:spPr>
          <a:xfrm>
            <a:off x="1052671" y="784007"/>
            <a:ext cx="1086928" cy="564832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8159BE68-C447-0C60-F842-156B629FF2B7}"/>
              </a:ext>
            </a:extLst>
          </p:cNvPr>
          <p:cNvSpPr txBox="1"/>
          <p:nvPr/>
        </p:nvSpPr>
        <p:spPr>
          <a:xfrm>
            <a:off x="7824636" y="5085613"/>
            <a:ext cx="1192363" cy="276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L4 PLC issue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F90409-6F90-511E-AF40-E3B309188F7D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8420818" y="4804913"/>
            <a:ext cx="447137" cy="280700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442CBD31-224C-D34B-29F7-4BDBA0522EFD}"/>
              </a:ext>
            </a:extLst>
          </p:cNvPr>
          <p:cNvSpPr txBox="1"/>
          <p:nvPr/>
        </p:nvSpPr>
        <p:spPr>
          <a:xfrm>
            <a:off x="9291366" y="4028534"/>
            <a:ext cx="1339492" cy="4616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Beam stop for access L4/PSB/PS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8C007A9-445C-512A-026B-B655303CD3B1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9489057" y="4490197"/>
            <a:ext cx="472055" cy="228452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7">
            <a:extLst>
              <a:ext uri="{FF2B5EF4-FFF2-40B4-BE49-F238E27FC236}">
                <a16:creationId xmlns:a16="http://schemas.microsoft.com/office/drawing/2014/main" id="{EE7ED996-65E8-E1D8-EDDF-21F70CCD4C17}"/>
              </a:ext>
            </a:extLst>
          </p:cNvPr>
          <p:cNvSpPr txBox="1"/>
          <p:nvPr/>
        </p:nvSpPr>
        <p:spPr>
          <a:xfrm>
            <a:off x="10158803" y="5037563"/>
            <a:ext cx="1187092" cy="4616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PSB magnet water leak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5D847C-9C91-0840-12CC-1FE0FC79E47B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9747430" y="4779392"/>
            <a:ext cx="1004919" cy="25817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439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904" y="647171"/>
            <a:ext cx="6872956" cy="5919318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PS is now in full operation</a:t>
            </a:r>
            <a:b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GB" sz="2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TOF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Investigations on the bad shots intermittently triggering the SIS and stopping the beam. No clear indication on extraction elements, BI expert contacted.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Changed working point to improve vertical tune before extraction, reduced vertical beam size on SEM grids.</a:t>
            </a:r>
            <a:b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EAST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Delivering spills to all EAST destinations including parasitic TOF.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Work started for a high intensity parasitic TOF.</a:t>
            </a:r>
            <a:b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SFTPRO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Optimization at PS-SPS transfer (energy matching with SPS, trajectory correction done by reducing extraction bump by 1 mm and adjusting DFAs)</a:t>
            </a:r>
            <a:b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HiRadMat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/AWAKE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Setting up of an AWAKE like bunch for </a:t>
            </a:r>
            <a:r>
              <a:rPr lang="en-GB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HiRadMat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, present performance in </a:t>
            </a:r>
            <a:r>
              <a:rPr lang="en-GB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emittance@FT</a:t>
            </a:r>
            <a:r>
              <a:rPr lang="en-GB" sz="2400"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  <a:br>
              <a:rPr lang="en-GB" sz="240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GB" sz="2400">
                <a:latin typeface="Calibri" panose="020F0502020204030204" pitchFamily="34" charset="0"/>
                <a:ea typeface="Times New Roman" panose="02020603050405020304" pitchFamily="18" charset="0"/>
              </a:rPr>
              <a:t>~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2.7 um (H), 2.2 um (V)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3925BB-A91F-5EA3-68C8-D47D529FD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410" y="3669392"/>
            <a:ext cx="4836686" cy="27438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550A35A-DC6E-3FEA-D099-D061F6C998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946" t="8818" r="10500" b="50000"/>
          <a:stretch/>
        </p:blipFill>
        <p:spPr>
          <a:xfrm>
            <a:off x="6918846" y="250661"/>
            <a:ext cx="2727907" cy="16348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A6BB0B-4A7D-0330-5DD7-0B736156B4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092" t="6966" r="19250" b="75541"/>
          <a:stretch/>
        </p:blipFill>
        <p:spPr>
          <a:xfrm>
            <a:off x="6999860" y="1971784"/>
            <a:ext cx="3006392" cy="1648340"/>
          </a:xfrm>
          <a:prstGeom prst="rect">
            <a:avLst/>
          </a:prstGeom>
        </p:spPr>
      </p:pic>
      <p:pic>
        <p:nvPicPr>
          <p:cNvPr id="25" name="Picture 24" descr="Graphical user interface&#10;&#10;Description automatically generated">
            <a:extLst>
              <a:ext uri="{FF2B5EF4-FFF2-40B4-BE49-F238E27FC236}">
                <a16:creationId xmlns:a16="http://schemas.microsoft.com/office/drawing/2014/main" id="{99361202-6A2B-B01A-F551-32AD9063F9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46495" r="2034" b="29470"/>
          <a:stretch/>
        </p:blipFill>
        <p:spPr>
          <a:xfrm>
            <a:off x="9386815" y="1013459"/>
            <a:ext cx="3006392" cy="16483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4AB5C88-D66C-1488-BFDE-F42F922E9056}"/>
              </a:ext>
            </a:extLst>
          </p:cNvPr>
          <p:cNvSpPr txBox="1"/>
          <p:nvPr/>
        </p:nvSpPr>
        <p:spPr>
          <a:xfrm>
            <a:off x="10355143" y="495586"/>
            <a:ext cx="1227257" cy="307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SEM grid data?</a:t>
            </a:r>
            <a:endParaRPr kumimoji="0" lang="fr-FR" sz="14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80059A-C4A3-43A3-1889-607360F2923E}"/>
              </a:ext>
            </a:extLst>
          </p:cNvPr>
          <p:cNvSpPr txBox="1"/>
          <p:nvPr/>
        </p:nvSpPr>
        <p:spPr>
          <a:xfrm>
            <a:off x="10306172" y="2774220"/>
            <a:ext cx="1481567" cy="7386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Extraction element not pulsing?</a:t>
            </a:r>
            <a:endParaRPr kumimoji="0" lang="fr-FR" sz="14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51793" y="-533539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8E89AD0C-E890-4A93-BA24-77BAFD43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821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Status of operational beams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0007F-5D24-0524-FB0A-6944DD5A7C5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623D6BE-6CED-33D0-5611-75D66BC3B7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869102"/>
              </p:ext>
            </p:extLst>
          </p:nvPr>
        </p:nvGraphicFramePr>
        <p:xfrm>
          <a:off x="551793" y="801422"/>
          <a:ext cx="11088414" cy="5129836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84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(core only)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0" noProof="0" dirty="0"/>
                        <a:t>Sent to SPS at</a:t>
                      </a:r>
                      <a:r>
                        <a:rPr lang="en-GB" sz="1400" b="1" noProof="0" dirty="0"/>
                        <a:t> 50 ∙ 10</a:t>
                      </a:r>
                      <a:r>
                        <a:rPr lang="en-GB" sz="1400" b="1" baseline="30000" noProof="0" dirty="0"/>
                        <a:t>10</a:t>
                      </a:r>
                      <a:r>
                        <a:rPr lang="en-GB" sz="1400" b="1" noProof="0" dirty="0"/>
                        <a:t> p/p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 ;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FTA line commissioned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850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 and (28-)40 ns bunch length at extraction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Beam slow extracted to T9, N targets and to IRRAD, Fast extraction and parasitic TOF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GB" sz="1800" b="1" baseline="0" noProof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noProof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LHCPILOT,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noProof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28499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(3bp, 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2.4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(2bp, 12b to 48b)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1.9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On hold</a:t>
                      </a:r>
                      <a:endParaRPr lang="en-GB" sz="1400" i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OK at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1.4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p/b;</a:t>
                      </a:r>
                      <a:r>
                        <a:rPr lang="en-GB" sz="1400" b="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Pushed up to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2.3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noProof="0" dirty="0"/>
                        <a:t>LHC25 8b4e (56b)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b="1" noProof="0" dirty="0"/>
                        <a:t>Pushed up to </a:t>
                      </a:r>
                      <a:r>
                        <a:rPr lang="en-GB" sz="1400" b="1" noProof="0" dirty="0"/>
                        <a:t>2.1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193763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7633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 err="1"/>
                        <a:t>HiRadMat</a:t>
                      </a:r>
                      <a:endParaRPr lang="en-GB" sz="1400" i="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0" noProof="0" dirty="0"/>
                        <a:t>Single bunch AWAKE-like prepared at 2um transverse emittance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2029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ILHC (1b), ILHC (4b)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b="1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5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04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16 – </a:t>
            </a:r>
            <a:r>
              <a:rPr lang="fr-CH" sz="3200" b="1" dirty="0">
                <a:sym typeface="Calibri"/>
              </a:rPr>
              <a:t>Alexandre Lasheen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17 – </a:t>
            </a:r>
            <a:r>
              <a:rPr lang="fr-CH" sz="3200" b="1" dirty="0">
                <a:sym typeface="Calibri"/>
              </a:rPr>
              <a:t>Matthew Fraser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at the CCC</a:t>
            </a:r>
            <a:r>
              <a:rPr lang="en-US" sz="2400" dirty="0"/>
              <a:t> on Tuesday/Wednesday/Thursday/Friday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0E0991-EE7E-67D2-AA88-9DF448676896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37129</TotalTime>
  <Words>501</Words>
  <Application>Microsoft Office PowerPoint</Application>
  <PresentationFormat>Widescreen</PresentationFormat>
  <Paragraphs>83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PS Report week 16</vt:lpstr>
      <vt:lpstr>Beam availability W16</vt:lpstr>
      <vt:lpstr>PowerPoint Presentation</vt:lpstr>
      <vt:lpstr>Status of operational beams</vt:lpstr>
      <vt:lpstr>PS Coordinator for week 16 – Alexandre Lasheen PS Coordinator for week 17 – Matthew Fraser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W16</dc:title>
  <dc:creator>Heiko Damerau</dc:creator>
  <cp:lastModifiedBy>Alexandre Lasheen</cp:lastModifiedBy>
  <cp:revision>1095</cp:revision>
  <dcterms:modified xsi:type="dcterms:W3CDTF">2023-04-20T08:50:15Z</dcterms:modified>
</cp:coreProperties>
</file>