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44" r:id="rId6"/>
    <p:sldId id="350" r:id="rId7"/>
    <p:sldId id="354" r:id="rId8"/>
    <p:sldId id="351" r:id="rId9"/>
    <p:sldId id="352" r:id="rId10"/>
    <p:sldId id="353" r:id="rId11"/>
    <p:sldId id="355" r:id="rId12"/>
    <p:sldId id="266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69" autoAdjust="0"/>
    <p:restoredTop sz="94648" autoAdjust="0"/>
  </p:normalViewPr>
  <p:slideViewPr>
    <p:cSldViewPr snapToObjects="1" showGuides="1">
      <p:cViewPr varScale="1">
        <p:scale>
          <a:sx n="136" d="100"/>
          <a:sy n="136" d="100"/>
        </p:scale>
        <p:origin x="216" y="408"/>
      </p:cViewPr>
      <p:guideLst>
        <p:guide orient="horz" pos="16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77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M. Giovannozzi -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M. Giovannozzi -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15616" y="1755150"/>
            <a:ext cx="7776864" cy="1350000"/>
          </a:xfrm>
        </p:spPr>
        <p:txBody>
          <a:bodyPr/>
          <a:lstStyle/>
          <a:p>
            <a:r>
              <a:rPr lang="en-GB" dirty="0"/>
              <a:t>Status and plans for Task 2.2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99592" y="2859782"/>
            <a:ext cx="7344816" cy="1296144"/>
          </a:xfrm>
        </p:spPr>
        <p:txBody>
          <a:bodyPr>
            <a:normAutofit/>
          </a:bodyPr>
          <a:lstStyle/>
          <a:p>
            <a:r>
              <a:rPr lang="en-GB" dirty="0"/>
              <a:t>M. Giovannozzi</a:t>
            </a:r>
            <a:endParaRPr lang="en-GB" sz="2600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971600" y="4424362"/>
            <a:ext cx="6984776" cy="261938"/>
          </a:xfrm>
        </p:spPr>
        <p:txBody>
          <a:bodyPr>
            <a:noAutofit/>
          </a:bodyPr>
          <a:lstStyle/>
          <a:p>
            <a:r>
              <a:rPr lang="en-GB" sz="1800" i="0" dirty="0">
                <a:solidFill>
                  <a:schemeClr val="bg2"/>
                </a:solidFill>
              </a:rPr>
              <a:t>25 April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Task 2.2: general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27534"/>
            <a:ext cx="8280480" cy="3456384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T. </a:t>
            </a:r>
            <a:r>
              <a:rPr lang="en-GB" dirty="0" err="1"/>
              <a:t>Pugnat</a:t>
            </a:r>
            <a:r>
              <a:rPr lang="en-GB" dirty="0"/>
              <a:t> started as fellow on 1</a:t>
            </a:r>
            <a:r>
              <a:rPr lang="en-GB" baseline="30000" dirty="0"/>
              <a:t>st</a:t>
            </a:r>
            <a:r>
              <a:rPr lang="en-GB" dirty="0"/>
              <a:t> September 2022.</a:t>
            </a:r>
            <a:endParaRPr lang="en-GB" dirty="0">
              <a:solidFill>
                <a:srgbClr val="0713FF"/>
              </a:solidFill>
            </a:endParaRPr>
          </a:p>
          <a:p>
            <a:pPr algn="l"/>
            <a:r>
              <a:rPr lang="en-GB" dirty="0"/>
              <a:t>C. E. </a:t>
            </a:r>
            <a:r>
              <a:rPr lang="en-GB" dirty="0" err="1"/>
              <a:t>Montanari</a:t>
            </a:r>
            <a:r>
              <a:rPr lang="en-GB" dirty="0"/>
              <a:t> will end PhD contract on 31</a:t>
            </a:r>
            <a:r>
              <a:rPr lang="en-GB" baseline="30000" dirty="0"/>
              <a:t>st</a:t>
            </a:r>
            <a:r>
              <a:rPr lang="en-GB" dirty="0"/>
              <a:t> of May. He will continue with a </a:t>
            </a:r>
            <a:r>
              <a:rPr lang="en-GB" dirty="0" err="1"/>
              <a:t>PostDoc</a:t>
            </a:r>
            <a:r>
              <a:rPr lang="en-GB" dirty="0"/>
              <a:t> in the framework of HL-UK. He works on diffusion mechanisms for non-linear beam dynamics.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559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Tools for DA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55526"/>
            <a:ext cx="8136904" cy="4248472"/>
          </a:xfrm>
        </p:spPr>
        <p:txBody>
          <a:bodyPr>
            <a:normAutofit fontScale="92500"/>
          </a:bodyPr>
          <a:lstStyle/>
          <a:p>
            <a:pPr algn="l"/>
            <a:r>
              <a:rPr lang="en-GB" dirty="0"/>
              <a:t>Error routines: current status</a:t>
            </a:r>
          </a:p>
          <a:p>
            <a:pPr lvl="1" algn="l"/>
            <a:r>
              <a:rPr lang="en-GB" dirty="0"/>
              <a:t>Documentation of the current version of error routines is in progress.</a:t>
            </a:r>
          </a:p>
          <a:p>
            <a:pPr lvl="1" algn="l"/>
            <a:r>
              <a:rPr lang="en-GB" dirty="0"/>
              <a:t>New routines for V1.4: magnet orientation read from external file (as for LHC magnets) -&gt; </a:t>
            </a:r>
            <a:r>
              <a:rPr lang="en-GB" b="1" dirty="0">
                <a:solidFill>
                  <a:srgbClr val="00B050"/>
                </a:solidFill>
              </a:rPr>
              <a:t>Successfully tested. </a:t>
            </a:r>
          </a:p>
          <a:p>
            <a:pPr lvl="1" algn="l"/>
            <a:r>
              <a:rPr lang="en-GB" dirty="0"/>
              <a:t>New routines for V1.5 (and V1.6) should be developed -&gt; </a:t>
            </a:r>
            <a:r>
              <a:rPr lang="en-GB" b="1" dirty="0">
                <a:solidFill>
                  <a:srgbClr val="00B050"/>
                </a:solidFill>
              </a:rPr>
              <a:t>No need for further development. </a:t>
            </a:r>
            <a:endParaRPr lang="en-GB" dirty="0"/>
          </a:p>
          <a:p>
            <a:pPr algn="l"/>
            <a:r>
              <a:rPr lang="en-GB" dirty="0"/>
              <a:t>DA tools for </a:t>
            </a:r>
            <a:r>
              <a:rPr lang="en-GB" dirty="0" err="1"/>
              <a:t>XTrack</a:t>
            </a:r>
            <a:r>
              <a:rPr lang="en-GB" dirty="0"/>
              <a:t> simulations</a:t>
            </a:r>
          </a:p>
          <a:p>
            <a:pPr lvl="1" algn="l"/>
            <a:r>
              <a:rPr lang="en-GB" dirty="0"/>
              <a:t>To be developed next, based on preliminary tools by Frederik -&gt; </a:t>
            </a:r>
            <a:r>
              <a:rPr lang="en-GB" b="1" dirty="0">
                <a:solidFill>
                  <a:srgbClr val="00B050"/>
                </a:solidFill>
              </a:rPr>
              <a:t>Good progress made (recent report at WP2). </a:t>
            </a:r>
            <a:endParaRPr lang="en-GB" dirty="0"/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Possible timeline: Q4 2022/Q1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0A197-415E-E13B-EBEB-534C09034B56}"/>
              </a:ext>
            </a:extLst>
          </p:cNvPr>
          <p:cNvSpPr txBox="1"/>
          <p:nvPr/>
        </p:nvSpPr>
        <p:spPr>
          <a:xfrm>
            <a:off x="7560552" y="-18797"/>
            <a:ext cx="156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From last TL meeting</a:t>
            </a:r>
          </a:p>
        </p:txBody>
      </p:sp>
    </p:spTree>
    <p:extLst>
      <p:ext uri="{BB962C8B-B14F-4D97-AF65-F5344CB8AC3E}">
        <p14:creationId xmlns:p14="http://schemas.microsoft.com/office/powerpoint/2010/main" val="173075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Tools for DA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55526"/>
            <a:ext cx="8136904" cy="424847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DA tools for </a:t>
            </a:r>
            <a:r>
              <a:rPr lang="en-GB" dirty="0" err="1"/>
              <a:t>XTrack</a:t>
            </a:r>
            <a:r>
              <a:rPr lang="en-GB" dirty="0"/>
              <a:t> simulations</a:t>
            </a:r>
          </a:p>
          <a:p>
            <a:pPr lvl="1" algn="l"/>
            <a:r>
              <a:rPr lang="en-GB" dirty="0"/>
              <a:t>Complete development of models for DA vs time. Once complete, perform analysis of large set of DA simulation results available.</a:t>
            </a:r>
          </a:p>
          <a:p>
            <a:pPr lvl="1" algn="l"/>
            <a:r>
              <a:rPr lang="en-GB" dirty="0"/>
              <a:t>Move to DA simulations with </a:t>
            </a:r>
            <a:r>
              <a:rPr lang="en-GB" dirty="0" err="1"/>
              <a:t>XTrack</a:t>
            </a:r>
            <a:r>
              <a:rPr lang="en-GB" dirty="0"/>
              <a:t>, also using </a:t>
            </a:r>
            <a:r>
              <a:rPr lang="en-GB" dirty="0" err="1"/>
              <a:t>XBoinc</a:t>
            </a:r>
            <a:r>
              <a:rPr lang="en-GB" dirty="0"/>
              <a:t>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Possible timeline: Q2/Q3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0A197-415E-E13B-EBEB-534C09034B56}"/>
              </a:ext>
            </a:extLst>
          </p:cNvPr>
          <p:cNvSpPr txBox="1"/>
          <p:nvPr/>
        </p:nvSpPr>
        <p:spPr>
          <a:xfrm>
            <a:off x="7560552" y="-18797"/>
            <a:ext cx="156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20811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 studies for V1.4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99542"/>
            <a:ext cx="8280480" cy="4032448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DA studies:</a:t>
            </a:r>
          </a:p>
          <a:p>
            <a:pPr lvl="1" algn="l"/>
            <a:r>
              <a:rPr lang="en-GB" dirty="0"/>
              <a:t>Completed analyses using latest known FQ estimate for MQXFB.</a:t>
            </a:r>
          </a:p>
          <a:p>
            <a:pPr algn="l"/>
            <a:r>
              <a:rPr lang="en-GB" dirty="0"/>
              <a:t>Next studies</a:t>
            </a:r>
          </a:p>
          <a:p>
            <a:pPr lvl="1" algn="l"/>
            <a:r>
              <a:rPr lang="en-GB" dirty="0"/>
              <a:t>Additional study of the b5 correction of the D2 separation dipole.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Possible timeline: Q2/Q3 2023</a:t>
            </a:r>
            <a:r>
              <a:rPr lang="en-GB" dirty="0"/>
              <a:t>. </a:t>
            </a:r>
          </a:p>
          <a:p>
            <a:pPr marL="0" indent="0" algn="l">
              <a:buNone/>
            </a:pPr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46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Other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699542"/>
            <a:ext cx="8280480" cy="433772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Think of magnet sorting -&gt; </a:t>
            </a:r>
            <a:r>
              <a:rPr lang="en-GB" b="1" dirty="0">
                <a:solidFill>
                  <a:srgbClr val="00B050"/>
                </a:solidFill>
              </a:rPr>
              <a:t>Good progress made (recent reports at WP2). </a:t>
            </a:r>
            <a:endParaRPr lang="en-GB" dirty="0"/>
          </a:p>
          <a:p>
            <a:pPr algn="l"/>
            <a:r>
              <a:rPr lang="en-GB" dirty="0">
                <a:solidFill>
                  <a:srgbClr val="0713FF"/>
                </a:solidFill>
              </a:rPr>
              <a:t>Follow up of the measured field quality: continuous process, as data come…</a:t>
            </a:r>
            <a:endParaRPr lang="en-GB" dirty="0"/>
          </a:p>
          <a:p>
            <a:pPr algn="l"/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570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056344" cy="1080120"/>
          </a:xfrm>
        </p:spPr>
        <p:txBody>
          <a:bodyPr/>
          <a:lstStyle/>
          <a:p>
            <a:r>
              <a:rPr lang="en-GB" sz="3200" dirty="0"/>
              <a:t>Diffusion mechanisms: current activities and future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1203597"/>
            <a:ext cx="8280480" cy="3563665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Current status: </a:t>
            </a:r>
          </a:p>
          <a:p>
            <a:pPr lvl="1" algn="l"/>
            <a:r>
              <a:rPr lang="en-GB" dirty="0"/>
              <a:t>Data from Run 2 collimator scans analysed and found encouraging agreement with model predictions (IPAC22 paper).</a:t>
            </a:r>
          </a:p>
          <a:p>
            <a:pPr lvl="1" algn="l"/>
            <a:r>
              <a:rPr lang="en-GB" dirty="0"/>
              <a:t>LHC MD request issued -&gt; </a:t>
            </a:r>
            <a:r>
              <a:rPr lang="en-GB" b="1" dirty="0">
                <a:solidFill>
                  <a:srgbClr val="00B050"/>
                </a:solidFill>
              </a:rPr>
              <a:t>Good progress made (MD time allocated. Data analysis in IPAC23 paper, to be further developed). </a:t>
            </a:r>
            <a:endParaRPr lang="en-GB" dirty="0"/>
          </a:p>
          <a:p>
            <a:pPr lvl="1" algn="l"/>
            <a:r>
              <a:rPr lang="en-GB" dirty="0"/>
              <a:t>Diffusion models applied also to LRBB wire compensator data: encouraging results obtained. Looking for MD time -&gt; </a:t>
            </a:r>
            <a:r>
              <a:rPr lang="en-GB" b="1" dirty="0">
                <a:solidFill>
                  <a:srgbClr val="00B050"/>
                </a:solidFill>
              </a:rPr>
              <a:t>Good progress made (MD time allocated. Data analysis of Run 2 data in IPAC23 paper. Data analysis of 2022 MD to be started). </a:t>
            </a:r>
            <a:endParaRPr lang="en-GB" dirty="0"/>
          </a:p>
          <a:p>
            <a:pPr algn="l"/>
            <a:r>
              <a:rPr lang="en-GB" dirty="0"/>
              <a:t>Analysis of phase-space structures with fast indicators (establish a link between diffusion and extended weakly-chaotic regions):</a:t>
            </a:r>
          </a:p>
          <a:p>
            <a:pPr lvl="1" algn="l"/>
            <a:r>
              <a:rPr lang="en-GB" dirty="0"/>
              <a:t>New indicators implemented and studied for a simple model (4D </a:t>
            </a:r>
            <a:r>
              <a:rPr lang="en-GB" dirty="0" err="1"/>
              <a:t>Hénon</a:t>
            </a:r>
            <a:r>
              <a:rPr lang="en-GB" dirty="0"/>
              <a:t> map) -&gt; </a:t>
            </a:r>
            <a:r>
              <a:rPr lang="en-GB" b="1" dirty="0">
                <a:solidFill>
                  <a:srgbClr val="00B050"/>
                </a:solidFill>
              </a:rPr>
              <a:t>Good progress made (paper finalised and submitted). </a:t>
            </a:r>
            <a:endParaRPr lang="en-GB" dirty="0"/>
          </a:p>
          <a:p>
            <a:pPr lvl="1" algn="l"/>
            <a:r>
              <a:rPr lang="en-GB" dirty="0"/>
              <a:t>New indicators implemented in </a:t>
            </a:r>
            <a:r>
              <a:rPr lang="en-GB" dirty="0" err="1"/>
              <a:t>XTrack</a:t>
            </a:r>
            <a:r>
              <a:rPr lang="en-GB" dirty="0"/>
              <a:t> and applied to HL-LHC lattices -&gt; </a:t>
            </a:r>
            <a:r>
              <a:rPr lang="en-GB" b="1" dirty="0">
                <a:solidFill>
                  <a:srgbClr val="00B050"/>
                </a:solidFill>
              </a:rPr>
              <a:t>Good progress made (paper in draft, to be finalised adding new data analyses). </a:t>
            </a:r>
            <a:endParaRPr lang="en-GB" dirty="0"/>
          </a:p>
          <a:p>
            <a:pPr algn="l"/>
            <a:r>
              <a:rPr lang="en-GB" dirty="0"/>
              <a:t>Consider 2D diffusion models: Still far, probably for a future student…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/>
              <a:t>is</a:t>
            </a:r>
            <a:r>
              <a:rPr lang="fr-FR" noProof="0" dirty="0"/>
              <a:t>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94F4A1-4139-15AB-C8DF-08FE5228544E}"/>
              </a:ext>
            </a:extLst>
          </p:cNvPr>
          <p:cNvSpPr txBox="1"/>
          <p:nvPr/>
        </p:nvSpPr>
        <p:spPr>
          <a:xfrm>
            <a:off x="7560552" y="-18797"/>
            <a:ext cx="156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From last TL meeting</a:t>
            </a:r>
          </a:p>
        </p:txBody>
      </p:sp>
    </p:spTree>
    <p:extLst>
      <p:ext uri="{BB962C8B-B14F-4D97-AF65-F5344CB8AC3E}">
        <p14:creationId xmlns:p14="http://schemas.microsoft.com/office/powerpoint/2010/main" val="307053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056344" cy="1080120"/>
          </a:xfrm>
        </p:spPr>
        <p:txBody>
          <a:bodyPr/>
          <a:lstStyle/>
          <a:p>
            <a:r>
              <a:rPr lang="en-GB" sz="3200" dirty="0"/>
              <a:t>Diffusion mechanisms: current activities and future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1203597"/>
            <a:ext cx="8280480" cy="3563665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Future plans (for </a:t>
            </a:r>
            <a:r>
              <a:rPr lang="en-GB" dirty="0" err="1"/>
              <a:t>PostDoc</a:t>
            </a:r>
            <a:r>
              <a:rPr lang="en-GB"/>
              <a:t> period): </a:t>
            </a:r>
            <a:endParaRPr lang="en-GB" dirty="0"/>
          </a:p>
          <a:p>
            <a:pPr lvl="1" algn="l"/>
            <a:r>
              <a:rPr lang="en-GB" dirty="0"/>
              <a:t>Extract information about diffusion coefficient from tracking data.</a:t>
            </a:r>
          </a:p>
          <a:p>
            <a:pPr lvl="1" algn="l"/>
            <a:r>
              <a:rPr lang="en-GB" dirty="0"/>
              <a:t>Pursue diffusive models with wire and noise (in collaboration with Guido et al.)</a:t>
            </a:r>
          </a:p>
          <a:p>
            <a:pPr lvl="1" algn="l"/>
            <a:r>
              <a:rPr lang="en-GB" dirty="0"/>
              <a:t>HEL studies.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/>
              <a:t>is</a:t>
            </a:r>
            <a:r>
              <a:rPr lang="fr-FR" noProof="0" dirty="0"/>
              <a:t>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94F4A1-4139-15AB-C8DF-08FE5228544E}"/>
              </a:ext>
            </a:extLst>
          </p:cNvPr>
          <p:cNvSpPr txBox="1"/>
          <p:nvPr/>
        </p:nvSpPr>
        <p:spPr>
          <a:xfrm>
            <a:off x="7560552" y="-18797"/>
            <a:ext cx="156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22701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20525</TotalTime>
  <Words>569</Words>
  <Application>Microsoft Macintosh PowerPoint</Application>
  <PresentationFormat>On-screen Show (16:9)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Status and plans for Task 2.2</vt:lpstr>
      <vt:lpstr>Task 2.2: general considerations</vt:lpstr>
      <vt:lpstr>Tools for DA simulations</vt:lpstr>
      <vt:lpstr>Tools for DA simulations</vt:lpstr>
      <vt:lpstr>Field quality studies for V1.4</vt:lpstr>
      <vt:lpstr>Other topics</vt:lpstr>
      <vt:lpstr>Diffusion mechanisms: current activities and future plans</vt:lpstr>
      <vt:lpstr>Diffusion mechanisms: current activities and future plans</vt:lpstr>
      <vt:lpstr>Thank you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Massimo Giovannozzi</cp:lastModifiedBy>
  <cp:revision>916</cp:revision>
  <dcterms:created xsi:type="dcterms:W3CDTF">2016-03-23T13:26:05Z</dcterms:created>
  <dcterms:modified xsi:type="dcterms:W3CDTF">2023-04-25T07:32:46Z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