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69" r:id="rId7"/>
    <p:sldId id="270" r:id="rId8"/>
    <p:sldId id="275" r:id="rId9"/>
    <p:sldId id="271" r:id="rId10"/>
    <p:sldId id="272" r:id="rId11"/>
    <p:sldId id="273" r:id="rId12"/>
    <p:sldId id="274" r:id="rId13"/>
    <p:sldId id="276" r:id="rId14"/>
    <p:sldId id="277" r:id="rId15"/>
    <p:sldId id="267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257"/>
            <p14:sldId id="269"/>
            <p14:sldId id="270"/>
            <p14:sldId id="275"/>
            <p14:sldId id="271"/>
            <p14:sldId id="272"/>
            <p14:sldId id="273"/>
            <p14:sldId id="274"/>
            <p14:sldId id="276"/>
            <p14:sldId id="277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 userDrawn="1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FF9900"/>
    <a:srgbClr val="33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490" autoAdjust="0"/>
    <p:restoredTop sz="86367" autoAdjust="0"/>
  </p:normalViewPr>
  <p:slideViewPr>
    <p:cSldViewPr snapToObjects="1" showGuides="1">
      <p:cViewPr varScale="1">
        <p:scale>
          <a:sx n="195" d="100"/>
          <a:sy n="195" d="100"/>
        </p:scale>
        <p:origin x="1208" y="184"/>
      </p:cViewPr>
      <p:guideLst>
        <p:guide orient="horz" pos="4065"/>
        <p:guide pos="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4/25/23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4/25/23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793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041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623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048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885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295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344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323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352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9664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624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De Maria, 80th WP2 Meeting, 1/11/2016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lJc6q6oHcGPYCm_boiwIJGj8a5RA3AgSw-WNszPWXuM/edit#gid=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indico.cern.ch/event/1277392/contributions/5366219/attachments/2631888/4552133/CERN_Presentation_DL2_meeting_19__April_final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b="1" i="0" dirty="0">
                <a:solidFill>
                  <a:srgbClr val="1A63A0"/>
                </a:solidFill>
                <a:effectLst/>
                <a:latin typeface="Roboto"/>
              </a:rPr>
              <a:t>Task 2.3 Incoherent Effects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28431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G. Sterbini on behalf of the team</a:t>
            </a:r>
          </a:p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31B592-23CA-779F-68B4-67F957E73D5A}"/>
              </a:ext>
            </a:extLst>
          </p:cNvPr>
          <p:cNvSpPr txBox="1"/>
          <p:nvPr/>
        </p:nvSpPr>
        <p:spPr>
          <a:xfrm>
            <a:off x="326767" y="4035997"/>
            <a:ext cx="771890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BB DA studies  (S. Kostoglou, C. Droin)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Luminosity model/performance (I. Efthymiopoulos)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Noise studies (S. Kostoglou, A.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Radoslavova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Fornara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[Manchester]</a:t>
            </a:r>
            <a:r>
              <a:rPr lang="en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Wire studies (G. Sterbini, P. Belanger/D. Kaltchev [TRIUMF]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</a:t>
            </a:r>
            <a:r>
              <a:rPr lang="en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ith the invaluable support of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</a:t>
            </a:r>
            <a:r>
              <a:rPr lang="en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ther WP2 members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Iadarola and the Xsuite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E. Lamb (BB and beam profile evolution)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M. Rufolo (luminosity: filling schemes and heavy tails)</a:t>
            </a:r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D510C-4FC6-F17A-EF53-146869B17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80000"/>
            <a:ext cx="8147248" cy="720000"/>
          </a:xfrm>
        </p:spPr>
        <p:txBody>
          <a:bodyPr/>
          <a:lstStyle/>
          <a:p>
            <a:r>
              <a:rPr lang="en-CH" dirty="0"/>
              <a:t>SIMULATION on CC and </a:t>
            </a:r>
            <a:r>
              <a:rPr lang="en-CH" sz="2600" kern="120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noise</a:t>
            </a:r>
            <a:r>
              <a:rPr lang="en-CH" dirty="0"/>
              <a:t> (BB+ heavy tails)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77295B-6A8A-0B96-2D73-10AF93088C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520" y="1058010"/>
            <a:ext cx="7452388" cy="452294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B894-1906-436C-2141-106AC8833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CC73A2-4B12-1CF1-D27E-6E7E81EC53F6}"/>
              </a:ext>
            </a:extLst>
          </p:cNvPr>
          <p:cNvSpPr txBox="1"/>
          <p:nvPr/>
        </p:nvSpPr>
        <p:spPr>
          <a:xfrm>
            <a:off x="6660232" y="461713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A. </a:t>
            </a:r>
            <a:r>
              <a:rPr lang="en-GB" dirty="0" err="1">
                <a:highlight>
                  <a:srgbClr val="FFFF00"/>
                </a:highlight>
              </a:rPr>
              <a:t>Fornara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29CB2FF-315F-340B-8689-743442E9F738}"/>
              </a:ext>
            </a:extLst>
          </p:cNvPr>
          <p:cNvSpPr txBox="1">
            <a:spLocks/>
          </p:cNvSpPr>
          <p:nvPr/>
        </p:nvSpPr>
        <p:spPr>
          <a:xfrm>
            <a:off x="1113311" y="5301208"/>
            <a:ext cx="7920000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2000" dirty="0"/>
              <a:t>Andrea arrived on 1st March and will spend 18 months at CERN</a:t>
            </a:r>
          </a:p>
          <a:p>
            <a:r>
              <a:rPr lang="en-CH" sz="2000" dirty="0"/>
              <a:t>He will also contribute to t</a:t>
            </a:r>
            <a:r>
              <a:rPr lang="en-GB" sz="2000" dirty="0"/>
              <a:t>he next SPS CC MD.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06436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97773-323D-EE5D-C369-B4839C8A9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Wire Compensation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C13F5-742C-887D-2BF0-01F10E654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231" y="1368726"/>
            <a:ext cx="7920000" cy="4906963"/>
          </a:xfrm>
        </p:spPr>
        <p:txBody>
          <a:bodyPr>
            <a:normAutofit fontScale="92500" lnSpcReduction="10000"/>
          </a:bodyPr>
          <a:lstStyle/>
          <a:p>
            <a:r>
              <a:rPr lang="en-CH" dirty="0"/>
              <a:t>Waiting for Management mandate for the Review (we prepared a proposal and submitted).</a:t>
            </a:r>
          </a:p>
          <a:p>
            <a:r>
              <a:rPr lang="en-CH" dirty="0"/>
              <a:t>For 2023, only LHC B2 wires will be available: included in the beam commissioning a</a:t>
            </a:r>
            <a:r>
              <a:rPr lang="en-GB" dirty="0" err="1"/>
              <a:t>nd</a:t>
            </a:r>
            <a:r>
              <a:rPr lang="en-CH" dirty="0"/>
              <a:t> in t</a:t>
            </a:r>
            <a:r>
              <a:rPr lang="en-GB" dirty="0"/>
              <a:t>he</a:t>
            </a:r>
            <a:r>
              <a:rPr lang="en-CH" dirty="0"/>
              <a:t> intensity ramp-up.</a:t>
            </a:r>
          </a:p>
          <a:p>
            <a:r>
              <a:rPr lang="en-CH" dirty="0"/>
              <a:t>The wire simulations for flat optics is still outstanding. As soon the xmask will be completed I will attack it.</a:t>
            </a:r>
          </a:p>
          <a:p>
            <a:r>
              <a:rPr lang="en-CH" dirty="0"/>
              <a:t>An important MD test for 2023 is the wire compensation during the beta-levelling (2/3 steps)</a:t>
            </a:r>
          </a:p>
          <a:p>
            <a:r>
              <a:rPr lang="en-CH" dirty="0"/>
              <a:t>Philippe will visit CERN for 1.5 months (coming the 2 May)</a:t>
            </a:r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1D69C-7494-D8E2-116E-DD0CADC97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599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51886-5C57-4FB3-83CD-9822241F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BA243-6AFF-4756-BAF2-B0D9C6BCC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4C7BDD-92B4-15B0-C7C0-B173649AF76A}"/>
              </a:ext>
            </a:extLst>
          </p:cNvPr>
          <p:cNvSpPr txBox="1"/>
          <p:nvPr/>
        </p:nvSpPr>
        <p:spPr>
          <a:xfrm>
            <a:off x="467544" y="1106742"/>
            <a:ext cx="8445050" cy="46445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>
                <a:solidFill>
                  <a:schemeClr val="accent5"/>
                </a:solidFill>
              </a:defRPr>
            </a:lvl1pPr>
            <a:lvl2pPr marL="7429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CH" sz="2400" dirty="0"/>
              <a:t>Studies priorities driven by the WP2 </a:t>
            </a:r>
            <a:r>
              <a:rPr lang="en-US" sz="2400" dirty="0">
                <a:hlinkClick r:id="rId3"/>
              </a:rPr>
              <a:t>Actions</a:t>
            </a:r>
            <a:r>
              <a:rPr lang="en-CH" sz="2400" dirty="0"/>
              <a:t> </a:t>
            </a:r>
          </a:p>
          <a:p>
            <a:pPr lvl="1"/>
            <a:r>
              <a:rPr lang="en-CH" sz="2000" dirty="0"/>
              <a:t>Filling scheme</a:t>
            </a:r>
          </a:p>
          <a:p>
            <a:pPr lvl="1"/>
            <a:r>
              <a:rPr lang="en-CH" sz="2000" dirty="0"/>
              <a:t>DA vs intensity</a:t>
            </a:r>
          </a:p>
          <a:p>
            <a:pPr lvl="1"/>
            <a:r>
              <a:rPr lang="en-CH" sz="2000" dirty="0"/>
              <a:t>Coupling of the strong beam</a:t>
            </a:r>
          </a:p>
          <a:p>
            <a:endParaRPr lang="en-CH" sz="2400" dirty="0"/>
          </a:p>
          <a:p>
            <a:r>
              <a:rPr lang="en-CH" sz="2400" dirty="0"/>
              <a:t>Effort put in the code/simulatin interface is paying off.</a:t>
            </a:r>
          </a:p>
          <a:p>
            <a:pPr lvl="1"/>
            <a:r>
              <a:rPr lang="en-CH" sz="2000" dirty="0"/>
              <a:t>The bbb DA studies very demanding </a:t>
            </a:r>
          </a:p>
          <a:p>
            <a:pPr lvl="1"/>
            <a:r>
              <a:rPr lang="en-CH" sz="2000" dirty="0"/>
              <a:t>Moving on the next stage of the analysis (linking precursors-DA for bbb clustering) </a:t>
            </a:r>
          </a:p>
          <a:p>
            <a:pPr lvl="1"/>
            <a:endParaRPr lang="en-CH" sz="2000" dirty="0"/>
          </a:p>
          <a:p>
            <a:r>
              <a:rPr lang="en-CH" sz="2400" dirty="0"/>
              <a:t>As complement of simulations studies, effort in preparing the 2023 MDs (noise [MD1], wire[MD2] and BB [MD2]).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3663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1C669-2616-4D89-B588-AA2FEAD9F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9C8CC0E-37D9-1E7F-11E3-43572BD31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Main focus: flat optics scenarios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D1BAC2-0E0A-3B9A-4370-B1B3DC4D55CA}"/>
              </a:ext>
            </a:extLst>
          </p:cNvPr>
          <p:cNvSpPr txBox="1"/>
          <p:nvPr/>
        </p:nvSpPr>
        <p:spPr>
          <a:xfrm>
            <a:off x="612000" y="1052736"/>
            <a:ext cx="76931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CH" dirty="0"/>
              <a:t>Contributing in defining/consolidating the new Run 4 baseline</a:t>
            </a:r>
          </a:p>
          <a:p>
            <a:pPr marL="285750" indent="-285750">
              <a:buFontTx/>
              <a:buChar char="-"/>
            </a:pPr>
            <a:r>
              <a:rPr lang="en-CH" dirty="0"/>
              <a:t>Considering for the moment EOL (7.5/18 cm) and SOL (50/100 cm)</a:t>
            </a:r>
          </a:p>
          <a:p>
            <a:pPr marL="285750" indent="-285750">
              <a:buFontTx/>
              <a:buChar char="-"/>
            </a:pPr>
            <a:r>
              <a:rPr lang="en-GB" dirty="0"/>
              <a:t>Focusing on</a:t>
            </a:r>
            <a:r>
              <a:rPr lang="en-CH" dirty="0"/>
              <a:t> the 8b4e (specific action to test the BCMS and the hybrid)</a:t>
            </a:r>
          </a:p>
          <a:p>
            <a:pPr marL="285750" indent="-285750">
              <a:buFontTx/>
              <a:buChar char="-"/>
            </a:pPr>
            <a:r>
              <a:rPr lang="en-CH" dirty="0"/>
              <a:t>Chromaticity in the 5-15 range, clearly crucial parameter</a:t>
            </a: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53B61AAD-BDA9-FF61-3883-459213A47A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2345" y="2404246"/>
            <a:ext cx="8096983" cy="42268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948934-99B0-BA62-B5F2-23B69BCA4C79}"/>
              </a:ext>
            </a:extLst>
          </p:cNvPr>
          <p:cNvSpPr txBox="1"/>
          <p:nvPr/>
        </p:nvSpPr>
        <p:spPr>
          <a:xfrm>
            <a:off x="6588224" y="5620598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S. Kostoglou</a:t>
            </a:r>
          </a:p>
        </p:txBody>
      </p:sp>
    </p:spTree>
    <p:extLst>
      <p:ext uri="{BB962C8B-B14F-4D97-AF65-F5344CB8AC3E}">
        <p14:creationId xmlns:p14="http://schemas.microsoft.com/office/powerpoint/2010/main" val="308063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DE38C-C824-28DE-93EB-D7854242F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EOL: Benefit of negative octupoles on DA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7B0D12F-E93C-F367-02F2-E40B6AE3C0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469" y="1304764"/>
            <a:ext cx="8875842" cy="45102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C2ABF4-B75B-5CBC-D745-7FFB3B813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D5BE51-4A6A-1854-2BBE-766991AD55C5}"/>
              </a:ext>
            </a:extLst>
          </p:cNvPr>
          <p:cNvSpPr txBox="1"/>
          <p:nvPr/>
        </p:nvSpPr>
        <p:spPr>
          <a:xfrm>
            <a:off x="6768244" y="6024094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S. Kostoglou</a:t>
            </a:r>
          </a:p>
        </p:txBody>
      </p:sp>
    </p:spTree>
    <p:extLst>
      <p:ext uri="{BB962C8B-B14F-4D97-AF65-F5344CB8AC3E}">
        <p14:creationId xmlns:p14="http://schemas.microsoft.com/office/powerpoint/2010/main" val="143924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BE4C8-7FC7-5A9C-76F9-2F5098EF6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EOL: BB variation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AC9731-BD23-EAFF-ECE4-D6E211BABF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3511" y="1038503"/>
            <a:ext cx="8847433" cy="443807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C9815-7DBF-27A9-0AFC-DA119E8BD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E40B67-95FA-808E-1EDF-5EC701B959A2}"/>
              </a:ext>
            </a:extLst>
          </p:cNvPr>
          <p:cNvSpPr txBox="1"/>
          <p:nvPr/>
        </p:nvSpPr>
        <p:spPr>
          <a:xfrm>
            <a:off x="6912260" y="5466851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S. Kostoglou</a:t>
            </a:r>
          </a:p>
        </p:txBody>
      </p:sp>
    </p:spTree>
    <p:extLst>
      <p:ext uri="{BB962C8B-B14F-4D97-AF65-F5344CB8AC3E}">
        <p14:creationId xmlns:p14="http://schemas.microsoft.com/office/powerpoint/2010/main" val="3558759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BAB30-97FC-4E97-F1D2-6CD097F11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SOL 50/100 cm (work on going, preliminary)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25A47-9409-73E1-7D53-B0ABC16FE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7D34E3-FD58-21C2-C050-32AD50693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34" y="1160748"/>
            <a:ext cx="8997315" cy="42894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38FB98-67A9-D886-831D-FFBDB640D626}"/>
              </a:ext>
            </a:extLst>
          </p:cNvPr>
          <p:cNvSpPr txBox="1"/>
          <p:nvPr/>
        </p:nvSpPr>
        <p:spPr>
          <a:xfrm>
            <a:off x="6768244" y="5450165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S. Kostoglou</a:t>
            </a:r>
          </a:p>
        </p:txBody>
      </p:sp>
    </p:spTree>
    <p:extLst>
      <p:ext uri="{BB962C8B-B14F-4D97-AF65-F5344CB8AC3E}">
        <p14:creationId xmlns:p14="http://schemas.microsoft.com/office/powerpoint/2010/main" val="3949144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3BF11-39CD-8112-64AD-E68F93A48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On going effort/studies on 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A9E60-98CA-1152-E5B6-5055C6122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011" y="900000"/>
            <a:ext cx="7920000" cy="2857872"/>
          </a:xfrm>
        </p:spPr>
        <p:txBody>
          <a:bodyPr>
            <a:normAutofit fontScale="92500" lnSpcReduction="10000"/>
          </a:bodyPr>
          <a:lstStyle/>
          <a:p>
            <a:r>
              <a:rPr lang="en-CH" dirty="0"/>
              <a:t>Introducing Colas (arrived on January) to the team workflow</a:t>
            </a:r>
            <a:r>
              <a:rPr lang="en-CH" b="1" dirty="0">
                <a:solidFill>
                  <a:srgbClr val="00B050"/>
                </a:solidFill>
              </a:rPr>
              <a:t>: ready to contribute on  DA studies</a:t>
            </a:r>
          </a:p>
          <a:p>
            <a:r>
              <a:rPr lang="en-CH" dirty="0"/>
              <a:t>Code refactorization: migrating the DA studies from </a:t>
            </a:r>
            <a:r>
              <a:rPr lang="en-CH" b="1" dirty="0"/>
              <a:t>pymask</a:t>
            </a:r>
            <a:r>
              <a:rPr lang="en-CH" dirty="0"/>
              <a:t> to </a:t>
            </a:r>
            <a:r>
              <a:rPr lang="en-CH" b="1" dirty="0"/>
              <a:t>xmask</a:t>
            </a:r>
            <a:r>
              <a:rPr lang="en-CH" dirty="0"/>
              <a:t> (specifically luminosity leveling and bbb DA simulations). Great support from Gianni, as usual!</a:t>
            </a:r>
          </a:p>
          <a:p>
            <a:pPr marL="0" indent="0">
              <a:buNone/>
            </a:pPr>
            <a:r>
              <a:rPr lang="en-CH" dirty="0"/>
              <a:t>E.g. EOL bbb as done by Sofia but from Q’=5 to 15.</a:t>
            </a:r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763453-3DA9-817C-1C02-B539EC0F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9D97C6-B1F2-2FA5-C650-20A8D319B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236" y="3567962"/>
            <a:ext cx="5782960" cy="31483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2438A2-D94C-935E-9E21-7899C054EA99}"/>
              </a:ext>
            </a:extLst>
          </p:cNvPr>
          <p:cNvSpPr txBox="1"/>
          <p:nvPr/>
        </p:nvSpPr>
        <p:spPr>
          <a:xfrm>
            <a:off x="6084168" y="389705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C. Droin</a:t>
            </a:r>
          </a:p>
        </p:txBody>
      </p:sp>
    </p:spTree>
    <p:extLst>
      <p:ext uri="{BB962C8B-B14F-4D97-AF65-F5344CB8AC3E}">
        <p14:creationId xmlns:p14="http://schemas.microsoft.com/office/powerpoint/2010/main" val="2418927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E8B0E-A56E-E5AC-E1B4-A02CFD1D1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PRELIMINARY: DA clustering vs Q footprint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FAE309-8CE0-9A31-EFC7-856904FD8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1BC9AC-8020-12AE-FF71-DF8C2AC9B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1077519"/>
            <a:ext cx="7772400" cy="43828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457F01-E88F-27FD-F9A3-ADCB7FCF0631}"/>
              </a:ext>
            </a:extLst>
          </p:cNvPr>
          <p:cNvSpPr txBox="1"/>
          <p:nvPr/>
        </p:nvSpPr>
        <p:spPr>
          <a:xfrm>
            <a:off x="7835749" y="536794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C. Droin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F433F7B-BCC6-E9B8-83D3-F2C02ED52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1973" y="5851287"/>
            <a:ext cx="7734827" cy="1053447"/>
          </a:xfrm>
        </p:spPr>
        <p:txBody>
          <a:bodyPr>
            <a:normAutofit fontScale="92500"/>
          </a:bodyPr>
          <a:lstStyle/>
          <a:p>
            <a:r>
              <a:rPr lang="en-CH" dirty="0"/>
              <a:t>Can we establish a link between Q-footprint and DA to choose a subset of bunches for DA sudies? 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49519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7CB360-18B2-20A2-2591-87C4009C7E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26956" y="836712"/>
            <a:ext cx="7090088" cy="49069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126BF-1C38-6EE5-331B-0950A7D43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8041AD-34F4-27EC-D202-35A0C6C882B0}"/>
              </a:ext>
            </a:extLst>
          </p:cNvPr>
          <p:cNvSpPr txBox="1"/>
          <p:nvPr/>
        </p:nvSpPr>
        <p:spPr>
          <a:xfrm>
            <a:off x="6497577" y="393305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C. Droin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DC48CE7-3BAC-9810-DC43-68F5D0B69D12}"/>
              </a:ext>
            </a:extLst>
          </p:cNvPr>
          <p:cNvSpPr txBox="1">
            <a:spLocks/>
          </p:cNvSpPr>
          <p:nvPr/>
        </p:nvSpPr>
        <p:spPr>
          <a:xfrm>
            <a:off x="612000" y="224644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PRELIMINARY: DA clustering vs Q footprint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E69C096-14DA-E1D5-6DBB-CF9F7CB2892E}"/>
              </a:ext>
            </a:extLst>
          </p:cNvPr>
          <p:cNvSpPr txBox="1">
            <a:spLocks/>
          </p:cNvSpPr>
          <p:nvPr/>
        </p:nvSpPr>
        <p:spPr>
          <a:xfrm>
            <a:off x="1131973" y="5823809"/>
            <a:ext cx="7734827" cy="10534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Just starting: perhaps Q-FP clustering (or other precursors) has some potential.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93808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EDD-8AE8-558F-479F-05494E6A2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510"/>
            <a:ext cx="7920000" cy="720000"/>
          </a:xfrm>
        </p:spPr>
        <p:txBody>
          <a:bodyPr/>
          <a:lstStyle/>
          <a:p>
            <a:r>
              <a:rPr lang="en-CH" dirty="0"/>
              <a:t>Noise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760FE-DF64-B53A-C59C-30023A14B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58850"/>
            <a:ext cx="7920000" cy="4906963"/>
          </a:xfrm>
        </p:spPr>
        <p:txBody>
          <a:bodyPr/>
          <a:lstStyle/>
          <a:p>
            <a:r>
              <a:rPr lang="en-CH" dirty="0"/>
              <a:t>Following closely the 2023 start up to get an insight of the possible LHC noise sources.</a:t>
            </a:r>
          </a:p>
          <a:p>
            <a:r>
              <a:rPr lang="en-CH" dirty="0"/>
              <a:t>An MD in the MD1 request on t</a:t>
            </a:r>
            <a:r>
              <a:rPr lang="en-GB" dirty="0"/>
              <a:t>he</a:t>
            </a:r>
            <a:r>
              <a:rPr lang="en-CH" dirty="0"/>
              <a:t> noise (with Xavier): effect on the ADT gain on the 8 kHz.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F526D0-58EA-4AFC-9B1E-2978EFE84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EC3731-CA48-1279-9425-7CFF1935CFF6}"/>
              </a:ext>
            </a:extLst>
          </p:cNvPr>
          <p:cNvSpPr txBox="1"/>
          <p:nvPr/>
        </p:nvSpPr>
        <p:spPr>
          <a:xfrm>
            <a:off x="2195736" y="5126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4D5E3A-DE7A-252B-1FEB-CDFC399D0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228" y="2688195"/>
            <a:ext cx="5549900" cy="3225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985C35-50A7-C5F1-3F5B-DDB758BB071D}"/>
              </a:ext>
            </a:extLst>
          </p:cNvPr>
          <p:cNvSpPr txBox="1"/>
          <p:nvPr/>
        </p:nvSpPr>
        <p:spPr>
          <a:xfrm>
            <a:off x="3815916" y="593162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hlinkClick r:id="rId4"/>
              </a:rPr>
              <a:t>BB and Lumi, 19 April 2023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F19332-87A4-A5CC-2066-E80E44A6CF46}"/>
              </a:ext>
            </a:extLst>
          </p:cNvPr>
          <p:cNvSpPr txBox="1"/>
          <p:nvPr/>
        </p:nvSpPr>
        <p:spPr>
          <a:xfrm>
            <a:off x="6886307" y="5809121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highlight>
                  <a:srgbClr val="FFFF00"/>
                </a:highlight>
              </a:rPr>
              <a:t>A. </a:t>
            </a:r>
            <a:r>
              <a:rPr lang="en-GB" dirty="0" err="1">
                <a:highlight>
                  <a:srgbClr val="FFFF00"/>
                </a:highlight>
              </a:rPr>
              <a:t>Radoslavova</a:t>
            </a:r>
            <a:endParaRPr lang="en-GB" dirty="0">
              <a:highlight>
                <a:srgbClr val="FFFF00"/>
              </a:highlight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532BC7-00B5-3ADD-EC90-08897662AC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8498" y="2670563"/>
            <a:ext cx="3411274" cy="318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855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37368</TotalTime>
  <Words>610</Words>
  <Application>Microsoft Macintosh PowerPoint</Application>
  <PresentationFormat>On-screen Show (4:3)</PresentationFormat>
  <Paragraphs>85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Roboto</vt:lpstr>
      <vt:lpstr>Wingdings</vt:lpstr>
      <vt:lpstr>Thème Office</vt:lpstr>
      <vt:lpstr>Task 2.3 Incoherent Effects</vt:lpstr>
      <vt:lpstr>Main focus: flat optics scenarios</vt:lpstr>
      <vt:lpstr>EOL: Benefit of negative octupoles on DA</vt:lpstr>
      <vt:lpstr>EOL: BB variation</vt:lpstr>
      <vt:lpstr>SOL 50/100 cm (work on going, preliminary)</vt:lpstr>
      <vt:lpstr>On going effort/studies on DA</vt:lpstr>
      <vt:lpstr>PRELIMINARY: DA clustering vs Q footprint</vt:lpstr>
      <vt:lpstr>PowerPoint Presentation</vt:lpstr>
      <vt:lpstr>Noise studies</vt:lpstr>
      <vt:lpstr>SIMULATION on CC and noise (BB+ heavy tails)</vt:lpstr>
      <vt:lpstr>Wire Compensation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Guido Sterbini</cp:lastModifiedBy>
  <cp:revision>1292</cp:revision>
  <dcterms:created xsi:type="dcterms:W3CDTF">2016-03-23T12:58:39Z</dcterms:created>
  <dcterms:modified xsi:type="dcterms:W3CDTF">2023-04-25T10:41:20Z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