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C5BA73-94F2-4234-B4C4-4B5095BACFF3}">
  <a:tblStyle styleId="{96C5BA73-94F2-4234-B4C4-4B5095BACF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slide" Target="slides/slide5.xml"/><Relationship Id="rId10" Type="http://schemas.openxmlformats.org/officeDocument/2006/relationships/slide" Target="slides/slide4.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3979c0dda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3979c0dd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79c0dda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79c0dda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3979c0dda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3979c0dda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3979c0ddaf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3979c0ddaf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edms.cern.ch/document/1476360/2" TargetMode="External"/><Relationship Id="rId5" Type="http://schemas.openxmlformats.org/officeDocument/2006/relationships/hyperlink" Target="https://edms.cern.ch/document/2708664/1.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Task 2 : optics &amp; layout</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 De Maria</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Layout 1.7</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7500" lnSpcReduction="20000"/>
          </a:bodyPr>
          <a:lstStyle/>
          <a:p>
            <a:pPr indent="-317182" lvl="0" marL="457200" rtl="0" algn="l">
              <a:spcBef>
                <a:spcPts val="0"/>
              </a:spcBef>
              <a:spcAft>
                <a:spcPts val="0"/>
              </a:spcAft>
              <a:buSzPct val="100000"/>
              <a:buAutoNum type="arabicParenR"/>
            </a:pPr>
            <a:r>
              <a:rPr lang="en"/>
              <a:t>Follow-up integration progress: PPS2 options, small D2 assembly internal repositioning. Timeline: Ideally new layout in </a:t>
            </a:r>
            <a:r>
              <a:rPr lang="en"/>
              <a:t>engineering check</a:t>
            </a:r>
            <a:r>
              <a:rPr lang="en"/>
              <a:t> by June, but status of PPS2 makes uncertain. If no decision, probably </a:t>
            </a:r>
            <a:r>
              <a:rPr lang="en"/>
              <a:t>engineering check postpone.</a:t>
            </a:r>
            <a:endParaRPr/>
          </a:p>
          <a:p>
            <a:pPr indent="-317182" lvl="0" marL="457200" rtl="0" algn="l">
              <a:spcBef>
                <a:spcPts val="0"/>
              </a:spcBef>
              <a:spcAft>
                <a:spcPts val="0"/>
              </a:spcAft>
              <a:buSzPct val="100000"/>
              <a:buAutoNum type="arabicParenR"/>
            </a:pPr>
            <a:r>
              <a:rPr lang="en"/>
              <a:t>Vacuum layout completion: WIP in vax area, crab cavities, PPS2 changes.</a:t>
            </a:r>
            <a:endParaRPr/>
          </a:p>
          <a:p>
            <a:pPr indent="-317182" lvl="0" marL="457200" rtl="0" algn="l">
              <a:spcBef>
                <a:spcPts val="0"/>
              </a:spcBef>
              <a:spcAft>
                <a:spcPts val="0"/>
              </a:spcAft>
              <a:buSzPct val="100000"/>
              <a:buAutoNum type="arabicParenR"/>
            </a:pPr>
            <a:r>
              <a:rPr lang="en"/>
              <a:t>Follow-up layout database readiness, that is validate: </a:t>
            </a:r>
            <a:endParaRPr/>
          </a:p>
          <a:p>
            <a:pPr indent="-297497" lvl="1" marL="914400" rtl="0" algn="l">
              <a:spcBef>
                <a:spcPts val="0"/>
              </a:spcBef>
              <a:spcAft>
                <a:spcPts val="0"/>
              </a:spcAft>
              <a:buSzPct val="100000"/>
              <a:buAutoNum type="alphaLcParenR"/>
            </a:pPr>
            <a:r>
              <a:rPr lang="en"/>
              <a:t>Functional position: correct position and y-rotation (needed to determine connection side)</a:t>
            </a:r>
            <a:endParaRPr/>
          </a:p>
          <a:p>
            <a:pPr indent="-297497" lvl="1" marL="914400" rtl="0" algn="l">
              <a:spcBef>
                <a:spcPts val="0"/>
              </a:spcBef>
              <a:spcAft>
                <a:spcPts val="0"/>
              </a:spcAft>
              <a:buSzPct val="100000"/>
              <a:buAutoNum type="alphaLcParenR"/>
            </a:pPr>
            <a:r>
              <a:rPr lang="en"/>
              <a:t>Aperture</a:t>
            </a:r>
            <a:r>
              <a:rPr lang="en"/>
              <a:t> model: check it does not have gaps and it does not have discontinuities</a:t>
            </a:r>
            <a:endParaRPr/>
          </a:p>
          <a:p>
            <a:pPr indent="-297497" lvl="1" marL="914400" rtl="0" algn="l">
              <a:spcBef>
                <a:spcPts val="0"/>
              </a:spcBef>
              <a:spcAft>
                <a:spcPts val="0"/>
              </a:spcAft>
              <a:buSzPct val="100000"/>
              <a:buAutoNum type="alphaLcParenR"/>
            </a:pPr>
            <a:r>
              <a:rPr lang="en"/>
              <a:t>Circuit definitions: MAD-X variable to be compatible with circuit definitions (change in optics files), filling connection side</a:t>
            </a:r>
            <a:endParaRPr/>
          </a:p>
          <a:p>
            <a:pPr indent="-297497" lvl="1" marL="914400" rtl="0" algn="l">
              <a:spcBef>
                <a:spcPts val="0"/>
              </a:spcBef>
              <a:spcAft>
                <a:spcPts val="0"/>
              </a:spcAft>
              <a:buSzPct val="100000"/>
              <a:buAutoNum type="alphaLcParenR"/>
            </a:pPr>
            <a:r>
              <a:rPr lang="en"/>
              <a:t>Sequence generation: make sure LDB </a:t>
            </a:r>
            <a:r>
              <a:rPr lang="en"/>
              <a:t>generated</a:t>
            </a:r>
            <a:r>
              <a:rPr lang="en"/>
              <a:t> sequence are usable in MAD-X.</a:t>
            </a:r>
            <a:endParaRPr/>
          </a:p>
          <a:p>
            <a:pPr indent="0" lvl="0" marL="0" rtl="0" algn="l">
              <a:spcBef>
                <a:spcPts val="1200"/>
              </a:spcBef>
              <a:spcAft>
                <a:spcPts val="1200"/>
              </a:spcAft>
              <a:buNone/>
            </a:pPr>
            <a:r>
              <a:rPr lang="en"/>
              <a:t>	Responsibility passed from WP15 to EN/ACE. As far as I know, and despite our requests, HL-LHC project have not set any timeline or requirement to EN/ACE.  Timeline: I have asked to EN/ACE that ideally we should have it by June, not realistic without coordination by WP2, because </a:t>
            </a:r>
            <a:r>
              <a:rPr lang="en"/>
              <a:t>EN/ACE is new to HL-LHC project and cover only a) and b) limited to non-vacuum equipment, person in charge for a, b) on vacuum equipment have other priorities. c) is in between WP2 and MCF. d) is in between WP2 and BE/CSS. Thankfully a lot of goodwill from people involved, Bruno Feral, Samy Chemli (EN/ACE), Joao Oliveira (WP15), Pascal Le Roux (BE/CSS), Eric Page (EN/VSC), make the activity move forward!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Aperture model and beta* reach</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1"/>
              </a:buClr>
              <a:buSzPts val="1300"/>
              <a:buAutoNum type="arabicParenR"/>
            </a:pPr>
            <a:r>
              <a:rPr lang="en" sz="1300">
                <a:solidFill>
                  <a:schemeClr val="dk1"/>
                </a:solidFill>
              </a:rPr>
              <a:t>Document Alignment and mechanical tolerances for HL-LHC in Point 1 and 5 (LHC-G-ES-0023) contains enough updates for a new release. Timeline: release at the same time of layout 1.7</a:t>
            </a:r>
            <a:endParaRPr sz="1300">
              <a:solidFill>
                <a:schemeClr val="dk1"/>
              </a:solidFill>
            </a:endParaRPr>
          </a:p>
          <a:p>
            <a:pPr indent="-311150" lvl="0" marL="457200" rtl="0" algn="l">
              <a:spcBef>
                <a:spcPts val="0"/>
              </a:spcBef>
              <a:spcAft>
                <a:spcPts val="0"/>
              </a:spcAft>
              <a:buClr>
                <a:schemeClr val="dk1"/>
              </a:buClr>
              <a:buSzPts val="1300"/>
              <a:buAutoNum type="arabicParenR"/>
            </a:pPr>
            <a:r>
              <a:rPr lang="en" sz="1300">
                <a:solidFill>
                  <a:schemeClr val="dk1"/>
                </a:solidFill>
              </a:rPr>
              <a:t>New approach to </a:t>
            </a:r>
            <a:r>
              <a:rPr lang="en" sz="1300">
                <a:solidFill>
                  <a:schemeClr val="dk1"/>
                </a:solidFill>
              </a:rPr>
              <a:t>calculate the most likely beta* reach, rather than the most pessimistic (and unlucky) in progress. Motivation: there is a large uncertainty of the beta* reach (or aperture for a given beta*) due to the stack of tolerances. Worst case scenario approach, likely to give unlikely scenario, that does not help in guiding operational scenarios development. Timeline: ideally a year ago, tentatively together with Run 4 scenarios</a:t>
            </a:r>
            <a:endParaRPr sz="1300">
              <a:solidFill>
                <a:schemeClr val="dk1"/>
              </a:solidFill>
            </a:endParaRPr>
          </a:p>
          <a:p>
            <a:pPr indent="-311150" lvl="0" marL="457200" rtl="0" algn="l">
              <a:spcBef>
                <a:spcPts val="0"/>
              </a:spcBef>
              <a:spcAft>
                <a:spcPts val="0"/>
              </a:spcAft>
              <a:buClr>
                <a:schemeClr val="dk1"/>
              </a:buClr>
              <a:buSzPts val="1300"/>
              <a:buAutoNum type="arabicParenR"/>
            </a:pPr>
            <a:r>
              <a:rPr lang="en" sz="1300">
                <a:solidFill>
                  <a:schemeClr val="dk1"/>
                </a:solidFill>
              </a:rPr>
              <a:t>Follow-up tolerances: measurement on production of beam-screen should give an update on tolerance during summer</a:t>
            </a:r>
            <a:endParaRPr sz="1300">
              <a:solidFill>
                <a:schemeClr val="dk1"/>
              </a:solidFill>
            </a:endParaRPr>
          </a:p>
          <a:p>
            <a:pPr indent="-311150" lvl="0" marL="457200" rtl="0" algn="l">
              <a:spcBef>
                <a:spcPts val="0"/>
              </a:spcBef>
              <a:spcAft>
                <a:spcPts val="0"/>
              </a:spcAft>
              <a:buClr>
                <a:schemeClr val="dk1"/>
              </a:buClr>
              <a:buSzPts val="1300"/>
              <a:buAutoNum type="arabicParenR"/>
            </a:pPr>
            <a:r>
              <a:rPr lang="en" sz="1300">
                <a:solidFill>
                  <a:schemeClr val="dk1"/>
                </a:solidFill>
              </a:rPr>
              <a:t>Follow-up fiducialization and magnetic measurements. Montecarlo studies show that reducing feed-downs from the quadrupoles is more effective for beta* reach that aligning the aperture. Needs to connect magnetic measurements to fiducialization frame and effectively collect and combine the data. Discussion started with WP3 and WP15.4, followed up in WGA. Timeline: uncertain.</a:t>
            </a:r>
            <a:endParaRPr sz="13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id="72" name="Google Shape;72;p16"/>
          <p:cNvPicPr preferRelativeResize="0"/>
          <p:nvPr/>
        </p:nvPicPr>
        <p:blipFill>
          <a:blip r:embed="rId3">
            <a:alphaModFix/>
          </a:blip>
          <a:stretch>
            <a:fillRect/>
          </a:stretch>
        </p:blipFill>
        <p:spPr>
          <a:xfrm>
            <a:off x="6464250" y="1497150"/>
            <a:ext cx="2095278" cy="764700"/>
          </a:xfrm>
          <a:prstGeom prst="rect">
            <a:avLst/>
          </a:prstGeom>
          <a:noFill/>
          <a:ln>
            <a:noFill/>
          </a:ln>
        </p:spPr>
      </p:pic>
      <p:sp>
        <p:nvSpPr>
          <p:cNvPr id="73" name="Google Shape;73;p16"/>
          <p:cNvSpPr/>
          <p:nvPr/>
        </p:nvSpPr>
        <p:spPr>
          <a:xfrm>
            <a:off x="6701425" y="2890700"/>
            <a:ext cx="1172100" cy="1464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6"/>
          <p:cNvSpPr/>
          <p:nvPr/>
        </p:nvSpPr>
        <p:spPr>
          <a:xfrm rot="494401">
            <a:off x="6697827" y="2731935"/>
            <a:ext cx="1172201" cy="1549331"/>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5" name="Google Shape;75;p16"/>
          <p:cNvCxnSpPr>
            <a:stCxn id="74" idx="1"/>
          </p:cNvCxnSpPr>
          <p:nvPr/>
        </p:nvCxnSpPr>
        <p:spPr>
          <a:xfrm>
            <a:off x="6703878" y="3422600"/>
            <a:ext cx="1354200" cy="195000"/>
          </a:xfrm>
          <a:prstGeom prst="straightConnector1">
            <a:avLst/>
          </a:prstGeom>
          <a:noFill/>
          <a:ln cap="flat" cmpd="sng" w="9525">
            <a:solidFill>
              <a:schemeClr val="accent4"/>
            </a:solidFill>
            <a:prstDash val="solid"/>
            <a:round/>
            <a:headEnd len="med" w="med" type="none"/>
            <a:tailEnd len="med" w="med" type="none"/>
          </a:ln>
        </p:spPr>
      </p:cxnSp>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test</a:t>
            </a:r>
            <a:endParaRPr/>
          </a:p>
        </p:txBody>
      </p:sp>
      <p:sp>
        <p:nvSpPr>
          <p:cNvPr id="77" name="Google Shape;77;p16"/>
          <p:cNvSpPr txBox="1"/>
          <p:nvPr>
            <p:ph idx="1" type="body"/>
          </p:nvPr>
        </p:nvSpPr>
        <p:spPr>
          <a:xfrm>
            <a:off x="311700" y="1152475"/>
            <a:ext cx="5315400" cy="3897900"/>
          </a:xfrm>
          <a:prstGeom prst="rect">
            <a:avLst/>
          </a:prstGeom>
        </p:spPr>
        <p:txBody>
          <a:bodyPr anchorCtr="0" anchor="t" bIns="91425" lIns="91425" spcFirstLastPara="1" rIns="91425" wrap="square" tIns="91425">
            <a:normAutofit fontScale="55000" lnSpcReduction="20000"/>
          </a:bodyPr>
          <a:lstStyle/>
          <a:p>
            <a:pPr indent="0" lvl="0" marL="0" rtl="0" algn="l">
              <a:spcBef>
                <a:spcPts val="0"/>
              </a:spcBef>
              <a:spcAft>
                <a:spcPts val="0"/>
              </a:spcAft>
              <a:buNone/>
            </a:pPr>
            <a:r>
              <a:rPr lang="en"/>
              <a:t>First HL-LHC beam line construction.</a:t>
            </a:r>
            <a:endParaRPr/>
          </a:p>
          <a:p>
            <a:pPr indent="0" lvl="0" marL="0" rtl="0" algn="l">
              <a:spcBef>
                <a:spcPts val="1200"/>
              </a:spcBef>
              <a:spcAft>
                <a:spcPts val="0"/>
              </a:spcAft>
              <a:buNone/>
            </a:pPr>
            <a:r>
              <a:rPr lang="en"/>
              <a:t>WP2 involved in giving the </a:t>
            </a:r>
            <a:r>
              <a:rPr lang="en"/>
              <a:t>exact location of the beam points and voluntary displacement. Presently working on installation drawings, presently bloked on D1.</a:t>
            </a:r>
            <a:endParaRPr/>
          </a:p>
          <a:p>
            <a:pPr indent="0" lvl="0" marL="0" rtl="0" algn="l">
              <a:spcBef>
                <a:spcPts val="1200"/>
              </a:spcBef>
              <a:spcAft>
                <a:spcPts val="0"/>
              </a:spcAft>
              <a:buNone/>
            </a:pPr>
            <a:r>
              <a:rPr lang="en"/>
              <a:t>Workflow so far: </a:t>
            </a:r>
            <a:endParaRPr/>
          </a:p>
          <a:p>
            <a:pPr indent="-291465" lvl="0" marL="457200" rtl="0" algn="l">
              <a:spcBef>
                <a:spcPts val="1200"/>
              </a:spcBef>
              <a:spcAft>
                <a:spcPts val="0"/>
              </a:spcAft>
              <a:buSzPct val="100000"/>
              <a:buAutoNum type="arabicParenR"/>
            </a:pPr>
            <a:r>
              <a:rPr lang="en"/>
              <a:t>WP2 gets the CCS coordinates of the beginning of line and computes CCS coordinates for all beam line elements in survey table to Survey team and defines voluntarily displacement according to “</a:t>
            </a:r>
            <a:r>
              <a:rPr lang="en" u="sng">
                <a:solidFill>
                  <a:schemeClr val="hlink"/>
                </a:solidFill>
                <a:hlinkClick r:id="rId4"/>
              </a:rPr>
              <a:t>Accelerator and Beam Line Element Definitions with Conventions and Derivations</a:t>
            </a:r>
            <a:r>
              <a:rPr lang="en"/>
              <a:t>” </a:t>
            </a:r>
            <a:endParaRPr/>
          </a:p>
          <a:p>
            <a:pPr indent="-291465" lvl="0" marL="457200" rtl="0" algn="l">
              <a:spcBef>
                <a:spcPts val="0"/>
              </a:spcBef>
              <a:spcAft>
                <a:spcPts val="0"/>
              </a:spcAft>
              <a:buSzPct val="100000"/>
              <a:buAutoNum type="arabicParenR"/>
            </a:pPr>
            <a:r>
              <a:rPr lang="en"/>
              <a:t>Survey team asks installation drawings (which is a responsibility of the equipment owner according to “</a:t>
            </a:r>
            <a:r>
              <a:rPr lang="en" u="sng">
                <a:solidFill>
                  <a:schemeClr val="hlink"/>
                </a:solidFill>
                <a:hlinkClick r:id="rId5"/>
              </a:rPr>
              <a:t>Survey guidelines and requirements for an alignment of a new accelerator component on a beam line at CERN</a:t>
            </a:r>
            <a:r>
              <a:rPr lang="en"/>
              <a:t>” from the design office that marks the beam points, voluntarily displacement together equipment mechanical position of the alignment jacks.</a:t>
            </a:r>
            <a:endParaRPr/>
          </a:p>
          <a:p>
            <a:pPr indent="-291465" lvl="0" marL="457200" rtl="0" algn="l">
              <a:spcBef>
                <a:spcPts val="0"/>
              </a:spcBef>
              <a:spcAft>
                <a:spcPts val="0"/>
              </a:spcAft>
              <a:buSzPct val="100000"/>
              <a:buAutoNum type="arabicParenR"/>
            </a:pPr>
            <a:r>
              <a:rPr lang="en"/>
              <a:t>Design office ask equipment owner about mechanical drawings and beam points. The equipment owner does not know about beam points, layout drawings show beam points in 2D only and not exactly in scale and the design office asks again WP2. The design office does not also know how to mark voluntarily displacement (sometimes &lt;1mm in a 50 m range) and comes back to WP2.</a:t>
            </a:r>
            <a:endParaRPr/>
          </a:p>
          <a:p>
            <a:pPr indent="-291465" lvl="0" marL="457200" rtl="0" algn="l">
              <a:spcBef>
                <a:spcPts val="0"/>
              </a:spcBef>
              <a:spcAft>
                <a:spcPts val="0"/>
              </a:spcAft>
              <a:buSzPct val="100000"/>
              <a:buAutoNum type="arabicParenR"/>
            </a:pPr>
            <a:r>
              <a:rPr lang="en"/>
              <a:t>Survey/design office to meet again tomorrow.</a:t>
            </a:r>
            <a:endParaRPr/>
          </a:p>
          <a:p>
            <a:pPr indent="0" lvl="0" marL="0" rtl="0" algn="l">
              <a:spcBef>
                <a:spcPts val="1200"/>
              </a:spcBef>
              <a:spcAft>
                <a:spcPts val="1200"/>
              </a:spcAft>
              <a:buNone/>
            </a:pPr>
            <a:r>
              <a:t/>
            </a:r>
            <a:endParaRPr/>
          </a:p>
        </p:txBody>
      </p:sp>
      <p:sp>
        <p:nvSpPr>
          <p:cNvPr id="78" name="Google Shape;78;p16"/>
          <p:cNvSpPr/>
          <p:nvPr/>
        </p:nvSpPr>
        <p:spPr>
          <a:xfrm>
            <a:off x="6961850" y="3608475"/>
            <a:ext cx="1348675" cy="283675"/>
          </a:xfrm>
          <a:custGeom>
            <a:rect b="b" l="l" r="r" t="t"/>
            <a:pathLst>
              <a:path extrusionOk="0" h="11347" w="53947">
                <a:moveTo>
                  <a:pt x="0" y="11347"/>
                </a:moveTo>
                <a:cubicBezTo>
                  <a:pt x="1736" y="10417"/>
                  <a:pt x="5395" y="7534"/>
                  <a:pt x="10418" y="5767"/>
                </a:cubicBezTo>
                <a:cubicBezTo>
                  <a:pt x="15441" y="4000"/>
                  <a:pt x="22881" y="1705"/>
                  <a:pt x="30136" y="744"/>
                </a:cubicBezTo>
                <a:cubicBezTo>
                  <a:pt x="37391" y="-217"/>
                  <a:pt x="49979" y="124"/>
                  <a:pt x="53947" y="0"/>
                </a:cubicBezTo>
              </a:path>
            </a:pathLst>
          </a:custGeom>
          <a:noFill/>
          <a:ln cap="flat" cmpd="sng" w="9525">
            <a:solidFill>
              <a:schemeClr val="dk2"/>
            </a:solidFill>
            <a:prstDash val="solid"/>
            <a:round/>
            <a:headEnd len="med" w="med" type="none"/>
            <a:tailEnd len="med" w="med" type="none"/>
          </a:ln>
        </p:spPr>
      </p:sp>
      <p:cxnSp>
        <p:nvCxnSpPr>
          <p:cNvPr id="79" name="Google Shape;79;p16"/>
          <p:cNvCxnSpPr>
            <a:stCxn id="80" idx="3"/>
            <a:endCxn id="81" idx="7"/>
          </p:cNvCxnSpPr>
          <p:nvPr/>
        </p:nvCxnSpPr>
        <p:spPr>
          <a:xfrm flipH="1">
            <a:off x="6361472" y="3901514"/>
            <a:ext cx="562500" cy="378000"/>
          </a:xfrm>
          <a:prstGeom prst="straightConnector1">
            <a:avLst/>
          </a:prstGeom>
          <a:noFill/>
          <a:ln cap="flat" cmpd="sng" w="9525">
            <a:solidFill>
              <a:schemeClr val="dk2"/>
            </a:solidFill>
            <a:prstDash val="solid"/>
            <a:round/>
            <a:headEnd len="med" w="med" type="none"/>
            <a:tailEnd len="med" w="med" type="none"/>
          </a:ln>
        </p:spPr>
      </p:cxnSp>
      <p:cxnSp>
        <p:nvCxnSpPr>
          <p:cNvPr id="82" name="Google Shape;82;p16"/>
          <p:cNvCxnSpPr/>
          <p:nvPr/>
        </p:nvCxnSpPr>
        <p:spPr>
          <a:xfrm rot="10800000">
            <a:off x="8310525" y="3608475"/>
            <a:ext cx="734700" cy="4800"/>
          </a:xfrm>
          <a:prstGeom prst="straightConnector1">
            <a:avLst/>
          </a:prstGeom>
          <a:noFill/>
          <a:ln cap="flat" cmpd="sng" w="9525">
            <a:solidFill>
              <a:schemeClr val="dk2"/>
            </a:solidFill>
            <a:prstDash val="solid"/>
            <a:round/>
            <a:headEnd len="med" w="med" type="none"/>
            <a:tailEnd len="med" w="med" type="none"/>
          </a:ln>
        </p:spPr>
      </p:cxnSp>
      <p:sp>
        <p:nvSpPr>
          <p:cNvPr id="81" name="Google Shape;81;p16"/>
          <p:cNvSpPr/>
          <p:nvPr/>
        </p:nvSpPr>
        <p:spPr>
          <a:xfrm>
            <a:off x="6278075" y="4266625"/>
            <a:ext cx="97800" cy="8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6"/>
          <p:cNvSpPr/>
          <p:nvPr/>
        </p:nvSpPr>
        <p:spPr>
          <a:xfrm>
            <a:off x="6909650" y="3825975"/>
            <a:ext cx="97800" cy="8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6"/>
          <p:cNvSpPr/>
          <p:nvPr/>
        </p:nvSpPr>
        <p:spPr>
          <a:xfrm>
            <a:off x="7661950" y="3589725"/>
            <a:ext cx="97800" cy="8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6"/>
          <p:cNvSpPr/>
          <p:nvPr/>
        </p:nvSpPr>
        <p:spPr>
          <a:xfrm>
            <a:off x="6909650" y="3652700"/>
            <a:ext cx="97800" cy="88500"/>
          </a:xfrm>
          <a:prstGeom prst="ellipse">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6"/>
          <p:cNvSpPr/>
          <p:nvPr/>
        </p:nvSpPr>
        <p:spPr>
          <a:xfrm>
            <a:off x="7661950" y="3519975"/>
            <a:ext cx="97800" cy="88500"/>
          </a:xfrm>
          <a:prstGeom prst="ellipse">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6" name="Google Shape;86;p16"/>
          <p:cNvCxnSpPr/>
          <p:nvPr/>
        </p:nvCxnSpPr>
        <p:spPr>
          <a:xfrm flipH="1" rot="10800000">
            <a:off x="6464250" y="3427525"/>
            <a:ext cx="1851000" cy="613800"/>
          </a:xfrm>
          <a:prstGeom prst="straightConnector1">
            <a:avLst/>
          </a:prstGeom>
          <a:noFill/>
          <a:ln cap="flat" cmpd="sng" w="9525">
            <a:solidFill>
              <a:srgbClr val="FF0000"/>
            </a:solidFill>
            <a:prstDash val="solid"/>
            <a:round/>
            <a:headEnd len="med" w="med" type="none"/>
            <a:tailEnd len="med" w="med" type="stealth"/>
          </a:ln>
        </p:spPr>
      </p:cxnSp>
      <p:cxnSp>
        <p:nvCxnSpPr>
          <p:cNvPr id="87" name="Google Shape;87;p16"/>
          <p:cNvCxnSpPr/>
          <p:nvPr/>
        </p:nvCxnSpPr>
        <p:spPr>
          <a:xfrm>
            <a:off x="6961853" y="3871639"/>
            <a:ext cx="442500" cy="764700"/>
          </a:xfrm>
          <a:prstGeom prst="straightConnector1">
            <a:avLst/>
          </a:prstGeom>
          <a:noFill/>
          <a:ln cap="flat" cmpd="sng" w="9525">
            <a:solidFill>
              <a:srgbClr val="FF0000"/>
            </a:solidFill>
            <a:prstDash val="solid"/>
            <a:round/>
            <a:headEnd len="med" w="med" type="none"/>
            <a:tailEnd len="med" w="med" type="stealth"/>
          </a:ln>
        </p:spPr>
      </p:cxnSp>
      <p:sp>
        <p:nvSpPr>
          <p:cNvPr id="88" name="Google Shape;88;p16"/>
          <p:cNvSpPr txBox="1"/>
          <p:nvPr/>
        </p:nvSpPr>
        <p:spPr>
          <a:xfrm>
            <a:off x="8164300" y="3139875"/>
            <a:ext cx="2853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700">
                <a:solidFill>
                  <a:srgbClr val="FF0000"/>
                </a:solidFill>
              </a:rPr>
              <a:t>S</a:t>
            </a:r>
            <a:endParaRPr sz="700">
              <a:solidFill>
                <a:srgbClr val="FF0000"/>
              </a:solidFill>
            </a:endParaRPr>
          </a:p>
        </p:txBody>
      </p:sp>
      <p:sp>
        <p:nvSpPr>
          <p:cNvPr id="89" name="Google Shape;89;p16"/>
          <p:cNvSpPr txBox="1"/>
          <p:nvPr/>
        </p:nvSpPr>
        <p:spPr>
          <a:xfrm>
            <a:off x="7343450" y="4450550"/>
            <a:ext cx="2853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0000"/>
                </a:solidFill>
              </a:rPr>
              <a:t>R</a:t>
            </a:r>
            <a:endParaRPr sz="700">
              <a:solidFill>
                <a:srgbClr val="FF0000"/>
              </a:solidFill>
            </a:endParaRPr>
          </a:p>
        </p:txBody>
      </p:sp>
      <p:cxnSp>
        <p:nvCxnSpPr>
          <p:cNvPr id="90" name="Google Shape;90;p16"/>
          <p:cNvCxnSpPr/>
          <p:nvPr/>
        </p:nvCxnSpPr>
        <p:spPr>
          <a:xfrm flipH="1" rot="10800000">
            <a:off x="6961850" y="3678225"/>
            <a:ext cx="4200" cy="195000"/>
          </a:xfrm>
          <a:prstGeom prst="straightConnector1">
            <a:avLst/>
          </a:prstGeom>
          <a:noFill/>
          <a:ln cap="flat" cmpd="sng" w="9525">
            <a:solidFill>
              <a:srgbClr val="FF9900"/>
            </a:solidFill>
            <a:prstDash val="solid"/>
            <a:round/>
            <a:headEnd len="med" w="med" type="none"/>
            <a:tailEnd len="med" w="med" type="stealth"/>
          </a:ln>
        </p:spPr>
      </p:cxnSp>
      <p:cxnSp>
        <p:nvCxnSpPr>
          <p:cNvPr id="91" name="Google Shape;91;p16"/>
          <p:cNvCxnSpPr/>
          <p:nvPr/>
        </p:nvCxnSpPr>
        <p:spPr>
          <a:xfrm rot="10800000">
            <a:off x="7709050" y="3561375"/>
            <a:ext cx="3600" cy="99000"/>
          </a:xfrm>
          <a:prstGeom prst="straightConnector1">
            <a:avLst/>
          </a:prstGeom>
          <a:noFill/>
          <a:ln cap="flat" cmpd="sng" w="9525">
            <a:solidFill>
              <a:srgbClr val="FF9900"/>
            </a:solidFill>
            <a:prstDash val="solid"/>
            <a:round/>
            <a:headEnd len="med" w="med" type="none"/>
            <a:tailEnd len="med" w="med" type="stealth"/>
          </a:ln>
        </p:spPr>
      </p:cxnSp>
      <p:cxnSp>
        <p:nvCxnSpPr>
          <p:cNvPr id="92" name="Google Shape;92;p16"/>
          <p:cNvCxnSpPr/>
          <p:nvPr/>
        </p:nvCxnSpPr>
        <p:spPr>
          <a:xfrm flipH="1">
            <a:off x="7739450" y="1914800"/>
            <a:ext cx="395100" cy="1540200"/>
          </a:xfrm>
          <a:prstGeom prst="straightConnector1">
            <a:avLst/>
          </a:prstGeom>
          <a:noFill/>
          <a:ln cap="flat" cmpd="sng" w="9525">
            <a:solidFill>
              <a:schemeClr val="lt2"/>
            </a:solidFill>
            <a:prstDash val="solid"/>
            <a:round/>
            <a:headEnd len="med" w="med" type="none"/>
            <a:tailEnd len="med" w="med" type="none"/>
          </a:ln>
        </p:spPr>
      </p:cxnSp>
      <p:cxnSp>
        <p:nvCxnSpPr>
          <p:cNvPr id="93" name="Google Shape;93;p16"/>
          <p:cNvCxnSpPr>
            <a:endCxn id="80" idx="0"/>
          </p:cNvCxnSpPr>
          <p:nvPr/>
        </p:nvCxnSpPr>
        <p:spPr>
          <a:xfrm flipH="1">
            <a:off x="6958550" y="2061075"/>
            <a:ext cx="1192500" cy="1764900"/>
          </a:xfrm>
          <a:prstGeom prst="straightConnector1">
            <a:avLst/>
          </a:prstGeom>
          <a:noFill/>
          <a:ln cap="flat" cmpd="sng" w="9525">
            <a:solidFill>
              <a:schemeClr val="lt2"/>
            </a:solidFill>
            <a:prstDash val="solid"/>
            <a:round/>
            <a:headEnd len="med" w="med" type="none"/>
            <a:tailEnd len="med" w="med" type="none"/>
          </a:ln>
        </p:spPr>
      </p:cxnSp>
      <p:sp>
        <p:nvSpPr>
          <p:cNvPr id="94" name="Google Shape;94;p16"/>
          <p:cNvSpPr txBox="1"/>
          <p:nvPr/>
        </p:nvSpPr>
        <p:spPr>
          <a:xfrm>
            <a:off x="6021750" y="4236150"/>
            <a:ext cx="442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Start</a:t>
            </a:r>
            <a:endParaRPr sz="700"/>
          </a:p>
          <a:p>
            <a:pPr indent="0" lvl="0" marL="0" rtl="0" algn="l">
              <a:spcBef>
                <a:spcPts val="0"/>
              </a:spcBef>
              <a:spcAft>
                <a:spcPts val="0"/>
              </a:spcAft>
              <a:buNone/>
            </a:pPr>
            <a:r>
              <a:rPr lang="en" sz="700"/>
              <a:t>String</a:t>
            </a:r>
            <a:endParaRPr sz="700"/>
          </a:p>
        </p:txBody>
      </p:sp>
      <p:sp>
        <p:nvSpPr>
          <p:cNvPr id="95" name="Google Shape;95;p16"/>
          <p:cNvSpPr txBox="1"/>
          <p:nvPr/>
        </p:nvSpPr>
        <p:spPr>
          <a:xfrm>
            <a:off x="6805850" y="2695975"/>
            <a:ext cx="4425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D1</a:t>
            </a:r>
            <a:endParaRPr sz="700"/>
          </a:p>
        </p:txBody>
      </p:sp>
      <p:sp>
        <p:nvSpPr>
          <p:cNvPr id="96" name="Google Shape;96;p16"/>
          <p:cNvSpPr txBox="1"/>
          <p:nvPr/>
        </p:nvSpPr>
        <p:spPr>
          <a:xfrm rot="533248">
            <a:off x="6929020" y="2497988"/>
            <a:ext cx="545651" cy="29243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9900"/>
                </a:solidFill>
              </a:rPr>
              <a:t>D1 tilted</a:t>
            </a:r>
            <a:endParaRPr sz="700">
              <a:solidFill>
                <a:srgbClr val="FF9900"/>
              </a:solidFill>
            </a:endParaRPr>
          </a:p>
        </p:txBody>
      </p:sp>
      <p:sp>
        <p:nvSpPr>
          <p:cNvPr id="97" name="Google Shape;97;p16"/>
          <p:cNvSpPr/>
          <p:nvPr/>
        </p:nvSpPr>
        <p:spPr>
          <a:xfrm>
            <a:off x="6938900" y="3849825"/>
            <a:ext cx="50100" cy="40800"/>
          </a:xfrm>
          <a:prstGeom prst="ellipse">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6"/>
          <p:cNvSpPr txBox="1"/>
          <p:nvPr/>
        </p:nvSpPr>
        <p:spPr>
          <a:xfrm>
            <a:off x="6961850" y="3776300"/>
            <a:ext cx="2853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0000"/>
                </a:solidFill>
              </a:rPr>
              <a:t>T</a:t>
            </a:r>
            <a:endParaRPr sz="700">
              <a:solidFill>
                <a:srgbClr val="FF0000"/>
              </a:solidFill>
            </a:endParaRPr>
          </a:p>
        </p:txBody>
      </p:sp>
      <p:sp>
        <p:nvSpPr>
          <p:cNvPr id="99" name="Google Shape;99;p16"/>
          <p:cNvSpPr txBox="1"/>
          <p:nvPr/>
        </p:nvSpPr>
        <p:spPr>
          <a:xfrm>
            <a:off x="7895450" y="1152475"/>
            <a:ext cx="4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00" name="Google Shape;100;p16"/>
          <p:cNvSpPr txBox="1"/>
          <p:nvPr/>
        </p:nvSpPr>
        <p:spPr>
          <a:xfrm>
            <a:off x="6408050" y="2157475"/>
            <a:ext cx="22935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NB VD is in (-R)ST frame</a:t>
            </a:r>
            <a:endParaRPr sz="7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Run 4 optics scenario</a:t>
            </a:r>
            <a:endParaRPr/>
          </a:p>
        </p:txBody>
      </p:sp>
      <p:sp>
        <p:nvSpPr>
          <p:cNvPr id="106" name="Google Shape;106;p17"/>
          <p:cNvSpPr txBox="1"/>
          <p:nvPr>
            <p:ph idx="1" type="body"/>
          </p:nvPr>
        </p:nvSpPr>
        <p:spPr>
          <a:xfrm>
            <a:off x="311700" y="1017725"/>
            <a:ext cx="8520600" cy="337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400"/>
              <a:t>Main activity during the following month together with Yannis Angelis.</a:t>
            </a:r>
            <a:endParaRPr sz="1400"/>
          </a:p>
          <a:p>
            <a:pPr indent="0" lvl="0" marL="0" rtl="0" algn="l">
              <a:spcBef>
                <a:spcPts val="1200"/>
              </a:spcBef>
              <a:spcAft>
                <a:spcPts val="0"/>
              </a:spcAft>
              <a:buNone/>
            </a:pPr>
            <a:r>
              <a:rPr lang="en" sz="1400"/>
              <a:t>Define optics for all the steps in the pp-cycle for Run 4.</a:t>
            </a:r>
            <a:endParaRPr sz="1400"/>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graphicFrame>
        <p:nvGraphicFramePr>
          <p:cNvPr id="107" name="Google Shape;107;p17"/>
          <p:cNvGraphicFramePr/>
          <p:nvPr/>
        </p:nvGraphicFramePr>
        <p:xfrm>
          <a:off x="351400" y="1971150"/>
          <a:ext cx="3000000" cy="3000000"/>
        </p:xfrm>
        <a:graphic>
          <a:graphicData uri="http://schemas.openxmlformats.org/drawingml/2006/table">
            <a:tbl>
              <a:tblPr>
                <a:noFill/>
                <a:tableStyleId>{96C5BA73-94F2-4234-B4C4-4B5095BACFF3}</a:tableStyleId>
              </a:tblPr>
              <a:tblGrid>
                <a:gridCol w="1841075"/>
                <a:gridCol w="6679525"/>
              </a:tblGrid>
              <a:tr h="381000">
                <a:tc>
                  <a:txBody>
                    <a:bodyPr/>
                    <a:lstStyle/>
                    <a:p>
                      <a:pPr indent="0" lvl="0" marL="0" rtl="0" algn="l">
                        <a:spcBef>
                          <a:spcPts val="0"/>
                        </a:spcBef>
                        <a:spcAft>
                          <a:spcPts val="0"/>
                        </a:spcAft>
                        <a:buNone/>
                      </a:pPr>
                      <a:r>
                        <a:rPr lang="en" sz="1100"/>
                        <a:t>Injection</a:t>
                      </a:r>
                      <a:endParaRPr sz="1100"/>
                    </a:p>
                  </a:txBody>
                  <a:tcPr marT="91425" marB="91425" marR="91425" marL="91425"/>
                </a:tc>
                <a:tc>
                  <a:txBody>
                    <a:bodyPr/>
                    <a:lstStyle/>
                    <a:p>
                      <a:pPr indent="0" lvl="0" marL="0" rtl="0" algn="l">
                        <a:spcBef>
                          <a:spcPts val="0"/>
                        </a:spcBef>
                        <a:spcAft>
                          <a:spcPts val="0"/>
                        </a:spcAft>
                        <a:buNone/>
                      </a:pPr>
                      <a:r>
                        <a:rPr lang="en" sz="1100"/>
                        <a:t>Review phase advance to be MO friendly. Optionally revise Point 4 optics (was optimized for e-lens…), 10Hz noise in Q6 Point 2 ?</a:t>
                      </a:r>
                      <a:endParaRPr sz="1100"/>
                    </a:p>
                  </a:txBody>
                  <a:tcPr marT="91425" marB="91425" marR="91425" marL="91425"/>
                </a:tc>
              </a:tr>
              <a:tr h="381000">
                <a:tc>
                  <a:txBody>
                    <a:bodyPr/>
                    <a:lstStyle/>
                    <a:p>
                      <a:pPr indent="0" lvl="0" marL="0" rtl="0" algn="l">
                        <a:spcBef>
                          <a:spcPts val="0"/>
                        </a:spcBef>
                        <a:spcAft>
                          <a:spcPts val="0"/>
                        </a:spcAft>
                        <a:buNone/>
                      </a:pPr>
                      <a:r>
                        <a:rPr lang="en" sz="1100"/>
                        <a:t>Ramp and squeeze</a:t>
                      </a:r>
                      <a:endParaRPr sz="1100"/>
                    </a:p>
                  </a:txBody>
                  <a:tcPr marT="91425" marB="91425" marR="91425" marL="91425"/>
                </a:tc>
                <a:tc>
                  <a:txBody>
                    <a:bodyPr/>
                    <a:lstStyle/>
                    <a:p>
                      <a:pPr indent="0" lvl="0" marL="0" rtl="0" algn="l">
                        <a:spcBef>
                          <a:spcPts val="0"/>
                        </a:spcBef>
                        <a:spcAft>
                          <a:spcPts val="0"/>
                        </a:spcAft>
                        <a:buNone/>
                      </a:pPr>
                      <a:r>
                        <a:rPr lang="en" sz="1100"/>
                        <a:t>Point 1, 5: Decide flat top β</a:t>
                      </a:r>
                      <a:r>
                        <a:rPr baseline="-25000" lang="en" sz="1100"/>
                        <a:t>x</a:t>
                      </a:r>
                      <a:r>
                        <a:rPr lang="en" sz="1100"/>
                        <a:t>*,</a:t>
                      </a:r>
                      <a:r>
                        <a:rPr lang="en" sz="1100">
                          <a:solidFill>
                            <a:schemeClr val="dk1"/>
                          </a:solidFill>
                        </a:rPr>
                        <a:t>β</a:t>
                      </a:r>
                      <a:r>
                        <a:rPr baseline="-25000" lang="en" sz="1100">
                          <a:solidFill>
                            <a:schemeClr val="dk1"/>
                          </a:solidFill>
                        </a:rPr>
                        <a:t>y</a:t>
                      </a:r>
                      <a:r>
                        <a:rPr lang="en" sz="1100">
                          <a:solidFill>
                            <a:schemeClr val="dk1"/>
                          </a:solidFill>
                        </a:rPr>
                        <a:t>*</a:t>
                      </a:r>
                      <a:r>
                        <a:rPr lang="en" sz="1100"/>
                        <a:t> based on 8b+4e and 2.2 10</a:t>
                      </a:r>
                      <a:r>
                        <a:rPr baseline="30000" lang="en" sz="1100"/>
                        <a:t>11</a:t>
                      </a:r>
                      <a:r>
                        <a:rPr lang="en" sz="1100"/>
                        <a:t> to reach 2 10</a:t>
                      </a:r>
                      <a:r>
                        <a:rPr baseline="30000" lang="en" sz="1100"/>
                        <a:t>34</a:t>
                      </a:r>
                      <a:r>
                        <a:rPr lang="en" sz="1100"/>
                        <a:t>,</a:t>
                      </a:r>
                      <a:r>
                        <a:rPr baseline="30000" lang="en" sz="1100"/>
                        <a:t> </a:t>
                      </a:r>
                      <a:r>
                        <a:rPr lang="en" sz="1100"/>
                        <a:t>minimize</a:t>
                      </a:r>
                      <a:r>
                        <a:rPr lang="en" sz="1100"/>
                        <a:t> beta at crab, decide ATS factors, check tcdq/tclia settings. Point 2,8</a:t>
                      </a:r>
                      <a:endParaRPr sz="1100"/>
                    </a:p>
                    <a:p>
                      <a:pPr indent="0" lvl="0" marL="0" rtl="0" algn="l">
                        <a:spcBef>
                          <a:spcPts val="0"/>
                        </a:spcBef>
                        <a:spcAft>
                          <a:spcPts val="0"/>
                        </a:spcAft>
                        <a:buNone/>
                      </a:pPr>
                      <a:r>
                        <a:rPr lang="en" sz="1100"/>
                        <a:t>Stick with </a:t>
                      </a:r>
                      <a:r>
                        <a:rPr lang="en" sz="1100">
                          <a:solidFill>
                            <a:schemeClr val="dk1"/>
                          </a:solidFill>
                        </a:rPr>
                        <a:t>β*=</a:t>
                      </a:r>
                      <a:r>
                        <a:rPr lang="en" sz="1100"/>
                        <a:t>10/1,5 for 2,8. Revise phase to be CRAB-TCP, MO and beam-beam friendly. Integrate new impedance-improved IR7 optics. </a:t>
                      </a:r>
                      <a:endParaRPr sz="1100"/>
                    </a:p>
                  </a:txBody>
                  <a:tcPr marT="91425" marB="91425" marR="91425" marL="91425"/>
                </a:tc>
              </a:tr>
              <a:tr h="381000">
                <a:tc>
                  <a:txBody>
                    <a:bodyPr/>
                    <a:lstStyle/>
                    <a:p>
                      <a:pPr indent="0" lvl="0" marL="0" rtl="0" algn="l">
                        <a:spcBef>
                          <a:spcPts val="0"/>
                        </a:spcBef>
                        <a:spcAft>
                          <a:spcPts val="0"/>
                        </a:spcAft>
                        <a:buNone/>
                      </a:pPr>
                      <a:r>
                        <a:rPr lang="en" sz="1100"/>
                        <a:t>Lumi ramp</a:t>
                      </a:r>
                      <a:endParaRPr sz="1100"/>
                    </a:p>
                  </a:txBody>
                  <a:tcPr marT="91425" marB="91425" marR="91425" marL="91425"/>
                </a:tc>
                <a:tc>
                  <a:txBody>
                    <a:bodyPr/>
                    <a:lstStyle/>
                    <a:p>
                      <a:pPr indent="0" lvl="0" marL="0" rtl="0" algn="l">
                        <a:spcBef>
                          <a:spcPts val="0"/>
                        </a:spcBef>
                        <a:spcAft>
                          <a:spcPts val="0"/>
                        </a:spcAft>
                        <a:buNone/>
                      </a:pPr>
                      <a:r>
                        <a:rPr lang="en" sz="1100"/>
                        <a:t>Decide </a:t>
                      </a:r>
                      <a:r>
                        <a:rPr lang="en" sz="1100">
                          <a:solidFill>
                            <a:schemeClr val="dk1"/>
                          </a:solidFill>
                        </a:rPr>
                        <a:t>β</a:t>
                      </a:r>
                      <a:r>
                        <a:rPr baseline="-25000" lang="en" sz="1100">
                          <a:solidFill>
                            <a:schemeClr val="dk1"/>
                          </a:solidFill>
                        </a:rPr>
                        <a:t>x</a:t>
                      </a:r>
                      <a:r>
                        <a:rPr lang="en" sz="1100">
                          <a:solidFill>
                            <a:schemeClr val="dk1"/>
                          </a:solidFill>
                        </a:rPr>
                        <a:t>*,β</a:t>
                      </a:r>
                      <a:r>
                        <a:rPr baseline="-25000" lang="en" sz="1100">
                          <a:solidFill>
                            <a:schemeClr val="dk1"/>
                          </a:solidFill>
                        </a:rPr>
                        <a:t>y</a:t>
                      </a:r>
                      <a:r>
                        <a:rPr lang="en" sz="1100">
                          <a:solidFill>
                            <a:schemeClr val="dk1"/>
                          </a:solidFill>
                        </a:rPr>
                        <a:t>* based on 8b+4e and 2.2 10</a:t>
                      </a:r>
                      <a:r>
                        <a:rPr baseline="30000" lang="en" sz="1100">
                          <a:solidFill>
                            <a:schemeClr val="dk1"/>
                          </a:solidFill>
                        </a:rPr>
                        <a:t>11</a:t>
                      </a:r>
                      <a:r>
                        <a:rPr lang="en" sz="1100">
                          <a:solidFill>
                            <a:schemeClr val="dk1"/>
                          </a:solidFill>
                        </a:rPr>
                        <a:t> to reach 200 pile-up. Maximise beta at crab.</a:t>
                      </a:r>
                      <a:endParaRPr sz="1100"/>
                    </a:p>
                  </a:txBody>
                  <a:tcPr marT="91425" marB="91425" marR="91425" marL="91425"/>
                </a:tc>
              </a:tr>
              <a:tr h="381000">
                <a:tc>
                  <a:txBody>
                    <a:bodyPr/>
                    <a:lstStyle/>
                    <a:p>
                      <a:pPr indent="0" lvl="0" marL="0" rtl="0" algn="l">
                        <a:spcBef>
                          <a:spcPts val="0"/>
                        </a:spcBef>
                        <a:spcAft>
                          <a:spcPts val="0"/>
                        </a:spcAft>
                        <a:buNone/>
                      </a:pPr>
                      <a:r>
                        <a:rPr lang="en" sz="1100"/>
                        <a:t>Lumi levelling</a:t>
                      </a:r>
                      <a:endParaRPr sz="1100"/>
                    </a:p>
                  </a:txBody>
                  <a:tcPr marT="91425" marB="91425" marR="91425" marL="91425"/>
                </a:tc>
                <a:tc>
                  <a:txBody>
                    <a:bodyPr/>
                    <a:lstStyle/>
                    <a:p>
                      <a:pPr indent="0" lvl="0" marL="0" rtl="0" algn="l">
                        <a:spcBef>
                          <a:spcPts val="0"/>
                        </a:spcBef>
                        <a:spcAft>
                          <a:spcPts val="0"/>
                        </a:spcAft>
                        <a:buNone/>
                      </a:pPr>
                      <a:r>
                        <a:rPr lang="en" sz="1100"/>
                        <a:t>Match points down to </a:t>
                      </a:r>
                      <a:r>
                        <a:rPr lang="en" sz="1100">
                          <a:solidFill>
                            <a:schemeClr val="dk1"/>
                          </a:solidFill>
                        </a:rPr>
                        <a:t>7.5/18 cm passing through 9</a:t>
                      </a:r>
                      <a:r>
                        <a:rPr lang="en" sz="1100">
                          <a:solidFill>
                            <a:schemeClr val="dk1"/>
                          </a:solidFill>
                        </a:rPr>
                        <a:t>/18 cm. Optimize phases to be  CRAB-TCP, MO,  beam-beam and TCT-MKD friendly. With polarity reversal or wire! </a:t>
                      </a:r>
                      <a:endParaRPr sz="1100"/>
                    </a:p>
                  </a:txBody>
                  <a:tcPr marT="91425" marB="91425" marR="91425" marL="91425"/>
                </a:tc>
              </a:tr>
            </a:tbl>
          </a:graphicData>
        </a:graphic>
      </p:graphicFrame>
      <p:sp>
        <p:nvSpPr>
          <p:cNvPr id="108" name="Google Shape;108;p17"/>
          <p:cNvSpPr txBox="1"/>
          <p:nvPr/>
        </p:nvSpPr>
        <p:spPr>
          <a:xfrm>
            <a:off x="334650" y="4415825"/>
            <a:ext cx="8474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This scenario will be used for preparing an MD program 2024-2025.</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