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275" r:id="rId2"/>
    <p:sldId id="461" r:id="rId3"/>
    <p:sldId id="463" r:id="rId4"/>
    <p:sldId id="462" r:id="rId5"/>
    <p:sldId id="464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  <a:srgbClr val="CB05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15" autoAdjust="0"/>
    <p:restoredTop sz="94660"/>
  </p:normalViewPr>
  <p:slideViewPr>
    <p:cSldViewPr>
      <p:cViewPr varScale="1">
        <p:scale>
          <a:sx n="170" d="100"/>
          <a:sy n="170" d="100"/>
        </p:scale>
        <p:origin x="-96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B45A35-EBAF-4E96-8FED-0D2117FC84C8}" type="datetimeFigureOut">
              <a:rPr lang="en-US" smtClean="0"/>
              <a:t>4/25/2023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398E55-8C0F-476F-8969-16D27F1D2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692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E2907-8C49-4AD5-98AF-DA5BD8F8BB6C}" type="datetime1">
              <a:rPr lang="en-US" smtClean="0"/>
              <a:t>4/25/2023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2023.04.25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105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E9DD9-DB6D-45ED-A46B-300EC9E9FB17}" type="datetime1">
              <a:rPr lang="en-US" smtClean="0"/>
              <a:t>4/25/2023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2023.04.25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991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E40E9-11F2-44FA-B25F-DDE4A1F451CC}" type="datetime1">
              <a:rPr lang="en-US" smtClean="0"/>
              <a:t>4/25/2023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2023.04.25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402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7534"/>
            <a:ext cx="8229600" cy="396708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/>
            </a:lvl1pPr>
          </a:lstStyle>
          <a:p>
            <a:fld id="{6AB747CA-7299-43A0-9568-5B3F3D78DBDE}" type="datetime1">
              <a:rPr lang="en-US" smtClean="0"/>
              <a:t>4/25/2023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84168" y="4782183"/>
            <a:ext cx="2895600" cy="273844"/>
          </a:xfrm>
        </p:spPr>
        <p:txBody>
          <a:bodyPr/>
          <a:lstStyle>
            <a:lvl1pPr>
              <a:defRPr sz="1100"/>
            </a:lvl1pPr>
          </a:lstStyle>
          <a:p>
            <a:r>
              <a:rPr lang="en-US" dirty="0" smtClean="0"/>
              <a:t>R. Bruce, </a:t>
            </a:r>
            <a:r>
              <a:rPr lang="en-US" dirty="0" smtClean="0"/>
              <a:t>2023.04.25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4655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221"/>
            <a:ext cx="8229600" cy="437295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46" y="19055"/>
            <a:ext cx="399173" cy="392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976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7370C-0749-4FAA-AED7-1C74B9D7A9F6}" type="datetime1">
              <a:rPr lang="en-US" smtClean="0"/>
              <a:t>4/25/2023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2023.04.25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169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693C3-B9C4-41CD-86E9-BA79940990A4}" type="datetime1">
              <a:rPr lang="en-US" smtClean="0"/>
              <a:t>4/25/2023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2023.04.25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303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78D2E-B292-4FF5-A691-DEC03978C29D}" type="datetime1">
              <a:rPr lang="en-US" smtClean="0"/>
              <a:t>4/25/2023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2023.04.25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916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74051-C35F-4CFF-9E76-9B3744B18108}" type="datetime1">
              <a:rPr lang="en-US" smtClean="0"/>
              <a:t>4/25/2023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2023.04.25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100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A6C2F-9309-4D64-B499-1F7717170758}" type="datetime1">
              <a:rPr lang="en-US" smtClean="0"/>
              <a:t>4/25/2023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2023.04.25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233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D37D4-9042-4056-BBBF-EC7B0B04365F}" type="datetime1">
              <a:rPr lang="en-US" smtClean="0"/>
              <a:t>4/25/2023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2023.04.25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907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BD027-3C49-4CE2-8211-9ED42B3C0ACC}" type="datetime1">
              <a:rPr lang="en-US" smtClean="0"/>
              <a:t>4/25/2023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2023.04.25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498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121CF-8166-45C8-B696-6EFDAF21DE78}" type="datetime1">
              <a:rPr lang="en-US" smtClean="0"/>
              <a:t>4/25/2023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R. Bruce, </a:t>
            </a:r>
            <a:r>
              <a:rPr lang="en-US" dirty="0" smtClean="0"/>
              <a:t>2023.04.25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693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lum bright="40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056" y="4068"/>
            <a:ext cx="9148908" cy="5124067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71550"/>
            <a:ext cx="7772400" cy="1102519"/>
          </a:xfrm>
        </p:spPr>
        <p:txBody>
          <a:bodyPr>
            <a:norm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Updates on ion studies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3219822"/>
            <a:ext cx="8928992" cy="1728192"/>
          </a:xfrm>
        </p:spPr>
        <p:txBody>
          <a:bodyPr>
            <a:normAutofit/>
          </a:bodyPr>
          <a:lstStyle/>
          <a:p>
            <a:r>
              <a:rPr lang="en-US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R. </a:t>
            </a:r>
            <a:r>
              <a:rPr lang="en-US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Bruce et al.</a:t>
            </a:r>
            <a:endParaRPr lang="en-US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923928" y="2348033"/>
            <a:ext cx="1110711" cy="436135"/>
            <a:chOff x="3167063" y="2715766"/>
            <a:chExt cx="1110711" cy="436135"/>
          </a:xfrm>
        </p:grpSpPr>
        <p:cxnSp>
          <p:nvCxnSpPr>
            <p:cNvPr id="5" name="Straight Arrow Connector 4"/>
            <p:cNvCxnSpPr/>
            <p:nvPr/>
          </p:nvCxnSpPr>
          <p:spPr>
            <a:xfrm>
              <a:off x="3601783" y="2904124"/>
              <a:ext cx="24394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 flipH="1">
              <a:off x="3601784" y="2976132"/>
              <a:ext cx="243942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67063" y="2715766"/>
              <a:ext cx="434721" cy="417431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43053" y="2734470"/>
              <a:ext cx="434721" cy="41743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0945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Reminder: All HL-LHC upgrades for ions are already implemented – aim for HL-LHC performance already this year!</a:t>
            </a:r>
          </a:p>
          <a:p>
            <a:pPr lvl="1"/>
            <a:r>
              <a:rPr lang="en-US" dirty="0" smtClean="0"/>
              <a:t>Present work aims at preparing the 2023 run</a:t>
            </a:r>
          </a:p>
          <a:p>
            <a:endParaRPr lang="en-US" dirty="0" smtClean="0"/>
          </a:p>
          <a:p>
            <a:r>
              <a:rPr lang="en-US" dirty="0" smtClean="0"/>
              <a:t>2022 </a:t>
            </a:r>
            <a:r>
              <a:rPr lang="en-US" dirty="0"/>
              <a:t>heavy-ion physics run postponed, short test scheduled on November </a:t>
            </a:r>
            <a:r>
              <a:rPr lang="en-US" dirty="0" smtClean="0"/>
              <a:t>17-19, 2022</a:t>
            </a:r>
          </a:p>
          <a:p>
            <a:endParaRPr lang="en-US" dirty="0"/>
          </a:p>
          <a:p>
            <a:r>
              <a:rPr lang="en-US" dirty="0">
                <a:solidFill>
                  <a:srgbClr val="00B050"/>
                </a:solidFill>
              </a:rPr>
              <a:t>The test was very successful, in spite of several problems along the way - all main goals achieved in the 2-day test</a:t>
            </a:r>
          </a:p>
          <a:p>
            <a:pPr lvl="1"/>
            <a:r>
              <a:rPr lang="en-US" dirty="0"/>
              <a:t>At some level, tested all new upgrades and ingredients for Run 3 / HL-LHC </a:t>
            </a:r>
            <a:r>
              <a:rPr lang="en-US" dirty="0" err="1"/>
              <a:t>Pb-Pb</a:t>
            </a:r>
            <a:r>
              <a:rPr lang="en-US" dirty="0"/>
              <a:t> operation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2023.04.25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ion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545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8291264" cy="432048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Tests </a:t>
            </a:r>
            <a:r>
              <a:rPr lang="en-US" dirty="0">
                <a:solidFill>
                  <a:srgbClr val="0000FF"/>
                </a:solidFill>
              </a:rPr>
              <a:t>of slip-stacked beams</a:t>
            </a:r>
          </a:p>
          <a:p>
            <a:pPr lvl="1"/>
            <a:r>
              <a:rPr lang="en-US" dirty="0"/>
              <a:t>Could inject, ramp and collide 50 ns  8-bunch </a:t>
            </a:r>
            <a:r>
              <a:rPr lang="en-US" dirty="0" err="1" smtClean="0"/>
              <a:t>Pb</a:t>
            </a:r>
            <a:r>
              <a:rPr lang="en-US" dirty="0" smtClean="0"/>
              <a:t> trains </a:t>
            </a:r>
            <a:r>
              <a:rPr lang="en-US" dirty="0"/>
              <a:t>for the first time</a:t>
            </a:r>
          </a:p>
          <a:p>
            <a:pPr lvl="1"/>
            <a:r>
              <a:rPr lang="en-US" dirty="0" smtClean="0"/>
              <a:t>Had very </a:t>
            </a:r>
            <a:r>
              <a:rPr lang="en-US" dirty="0"/>
              <a:t>good beam characteristics </a:t>
            </a:r>
            <a:r>
              <a:rPr lang="en-US" dirty="0" smtClean="0"/>
              <a:t>from injectors (beam quality to be seen for longer trains)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First </a:t>
            </a:r>
            <a:r>
              <a:rPr lang="en-US" dirty="0" err="1" smtClean="0">
                <a:solidFill>
                  <a:srgbClr val="0000FF"/>
                </a:solidFill>
              </a:rPr>
              <a:t>Pb-Pb</a:t>
            </a:r>
            <a:r>
              <a:rPr lang="en-US" dirty="0" smtClean="0">
                <a:solidFill>
                  <a:srgbClr val="0000FF"/>
                </a:solidFill>
              </a:rPr>
              <a:t> collisions to experiments at record energy of 6.8 Z </a:t>
            </a:r>
            <a:r>
              <a:rPr lang="en-US" dirty="0" err="1" smtClean="0">
                <a:solidFill>
                  <a:srgbClr val="0000FF"/>
                </a:solidFill>
              </a:rPr>
              <a:t>TeV</a:t>
            </a:r>
            <a:endParaRPr lang="en-US" dirty="0" smtClean="0">
              <a:solidFill>
                <a:srgbClr val="0000FF"/>
              </a:solidFill>
            </a:endParaRPr>
          </a:p>
          <a:p>
            <a:pPr lvl="1"/>
            <a:r>
              <a:rPr lang="en-US" dirty="0" smtClean="0"/>
              <a:t>About 0.1 – 0.3 </a:t>
            </a:r>
            <a:r>
              <a:rPr lang="el-GR" dirty="0"/>
              <a:t>μ</a:t>
            </a:r>
            <a:r>
              <a:rPr lang="en-US" dirty="0"/>
              <a:t>b</a:t>
            </a:r>
            <a:r>
              <a:rPr lang="en-US" baseline="30000" dirty="0"/>
              <a:t>-1 </a:t>
            </a:r>
            <a:r>
              <a:rPr lang="en-US" baseline="30000" dirty="0" smtClean="0"/>
              <a:t> </a:t>
            </a:r>
            <a:r>
              <a:rPr lang="en-US" dirty="0" smtClean="0"/>
              <a:t>collected during two stable beam-fills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Crystal collimation tests</a:t>
            </a:r>
          </a:p>
          <a:p>
            <a:pPr lvl="1"/>
            <a:r>
              <a:rPr lang="en-US" dirty="0" smtClean="0"/>
              <a:t>Channeling found with all crystals, including the ones installed in LS2</a:t>
            </a:r>
          </a:p>
          <a:p>
            <a:pPr lvl="1"/>
            <a:r>
              <a:rPr lang="en-US" dirty="0" smtClean="0"/>
              <a:t>Demonstrated up to factor 6 improvement in cleaning efficiency w.r.t. standard collimation system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Dispersion suppressor collimation test in IR2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Demonstrated p</a:t>
            </a:r>
            <a:r>
              <a:rPr lang="en-US" dirty="0" smtClean="0"/>
              <a:t>rinciple of </a:t>
            </a:r>
            <a:r>
              <a:rPr lang="en-US" dirty="0" smtClean="0">
                <a:sym typeface="Wingdings" pitchFamily="2" charset="2"/>
              </a:rPr>
              <a:t>collisional </a:t>
            </a:r>
            <a:r>
              <a:rPr lang="en-US" dirty="0">
                <a:sym typeface="Wingdings" pitchFamily="2" charset="2"/>
              </a:rPr>
              <a:t>loss mitigation with </a:t>
            </a:r>
            <a:r>
              <a:rPr lang="en-US" dirty="0" smtClean="0">
                <a:sym typeface="Wingdings" pitchFamily="2" charset="2"/>
              </a:rPr>
              <a:t>new dispersion suppressor collimators and orbit bump</a:t>
            </a:r>
          </a:p>
          <a:p>
            <a:pPr lvl="1"/>
            <a:endParaRPr lang="en-US" dirty="0">
              <a:sym typeface="Wingdings" pitchFamily="2" charset="2"/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ALICE ZDC acceptance tested for new larger </a:t>
            </a:r>
            <a:r>
              <a:rPr lang="el-GR" dirty="0">
                <a:solidFill>
                  <a:srgbClr val="0000FF"/>
                </a:solidFill>
              </a:rPr>
              <a:t>100 μ</a:t>
            </a:r>
            <a:r>
              <a:rPr lang="en-US" dirty="0">
                <a:solidFill>
                  <a:srgbClr val="0000FF"/>
                </a:solidFill>
              </a:rPr>
              <a:t>rad </a:t>
            </a:r>
            <a:r>
              <a:rPr lang="en-US" dirty="0" smtClean="0">
                <a:solidFill>
                  <a:srgbClr val="0000FF"/>
                </a:solidFill>
              </a:rPr>
              <a:t>net half crossing angle</a:t>
            </a:r>
            <a:endParaRPr lang="en-US" dirty="0" smtClean="0"/>
          </a:p>
          <a:p>
            <a:endParaRPr lang="en-US" dirty="0" smtClean="0">
              <a:solidFill>
                <a:srgbClr val="00B050"/>
              </a:solidFill>
            </a:endParaRPr>
          </a:p>
          <a:p>
            <a:pPr lvl="1"/>
            <a:endParaRPr lang="en-US" dirty="0" smtClean="0">
              <a:solidFill>
                <a:srgbClr val="0000FF"/>
              </a:solidFill>
            </a:endParaRPr>
          </a:p>
          <a:p>
            <a:endParaRPr lang="en-US" dirty="0" smtClean="0">
              <a:solidFill>
                <a:srgbClr val="0000FF"/>
              </a:solidFill>
            </a:endParaRPr>
          </a:p>
          <a:p>
            <a:pPr lvl="1"/>
            <a:endParaRPr lang="en-US" dirty="0" smtClean="0">
              <a:solidFill>
                <a:srgbClr val="0000FF"/>
              </a:solidFill>
            </a:endParaRPr>
          </a:p>
          <a:p>
            <a:endParaRPr lang="en-US" dirty="0" smtClean="0">
              <a:solidFill>
                <a:srgbClr val="0000FF"/>
              </a:solidFill>
            </a:endParaRP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2023.04.25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outcome of 2022 ion test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436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4186808" cy="396708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Studied and consolidated proposal of shorter cycle, doing the full squeeze to 0.5m in the ramp</a:t>
            </a:r>
          </a:p>
          <a:p>
            <a:pPr lvl="1"/>
            <a:r>
              <a:rPr lang="en-US" dirty="0" smtClean="0"/>
              <a:t>See LBOC talk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OK for power converters and aperture</a:t>
            </a:r>
          </a:p>
          <a:p>
            <a:endParaRPr lang="en-US" dirty="0" smtClean="0"/>
          </a:p>
          <a:p>
            <a:r>
              <a:rPr lang="en-US" dirty="0" smtClean="0"/>
              <a:t>Main commissioning of ion optics done already, squeezed in during proton commissioning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2023.04.25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Ion cycle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6132383" y="627534"/>
            <a:ext cx="2890074" cy="1656184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239113"/>
            <a:ext cx="4283969" cy="2904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13020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Matteo</a:t>
            </a:r>
            <a:r>
              <a:rPr lang="en-US" dirty="0" smtClean="0"/>
              <a:t> R and Guido studying ion filling schemes</a:t>
            </a:r>
            <a:endParaRPr lang="en-US" dirty="0"/>
          </a:p>
          <a:p>
            <a:r>
              <a:rPr lang="en-US" dirty="0" smtClean="0"/>
              <a:t>B1H crystal collimator had problem, taken out, to be re-installed in TS1</a:t>
            </a:r>
          </a:p>
          <a:p>
            <a:r>
              <a:rPr lang="en-US" dirty="0" smtClean="0"/>
              <a:t>Working group on studies of lighter ions beyond Run 4 started (chaired by Reyes, focus on injector complex)</a:t>
            </a:r>
          </a:p>
          <a:p>
            <a:pPr lvl="1"/>
            <a:r>
              <a:rPr lang="en-US" dirty="0" smtClean="0"/>
              <a:t>PhD student (Elias W) setting up simulation models of the machines</a:t>
            </a:r>
          </a:p>
          <a:p>
            <a:pPr lvl="1"/>
            <a:r>
              <a:rPr lang="en-US" dirty="0" smtClean="0"/>
              <a:t>Started comparing IBS models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2023.04.25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updates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8431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71934</TotalTime>
  <Words>350</Words>
  <Application>Microsoft Office PowerPoint</Application>
  <PresentationFormat>On-screen Show (16:9)</PresentationFormat>
  <Paragraphs>55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Updates on ion studies</vt:lpstr>
      <vt:lpstr>Status of ion studies</vt:lpstr>
      <vt:lpstr>Main outcome of 2022 ion test</vt:lpstr>
      <vt:lpstr>Ion cycle</vt:lpstr>
      <vt:lpstr>Other updates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Heavy-ion operation in LHC Run 3 and HL-LHC</dc:title>
  <dc:creator>Roderik Bruce</dc:creator>
  <cp:lastModifiedBy>Roderik Bruce</cp:lastModifiedBy>
  <cp:revision>1058</cp:revision>
  <dcterms:created xsi:type="dcterms:W3CDTF">2020-12-01T12:30:43Z</dcterms:created>
  <dcterms:modified xsi:type="dcterms:W3CDTF">2023-04-25T07:30:02Z</dcterms:modified>
</cp:coreProperties>
</file>