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 id="2147483652" r:id="rId5"/>
  </p:sldMasterIdLst>
  <p:notesMasterIdLst>
    <p:notesMasterId r:id="rId20"/>
  </p:notesMasterIdLst>
  <p:handoutMasterIdLst>
    <p:handoutMasterId r:id="rId21"/>
  </p:handoutMasterIdLst>
  <p:sldIdLst>
    <p:sldId id="264" r:id="rId6"/>
    <p:sldId id="291" r:id="rId7"/>
    <p:sldId id="279" r:id="rId8"/>
    <p:sldId id="263" r:id="rId9"/>
    <p:sldId id="272" r:id="rId10"/>
    <p:sldId id="332" r:id="rId11"/>
    <p:sldId id="325" r:id="rId12"/>
    <p:sldId id="336" r:id="rId13"/>
    <p:sldId id="323" r:id="rId14"/>
    <p:sldId id="333" r:id="rId15"/>
    <p:sldId id="334" r:id="rId16"/>
    <p:sldId id="335" r:id="rId17"/>
    <p:sldId id="324" r:id="rId18"/>
    <p:sldId id="267" r:id="rId19"/>
  </p:sldIdLst>
  <p:sldSz cx="9144000" cy="5143500" type="screen16x9"/>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AEEC76D-DE2E-C2DA-FE98-FE66F8FFFFA5}" name="Lucchesi Donatella" initials="LD" userId="S::donatella.lucchesi@unipd.it::538be0e9-7439-430f-bf26-6b11b13e761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862" autoAdjust="0"/>
    <p:restoredTop sz="94578" autoAdjust="0"/>
  </p:normalViewPr>
  <p:slideViewPr>
    <p:cSldViewPr snapToObjects="1" showGuides="1">
      <p:cViewPr varScale="1">
        <p:scale>
          <a:sx n="145" d="100"/>
          <a:sy n="145" d="100"/>
        </p:scale>
        <p:origin x="1200" y="176"/>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microsoft.com/office/2018/10/relationships/authors" Target="author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9D03EEF-9089-C744-8C93-EE73F8B15776}" type="datetimeFigureOut">
              <a:rPr lang="fr-FR" smtClean="0"/>
              <a:pPr/>
              <a:t>10/05/2023</a:t>
            </a:fld>
            <a:endParaRPr lang="en-GB"/>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AF8E451-F231-B046-B379-61FE019F64C0}" type="slidenum">
              <a:rPr lang="en-GB" smtClean="0"/>
              <a:pPr/>
              <a:t>‹N°›</a:t>
            </a:fld>
            <a:endParaRPr lang="en-GB"/>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557F9A8-E4A4-1C40-93CC-37CDF0C3283E}" type="datetimeFigureOut">
              <a:rPr lang="fr-FR" smtClean="0"/>
              <a:pPr/>
              <a:t>10/05/2023</a:t>
            </a:fld>
            <a:endParaRPr lang="en-GB"/>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9393A5D-14D6-4646-84B9-A0E78F83D06C}" type="slidenum">
              <a:rPr lang="en-GB" smtClean="0"/>
              <a:pPr/>
              <a:t>‹N°›</a:t>
            </a:fld>
            <a:endParaRPr lang="en-GB"/>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E9393A5D-14D6-4646-84B9-A0E78F83D06C}" type="slidenum">
              <a:rPr lang="en-GB" smtClean="0"/>
              <a:pPr/>
              <a:t>7</a:t>
            </a:fld>
            <a:endParaRPr lang="en-GB"/>
          </a:p>
        </p:txBody>
      </p:sp>
    </p:spTree>
    <p:extLst>
      <p:ext uri="{BB962C8B-B14F-4D97-AF65-F5344CB8AC3E}">
        <p14:creationId xmlns:p14="http://schemas.microsoft.com/office/powerpoint/2010/main" val="10466883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E9393A5D-14D6-4646-84B9-A0E78F83D06C}" type="slidenum">
              <a:rPr lang="en-GB" smtClean="0"/>
              <a:pPr/>
              <a:t>13</a:t>
            </a:fld>
            <a:endParaRPr lang="en-GB"/>
          </a:p>
        </p:txBody>
      </p:sp>
    </p:spTree>
    <p:extLst>
      <p:ext uri="{BB962C8B-B14F-4D97-AF65-F5344CB8AC3E}">
        <p14:creationId xmlns:p14="http://schemas.microsoft.com/office/powerpoint/2010/main" val="31254105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‹N°›</a:t>
            </a:fld>
            <a:endParaRPr lang="en-GB" dirty="0"/>
          </a:p>
        </p:txBody>
      </p:sp>
      <p:sp>
        <p:nvSpPr>
          <p:cNvPr id="5"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showMasterPhAnim="0" userDrawn="1">
  <p:cSld name="Title Slide with logo">
    <p:bg>
      <p:bgPr>
        <a:solidFill>
          <a:schemeClr val="tx1"/>
        </a:solidFill>
        <a:effectLst/>
      </p:bgPr>
    </p:bg>
    <p:spTree>
      <p:nvGrpSpPr>
        <p:cNvPr id="1" name=""/>
        <p:cNvGrpSpPr/>
        <p:nvPr/>
      </p:nvGrpSpPr>
      <p:grpSpPr bwMode="auto">
        <a:xfrm>
          <a:off x="0" y="0"/>
          <a:ext cx="0" cy="0"/>
          <a:chOff x="0" y="0"/>
          <a:chExt cx="0" cy="0"/>
        </a:xfrm>
      </p:grpSpPr>
      <p:pic>
        <p:nvPicPr>
          <p:cNvPr id="4" name="Image 2" descr="logooutline.eps"/>
          <p:cNvPicPr>
            <a:picLocks noChangeAspect="1"/>
          </p:cNvPicPr>
          <p:nvPr userDrawn="1"/>
        </p:nvPicPr>
        <p:blipFill>
          <a:blip r:embed="rId2"/>
          <a:stretch/>
        </p:blipFill>
        <p:spPr bwMode="auto">
          <a:xfrm>
            <a:off x="3829598" y="532588"/>
            <a:ext cx="1492818" cy="1477815"/>
          </a:xfrm>
          <a:prstGeom prst="rect">
            <a:avLst/>
          </a:prstGeom>
        </p:spPr>
      </p:pic>
      <p:sp>
        <p:nvSpPr>
          <p:cNvPr id="5" name="Title 1"/>
          <p:cNvSpPr>
            <a:spLocks noGrp="1"/>
          </p:cNvSpPr>
          <p:nvPr>
            <p:ph type="ctrTitle" hasCustomPrompt="1"/>
          </p:nvPr>
        </p:nvSpPr>
        <p:spPr bwMode="auto">
          <a:xfrm>
            <a:off x="305991" y="2571750"/>
            <a:ext cx="8532019" cy="1614949"/>
          </a:xfrm>
        </p:spPr>
        <p:txBody>
          <a:bodyPr anchor="t" anchorCtr="0"/>
          <a:lstStyle>
            <a:lvl1pPr algn="l">
              <a:defRPr sz="3750">
                <a:solidFill>
                  <a:schemeClr val="bg1"/>
                </a:solidFill>
              </a:defRPr>
            </a:lvl1pPr>
          </a:lstStyle>
          <a:p>
            <a:pPr>
              <a:defRPr/>
            </a:pPr>
            <a:r>
              <a:rPr lang="en-US"/>
              <a:t>Click to edit Master title style</a:t>
            </a:r>
            <a:br>
              <a:rPr lang="en-US"/>
            </a:br>
            <a:endParaRPr lang="en-US"/>
          </a:p>
        </p:txBody>
      </p:sp>
      <p:sp>
        <p:nvSpPr>
          <p:cNvPr id="6" name="Subtitle 2"/>
          <p:cNvSpPr>
            <a:spLocks noGrp="1"/>
          </p:cNvSpPr>
          <p:nvPr>
            <p:ph type="subTitle" idx="1"/>
          </p:nvPr>
        </p:nvSpPr>
        <p:spPr bwMode="auto">
          <a:xfrm>
            <a:off x="305991" y="4275189"/>
            <a:ext cx="8532020" cy="602840"/>
          </a:xfrm>
        </p:spPr>
        <p:txBody>
          <a:bodyPr>
            <a:noAutofit/>
          </a:bodyPr>
          <a:lstStyle>
            <a:lvl1pPr marL="0" indent="0" algn="l">
              <a:buNone/>
              <a:defRPr sz="1500" b="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a:defRPr/>
            </a:pPr>
            <a:r>
              <a:rPr lang="en-US"/>
              <a:t>Click to edit Master subtitle style</a:t>
            </a:r>
          </a:p>
        </p:txBody>
      </p:sp>
    </p:spTree>
    <p:extLst>
      <p:ext uri="{BB962C8B-B14F-4D97-AF65-F5344CB8AC3E}">
        <p14:creationId xmlns:p14="http://schemas.microsoft.com/office/powerpoint/2010/main" val="23620810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userDrawn="1">
  <p:cSld name="Content  ">
    <p:bg>
      <p:bgRef idx="1003">
        <a:schemeClr val="bg2"/>
      </p:bgRef>
    </p:bg>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chemeClr val="tx2"/>
                </a:solidFill>
              </a:defRPr>
            </a:lvl1pPr>
            <a:lvl2pPr marL="243000" indent="-243000">
              <a:buFont typeface="Arial"/>
              <a:buChar char="•"/>
              <a:defRPr sz="1350">
                <a:solidFill>
                  <a:schemeClr val="tx2"/>
                </a:solidFill>
              </a:defRPr>
            </a:lvl2pPr>
            <a:lvl3pPr marL="486000" indent="-243000">
              <a:buSzPct val="100000"/>
              <a:buFont typeface="Arial"/>
              <a:buChar char="•"/>
              <a:defRPr>
                <a:solidFill>
                  <a:schemeClr val="tx2"/>
                </a:solidFill>
              </a:defRPr>
            </a:lvl3pPr>
            <a:lvl4pPr marL="729000" indent="-243000">
              <a:buSzPct val="100000"/>
              <a:buFont typeface="Arial"/>
              <a:buChar char="•"/>
              <a:defRPr>
                <a:solidFill>
                  <a:schemeClr val="tx2"/>
                </a:solidFill>
              </a:defRPr>
            </a:lvl4pPr>
            <a:lvl5pPr marL="1543050" indent="-171450">
              <a:buSzPct val="100000"/>
              <a:buFont typeface="Arial"/>
              <a:buChar char="•"/>
              <a:defRPr>
                <a:solidFill>
                  <a:schemeClr val="tx2">
                    <a:lumMod val="50000"/>
                  </a:schemeClr>
                </a:solidFill>
              </a:defRPr>
            </a:lvl5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p:txBody>
          <a:bodyPr/>
          <a:lstStyle/>
          <a:p>
            <a:pPr>
              <a:defRPr/>
            </a:pPr>
            <a:fld id="{23793A62-AA7E-5A4D-A43E-DF1B3593C4E5}" type="datetime1">
              <a:rPr lang="en-US"/>
              <a:t>5/10/23</a:t>
            </a:fld>
            <a:endParaRPr lang="en-US"/>
          </a:p>
        </p:txBody>
      </p:sp>
      <p:sp>
        <p:nvSpPr>
          <p:cNvPr id="7" name="Footer Placeholder 11"/>
          <p:cNvSpPr>
            <a:spLocks noGrp="1"/>
          </p:cNvSpPr>
          <p:nvPr>
            <p:ph type="ftr" sz="quarter" idx="11"/>
          </p:nvPr>
        </p:nvSpPr>
        <p:spPr bwMode="auto"/>
        <p:txBody>
          <a:bodyPr/>
          <a:lstStyle/>
          <a:p>
            <a:pPr>
              <a:defRPr/>
            </a:pPr>
            <a:r>
              <a:rPr lang="en-US"/>
              <a:t>Presenter | Presentation Title</a:t>
            </a: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‹N°›</a:t>
            </a:fld>
            <a:endParaRPr lang="en-US"/>
          </a:p>
        </p:txBody>
      </p:sp>
    </p:spTree>
    <p:extLst>
      <p:ext uri="{BB962C8B-B14F-4D97-AF65-F5344CB8AC3E}">
        <p14:creationId xmlns:p14="http://schemas.microsoft.com/office/powerpoint/2010/main" val="3102233939"/>
      </p:ext>
    </p:extLst>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showMasterPhAnim="0" type="blank" userDrawn="1">
  <p:cSld name="Last slide">
    <p:bg>
      <p:bgRef idx="1003">
        <a:schemeClr val="bg2"/>
      </p:bgRef>
    </p:bg>
    <p:spTree>
      <p:nvGrpSpPr>
        <p:cNvPr id="1" name=""/>
        <p:cNvGrpSpPr/>
        <p:nvPr/>
      </p:nvGrpSpPr>
      <p:grpSpPr bwMode="auto">
        <a:xfrm>
          <a:off x="0" y="0"/>
          <a:ext cx="0" cy="0"/>
          <a:chOff x="0" y="0"/>
          <a:chExt cx="0" cy="0"/>
        </a:xfrm>
      </p:grpSpPr>
      <p:sp>
        <p:nvSpPr>
          <p:cNvPr id="4" name="TextBox 3"/>
          <p:cNvSpPr>
            <a:spLocks noAdjustHandles="1"/>
          </p:cNvSpPr>
          <p:nvPr userDrawn="1"/>
        </p:nvSpPr>
        <p:spPr bwMode="auto">
          <a:xfrm>
            <a:off x="305991" y="4647304"/>
            <a:ext cx="8532019" cy="300082"/>
          </a:xfrm>
          <a:prstGeom prst="rect">
            <a:avLst/>
          </a:prstGeom>
          <a:noFill/>
        </p:spPr>
        <p:txBody>
          <a:bodyPr wrap="square" rtlCol="0">
            <a:spAutoFit/>
          </a:bodyPr>
          <a:lstStyle/>
          <a:p>
            <a:pPr algn="ctr">
              <a:defRPr/>
            </a:pPr>
            <a:r>
              <a:rPr lang="fr-CH" sz="1350"/>
              <a:t>home.cern</a:t>
            </a:r>
            <a:endParaRPr lang="en-US" sz="1350"/>
          </a:p>
        </p:txBody>
      </p:sp>
      <p:pic>
        <p:nvPicPr>
          <p:cNvPr id="5" name="Picture 4"/>
          <p:cNvPicPr>
            <a:picLocks noChangeAspect="1"/>
          </p:cNvPicPr>
          <p:nvPr userDrawn="1"/>
        </p:nvPicPr>
        <p:blipFill>
          <a:blip r:embed="rId2"/>
          <a:stretch/>
        </p:blipFill>
        <p:spPr bwMode="auto">
          <a:xfrm>
            <a:off x="3923928" y="1683648"/>
            <a:ext cx="1296144" cy="1296144"/>
          </a:xfrm>
          <a:prstGeom prst="rect">
            <a:avLst/>
          </a:prstGeom>
        </p:spPr>
      </p:pic>
    </p:spTree>
    <p:extLst>
      <p:ext uri="{BB962C8B-B14F-4D97-AF65-F5344CB8AC3E}">
        <p14:creationId xmlns:p14="http://schemas.microsoft.com/office/powerpoint/2010/main" val="4034207742"/>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457200" y="1276350"/>
            <a:ext cx="8305800" cy="3536156"/>
          </a:xfrm>
          <a:prstGeom prst="rect">
            <a:avLst/>
          </a:prstGeom>
        </p:spPr>
        <p:txBody>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‹N°›</a:t>
            </a:fld>
            <a:endParaRPr lang="en-GB" dirty="0"/>
          </a:p>
        </p:txBody>
      </p:sp>
      <p:sp>
        <p:nvSpPr>
          <p:cNvPr id="7"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457200" y="1276350"/>
            <a:ext cx="8229600" cy="3505200"/>
          </a:xfrm>
          <a:prstGeom prst="rect">
            <a:avLst/>
          </a:prstGeom>
        </p:spPr>
        <p:txBody>
          <a:bodyPr vert="horz"/>
          <a:lstStyle/>
          <a:p>
            <a:endParaRPr lang="en-GB"/>
          </a:p>
        </p:txBody>
      </p:sp>
      <p:sp>
        <p:nvSpPr>
          <p:cNvPr id="5"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‹N°›</a:t>
            </a:fld>
            <a:endParaRPr lang="en-GB" dirty="0"/>
          </a:p>
        </p:txBody>
      </p:sp>
      <p:sp>
        <p:nvSpPr>
          <p:cNvPr id="7"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sp>
        <p:nvSpPr>
          <p:cNvPr id="3"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
        <p:nvSpPr>
          <p:cNvPr id="4" name="Espace réservé pour une image  6"/>
          <p:cNvSpPr>
            <a:spLocks noGrp="1"/>
          </p:cNvSpPr>
          <p:nvPr>
            <p:ph type="pic" sz="quarter" idx="10"/>
          </p:nvPr>
        </p:nvSpPr>
        <p:spPr>
          <a:xfrm>
            <a:off x="457200" y="1276349"/>
            <a:ext cx="3733800" cy="3276601"/>
          </a:xfrm>
          <a:prstGeom prst="rect">
            <a:avLst/>
          </a:prstGeom>
        </p:spPr>
        <p:txBody>
          <a:bodyPr vert="horz"/>
          <a:lstStyle/>
          <a:p>
            <a:endParaRPr lang="en-GB" dirty="0"/>
          </a:p>
        </p:txBody>
      </p:sp>
      <p:sp>
        <p:nvSpPr>
          <p:cNvPr id="5" name="Espace réservé du texte 11"/>
          <p:cNvSpPr>
            <a:spLocks noGrp="1"/>
          </p:cNvSpPr>
          <p:nvPr>
            <p:ph type="body" sz="quarter" idx="11"/>
          </p:nvPr>
        </p:nvSpPr>
        <p:spPr>
          <a:xfrm>
            <a:off x="4343400" y="1276350"/>
            <a:ext cx="4419600" cy="3276600"/>
          </a:xfrm>
          <a:prstGeom prst="rect">
            <a:avLst/>
          </a:prstGeom>
        </p:spPr>
        <p:txBody>
          <a:bodyPr vert="horz"/>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6"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7"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‹N°›</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4695947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‹N°›</a:t>
            </a:fld>
            <a:endParaRPr lang="en-GB" dirty="0"/>
          </a:p>
        </p:txBody>
      </p:sp>
      <p:sp>
        <p:nvSpPr>
          <p:cNvPr id="7"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457200" y="1016794"/>
            <a:ext cx="8305800" cy="3795712"/>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‹N°›</a:t>
            </a:fld>
            <a:endParaRPr lang="en-GB" dirty="0"/>
          </a:p>
        </p:txBody>
      </p:sp>
      <p:sp>
        <p:nvSpPr>
          <p:cNvPr id="10"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457200" y="1276350"/>
            <a:ext cx="8229600" cy="3505200"/>
          </a:xfrm>
          <a:prstGeom prst="rect">
            <a:avLst/>
          </a:prstGeom>
        </p:spPr>
        <p:txBody>
          <a:bodyPr vert="horz"/>
          <a:lstStyle/>
          <a:p>
            <a:endParaRPr lang="en-GB"/>
          </a:p>
        </p:txBody>
      </p:sp>
      <p:sp>
        <p:nvSpPr>
          <p:cNvPr id="5"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‹N°›</a:t>
            </a:fld>
            <a:endParaRPr lang="en-GB" dirty="0"/>
          </a:p>
        </p:txBody>
      </p:sp>
      <p:sp>
        <p:nvSpPr>
          <p:cNvPr id="7"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sp>
        <p:nvSpPr>
          <p:cNvPr id="3" name="Espace réservé pour une image  6"/>
          <p:cNvSpPr>
            <a:spLocks noGrp="1"/>
          </p:cNvSpPr>
          <p:nvPr>
            <p:ph type="pic" sz="quarter" idx="10"/>
          </p:nvPr>
        </p:nvSpPr>
        <p:spPr>
          <a:xfrm>
            <a:off x="457200" y="1276349"/>
            <a:ext cx="3733800" cy="3276601"/>
          </a:xfrm>
          <a:prstGeom prst="rect">
            <a:avLst/>
          </a:prstGeom>
        </p:spPr>
        <p:txBody>
          <a:bodyPr vert="horz"/>
          <a:lstStyle/>
          <a:p>
            <a:endParaRPr lang="en-GB" dirty="0"/>
          </a:p>
        </p:txBody>
      </p:sp>
      <p:sp>
        <p:nvSpPr>
          <p:cNvPr id="4" name="Espace réservé du texte 11"/>
          <p:cNvSpPr>
            <a:spLocks noGrp="1"/>
          </p:cNvSpPr>
          <p:nvPr>
            <p:ph type="body" sz="quarter" idx="11"/>
          </p:nvPr>
        </p:nvSpPr>
        <p:spPr>
          <a:xfrm>
            <a:off x="4343400" y="1276350"/>
            <a:ext cx="4419600" cy="3276600"/>
          </a:xfrm>
          <a:prstGeom prst="rect">
            <a:avLst/>
          </a:prstGeom>
        </p:spPr>
        <p:txBody>
          <a:bodyPr vert="horz"/>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5"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‹N°›</a:t>
            </a:fld>
            <a:endParaRPr lang="en-GB" dirty="0"/>
          </a:p>
        </p:txBody>
      </p:sp>
      <p:sp>
        <p:nvSpPr>
          <p:cNvPr id="8"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8.xml"/><Relationship Id="rId7" Type="http://schemas.openxmlformats.org/officeDocument/2006/relationships/slideLayout" Target="../slideLayouts/slideLayout1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image" Target="../media/image2.png"/><Relationship Id="rId5" Type="http://schemas.openxmlformats.org/officeDocument/2006/relationships/slideLayout" Target="../slideLayouts/slideLayout10.xml"/><Relationship Id="rId10" Type="http://schemas.openxmlformats.org/officeDocument/2006/relationships/image" Target="../media/image3.jpeg"/><Relationship Id="rId4" Type="http://schemas.openxmlformats.org/officeDocument/2006/relationships/slideLayout" Target="../slideLayouts/slideLayout9.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Image 8" descr="MUON-Slide-graphBase-pagebottom.jpg"/>
          <p:cNvPicPr>
            <a:picLocks noChangeAspect="1"/>
          </p:cNvPicPr>
          <p:nvPr userDrawn="1"/>
        </p:nvPicPr>
        <p:blipFill>
          <a:blip r:embed="rId7"/>
          <a:stretch>
            <a:fillRect/>
          </a:stretch>
        </p:blipFill>
        <p:spPr>
          <a:xfrm>
            <a:off x="0" y="4705350"/>
            <a:ext cx="9144000" cy="508000"/>
          </a:xfrm>
          <a:prstGeom prst="rect">
            <a:avLst/>
          </a:prstGeom>
        </p:spPr>
      </p:pic>
      <p:pic>
        <p:nvPicPr>
          <p:cNvPr id="3" name="Image 2">
            <a:extLst>
              <a:ext uri="{FF2B5EF4-FFF2-40B4-BE49-F238E27FC236}">
                <a16:creationId xmlns:a16="http://schemas.microsoft.com/office/drawing/2014/main" id="{F49868C7-173C-2789-1986-7035C0F91D49}"/>
              </a:ext>
            </a:extLst>
          </p:cNvPr>
          <p:cNvPicPr>
            <a:picLocks noChangeAspect="1"/>
          </p:cNvPicPr>
          <p:nvPr userDrawn="1"/>
        </p:nvPicPr>
        <p:blipFill>
          <a:blip r:embed="rId8"/>
          <a:stretch>
            <a:fillRect/>
          </a:stretch>
        </p:blipFill>
        <p:spPr>
          <a:xfrm>
            <a:off x="107504" y="49392"/>
            <a:ext cx="798373" cy="917215"/>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70" r:id="rId4"/>
    <p:sldLayoutId id="2147483677" r:id="rId5"/>
  </p:sldLayoutIdLst>
  <p:hf hdr="0" ftr="0" dt="0"/>
  <p:txStyles>
    <p:titleStyle>
      <a:lvl1pPr algn="ctr" defTabSz="457200" rtl="0" eaLnBrk="1" latinLnBrk="0" hangingPunct="1">
        <a:spcBef>
          <a:spcPct val="0"/>
        </a:spcBef>
        <a:buNone/>
        <a:defRPr sz="2800" b="1" kern="1200">
          <a:solidFill>
            <a:schemeClr val="tx1"/>
          </a:solidFill>
          <a:latin typeface="Arial Narrow"/>
          <a:ea typeface="+mj-ea"/>
          <a:cs typeface="Arial Narrow"/>
        </a:defRPr>
      </a:lvl1pPr>
    </p:titleStyle>
    <p:body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Image 8" descr="MUON-Slide-graphBase-pagebottom.jpg"/>
          <p:cNvPicPr>
            <a:picLocks noChangeAspect="1"/>
          </p:cNvPicPr>
          <p:nvPr userDrawn="1"/>
        </p:nvPicPr>
        <p:blipFill>
          <a:blip r:embed="rId9"/>
          <a:stretch>
            <a:fillRect/>
          </a:stretch>
        </p:blipFill>
        <p:spPr>
          <a:xfrm>
            <a:off x="0" y="4705350"/>
            <a:ext cx="9144000" cy="508000"/>
          </a:xfrm>
          <a:prstGeom prst="rect">
            <a:avLst/>
          </a:prstGeom>
        </p:spPr>
      </p:pic>
      <p:pic>
        <p:nvPicPr>
          <p:cNvPr id="5" name="Image 4" descr="MCC-LogoCERN.jpg"/>
          <p:cNvPicPr>
            <a:picLocks noChangeAspect="1"/>
          </p:cNvPicPr>
          <p:nvPr userDrawn="1"/>
        </p:nvPicPr>
        <p:blipFill>
          <a:blip r:embed="rId10"/>
          <a:stretch>
            <a:fillRect/>
          </a:stretch>
        </p:blipFill>
        <p:spPr>
          <a:xfrm>
            <a:off x="8305800" y="209550"/>
            <a:ext cx="609600" cy="609600"/>
          </a:xfrm>
          <a:prstGeom prst="rect">
            <a:avLst/>
          </a:prstGeom>
        </p:spPr>
      </p:pic>
      <p:pic>
        <p:nvPicPr>
          <p:cNvPr id="2" name="Image 1">
            <a:extLst>
              <a:ext uri="{FF2B5EF4-FFF2-40B4-BE49-F238E27FC236}">
                <a16:creationId xmlns:a16="http://schemas.microsoft.com/office/drawing/2014/main" id="{FEFA5D71-8341-B09F-28C0-1584DE1D0382}"/>
              </a:ext>
            </a:extLst>
          </p:cNvPr>
          <p:cNvPicPr>
            <a:picLocks noChangeAspect="1"/>
          </p:cNvPicPr>
          <p:nvPr userDrawn="1"/>
        </p:nvPicPr>
        <p:blipFill>
          <a:blip r:embed="rId11"/>
          <a:stretch>
            <a:fillRect/>
          </a:stretch>
        </p:blipFill>
        <p:spPr>
          <a:xfrm>
            <a:off x="107504" y="49392"/>
            <a:ext cx="798373" cy="917215"/>
          </a:xfrm>
          <a:prstGeom prst="rect">
            <a:avLst/>
          </a:prstGeom>
        </p:spPr>
      </p:pic>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61" r:id="rId4"/>
    <p:sldLayoutId id="2147483674" r:id="rId5"/>
    <p:sldLayoutId id="2147483675" r:id="rId6"/>
    <p:sldLayoutId id="2147483676" r:id="rId7"/>
  </p:sldLayoutIdLst>
  <p:hf hdr="0" ftr="0" dt="0"/>
  <p:txStyles>
    <p:titleStyle>
      <a:lvl1pPr algn="ctr" defTabSz="457200" rtl="0" eaLnBrk="1" latinLnBrk="0" hangingPunct="1">
        <a:spcBef>
          <a:spcPct val="0"/>
        </a:spcBef>
        <a:buNone/>
        <a:defRPr sz="2800" b="1" kern="1200">
          <a:solidFill>
            <a:schemeClr val="tx1"/>
          </a:solidFill>
          <a:latin typeface="Arial Narrow"/>
          <a:ea typeface="+mj-ea"/>
          <a:cs typeface="Arial Narrow"/>
        </a:defRPr>
      </a:lvl1pPr>
    </p:titleStyle>
    <p:body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indico.cern.ch/category/12831/" TargetMode="Externa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 name="Image 9" descr="MUON-SlideGraph-gradient.png"/>
          <p:cNvPicPr>
            <a:picLocks noChangeAspect="1"/>
          </p:cNvPicPr>
          <p:nvPr/>
        </p:nvPicPr>
        <p:blipFill>
          <a:blip r:embed="rId2">
            <a:alphaModFix amt="75000"/>
          </a:blip>
          <a:stretch>
            <a:fillRect/>
          </a:stretch>
        </p:blipFill>
        <p:spPr>
          <a:xfrm>
            <a:off x="0" y="3069829"/>
            <a:ext cx="9144000" cy="2108200"/>
          </a:xfrm>
          <a:prstGeom prst="rect">
            <a:avLst/>
          </a:prstGeom>
        </p:spPr>
      </p:pic>
      <p:pic>
        <p:nvPicPr>
          <p:cNvPr id="83" name="Image 82" descr="MUON-SlideGraph-LogoBkgnd2.png"/>
          <p:cNvPicPr>
            <a:picLocks noChangeAspect="1"/>
          </p:cNvPicPr>
          <p:nvPr/>
        </p:nvPicPr>
        <p:blipFill>
          <a:blip r:embed="rId3"/>
          <a:stretch>
            <a:fillRect/>
          </a:stretch>
        </p:blipFill>
        <p:spPr>
          <a:xfrm>
            <a:off x="0" y="16928"/>
            <a:ext cx="9144000" cy="5140960"/>
          </a:xfrm>
          <a:prstGeom prst="rect">
            <a:avLst/>
          </a:prstGeom>
        </p:spPr>
      </p:pic>
      <p:pic>
        <p:nvPicPr>
          <p:cNvPr id="85" name="Image 84" descr="MCC-LogoCERN.jpg"/>
          <p:cNvPicPr>
            <a:picLocks noChangeAspect="1"/>
          </p:cNvPicPr>
          <p:nvPr/>
        </p:nvPicPr>
        <p:blipFill>
          <a:blip r:embed="rId4"/>
          <a:stretch>
            <a:fillRect/>
          </a:stretch>
        </p:blipFill>
        <p:spPr>
          <a:xfrm>
            <a:off x="8077200" y="255900"/>
            <a:ext cx="838200" cy="838200"/>
          </a:xfrm>
          <a:prstGeom prst="rect">
            <a:avLst/>
          </a:prstGeom>
        </p:spPr>
      </p:pic>
      <p:sp>
        <p:nvSpPr>
          <p:cNvPr id="87" name="ZoneTexte 86"/>
          <p:cNvSpPr txBox="1"/>
          <p:nvPr/>
        </p:nvSpPr>
        <p:spPr>
          <a:xfrm>
            <a:off x="5261061" y="3912447"/>
            <a:ext cx="3602360" cy="830997"/>
          </a:xfrm>
          <a:prstGeom prst="rect">
            <a:avLst/>
          </a:prstGeom>
          <a:noFill/>
        </p:spPr>
        <p:txBody>
          <a:bodyPr wrap="square" rtlCol="0">
            <a:spAutoFit/>
          </a:bodyPr>
          <a:lstStyle/>
          <a:p>
            <a:pPr algn="r"/>
            <a:r>
              <a:rPr lang="en-US" sz="1600" dirty="0">
                <a:solidFill>
                  <a:schemeClr val="bg1"/>
                </a:solidFill>
                <a:latin typeface="Arial Narrow"/>
                <a:cs typeface="Arial Narrow"/>
              </a:rPr>
              <a:t>Claude Marchand – CEA Paris-</a:t>
            </a:r>
            <a:r>
              <a:rPr lang="en-US" sz="1600" dirty="0" err="1">
                <a:solidFill>
                  <a:schemeClr val="bg1"/>
                </a:solidFill>
                <a:latin typeface="Arial Narrow"/>
                <a:cs typeface="Arial Narrow"/>
              </a:rPr>
              <a:t>Saclay</a:t>
            </a:r>
            <a:endParaRPr lang="en-US" sz="1600" dirty="0">
              <a:solidFill>
                <a:schemeClr val="bg1"/>
              </a:solidFill>
              <a:latin typeface="Arial Narrow"/>
              <a:cs typeface="Arial Narrow"/>
            </a:endParaRPr>
          </a:p>
          <a:p>
            <a:pPr algn="r"/>
            <a:r>
              <a:rPr lang="en-US" sz="1600" dirty="0">
                <a:solidFill>
                  <a:schemeClr val="bg1"/>
                </a:solidFill>
                <a:latin typeface="Arial Narrow"/>
                <a:cs typeface="Arial Narrow"/>
              </a:rPr>
              <a:t>WP6 coordination meeting #1, May 10, 2023</a:t>
            </a:r>
          </a:p>
          <a:p>
            <a:pPr algn="r"/>
            <a:endParaRPr lang="en-US" sz="1600" dirty="0">
              <a:solidFill>
                <a:schemeClr val="bg1"/>
              </a:solidFill>
              <a:latin typeface="Arial Narrow"/>
            </a:endParaRPr>
          </a:p>
        </p:txBody>
      </p:sp>
      <p:sp>
        <p:nvSpPr>
          <p:cNvPr id="11" name="ZoneTexte 10"/>
          <p:cNvSpPr txBox="1"/>
          <p:nvPr/>
        </p:nvSpPr>
        <p:spPr>
          <a:xfrm>
            <a:off x="2339752" y="1635646"/>
            <a:ext cx="4377267" cy="1692771"/>
          </a:xfrm>
          <a:prstGeom prst="rect">
            <a:avLst/>
          </a:prstGeom>
          <a:noFill/>
        </p:spPr>
        <p:txBody>
          <a:bodyPr wrap="square" rtlCol="0">
            <a:spAutoFit/>
          </a:bodyPr>
          <a:lstStyle/>
          <a:p>
            <a:pPr algn="ctr"/>
            <a:r>
              <a:rPr lang="en-US" sz="3200" b="1" i="1" dirty="0" err="1">
                <a:latin typeface="Arial Narrow"/>
                <a:cs typeface="Arial Narrow"/>
              </a:rPr>
              <a:t>MuCol</a:t>
            </a:r>
            <a:r>
              <a:rPr lang="en-US" sz="3200" b="1" i="1" dirty="0">
                <a:latin typeface="Arial Narrow"/>
                <a:cs typeface="Arial Narrow"/>
              </a:rPr>
              <a:t> WP6:</a:t>
            </a:r>
          </a:p>
          <a:p>
            <a:pPr algn="ctr"/>
            <a:r>
              <a:rPr lang="en-US" sz="3200" b="1" i="1" dirty="0" err="1">
                <a:solidFill>
                  <a:srgbClr val="FF0000"/>
                </a:solidFill>
                <a:latin typeface="Arial Narrow"/>
              </a:rPr>
              <a:t>RadioFrequency</a:t>
            </a:r>
            <a:r>
              <a:rPr lang="en-US" sz="3200" b="1" i="1" dirty="0">
                <a:solidFill>
                  <a:srgbClr val="FF0000"/>
                </a:solidFill>
                <a:latin typeface="Arial Narrow"/>
              </a:rPr>
              <a:t> Systems</a:t>
            </a:r>
          </a:p>
          <a:p>
            <a:pPr algn="ctr"/>
            <a:r>
              <a:rPr lang="en-US" sz="2000" dirty="0">
                <a:latin typeface="Arial Narrow"/>
              </a:rPr>
              <a:t>(CEA, INFN, UROS, Uni. Lancaster, </a:t>
            </a:r>
          </a:p>
          <a:p>
            <a:pPr algn="ctr"/>
            <a:r>
              <a:rPr lang="en-US" sz="2000" dirty="0">
                <a:latin typeface="Arial Narrow"/>
              </a:rPr>
              <a:t>CERN, Uni. Strathclyde)</a:t>
            </a:r>
            <a:endParaRPr lang="en-GB" sz="2000" dirty="0"/>
          </a:p>
        </p:txBody>
      </p:sp>
      <p:grpSp>
        <p:nvGrpSpPr>
          <p:cNvPr id="2" name="Group 11">
            <a:extLst>
              <a:ext uri="{FF2B5EF4-FFF2-40B4-BE49-F238E27FC236}">
                <a16:creationId xmlns:a16="http://schemas.microsoft.com/office/drawing/2014/main" id="{BDD39E66-0381-99E9-E070-81E2E762F667}"/>
              </a:ext>
            </a:extLst>
          </p:cNvPr>
          <p:cNvGrpSpPr/>
          <p:nvPr/>
        </p:nvGrpSpPr>
        <p:grpSpPr>
          <a:xfrm>
            <a:off x="1399954" y="4494753"/>
            <a:ext cx="6435061" cy="669286"/>
            <a:chOff x="1399954" y="4494753"/>
            <a:chExt cx="6435061" cy="669286"/>
          </a:xfrm>
        </p:grpSpPr>
        <p:sp>
          <p:nvSpPr>
            <p:cNvPr id="3" name="Rectangle 2">
              <a:extLst>
                <a:ext uri="{FF2B5EF4-FFF2-40B4-BE49-F238E27FC236}">
                  <a16:creationId xmlns:a16="http://schemas.microsoft.com/office/drawing/2014/main" id="{BA9F2F45-E148-C9AC-D194-A032B98EA12C}"/>
                </a:ext>
              </a:extLst>
            </p:cNvPr>
            <p:cNvSpPr/>
            <p:nvPr userDrawn="1"/>
          </p:nvSpPr>
          <p:spPr>
            <a:xfrm>
              <a:off x="1399954" y="4496863"/>
              <a:ext cx="6435061" cy="667176"/>
            </a:xfrm>
            <a:prstGeom prst="rect">
              <a:avLst/>
            </a:prstGeom>
            <a:ln w="38100">
              <a:solidFill>
                <a:schemeClr val="accent5">
                  <a:lumMod val="60000"/>
                  <a:lumOff val="40000"/>
                </a:schemeClr>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grpSp>
          <p:nvGrpSpPr>
            <p:cNvPr id="4" name="Group 13">
              <a:extLst>
                <a:ext uri="{FF2B5EF4-FFF2-40B4-BE49-F238E27FC236}">
                  <a16:creationId xmlns:a16="http://schemas.microsoft.com/office/drawing/2014/main" id="{72AEA25C-E299-88CA-CDA4-56D60EDA7B19}"/>
                </a:ext>
              </a:extLst>
            </p:cNvPr>
            <p:cNvGrpSpPr/>
            <p:nvPr userDrawn="1"/>
          </p:nvGrpSpPr>
          <p:grpSpPr>
            <a:xfrm>
              <a:off x="1399954" y="4494753"/>
              <a:ext cx="6435061" cy="665244"/>
              <a:chOff x="1399954" y="4494753"/>
              <a:chExt cx="6435061" cy="665244"/>
            </a:xfrm>
          </p:grpSpPr>
          <p:pic>
            <p:nvPicPr>
              <p:cNvPr id="5" name="Picture 14">
                <a:extLst>
                  <a:ext uri="{FF2B5EF4-FFF2-40B4-BE49-F238E27FC236}">
                    <a16:creationId xmlns:a16="http://schemas.microsoft.com/office/drawing/2014/main" id="{F9FFCF95-3FAF-FD6C-63C3-1E40B7401A00}"/>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1399954" y="4494753"/>
                <a:ext cx="994293" cy="663135"/>
              </a:xfrm>
              <a:prstGeom prst="rect">
                <a:avLst/>
              </a:prstGeom>
              <a:noFill/>
              <a:extLst>
                <a:ext uri="{909E8E84-426E-40DD-AFC4-6F175D3DCCD1}">
                  <a14:hiddenFill xmlns:a14="http://schemas.microsoft.com/office/drawing/2010/main">
                    <a:solidFill>
                      <a:srgbClr val="FFFFFF"/>
                    </a:solidFill>
                  </a14:hiddenFill>
                </a:ext>
              </a:extLst>
            </p:spPr>
          </p:pic>
          <p:sp>
            <p:nvSpPr>
              <p:cNvPr id="6" name="Titre 6">
                <a:extLst>
                  <a:ext uri="{FF2B5EF4-FFF2-40B4-BE49-F238E27FC236}">
                    <a16:creationId xmlns:a16="http://schemas.microsoft.com/office/drawing/2014/main" id="{ED5EDC5C-13B5-2F81-2C0C-59E2D9FE0B34}"/>
                  </a:ext>
                </a:extLst>
              </p:cNvPr>
              <p:cNvSpPr txBox="1">
                <a:spLocks/>
              </p:cNvSpPr>
              <p:nvPr userDrawn="1"/>
            </p:nvSpPr>
            <p:spPr>
              <a:xfrm>
                <a:off x="2394247" y="4496863"/>
                <a:ext cx="3933056" cy="663134"/>
              </a:xfrm>
              <a:prstGeom prst="rect">
                <a:avLst/>
              </a:prstGeom>
              <a:solidFill>
                <a:schemeClr val="accent4">
                  <a:lumMod val="20000"/>
                  <a:lumOff val="80000"/>
                </a:schemeClr>
              </a:solidFill>
              <a:ln>
                <a:noFill/>
              </a:ln>
            </p:spPr>
            <p:style>
              <a:lnRef idx="2">
                <a:schemeClr val="accent2"/>
              </a:lnRef>
              <a:fillRef idx="1">
                <a:schemeClr val="lt1"/>
              </a:fillRef>
              <a:effectRef idx="0">
                <a:schemeClr val="accent2"/>
              </a:effectRef>
              <a:fontRef idx="minor">
                <a:schemeClr val="dk1"/>
              </a:fontRef>
            </p:style>
            <p:txBody>
              <a:bodyPr vert="horz" lIns="0" tIns="0" rIns="0" bIns="0"/>
              <a:lstStyle>
                <a:lvl1pPr algn="ctr" defTabSz="457200" rtl="0" eaLnBrk="1" latinLnBrk="0" hangingPunct="1">
                  <a:spcBef>
                    <a:spcPct val="0"/>
                  </a:spcBef>
                  <a:buNone/>
                  <a:defRPr sz="2800" b="1" kern="1200">
                    <a:solidFill>
                      <a:schemeClr val="tx1"/>
                    </a:solidFill>
                    <a:latin typeface="Arial Narrow"/>
                    <a:ea typeface="+mj-ea"/>
                    <a:cs typeface="Arial Narrow"/>
                  </a:defRPr>
                </a:lvl1pPr>
              </a:lstStyle>
              <a:p>
                <a:endParaRPr lang="fr-FR" sz="1200" b="0" dirty="0">
                  <a:latin typeface="+mn-lt"/>
                  <a:cs typeface="Aldhabi" panose="020B0604020202020204" pitchFamily="2" charset="-78"/>
                </a:endParaRPr>
              </a:p>
              <a:p>
                <a:r>
                  <a:rPr lang="fr-FR" sz="1200" b="0" dirty="0" err="1">
                    <a:latin typeface="+mn-lt"/>
                    <a:cs typeface="Aldhabi" panose="020B0604020202020204" pitchFamily="2" charset="-78"/>
                  </a:rPr>
                  <a:t>Funded</a:t>
                </a:r>
                <a:r>
                  <a:rPr lang="fr-FR" sz="1200" b="0" dirty="0">
                    <a:latin typeface="+mn-lt"/>
                    <a:cs typeface="Aldhabi" panose="020B0604020202020204" pitchFamily="2" charset="-78"/>
                  </a:rPr>
                  <a:t> by the </a:t>
                </a:r>
                <a:r>
                  <a:rPr lang="fr-FR" sz="1200" b="0" dirty="0" err="1">
                    <a:latin typeface="+mn-lt"/>
                    <a:cs typeface="Aldhabi" panose="020B0604020202020204" pitchFamily="2" charset="-78"/>
                  </a:rPr>
                  <a:t>European</a:t>
                </a:r>
                <a:r>
                  <a:rPr lang="fr-FR" sz="1200" b="0" dirty="0">
                    <a:latin typeface="+mn-lt"/>
                    <a:cs typeface="Aldhabi" panose="020B0604020202020204" pitchFamily="2" charset="-78"/>
                  </a:rPr>
                  <a:t> Union </a:t>
                </a:r>
                <a:r>
                  <a:rPr lang="fr-FR" sz="1200" b="0" dirty="0" err="1">
                    <a:latin typeface="+mn-lt"/>
                    <a:cs typeface="Aldhabi" panose="020B0604020202020204" pitchFamily="2" charset="-78"/>
                  </a:rPr>
                  <a:t>under</a:t>
                </a:r>
                <a:r>
                  <a:rPr lang="fr-FR" sz="1200" b="0" dirty="0">
                    <a:latin typeface="+mn-lt"/>
                    <a:cs typeface="Aldhabi" panose="020B0604020202020204" pitchFamily="2" charset="-78"/>
                  </a:rPr>
                  <a:t> </a:t>
                </a:r>
              </a:p>
              <a:p>
                <a:r>
                  <a:rPr lang="fr-FR" sz="1200" b="0" dirty="0">
                    <a:latin typeface="+mn-lt"/>
                    <a:cs typeface="Aldhabi" panose="020B0604020202020204" pitchFamily="2" charset="-78"/>
                  </a:rPr>
                  <a:t>Grant Agreement n. 101094300</a:t>
                </a:r>
                <a:endParaRPr lang="en-GB" sz="1200" b="0" dirty="0">
                  <a:latin typeface="+mn-lt"/>
                  <a:cs typeface="Aldhabi" panose="020B0604020202020204" pitchFamily="2" charset="-78"/>
                </a:endParaRPr>
              </a:p>
            </p:txBody>
          </p:sp>
          <p:pic>
            <p:nvPicPr>
              <p:cNvPr id="7" name="Picture 16">
                <a:extLst>
                  <a:ext uri="{FF2B5EF4-FFF2-40B4-BE49-F238E27FC236}">
                    <a16:creationId xmlns:a16="http://schemas.microsoft.com/office/drawing/2014/main" id="{4C04B059-9E1B-0E97-0BB7-98C4A2FE0E0D}"/>
                  </a:ext>
                </a:extLst>
              </p:cNvPr>
              <p:cNvPicPr>
                <a:picLocks noChangeAspect="1"/>
              </p:cNvPicPr>
              <p:nvPr userDrawn="1"/>
            </p:nvPicPr>
            <p:blipFill>
              <a:blip r:embed="rId6"/>
              <a:stretch>
                <a:fillRect/>
              </a:stretch>
            </p:blipFill>
            <p:spPr>
              <a:xfrm>
                <a:off x="6327303" y="4494754"/>
                <a:ext cx="1507712" cy="663134"/>
              </a:xfrm>
              <a:prstGeom prst="rect">
                <a:avLst/>
              </a:prstGeom>
            </p:spPr>
          </p:pic>
        </p:grpSp>
      </p:grpSp>
      <p:pic>
        <p:nvPicPr>
          <p:cNvPr id="8" name="Image 7">
            <a:extLst>
              <a:ext uri="{FF2B5EF4-FFF2-40B4-BE49-F238E27FC236}">
                <a16:creationId xmlns:a16="http://schemas.microsoft.com/office/drawing/2014/main" id="{BA2D8786-11D2-5B99-5D23-4DC9BC6E8591}"/>
              </a:ext>
            </a:extLst>
          </p:cNvPr>
          <p:cNvPicPr>
            <a:picLocks noChangeAspect="1"/>
          </p:cNvPicPr>
          <p:nvPr/>
        </p:nvPicPr>
        <p:blipFill>
          <a:blip r:embed="rId7"/>
          <a:stretch>
            <a:fillRect/>
          </a:stretch>
        </p:blipFill>
        <p:spPr>
          <a:xfrm>
            <a:off x="107504" y="123478"/>
            <a:ext cx="1008112" cy="115817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sz="quarter" idx="12"/>
          </p:nvPr>
        </p:nvSpPr>
        <p:spPr>
          <a:xfrm>
            <a:off x="1403648" y="56357"/>
            <a:ext cx="7344816" cy="431304"/>
          </a:xfrm>
        </p:spPr>
        <p:txBody>
          <a:bodyPr>
            <a:noAutofit/>
          </a:bodyPr>
          <a:lstStyle/>
          <a:p>
            <a:pPr marL="0" indent="0" algn="ctr">
              <a:buNone/>
            </a:pPr>
            <a:r>
              <a:rPr lang="en-US" sz="1800" b="1" dirty="0">
                <a:solidFill>
                  <a:srgbClr val="FF0000"/>
                </a:solidFill>
                <a:latin typeface="Arial" panose="020B0604020202020204" pitchFamily="34" charset="0"/>
                <a:cs typeface="Arial" panose="020B0604020202020204" pitchFamily="34" charset="0"/>
              </a:rPr>
              <a:t>Task 6.2: Concept of RF systems for the muon cooling complex</a:t>
            </a:r>
          </a:p>
          <a:p>
            <a:pPr marL="0" indent="0" algn="ctr">
              <a:buNone/>
            </a:pPr>
            <a:r>
              <a:rPr lang="en-US" sz="1800" b="1" dirty="0">
                <a:solidFill>
                  <a:srgbClr val="FF0000"/>
                </a:solidFill>
                <a:latin typeface="Arial" panose="020B0604020202020204" pitchFamily="34" charset="0"/>
                <a:cs typeface="Arial" panose="020B0604020202020204" pitchFamily="34" charset="0"/>
              </a:rPr>
              <a:t>(</a:t>
            </a:r>
            <a:r>
              <a:rPr lang="en-US" sz="1800" b="1" dirty="0">
                <a:latin typeface="Arial" panose="020B0604020202020204" pitchFamily="34" charset="0"/>
                <a:cs typeface="Arial" panose="020B0604020202020204" pitchFamily="34" charset="0"/>
              </a:rPr>
              <a:t>INFN, </a:t>
            </a:r>
            <a:r>
              <a:rPr lang="en-US" sz="1800" b="1" dirty="0">
                <a:solidFill>
                  <a:srgbClr val="FF0000"/>
                </a:solidFill>
                <a:latin typeface="Arial" panose="020B0604020202020204" pitchFamily="34" charset="0"/>
                <a:cs typeface="Arial" panose="020B0604020202020204" pitchFamily="34" charset="0"/>
              </a:rPr>
              <a:t>CEA, CERN)</a:t>
            </a:r>
          </a:p>
        </p:txBody>
      </p:sp>
      <p:sp>
        <p:nvSpPr>
          <p:cNvPr id="4" name="Espace réservé du numéro de diapositive 3"/>
          <p:cNvSpPr>
            <a:spLocks noGrp="1"/>
          </p:cNvSpPr>
          <p:nvPr>
            <p:ph type="sldNum" sz="quarter" idx="4"/>
          </p:nvPr>
        </p:nvSpPr>
        <p:spPr/>
        <p:txBody>
          <a:bodyPr/>
          <a:lstStyle/>
          <a:p>
            <a:fld id="{974172A1-1CBF-0B40-9234-7D4D80EC19EA}" type="slidenum">
              <a:rPr lang="en-GB" smtClean="0"/>
              <a:pPr/>
              <a:t>10</a:t>
            </a:fld>
            <a:endParaRPr lang="en-GB" dirty="0"/>
          </a:p>
        </p:txBody>
      </p:sp>
      <p:sp>
        <p:nvSpPr>
          <p:cNvPr id="15" name="TextBox 5">
            <a:extLst>
              <a:ext uri="{FF2B5EF4-FFF2-40B4-BE49-F238E27FC236}">
                <a16:creationId xmlns:a16="http://schemas.microsoft.com/office/drawing/2014/main" id="{E0C772C9-91D0-6D41-9334-890E5954E8BE}"/>
              </a:ext>
            </a:extLst>
          </p:cNvPr>
          <p:cNvSpPr txBox="1"/>
          <p:nvPr/>
        </p:nvSpPr>
        <p:spPr>
          <a:xfrm>
            <a:off x="827584" y="1417588"/>
            <a:ext cx="8138130" cy="2308324"/>
          </a:xfrm>
          <a:prstGeom prst="rect">
            <a:avLst/>
          </a:prstGeom>
          <a:noFill/>
        </p:spPr>
        <p:txBody>
          <a:bodyPr wrap="square" rtlCol="0">
            <a:spAutoFit/>
          </a:bodyPr>
          <a:lstStyle/>
          <a:p>
            <a:pPr marL="380990" indent="-380990" defTabSz="609585">
              <a:buFont typeface="Arial" panose="020B0604020202020204" pitchFamily="34" charset="0"/>
              <a:buChar char="•"/>
            </a:pPr>
            <a:r>
              <a:rPr lang="en-US" b="1" dirty="0">
                <a:solidFill>
                  <a:prstClr val="black"/>
                </a:solidFill>
                <a:latin typeface="Calibri" panose="020F0502020204030204" pitchFamily="34" charset="0"/>
                <a:cs typeface="Calibri" panose="020F0502020204030204" pitchFamily="34" charset="0"/>
              </a:rPr>
              <a:t>Task objectives</a:t>
            </a:r>
            <a:r>
              <a:rPr lang="en-US" dirty="0">
                <a:solidFill>
                  <a:prstClr val="black"/>
                </a:solidFill>
                <a:latin typeface="Calibri" panose="020F0502020204030204" pitchFamily="34" charset="0"/>
                <a:cs typeface="Calibri" panose="020F0502020204030204" pitchFamily="34" charset="0"/>
              </a:rPr>
              <a:t>: </a:t>
            </a:r>
          </a:p>
          <a:p>
            <a:pPr marL="838190" lvl="1" indent="-380990" defTabSz="609585">
              <a:buFont typeface="Arial" panose="020B0604020202020204" pitchFamily="34" charset="0"/>
              <a:buChar char="•"/>
            </a:pPr>
            <a:r>
              <a:rPr lang="en-US" dirty="0">
                <a:solidFill>
                  <a:prstClr val="black"/>
                </a:solidFill>
                <a:latin typeface="Calibri" panose="020F0502020204030204" pitchFamily="34" charset="0"/>
                <a:cs typeface="Calibri" panose="020F0502020204030204" pitchFamily="34" charset="0"/>
              </a:rPr>
              <a:t>by iterating with WP4, determine a full set of parameters for all cavities</a:t>
            </a:r>
          </a:p>
          <a:p>
            <a:pPr marL="838190" lvl="1" indent="-380990" defTabSz="609585">
              <a:buFont typeface="Arial" panose="020B0604020202020204" pitchFamily="34" charset="0"/>
              <a:buChar char="•"/>
            </a:pPr>
            <a:r>
              <a:rPr lang="en-US" dirty="0">
                <a:solidFill>
                  <a:prstClr val="black"/>
                </a:solidFill>
                <a:latin typeface="Calibri" panose="020F0502020204030204" pitchFamily="34" charset="0"/>
                <a:cs typeface="Calibri" panose="020F0502020204030204" pitchFamily="34" charset="0"/>
              </a:rPr>
              <a:t>provide a conceptual design of cavities (6D cooling)</a:t>
            </a:r>
          </a:p>
          <a:p>
            <a:pPr marL="838190" lvl="1" indent="-380990" defTabSz="609585">
              <a:buFont typeface="Arial" panose="020B0604020202020204" pitchFamily="34" charset="0"/>
              <a:buChar char="•"/>
            </a:pPr>
            <a:endParaRPr lang="en-US" dirty="0">
              <a:solidFill>
                <a:prstClr val="black"/>
              </a:solidFill>
              <a:latin typeface="Calibri" panose="020F0502020204030204" pitchFamily="34" charset="0"/>
              <a:cs typeface="Calibri" panose="020F0502020204030204" pitchFamily="34" charset="0"/>
            </a:endParaRPr>
          </a:p>
          <a:p>
            <a:pPr marL="380990" indent="-380990" defTabSz="609585">
              <a:buFont typeface="Arial" panose="020B0604020202020204" pitchFamily="34" charset="0"/>
              <a:buChar char="•"/>
            </a:pPr>
            <a:r>
              <a:rPr lang="en-US" b="1" dirty="0">
                <a:solidFill>
                  <a:prstClr val="black"/>
                </a:solidFill>
                <a:latin typeface="Calibri" panose="020F0502020204030204" pitchFamily="34" charset="0"/>
                <a:cs typeface="Calibri" panose="020F0502020204030204" pitchFamily="34" charset="0"/>
              </a:rPr>
              <a:t>Challenges</a:t>
            </a:r>
            <a:r>
              <a:rPr lang="en-US" dirty="0">
                <a:solidFill>
                  <a:prstClr val="black"/>
                </a:solidFill>
                <a:latin typeface="Calibri" panose="020F0502020204030204" pitchFamily="34" charset="0"/>
                <a:cs typeface="Calibri" panose="020F0502020204030204" pitchFamily="34" charset="0"/>
              </a:rPr>
              <a:t>:</a:t>
            </a:r>
          </a:p>
          <a:p>
            <a:pPr marL="838190" lvl="1" indent="-380990" defTabSz="609585">
              <a:buFont typeface="Arial" panose="020B0604020202020204" pitchFamily="34" charset="0"/>
              <a:buChar char="•"/>
            </a:pPr>
            <a:r>
              <a:rPr lang="en-US" dirty="0">
                <a:solidFill>
                  <a:prstClr val="black"/>
                </a:solidFill>
                <a:latin typeface="Calibri" panose="020F0502020204030204" pitchFamily="34" charset="0"/>
                <a:cs typeface="Calibri" panose="020F0502020204030204" pitchFamily="34" charset="0"/>
              </a:rPr>
              <a:t>High beam loading -&gt; mitigate energy spread</a:t>
            </a:r>
          </a:p>
          <a:p>
            <a:pPr marL="838190" lvl="1" indent="-380990" defTabSz="609585">
              <a:buFont typeface="Arial" panose="020B0604020202020204" pitchFamily="34" charset="0"/>
              <a:buChar char="•"/>
            </a:pPr>
            <a:r>
              <a:rPr lang="en-US" dirty="0">
                <a:solidFill>
                  <a:prstClr val="black"/>
                </a:solidFill>
                <a:latin typeface="Calibri" panose="020F0502020204030204" pitchFamily="34" charset="0"/>
                <a:cs typeface="Calibri" panose="020F0502020204030204" pitchFamily="34" charset="0"/>
              </a:rPr>
              <a:t>Breakdown in high magnetic field needs to be mitigated (task 6.3 + WP8)</a:t>
            </a:r>
          </a:p>
          <a:p>
            <a:pPr marL="838190" lvl="1" indent="-380990" defTabSz="609585">
              <a:buFont typeface="Arial" panose="020B0604020202020204" pitchFamily="34" charset="0"/>
              <a:buChar char="•"/>
            </a:pPr>
            <a:endParaRPr lang="en-US" dirty="0">
              <a:solidFill>
                <a:prstClr val="black"/>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2855598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0396066A-AB38-3E4F-9EA9-0A19F940DBCD}"/>
              </a:ext>
            </a:extLst>
          </p:cNvPr>
          <p:cNvSpPr txBox="1"/>
          <p:nvPr/>
        </p:nvSpPr>
        <p:spPr>
          <a:xfrm>
            <a:off x="395536" y="1263164"/>
            <a:ext cx="8847217" cy="3108543"/>
          </a:xfrm>
          <a:prstGeom prst="rect">
            <a:avLst/>
          </a:prstGeom>
          <a:noFill/>
        </p:spPr>
        <p:txBody>
          <a:bodyPr wrap="square" rtlCol="0">
            <a:spAutoFit/>
          </a:bodyPr>
          <a:lstStyle/>
          <a:p>
            <a:pPr marL="380990" indent="-380990" defTabSz="609585">
              <a:buFont typeface="Arial" panose="020B0604020202020204" pitchFamily="34" charset="0"/>
              <a:buChar char="•"/>
            </a:pPr>
            <a:r>
              <a:rPr lang="en-US" b="1" dirty="0">
                <a:solidFill>
                  <a:prstClr val="black"/>
                </a:solidFill>
                <a:latin typeface="Calibri" panose="020F0502020204030204" pitchFamily="34" charset="0"/>
                <a:cs typeface="Calibri" panose="020F0502020204030204" pitchFamily="34" charset="0"/>
              </a:rPr>
              <a:t>Task objectives</a:t>
            </a:r>
            <a:r>
              <a:rPr lang="en-US" dirty="0">
                <a:solidFill>
                  <a:prstClr val="black"/>
                </a:solidFill>
                <a:latin typeface="Calibri" panose="020F0502020204030204" pitchFamily="34" charset="0"/>
                <a:cs typeface="Calibri" panose="020F0502020204030204" pitchFamily="34" charset="0"/>
              </a:rPr>
              <a:t>: </a:t>
            </a:r>
          </a:p>
          <a:p>
            <a:pPr marL="838190" lvl="1" indent="-380990" defTabSz="609585">
              <a:buFont typeface="Arial" panose="020B0604020202020204" pitchFamily="34" charset="0"/>
              <a:buChar char="•"/>
            </a:pPr>
            <a:r>
              <a:rPr lang="en-US" sz="1600" dirty="0">
                <a:solidFill>
                  <a:prstClr val="black"/>
                </a:solidFill>
                <a:latin typeface="Calibri" panose="020F0502020204030204" pitchFamily="34" charset="0"/>
                <a:cs typeface="Calibri" panose="020F0502020204030204" pitchFamily="34" charset="0"/>
              </a:rPr>
              <a:t>define cavities parameters &amp; RF properties to minimize BD due to HG in high magnetic field</a:t>
            </a:r>
          </a:p>
          <a:p>
            <a:pPr lvl="1" defTabSz="609585"/>
            <a:r>
              <a:rPr lang="en-US" sz="1600">
                <a:solidFill>
                  <a:prstClr val="black"/>
                </a:solidFill>
                <a:latin typeface="Calibri" panose="020F0502020204030204" pitchFamily="34" charset="0"/>
                <a:cs typeface="Calibri" panose="020F0502020204030204" pitchFamily="34" charset="0"/>
              </a:rPr>
              <a:t>			(strong connection </a:t>
            </a:r>
            <a:r>
              <a:rPr lang="en-US" sz="1600" dirty="0">
                <a:solidFill>
                  <a:prstClr val="black"/>
                </a:solidFill>
                <a:latin typeface="Calibri" panose="020F0502020204030204" pitchFamily="34" charset="0"/>
                <a:cs typeface="Calibri" panose="020F0502020204030204" pitchFamily="34" charset="0"/>
              </a:rPr>
              <a:t>with task 6.2 and WP8)</a:t>
            </a:r>
          </a:p>
          <a:p>
            <a:pPr lvl="1" defTabSz="609585"/>
            <a:endParaRPr lang="en-US" sz="1600" dirty="0">
              <a:solidFill>
                <a:prstClr val="black"/>
              </a:solidFill>
              <a:latin typeface="Calibri" panose="020F0502020204030204" pitchFamily="34" charset="0"/>
              <a:cs typeface="Calibri" panose="020F0502020204030204" pitchFamily="34" charset="0"/>
            </a:endParaRPr>
          </a:p>
          <a:p>
            <a:pPr marL="380990" indent="-380990" defTabSz="609585">
              <a:buFont typeface="Arial" panose="020B0604020202020204" pitchFamily="34" charset="0"/>
              <a:buChar char="•"/>
            </a:pPr>
            <a:r>
              <a:rPr lang="en-US" b="1" dirty="0">
                <a:solidFill>
                  <a:prstClr val="black"/>
                </a:solidFill>
                <a:latin typeface="Calibri" panose="020F0502020204030204" pitchFamily="34" charset="0"/>
                <a:cs typeface="Calibri" panose="020F0502020204030204" pitchFamily="34" charset="0"/>
              </a:rPr>
              <a:t>Methodology:</a:t>
            </a:r>
          </a:p>
          <a:p>
            <a:pPr marL="838190" lvl="1" indent="-380990" defTabSz="609585">
              <a:buFont typeface="Arial" panose="020B0604020202020204" pitchFamily="34" charset="0"/>
              <a:buChar char="•"/>
            </a:pPr>
            <a:r>
              <a:rPr lang="en-US" sz="1600" dirty="0">
                <a:solidFill>
                  <a:prstClr val="black"/>
                </a:solidFill>
                <a:latin typeface="Calibri" panose="020F0502020204030204" pitchFamily="34" charset="0"/>
                <a:cs typeface="Calibri" panose="020F0502020204030204" pitchFamily="34" charset="0"/>
              </a:rPr>
              <a:t>Enhance breakdown theory models in B field (like done in US beamlet approach)</a:t>
            </a:r>
          </a:p>
          <a:p>
            <a:pPr marL="838190" lvl="1" indent="-380990" defTabSz="609585">
              <a:buFont typeface="Arial" panose="020B0604020202020204" pitchFamily="34" charset="0"/>
              <a:buChar char="•"/>
            </a:pPr>
            <a:r>
              <a:rPr lang="en-US" sz="1600" dirty="0">
                <a:solidFill>
                  <a:prstClr val="black"/>
                </a:solidFill>
                <a:latin typeface="Calibri" panose="020F0502020204030204" pitchFamily="34" charset="0"/>
                <a:cs typeface="Calibri" panose="020F0502020204030204" pitchFamily="34" charset="0"/>
              </a:rPr>
              <a:t>Define (and conduct some) experimental tests (DC and RF) to study influence of maximum number of parameters on BD rates:</a:t>
            </a:r>
          </a:p>
          <a:p>
            <a:pPr marL="1295390" lvl="2" indent="-380990" defTabSz="609585">
              <a:buFont typeface="Arial" panose="020B0604020202020204" pitchFamily="34" charset="0"/>
              <a:buChar char="•"/>
            </a:pPr>
            <a:r>
              <a:rPr lang="en-US" sz="1600" dirty="0">
                <a:solidFill>
                  <a:prstClr val="black"/>
                </a:solidFill>
                <a:latin typeface="Calibri" panose="020F0502020204030204" pitchFamily="34" charset="0"/>
                <a:cs typeface="Calibri" panose="020F0502020204030204" pitchFamily="34" charset="0"/>
              </a:rPr>
              <a:t>RF frequency, E field, RF pulse length, B field, material (Cu, Be, Al), temperature, surface preparation, conditioning algorithms, …</a:t>
            </a:r>
          </a:p>
          <a:p>
            <a:pPr marL="838190" lvl="1" indent="-380990" defTabSz="609585">
              <a:buFont typeface="Arial" panose="020B0604020202020204" pitchFamily="34" charset="0"/>
              <a:buChar char="•"/>
            </a:pPr>
            <a:r>
              <a:rPr lang="en-US" sz="1600" dirty="0">
                <a:solidFill>
                  <a:prstClr val="black"/>
                </a:solidFill>
                <a:latin typeface="Calibri" panose="020F0502020204030204" pitchFamily="34" charset="0"/>
                <a:cs typeface="Calibri" panose="020F0502020204030204" pitchFamily="34" charset="0"/>
              </a:rPr>
              <a:t>Provide design and cost of few RF test stands for above tests to be included in LDG roadmap (CEA, INFN, Daresbury, CERN)</a:t>
            </a:r>
          </a:p>
        </p:txBody>
      </p:sp>
      <p:sp>
        <p:nvSpPr>
          <p:cNvPr id="4" name="Espace réservé du numéro de diapositive 3"/>
          <p:cNvSpPr>
            <a:spLocks noGrp="1"/>
          </p:cNvSpPr>
          <p:nvPr>
            <p:ph type="sldNum" sz="quarter" idx="4"/>
          </p:nvPr>
        </p:nvSpPr>
        <p:spPr/>
        <p:txBody>
          <a:bodyPr/>
          <a:lstStyle/>
          <a:p>
            <a:fld id="{974172A1-1CBF-0B40-9234-7D4D80EC19EA}" type="slidenum">
              <a:rPr lang="en-GB" smtClean="0"/>
              <a:pPr/>
              <a:t>11</a:t>
            </a:fld>
            <a:endParaRPr lang="en-GB" dirty="0"/>
          </a:p>
        </p:txBody>
      </p:sp>
      <p:sp>
        <p:nvSpPr>
          <p:cNvPr id="8" name="Espace réservé du contenu 1">
            <a:extLst>
              <a:ext uri="{FF2B5EF4-FFF2-40B4-BE49-F238E27FC236}">
                <a16:creationId xmlns:a16="http://schemas.microsoft.com/office/drawing/2014/main" id="{43E32BED-A39C-954A-90EE-8F994740550E}"/>
              </a:ext>
            </a:extLst>
          </p:cNvPr>
          <p:cNvSpPr txBox="1">
            <a:spLocks/>
          </p:cNvSpPr>
          <p:nvPr/>
        </p:nvSpPr>
        <p:spPr>
          <a:xfrm>
            <a:off x="1249865" y="53161"/>
            <a:ext cx="7992888" cy="431304"/>
          </a:xfrm>
          <a:prstGeom prst="rect">
            <a:avLst/>
          </a:prstGeom>
        </p:spPr>
        <p:txBody>
          <a:bodyPr>
            <a:noAutofit/>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1800" b="1" dirty="0">
                <a:solidFill>
                  <a:srgbClr val="FF0000"/>
                </a:solidFill>
                <a:latin typeface="Arial" panose="020B0604020202020204" pitchFamily="34" charset="0"/>
                <a:cs typeface="Arial" panose="020B0604020202020204" pitchFamily="34" charset="0"/>
              </a:rPr>
              <a:t>Task 6.3: Break-down mitigation studies for muon cooling cell cavities</a:t>
            </a:r>
          </a:p>
          <a:p>
            <a:pPr marL="0" indent="0" algn="ctr">
              <a:buNone/>
            </a:pPr>
            <a:r>
              <a:rPr lang="en-US" sz="1800" b="1" dirty="0">
                <a:solidFill>
                  <a:srgbClr val="FF0000"/>
                </a:solidFill>
                <a:latin typeface="Arial" panose="020B0604020202020204" pitchFamily="34" charset="0"/>
                <a:cs typeface="Arial" panose="020B0604020202020204" pitchFamily="34" charset="0"/>
              </a:rPr>
              <a:t>(</a:t>
            </a:r>
            <a:r>
              <a:rPr lang="en-US" sz="1800" b="1" dirty="0">
                <a:latin typeface="Arial" panose="020B0604020202020204" pitchFamily="34" charset="0"/>
                <a:cs typeface="Arial" panose="020B0604020202020204" pitchFamily="34" charset="0"/>
              </a:rPr>
              <a:t>CEA</a:t>
            </a:r>
            <a:r>
              <a:rPr lang="en-US" sz="1800" b="1" dirty="0">
                <a:solidFill>
                  <a:srgbClr val="FF0000"/>
                </a:solidFill>
                <a:latin typeface="Arial" panose="020B0604020202020204" pitchFamily="34" charset="0"/>
                <a:cs typeface="Arial" panose="020B0604020202020204" pitchFamily="34" charset="0"/>
              </a:rPr>
              <a:t>, INFN, </a:t>
            </a:r>
            <a:r>
              <a:rPr lang="en-US" sz="1800" dirty="0">
                <a:solidFill>
                  <a:srgbClr val="FF0000"/>
                </a:solidFill>
                <a:latin typeface="Arial" panose="020B0604020202020204" pitchFamily="34" charset="0"/>
                <a:cs typeface="Arial" panose="020B0604020202020204" pitchFamily="34" charset="0"/>
              </a:rPr>
              <a:t>Strathclyde</a:t>
            </a:r>
            <a:r>
              <a:rPr lang="en-US" sz="1800" b="1" dirty="0">
                <a:solidFill>
                  <a:srgbClr val="FF0000"/>
                </a:solidFill>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7042866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4"/>
          </p:nvPr>
        </p:nvSpPr>
        <p:spPr/>
        <p:txBody>
          <a:bodyPr/>
          <a:lstStyle/>
          <a:p>
            <a:fld id="{974172A1-1CBF-0B40-9234-7D4D80EC19EA}" type="slidenum">
              <a:rPr lang="en-GB" smtClean="0"/>
              <a:pPr/>
              <a:t>12</a:t>
            </a:fld>
            <a:endParaRPr lang="en-GB" dirty="0"/>
          </a:p>
        </p:txBody>
      </p:sp>
      <p:sp>
        <p:nvSpPr>
          <p:cNvPr id="7" name="TextBox 5">
            <a:extLst>
              <a:ext uri="{FF2B5EF4-FFF2-40B4-BE49-F238E27FC236}">
                <a16:creationId xmlns:a16="http://schemas.microsoft.com/office/drawing/2014/main" id="{2AE7E2EA-386A-F74B-8787-92ED7F97DC27}"/>
              </a:ext>
            </a:extLst>
          </p:cNvPr>
          <p:cNvSpPr txBox="1"/>
          <p:nvPr/>
        </p:nvSpPr>
        <p:spPr>
          <a:xfrm>
            <a:off x="611560" y="1203598"/>
            <a:ext cx="8391239" cy="3139321"/>
          </a:xfrm>
          <a:prstGeom prst="rect">
            <a:avLst/>
          </a:prstGeom>
          <a:noFill/>
        </p:spPr>
        <p:txBody>
          <a:bodyPr wrap="square" rtlCol="0">
            <a:spAutoFit/>
          </a:bodyPr>
          <a:lstStyle/>
          <a:p>
            <a:pPr marL="380990" indent="-380990" defTabSz="609585">
              <a:buFont typeface="Arial" panose="020B0604020202020204" pitchFamily="34" charset="0"/>
              <a:buChar char="•"/>
            </a:pPr>
            <a:r>
              <a:rPr lang="en-US" b="1" dirty="0">
                <a:solidFill>
                  <a:prstClr val="black"/>
                </a:solidFill>
                <a:latin typeface="Calibri" panose="020F0502020204030204" pitchFamily="34" charset="0"/>
                <a:cs typeface="Calibri" panose="020F0502020204030204" pitchFamily="34" charset="0"/>
              </a:rPr>
              <a:t>Task objectives</a:t>
            </a:r>
            <a:r>
              <a:rPr lang="en-US" dirty="0">
                <a:solidFill>
                  <a:prstClr val="black"/>
                </a:solidFill>
                <a:latin typeface="Calibri" panose="020F0502020204030204" pitchFamily="34" charset="0"/>
                <a:cs typeface="Calibri" panose="020F0502020204030204" pitchFamily="34" charset="0"/>
              </a:rPr>
              <a:t>: </a:t>
            </a:r>
          </a:p>
          <a:p>
            <a:pPr marL="838190" lvl="1" indent="-380990" defTabSz="609585">
              <a:buFont typeface="Arial" panose="020B0604020202020204" pitchFamily="34" charset="0"/>
              <a:buChar char="•"/>
            </a:pPr>
            <a:r>
              <a:rPr lang="en-US" sz="1600" dirty="0">
                <a:solidFill>
                  <a:prstClr val="black"/>
                </a:solidFill>
                <a:latin typeface="Calibri" panose="020F0502020204030204" pitchFamily="34" charset="0"/>
                <a:cs typeface="Calibri" panose="020F0502020204030204" pitchFamily="34" charset="0"/>
              </a:rPr>
              <a:t>collect requirements for all RF power sources of the muon collider (f, peak power, efficiency) and identify the most challenging ones (</a:t>
            </a:r>
            <a:r>
              <a:rPr lang="en-US" sz="1600" dirty="0" err="1">
                <a:solidFill>
                  <a:prstClr val="black"/>
                </a:solidFill>
                <a:latin typeface="Calibri" panose="020F0502020204030204" pitchFamily="34" charset="0"/>
                <a:cs typeface="Calibri" panose="020F0502020204030204" pitchFamily="34" charset="0"/>
              </a:rPr>
              <a:t>wrt</a:t>
            </a:r>
            <a:r>
              <a:rPr lang="en-US" sz="1600" dirty="0">
                <a:solidFill>
                  <a:prstClr val="black"/>
                </a:solidFill>
                <a:latin typeface="Calibri" panose="020F0502020204030204" pitchFamily="34" charset="0"/>
                <a:cs typeface="Calibri" panose="020F0502020204030204" pitchFamily="34" charset="0"/>
              </a:rPr>
              <a:t> to commercially available RF sources)</a:t>
            </a:r>
          </a:p>
          <a:p>
            <a:pPr marL="838190" lvl="1" indent="-380990" defTabSz="609585">
              <a:buFont typeface="Arial" panose="020B0604020202020204" pitchFamily="34" charset="0"/>
              <a:buChar char="•"/>
            </a:pPr>
            <a:r>
              <a:rPr lang="en-US" sz="1600" dirty="0">
                <a:solidFill>
                  <a:prstClr val="black"/>
                </a:solidFill>
                <a:latin typeface="Calibri" panose="020F0502020204030204" pitchFamily="34" charset="0"/>
                <a:cs typeface="Calibri" panose="020F0502020204030204" pitchFamily="34" charset="0"/>
              </a:rPr>
              <a:t>provide a conceptual design for those, in particular for the muon cooling section that may be used for the muon cooling demonstrator, with emphasis on high efficiency to ensure sustainability</a:t>
            </a:r>
          </a:p>
          <a:p>
            <a:pPr marL="380990" indent="-380990" defTabSz="609585">
              <a:buFont typeface="Arial" panose="020B0604020202020204" pitchFamily="34" charset="0"/>
              <a:buChar char="•"/>
            </a:pPr>
            <a:r>
              <a:rPr lang="en-US" b="1" dirty="0">
                <a:solidFill>
                  <a:prstClr val="black"/>
                </a:solidFill>
                <a:latin typeface="Calibri" panose="020F0502020204030204" pitchFamily="34" charset="0"/>
                <a:cs typeface="Calibri" panose="020F0502020204030204" pitchFamily="34" charset="0"/>
              </a:rPr>
              <a:t>Methodology</a:t>
            </a:r>
            <a:r>
              <a:rPr lang="en-US" dirty="0">
                <a:solidFill>
                  <a:prstClr val="black"/>
                </a:solidFill>
                <a:latin typeface="Calibri" panose="020F0502020204030204" pitchFamily="34" charset="0"/>
                <a:cs typeface="Calibri" panose="020F0502020204030204" pitchFamily="34" charset="0"/>
              </a:rPr>
              <a:t>:</a:t>
            </a:r>
          </a:p>
          <a:p>
            <a:pPr marL="838190" lvl="1" indent="-380990" defTabSz="609585">
              <a:buFont typeface="Arial" panose="020B0604020202020204" pitchFamily="34" charset="0"/>
              <a:buChar char="•"/>
            </a:pPr>
            <a:r>
              <a:rPr lang="en-US" sz="1600" dirty="0">
                <a:solidFill>
                  <a:prstClr val="black"/>
                </a:solidFill>
                <a:latin typeface="Calibri" panose="020F0502020204030204" pitchFamily="34" charset="0"/>
                <a:cs typeface="Calibri" panose="020F0502020204030204" pitchFamily="34" charset="0"/>
              </a:rPr>
              <a:t>build upon experience acquired in the HEIKA collaboration on CLIC, combining novel designs </a:t>
            </a:r>
          </a:p>
          <a:p>
            <a:pPr marL="838190" lvl="1" indent="-380990" defTabSz="609585">
              <a:buFont typeface="Arial" panose="020B0604020202020204" pitchFamily="34" charset="0"/>
              <a:buChar char="•"/>
            </a:pPr>
            <a:r>
              <a:rPr lang="en-US" sz="1600" dirty="0">
                <a:solidFill>
                  <a:prstClr val="black"/>
                </a:solidFill>
                <a:latin typeface="Calibri" panose="020F0502020204030204" pitchFamily="34" charset="0"/>
                <a:cs typeface="Calibri" panose="020F0502020204030204" pitchFamily="34" charset="0"/>
              </a:rPr>
              <a:t>possibly scale over the range of frequencies</a:t>
            </a:r>
          </a:p>
          <a:p>
            <a:pPr marL="838190" lvl="1" indent="-380990" defTabSz="609585">
              <a:buFont typeface="Arial" panose="020B0604020202020204" pitchFamily="34" charset="0"/>
              <a:buChar char="•"/>
            </a:pPr>
            <a:endParaRPr lang="en-US" dirty="0">
              <a:solidFill>
                <a:prstClr val="black"/>
              </a:solidFill>
              <a:latin typeface="Calibri" panose="020F0502020204030204" pitchFamily="34" charset="0"/>
              <a:cs typeface="Calibri" panose="020F0502020204030204" pitchFamily="34" charset="0"/>
            </a:endParaRPr>
          </a:p>
        </p:txBody>
      </p:sp>
      <p:sp>
        <p:nvSpPr>
          <p:cNvPr id="8" name="Espace réservé du contenu 1">
            <a:extLst>
              <a:ext uri="{FF2B5EF4-FFF2-40B4-BE49-F238E27FC236}">
                <a16:creationId xmlns:a16="http://schemas.microsoft.com/office/drawing/2014/main" id="{055B27E2-AAAF-CF45-A311-FF33C8C57C42}"/>
              </a:ext>
            </a:extLst>
          </p:cNvPr>
          <p:cNvSpPr txBox="1">
            <a:spLocks/>
          </p:cNvSpPr>
          <p:nvPr/>
        </p:nvSpPr>
        <p:spPr>
          <a:xfrm>
            <a:off x="1471516" y="65612"/>
            <a:ext cx="7344816" cy="431304"/>
          </a:xfrm>
          <a:prstGeom prst="rect">
            <a:avLst/>
          </a:prstGeom>
        </p:spPr>
        <p:txBody>
          <a:bodyPr>
            <a:noAutofit/>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1800" b="1" dirty="0">
                <a:solidFill>
                  <a:srgbClr val="FF0000"/>
                </a:solidFill>
                <a:latin typeface="Arial" panose="020B0604020202020204" pitchFamily="34" charset="0"/>
                <a:cs typeface="Arial" panose="020B0604020202020204" pitchFamily="34" charset="0"/>
              </a:rPr>
              <a:t>Task 6.4: Concept of high efficiency and high power RF sources</a:t>
            </a:r>
          </a:p>
          <a:p>
            <a:pPr marL="0" indent="0" algn="ctr">
              <a:buNone/>
            </a:pPr>
            <a:r>
              <a:rPr lang="en-US" sz="1800" b="1" dirty="0">
                <a:solidFill>
                  <a:srgbClr val="FF0000"/>
                </a:solidFill>
                <a:latin typeface="Arial" panose="020B0604020202020204" pitchFamily="34" charset="0"/>
                <a:cs typeface="Arial" panose="020B0604020202020204" pitchFamily="34" charset="0"/>
              </a:rPr>
              <a:t>(</a:t>
            </a:r>
            <a:r>
              <a:rPr lang="en-US" sz="1800" b="1" dirty="0">
                <a:latin typeface="Arial" panose="020B0604020202020204" pitchFamily="34" charset="0"/>
                <a:cs typeface="Arial" panose="020B0604020202020204" pitchFamily="34" charset="0"/>
              </a:rPr>
              <a:t>Uni. Lancaster</a:t>
            </a:r>
            <a:r>
              <a:rPr lang="en-US" sz="1800" b="1" dirty="0">
                <a:solidFill>
                  <a:srgbClr val="FF0000"/>
                </a:solidFill>
                <a:latin typeface="Arial" panose="020B0604020202020204" pitchFamily="34" charset="0"/>
                <a:cs typeface="Arial" panose="020B0604020202020204" pitchFamily="34" charset="0"/>
              </a:rPr>
              <a:t>, CERN) </a:t>
            </a:r>
          </a:p>
        </p:txBody>
      </p:sp>
    </p:spTree>
    <p:extLst>
      <p:ext uri="{BB962C8B-B14F-4D97-AF65-F5344CB8AC3E}">
        <p14:creationId xmlns:p14="http://schemas.microsoft.com/office/powerpoint/2010/main" val="2979870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fld id="{974172A1-1CBF-0B40-9234-7D4D80EC19EA}" type="slidenum">
              <a:rPr lang="en-GB" smtClean="0"/>
              <a:pPr/>
              <a:t>13</a:t>
            </a:fld>
            <a:endParaRPr lang="en-GB" dirty="0"/>
          </a:p>
        </p:txBody>
      </p:sp>
      <p:sp>
        <p:nvSpPr>
          <p:cNvPr id="4" name="Title 3"/>
          <p:cNvSpPr>
            <a:spLocks noGrp="1"/>
          </p:cNvSpPr>
          <p:nvPr>
            <p:ph type="title"/>
          </p:nvPr>
        </p:nvSpPr>
        <p:spPr>
          <a:xfrm>
            <a:off x="1295400" y="206375"/>
            <a:ext cx="6781800" cy="493167"/>
          </a:xfrm>
        </p:spPr>
        <p:txBody>
          <a:bodyPr/>
          <a:lstStyle/>
          <a:p>
            <a:r>
              <a:rPr lang="en-US" sz="2400" dirty="0"/>
              <a:t>WP6: preliminary assignment of tasks and manpower</a:t>
            </a:r>
            <a:br>
              <a:rPr lang="en-US" sz="2400" dirty="0"/>
            </a:br>
            <a:r>
              <a:rPr lang="en-US" sz="2000" dirty="0"/>
              <a:t>(as defined in October 2022)</a:t>
            </a:r>
            <a:endParaRPr lang="en-GB" sz="2000" dirty="0"/>
          </a:p>
        </p:txBody>
      </p:sp>
      <p:sp>
        <p:nvSpPr>
          <p:cNvPr id="8" name="ZoneTexte 7">
            <a:extLst>
              <a:ext uri="{FF2B5EF4-FFF2-40B4-BE49-F238E27FC236}">
                <a16:creationId xmlns:a16="http://schemas.microsoft.com/office/drawing/2014/main" id="{37B87D7A-4358-BBAC-A2A7-D262396CBD93}"/>
              </a:ext>
            </a:extLst>
          </p:cNvPr>
          <p:cNvSpPr txBox="1"/>
          <p:nvPr/>
        </p:nvSpPr>
        <p:spPr>
          <a:xfrm>
            <a:off x="1299777" y="1059582"/>
            <a:ext cx="7776864" cy="3416320"/>
          </a:xfrm>
          <a:prstGeom prst="rect">
            <a:avLst/>
          </a:prstGeom>
          <a:noFill/>
        </p:spPr>
        <p:txBody>
          <a:bodyPr wrap="square">
            <a:spAutoFit/>
          </a:bodyPr>
          <a:lstStyle/>
          <a:p>
            <a:pPr marL="342900" lvl="0" indent="-342900">
              <a:buFont typeface="Symbol" pitchFamily="2" charset="2"/>
              <a:buChar char=""/>
            </a:pPr>
            <a:r>
              <a:rPr lang="fr-FR" sz="1200" dirty="0">
                <a:effectLst/>
                <a:latin typeface="Calibri" panose="020F0502020204030204" pitchFamily="34" charset="0"/>
                <a:ea typeface="Calibri" panose="020F0502020204030204" pitchFamily="34" charset="0"/>
                <a:cs typeface="Times New Roman" panose="02020603050405020304" pitchFamily="18" charset="0"/>
              </a:rPr>
              <a:t>CERN (0 </a:t>
            </a:r>
            <a:r>
              <a:rPr lang="fr-FR" sz="1200" dirty="0" err="1">
                <a:effectLst/>
                <a:latin typeface="Calibri" panose="020F0502020204030204" pitchFamily="34" charset="0"/>
                <a:ea typeface="Calibri" panose="020F0502020204030204" pitchFamily="34" charset="0"/>
                <a:cs typeface="Times New Roman" panose="02020603050405020304" pitchFamily="18" charset="0"/>
              </a:rPr>
              <a:t>m.m</a:t>
            </a:r>
            <a:r>
              <a:rPr lang="fr-FR" sz="1200" dirty="0">
                <a:effectLst/>
                <a:latin typeface="Calibri" panose="020F0502020204030204" pitchFamily="34" charset="0"/>
                <a:ea typeface="Calibri" panose="020F0502020204030204" pitchFamily="34" charset="0"/>
                <a:cs typeface="Times New Roman" panose="02020603050405020304" pitchFamily="18" charset="0"/>
              </a:rPr>
              <a:t> EU, 41 </a:t>
            </a:r>
            <a:r>
              <a:rPr lang="fr-FR" sz="1200" dirty="0" err="1">
                <a:effectLst/>
                <a:latin typeface="Calibri" panose="020F0502020204030204" pitchFamily="34" charset="0"/>
                <a:ea typeface="Calibri" panose="020F0502020204030204" pitchFamily="34" charset="0"/>
                <a:cs typeface="Times New Roman" panose="02020603050405020304" pitchFamily="18" charset="0"/>
              </a:rPr>
              <a:t>m.m</a:t>
            </a:r>
            <a:r>
              <a:rPr lang="fr-FR" sz="1200" dirty="0">
                <a:effectLst/>
                <a:latin typeface="Calibri" panose="020F0502020204030204" pitchFamily="34" charset="0"/>
                <a:ea typeface="Calibri" panose="020F0502020204030204" pitchFamily="34" charset="0"/>
                <a:cs typeface="Times New Roman" panose="02020603050405020304" pitchFamily="18" charset="0"/>
              </a:rPr>
              <a:t> IK): </a:t>
            </a:r>
          </a:p>
          <a:p>
            <a:pPr marL="742950" lvl="1" indent="-285750">
              <a:buFont typeface="Courier New" panose="02070309020205020404" pitchFamily="49" charset="0"/>
              <a:buChar char="o"/>
            </a:pPr>
            <a:r>
              <a:rPr lang="en-US" sz="1200" dirty="0">
                <a:effectLst/>
                <a:latin typeface="Calibri" panose="020F0502020204030204" pitchFamily="34" charset="0"/>
                <a:ea typeface="Calibri" panose="020F0502020204030204" pitchFamily="34" charset="0"/>
                <a:cs typeface="Times New Roman" panose="02020603050405020304" pitchFamily="18" charset="0"/>
              </a:rPr>
              <a:t>Baseline concept for RF for MCC (task 6.2), 41 </a:t>
            </a:r>
            <a:r>
              <a:rPr lang="en-US" sz="1200" dirty="0" err="1">
                <a:effectLst/>
                <a:latin typeface="Calibri" panose="020F0502020204030204" pitchFamily="34" charset="0"/>
                <a:ea typeface="Calibri" panose="020F0502020204030204" pitchFamily="34" charset="0"/>
                <a:cs typeface="Times New Roman" panose="02020603050405020304" pitchFamily="18" charset="0"/>
              </a:rPr>
              <a:t>m.m</a:t>
            </a:r>
            <a:r>
              <a:rPr lang="en-US" sz="1200" dirty="0">
                <a:effectLst/>
                <a:latin typeface="Calibri" panose="020F0502020204030204" pitchFamily="34" charset="0"/>
                <a:ea typeface="Calibri" panose="020F0502020204030204" pitchFamily="34" charset="0"/>
                <a:cs typeface="Times New Roman" panose="02020603050405020304" pitchFamily="18" charset="0"/>
              </a:rPr>
              <a:t> IK</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Symbol" pitchFamily="2" charset="2"/>
              <a:buChar char=""/>
            </a:pPr>
            <a:r>
              <a:rPr lang="fr-FR" sz="1200" dirty="0">
                <a:effectLst/>
                <a:latin typeface="Calibri" panose="020F0502020204030204" pitchFamily="34" charset="0"/>
                <a:ea typeface="Calibri" panose="020F0502020204030204" pitchFamily="34" charset="0"/>
                <a:cs typeface="Times New Roman" panose="02020603050405020304" pitchFamily="18" charset="0"/>
              </a:rPr>
              <a:t>CEA (22 </a:t>
            </a:r>
            <a:r>
              <a:rPr lang="fr-FR" sz="1200" dirty="0" err="1">
                <a:effectLst/>
                <a:latin typeface="Calibri" panose="020F0502020204030204" pitchFamily="34" charset="0"/>
                <a:ea typeface="Calibri" panose="020F0502020204030204" pitchFamily="34" charset="0"/>
                <a:cs typeface="Times New Roman" panose="02020603050405020304" pitchFamily="18" charset="0"/>
              </a:rPr>
              <a:t>m.m</a:t>
            </a:r>
            <a:r>
              <a:rPr lang="fr-FR" sz="1200" dirty="0">
                <a:effectLst/>
                <a:latin typeface="Calibri" panose="020F0502020204030204" pitchFamily="34" charset="0"/>
                <a:ea typeface="Calibri" panose="020F0502020204030204" pitchFamily="34" charset="0"/>
                <a:cs typeface="Times New Roman" panose="02020603050405020304" pitchFamily="18" charset="0"/>
              </a:rPr>
              <a:t> EU, 16 </a:t>
            </a:r>
            <a:r>
              <a:rPr lang="fr-FR" sz="1200" dirty="0" err="1">
                <a:effectLst/>
                <a:latin typeface="Calibri" panose="020F0502020204030204" pitchFamily="34" charset="0"/>
                <a:ea typeface="Calibri" panose="020F0502020204030204" pitchFamily="34" charset="0"/>
                <a:cs typeface="Times New Roman" panose="02020603050405020304" pitchFamily="18" charset="0"/>
              </a:rPr>
              <a:t>m.m</a:t>
            </a:r>
            <a:r>
              <a:rPr lang="fr-FR" sz="1200" dirty="0">
                <a:effectLst/>
                <a:latin typeface="Calibri" panose="020F0502020204030204" pitchFamily="34" charset="0"/>
                <a:ea typeface="Calibri" panose="020F0502020204030204" pitchFamily="34" charset="0"/>
                <a:cs typeface="Times New Roman" panose="02020603050405020304" pitchFamily="18" charset="0"/>
              </a:rPr>
              <a:t> IK): </a:t>
            </a:r>
          </a:p>
          <a:p>
            <a:pPr marL="742950" lvl="1" indent="-285750">
              <a:buFont typeface="Courier New" panose="02070309020205020404" pitchFamily="49" charset="0"/>
              <a:buChar char="o"/>
            </a:pPr>
            <a:r>
              <a:rPr lang="en-US" sz="1200" dirty="0">
                <a:effectLst/>
                <a:latin typeface="Calibri" panose="020F0502020204030204" pitchFamily="34" charset="0"/>
                <a:ea typeface="Calibri" panose="020F0502020204030204" pitchFamily="34" charset="0"/>
                <a:cs typeface="Times New Roman" panose="02020603050405020304" pitchFamily="18" charset="0"/>
              </a:rPr>
              <a:t>Coordination WP6, 6 </a:t>
            </a:r>
            <a:r>
              <a:rPr lang="en-US" sz="1200" dirty="0" err="1">
                <a:effectLst/>
                <a:latin typeface="Calibri" panose="020F0502020204030204" pitchFamily="34" charset="0"/>
                <a:ea typeface="Calibri" panose="020F0502020204030204" pitchFamily="34" charset="0"/>
                <a:cs typeface="Times New Roman" panose="02020603050405020304" pitchFamily="18" charset="0"/>
              </a:rPr>
              <a:t>m.m</a:t>
            </a:r>
            <a:r>
              <a:rPr lang="en-US" sz="1200" dirty="0">
                <a:effectLst/>
                <a:latin typeface="Calibri" panose="020F0502020204030204" pitchFamily="34" charset="0"/>
                <a:ea typeface="Calibri" panose="020F0502020204030204" pitchFamily="34" charset="0"/>
                <a:cs typeface="Times New Roman" panose="02020603050405020304" pitchFamily="18" charset="0"/>
              </a:rPr>
              <a:t> IK</a:t>
            </a:r>
            <a:endParaRPr lang="fr-FR" sz="12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Courier New" panose="02070309020205020404" pitchFamily="49" charset="0"/>
              <a:buChar char="o"/>
            </a:pPr>
            <a:r>
              <a:rPr lang="en-US" sz="1200" dirty="0">
                <a:effectLst/>
                <a:latin typeface="Calibri" panose="020F0502020204030204" pitchFamily="34" charset="0"/>
                <a:ea typeface="Calibri" panose="020F0502020204030204" pitchFamily="34" charset="0"/>
                <a:cs typeface="Times New Roman" panose="02020603050405020304" pitchFamily="18" charset="0"/>
              </a:rPr>
              <a:t>Baseline concept for RF for HEC (task 6.1), 4 </a:t>
            </a:r>
            <a:r>
              <a:rPr lang="en-US" sz="1200" dirty="0" err="1">
                <a:effectLst/>
                <a:latin typeface="Calibri" panose="020F0502020204030204" pitchFamily="34" charset="0"/>
                <a:ea typeface="Calibri" panose="020F0502020204030204" pitchFamily="34" charset="0"/>
                <a:cs typeface="Times New Roman" panose="02020603050405020304" pitchFamily="18" charset="0"/>
              </a:rPr>
              <a:t>m.m</a:t>
            </a:r>
            <a:r>
              <a:rPr lang="en-US" sz="1200" dirty="0">
                <a:effectLst/>
                <a:latin typeface="Calibri" panose="020F0502020204030204" pitchFamily="34" charset="0"/>
                <a:ea typeface="Calibri" panose="020F0502020204030204" pitchFamily="34" charset="0"/>
                <a:cs typeface="Times New Roman" panose="02020603050405020304" pitchFamily="18" charset="0"/>
              </a:rPr>
              <a:t> IK</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Courier New" panose="02070309020205020404" pitchFamily="49" charset="0"/>
              <a:buChar char="o"/>
            </a:pPr>
            <a:r>
              <a:rPr lang="en-US" sz="1200" dirty="0">
                <a:effectLst/>
                <a:latin typeface="Calibri" panose="020F0502020204030204" pitchFamily="34" charset="0"/>
                <a:ea typeface="Calibri" panose="020F0502020204030204" pitchFamily="34" charset="0"/>
                <a:cs typeface="Times New Roman" panose="02020603050405020304" pitchFamily="18" charset="0"/>
              </a:rPr>
              <a:t>Baseline concept for RF for MCC (task 6.2), 8 </a:t>
            </a:r>
            <a:r>
              <a:rPr lang="en-US" sz="1200" dirty="0" err="1">
                <a:effectLst/>
                <a:latin typeface="Calibri" panose="020F0502020204030204" pitchFamily="34" charset="0"/>
                <a:ea typeface="Calibri" panose="020F0502020204030204" pitchFamily="34" charset="0"/>
                <a:cs typeface="Times New Roman" panose="02020603050405020304" pitchFamily="18" charset="0"/>
              </a:rPr>
              <a:t>m.m</a:t>
            </a:r>
            <a:r>
              <a:rPr lang="en-US" sz="1200" dirty="0">
                <a:effectLst/>
                <a:latin typeface="Calibri" panose="020F0502020204030204" pitchFamily="34" charset="0"/>
                <a:ea typeface="Calibri" panose="020F0502020204030204" pitchFamily="34" charset="0"/>
                <a:cs typeface="Times New Roman" panose="02020603050405020304" pitchFamily="18" charset="0"/>
              </a:rPr>
              <a:t> EU + 2 </a:t>
            </a:r>
            <a:r>
              <a:rPr lang="en-US" sz="1200" dirty="0" err="1">
                <a:effectLst/>
                <a:latin typeface="Calibri" panose="020F0502020204030204" pitchFamily="34" charset="0"/>
                <a:ea typeface="Calibri" panose="020F0502020204030204" pitchFamily="34" charset="0"/>
                <a:cs typeface="Times New Roman" panose="02020603050405020304" pitchFamily="18" charset="0"/>
              </a:rPr>
              <a:t>m.m</a:t>
            </a:r>
            <a:r>
              <a:rPr lang="en-US" sz="1200" dirty="0">
                <a:effectLst/>
                <a:latin typeface="Calibri" panose="020F0502020204030204" pitchFamily="34" charset="0"/>
                <a:ea typeface="Calibri" panose="020F0502020204030204" pitchFamily="34" charset="0"/>
                <a:cs typeface="Times New Roman" panose="02020603050405020304" pitchFamily="18" charset="0"/>
              </a:rPr>
              <a:t> IK</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Courier New" panose="02070309020205020404" pitchFamily="49" charset="0"/>
              <a:buChar char="o"/>
            </a:pPr>
            <a:r>
              <a:rPr lang="en-US" sz="1200" b="1" dirty="0">
                <a:effectLst/>
                <a:latin typeface="Calibri" panose="020F0502020204030204" pitchFamily="34" charset="0"/>
                <a:ea typeface="Calibri" panose="020F0502020204030204" pitchFamily="34" charset="0"/>
                <a:cs typeface="Times New Roman" panose="02020603050405020304" pitchFamily="18" charset="0"/>
              </a:rPr>
              <a:t>Coordination</a:t>
            </a:r>
            <a:r>
              <a:rPr lang="en-US" sz="1200" dirty="0">
                <a:effectLst/>
                <a:latin typeface="Calibri" panose="020F0502020204030204" pitchFamily="34" charset="0"/>
                <a:ea typeface="Calibri" panose="020F0502020204030204" pitchFamily="34" charset="0"/>
                <a:cs typeface="Times New Roman" panose="02020603050405020304" pitchFamily="18" charset="0"/>
              </a:rPr>
              <a:t>: Break-down mitigation studies </a:t>
            </a:r>
            <a:r>
              <a:rPr lang="en-US" sz="1200">
                <a:effectLst/>
                <a:latin typeface="Calibri" panose="020F0502020204030204" pitchFamily="34" charset="0"/>
                <a:ea typeface="Calibri" panose="020F0502020204030204" pitchFamily="34" charset="0"/>
                <a:cs typeface="Times New Roman" panose="02020603050405020304" pitchFamily="18" charset="0"/>
              </a:rPr>
              <a:t>and tests </a:t>
            </a:r>
            <a:r>
              <a:rPr lang="en-US" sz="1200" dirty="0">
                <a:effectLst/>
                <a:latin typeface="Calibri" panose="020F0502020204030204" pitchFamily="34" charset="0"/>
                <a:ea typeface="Calibri" panose="020F0502020204030204" pitchFamily="34" charset="0"/>
                <a:cs typeface="Times New Roman" panose="02020603050405020304" pitchFamily="18" charset="0"/>
              </a:rPr>
              <a:t>(</a:t>
            </a:r>
            <a:r>
              <a:rPr lang="en-US" sz="1200" b="1" dirty="0">
                <a:effectLst/>
                <a:latin typeface="Calibri" panose="020F0502020204030204" pitchFamily="34" charset="0"/>
                <a:ea typeface="Calibri" panose="020F0502020204030204" pitchFamily="34" charset="0"/>
                <a:cs typeface="Times New Roman" panose="02020603050405020304" pitchFamily="18" charset="0"/>
              </a:rPr>
              <a:t>task 6.3</a:t>
            </a:r>
            <a:r>
              <a:rPr lang="en-US" sz="1200" dirty="0">
                <a:effectLst/>
                <a:latin typeface="Calibri" panose="020F0502020204030204" pitchFamily="34" charset="0"/>
                <a:ea typeface="Calibri" panose="020F0502020204030204" pitchFamily="34" charset="0"/>
                <a:cs typeface="Times New Roman" panose="02020603050405020304" pitchFamily="18" charset="0"/>
              </a:rPr>
              <a:t>), 14 </a:t>
            </a:r>
            <a:r>
              <a:rPr lang="en-US" sz="1200" dirty="0" err="1">
                <a:effectLst/>
                <a:latin typeface="Calibri" panose="020F0502020204030204" pitchFamily="34" charset="0"/>
                <a:ea typeface="Calibri" panose="020F0502020204030204" pitchFamily="34" charset="0"/>
                <a:cs typeface="Times New Roman" panose="02020603050405020304" pitchFamily="18" charset="0"/>
              </a:rPr>
              <a:t>m.m</a:t>
            </a:r>
            <a:r>
              <a:rPr lang="en-US" sz="1200" dirty="0">
                <a:effectLst/>
                <a:latin typeface="Calibri" panose="020F0502020204030204" pitchFamily="34" charset="0"/>
                <a:ea typeface="Calibri" panose="020F0502020204030204" pitchFamily="34" charset="0"/>
                <a:cs typeface="Times New Roman" panose="02020603050405020304" pitchFamily="18" charset="0"/>
              </a:rPr>
              <a:t> EU + 4 </a:t>
            </a:r>
            <a:r>
              <a:rPr lang="en-US" sz="1200" dirty="0" err="1">
                <a:effectLst/>
                <a:latin typeface="Calibri" panose="020F0502020204030204" pitchFamily="34" charset="0"/>
                <a:ea typeface="Calibri" panose="020F0502020204030204" pitchFamily="34" charset="0"/>
                <a:cs typeface="Times New Roman" panose="02020603050405020304" pitchFamily="18" charset="0"/>
              </a:rPr>
              <a:t>m.m</a:t>
            </a:r>
            <a:r>
              <a:rPr lang="en-US" sz="1200" dirty="0">
                <a:effectLst/>
                <a:latin typeface="Calibri" panose="020F0502020204030204" pitchFamily="34" charset="0"/>
                <a:ea typeface="Calibri" panose="020F0502020204030204" pitchFamily="34" charset="0"/>
                <a:cs typeface="Times New Roman" panose="02020603050405020304" pitchFamily="18" charset="0"/>
              </a:rPr>
              <a:t> IK</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Symbol" pitchFamily="2" charset="2"/>
              <a:buChar char=""/>
            </a:pPr>
            <a:r>
              <a:rPr lang="fr-FR" sz="1200" dirty="0">
                <a:effectLst/>
                <a:latin typeface="Calibri" panose="020F0502020204030204" pitchFamily="34" charset="0"/>
                <a:ea typeface="Calibri" panose="020F0502020204030204" pitchFamily="34" charset="0"/>
                <a:cs typeface="Times New Roman" panose="02020603050405020304" pitchFamily="18" charset="0"/>
              </a:rPr>
              <a:t>INFN (36 </a:t>
            </a:r>
            <a:r>
              <a:rPr lang="fr-FR" sz="1200" dirty="0" err="1">
                <a:effectLst/>
                <a:latin typeface="Calibri" panose="020F0502020204030204" pitchFamily="34" charset="0"/>
                <a:ea typeface="Calibri" panose="020F0502020204030204" pitchFamily="34" charset="0"/>
                <a:cs typeface="Times New Roman" panose="02020603050405020304" pitchFamily="18" charset="0"/>
              </a:rPr>
              <a:t>m.m</a:t>
            </a:r>
            <a:r>
              <a:rPr lang="fr-FR" sz="1200" dirty="0">
                <a:effectLst/>
                <a:latin typeface="Calibri" panose="020F0502020204030204" pitchFamily="34" charset="0"/>
                <a:ea typeface="Calibri" panose="020F0502020204030204" pitchFamily="34" charset="0"/>
                <a:cs typeface="Times New Roman" panose="02020603050405020304" pitchFamily="18" charset="0"/>
              </a:rPr>
              <a:t> EU, 34 </a:t>
            </a:r>
            <a:r>
              <a:rPr lang="fr-FR" sz="1200" dirty="0" err="1">
                <a:effectLst/>
                <a:latin typeface="Calibri" panose="020F0502020204030204" pitchFamily="34" charset="0"/>
                <a:ea typeface="Calibri" panose="020F0502020204030204" pitchFamily="34" charset="0"/>
                <a:cs typeface="Times New Roman" panose="02020603050405020304" pitchFamily="18" charset="0"/>
              </a:rPr>
              <a:t>m.m</a:t>
            </a:r>
            <a:r>
              <a:rPr lang="fr-FR" sz="1200" dirty="0">
                <a:effectLst/>
                <a:latin typeface="Calibri" panose="020F0502020204030204" pitchFamily="34" charset="0"/>
                <a:ea typeface="Calibri" panose="020F0502020204030204" pitchFamily="34" charset="0"/>
                <a:cs typeface="Times New Roman" panose="02020603050405020304" pitchFamily="18" charset="0"/>
              </a:rPr>
              <a:t> IK):</a:t>
            </a:r>
          </a:p>
          <a:p>
            <a:pPr marL="742950" lvl="1" indent="-285750">
              <a:buFont typeface="Courier New" panose="02070309020205020404" pitchFamily="49" charset="0"/>
              <a:buChar char="o"/>
            </a:pPr>
            <a:r>
              <a:rPr lang="en-US" sz="1200" dirty="0">
                <a:effectLst/>
                <a:latin typeface="Calibri" panose="020F0502020204030204" pitchFamily="34" charset="0"/>
                <a:ea typeface="Calibri" panose="020F0502020204030204" pitchFamily="34" charset="0"/>
                <a:cs typeface="Times New Roman" panose="02020603050405020304" pitchFamily="18" charset="0"/>
              </a:rPr>
              <a:t>Deputy coordination WP6, 4 </a:t>
            </a:r>
            <a:r>
              <a:rPr lang="en-US" sz="1200" dirty="0" err="1">
                <a:effectLst/>
                <a:latin typeface="Calibri" panose="020F0502020204030204" pitchFamily="34" charset="0"/>
                <a:ea typeface="Calibri" panose="020F0502020204030204" pitchFamily="34" charset="0"/>
                <a:cs typeface="Times New Roman" panose="02020603050405020304" pitchFamily="18" charset="0"/>
              </a:rPr>
              <a:t>m.m</a:t>
            </a:r>
            <a:r>
              <a:rPr lang="en-US" sz="1200" dirty="0">
                <a:effectLst/>
                <a:latin typeface="Calibri" panose="020F0502020204030204" pitchFamily="34" charset="0"/>
                <a:ea typeface="Calibri" panose="020F0502020204030204" pitchFamily="34" charset="0"/>
                <a:cs typeface="Times New Roman" panose="02020603050405020304" pitchFamily="18" charset="0"/>
              </a:rPr>
              <a:t> IK</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Courier New" panose="02070309020205020404" pitchFamily="49" charset="0"/>
              <a:buChar char="o"/>
            </a:pPr>
            <a:r>
              <a:rPr lang="en-US" sz="1200" dirty="0">
                <a:effectLst/>
                <a:latin typeface="Calibri" panose="020F0502020204030204" pitchFamily="34" charset="0"/>
                <a:ea typeface="Calibri" panose="020F0502020204030204" pitchFamily="34" charset="0"/>
                <a:cs typeface="Times New Roman" panose="02020603050405020304" pitchFamily="18" charset="0"/>
              </a:rPr>
              <a:t>Baseline concept for RF for HEC (task 6.1), 12 </a:t>
            </a:r>
            <a:r>
              <a:rPr lang="en-US" sz="1200" dirty="0" err="1">
                <a:effectLst/>
                <a:latin typeface="Calibri" panose="020F0502020204030204" pitchFamily="34" charset="0"/>
                <a:ea typeface="Calibri" panose="020F0502020204030204" pitchFamily="34" charset="0"/>
                <a:cs typeface="Times New Roman" panose="02020603050405020304" pitchFamily="18" charset="0"/>
              </a:rPr>
              <a:t>m.m</a:t>
            </a:r>
            <a:r>
              <a:rPr lang="en-US" sz="1200" dirty="0">
                <a:effectLst/>
                <a:latin typeface="Calibri" panose="020F0502020204030204" pitchFamily="34" charset="0"/>
                <a:ea typeface="Calibri" panose="020F0502020204030204" pitchFamily="34" charset="0"/>
                <a:cs typeface="Times New Roman" panose="02020603050405020304" pitchFamily="18" charset="0"/>
              </a:rPr>
              <a:t> EU + 10 </a:t>
            </a:r>
            <a:r>
              <a:rPr lang="en-US" sz="1200" dirty="0" err="1">
                <a:effectLst/>
                <a:latin typeface="Calibri" panose="020F0502020204030204" pitchFamily="34" charset="0"/>
                <a:ea typeface="Calibri" panose="020F0502020204030204" pitchFamily="34" charset="0"/>
                <a:cs typeface="Times New Roman" panose="02020603050405020304" pitchFamily="18" charset="0"/>
              </a:rPr>
              <a:t>m.m</a:t>
            </a:r>
            <a:r>
              <a:rPr lang="en-US" sz="1200" dirty="0">
                <a:effectLst/>
                <a:latin typeface="Calibri" panose="020F0502020204030204" pitchFamily="34" charset="0"/>
                <a:ea typeface="Calibri" panose="020F0502020204030204" pitchFamily="34" charset="0"/>
                <a:cs typeface="Times New Roman" panose="02020603050405020304" pitchFamily="18" charset="0"/>
              </a:rPr>
              <a:t> IK (Milano)</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Courier New" panose="02070309020205020404" pitchFamily="49" charset="0"/>
              <a:buChar char="o"/>
            </a:pPr>
            <a:r>
              <a:rPr lang="en-US" sz="1200" b="1" dirty="0">
                <a:effectLst/>
                <a:latin typeface="Calibri" panose="020F0502020204030204" pitchFamily="34" charset="0"/>
                <a:ea typeface="Calibri" panose="020F0502020204030204" pitchFamily="34" charset="0"/>
                <a:cs typeface="Times New Roman" panose="02020603050405020304" pitchFamily="18" charset="0"/>
              </a:rPr>
              <a:t>Coordination</a:t>
            </a:r>
            <a:r>
              <a:rPr lang="en-US" sz="1200" dirty="0">
                <a:effectLst/>
                <a:latin typeface="Calibri" panose="020F0502020204030204" pitchFamily="34" charset="0"/>
                <a:ea typeface="Calibri" panose="020F0502020204030204" pitchFamily="34" charset="0"/>
                <a:cs typeface="Times New Roman" panose="02020603050405020304" pitchFamily="18" charset="0"/>
              </a:rPr>
              <a:t>: Baseline concept for RF for MCC (</a:t>
            </a:r>
            <a:r>
              <a:rPr lang="en-US" sz="1200" b="1" dirty="0">
                <a:effectLst/>
                <a:latin typeface="Calibri" panose="020F0502020204030204" pitchFamily="34" charset="0"/>
                <a:ea typeface="Calibri" panose="020F0502020204030204" pitchFamily="34" charset="0"/>
                <a:cs typeface="Times New Roman" panose="02020603050405020304" pitchFamily="18" charset="0"/>
              </a:rPr>
              <a:t>task 6.2</a:t>
            </a:r>
            <a:r>
              <a:rPr lang="en-US" sz="1200" dirty="0">
                <a:effectLst/>
                <a:latin typeface="Calibri" panose="020F0502020204030204" pitchFamily="34" charset="0"/>
                <a:ea typeface="Calibri" panose="020F0502020204030204" pitchFamily="34" charset="0"/>
                <a:cs typeface="Times New Roman" panose="02020603050405020304" pitchFamily="18" charset="0"/>
              </a:rPr>
              <a:t>), 12 </a:t>
            </a:r>
            <a:r>
              <a:rPr lang="en-US" sz="1200" dirty="0" err="1">
                <a:effectLst/>
                <a:latin typeface="Calibri" panose="020F0502020204030204" pitchFamily="34" charset="0"/>
                <a:ea typeface="Calibri" panose="020F0502020204030204" pitchFamily="34" charset="0"/>
                <a:cs typeface="Times New Roman" panose="02020603050405020304" pitchFamily="18" charset="0"/>
              </a:rPr>
              <a:t>m.m</a:t>
            </a:r>
            <a:r>
              <a:rPr lang="en-US" sz="1200" dirty="0">
                <a:effectLst/>
                <a:latin typeface="Calibri" panose="020F0502020204030204" pitchFamily="34" charset="0"/>
                <a:ea typeface="Calibri" panose="020F0502020204030204" pitchFamily="34" charset="0"/>
                <a:cs typeface="Times New Roman" panose="02020603050405020304" pitchFamily="18" charset="0"/>
              </a:rPr>
              <a:t> EU + 10 </a:t>
            </a:r>
            <a:r>
              <a:rPr lang="en-US" sz="1200" dirty="0" err="1">
                <a:effectLst/>
                <a:latin typeface="Calibri" panose="020F0502020204030204" pitchFamily="34" charset="0"/>
                <a:ea typeface="Calibri" panose="020F0502020204030204" pitchFamily="34" charset="0"/>
                <a:cs typeface="Times New Roman" panose="02020603050405020304" pitchFamily="18" charset="0"/>
              </a:rPr>
              <a:t>m.m</a:t>
            </a:r>
            <a:r>
              <a:rPr lang="en-US" sz="1200" dirty="0">
                <a:effectLst/>
                <a:latin typeface="Calibri" panose="020F0502020204030204" pitchFamily="34" charset="0"/>
                <a:ea typeface="Calibri" panose="020F0502020204030204" pitchFamily="34" charset="0"/>
                <a:cs typeface="Times New Roman" panose="02020603050405020304" pitchFamily="18" charset="0"/>
              </a:rPr>
              <a:t> IK (</a:t>
            </a:r>
            <a:r>
              <a:rPr lang="en-US" sz="1200" b="1" dirty="0" err="1">
                <a:effectLst/>
                <a:latin typeface="Calibri" panose="020F0502020204030204" pitchFamily="34" charset="0"/>
                <a:ea typeface="Calibri" panose="020F0502020204030204" pitchFamily="34" charset="0"/>
                <a:cs typeface="Times New Roman" panose="02020603050405020304" pitchFamily="18" charset="0"/>
              </a:rPr>
              <a:t>Milano</a:t>
            </a:r>
            <a:r>
              <a:rPr lang="en-US" sz="1200" dirty="0" err="1">
                <a:effectLst/>
                <a:latin typeface="Calibri" panose="020F0502020204030204" pitchFamily="34" charset="0"/>
                <a:ea typeface="Calibri" panose="020F0502020204030204" pitchFamily="34" charset="0"/>
                <a:cs typeface="Times New Roman" panose="02020603050405020304" pitchFamily="18" charset="0"/>
              </a:rPr>
              <a:t>+LNL</a:t>
            </a:r>
            <a:r>
              <a:rPr lang="en-US" sz="1200" dirty="0">
                <a:effectLst/>
                <a:latin typeface="Calibri" panose="020F0502020204030204" pitchFamily="34" charset="0"/>
                <a:ea typeface="Calibri" panose="020F0502020204030204" pitchFamily="34" charset="0"/>
                <a:cs typeface="Times New Roman" panose="02020603050405020304" pitchFamily="18" charset="0"/>
              </a:rPr>
              <a:t>)</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Courier New" panose="02070309020205020404" pitchFamily="49" charset="0"/>
              <a:buChar char="o"/>
            </a:pPr>
            <a:r>
              <a:rPr lang="en-US" sz="1200" dirty="0">
                <a:effectLst/>
                <a:latin typeface="Calibri" panose="020F0502020204030204" pitchFamily="34" charset="0"/>
                <a:ea typeface="Calibri" panose="020F0502020204030204" pitchFamily="34" charset="0"/>
                <a:cs typeface="Times New Roman" panose="02020603050405020304" pitchFamily="18" charset="0"/>
              </a:rPr>
              <a:t>Break-down mitigation studies and tests (task 6.3), 12 </a:t>
            </a:r>
            <a:r>
              <a:rPr lang="en-US" sz="1200" dirty="0" err="1">
                <a:effectLst/>
                <a:latin typeface="Calibri" panose="020F0502020204030204" pitchFamily="34" charset="0"/>
                <a:ea typeface="Calibri" panose="020F0502020204030204" pitchFamily="34" charset="0"/>
                <a:cs typeface="Times New Roman" panose="02020603050405020304" pitchFamily="18" charset="0"/>
              </a:rPr>
              <a:t>m.m</a:t>
            </a:r>
            <a:r>
              <a:rPr lang="en-US" sz="1200" dirty="0">
                <a:effectLst/>
                <a:latin typeface="Calibri" panose="020F0502020204030204" pitchFamily="34" charset="0"/>
                <a:ea typeface="Calibri" panose="020F0502020204030204" pitchFamily="34" charset="0"/>
                <a:cs typeface="Times New Roman" panose="02020603050405020304" pitchFamily="18" charset="0"/>
              </a:rPr>
              <a:t> EU + 10 </a:t>
            </a:r>
            <a:r>
              <a:rPr lang="en-US" sz="1200" dirty="0" err="1">
                <a:effectLst/>
                <a:latin typeface="Calibri" panose="020F0502020204030204" pitchFamily="34" charset="0"/>
                <a:ea typeface="Calibri" panose="020F0502020204030204" pitchFamily="34" charset="0"/>
                <a:cs typeface="Times New Roman" panose="02020603050405020304" pitchFamily="18" charset="0"/>
              </a:rPr>
              <a:t>m.m</a:t>
            </a:r>
            <a:r>
              <a:rPr lang="en-US" sz="1200" dirty="0">
                <a:effectLst/>
                <a:latin typeface="Calibri" panose="020F0502020204030204" pitchFamily="34" charset="0"/>
                <a:ea typeface="Calibri" panose="020F0502020204030204" pitchFamily="34" charset="0"/>
                <a:cs typeface="Times New Roman" panose="02020603050405020304" pitchFamily="18" charset="0"/>
              </a:rPr>
              <a:t> IK (Milano, LNL, </a:t>
            </a:r>
            <a:r>
              <a:rPr lang="en-US" sz="1200" dirty="0" err="1">
                <a:effectLst/>
                <a:latin typeface="Calibri" panose="020F0502020204030204" pitchFamily="34" charset="0"/>
                <a:ea typeface="Calibri" panose="020F0502020204030204" pitchFamily="34" charset="0"/>
                <a:cs typeface="Times New Roman" panose="02020603050405020304" pitchFamily="18" charset="0"/>
              </a:rPr>
              <a:t>Naples,LNS</a:t>
            </a:r>
            <a:r>
              <a:rPr lang="en-US" sz="1200" dirty="0">
                <a:effectLst/>
                <a:latin typeface="Calibri" panose="020F0502020204030204" pitchFamily="34" charset="0"/>
                <a:ea typeface="Calibri" panose="020F0502020204030204" pitchFamily="34" charset="0"/>
                <a:cs typeface="Times New Roman" panose="02020603050405020304" pitchFamily="18" charset="0"/>
              </a:rPr>
              <a:t>)</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Symbol" pitchFamily="2" charset="2"/>
              <a:buChar char=""/>
            </a:pPr>
            <a:r>
              <a:rPr lang="fr-FR" sz="1200" dirty="0">
                <a:effectLst/>
                <a:latin typeface="Calibri" panose="020F0502020204030204" pitchFamily="34" charset="0"/>
                <a:ea typeface="Calibri" panose="020F0502020204030204" pitchFamily="34" charset="0"/>
                <a:cs typeface="Times New Roman" panose="02020603050405020304" pitchFamily="18" charset="0"/>
              </a:rPr>
              <a:t>UROS (12 </a:t>
            </a:r>
            <a:r>
              <a:rPr lang="fr-FR" sz="1200" dirty="0" err="1">
                <a:effectLst/>
                <a:latin typeface="Calibri" panose="020F0502020204030204" pitchFamily="34" charset="0"/>
                <a:ea typeface="Calibri" panose="020F0502020204030204" pitchFamily="34" charset="0"/>
                <a:cs typeface="Times New Roman" panose="02020603050405020304" pitchFamily="18" charset="0"/>
              </a:rPr>
              <a:t>m.m</a:t>
            </a:r>
            <a:r>
              <a:rPr lang="fr-FR" sz="1200" dirty="0">
                <a:effectLst/>
                <a:latin typeface="Calibri" panose="020F0502020204030204" pitchFamily="34" charset="0"/>
                <a:ea typeface="Calibri" panose="020F0502020204030204" pitchFamily="34" charset="0"/>
                <a:cs typeface="Times New Roman" panose="02020603050405020304" pitchFamily="18" charset="0"/>
              </a:rPr>
              <a:t> EU, 12 </a:t>
            </a:r>
            <a:r>
              <a:rPr lang="fr-FR" sz="1200" dirty="0" err="1">
                <a:effectLst/>
                <a:latin typeface="Calibri" panose="020F0502020204030204" pitchFamily="34" charset="0"/>
                <a:ea typeface="Calibri" panose="020F0502020204030204" pitchFamily="34" charset="0"/>
                <a:cs typeface="Times New Roman" panose="02020603050405020304" pitchFamily="18" charset="0"/>
              </a:rPr>
              <a:t>m.m</a:t>
            </a:r>
            <a:r>
              <a:rPr lang="fr-FR" sz="1200" dirty="0">
                <a:effectLst/>
                <a:latin typeface="Calibri" panose="020F0502020204030204" pitchFamily="34" charset="0"/>
                <a:ea typeface="Calibri" panose="020F0502020204030204" pitchFamily="34" charset="0"/>
                <a:cs typeface="Times New Roman" panose="02020603050405020304" pitchFamily="18" charset="0"/>
              </a:rPr>
              <a:t> IK):</a:t>
            </a:r>
          </a:p>
          <a:p>
            <a:pPr marL="742950" lvl="1" indent="-285750">
              <a:buFont typeface="Courier New" panose="02070309020205020404" pitchFamily="49" charset="0"/>
              <a:buChar char="o"/>
            </a:pPr>
            <a:r>
              <a:rPr lang="en-US" sz="1200" b="1" dirty="0">
                <a:effectLst/>
                <a:latin typeface="Calibri" panose="020F0502020204030204" pitchFamily="34" charset="0"/>
                <a:ea typeface="Calibri" panose="020F0502020204030204" pitchFamily="34" charset="0"/>
                <a:cs typeface="Times New Roman" panose="02020603050405020304" pitchFamily="18" charset="0"/>
              </a:rPr>
              <a:t>Coordination</a:t>
            </a:r>
            <a:r>
              <a:rPr lang="en-US" sz="1200" dirty="0">
                <a:effectLst/>
                <a:latin typeface="Calibri" panose="020F0502020204030204" pitchFamily="34" charset="0"/>
                <a:ea typeface="Calibri" panose="020F0502020204030204" pitchFamily="34" charset="0"/>
                <a:cs typeface="Times New Roman" panose="02020603050405020304" pitchFamily="18" charset="0"/>
              </a:rPr>
              <a:t>: Baseline concept for RF for HEC (</a:t>
            </a:r>
            <a:r>
              <a:rPr lang="en-US" sz="1200" b="1" dirty="0">
                <a:effectLst/>
                <a:latin typeface="Calibri" panose="020F0502020204030204" pitchFamily="34" charset="0"/>
                <a:ea typeface="Calibri" panose="020F0502020204030204" pitchFamily="34" charset="0"/>
                <a:cs typeface="Times New Roman" panose="02020603050405020304" pitchFamily="18" charset="0"/>
              </a:rPr>
              <a:t>task 6.1</a:t>
            </a:r>
            <a:r>
              <a:rPr lang="en-US" sz="1200" dirty="0">
                <a:effectLst/>
                <a:latin typeface="Calibri" panose="020F0502020204030204" pitchFamily="34" charset="0"/>
                <a:ea typeface="Calibri" panose="020F0502020204030204" pitchFamily="34" charset="0"/>
                <a:cs typeface="Times New Roman" panose="02020603050405020304" pitchFamily="18" charset="0"/>
              </a:rPr>
              <a:t>), 12 </a:t>
            </a:r>
            <a:r>
              <a:rPr lang="en-US" sz="1200" dirty="0" err="1">
                <a:effectLst/>
                <a:latin typeface="Calibri" panose="020F0502020204030204" pitchFamily="34" charset="0"/>
                <a:ea typeface="Calibri" panose="020F0502020204030204" pitchFamily="34" charset="0"/>
                <a:cs typeface="Times New Roman" panose="02020603050405020304" pitchFamily="18" charset="0"/>
              </a:rPr>
              <a:t>m.m</a:t>
            </a:r>
            <a:r>
              <a:rPr lang="en-US" sz="1200" dirty="0">
                <a:effectLst/>
                <a:latin typeface="Calibri" panose="020F0502020204030204" pitchFamily="34" charset="0"/>
                <a:ea typeface="Calibri" panose="020F0502020204030204" pitchFamily="34" charset="0"/>
                <a:cs typeface="Times New Roman" panose="02020603050405020304" pitchFamily="18" charset="0"/>
              </a:rPr>
              <a:t> EU + 12 </a:t>
            </a:r>
            <a:r>
              <a:rPr lang="en-US" sz="1200" dirty="0" err="1">
                <a:effectLst/>
                <a:latin typeface="Calibri" panose="020F0502020204030204" pitchFamily="34" charset="0"/>
                <a:ea typeface="Calibri" panose="020F0502020204030204" pitchFamily="34" charset="0"/>
                <a:cs typeface="Times New Roman" panose="02020603050405020304" pitchFamily="18" charset="0"/>
              </a:rPr>
              <a:t>m.m</a:t>
            </a:r>
            <a:r>
              <a:rPr lang="en-US" sz="1200" dirty="0">
                <a:effectLst/>
                <a:latin typeface="Calibri" panose="020F0502020204030204" pitchFamily="34" charset="0"/>
                <a:ea typeface="Calibri" panose="020F0502020204030204" pitchFamily="34" charset="0"/>
                <a:cs typeface="Times New Roman" panose="02020603050405020304" pitchFamily="18" charset="0"/>
              </a:rPr>
              <a:t> IK</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Symbol" pitchFamily="2" charset="2"/>
              <a:buChar char=""/>
            </a:pPr>
            <a:r>
              <a:rPr lang="fr-FR" sz="1200" dirty="0">
                <a:effectLst/>
                <a:latin typeface="Calibri" panose="020F0502020204030204" pitchFamily="34" charset="0"/>
                <a:ea typeface="Calibri" panose="020F0502020204030204" pitchFamily="34" charset="0"/>
                <a:cs typeface="Times New Roman" panose="02020603050405020304" pitchFamily="18" charset="0"/>
              </a:rPr>
              <a:t>Uni. Lancaster (36 </a:t>
            </a:r>
            <a:r>
              <a:rPr lang="fr-FR" sz="1200" dirty="0" err="1">
                <a:effectLst/>
                <a:latin typeface="Calibri" panose="020F0502020204030204" pitchFamily="34" charset="0"/>
                <a:ea typeface="Calibri" panose="020F0502020204030204" pitchFamily="34" charset="0"/>
                <a:cs typeface="Times New Roman" panose="02020603050405020304" pitchFamily="18" charset="0"/>
              </a:rPr>
              <a:t>m.m</a:t>
            </a:r>
            <a:r>
              <a:rPr lang="fr-FR" sz="1200" dirty="0">
                <a:effectLst/>
                <a:latin typeface="Calibri" panose="020F0502020204030204" pitchFamily="34" charset="0"/>
                <a:ea typeface="Calibri" panose="020F0502020204030204" pitchFamily="34" charset="0"/>
                <a:cs typeface="Times New Roman" panose="02020603050405020304" pitchFamily="18" charset="0"/>
              </a:rPr>
              <a:t> EU, 2 </a:t>
            </a:r>
            <a:r>
              <a:rPr lang="fr-FR" sz="1200" dirty="0" err="1">
                <a:effectLst/>
                <a:latin typeface="Calibri" panose="020F0502020204030204" pitchFamily="34" charset="0"/>
                <a:ea typeface="Calibri" panose="020F0502020204030204" pitchFamily="34" charset="0"/>
                <a:cs typeface="Times New Roman" panose="02020603050405020304" pitchFamily="18" charset="0"/>
              </a:rPr>
              <a:t>m.m</a:t>
            </a:r>
            <a:r>
              <a:rPr lang="fr-FR" sz="1200" dirty="0">
                <a:effectLst/>
                <a:latin typeface="Calibri" panose="020F0502020204030204" pitchFamily="34" charset="0"/>
                <a:ea typeface="Calibri" panose="020F0502020204030204" pitchFamily="34" charset="0"/>
                <a:cs typeface="Times New Roman" panose="02020603050405020304" pitchFamily="18" charset="0"/>
              </a:rPr>
              <a:t> IK):</a:t>
            </a:r>
          </a:p>
          <a:p>
            <a:pPr marL="742950" lvl="1" indent="-285750">
              <a:buFont typeface="Courier New" panose="02070309020205020404" pitchFamily="49" charset="0"/>
              <a:buChar char="o"/>
            </a:pPr>
            <a:r>
              <a:rPr lang="en-US" sz="1200" b="1" dirty="0">
                <a:effectLst/>
                <a:latin typeface="Calibri" panose="020F0502020204030204" pitchFamily="34" charset="0"/>
                <a:ea typeface="Calibri" panose="020F0502020204030204" pitchFamily="34" charset="0"/>
                <a:cs typeface="Times New Roman" panose="02020603050405020304" pitchFamily="18" charset="0"/>
              </a:rPr>
              <a:t>Coordination</a:t>
            </a:r>
            <a:r>
              <a:rPr lang="en-US" sz="1200" dirty="0">
                <a:effectLst/>
                <a:latin typeface="Calibri" panose="020F0502020204030204" pitchFamily="34" charset="0"/>
                <a:ea typeface="Calibri" panose="020F0502020204030204" pitchFamily="34" charset="0"/>
                <a:cs typeface="Times New Roman" panose="02020603050405020304" pitchFamily="18" charset="0"/>
              </a:rPr>
              <a:t>: Baseline concept for high efficiency RF (task 6.4), 36 </a:t>
            </a:r>
            <a:r>
              <a:rPr lang="en-US" sz="1200" dirty="0" err="1">
                <a:effectLst/>
                <a:latin typeface="Calibri" panose="020F0502020204030204" pitchFamily="34" charset="0"/>
                <a:ea typeface="Calibri" panose="020F0502020204030204" pitchFamily="34" charset="0"/>
                <a:cs typeface="Times New Roman" panose="02020603050405020304" pitchFamily="18" charset="0"/>
              </a:rPr>
              <a:t>m.m</a:t>
            </a:r>
            <a:r>
              <a:rPr lang="en-US" sz="1200" dirty="0">
                <a:effectLst/>
                <a:latin typeface="Calibri" panose="020F0502020204030204" pitchFamily="34" charset="0"/>
                <a:ea typeface="Calibri" panose="020F0502020204030204" pitchFamily="34" charset="0"/>
                <a:cs typeface="Times New Roman" panose="02020603050405020304" pitchFamily="18" charset="0"/>
              </a:rPr>
              <a:t> EU + 2 </a:t>
            </a:r>
            <a:r>
              <a:rPr lang="en-US" sz="1200" dirty="0" err="1">
                <a:effectLst/>
                <a:latin typeface="Calibri" panose="020F0502020204030204" pitchFamily="34" charset="0"/>
                <a:ea typeface="Calibri" panose="020F0502020204030204" pitchFamily="34" charset="0"/>
                <a:cs typeface="Times New Roman" panose="02020603050405020304" pitchFamily="18" charset="0"/>
              </a:rPr>
              <a:t>m.m</a:t>
            </a:r>
            <a:r>
              <a:rPr lang="en-US" sz="1200" dirty="0">
                <a:effectLst/>
                <a:latin typeface="Calibri" panose="020F0502020204030204" pitchFamily="34" charset="0"/>
                <a:ea typeface="Calibri" panose="020F0502020204030204" pitchFamily="34" charset="0"/>
                <a:cs typeface="Times New Roman" panose="02020603050405020304" pitchFamily="18" charset="0"/>
              </a:rPr>
              <a:t> IK</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Symbol" pitchFamily="2" charset="2"/>
              <a:buChar char=""/>
            </a:pPr>
            <a:r>
              <a:rPr lang="fr-FR" sz="1200" dirty="0">
                <a:effectLst/>
                <a:latin typeface="Calibri" panose="020F0502020204030204" pitchFamily="34" charset="0"/>
                <a:ea typeface="Calibri" panose="020F0502020204030204" pitchFamily="34" charset="0"/>
                <a:cs typeface="Times New Roman" panose="02020603050405020304" pitchFamily="18" charset="0"/>
              </a:rPr>
              <a:t>UKRI + Strathclyde (0 </a:t>
            </a:r>
            <a:r>
              <a:rPr lang="fr-FR" sz="1200" dirty="0" err="1">
                <a:effectLst/>
                <a:latin typeface="Calibri" panose="020F0502020204030204" pitchFamily="34" charset="0"/>
                <a:ea typeface="Calibri" panose="020F0502020204030204" pitchFamily="34" charset="0"/>
                <a:cs typeface="Times New Roman" panose="02020603050405020304" pitchFamily="18" charset="0"/>
              </a:rPr>
              <a:t>m.m</a:t>
            </a:r>
            <a:r>
              <a:rPr lang="fr-FR" sz="1200" dirty="0">
                <a:effectLst/>
                <a:latin typeface="Calibri" panose="020F0502020204030204" pitchFamily="34" charset="0"/>
                <a:ea typeface="Calibri" panose="020F0502020204030204" pitchFamily="34" charset="0"/>
                <a:cs typeface="Times New Roman" panose="02020603050405020304" pitchFamily="18" charset="0"/>
              </a:rPr>
              <a:t> EU, 48 </a:t>
            </a:r>
            <a:r>
              <a:rPr lang="fr-FR" sz="1200" dirty="0" err="1">
                <a:effectLst/>
                <a:latin typeface="Calibri" panose="020F0502020204030204" pitchFamily="34" charset="0"/>
                <a:ea typeface="Calibri" panose="020F0502020204030204" pitchFamily="34" charset="0"/>
                <a:cs typeface="Times New Roman" panose="02020603050405020304" pitchFamily="18" charset="0"/>
              </a:rPr>
              <a:t>m.m</a:t>
            </a:r>
            <a:r>
              <a:rPr lang="fr-FR" sz="1200" dirty="0">
                <a:effectLst/>
                <a:latin typeface="Calibri" panose="020F0502020204030204" pitchFamily="34" charset="0"/>
                <a:ea typeface="Calibri" panose="020F0502020204030204" pitchFamily="34" charset="0"/>
                <a:cs typeface="Times New Roman" panose="02020603050405020304" pitchFamily="18" charset="0"/>
              </a:rPr>
              <a:t> IK):</a:t>
            </a:r>
          </a:p>
          <a:p>
            <a:pPr marL="742950" lvl="1" indent="-285750">
              <a:buFont typeface="Courier New" panose="02070309020205020404" pitchFamily="49" charset="0"/>
              <a:buChar char="o"/>
            </a:pPr>
            <a:r>
              <a:rPr lang="en-US" sz="1200" dirty="0">
                <a:effectLst/>
                <a:latin typeface="Calibri" panose="020F0502020204030204" pitchFamily="34" charset="0"/>
                <a:ea typeface="Calibri" panose="020F0502020204030204" pitchFamily="34" charset="0"/>
                <a:cs typeface="Times New Roman" panose="02020603050405020304" pitchFamily="18" charset="0"/>
              </a:rPr>
              <a:t>Break-down mitigation studies and tests (task 6.3), 48 </a:t>
            </a:r>
            <a:r>
              <a:rPr lang="en-US" sz="1200" dirty="0" err="1">
                <a:effectLst/>
                <a:latin typeface="Calibri" panose="020F0502020204030204" pitchFamily="34" charset="0"/>
                <a:ea typeface="Calibri" panose="020F0502020204030204" pitchFamily="34" charset="0"/>
                <a:cs typeface="Times New Roman" panose="02020603050405020304" pitchFamily="18" charset="0"/>
              </a:rPr>
              <a:t>m.m</a:t>
            </a:r>
            <a:r>
              <a:rPr lang="en-US" sz="1200" dirty="0">
                <a:effectLst/>
                <a:latin typeface="Calibri" panose="020F0502020204030204" pitchFamily="34" charset="0"/>
                <a:ea typeface="Calibri" panose="020F0502020204030204" pitchFamily="34" charset="0"/>
                <a:cs typeface="Times New Roman" panose="02020603050405020304" pitchFamily="18" charset="0"/>
              </a:rPr>
              <a:t> IK </a:t>
            </a:r>
            <a:r>
              <a:rPr lang="en-US" sz="1200" dirty="0" err="1">
                <a:effectLst/>
                <a:latin typeface="Calibri" panose="020F0502020204030204" pitchFamily="34" charset="0"/>
                <a:ea typeface="Calibri" panose="020F0502020204030204" pitchFamily="34" charset="0"/>
                <a:cs typeface="Times New Roman" panose="02020603050405020304" pitchFamily="18" charset="0"/>
              </a:rPr>
              <a:t>Sthrathclyde-Rutheford</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5367521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2" name="Image 11" descr="MUON-SlideGraph-gradient.png"/>
          <p:cNvPicPr>
            <a:picLocks noChangeAspect="1"/>
          </p:cNvPicPr>
          <p:nvPr/>
        </p:nvPicPr>
        <p:blipFill>
          <a:blip r:embed="rId2">
            <a:alphaModFix/>
          </a:blip>
          <a:stretch>
            <a:fillRect/>
          </a:stretch>
        </p:blipFill>
        <p:spPr>
          <a:xfrm>
            <a:off x="0" y="1448648"/>
            <a:ext cx="9144000" cy="3764702"/>
          </a:xfrm>
          <a:prstGeom prst="rect">
            <a:avLst/>
          </a:prstGeom>
        </p:spPr>
      </p:pic>
      <p:pic>
        <p:nvPicPr>
          <p:cNvPr id="83" name="Image 82" descr="MUON-SlideGraph-LogoBkgnd2.png"/>
          <p:cNvPicPr>
            <a:picLocks noChangeAspect="1"/>
          </p:cNvPicPr>
          <p:nvPr/>
        </p:nvPicPr>
        <p:blipFill>
          <a:blip r:embed="rId3"/>
          <a:stretch>
            <a:fillRect/>
          </a:stretch>
        </p:blipFill>
        <p:spPr>
          <a:xfrm>
            <a:off x="0" y="57150"/>
            <a:ext cx="9144000" cy="5140960"/>
          </a:xfrm>
          <a:prstGeom prst="rect">
            <a:avLst/>
          </a:prstGeom>
        </p:spPr>
      </p:pic>
      <p:pic>
        <p:nvPicPr>
          <p:cNvPr id="85" name="Image 84" descr="MCC-LogoCERN.jpg"/>
          <p:cNvPicPr>
            <a:picLocks noChangeAspect="1"/>
          </p:cNvPicPr>
          <p:nvPr/>
        </p:nvPicPr>
        <p:blipFill>
          <a:blip r:embed="rId4"/>
          <a:stretch>
            <a:fillRect/>
          </a:stretch>
        </p:blipFill>
        <p:spPr>
          <a:xfrm>
            <a:off x="8077200" y="255900"/>
            <a:ext cx="838200" cy="838200"/>
          </a:xfrm>
          <a:prstGeom prst="rect">
            <a:avLst/>
          </a:prstGeom>
        </p:spPr>
      </p:pic>
      <p:sp>
        <p:nvSpPr>
          <p:cNvPr id="11" name="ZoneTexte 10"/>
          <p:cNvSpPr txBox="1"/>
          <p:nvPr/>
        </p:nvSpPr>
        <p:spPr>
          <a:xfrm>
            <a:off x="2535766" y="2571750"/>
            <a:ext cx="4377267" cy="1077218"/>
          </a:xfrm>
          <a:prstGeom prst="rect">
            <a:avLst/>
          </a:prstGeom>
          <a:noFill/>
        </p:spPr>
        <p:txBody>
          <a:bodyPr wrap="square" rtlCol="0">
            <a:spAutoFit/>
          </a:bodyPr>
          <a:lstStyle/>
          <a:p>
            <a:pPr algn="ctr"/>
            <a:r>
              <a:rPr lang="fr-FR" sz="3200" b="1" i="1" dirty="0" err="1">
                <a:solidFill>
                  <a:schemeClr val="bg1"/>
                </a:solidFill>
                <a:latin typeface="Arial Narrow"/>
                <a:cs typeface="Arial Narrow"/>
              </a:rPr>
              <a:t>Thank</a:t>
            </a:r>
            <a:r>
              <a:rPr lang="fr-FR" sz="3200" b="1" i="1" dirty="0">
                <a:solidFill>
                  <a:schemeClr val="bg1"/>
                </a:solidFill>
                <a:latin typeface="Arial Narrow"/>
                <a:cs typeface="Arial Narrow"/>
              </a:rPr>
              <a:t> </a:t>
            </a:r>
            <a:r>
              <a:rPr lang="fr-FR" sz="3200" b="1" i="1" dirty="0" err="1">
                <a:solidFill>
                  <a:schemeClr val="bg1"/>
                </a:solidFill>
                <a:latin typeface="Arial Narrow"/>
                <a:cs typeface="Arial Narrow"/>
              </a:rPr>
              <a:t>you</a:t>
            </a:r>
            <a:endParaRPr lang="fr-FR" sz="3200" b="1" i="1" dirty="0">
              <a:solidFill>
                <a:schemeClr val="bg1"/>
              </a:solidFill>
              <a:latin typeface="Arial Narrow"/>
              <a:cs typeface="Arial Narrow"/>
            </a:endParaRPr>
          </a:p>
          <a:p>
            <a:pPr algn="ctr"/>
            <a:r>
              <a:rPr lang="fr-FR" sz="3200" b="1" i="1" dirty="0">
                <a:solidFill>
                  <a:schemeClr val="bg1"/>
                </a:solidFill>
                <a:latin typeface="Arial Narrow"/>
                <a:cs typeface="Arial Narrow"/>
              </a:rPr>
              <a:t>for </a:t>
            </a:r>
            <a:r>
              <a:rPr lang="fr-FR" sz="3200" b="1" i="1" dirty="0" err="1">
                <a:solidFill>
                  <a:schemeClr val="bg1"/>
                </a:solidFill>
                <a:latin typeface="Arial Narrow"/>
                <a:cs typeface="Arial Narrow"/>
              </a:rPr>
              <a:t>your</a:t>
            </a:r>
            <a:r>
              <a:rPr lang="fr-FR" sz="3200" b="1" i="1" dirty="0">
                <a:solidFill>
                  <a:schemeClr val="bg1"/>
                </a:solidFill>
                <a:latin typeface="Arial Narrow"/>
                <a:cs typeface="Arial Narrow"/>
              </a:rPr>
              <a:t> attention</a:t>
            </a:r>
            <a:endParaRPr lang="en-GB" sz="3200" b="1" i="1" dirty="0">
              <a:solidFill>
                <a:schemeClr val="bg1"/>
              </a:solidFill>
            </a:endParaRPr>
          </a:p>
        </p:txBody>
      </p:sp>
      <p:pic>
        <p:nvPicPr>
          <p:cNvPr id="3" name="Image 2">
            <a:extLst>
              <a:ext uri="{FF2B5EF4-FFF2-40B4-BE49-F238E27FC236}">
                <a16:creationId xmlns:a16="http://schemas.microsoft.com/office/drawing/2014/main" id="{3A139CD9-73C7-02C4-91BB-E52CCCE28D96}"/>
              </a:ext>
            </a:extLst>
          </p:cNvPr>
          <p:cNvPicPr>
            <a:picLocks noChangeAspect="1"/>
          </p:cNvPicPr>
          <p:nvPr/>
        </p:nvPicPr>
        <p:blipFill>
          <a:blip r:embed="rId5"/>
          <a:stretch>
            <a:fillRect/>
          </a:stretch>
        </p:blipFill>
        <p:spPr>
          <a:xfrm>
            <a:off x="107504" y="123478"/>
            <a:ext cx="1008112" cy="115817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r>
              <a:rPr lang="en-US" dirty="0">
                <a:latin typeface="+mn-lt"/>
              </a:rPr>
              <a:t>Need to have a coherent roadmap for all the WP’s</a:t>
            </a:r>
          </a:p>
          <a:p>
            <a:pPr lvl="1"/>
            <a:r>
              <a:rPr lang="en-US" dirty="0">
                <a:latin typeface="+mn-lt"/>
              </a:rPr>
              <a:t>How many people will you hire and for doing what</a:t>
            </a:r>
          </a:p>
          <a:p>
            <a:pPr lvl="1"/>
            <a:r>
              <a:rPr lang="en-US" dirty="0">
                <a:latin typeface="+mn-lt"/>
              </a:rPr>
              <a:t>What is the </a:t>
            </a:r>
            <a:r>
              <a:rPr lang="en-US" dirty="0" err="1">
                <a:latin typeface="+mn-lt"/>
              </a:rPr>
              <a:t>workplan</a:t>
            </a:r>
            <a:endParaRPr lang="en-US" dirty="0">
              <a:latin typeface="+mn-lt"/>
            </a:endParaRPr>
          </a:p>
          <a:p>
            <a:pPr lvl="1"/>
            <a:r>
              <a:rPr lang="en-US" dirty="0">
                <a:latin typeface="+mn-lt"/>
              </a:rPr>
              <a:t>How do you connect to the other WPs and to the IMCC</a:t>
            </a:r>
          </a:p>
          <a:p>
            <a:pPr lvl="1"/>
            <a:r>
              <a:rPr lang="en-US" dirty="0">
                <a:latin typeface="+mn-lt"/>
              </a:rPr>
              <a:t>How do we setup the parameters table, which spec do you need etc…</a:t>
            </a:r>
          </a:p>
          <a:p>
            <a:pPr lvl="1"/>
            <a:endParaRPr lang="en-US" dirty="0">
              <a:latin typeface="+mn-lt"/>
            </a:endParaRPr>
          </a:p>
          <a:p>
            <a:pPr lvl="1"/>
            <a:endParaRPr lang="en-GB" dirty="0">
              <a:latin typeface="+mn-lt"/>
            </a:endParaRPr>
          </a:p>
        </p:txBody>
      </p:sp>
      <p:sp>
        <p:nvSpPr>
          <p:cNvPr id="3" name="Slide Number Placeholder 2"/>
          <p:cNvSpPr>
            <a:spLocks noGrp="1"/>
          </p:cNvSpPr>
          <p:nvPr>
            <p:ph type="sldNum" sz="quarter" idx="4"/>
          </p:nvPr>
        </p:nvSpPr>
        <p:spPr/>
        <p:txBody>
          <a:bodyPr/>
          <a:lstStyle/>
          <a:p>
            <a:fld id="{974172A1-1CBF-0B40-9234-7D4D80EC19EA}" type="slidenum">
              <a:rPr lang="en-GB" smtClean="0"/>
              <a:pPr/>
              <a:t>2</a:t>
            </a:fld>
            <a:endParaRPr lang="en-GB" dirty="0"/>
          </a:p>
        </p:txBody>
      </p:sp>
      <p:sp>
        <p:nvSpPr>
          <p:cNvPr id="4" name="Title 3"/>
          <p:cNvSpPr>
            <a:spLocks noGrp="1"/>
          </p:cNvSpPr>
          <p:nvPr>
            <p:ph type="title"/>
          </p:nvPr>
        </p:nvSpPr>
        <p:spPr/>
        <p:txBody>
          <a:bodyPr/>
          <a:lstStyle/>
          <a:p>
            <a:r>
              <a:rPr lang="en-US" dirty="0"/>
              <a:t>MUCOL technical discussion</a:t>
            </a:r>
            <a:br>
              <a:rPr lang="en-US" dirty="0"/>
            </a:br>
            <a:r>
              <a:rPr lang="en-US" sz="2000" dirty="0"/>
              <a:t>(slide of D. Schulte at 1</a:t>
            </a:r>
            <a:r>
              <a:rPr lang="en-US" sz="2000" baseline="30000" dirty="0"/>
              <a:t>st</a:t>
            </a:r>
            <a:r>
              <a:rPr lang="en-US" sz="2000" dirty="0"/>
              <a:t> MUCOL management meeting April 26)</a:t>
            </a:r>
            <a:endParaRPr lang="en-GB" sz="2000" dirty="0"/>
          </a:p>
        </p:txBody>
      </p:sp>
    </p:spTree>
    <p:extLst>
      <p:ext uri="{BB962C8B-B14F-4D97-AF65-F5344CB8AC3E}">
        <p14:creationId xmlns:p14="http://schemas.microsoft.com/office/powerpoint/2010/main" val="17008879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normAutofit fontScale="92500"/>
          </a:bodyPr>
          <a:lstStyle/>
          <a:p>
            <a:r>
              <a:rPr lang="en-US" dirty="0">
                <a:latin typeface="+mn-lt"/>
              </a:rPr>
              <a:t>Information that will be in the report:</a:t>
            </a:r>
          </a:p>
          <a:p>
            <a:pPr lvl="1"/>
            <a:r>
              <a:rPr lang="en-US" dirty="0">
                <a:latin typeface="+mn-lt"/>
              </a:rPr>
              <a:t>Technical progress</a:t>
            </a:r>
          </a:p>
          <a:p>
            <a:pPr lvl="1"/>
            <a:r>
              <a:rPr lang="en-US" dirty="0">
                <a:latin typeface="+mn-lt"/>
              </a:rPr>
              <a:t>Milestones and Deliverables achieved </a:t>
            </a:r>
            <a:r>
              <a:rPr lang="en-US" sz="1900" dirty="0">
                <a:solidFill>
                  <a:srgbClr val="FF0000"/>
                </a:solidFill>
                <a:latin typeface="+mn-lt"/>
              </a:rPr>
              <a:t>(no milestones for WP6)</a:t>
            </a:r>
          </a:p>
          <a:p>
            <a:pPr lvl="1"/>
            <a:r>
              <a:rPr lang="en-US" dirty="0">
                <a:latin typeface="+mn-lt"/>
              </a:rPr>
              <a:t>Hiring stats</a:t>
            </a:r>
          </a:p>
          <a:p>
            <a:pPr lvl="1"/>
            <a:r>
              <a:rPr lang="en-US" dirty="0">
                <a:latin typeface="+mn-lt"/>
              </a:rPr>
              <a:t>List of publications</a:t>
            </a:r>
          </a:p>
          <a:p>
            <a:pPr lvl="1"/>
            <a:r>
              <a:rPr lang="en-US" dirty="0">
                <a:latin typeface="+mn-lt"/>
              </a:rPr>
              <a:t>Dissemination (conferences, presentations etc…)</a:t>
            </a:r>
          </a:p>
          <a:p>
            <a:pPr lvl="1"/>
            <a:r>
              <a:rPr lang="en-US" dirty="0">
                <a:latin typeface="+mn-lt"/>
              </a:rPr>
              <a:t>Public events</a:t>
            </a:r>
          </a:p>
          <a:p>
            <a:pPr lvl="1"/>
            <a:r>
              <a:rPr lang="en-GB" dirty="0">
                <a:latin typeface="+mn-lt"/>
              </a:rPr>
              <a:t>Gender dimension actions </a:t>
            </a:r>
          </a:p>
          <a:p>
            <a:pPr lvl="1"/>
            <a:endParaRPr lang="en-US" dirty="0">
              <a:latin typeface="+mn-lt"/>
            </a:endParaRPr>
          </a:p>
          <a:p>
            <a:endParaRPr lang="en-GB" dirty="0">
              <a:latin typeface="+mn-lt"/>
            </a:endParaRPr>
          </a:p>
        </p:txBody>
      </p:sp>
      <p:sp>
        <p:nvSpPr>
          <p:cNvPr id="3" name="Slide Number Placeholder 2"/>
          <p:cNvSpPr>
            <a:spLocks noGrp="1"/>
          </p:cNvSpPr>
          <p:nvPr>
            <p:ph type="sldNum" sz="quarter" idx="4"/>
          </p:nvPr>
        </p:nvSpPr>
        <p:spPr/>
        <p:txBody>
          <a:bodyPr/>
          <a:lstStyle/>
          <a:p>
            <a:fld id="{974172A1-1CBF-0B40-9234-7D4D80EC19EA}" type="slidenum">
              <a:rPr lang="en-GB" smtClean="0"/>
              <a:pPr/>
              <a:t>3</a:t>
            </a:fld>
            <a:endParaRPr lang="en-GB" dirty="0"/>
          </a:p>
        </p:txBody>
      </p:sp>
      <p:sp>
        <p:nvSpPr>
          <p:cNvPr id="4" name="Title 3"/>
          <p:cNvSpPr>
            <a:spLocks noGrp="1"/>
          </p:cNvSpPr>
          <p:nvPr>
            <p:ph type="title"/>
          </p:nvPr>
        </p:nvSpPr>
        <p:spPr/>
        <p:txBody>
          <a:bodyPr/>
          <a:lstStyle/>
          <a:p>
            <a:r>
              <a:rPr lang="en-US" dirty="0"/>
              <a:t>MUCOL Annual report</a:t>
            </a:r>
            <a:br>
              <a:rPr lang="en-US" dirty="0"/>
            </a:br>
            <a:r>
              <a:rPr lang="en-US" sz="2000" dirty="0"/>
              <a:t>(slide of D. Schulte at 1</a:t>
            </a:r>
            <a:r>
              <a:rPr lang="en-US" sz="2000" baseline="30000" dirty="0"/>
              <a:t>st</a:t>
            </a:r>
            <a:r>
              <a:rPr lang="en-US" sz="2000" dirty="0"/>
              <a:t> MUCOL management meeting April 26)</a:t>
            </a:r>
            <a:endParaRPr lang="en-GB" sz="2000" dirty="0"/>
          </a:p>
        </p:txBody>
      </p:sp>
    </p:spTree>
    <p:extLst>
      <p:ext uri="{BB962C8B-B14F-4D97-AF65-F5344CB8AC3E}">
        <p14:creationId xmlns:p14="http://schemas.microsoft.com/office/powerpoint/2010/main" val="16219804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PlaceHolder 1"/>
          <p:cNvSpPr>
            <a:spLocks noGrp="1"/>
          </p:cNvSpPr>
          <p:nvPr>
            <p:ph type="sldNum"/>
          </p:nvPr>
        </p:nvSpPr>
        <p:spPr>
          <a:xfrm>
            <a:off x="7848720" y="4904280"/>
            <a:ext cx="456840" cy="273600"/>
          </a:xfrm>
          <a:prstGeom prst="rect">
            <a:avLst/>
          </a:prstGeom>
          <a:noFill/>
          <a:ln w="0">
            <a:noFill/>
          </a:ln>
        </p:spPr>
        <p:txBody>
          <a:bodyPr anchor="ctr">
            <a:noAutofit/>
          </a:bodyPr>
          <a:lstStyle/>
          <a:p>
            <a:pPr algn="r">
              <a:lnSpc>
                <a:spcPct val="100000"/>
              </a:lnSpc>
              <a:buNone/>
            </a:pPr>
            <a:fld id="{B92A042E-344A-48AA-8FAE-FFA7D5E68284}" type="slidenum">
              <a:rPr lang="en-GB" sz="1200" b="1" strike="noStrike" spc="-1">
                <a:solidFill>
                  <a:srgbClr val="FFFFFF"/>
                </a:solidFill>
                <a:latin typeface="Arial Narrow"/>
              </a:rPr>
              <a:t>4</a:t>
            </a:fld>
            <a:endParaRPr lang="en-US" sz="1200" b="0" strike="noStrike" spc="-1">
              <a:latin typeface="Times New Roman"/>
            </a:endParaRPr>
          </a:p>
        </p:txBody>
      </p:sp>
      <p:sp>
        <p:nvSpPr>
          <p:cNvPr id="127" name="PlaceHolder 2"/>
          <p:cNvSpPr>
            <a:spLocks noGrp="1"/>
          </p:cNvSpPr>
          <p:nvPr>
            <p:ph type="title"/>
          </p:nvPr>
        </p:nvSpPr>
        <p:spPr>
          <a:xfrm>
            <a:off x="1295280" y="123480"/>
            <a:ext cx="6781320" cy="431640"/>
          </a:xfrm>
          <a:prstGeom prst="rect">
            <a:avLst/>
          </a:prstGeom>
          <a:noFill/>
          <a:ln w="0">
            <a:noFill/>
          </a:ln>
        </p:spPr>
        <p:txBody>
          <a:bodyPr lIns="0" tIns="0" rIns="0" bIns="0" anchor="t">
            <a:noAutofit/>
          </a:bodyPr>
          <a:lstStyle/>
          <a:p>
            <a:pPr algn="ctr">
              <a:lnSpc>
                <a:spcPct val="100000"/>
              </a:lnSpc>
              <a:buNone/>
            </a:pPr>
            <a:r>
              <a:rPr lang="en-GB" sz="3600" b="0" strike="noStrike" spc="-1" dirty="0">
                <a:solidFill>
                  <a:srgbClr val="000000"/>
                </a:solidFill>
                <a:latin typeface="Arial"/>
              </a:rPr>
              <a:t>MUCOL </a:t>
            </a:r>
            <a:r>
              <a:rPr lang="en-GB" sz="3600" b="0" strike="noStrike" spc="-1" dirty="0" err="1">
                <a:solidFill>
                  <a:srgbClr val="000000"/>
                </a:solidFill>
                <a:latin typeface="Arial"/>
              </a:rPr>
              <a:t>Workpackages</a:t>
            </a:r>
            <a:endParaRPr lang="fr-FR" sz="3600" b="0" strike="noStrike" spc="-1" dirty="0">
              <a:solidFill>
                <a:srgbClr val="000000"/>
              </a:solidFill>
              <a:latin typeface="Arial"/>
            </a:endParaRPr>
          </a:p>
        </p:txBody>
      </p:sp>
      <p:sp>
        <p:nvSpPr>
          <p:cNvPr id="128" name="Espace réservé du numéro de diapositive 3"/>
          <p:cNvSpPr/>
          <p:nvPr/>
        </p:nvSpPr>
        <p:spPr>
          <a:xfrm>
            <a:off x="7632720" y="4555440"/>
            <a:ext cx="456840" cy="273600"/>
          </a:xfrm>
          <a:prstGeom prst="rect">
            <a:avLst/>
          </a:prstGeom>
          <a:noFill/>
          <a:ln w="0">
            <a:noFill/>
          </a:ln>
        </p:spPr>
        <p:style>
          <a:lnRef idx="0">
            <a:scrgbClr r="0" g="0" b="0"/>
          </a:lnRef>
          <a:fillRef idx="0">
            <a:scrgbClr r="0" g="0" b="0"/>
          </a:fillRef>
          <a:effectRef idx="0">
            <a:scrgbClr r="0" g="0" b="0"/>
          </a:effectRef>
          <a:fontRef idx="minor"/>
        </p:style>
        <p:txBody>
          <a:bodyPr anchor="ctr">
            <a:noAutofit/>
          </a:bodyPr>
          <a:lstStyle/>
          <a:p>
            <a:pPr algn="r">
              <a:lnSpc>
                <a:spcPct val="100000"/>
              </a:lnSpc>
              <a:buNone/>
            </a:pPr>
            <a:fld id="{E5ADEC20-F5CE-4108-8A64-A284C937A947}" type="slidenum">
              <a:rPr lang="en-GB" sz="1200" b="1" strike="noStrike" spc="-1">
                <a:solidFill>
                  <a:srgbClr val="FFFFFF"/>
                </a:solidFill>
                <a:latin typeface="Arial Narrow"/>
              </a:rPr>
              <a:t>4</a:t>
            </a:fld>
            <a:endParaRPr lang="en-US" sz="1200" b="0" strike="noStrike" spc="-1">
              <a:latin typeface="Arial"/>
            </a:endParaRPr>
          </a:p>
        </p:txBody>
      </p:sp>
      <p:sp>
        <p:nvSpPr>
          <p:cNvPr id="130" name="PlaceHolder 4"/>
          <p:cNvSpPr>
            <a:spLocks noGrp="1"/>
          </p:cNvSpPr>
          <p:nvPr>
            <p:ph/>
          </p:nvPr>
        </p:nvSpPr>
        <p:spPr>
          <a:xfrm>
            <a:off x="107504" y="987480"/>
            <a:ext cx="8928992" cy="3824640"/>
          </a:xfrm>
          <a:prstGeom prst="rect">
            <a:avLst/>
          </a:prstGeom>
          <a:noFill/>
          <a:ln w="0">
            <a:noFill/>
          </a:ln>
        </p:spPr>
        <p:txBody>
          <a:bodyPr lIns="90000" tIns="45000" rIns="90000" bIns="45000" anchor="t">
            <a:noAutofit/>
          </a:bodyPr>
          <a:lstStyle/>
          <a:p>
            <a:pPr marL="457200" indent="-457200">
              <a:lnSpc>
                <a:spcPct val="100000"/>
              </a:lnSpc>
              <a:spcBef>
                <a:spcPts val="400"/>
              </a:spcBef>
              <a:buClr>
                <a:srgbClr val="000000"/>
              </a:buClr>
              <a:buFont typeface="Arial"/>
              <a:buAutoNum type="arabicPeriod"/>
              <a:tabLst>
                <a:tab pos="0" algn="l"/>
              </a:tabLst>
            </a:pPr>
            <a:r>
              <a:rPr lang="en-US" sz="1800" b="0" strike="noStrike" spc="-1" dirty="0">
                <a:solidFill>
                  <a:srgbClr val="000000"/>
                </a:solidFill>
                <a:latin typeface="+mn-lt"/>
              </a:rPr>
              <a:t>Coordination and Communication: </a:t>
            </a:r>
            <a:r>
              <a:rPr lang="en-US" sz="1800" b="0" strike="noStrike" spc="-1" dirty="0">
                <a:solidFill>
                  <a:srgbClr val="FF0000"/>
                </a:solidFill>
                <a:latin typeface="+mn-lt"/>
              </a:rPr>
              <a:t>CERN</a:t>
            </a:r>
            <a:endParaRPr lang="fr-FR" sz="1800" b="0" strike="noStrike" spc="-1" dirty="0">
              <a:solidFill>
                <a:srgbClr val="FF0000"/>
              </a:solidFill>
              <a:latin typeface="+mn-lt"/>
            </a:endParaRPr>
          </a:p>
          <a:p>
            <a:pPr marL="457200" indent="-457200">
              <a:lnSpc>
                <a:spcPct val="100000"/>
              </a:lnSpc>
              <a:spcBef>
                <a:spcPts val="400"/>
              </a:spcBef>
              <a:buClr>
                <a:srgbClr val="000000"/>
              </a:buClr>
              <a:buFont typeface="Arial"/>
              <a:buAutoNum type="arabicPeriod"/>
              <a:tabLst>
                <a:tab pos="0" algn="l"/>
              </a:tabLst>
            </a:pPr>
            <a:r>
              <a:rPr lang="en-US" sz="1800" b="0" strike="noStrike" spc="-1" dirty="0">
                <a:solidFill>
                  <a:srgbClr val="000000"/>
                </a:solidFill>
                <a:latin typeface="+mn-lt"/>
              </a:rPr>
              <a:t>Physics and Detector Requirements: </a:t>
            </a:r>
            <a:r>
              <a:rPr lang="en-US" sz="1800" b="0" strike="noStrike" spc="-1" dirty="0">
                <a:solidFill>
                  <a:srgbClr val="FF0000"/>
                </a:solidFill>
                <a:latin typeface="+mn-lt"/>
              </a:rPr>
              <a:t>UNIPD</a:t>
            </a:r>
            <a:r>
              <a:rPr lang="en-US" sz="1800" b="0" strike="noStrike" spc="-1" dirty="0">
                <a:solidFill>
                  <a:srgbClr val="000000"/>
                </a:solidFill>
                <a:latin typeface="+mn-lt"/>
              </a:rPr>
              <a:t>, INFN, CEA, DESY, UOS, LIP, CERN</a:t>
            </a:r>
          </a:p>
          <a:p>
            <a:pPr marL="0" indent="0">
              <a:lnSpc>
                <a:spcPct val="100000"/>
              </a:lnSpc>
              <a:spcBef>
                <a:spcPts val="400"/>
              </a:spcBef>
              <a:buClr>
                <a:srgbClr val="000000"/>
              </a:buClr>
              <a:buNone/>
              <a:tabLst>
                <a:tab pos="0" algn="l"/>
              </a:tabLst>
            </a:pPr>
            <a:r>
              <a:rPr lang="fr-FR" sz="1800" b="0" strike="noStrike" spc="-1" dirty="0">
                <a:solidFill>
                  <a:srgbClr val="000000"/>
                </a:solidFill>
                <a:latin typeface="+mn-lt"/>
              </a:rPr>
              <a:t>		</a:t>
            </a:r>
            <a:r>
              <a:rPr lang="fr-FR" sz="1800" b="0" u="sng" strike="noStrike" spc="-1" dirty="0">
                <a:solidFill>
                  <a:srgbClr val="000000"/>
                </a:solidFill>
                <a:latin typeface="+mn-lt"/>
              </a:rPr>
              <a:t>Accelerator </a:t>
            </a:r>
            <a:r>
              <a:rPr lang="fr-FR" sz="1800" b="0" u="sng" strike="noStrike" spc="-1" dirty="0" err="1">
                <a:solidFill>
                  <a:srgbClr val="000000"/>
                </a:solidFill>
                <a:latin typeface="+mn-lt"/>
              </a:rPr>
              <a:t>chain</a:t>
            </a:r>
            <a:r>
              <a:rPr lang="fr-FR" sz="1800" b="0" u="sng" strike="noStrike" spc="-1" dirty="0">
                <a:solidFill>
                  <a:srgbClr val="000000"/>
                </a:solidFill>
                <a:latin typeface="+mn-lt"/>
              </a:rPr>
              <a:t>:</a:t>
            </a:r>
          </a:p>
          <a:p>
            <a:pPr marL="457200" indent="-457200">
              <a:lnSpc>
                <a:spcPct val="100000"/>
              </a:lnSpc>
              <a:spcBef>
                <a:spcPts val="400"/>
              </a:spcBef>
              <a:buClr>
                <a:srgbClr val="000000"/>
              </a:buClr>
              <a:buFont typeface="+mj-lt"/>
              <a:buAutoNum type="arabicPeriod" startAt="3"/>
              <a:tabLst>
                <a:tab pos="0" algn="l"/>
              </a:tabLst>
            </a:pPr>
            <a:r>
              <a:rPr lang="en-US" sz="1800" b="0" strike="noStrike" spc="-1" dirty="0">
                <a:solidFill>
                  <a:srgbClr val="000000"/>
                </a:solidFill>
                <a:latin typeface="+mn-lt"/>
              </a:rPr>
              <a:t>Proton Complex: </a:t>
            </a:r>
            <a:r>
              <a:rPr lang="en-US" sz="1800" b="0" strike="noStrike" spc="-1" dirty="0">
                <a:solidFill>
                  <a:srgbClr val="FF0000"/>
                </a:solidFill>
                <a:latin typeface="+mn-lt"/>
              </a:rPr>
              <a:t>ESS</a:t>
            </a:r>
            <a:r>
              <a:rPr lang="en-US" sz="1800" b="0" strike="noStrike" spc="-1" dirty="0">
                <a:solidFill>
                  <a:srgbClr val="000000"/>
                </a:solidFill>
                <a:latin typeface="+mn-lt"/>
              </a:rPr>
              <a:t>, UU, CERN</a:t>
            </a:r>
            <a:endParaRPr lang="fr-FR" sz="1800" b="0" strike="noStrike" spc="-1" dirty="0">
              <a:solidFill>
                <a:srgbClr val="000000"/>
              </a:solidFill>
              <a:latin typeface="+mn-lt"/>
            </a:endParaRPr>
          </a:p>
          <a:p>
            <a:pPr marL="457200" indent="-457200">
              <a:lnSpc>
                <a:spcPct val="100000"/>
              </a:lnSpc>
              <a:spcBef>
                <a:spcPts val="400"/>
              </a:spcBef>
              <a:buClr>
                <a:srgbClr val="000000"/>
              </a:buClr>
              <a:buFont typeface="Arial"/>
              <a:buAutoNum type="arabicPeriod" startAt="3"/>
              <a:tabLst>
                <a:tab pos="0" algn="l"/>
              </a:tabLst>
            </a:pPr>
            <a:r>
              <a:rPr lang="en-US" sz="1800" b="0" strike="noStrike" spc="-1" dirty="0">
                <a:solidFill>
                  <a:srgbClr val="000000"/>
                </a:solidFill>
                <a:latin typeface="+mn-lt"/>
              </a:rPr>
              <a:t>Muon Production and Cooling: </a:t>
            </a:r>
            <a:r>
              <a:rPr lang="en-US" sz="1800" b="0" strike="noStrike" spc="-1" dirty="0">
                <a:solidFill>
                  <a:srgbClr val="FF0000"/>
                </a:solidFill>
                <a:latin typeface="+mn-lt"/>
              </a:rPr>
              <a:t>UKRI</a:t>
            </a:r>
            <a:r>
              <a:rPr lang="en-US" sz="1800" b="0" strike="noStrike" spc="-1" dirty="0">
                <a:solidFill>
                  <a:srgbClr val="000000"/>
                </a:solidFill>
                <a:latin typeface="+mn-lt"/>
              </a:rPr>
              <a:t>, Imperial, UWAR, CERN</a:t>
            </a:r>
            <a:endParaRPr lang="fr-FR" sz="1800" b="0" strike="noStrike" spc="-1" dirty="0">
              <a:solidFill>
                <a:srgbClr val="000000"/>
              </a:solidFill>
              <a:latin typeface="+mn-lt"/>
            </a:endParaRPr>
          </a:p>
          <a:p>
            <a:pPr marL="457200" indent="-457200">
              <a:lnSpc>
                <a:spcPct val="100000"/>
              </a:lnSpc>
              <a:spcBef>
                <a:spcPts val="400"/>
              </a:spcBef>
              <a:buClr>
                <a:srgbClr val="000000"/>
              </a:buClr>
              <a:buFont typeface="Arial"/>
              <a:buAutoNum type="arabicPeriod" startAt="3"/>
              <a:tabLst>
                <a:tab pos="0" algn="l"/>
              </a:tabLst>
            </a:pPr>
            <a:r>
              <a:rPr lang="en-US" sz="1800" b="0" strike="noStrike" spc="-1" dirty="0">
                <a:solidFill>
                  <a:srgbClr val="000000"/>
                </a:solidFill>
                <a:latin typeface="+mn-lt"/>
              </a:rPr>
              <a:t>High-energy Complex: </a:t>
            </a:r>
            <a:r>
              <a:rPr lang="en-US" sz="1800" b="0" strike="noStrike" spc="-1" dirty="0">
                <a:solidFill>
                  <a:srgbClr val="FF0000"/>
                </a:solidFill>
                <a:latin typeface="+mn-lt"/>
              </a:rPr>
              <a:t>CEA</a:t>
            </a:r>
            <a:r>
              <a:rPr lang="en-US" sz="1800" b="0" strike="noStrike" spc="-1" dirty="0">
                <a:solidFill>
                  <a:srgbClr val="000000"/>
                </a:solidFill>
                <a:latin typeface="+mn-lt"/>
              </a:rPr>
              <a:t>, INFN, CERN</a:t>
            </a:r>
          </a:p>
          <a:p>
            <a:pPr marL="0" indent="0">
              <a:lnSpc>
                <a:spcPct val="100000"/>
              </a:lnSpc>
              <a:spcBef>
                <a:spcPts val="400"/>
              </a:spcBef>
              <a:buClr>
                <a:srgbClr val="000000"/>
              </a:buClr>
              <a:buNone/>
              <a:tabLst>
                <a:tab pos="0" algn="l"/>
              </a:tabLst>
            </a:pPr>
            <a:r>
              <a:rPr lang="fr-FR" sz="1800" b="0" strike="noStrike" spc="-1" dirty="0">
                <a:solidFill>
                  <a:srgbClr val="000000"/>
                </a:solidFill>
                <a:latin typeface="+mn-lt"/>
              </a:rPr>
              <a:t>		</a:t>
            </a:r>
            <a:r>
              <a:rPr lang="fr-FR" sz="1800" b="0" u="sng" strike="noStrike" spc="-1" dirty="0">
                <a:solidFill>
                  <a:srgbClr val="000000"/>
                </a:solidFill>
                <a:latin typeface="+mn-lt"/>
              </a:rPr>
              <a:t>Critical technologies:</a:t>
            </a:r>
          </a:p>
          <a:p>
            <a:pPr marL="457200" indent="-457200">
              <a:lnSpc>
                <a:spcPct val="100000"/>
              </a:lnSpc>
              <a:spcBef>
                <a:spcPts val="400"/>
              </a:spcBef>
              <a:buClr>
                <a:srgbClr val="000000"/>
              </a:buClr>
              <a:buFont typeface="+mj-lt"/>
              <a:buAutoNum type="arabicPeriod" startAt="6"/>
              <a:tabLst>
                <a:tab pos="0" algn="l"/>
              </a:tabLst>
            </a:pPr>
            <a:r>
              <a:rPr lang="en-US" sz="1800" b="0" strike="noStrike" spc="-1" dirty="0">
                <a:solidFill>
                  <a:srgbClr val="000000"/>
                </a:solidFill>
                <a:latin typeface="+mn-lt"/>
              </a:rPr>
              <a:t>RF Systems: </a:t>
            </a:r>
            <a:r>
              <a:rPr lang="en-US" sz="1800" b="0" strike="noStrike" spc="-1" dirty="0">
                <a:solidFill>
                  <a:srgbClr val="FF0000"/>
                </a:solidFill>
                <a:latin typeface="+mn-lt"/>
              </a:rPr>
              <a:t>CEA</a:t>
            </a:r>
            <a:r>
              <a:rPr lang="en-US" sz="1800" b="0" strike="noStrike" spc="-1" dirty="0">
                <a:solidFill>
                  <a:srgbClr val="000000"/>
                </a:solidFill>
                <a:latin typeface="+mn-lt"/>
              </a:rPr>
              <a:t>, ULA, UROS, INFN, CERN, Strathclyde</a:t>
            </a:r>
            <a:endParaRPr lang="fr-FR" sz="1800" b="0" strike="noStrike" spc="-1" dirty="0">
              <a:solidFill>
                <a:srgbClr val="000000"/>
              </a:solidFill>
              <a:latin typeface="+mn-lt"/>
            </a:endParaRPr>
          </a:p>
          <a:p>
            <a:pPr marL="457200" indent="-457200">
              <a:lnSpc>
                <a:spcPct val="100000"/>
              </a:lnSpc>
              <a:spcBef>
                <a:spcPts val="400"/>
              </a:spcBef>
              <a:buClr>
                <a:srgbClr val="000000"/>
              </a:buClr>
              <a:buFont typeface="Arial"/>
              <a:buAutoNum type="arabicPeriod" startAt="6"/>
              <a:tabLst>
                <a:tab pos="0" algn="l"/>
              </a:tabLst>
            </a:pPr>
            <a:r>
              <a:rPr lang="en-US" sz="1800" b="0" strike="noStrike" spc="-1" dirty="0">
                <a:solidFill>
                  <a:srgbClr val="000000"/>
                </a:solidFill>
                <a:latin typeface="+mn-lt"/>
              </a:rPr>
              <a:t>Magnet Systems: </a:t>
            </a:r>
            <a:r>
              <a:rPr lang="en-US" sz="1800" b="0" strike="noStrike" spc="-1" dirty="0">
                <a:solidFill>
                  <a:srgbClr val="FF0000"/>
                </a:solidFill>
                <a:latin typeface="+mn-lt"/>
              </a:rPr>
              <a:t>CERN</a:t>
            </a:r>
            <a:r>
              <a:rPr lang="en-US" sz="1800" b="0" strike="noStrike" spc="-1" dirty="0">
                <a:solidFill>
                  <a:srgbClr val="000000"/>
                </a:solidFill>
                <a:latin typeface="+mn-lt"/>
              </a:rPr>
              <a:t>, CEA, INFN, SOTON, </a:t>
            </a:r>
            <a:r>
              <a:rPr lang="en-US" sz="1800" b="0" strike="noStrike" spc="-1" dirty="0" err="1">
                <a:solidFill>
                  <a:srgbClr val="000000"/>
                </a:solidFill>
                <a:latin typeface="+mn-lt"/>
              </a:rPr>
              <a:t>TUDa</a:t>
            </a:r>
            <a:r>
              <a:rPr lang="en-US" sz="1800" b="0" strike="noStrike" spc="-1" dirty="0">
                <a:solidFill>
                  <a:srgbClr val="000000"/>
                </a:solidFill>
                <a:latin typeface="+mn-lt"/>
              </a:rPr>
              <a:t>, UTWENTE, UMIL</a:t>
            </a:r>
            <a:endParaRPr lang="fr-FR" sz="1800" b="0" strike="noStrike" spc="-1" dirty="0">
              <a:solidFill>
                <a:srgbClr val="000000"/>
              </a:solidFill>
              <a:latin typeface="+mn-lt"/>
            </a:endParaRPr>
          </a:p>
          <a:p>
            <a:pPr marL="457200" indent="-457200">
              <a:lnSpc>
                <a:spcPct val="100000"/>
              </a:lnSpc>
              <a:spcBef>
                <a:spcPts val="400"/>
              </a:spcBef>
              <a:buClr>
                <a:srgbClr val="000000"/>
              </a:buClr>
              <a:buFont typeface="Arial"/>
              <a:buAutoNum type="arabicPeriod" startAt="6"/>
              <a:tabLst>
                <a:tab pos="0" algn="l"/>
              </a:tabLst>
            </a:pPr>
            <a:r>
              <a:rPr lang="en-US" sz="1800" b="0" strike="noStrike" spc="-1" dirty="0">
                <a:solidFill>
                  <a:srgbClr val="000000"/>
                </a:solidFill>
                <a:latin typeface="+mn-lt"/>
              </a:rPr>
              <a:t>Cooling Cell Integration: </a:t>
            </a:r>
            <a:r>
              <a:rPr lang="en-US" sz="1800" b="0" strike="noStrike" spc="-1" dirty="0">
                <a:solidFill>
                  <a:srgbClr val="FF0000"/>
                </a:solidFill>
                <a:latin typeface="+mn-lt"/>
              </a:rPr>
              <a:t>UMIL</a:t>
            </a:r>
            <a:r>
              <a:rPr lang="en-US" sz="1800" b="0" strike="noStrike" spc="-1" dirty="0">
                <a:solidFill>
                  <a:srgbClr val="000000"/>
                </a:solidFill>
                <a:latin typeface="+mn-lt"/>
              </a:rPr>
              <a:t>, INFN, Imperial, UKRI, CERN</a:t>
            </a:r>
            <a:endParaRPr lang="fr-FR" sz="1800" b="0" strike="noStrike" spc="-1" dirty="0">
              <a:solidFill>
                <a:srgbClr val="000000"/>
              </a:solidFill>
              <a:latin typeface="+mn-lt"/>
            </a:endParaRPr>
          </a:p>
        </p:txBody>
      </p:sp>
    </p:spTree>
    <p:extLst>
      <p:ext uri="{BB962C8B-B14F-4D97-AF65-F5344CB8AC3E}">
        <p14:creationId xmlns:p14="http://schemas.microsoft.com/office/powerpoint/2010/main" val="33710026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10245">
            <a:extLst>
              <a:ext uri="{FF2B5EF4-FFF2-40B4-BE49-F238E27FC236}">
                <a16:creationId xmlns:a16="http://schemas.microsoft.com/office/drawing/2014/main" id="{D644A119-E9E0-374A-B055-4AAAC1CEE9C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59036" y="643097"/>
            <a:ext cx="7853807" cy="4160901"/>
          </a:xfrm>
          <a:prstGeom prst="rect">
            <a:avLst/>
          </a:prstGeom>
          <a:noFill/>
          <a:ln>
            <a:noFill/>
          </a:ln>
        </p:spPr>
      </p:pic>
      <p:sp>
        <p:nvSpPr>
          <p:cNvPr id="197" name="PlaceHolder 1"/>
          <p:cNvSpPr>
            <a:spLocks noGrp="1"/>
          </p:cNvSpPr>
          <p:nvPr>
            <p:ph type="sldNum"/>
          </p:nvPr>
        </p:nvSpPr>
        <p:spPr>
          <a:xfrm>
            <a:off x="7848720" y="4904280"/>
            <a:ext cx="456840" cy="273600"/>
          </a:xfrm>
          <a:prstGeom prst="rect">
            <a:avLst/>
          </a:prstGeom>
          <a:noFill/>
          <a:ln w="0">
            <a:noFill/>
          </a:ln>
        </p:spPr>
        <p:txBody>
          <a:bodyPr anchor="ctr">
            <a:noAutofit/>
          </a:bodyPr>
          <a:lstStyle/>
          <a:p>
            <a:pPr algn="r">
              <a:lnSpc>
                <a:spcPct val="100000"/>
              </a:lnSpc>
              <a:buNone/>
            </a:pPr>
            <a:fld id="{12A23E52-E784-485F-9824-0DC13C1805C1}" type="slidenum">
              <a:rPr lang="en-GB" sz="1200" b="1" strike="noStrike" spc="-1">
                <a:solidFill>
                  <a:srgbClr val="FFFFFF"/>
                </a:solidFill>
                <a:latin typeface="Arial Narrow"/>
              </a:rPr>
              <a:t>5</a:t>
            </a:fld>
            <a:endParaRPr lang="en-US" sz="1200" b="0" strike="noStrike" spc="-1">
              <a:latin typeface="Times New Roman"/>
            </a:endParaRPr>
          </a:p>
        </p:txBody>
      </p:sp>
      <p:sp>
        <p:nvSpPr>
          <p:cNvPr id="198" name="PlaceHolder 2"/>
          <p:cNvSpPr>
            <a:spLocks noGrp="1"/>
          </p:cNvSpPr>
          <p:nvPr>
            <p:ph type="title"/>
          </p:nvPr>
        </p:nvSpPr>
        <p:spPr>
          <a:xfrm>
            <a:off x="1295280" y="123480"/>
            <a:ext cx="6781320" cy="431640"/>
          </a:xfrm>
          <a:prstGeom prst="rect">
            <a:avLst/>
          </a:prstGeom>
          <a:noFill/>
          <a:ln w="0">
            <a:noFill/>
          </a:ln>
        </p:spPr>
        <p:txBody>
          <a:bodyPr lIns="0" tIns="0" rIns="0" bIns="0" anchor="t">
            <a:noAutofit/>
          </a:bodyPr>
          <a:lstStyle/>
          <a:p>
            <a:pPr algn="ctr">
              <a:lnSpc>
                <a:spcPct val="100000"/>
              </a:lnSpc>
              <a:buNone/>
            </a:pPr>
            <a:r>
              <a:rPr lang="en-GB" b="0" strike="noStrike" spc="-1" dirty="0">
                <a:solidFill>
                  <a:srgbClr val="000000"/>
                </a:solidFill>
                <a:latin typeface="Arial"/>
              </a:rPr>
              <a:t>Interfaces between MUCOL WP’s</a:t>
            </a:r>
            <a:endParaRPr lang="fr-FR" b="0" strike="noStrike" spc="-1" dirty="0">
              <a:solidFill>
                <a:srgbClr val="000000"/>
              </a:solidFill>
              <a:latin typeface="Arial"/>
            </a:endParaRPr>
          </a:p>
        </p:txBody>
      </p:sp>
      <p:sp>
        <p:nvSpPr>
          <p:cNvPr id="199" name="Espace réservé du numéro de diapositive 2"/>
          <p:cNvSpPr/>
          <p:nvPr/>
        </p:nvSpPr>
        <p:spPr>
          <a:xfrm>
            <a:off x="6855480" y="4578840"/>
            <a:ext cx="456840" cy="273600"/>
          </a:xfrm>
          <a:prstGeom prst="rect">
            <a:avLst/>
          </a:prstGeom>
          <a:noFill/>
          <a:ln w="0">
            <a:noFill/>
          </a:ln>
        </p:spPr>
        <p:style>
          <a:lnRef idx="0">
            <a:scrgbClr r="0" g="0" b="0"/>
          </a:lnRef>
          <a:fillRef idx="0">
            <a:scrgbClr r="0" g="0" b="0"/>
          </a:fillRef>
          <a:effectRef idx="0">
            <a:scrgbClr r="0" g="0" b="0"/>
          </a:effectRef>
          <a:fontRef idx="minor"/>
        </p:style>
        <p:txBody>
          <a:bodyPr anchor="ctr">
            <a:noAutofit/>
          </a:bodyPr>
          <a:lstStyle/>
          <a:p>
            <a:pPr algn="r">
              <a:lnSpc>
                <a:spcPct val="100000"/>
              </a:lnSpc>
              <a:buNone/>
            </a:pPr>
            <a:fld id="{4C9C72BD-AC48-4CEC-9105-A6F66E51A2B3}" type="slidenum">
              <a:rPr lang="en-GB" sz="1200" b="1" strike="noStrike" spc="-1">
                <a:solidFill>
                  <a:srgbClr val="FFFFFF"/>
                </a:solidFill>
                <a:latin typeface="Arial Narrow"/>
              </a:rPr>
              <a:t>5</a:t>
            </a:fld>
            <a:endParaRPr lang="en-US" sz="1200" b="0" strike="noStrike" spc="-1">
              <a:latin typeface="Arial"/>
            </a:endParaRPr>
          </a:p>
        </p:txBody>
      </p:sp>
      <p:sp>
        <p:nvSpPr>
          <p:cNvPr id="3" name="Cadre 2">
            <a:extLst>
              <a:ext uri="{FF2B5EF4-FFF2-40B4-BE49-F238E27FC236}">
                <a16:creationId xmlns:a16="http://schemas.microsoft.com/office/drawing/2014/main" id="{45F35D7E-CA4A-3952-0789-33DBE1B3FD0C}"/>
              </a:ext>
            </a:extLst>
          </p:cNvPr>
          <p:cNvSpPr/>
          <p:nvPr/>
        </p:nvSpPr>
        <p:spPr>
          <a:xfrm>
            <a:off x="3131840" y="1743656"/>
            <a:ext cx="1080120" cy="396045"/>
          </a:xfrm>
          <a:prstGeom prst="frame">
            <a:avLst>
              <a:gd name="adj1" fmla="val 132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chemeClr val="tx1"/>
              </a:solidFill>
            </a:endParaRPr>
          </a:p>
        </p:txBody>
      </p:sp>
      <p:sp>
        <p:nvSpPr>
          <p:cNvPr id="4" name="Cadre 3">
            <a:extLst>
              <a:ext uri="{FF2B5EF4-FFF2-40B4-BE49-F238E27FC236}">
                <a16:creationId xmlns:a16="http://schemas.microsoft.com/office/drawing/2014/main" id="{028D60B7-DFD4-BF41-BAE6-30CDA78D60D7}"/>
              </a:ext>
            </a:extLst>
          </p:cNvPr>
          <p:cNvSpPr/>
          <p:nvPr/>
        </p:nvSpPr>
        <p:spPr>
          <a:xfrm>
            <a:off x="5004048" y="1635646"/>
            <a:ext cx="1224136" cy="144017"/>
          </a:xfrm>
          <a:prstGeom prst="frame">
            <a:avLst>
              <a:gd name="adj1" fmla="val 132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chemeClr val="tx1"/>
              </a:solidFill>
            </a:endParaRPr>
          </a:p>
        </p:txBody>
      </p:sp>
    </p:spTree>
    <p:extLst>
      <p:ext uri="{BB962C8B-B14F-4D97-AF65-F5344CB8AC3E}">
        <p14:creationId xmlns:p14="http://schemas.microsoft.com/office/powerpoint/2010/main" val="24785828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sz="quarter" idx="12"/>
          </p:nvPr>
        </p:nvSpPr>
        <p:spPr>
          <a:xfrm>
            <a:off x="107504" y="1879849"/>
            <a:ext cx="9001000" cy="3024336"/>
          </a:xfrm>
        </p:spPr>
        <p:txBody>
          <a:bodyPr>
            <a:normAutofit/>
          </a:bodyPr>
          <a:lstStyle/>
          <a:p>
            <a:pPr marL="500175" lvl="1" indent="-257175">
              <a:buClr>
                <a:schemeClr val="tx1"/>
              </a:buClr>
              <a:buSzPct val="150000"/>
              <a:buFont typeface="Arial" panose="020B0604020202020204" pitchFamily="34" charset="0"/>
              <a:buChar char="•"/>
            </a:pPr>
            <a:r>
              <a:rPr lang="en-US" sz="1400" b="1" dirty="0">
                <a:latin typeface="+mj-lt"/>
              </a:rPr>
              <a:t>WP6 objectives:</a:t>
            </a:r>
          </a:p>
          <a:p>
            <a:pPr marL="243000" lvl="1" indent="0">
              <a:buNone/>
            </a:pPr>
            <a:r>
              <a:rPr lang="en-GB" sz="1400" dirty="0">
                <a:latin typeface="+mn-lt"/>
              </a:rPr>
              <a:t>The objective of this work package is to assess crucial feasibility issues and technological challenges of the RF systems.  The study will concentrate on the two most challenging sections, the Muon Cooling Complex (MCC), and the muon acceleration stage of the High Energy Complex (HEC), for which a baseline concept of most critical </a:t>
            </a:r>
            <a:r>
              <a:rPr lang="en-GB" sz="1400" dirty="0">
                <a:solidFill>
                  <a:srgbClr val="FF0000"/>
                </a:solidFill>
                <a:latin typeface="+mn-lt"/>
              </a:rPr>
              <a:t>RF components</a:t>
            </a:r>
            <a:r>
              <a:rPr lang="en-GB" sz="1400" dirty="0">
                <a:latin typeface="+mn-lt"/>
              </a:rPr>
              <a:t> will be outlined based on inputs from WP4, WP5 and WP8.</a:t>
            </a:r>
            <a:r>
              <a:rPr lang="fr-FR" sz="1400" dirty="0">
                <a:latin typeface="+mn-lt"/>
              </a:rPr>
              <a:t> </a:t>
            </a:r>
          </a:p>
          <a:p>
            <a:pPr marL="243000" lvl="1" indent="0">
              <a:buNone/>
            </a:pPr>
            <a:endParaRPr lang="fr-FR" sz="1400" dirty="0">
              <a:latin typeface="+mn-lt"/>
            </a:endParaRPr>
          </a:p>
          <a:p>
            <a:pPr marL="528750" lvl="1">
              <a:buClr>
                <a:schemeClr val="tx1"/>
              </a:buClr>
              <a:buSzPct val="150000"/>
              <a:buFont typeface="Arial" panose="020B0604020202020204" pitchFamily="34" charset="0"/>
              <a:buChar char="•"/>
            </a:pPr>
            <a:r>
              <a:rPr lang="en-US" sz="1400" b="1" dirty="0">
                <a:latin typeface="+mn-lt"/>
              </a:rPr>
              <a:t>WP6 tasks :</a:t>
            </a:r>
          </a:p>
          <a:p>
            <a:pPr marL="500175" lvl="1" indent="-257175">
              <a:buFont typeface="Arial" panose="020B0604020202020204" pitchFamily="34" charset="0"/>
              <a:buChar char="•"/>
            </a:pPr>
            <a:r>
              <a:rPr lang="en-US" sz="1200" dirty="0">
                <a:latin typeface="Arial" panose="020B0604020202020204" pitchFamily="34" charset="0"/>
                <a:cs typeface="Arial" panose="020B0604020202020204" pitchFamily="34" charset="0"/>
              </a:rPr>
              <a:t>Task 6.1:  </a:t>
            </a:r>
            <a:r>
              <a:rPr lang="en-GB" sz="1200" dirty="0">
                <a:latin typeface="Arial" panose="020B0604020202020204" pitchFamily="34" charset="0"/>
                <a:cs typeface="Arial" panose="020B0604020202020204" pitchFamily="34" charset="0"/>
              </a:rPr>
              <a:t>Baseline concept of the RF system for acceleration to the High Energy Complex</a:t>
            </a:r>
            <a:endParaRPr lang="en-US" sz="1200" dirty="0">
              <a:latin typeface="Arial" panose="020B0604020202020204" pitchFamily="34" charset="0"/>
              <a:cs typeface="Arial" panose="020B0604020202020204" pitchFamily="34" charset="0"/>
            </a:endParaRPr>
          </a:p>
          <a:p>
            <a:pPr marL="500175" lvl="1" indent="-257175">
              <a:buFont typeface="Arial" panose="020B0604020202020204" pitchFamily="34" charset="0"/>
              <a:buChar char="•"/>
            </a:pPr>
            <a:r>
              <a:rPr lang="en-US" sz="1200" dirty="0">
                <a:latin typeface="Arial" panose="020B0604020202020204" pitchFamily="34" charset="0"/>
                <a:cs typeface="Arial" panose="020B0604020202020204" pitchFamily="34" charset="0"/>
              </a:rPr>
              <a:t>Task 6.2: </a:t>
            </a:r>
            <a:r>
              <a:rPr lang="en-GB" sz="1200" dirty="0">
                <a:latin typeface="Arial" panose="020B0604020202020204" pitchFamily="34" charset="0"/>
                <a:cs typeface="Arial" panose="020B0604020202020204" pitchFamily="34" charset="0"/>
              </a:rPr>
              <a:t>Baseline concept of the RF system for the Muon Cooling Complex</a:t>
            </a:r>
            <a:endParaRPr lang="en-US" sz="1200" dirty="0">
              <a:latin typeface="Arial" panose="020B0604020202020204" pitchFamily="34" charset="0"/>
              <a:cs typeface="Arial" panose="020B0604020202020204" pitchFamily="34" charset="0"/>
            </a:endParaRPr>
          </a:p>
          <a:p>
            <a:pPr marL="500175" lvl="1" indent="-257175">
              <a:buFont typeface="Arial" panose="020B0604020202020204" pitchFamily="34" charset="0"/>
              <a:buChar char="•"/>
            </a:pPr>
            <a:r>
              <a:rPr lang="en-US" sz="1200" dirty="0">
                <a:latin typeface="Arial" panose="020B0604020202020204" pitchFamily="34" charset="0"/>
                <a:cs typeface="Arial" panose="020B0604020202020204" pitchFamily="34" charset="0"/>
              </a:rPr>
              <a:t>Task 6.3: </a:t>
            </a:r>
            <a:r>
              <a:rPr lang="en-GB" sz="1200" dirty="0">
                <a:latin typeface="Arial" panose="020B0604020202020204" pitchFamily="34" charset="0"/>
                <a:cs typeface="Arial" panose="020B0604020202020204" pitchFamily="34" charset="0"/>
              </a:rPr>
              <a:t>Break down mitigation studies for cavities of the muon cooling cells</a:t>
            </a:r>
            <a:endParaRPr lang="en-US" sz="1200" dirty="0">
              <a:latin typeface="Arial" panose="020B0604020202020204" pitchFamily="34" charset="0"/>
              <a:cs typeface="Arial" panose="020B0604020202020204" pitchFamily="34" charset="0"/>
            </a:endParaRPr>
          </a:p>
          <a:p>
            <a:pPr marL="500175" lvl="1" indent="-257175">
              <a:buFont typeface="Arial" panose="020B0604020202020204" pitchFamily="34" charset="0"/>
              <a:buChar char="•"/>
            </a:pPr>
            <a:r>
              <a:rPr lang="en-US" sz="1200" dirty="0">
                <a:latin typeface="Arial" panose="020B0604020202020204" pitchFamily="34" charset="0"/>
                <a:cs typeface="Arial" panose="020B0604020202020204" pitchFamily="34" charset="0"/>
              </a:rPr>
              <a:t>Task 6.4: </a:t>
            </a:r>
            <a:r>
              <a:rPr lang="en-GB" sz="1200" dirty="0">
                <a:latin typeface="Arial" panose="020B0604020202020204" pitchFamily="34" charset="0"/>
                <a:cs typeface="Arial" panose="020B0604020202020204" pitchFamily="34" charset="0"/>
              </a:rPr>
              <a:t>Baseline concept of high efficiency and high-power RF sources for the muon collider</a:t>
            </a:r>
            <a:endParaRPr lang="en-US" sz="1200" dirty="0">
              <a:latin typeface="Arial" panose="020B0604020202020204" pitchFamily="34" charset="0"/>
              <a:cs typeface="Arial" panose="020B0604020202020204" pitchFamily="34" charset="0"/>
            </a:endParaRPr>
          </a:p>
          <a:p>
            <a:pPr marL="243000" lvl="1" indent="0">
              <a:buNone/>
            </a:pPr>
            <a:endParaRPr lang="en-US" sz="1400" dirty="0">
              <a:latin typeface="+mj-lt"/>
            </a:endParaRPr>
          </a:p>
        </p:txBody>
      </p:sp>
      <p:sp>
        <p:nvSpPr>
          <p:cNvPr id="4" name="Espace réservé du numéro de diapositive 3"/>
          <p:cNvSpPr>
            <a:spLocks noGrp="1"/>
          </p:cNvSpPr>
          <p:nvPr>
            <p:ph type="sldNum" sz="quarter" idx="4"/>
          </p:nvPr>
        </p:nvSpPr>
        <p:spPr/>
        <p:txBody>
          <a:bodyPr/>
          <a:lstStyle/>
          <a:p>
            <a:fld id="{974172A1-1CBF-0B40-9234-7D4D80EC19EA}" type="slidenum">
              <a:rPr lang="en-GB" smtClean="0"/>
              <a:pPr/>
              <a:t>6</a:t>
            </a:fld>
            <a:endParaRPr lang="en-GB" dirty="0"/>
          </a:p>
        </p:txBody>
      </p:sp>
      <p:grpSp>
        <p:nvGrpSpPr>
          <p:cNvPr id="6" name="Groupe 5">
            <a:extLst>
              <a:ext uri="{FF2B5EF4-FFF2-40B4-BE49-F238E27FC236}">
                <a16:creationId xmlns:a16="http://schemas.microsoft.com/office/drawing/2014/main" id="{89C2FA7F-09CD-584D-8995-442F25FB46FF}"/>
              </a:ext>
            </a:extLst>
          </p:cNvPr>
          <p:cNvGrpSpPr/>
          <p:nvPr/>
        </p:nvGrpSpPr>
        <p:grpSpPr>
          <a:xfrm>
            <a:off x="1570856" y="195486"/>
            <a:ext cx="6277744" cy="1550618"/>
            <a:chOff x="1619672" y="776543"/>
            <a:chExt cx="6277744" cy="1550618"/>
          </a:xfrm>
        </p:grpSpPr>
        <p:pic>
          <p:nvPicPr>
            <p:cNvPr id="3" name="Image 2">
              <a:extLst>
                <a:ext uri="{FF2B5EF4-FFF2-40B4-BE49-F238E27FC236}">
                  <a16:creationId xmlns:a16="http://schemas.microsoft.com/office/drawing/2014/main" id="{035206CE-E7DD-484A-93CC-FF59ADE0E91C}"/>
                </a:ext>
              </a:extLst>
            </p:cNvPr>
            <p:cNvPicPr>
              <a:picLocks noChangeAspect="1"/>
            </p:cNvPicPr>
            <p:nvPr/>
          </p:nvPicPr>
          <p:blipFill>
            <a:blip r:embed="rId2"/>
            <a:stretch>
              <a:fillRect/>
            </a:stretch>
          </p:blipFill>
          <p:spPr>
            <a:xfrm>
              <a:off x="1619672" y="776543"/>
              <a:ext cx="6277744" cy="1550618"/>
            </a:xfrm>
            <a:prstGeom prst="rect">
              <a:avLst/>
            </a:prstGeom>
          </p:spPr>
        </p:pic>
        <p:sp>
          <p:nvSpPr>
            <p:cNvPr id="26" name="Rectangle : coins arrondis 25">
              <a:extLst>
                <a:ext uri="{FF2B5EF4-FFF2-40B4-BE49-F238E27FC236}">
                  <a16:creationId xmlns:a16="http://schemas.microsoft.com/office/drawing/2014/main" id="{1F0AB932-3351-424E-8A17-B9C1CCE0B924}"/>
                </a:ext>
              </a:extLst>
            </p:cNvPr>
            <p:cNvSpPr/>
            <p:nvPr/>
          </p:nvSpPr>
          <p:spPr>
            <a:xfrm>
              <a:off x="3851920" y="776543"/>
              <a:ext cx="3089820" cy="1550618"/>
            </a:xfrm>
            <a:prstGeom prst="roundRect">
              <a:avLst/>
            </a:prstGeom>
            <a:noFill/>
            <a:ln w="60325">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grpSp>
    </p:spTree>
    <p:extLst>
      <p:ext uri="{BB962C8B-B14F-4D97-AF65-F5344CB8AC3E}">
        <p14:creationId xmlns:p14="http://schemas.microsoft.com/office/powerpoint/2010/main" val="10815764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sz="quarter" idx="12"/>
            <p:extLst>
              <p:ext uri="{D42A27DB-BD31-4B8C-83A1-F6EECF244321}">
                <p14:modId xmlns:p14="http://schemas.microsoft.com/office/powerpoint/2010/main" val="1348805356"/>
              </p:ext>
            </p:extLst>
          </p:nvPr>
        </p:nvGraphicFramePr>
        <p:xfrm>
          <a:off x="395536" y="1347614"/>
          <a:ext cx="8064895" cy="3719665"/>
        </p:xfrm>
        <a:graphic>
          <a:graphicData uri="http://schemas.openxmlformats.org/drawingml/2006/table">
            <a:tbl>
              <a:tblPr/>
              <a:tblGrid>
                <a:gridCol w="1080120">
                  <a:extLst>
                    <a:ext uri="{9D8B030D-6E8A-4147-A177-3AD203B41FA5}">
                      <a16:colId xmlns:a16="http://schemas.microsoft.com/office/drawing/2014/main" val="1642293647"/>
                    </a:ext>
                  </a:extLst>
                </a:gridCol>
                <a:gridCol w="1944216">
                  <a:extLst>
                    <a:ext uri="{9D8B030D-6E8A-4147-A177-3AD203B41FA5}">
                      <a16:colId xmlns:a16="http://schemas.microsoft.com/office/drawing/2014/main" val="52938140"/>
                    </a:ext>
                  </a:extLst>
                </a:gridCol>
                <a:gridCol w="936104">
                  <a:extLst>
                    <a:ext uri="{9D8B030D-6E8A-4147-A177-3AD203B41FA5}">
                      <a16:colId xmlns:a16="http://schemas.microsoft.com/office/drawing/2014/main" val="1789206370"/>
                    </a:ext>
                  </a:extLst>
                </a:gridCol>
                <a:gridCol w="1440160">
                  <a:extLst>
                    <a:ext uri="{9D8B030D-6E8A-4147-A177-3AD203B41FA5}">
                      <a16:colId xmlns:a16="http://schemas.microsoft.com/office/drawing/2014/main" val="2880415092"/>
                    </a:ext>
                  </a:extLst>
                </a:gridCol>
                <a:gridCol w="720080">
                  <a:extLst>
                    <a:ext uri="{9D8B030D-6E8A-4147-A177-3AD203B41FA5}">
                      <a16:colId xmlns:a16="http://schemas.microsoft.com/office/drawing/2014/main" val="3549584728"/>
                    </a:ext>
                  </a:extLst>
                </a:gridCol>
                <a:gridCol w="1192612">
                  <a:extLst>
                    <a:ext uri="{9D8B030D-6E8A-4147-A177-3AD203B41FA5}">
                      <a16:colId xmlns:a16="http://schemas.microsoft.com/office/drawing/2014/main" val="2034326221"/>
                    </a:ext>
                  </a:extLst>
                </a:gridCol>
                <a:gridCol w="751603">
                  <a:extLst>
                    <a:ext uri="{9D8B030D-6E8A-4147-A177-3AD203B41FA5}">
                      <a16:colId xmlns:a16="http://schemas.microsoft.com/office/drawing/2014/main" val="1168821251"/>
                    </a:ext>
                  </a:extLst>
                </a:gridCol>
              </a:tblGrid>
              <a:tr h="1540345">
                <a:tc>
                  <a:txBody>
                    <a:bodyPr/>
                    <a:lstStyle/>
                    <a:p>
                      <a:pPr algn="ctr">
                        <a:spcBef>
                          <a:spcPts val="600"/>
                        </a:spcBef>
                        <a:spcAft>
                          <a:spcPts val="0"/>
                        </a:spcAft>
                      </a:pPr>
                      <a:r>
                        <a:rPr lang="en-GB" sz="1100" b="1">
                          <a:effectLst/>
                          <a:latin typeface="Times New Roman" panose="02020603050405020304" pitchFamily="18" charset="0"/>
                          <a:ea typeface="Times New Roman" panose="02020603050405020304" pitchFamily="18" charset="0"/>
                          <a:cs typeface="Times New Roman" panose="02020603050405020304" pitchFamily="18" charset="0"/>
                        </a:rPr>
                        <a:t>Deliverable (number)</a:t>
                      </a:r>
                      <a:endParaRPr lang="en-GB"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spcBef>
                          <a:spcPts val="600"/>
                        </a:spcBef>
                        <a:spcAft>
                          <a:spcPts val="0"/>
                        </a:spcAft>
                      </a:pPr>
                      <a:r>
                        <a:rPr lang="en-GB" sz="1100" b="1">
                          <a:effectLst/>
                          <a:latin typeface="Times New Roman" panose="02020603050405020304" pitchFamily="18" charset="0"/>
                          <a:ea typeface="Times New Roman" panose="02020603050405020304" pitchFamily="18" charset="0"/>
                          <a:cs typeface="Times New Roman" panose="02020603050405020304" pitchFamily="18" charset="0"/>
                        </a:rPr>
                        <a:t>Deliverable name</a:t>
                      </a:r>
                      <a:endParaRPr lang="en-GB"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spcBef>
                          <a:spcPts val="600"/>
                        </a:spcBef>
                        <a:spcAft>
                          <a:spcPts val="0"/>
                        </a:spcAft>
                      </a:pPr>
                      <a:r>
                        <a:rPr lang="en-GB" sz="1100" b="1" dirty="0">
                          <a:effectLst/>
                          <a:latin typeface="Times New Roman" panose="02020603050405020304" pitchFamily="18" charset="0"/>
                          <a:ea typeface="Times New Roman" panose="02020603050405020304" pitchFamily="18" charset="0"/>
                          <a:cs typeface="Times New Roman" panose="02020603050405020304" pitchFamily="18" charset="0"/>
                        </a:rPr>
                        <a:t>Work package number </a:t>
                      </a:r>
                      <a:endParaRPr lang="en-GB"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spcAft>
                          <a:spcPts val="0"/>
                        </a:spcAft>
                      </a:pPr>
                      <a:r>
                        <a:rPr lang="en-GB" sz="1100" b="1" dirty="0">
                          <a:effectLst/>
                          <a:latin typeface="Times New Roman" panose="02020603050405020304" pitchFamily="18" charset="0"/>
                          <a:ea typeface="Times New Roman" panose="02020603050405020304" pitchFamily="18" charset="0"/>
                          <a:cs typeface="Times New Roman" panose="02020603050405020304" pitchFamily="18" charset="0"/>
                        </a:rPr>
                        <a:t>Short name of lead participant </a:t>
                      </a:r>
                      <a:endParaRPr lang="en-GB"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spcAft>
                          <a:spcPts val="0"/>
                        </a:spcAft>
                      </a:pPr>
                      <a:r>
                        <a:rPr lang="en-GB" sz="1100" b="1">
                          <a:effectLst/>
                          <a:latin typeface="Times New Roman" panose="02020603050405020304" pitchFamily="18" charset="0"/>
                          <a:ea typeface="Times New Roman" panose="02020603050405020304" pitchFamily="18" charset="0"/>
                          <a:cs typeface="Times New Roman" panose="02020603050405020304" pitchFamily="18" charset="0"/>
                        </a:rPr>
                        <a:t>Type</a:t>
                      </a:r>
                      <a:endParaRPr lang="en-GB"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spcBef>
                          <a:spcPts val="600"/>
                        </a:spcBef>
                        <a:spcAft>
                          <a:spcPts val="0"/>
                        </a:spcAft>
                      </a:pPr>
                      <a:r>
                        <a:rPr lang="en-GB" sz="1100" b="1">
                          <a:effectLst/>
                          <a:latin typeface="Times New Roman" panose="02020603050405020304" pitchFamily="18" charset="0"/>
                          <a:ea typeface="Times New Roman" panose="02020603050405020304" pitchFamily="18" charset="0"/>
                          <a:cs typeface="Times New Roman" panose="02020603050405020304" pitchFamily="18" charset="0"/>
                        </a:rPr>
                        <a:t>Dissemination level</a:t>
                      </a:r>
                      <a:endParaRPr lang="en-GB"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spcBef>
                          <a:spcPts val="600"/>
                        </a:spcBef>
                        <a:spcAft>
                          <a:spcPts val="0"/>
                        </a:spcAft>
                      </a:pPr>
                      <a:r>
                        <a:rPr lang="en-GB" sz="1100" b="1">
                          <a:effectLst/>
                          <a:latin typeface="Times New Roman" panose="02020603050405020304" pitchFamily="18" charset="0"/>
                          <a:ea typeface="Times New Roman" panose="02020603050405020304" pitchFamily="18" charset="0"/>
                          <a:cs typeface="Times New Roman" panose="02020603050405020304" pitchFamily="18" charset="0"/>
                        </a:rPr>
                        <a:t>Delivery date</a:t>
                      </a:r>
                      <a:endParaRPr lang="en-GB" sz="1100">
                        <a:effectLst/>
                        <a:latin typeface="Calibri" panose="020F0502020204030204" pitchFamily="34" charset="0"/>
                        <a:ea typeface="Times New Roman" panose="02020603050405020304" pitchFamily="18" charset="0"/>
                        <a:cs typeface="Times New Roman" panose="02020603050405020304" pitchFamily="18" charset="0"/>
                      </a:endParaRPr>
                    </a:p>
                    <a:p>
                      <a:pPr algn="ctr">
                        <a:spcBef>
                          <a:spcPts val="600"/>
                        </a:spcBef>
                        <a:spcAft>
                          <a:spcPts val="0"/>
                        </a:spcAft>
                      </a:pPr>
                      <a:r>
                        <a:rPr lang="en-GB" sz="1100" b="1">
                          <a:effectLst/>
                          <a:latin typeface="Times New Roman" panose="02020603050405020304" pitchFamily="18" charset="0"/>
                          <a:ea typeface="Times New Roman" panose="02020603050405020304" pitchFamily="18" charset="0"/>
                          <a:cs typeface="Times New Roman" panose="02020603050405020304" pitchFamily="18" charset="0"/>
                        </a:rPr>
                        <a:t>(in months)</a:t>
                      </a:r>
                      <a:endParaRPr lang="en-GB"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3208286690"/>
                  </a:ext>
                </a:extLst>
              </a:tr>
              <a:tr h="282397">
                <a:tc>
                  <a:txBody>
                    <a:bodyPr/>
                    <a:lstStyle/>
                    <a:p>
                      <a:pPr algn="ctr">
                        <a:spcBef>
                          <a:spcPts val="600"/>
                        </a:spcBef>
                        <a:spcAft>
                          <a:spcPts val="0"/>
                        </a:spcAft>
                      </a:pPr>
                      <a:r>
                        <a:rPr lang="en-GB" sz="1100" dirty="0">
                          <a:effectLst/>
                          <a:latin typeface="Times New Roman" panose="02020603050405020304" pitchFamily="18" charset="0"/>
                          <a:ea typeface="Times New Roman" panose="02020603050405020304" pitchFamily="18" charset="0"/>
                          <a:cs typeface="Times New Roman" panose="02020603050405020304" pitchFamily="18" charset="0"/>
                        </a:rPr>
                        <a:t>6.1 </a:t>
                      </a:r>
                      <a:endParaRPr lang="en-GB"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457200" rtl="0" eaLnBrk="1" fontAlgn="auto" latinLnBrk="0" hangingPunct="1">
                        <a:lnSpc>
                          <a:spcPct val="100000"/>
                        </a:lnSpc>
                        <a:spcBef>
                          <a:spcPts val="600"/>
                        </a:spcBef>
                        <a:spcAft>
                          <a:spcPts val="0"/>
                        </a:spcAft>
                        <a:buClrTx/>
                        <a:buSzTx/>
                        <a:buFontTx/>
                        <a:buNone/>
                        <a:tabLst/>
                        <a:defRPr/>
                      </a:pPr>
                      <a:r>
                        <a:rPr lang="fr-FR" sz="1100" kern="1200" dirty="0" err="1">
                          <a:solidFill>
                            <a:schemeClr val="tx1"/>
                          </a:solidFill>
                          <a:effectLst/>
                          <a:latin typeface="Times New Roman" panose="02020603050405020304" pitchFamily="18" charset="0"/>
                          <a:ea typeface="+mn-ea"/>
                          <a:cs typeface="Times New Roman" panose="02020603050405020304" pitchFamily="18" charset="0"/>
                        </a:rPr>
                        <a:t>Consolidated</a:t>
                      </a:r>
                      <a:r>
                        <a:rPr lang="fr-FR" sz="1100" kern="1200" dirty="0">
                          <a:solidFill>
                            <a:schemeClr val="tx1"/>
                          </a:solidFill>
                          <a:effectLst/>
                          <a:latin typeface="Times New Roman" panose="02020603050405020304" pitchFamily="18" charset="0"/>
                          <a:ea typeface="+mn-ea"/>
                          <a:cs typeface="Times New Roman" panose="02020603050405020304" pitchFamily="18" charset="0"/>
                        </a:rPr>
                        <a:t> report on </a:t>
                      </a:r>
                      <a:r>
                        <a:rPr lang="fr-FR" sz="1100" kern="1200" dirty="0" err="1">
                          <a:solidFill>
                            <a:schemeClr val="tx1"/>
                          </a:solidFill>
                          <a:effectLst/>
                          <a:latin typeface="Times New Roman" panose="02020603050405020304" pitchFamily="18" charset="0"/>
                          <a:ea typeface="+mn-ea"/>
                          <a:cs typeface="Times New Roman" panose="02020603050405020304" pitchFamily="18" charset="0"/>
                        </a:rPr>
                        <a:t>baseline</a:t>
                      </a:r>
                      <a:r>
                        <a:rPr lang="fr-FR" sz="1100" kern="1200" dirty="0">
                          <a:solidFill>
                            <a:schemeClr val="tx1"/>
                          </a:solidFill>
                          <a:effectLst/>
                          <a:latin typeface="Times New Roman" panose="02020603050405020304" pitchFamily="18" charset="0"/>
                          <a:ea typeface="+mn-ea"/>
                          <a:cs typeface="Times New Roman" panose="02020603050405020304" pitchFamily="18" charset="0"/>
                        </a:rPr>
                        <a:t> concept of high </a:t>
                      </a:r>
                      <a:r>
                        <a:rPr lang="fr-FR" sz="1100" kern="1200" dirty="0" err="1">
                          <a:solidFill>
                            <a:schemeClr val="tx1"/>
                          </a:solidFill>
                          <a:effectLst/>
                          <a:latin typeface="Times New Roman" panose="02020603050405020304" pitchFamily="18" charset="0"/>
                          <a:ea typeface="+mn-ea"/>
                          <a:cs typeface="Times New Roman" panose="02020603050405020304" pitchFamily="18" charset="0"/>
                        </a:rPr>
                        <a:t>efficiency</a:t>
                      </a:r>
                      <a:r>
                        <a:rPr lang="fr-FR" sz="1100" kern="1200" dirty="0">
                          <a:solidFill>
                            <a:schemeClr val="tx1"/>
                          </a:solidFill>
                          <a:effectLst/>
                          <a:latin typeface="Times New Roman" panose="02020603050405020304" pitchFamily="18" charset="0"/>
                          <a:ea typeface="+mn-ea"/>
                          <a:cs typeface="Times New Roman" panose="02020603050405020304" pitchFamily="18" charset="0"/>
                        </a:rPr>
                        <a:t> and high-power RF sources </a:t>
                      </a:r>
                      <a:endParaRPr lang="fr-FR" sz="1100" dirty="0">
                        <a:latin typeface="Times New Roman" panose="02020603050405020304" pitchFamily="18" charset="0"/>
                        <a:cs typeface="Times New Roman" panose="02020603050405020304" pitchFamily="18" charset="0"/>
                      </a:endParaRPr>
                    </a:p>
                    <a:p>
                      <a:pPr algn="ctr">
                        <a:spcBef>
                          <a:spcPts val="600"/>
                        </a:spcBef>
                        <a:spcAft>
                          <a:spcPts val="0"/>
                        </a:spcAft>
                      </a:pPr>
                      <a:r>
                        <a:rPr lang="en-GB" sz="1100"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algn="ctr">
                        <a:spcBef>
                          <a:spcPts val="600"/>
                        </a:spcBef>
                        <a:spcAft>
                          <a:spcPts val="0"/>
                        </a:spcAft>
                      </a:pPr>
                      <a:r>
                        <a:rPr lang="en-GB" sz="1100" dirty="0">
                          <a:effectLst/>
                          <a:latin typeface="Times New Roman" panose="02020603050405020304" pitchFamily="18" charset="0"/>
                          <a:ea typeface="Times New Roman" panose="02020603050405020304" pitchFamily="18" charset="0"/>
                          <a:cs typeface="Times New Roman" panose="02020603050405020304" pitchFamily="18" charset="0"/>
                        </a:rPr>
                        <a:t>(task 6.4)</a:t>
                      </a:r>
                      <a:endParaRPr lang="en-GB"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en-GB" sz="1100" dirty="0">
                          <a:effectLst/>
                          <a:latin typeface="Times New Roman" panose="02020603050405020304" pitchFamily="18" charset="0"/>
                          <a:ea typeface="Times New Roman" panose="02020603050405020304" pitchFamily="18" charset="0"/>
                          <a:cs typeface="Times New Roman" panose="02020603050405020304" pitchFamily="18" charset="0"/>
                        </a:rPr>
                        <a:t>6 </a:t>
                      </a:r>
                      <a:endParaRPr lang="en-GB"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en-GB" sz="1100" dirty="0">
                          <a:effectLst/>
                          <a:latin typeface="Times New Roman" panose="02020603050405020304" pitchFamily="18" charset="0"/>
                          <a:ea typeface="Times New Roman" panose="02020603050405020304" pitchFamily="18" charset="0"/>
                          <a:cs typeface="Times New Roman" panose="02020603050405020304" pitchFamily="18" charset="0"/>
                        </a:rPr>
                        <a:t>Uni. Lancaster </a:t>
                      </a:r>
                      <a:endParaRPr lang="en-GB"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en-GB" sz="1100" dirty="0">
                          <a:effectLst/>
                          <a:latin typeface="Times New Roman" panose="02020603050405020304" pitchFamily="18" charset="0"/>
                          <a:ea typeface="Times New Roman" panose="02020603050405020304" pitchFamily="18" charset="0"/>
                          <a:cs typeface="Times New Roman" panose="02020603050405020304" pitchFamily="18" charset="0"/>
                        </a:rPr>
                        <a:t>R </a:t>
                      </a:r>
                      <a:endParaRPr lang="en-GB"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en-GB" sz="1100" dirty="0">
                          <a:effectLst/>
                          <a:latin typeface="Times New Roman" panose="02020603050405020304" pitchFamily="18" charset="0"/>
                          <a:ea typeface="Times New Roman" panose="02020603050405020304" pitchFamily="18" charset="0"/>
                          <a:cs typeface="Times New Roman" panose="02020603050405020304" pitchFamily="18" charset="0"/>
                        </a:rPr>
                        <a:t>Public </a:t>
                      </a:r>
                      <a:endParaRPr lang="en-GB"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en-GB" sz="1100" dirty="0">
                          <a:effectLst/>
                          <a:latin typeface="Times New Roman" panose="02020603050405020304" pitchFamily="18" charset="0"/>
                          <a:ea typeface="Times New Roman" panose="02020603050405020304" pitchFamily="18" charset="0"/>
                          <a:cs typeface="Times New Roman" panose="02020603050405020304" pitchFamily="18" charset="0"/>
                        </a:rPr>
                        <a:t>42 </a:t>
                      </a:r>
                      <a:endParaRPr lang="en-GB"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70162058"/>
                  </a:ext>
                </a:extLst>
              </a:tr>
              <a:tr h="282397">
                <a:tc>
                  <a:txBody>
                    <a:bodyPr/>
                    <a:lstStyle/>
                    <a:p>
                      <a:pPr algn="ctr">
                        <a:spcBef>
                          <a:spcPts val="600"/>
                        </a:spcBef>
                        <a:spcAft>
                          <a:spcPts val="0"/>
                        </a:spcAft>
                      </a:pPr>
                      <a:r>
                        <a:rPr lang="en-GB" sz="1100" dirty="0">
                          <a:effectLst/>
                          <a:latin typeface="Times New Roman" panose="02020603050405020304" pitchFamily="18" charset="0"/>
                          <a:ea typeface="Times New Roman" panose="02020603050405020304" pitchFamily="18" charset="0"/>
                          <a:cs typeface="Times New Roman" panose="02020603050405020304" pitchFamily="18" charset="0"/>
                        </a:rPr>
                        <a:t>6.2 </a:t>
                      </a:r>
                      <a:endParaRPr lang="en-GB"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fr-FR" sz="1100" kern="1200" dirty="0" err="1">
                          <a:solidFill>
                            <a:schemeClr val="tx1"/>
                          </a:solidFill>
                          <a:effectLst/>
                          <a:latin typeface="Times New Roman" panose="02020603050405020304" pitchFamily="18" charset="0"/>
                          <a:ea typeface="+mn-ea"/>
                          <a:cs typeface="Times New Roman" panose="02020603050405020304" pitchFamily="18" charset="0"/>
                        </a:rPr>
                        <a:t>Consolidated</a:t>
                      </a:r>
                      <a:r>
                        <a:rPr lang="fr-FR" sz="1100" kern="1200" dirty="0">
                          <a:solidFill>
                            <a:schemeClr val="tx1"/>
                          </a:solidFill>
                          <a:effectLst/>
                          <a:latin typeface="Times New Roman" panose="02020603050405020304" pitchFamily="18" charset="0"/>
                          <a:ea typeface="+mn-ea"/>
                          <a:cs typeface="Times New Roman" panose="02020603050405020304" pitchFamily="18" charset="0"/>
                        </a:rPr>
                        <a:t> report on </a:t>
                      </a:r>
                      <a:r>
                        <a:rPr lang="fr-FR" sz="1100" kern="1200" dirty="0" err="1">
                          <a:solidFill>
                            <a:schemeClr val="tx1"/>
                          </a:solidFill>
                          <a:effectLst/>
                          <a:latin typeface="Times New Roman" panose="02020603050405020304" pitchFamily="18" charset="0"/>
                          <a:ea typeface="+mn-ea"/>
                          <a:cs typeface="Times New Roman" panose="02020603050405020304" pitchFamily="18" charset="0"/>
                        </a:rPr>
                        <a:t>baseline</a:t>
                      </a:r>
                      <a:r>
                        <a:rPr lang="fr-FR" sz="1100" kern="1200" dirty="0">
                          <a:solidFill>
                            <a:schemeClr val="tx1"/>
                          </a:solidFill>
                          <a:effectLst/>
                          <a:latin typeface="Times New Roman" panose="02020603050405020304" pitchFamily="18" charset="0"/>
                          <a:ea typeface="+mn-ea"/>
                          <a:cs typeface="Times New Roman" panose="02020603050405020304" pitchFamily="18" charset="0"/>
                        </a:rPr>
                        <a:t> concepts of the RF </a:t>
                      </a:r>
                      <a:r>
                        <a:rPr lang="fr-FR" sz="1100" kern="1200" dirty="0" err="1">
                          <a:solidFill>
                            <a:schemeClr val="tx1"/>
                          </a:solidFill>
                          <a:effectLst/>
                          <a:latin typeface="Times New Roman" panose="02020603050405020304" pitchFamily="18" charset="0"/>
                          <a:ea typeface="+mn-ea"/>
                          <a:cs typeface="Times New Roman" panose="02020603050405020304" pitchFamily="18" charset="0"/>
                        </a:rPr>
                        <a:t>systems</a:t>
                      </a:r>
                      <a:r>
                        <a:rPr lang="fr-FR" sz="1100" kern="1200" dirty="0">
                          <a:solidFill>
                            <a:schemeClr val="tx1"/>
                          </a:solidFill>
                          <a:effectLst/>
                          <a:latin typeface="Times New Roman" panose="02020603050405020304" pitchFamily="18" charset="0"/>
                          <a:ea typeface="+mn-ea"/>
                          <a:cs typeface="Times New Roman" panose="02020603050405020304" pitchFamily="18" charset="0"/>
                        </a:rPr>
                        <a:t> for the MCC and HEC complexes, </a:t>
                      </a:r>
                      <a:r>
                        <a:rPr lang="fr-FR" sz="1100" kern="1200" dirty="0" err="1">
                          <a:solidFill>
                            <a:schemeClr val="tx1"/>
                          </a:solidFill>
                          <a:effectLst/>
                          <a:latin typeface="Times New Roman" panose="02020603050405020304" pitchFamily="18" charset="0"/>
                          <a:ea typeface="+mn-ea"/>
                          <a:cs typeface="Times New Roman" panose="02020603050405020304" pitchFamily="18" charset="0"/>
                        </a:rPr>
                        <a:t>including</a:t>
                      </a:r>
                      <a:r>
                        <a:rPr lang="fr-FR" sz="1100" kern="1200" dirty="0">
                          <a:solidFill>
                            <a:schemeClr val="tx1"/>
                          </a:solidFill>
                          <a:effectLst/>
                          <a:latin typeface="Times New Roman" panose="02020603050405020304" pitchFamily="18" charset="0"/>
                          <a:ea typeface="+mn-ea"/>
                          <a:cs typeface="Times New Roman" panose="02020603050405020304" pitchFamily="18" charset="0"/>
                        </a:rPr>
                        <a:t> breakdown mitigation </a:t>
                      </a:r>
                      <a:r>
                        <a:rPr lang="fr-FR" sz="1100" kern="1200" dirty="0" err="1">
                          <a:solidFill>
                            <a:schemeClr val="tx1"/>
                          </a:solidFill>
                          <a:effectLst/>
                          <a:latin typeface="Times New Roman" panose="02020603050405020304" pitchFamily="18" charset="0"/>
                          <a:ea typeface="+mn-ea"/>
                          <a:cs typeface="Times New Roman" panose="02020603050405020304" pitchFamily="18" charset="0"/>
                        </a:rPr>
                        <a:t>studies</a:t>
                      </a:r>
                      <a:r>
                        <a:rPr lang="fr-FR" sz="1100" kern="1200" dirty="0">
                          <a:solidFill>
                            <a:schemeClr val="tx1"/>
                          </a:solidFill>
                          <a:effectLst/>
                          <a:latin typeface="Times New Roman" panose="02020603050405020304" pitchFamily="18" charset="0"/>
                          <a:ea typeface="+mn-ea"/>
                          <a:cs typeface="Times New Roman" panose="02020603050405020304" pitchFamily="18" charset="0"/>
                        </a:rPr>
                        <a:t> for MCC </a:t>
                      </a:r>
                      <a:r>
                        <a:rPr lang="fr-FR" sz="1100" kern="1200" dirty="0" err="1">
                          <a:solidFill>
                            <a:schemeClr val="tx1"/>
                          </a:solidFill>
                          <a:effectLst/>
                          <a:latin typeface="Times New Roman" panose="02020603050405020304" pitchFamily="18" charset="0"/>
                          <a:ea typeface="+mn-ea"/>
                          <a:cs typeface="Times New Roman" panose="02020603050405020304" pitchFamily="18" charset="0"/>
                        </a:rPr>
                        <a:t>cavities</a:t>
                      </a:r>
                      <a:r>
                        <a:rPr lang="fr-FR" sz="1800" kern="1200" dirty="0">
                          <a:solidFill>
                            <a:schemeClr val="tx1"/>
                          </a:solidFill>
                          <a:effectLst/>
                          <a:latin typeface="+mn-lt"/>
                          <a:ea typeface="+mn-ea"/>
                          <a:cs typeface="+mn-cs"/>
                        </a:rPr>
                        <a:t> </a:t>
                      </a:r>
                      <a:endParaRPr lang="fr-FR" sz="1100" dirty="0"/>
                    </a:p>
                    <a:p>
                      <a:pPr algn="ctr">
                        <a:spcBef>
                          <a:spcPts val="600"/>
                        </a:spcBef>
                        <a:spcAft>
                          <a:spcPts val="0"/>
                        </a:spcAft>
                      </a:pPr>
                      <a:r>
                        <a:rPr lang="en-GB" sz="1100" dirty="0">
                          <a:effectLst/>
                          <a:latin typeface="Times New Roman" panose="02020603050405020304" pitchFamily="18" charset="0"/>
                          <a:ea typeface="Times New Roman" panose="02020603050405020304" pitchFamily="18" charset="0"/>
                          <a:cs typeface="Times New Roman" panose="02020603050405020304" pitchFamily="18" charset="0"/>
                        </a:rPr>
                        <a:t>(tasks 6.1,6.2,6.3)</a:t>
                      </a:r>
                      <a:endParaRPr lang="en-GB"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en-GB" sz="1100" dirty="0">
                          <a:effectLst/>
                          <a:latin typeface="Times New Roman" panose="02020603050405020304" pitchFamily="18" charset="0"/>
                          <a:ea typeface="Times New Roman" panose="02020603050405020304" pitchFamily="18" charset="0"/>
                          <a:cs typeface="Times New Roman" panose="02020603050405020304" pitchFamily="18" charset="0"/>
                        </a:rPr>
                        <a:t>6 </a:t>
                      </a:r>
                      <a:endParaRPr lang="en-GB"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en-GB" sz="1100" dirty="0">
                          <a:effectLst/>
                          <a:latin typeface="Times New Roman" panose="02020603050405020304" pitchFamily="18" charset="0"/>
                          <a:ea typeface="Times New Roman" panose="02020603050405020304" pitchFamily="18" charset="0"/>
                          <a:cs typeface="Times New Roman" panose="02020603050405020304" pitchFamily="18" charset="0"/>
                        </a:rPr>
                        <a:t>CEA, INFN, UROS </a:t>
                      </a:r>
                      <a:endParaRPr lang="en-GB"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en-GB" sz="1100" dirty="0">
                          <a:effectLst/>
                          <a:latin typeface="Times New Roman" panose="02020603050405020304" pitchFamily="18" charset="0"/>
                          <a:ea typeface="Times New Roman" panose="02020603050405020304" pitchFamily="18" charset="0"/>
                          <a:cs typeface="Times New Roman" panose="02020603050405020304" pitchFamily="18" charset="0"/>
                        </a:rPr>
                        <a:t> R</a:t>
                      </a:r>
                      <a:endParaRPr lang="en-GB"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en-GB" sz="1100" dirty="0">
                          <a:effectLst/>
                          <a:latin typeface="Times New Roman" panose="02020603050405020304" pitchFamily="18" charset="0"/>
                          <a:ea typeface="Times New Roman" panose="02020603050405020304" pitchFamily="18" charset="0"/>
                          <a:cs typeface="Times New Roman" panose="02020603050405020304" pitchFamily="18" charset="0"/>
                        </a:rPr>
                        <a:t>Public </a:t>
                      </a:r>
                      <a:endParaRPr lang="en-GB"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en-GB" sz="1100" dirty="0">
                          <a:effectLst/>
                          <a:latin typeface="Times New Roman" panose="02020603050405020304" pitchFamily="18" charset="0"/>
                          <a:ea typeface="Times New Roman" panose="02020603050405020304" pitchFamily="18" charset="0"/>
                          <a:cs typeface="Times New Roman" panose="02020603050405020304" pitchFamily="18" charset="0"/>
                        </a:rPr>
                        <a:t>45 </a:t>
                      </a:r>
                      <a:endParaRPr lang="en-GB"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53667225"/>
                  </a:ext>
                </a:extLst>
              </a:tr>
            </a:tbl>
          </a:graphicData>
        </a:graphic>
      </p:graphicFrame>
      <p:sp>
        <p:nvSpPr>
          <p:cNvPr id="3" name="Slide Number Placeholder 2"/>
          <p:cNvSpPr>
            <a:spLocks noGrp="1"/>
          </p:cNvSpPr>
          <p:nvPr>
            <p:ph type="sldNum" sz="quarter" idx="4"/>
          </p:nvPr>
        </p:nvSpPr>
        <p:spPr/>
        <p:txBody>
          <a:bodyPr/>
          <a:lstStyle/>
          <a:p>
            <a:fld id="{974172A1-1CBF-0B40-9234-7D4D80EC19EA}" type="slidenum">
              <a:rPr lang="en-GB" smtClean="0"/>
              <a:pPr/>
              <a:t>7</a:t>
            </a:fld>
            <a:endParaRPr lang="en-GB" dirty="0"/>
          </a:p>
        </p:txBody>
      </p:sp>
      <p:sp>
        <p:nvSpPr>
          <p:cNvPr id="4" name="Title 3"/>
          <p:cNvSpPr>
            <a:spLocks noGrp="1"/>
          </p:cNvSpPr>
          <p:nvPr>
            <p:ph type="title"/>
          </p:nvPr>
        </p:nvSpPr>
        <p:spPr/>
        <p:txBody>
          <a:bodyPr/>
          <a:lstStyle/>
          <a:p>
            <a:r>
              <a:rPr lang="en-US" dirty="0"/>
              <a:t>Table 3.1c : List of Deliverables</a:t>
            </a:r>
            <a:endParaRPr lang="en-GB" dirty="0"/>
          </a:p>
        </p:txBody>
      </p:sp>
    </p:spTree>
    <p:extLst>
      <p:ext uri="{BB962C8B-B14F-4D97-AF65-F5344CB8AC3E}">
        <p14:creationId xmlns:p14="http://schemas.microsoft.com/office/powerpoint/2010/main" val="1225337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 name="PlaceHolder 1"/>
          <p:cNvSpPr>
            <a:spLocks noGrp="1"/>
          </p:cNvSpPr>
          <p:nvPr>
            <p:ph type="sldNum"/>
          </p:nvPr>
        </p:nvSpPr>
        <p:spPr>
          <a:xfrm>
            <a:off x="7848720" y="4904280"/>
            <a:ext cx="456840" cy="273600"/>
          </a:xfrm>
          <a:prstGeom prst="rect">
            <a:avLst/>
          </a:prstGeom>
          <a:noFill/>
          <a:ln w="0">
            <a:noFill/>
          </a:ln>
        </p:spPr>
        <p:txBody>
          <a:bodyPr anchor="ctr">
            <a:noAutofit/>
          </a:bodyPr>
          <a:lstStyle/>
          <a:p>
            <a:pPr algn="r">
              <a:lnSpc>
                <a:spcPct val="100000"/>
              </a:lnSpc>
              <a:buNone/>
            </a:pPr>
            <a:fld id="{12A23E52-E784-485F-9824-0DC13C1805C1}" type="slidenum">
              <a:rPr lang="en-GB" sz="1200" b="1" strike="noStrike" spc="-1">
                <a:solidFill>
                  <a:srgbClr val="FFFFFF"/>
                </a:solidFill>
                <a:latin typeface="Arial Narrow"/>
              </a:rPr>
              <a:t>8</a:t>
            </a:fld>
            <a:endParaRPr lang="en-US" sz="1200" b="0" strike="noStrike" spc="-1">
              <a:latin typeface="Times New Roman"/>
            </a:endParaRPr>
          </a:p>
        </p:txBody>
      </p:sp>
      <p:sp>
        <p:nvSpPr>
          <p:cNvPr id="198" name="PlaceHolder 2"/>
          <p:cNvSpPr>
            <a:spLocks noGrp="1"/>
          </p:cNvSpPr>
          <p:nvPr>
            <p:ph type="title"/>
          </p:nvPr>
        </p:nvSpPr>
        <p:spPr>
          <a:xfrm>
            <a:off x="1295280" y="123480"/>
            <a:ext cx="6781320" cy="431640"/>
          </a:xfrm>
          <a:prstGeom prst="rect">
            <a:avLst/>
          </a:prstGeom>
          <a:noFill/>
          <a:ln w="0">
            <a:noFill/>
          </a:ln>
        </p:spPr>
        <p:txBody>
          <a:bodyPr lIns="0" tIns="0" rIns="0" bIns="0" anchor="t">
            <a:noAutofit/>
          </a:bodyPr>
          <a:lstStyle/>
          <a:p>
            <a:pPr algn="ctr">
              <a:lnSpc>
                <a:spcPct val="100000"/>
              </a:lnSpc>
              <a:buNone/>
            </a:pPr>
            <a:r>
              <a:rPr lang="en-GB" b="0" strike="noStrike" spc="-1" dirty="0">
                <a:solidFill>
                  <a:srgbClr val="000000"/>
                </a:solidFill>
                <a:latin typeface="Arial"/>
              </a:rPr>
              <a:t>Coordination of work for WP6</a:t>
            </a:r>
            <a:endParaRPr lang="fr-FR" b="0" strike="noStrike" spc="-1" dirty="0">
              <a:solidFill>
                <a:srgbClr val="000000"/>
              </a:solidFill>
              <a:latin typeface="Arial"/>
            </a:endParaRPr>
          </a:p>
        </p:txBody>
      </p:sp>
      <p:sp>
        <p:nvSpPr>
          <p:cNvPr id="199" name="Espace réservé du numéro de diapositive 2"/>
          <p:cNvSpPr/>
          <p:nvPr/>
        </p:nvSpPr>
        <p:spPr>
          <a:xfrm>
            <a:off x="6855480" y="4578840"/>
            <a:ext cx="456840" cy="273600"/>
          </a:xfrm>
          <a:prstGeom prst="rect">
            <a:avLst/>
          </a:prstGeom>
          <a:noFill/>
          <a:ln w="0">
            <a:noFill/>
          </a:ln>
        </p:spPr>
        <p:style>
          <a:lnRef idx="0">
            <a:scrgbClr r="0" g="0" b="0"/>
          </a:lnRef>
          <a:fillRef idx="0">
            <a:scrgbClr r="0" g="0" b="0"/>
          </a:fillRef>
          <a:effectRef idx="0">
            <a:scrgbClr r="0" g="0" b="0"/>
          </a:effectRef>
          <a:fontRef idx="minor"/>
        </p:style>
        <p:txBody>
          <a:bodyPr anchor="ctr">
            <a:noAutofit/>
          </a:bodyPr>
          <a:lstStyle/>
          <a:p>
            <a:pPr algn="r">
              <a:lnSpc>
                <a:spcPct val="100000"/>
              </a:lnSpc>
              <a:buNone/>
            </a:pPr>
            <a:fld id="{4C9C72BD-AC48-4CEC-9105-A6F66E51A2B3}" type="slidenum">
              <a:rPr lang="en-GB" sz="1200" b="1" strike="noStrike" spc="-1">
                <a:solidFill>
                  <a:srgbClr val="FFFFFF"/>
                </a:solidFill>
                <a:latin typeface="Arial Narrow"/>
              </a:rPr>
              <a:t>8</a:t>
            </a:fld>
            <a:endParaRPr lang="en-US" sz="1200" b="0" strike="noStrike" spc="-1">
              <a:latin typeface="Arial"/>
            </a:endParaRPr>
          </a:p>
        </p:txBody>
      </p:sp>
      <p:sp>
        <p:nvSpPr>
          <p:cNvPr id="7" name="Espace réservé du contenu 1">
            <a:extLst>
              <a:ext uri="{FF2B5EF4-FFF2-40B4-BE49-F238E27FC236}">
                <a16:creationId xmlns:a16="http://schemas.microsoft.com/office/drawing/2014/main" id="{85F44219-FE10-9EE4-F9BE-F3CEB2697D57}"/>
              </a:ext>
            </a:extLst>
          </p:cNvPr>
          <p:cNvSpPr txBox="1">
            <a:spLocks/>
          </p:cNvSpPr>
          <p:nvPr/>
        </p:nvSpPr>
        <p:spPr>
          <a:xfrm>
            <a:off x="323274" y="1219615"/>
            <a:ext cx="8497452" cy="488040"/>
          </a:xfrm>
          <a:prstGeom prst="rect">
            <a:avLst/>
          </a:prstGeom>
        </p:spPr>
        <p:txBody>
          <a:bodyPr>
            <a:normAutofit/>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500175" lvl="1" indent="-257175">
              <a:buClr>
                <a:schemeClr val="tx1"/>
              </a:buClr>
              <a:buSzPct val="150000"/>
              <a:buFont typeface="Arial" panose="020B0604020202020204" pitchFamily="34" charset="0"/>
              <a:buChar char="•"/>
            </a:pPr>
            <a:r>
              <a:rPr lang="en-US" sz="1600" b="1" dirty="0">
                <a:latin typeface="+mj-lt"/>
              </a:rPr>
              <a:t>Regular Task meetings to coordinate work for each task </a:t>
            </a:r>
            <a:r>
              <a:rPr lang="fr-FR" sz="1000" dirty="0">
                <a:latin typeface="+mn-lt"/>
                <a:hlinkClick r:id="rId2"/>
              </a:rPr>
              <a:t>https://indico.cern.ch/category/12831/</a:t>
            </a:r>
            <a:endParaRPr lang="fr-FR" sz="1000" dirty="0">
              <a:latin typeface="+mn-lt"/>
            </a:endParaRPr>
          </a:p>
          <a:p>
            <a:pPr marL="500175" lvl="1" indent="-257175">
              <a:buClr>
                <a:schemeClr val="tx1"/>
              </a:buClr>
              <a:buSzPct val="150000"/>
              <a:buFont typeface="Arial" panose="020B0604020202020204" pitchFamily="34" charset="0"/>
              <a:buChar char="•"/>
            </a:pPr>
            <a:endParaRPr lang="en-US" sz="1000" b="1" dirty="0">
              <a:latin typeface="+mj-lt"/>
            </a:endParaRPr>
          </a:p>
          <a:p>
            <a:pPr marL="500175" lvl="1" indent="-257175">
              <a:buClr>
                <a:schemeClr val="tx1"/>
              </a:buClr>
              <a:buSzPct val="150000"/>
              <a:buFont typeface="Arial" panose="020B0604020202020204" pitchFamily="34" charset="0"/>
              <a:buChar char="•"/>
            </a:pPr>
            <a:endParaRPr lang="en-US" sz="1000" b="1" dirty="0">
              <a:latin typeface="+mj-lt"/>
            </a:endParaRPr>
          </a:p>
          <a:p>
            <a:pPr marL="500175" lvl="1" indent="-257175">
              <a:buClr>
                <a:schemeClr val="tx1"/>
              </a:buClr>
              <a:buSzPct val="150000"/>
              <a:buFont typeface="Arial" panose="020B0604020202020204" pitchFamily="34" charset="0"/>
              <a:buChar char="•"/>
            </a:pPr>
            <a:endParaRPr lang="en-US" sz="1600" b="1" dirty="0">
              <a:latin typeface="+mj-lt"/>
            </a:endParaRPr>
          </a:p>
        </p:txBody>
      </p:sp>
      <p:pic>
        <p:nvPicPr>
          <p:cNvPr id="9" name="Image 8">
            <a:extLst>
              <a:ext uri="{FF2B5EF4-FFF2-40B4-BE49-F238E27FC236}">
                <a16:creationId xmlns:a16="http://schemas.microsoft.com/office/drawing/2014/main" id="{AF9BF4B3-F255-5CBF-FB00-C567DABD7792}"/>
              </a:ext>
            </a:extLst>
          </p:cNvPr>
          <p:cNvPicPr>
            <a:picLocks noChangeAspect="1"/>
          </p:cNvPicPr>
          <p:nvPr/>
        </p:nvPicPr>
        <p:blipFill>
          <a:blip r:embed="rId3"/>
          <a:stretch>
            <a:fillRect/>
          </a:stretch>
        </p:blipFill>
        <p:spPr>
          <a:xfrm>
            <a:off x="1115616" y="1540728"/>
            <a:ext cx="6040790" cy="1470550"/>
          </a:xfrm>
          <a:prstGeom prst="rect">
            <a:avLst/>
          </a:prstGeom>
        </p:spPr>
      </p:pic>
      <p:sp>
        <p:nvSpPr>
          <p:cNvPr id="2" name="Espace réservé du contenu 1">
            <a:extLst>
              <a:ext uri="{FF2B5EF4-FFF2-40B4-BE49-F238E27FC236}">
                <a16:creationId xmlns:a16="http://schemas.microsoft.com/office/drawing/2014/main" id="{ABD440C1-3EA3-6B45-25FF-4E41238CA7B9}"/>
              </a:ext>
            </a:extLst>
          </p:cNvPr>
          <p:cNvSpPr txBox="1">
            <a:spLocks/>
          </p:cNvSpPr>
          <p:nvPr/>
        </p:nvSpPr>
        <p:spPr>
          <a:xfrm>
            <a:off x="323274" y="3043190"/>
            <a:ext cx="8497452" cy="1861090"/>
          </a:xfrm>
          <a:prstGeom prst="rect">
            <a:avLst/>
          </a:prstGeom>
        </p:spPr>
        <p:txBody>
          <a:bodyPr>
            <a:normAutofit/>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500175" lvl="1" indent="-257175">
              <a:buClr>
                <a:schemeClr val="tx1"/>
              </a:buClr>
              <a:buSzPct val="150000"/>
              <a:buFont typeface="Arial" panose="020B0604020202020204" pitchFamily="34" charset="0"/>
              <a:buChar char="•"/>
            </a:pPr>
            <a:r>
              <a:rPr lang="en-US" sz="1600" b="1" dirty="0">
                <a:latin typeface="+mj-lt"/>
              </a:rPr>
              <a:t>WP6 coordination meetings on a bi-monthly basis:</a:t>
            </a:r>
          </a:p>
          <a:p>
            <a:pPr marL="900225" lvl="2" indent="-257175">
              <a:buClr>
                <a:schemeClr val="tx1"/>
              </a:buClr>
              <a:buSzPct val="150000"/>
              <a:buFont typeface="Arial" panose="020B0604020202020204" pitchFamily="34" charset="0"/>
              <a:buChar char="•"/>
            </a:pPr>
            <a:r>
              <a:rPr lang="en-US" sz="1200" b="1" dirty="0">
                <a:latin typeface="+mj-lt"/>
              </a:rPr>
              <a:t>determine the overall work plan for WP6</a:t>
            </a:r>
          </a:p>
          <a:p>
            <a:pPr marL="900225" lvl="2" indent="-257175">
              <a:buClr>
                <a:schemeClr val="tx1"/>
              </a:buClr>
              <a:buSzPct val="150000"/>
              <a:buFont typeface="Arial" panose="020B0604020202020204" pitchFamily="34" charset="0"/>
              <a:buChar char="•"/>
            </a:pPr>
            <a:r>
              <a:rPr lang="en-US" sz="1200" b="1" dirty="0">
                <a:latin typeface="+mj-lt"/>
              </a:rPr>
              <a:t>coordinate with other WP’s (e.g. parameters table, specs, etc.)</a:t>
            </a:r>
          </a:p>
          <a:p>
            <a:pPr marL="900225" lvl="2" indent="-257175">
              <a:buClr>
                <a:schemeClr val="tx1"/>
              </a:buClr>
              <a:buSzPct val="150000"/>
              <a:buFont typeface="Arial" panose="020B0604020202020204" pitchFamily="34" charset="0"/>
              <a:buChar char="•"/>
            </a:pPr>
            <a:r>
              <a:rPr lang="en-US" sz="1200" b="1" dirty="0">
                <a:latin typeface="+mj-lt"/>
              </a:rPr>
              <a:t>evaluate global advance of work in WP6</a:t>
            </a:r>
          </a:p>
          <a:p>
            <a:pPr marL="900225" lvl="2" indent="-257175">
              <a:buClr>
                <a:schemeClr val="tx1"/>
              </a:buClr>
              <a:buSzPct val="150000"/>
              <a:buFont typeface="Arial" panose="020B0604020202020204" pitchFamily="34" charset="0"/>
              <a:buChar char="•"/>
            </a:pPr>
            <a:r>
              <a:rPr lang="en-US" sz="1200" b="1" dirty="0">
                <a:latin typeface="+mj-lt"/>
              </a:rPr>
              <a:t>keep record of assigned manpower</a:t>
            </a:r>
          </a:p>
          <a:p>
            <a:pPr marL="900225" lvl="2" indent="-257175">
              <a:buClr>
                <a:schemeClr val="tx1"/>
              </a:buClr>
              <a:buSzPct val="150000"/>
              <a:buFont typeface="Arial" panose="020B0604020202020204" pitchFamily="34" charset="0"/>
              <a:buChar char="•"/>
            </a:pPr>
            <a:r>
              <a:rPr lang="en-US" sz="1200" b="1" dirty="0">
                <a:latin typeface="+mj-lt"/>
              </a:rPr>
              <a:t>discuss publications and presentation at conferences, report to IMCC</a:t>
            </a:r>
          </a:p>
          <a:p>
            <a:pPr marL="900225" lvl="2" indent="-257175">
              <a:buClr>
                <a:schemeClr val="tx1"/>
              </a:buClr>
              <a:buSzPct val="150000"/>
              <a:buFont typeface="Arial" panose="020B0604020202020204" pitchFamily="34" charset="0"/>
              <a:buChar char="•"/>
            </a:pPr>
            <a:r>
              <a:rPr lang="en-US" sz="1200" b="1" dirty="0">
                <a:latin typeface="+mj-lt"/>
              </a:rPr>
              <a:t>prepare input for MUCOL annual reports</a:t>
            </a:r>
            <a:endParaRPr lang="en-US" sz="1600" b="1" dirty="0">
              <a:latin typeface="+mj-lt"/>
            </a:endParaRPr>
          </a:p>
        </p:txBody>
      </p:sp>
    </p:spTree>
    <p:extLst>
      <p:ext uri="{BB962C8B-B14F-4D97-AF65-F5344CB8AC3E}">
        <p14:creationId xmlns:p14="http://schemas.microsoft.com/office/powerpoint/2010/main" val="24347109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4"/>
          </p:nvPr>
        </p:nvSpPr>
        <p:spPr/>
        <p:txBody>
          <a:bodyPr/>
          <a:lstStyle/>
          <a:p>
            <a:fld id="{974172A1-1CBF-0B40-9234-7D4D80EC19EA}" type="slidenum">
              <a:rPr lang="en-GB" smtClean="0"/>
              <a:pPr/>
              <a:t>9</a:t>
            </a:fld>
            <a:endParaRPr lang="en-GB" dirty="0"/>
          </a:p>
        </p:txBody>
      </p:sp>
      <p:sp>
        <p:nvSpPr>
          <p:cNvPr id="7" name="Espace réservé du contenu 1">
            <a:extLst>
              <a:ext uri="{FF2B5EF4-FFF2-40B4-BE49-F238E27FC236}">
                <a16:creationId xmlns:a16="http://schemas.microsoft.com/office/drawing/2014/main" id="{80F79AE5-6FDF-5348-AADE-06008991F732}"/>
              </a:ext>
            </a:extLst>
          </p:cNvPr>
          <p:cNvSpPr txBox="1">
            <a:spLocks/>
          </p:cNvSpPr>
          <p:nvPr/>
        </p:nvSpPr>
        <p:spPr>
          <a:xfrm>
            <a:off x="1331640" y="38680"/>
            <a:ext cx="7344816" cy="431304"/>
          </a:xfrm>
          <a:prstGeom prst="rect">
            <a:avLst/>
          </a:prstGeom>
        </p:spPr>
        <p:txBody>
          <a:bodyPr>
            <a:noAutofit/>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1800" b="1" dirty="0">
                <a:solidFill>
                  <a:srgbClr val="FF0000"/>
                </a:solidFill>
                <a:latin typeface="Arial" panose="020B0604020202020204" pitchFamily="34" charset="0"/>
                <a:cs typeface="Arial" panose="020B0604020202020204" pitchFamily="34" charset="0"/>
              </a:rPr>
              <a:t>Task 6.1: Concept of RF systems for acceleration to HEC (RCS’s)</a:t>
            </a:r>
          </a:p>
          <a:p>
            <a:pPr marL="0" indent="0" algn="ctr">
              <a:buNone/>
            </a:pPr>
            <a:r>
              <a:rPr lang="en-US" sz="1800" b="1" dirty="0">
                <a:solidFill>
                  <a:srgbClr val="FF0000"/>
                </a:solidFill>
                <a:latin typeface="Arial" panose="020B0604020202020204" pitchFamily="34" charset="0"/>
                <a:cs typeface="Arial" panose="020B0604020202020204" pitchFamily="34" charset="0"/>
              </a:rPr>
              <a:t>(</a:t>
            </a:r>
            <a:r>
              <a:rPr lang="en-US" sz="1800" b="1" dirty="0">
                <a:latin typeface="Arial" panose="020B0604020202020204" pitchFamily="34" charset="0"/>
                <a:cs typeface="Arial" panose="020B0604020202020204" pitchFamily="34" charset="0"/>
              </a:rPr>
              <a:t>UROS</a:t>
            </a:r>
            <a:r>
              <a:rPr lang="en-US" sz="1800" b="1" dirty="0">
                <a:solidFill>
                  <a:srgbClr val="FF0000"/>
                </a:solidFill>
                <a:latin typeface="Arial" panose="020B0604020202020204" pitchFamily="34" charset="0"/>
                <a:cs typeface="Arial" panose="020B0604020202020204" pitchFamily="34" charset="0"/>
              </a:rPr>
              <a:t>, INFN, CERN</a:t>
            </a:r>
            <a:r>
              <a:rPr lang="en-US" sz="1800" i="1" dirty="0">
                <a:solidFill>
                  <a:srgbClr val="FF0000"/>
                </a:solidFill>
                <a:latin typeface="Arial" panose="020B0604020202020204" pitchFamily="34" charset="0"/>
                <a:cs typeface="Arial" panose="020B0604020202020204" pitchFamily="34" charset="0"/>
              </a:rPr>
              <a:t>,</a:t>
            </a:r>
            <a:r>
              <a:rPr lang="en-US" sz="1800" b="1" dirty="0">
                <a:solidFill>
                  <a:srgbClr val="FF0000"/>
                </a:solidFill>
                <a:latin typeface="Arial" panose="020B0604020202020204" pitchFamily="34" charset="0"/>
                <a:cs typeface="Arial" panose="020B0604020202020204" pitchFamily="34" charset="0"/>
              </a:rPr>
              <a:t> </a:t>
            </a:r>
            <a:r>
              <a:rPr lang="en-US" sz="1800" i="1" dirty="0">
                <a:solidFill>
                  <a:srgbClr val="FF0000"/>
                </a:solidFill>
                <a:latin typeface="Arial" panose="020B0604020202020204" pitchFamily="34" charset="0"/>
                <a:cs typeface="Arial" panose="020B0604020202020204" pitchFamily="34" charset="0"/>
              </a:rPr>
              <a:t>CEA</a:t>
            </a:r>
            <a:r>
              <a:rPr lang="en-US" sz="1800" b="1" dirty="0">
                <a:solidFill>
                  <a:srgbClr val="FF0000"/>
                </a:solidFill>
                <a:latin typeface="Arial" panose="020B0604020202020204" pitchFamily="34" charset="0"/>
                <a:cs typeface="Arial" panose="020B0604020202020204" pitchFamily="34" charset="0"/>
              </a:rPr>
              <a:t>) </a:t>
            </a:r>
          </a:p>
        </p:txBody>
      </p:sp>
      <p:sp>
        <p:nvSpPr>
          <p:cNvPr id="10" name="TextBox 5">
            <a:extLst>
              <a:ext uri="{FF2B5EF4-FFF2-40B4-BE49-F238E27FC236}">
                <a16:creationId xmlns:a16="http://schemas.microsoft.com/office/drawing/2014/main" id="{325CD552-7885-654C-9FC8-45B0D82D45D4}"/>
              </a:ext>
            </a:extLst>
          </p:cNvPr>
          <p:cNvSpPr txBox="1"/>
          <p:nvPr/>
        </p:nvSpPr>
        <p:spPr>
          <a:xfrm>
            <a:off x="1018893" y="1025091"/>
            <a:ext cx="7970310" cy="3323987"/>
          </a:xfrm>
          <a:prstGeom prst="rect">
            <a:avLst/>
          </a:prstGeom>
          <a:noFill/>
        </p:spPr>
        <p:txBody>
          <a:bodyPr wrap="square" rtlCol="0">
            <a:spAutoFit/>
          </a:bodyPr>
          <a:lstStyle/>
          <a:p>
            <a:pPr marL="380990" indent="-380990" defTabSz="609585">
              <a:buFont typeface="Arial" panose="020B0604020202020204" pitchFamily="34" charset="0"/>
              <a:buChar char="•"/>
            </a:pPr>
            <a:r>
              <a:rPr lang="en-US" sz="1600" b="1" dirty="0">
                <a:solidFill>
                  <a:prstClr val="black"/>
                </a:solidFill>
                <a:latin typeface="Calibri" panose="020F0502020204030204" pitchFamily="34" charset="0"/>
                <a:cs typeface="Calibri" panose="020F0502020204030204" pitchFamily="34" charset="0"/>
              </a:rPr>
              <a:t>Task objectives</a:t>
            </a:r>
            <a:r>
              <a:rPr lang="en-US" sz="1600" dirty="0">
                <a:solidFill>
                  <a:prstClr val="black"/>
                </a:solidFill>
                <a:latin typeface="Calibri" panose="020F0502020204030204" pitchFamily="34" charset="0"/>
                <a:cs typeface="Calibri" panose="020F0502020204030204" pitchFamily="34" charset="0"/>
              </a:rPr>
              <a:t>: </a:t>
            </a:r>
          </a:p>
          <a:p>
            <a:pPr marL="838190" lvl="1" indent="-380990" defTabSz="609585">
              <a:buFont typeface="Arial" panose="020B0604020202020204" pitchFamily="34" charset="0"/>
              <a:buChar char="•"/>
            </a:pPr>
            <a:r>
              <a:rPr lang="en-US" sz="1600" dirty="0">
                <a:solidFill>
                  <a:prstClr val="black"/>
                </a:solidFill>
                <a:latin typeface="Calibri" panose="020F0502020204030204" pitchFamily="34" charset="0"/>
                <a:cs typeface="Calibri" panose="020F0502020204030204" pitchFamily="34" charset="0"/>
              </a:rPr>
              <a:t>by iterating with WP5, determine a full set of parameters for all cavities addressing longitudinal beam dynamics and stability (f, R/Q, Vmax, Q</a:t>
            </a:r>
            <a:r>
              <a:rPr lang="en-US" sz="1600" baseline="-25000" dirty="0">
                <a:solidFill>
                  <a:prstClr val="black"/>
                </a:solidFill>
                <a:latin typeface="Calibri" panose="020F0502020204030204" pitchFamily="34" charset="0"/>
                <a:cs typeface="Calibri" panose="020F0502020204030204" pitchFamily="34" charset="0"/>
              </a:rPr>
              <a:t>L</a:t>
            </a:r>
            <a:r>
              <a:rPr lang="en-US" sz="1600" dirty="0">
                <a:solidFill>
                  <a:prstClr val="black"/>
                </a:solidFill>
                <a:latin typeface="Calibri" panose="020F0502020204030204" pitchFamily="34" charset="0"/>
                <a:cs typeface="Calibri" panose="020F0502020204030204" pitchFamily="34" charset="0"/>
              </a:rPr>
              <a:t>,…)</a:t>
            </a:r>
          </a:p>
          <a:p>
            <a:pPr marL="838190" lvl="1" indent="-380990" defTabSz="609585">
              <a:buFont typeface="Arial" panose="020B0604020202020204" pitchFamily="34" charset="0"/>
              <a:buChar char="•"/>
            </a:pPr>
            <a:r>
              <a:rPr lang="en-US" sz="1600" dirty="0">
                <a:solidFill>
                  <a:prstClr val="black"/>
                </a:solidFill>
                <a:latin typeface="Calibri" panose="020F0502020204030204" pitchFamily="34" charset="0"/>
                <a:cs typeface="Calibri" panose="020F0502020204030204" pitchFamily="34" charset="0"/>
              </a:rPr>
              <a:t>provide a conceptual design of cavities (</a:t>
            </a:r>
            <a:r>
              <a:rPr lang="en-US" sz="1600" dirty="0" err="1">
                <a:solidFill>
                  <a:prstClr val="black"/>
                </a:solidFill>
                <a:latin typeface="Calibri" panose="020F0502020204030204" pitchFamily="34" charset="0"/>
                <a:cs typeface="Calibri" panose="020F0502020204030204" pitchFamily="34" charset="0"/>
              </a:rPr>
              <a:t>eg</a:t>
            </a:r>
            <a:r>
              <a:rPr lang="en-US" sz="1600" dirty="0">
                <a:solidFill>
                  <a:prstClr val="black"/>
                </a:solidFill>
                <a:latin typeface="Calibri" panose="020F0502020204030204" pitchFamily="34" charset="0"/>
                <a:cs typeface="Calibri" panose="020F0502020204030204" pitchFamily="34" charset="0"/>
              </a:rPr>
              <a:t>: RCS-HE)</a:t>
            </a:r>
          </a:p>
          <a:p>
            <a:pPr marL="838190" lvl="1" indent="-380990" defTabSz="609585">
              <a:buFont typeface="Arial" panose="020B0604020202020204" pitchFamily="34" charset="0"/>
              <a:buChar char="•"/>
            </a:pPr>
            <a:endParaRPr lang="en-US" sz="1600" dirty="0">
              <a:solidFill>
                <a:prstClr val="black"/>
              </a:solidFill>
              <a:latin typeface="Calibri" panose="020F0502020204030204" pitchFamily="34" charset="0"/>
              <a:cs typeface="Calibri" panose="020F0502020204030204" pitchFamily="34" charset="0"/>
            </a:endParaRPr>
          </a:p>
          <a:p>
            <a:pPr marL="380990" indent="-380990" defTabSz="609585">
              <a:buFont typeface="Arial" panose="020B0604020202020204" pitchFamily="34" charset="0"/>
              <a:buChar char="•"/>
            </a:pPr>
            <a:r>
              <a:rPr lang="en-US" sz="1600" b="1" dirty="0">
                <a:solidFill>
                  <a:prstClr val="black"/>
                </a:solidFill>
                <a:latin typeface="Calibri" panose="020F0502020204030204" pitchFamily="34" charset="0"/>
                <a:cs typeface="Calibri" panose="020F0502020204030204" pitchFamily="34" charset="0"/>
              </a:rPr>
              <a:t>Challenges</a:t>
            </a:r>
            <a:r>
              <a:rPr lang="en-US" sz="1600" dirty="0">
                <a:solidFill>
                  <a:prstClr val="black"/>
                </a:solidFill>
                <a:latin typeface="Calibri" panose="020F0502020204030204" pitchFamily="34" charset="0"/>
                <a:cs typeface="Calibri" panose="020F0502020204030204" pitchFamily="34" charset="0"/>
              </a:rPr>
              <a:t>:</a:t>
            </a:r>
          </a:p>
          <a:p>
            <a:pPr marL="838190" lvl="1" indent="-380990" defTabSz="609585">
              <a:buFont typeface="Arial" panose="020B0604020202020204" pitchFamily="34" charset="0"/>
              <a:buChar char="•"/>
            </a:pPr>
            <a:r>
              <a:rPr lang="en-US" sz="1600" dirty="0">
                <a:solidFill>
                  <a:prstClr val="black"/>
                </a:solidFill>
                <a:latin typeface="Calibri" panose="020F0502020204030204" pitchFamily="34" charset="0"/>
                <a:cs typeface="Calibri" panose="020F0502020204030204" pitchFamily="34" charset="0"/>
              </a:rPr>
              <a:t>Short muon lifetime</a:t>
            </a:r>
          </a:p>
          <a:p>
            <a:pPr lvl="2" defTabSz="609585"/>
            <a:r>
              <a:rPr lang="en-US" sz="1600" dirty="0">
                <a:solidFill>
                  <a:prstClr val="black"/>
                </a:solidFill>
                <a:latin typeface="Calibri" panose="020F0502020204030204" pitchFamily="34" charset="0"/>
                <a:cs typeface="Calibri" panose="020F0502020204030204" pitchFamily="34" charset="0"/>
              </a:rPr>
              <a:t>-&gt; huge RF voltages = need for high  gradients (SRF cavities, </a:t>
            </a:r>
            <a:r>
              <a:rPr lang="en-US" sz="1600" dirty="0" err="1">
                <a:solidFill>
                  <a:prstClr val="black"/>
                </a:solidFill>
                <a:latin typeface="Calibri" panose="020F0502020204030204" pitchFamily="34" charset="0"/>
                <a:cs typeface="Calibri" panose="020F0502020204030204" pitchFamily="34" charset="0"/>
              </a:rPr>
              <a:t>eg</a:t>
            </a:r>
            <a:r>
              <a:rPr lang="en-US" sz="1600" dirty="0">
                <a:solidFill>
                  <a:prstClr val="black"/>
                </a:solidFill>
                <a:latin typeface="Calibri" panose="020F0502020204030204" pitchFamily="34" charset="0"/>
                <a:cs typeface="Calibri" panose="020F0502020204030204" pitchFamily="34" charset="0"/>
              </a:rPr>
              <a:t> XFEL like)</a:t>
            </a:r>
          </a:p>
          <a:p>
            <a:pPr marL="742950" lvl="1" indent="-285750" defTabSz="609585">
              <a:buFont typeface="Arial" panose="020B0604020202020204" pitchFamily="34" charset="0"/>
              <a:buChar char="•"/>
            </a:pPr>
            <a:r>
              <a:rPr lang="en-US" sz="1600" dirty="0">
                <a:solidFill>
                  <a:prstClr val="black"/>
                </a:solidFill>
                <a:latin typeface="Calibri" panose="020F0502020204030204" pitchFamily="34" charset="0"/>
                <a:cs typeface="Calibri" panose="020F0502020204030204" pitchFamily="34" charset="0"/>
              </a:rPr>
              <a:t>Optimize distribution of RF cavities along the cyclotron circumference</a:t>
            </a:r>
          </a:p>
          <a:p>
            <a:pPr marL="838190" lvl="1" indent="-380990" defTabSz="609585">
              <a:buFont typeface="Arial" panose="020B0604020202020204" pitchFamily="34" charset="0"/>
              <a:buChar char="•"/>
            </a:pPr>
            <a:r>
              <a:rPr lang="en-US" sz="1600" dirty="0">
                <a:solidFill>
                  <a:prstClr val="black"/>
                </a:solidFill>
                <a:latin typeface="Calibri" panose="020F0502020204030204" pitchFamily="34" charset="0"/>
                <a:cs typeface="Calibri" panose="020F0502020204030204" pitchFamily="34" charset="0"/>
              </a:rPr>
              <a:t>High intensity of muon bunches</a:t>
            </a:r>
          </a:p>
          <a:p>
            <a:pPr lvl="1" defTabSz="609585"/>
            <a:r>
              <a:rPr lang="en-US" sz="1600" dirty="0">
                <a:solidFill>
                  <a:prstClr val="black"/>
                </a:solidFill>
                <a:latin typeface="Calibri" panose="020F0502020204030204" pitchFamily="34" charset="0"/>
                <a:cs typeface="Calibri" panose="020F0502020204030204" pitchFamily="34" charset="0"/>
              </a:rPr>
              <a:t>	     -&gt; strong beam loading &amp; wake field effects</a:t>
            </a:r>
          </a:p>
          <a:p>
            <a:pPr lvl="1" defTabSz="609585"/>
            <a:r>
              <a:rPr lang="en-US" sz="1600" dirty="0">
                <a:solidFill>
                  <a:prstClr val="black"/>
                </a:solidFill>
                <a:latin typeface="Calibri" panose="020F0502020204030204" pitchFamily="34" charset="0"/>
                <a:cs typeface="Calibri" panose="020F0502020204030204" pitchFamily="34" charset="0"/>
              </a:rPr>
              <a:t>        -&gt; high induced voltage and high HOM power loss</a:t>
            </a:r>
            <a:endParaRPr lang="en-US" dirty="0">
              <a:solidFill>
                <a:prstClr val="black"/>
              </a:solidFill>
              <a:latin typeface="Calibri" panose="020F0502020204030204" pitchFamily="34" charset="0"/>
              <a:cs typeface="Calibri" panose="020F0502020204030204" pitchFamily="34" charset="0"/>
            </a:endParaRPr>
          </a:p>
          <a:p>
            <a:pPr marL="838190" lvl="1" indent="-380990" defTabSz="609585">
              <a:buFont typeface="Arial" panose="020B0604020202020204" pitchFamily="34" charset="0"/>
              <a:buChar char="•"/>
            </a:pPr>
            <a:endParaRPr lang="en-US" dirty="0">
              <a:solidFill>
                <a:prstClr val="black"/>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495822024"/>
      </p:ext>
    </p:extLst>
  </p:cSld>
  <p:clrMapOvr>
    <a:masterClrMapping/>
  </p:clrMapOvr>
</p:sld>
</file>

<file path=ppt/theme/theme1.xml><?xml version="1.0" encoding="utf-8"?>
<a:theme xmlns:a="http://schemas.openxmlformats.org/drawingml/2006/main" name="IMCC - 1">
  <a:themeElements>
    <a:clrScheme name="IMCC">
      <a:dk1>
        <a:sysClr val="windowText" lastClr="000000"/>
      </a:dk1>
      <a:lt1>
        <a:sysClr val="window" lastClr="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IMCC - 1">
  <a:themeElements>
    <a:clrScheme name="IMCC">
      <a:dk1>
        <a:sysClr val="windowText" lastClr="000000"/>
      </a:dk1>
      <a:lt1>
        <a:sysClr val="window" lastClr="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947F2506E4E4646B744CDE35131544A" ma:contentTypeVersion="13" ma:contentTypeDescription="Create a new document." ma:contentTypeScope="" ma:versionID="14043b90b3cf8ee4c9c1203e10817731">
  <xsd:schema xmlns:xsd="http://www.w3.org/2001/XMLSchema" xmlns:xs="http://www.w3.org/2001/XMLSchema" xmlns:p="http://schemas.microsoft.com/office/2006/metadata/properties" xmlns:ns3="1e110155-a173-47cd-b891-f412286ef773" xmlns:ns4="20570098-6542-45bc-852f-3993cdce27a5" targetNamespace="http://schemas.microsoft.com/office/2006/metadata/properties" ma:root="true" ma:fieldsID="b8069b42d9b3d0382a97a7be21f6e516" ns3:_="" ns4:_="">
    <xsd:import namespace="1e110155-a173-47cd-b891-f412286ef773"/>
    <xsd:import namespace="20570098-6542-45bc-852f-3993cdce27a5"/>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KeyPoints" minOccurs="0"/>
                <xsd:element ref="ns3:MediaServiceKeyPoints" minOccurs="0"/>
                <xsd:element ref="ns3:MediaServiceDateTaken" minOccurs="0"/>
                <xsd:element ref="ns3:MediaServiceAutoTags" minOccurs="0"/>
                <xsd:element ref="ns3:MediaServiceLocation" minOccurs="0"/>
                <xsd:element ref="ns3:MediaServiceGenerationTime" minOccurs="0"/>
                <xsd:element ref="ns3:MediaServiceEventHashCode"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e110155-a173-47cd-b891-f412286ef77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0570098-6542-45bc-852f-3993cdce27a5"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280EB92-6C56-4421-9A69-202475D9CDD0}">
  <ds:schemaRefs>
    <ds:schemaRef ds:uri="http://schemas.microsoft.com/sharepoint/v3/contenttype/forms"/>
  </ds:schemaRefs>
</ds:datastoreItem>
</file>

<file path=customXml/itemProps2.xml><?xml version="1.0" encoding="utf-8"?>
<ds:datastoreItem xmlns:ds="http://schemas.openxmlformats.org/officeDocument/2006/customXml" ds:itemID="{A39E6303-560D-4712-BEC3-A253233F4310}">
  <ds:schemaRefs>
    <ds:schemaRef ds:uri="http://purl.org/dc/elements/1.1/"/>
    <ds:schemaRef ds:uri="http://schemas.microsoft.com/office/2006/metadata/properties"/>
    <ds:schemaRef ds:uri="http://schemas.microsoft.com/office/2006/documentManagement/types"/>
    <ds:schemaRef ds:uri="20570098-6542-45bc-852f-3993cdce27a5"/>
    <ds:schemaRef ds:uri="http://schemas.openxmlformats.org/package/2006/metadata/core-properties"/>
    <ds:schemaRef ds:uri="http://purl.org/dc/terms/"/>
    <ds:schemaRef ds:uri="http://schemas.microsoft.com/office/infopath/2007/PartnerControls"/>
    <ds:schemaRef ds:uri="http://purl.org/dc/dcmitype/"/>
    <ds:schemaRef ds:uri="1e110155-a173-47cd-b891-f412286ef773"/>
    <ds:schemaRef ds:uri="http://www.w3.org/XML/1998/namespace"/>
  </ds:schemaRefs>
</ds:datastoreItem>
</file>

<file path=customXml/itemProps3.xml><?xml version="1.0" encoding="utf-8"?>
<ds:datastoreItem xmlns:ds="http://schemas.openxmlformats.org/officeDocument/2006/customXml" ds:itemID="{1BB6BCB4-0CBE-4531-B80F-C7E0BDE322A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e110155-a173-47cd-b891-f412286ef773"/>
    <ds:schemaRef ds:uri="20570098-6542-45bc-852f-3993cdce27a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2954</TotalTime>
  <Words>1409</Words>
  <Application>Microsoft Macintosh PowerPoint</Application>
  <PresentationFormat>Affichage à l'écran (16:9)</PresentationFormat>
  <Paragraphs>159</Paragraphs>
  <Slides>14</Slides>
  <Notes>2</Notes>
  <HiddenSlides>0</HiddenSlides>
  <MMClips>0</MMClips>
  <ScaleCrop>false</ScaleCrop>
  <HeadingPairs>
    <vt:vector size="6" baseType="variant">
      <vt:variant>
        <vt:lpstr>Polices utilisées</vt:lpstr>
      </vt:variant>
      <vt:variant>
        <vt:i4>7</vt:i4>
      </vt:variant>
      <vt:variant>
        <vt:lpstr>Thème</vt:lpstr>
      </vt:variant>
      <vt:variant>
        <vt:i4>2</vt:i4>
      </vt:variant>
      <vt:variant>
        <vt:lpstr>Titres des diapositives</vt:lpstr>
      </vt:variant>
      <vt:variant>
        <vt:i4>14</vt:i4>
      </vt:variant>
    </vt:vector>
  </HeadingPairs>
  <TitlesOfParts>
    <vt:vector size="23" baseType="lpstr">
      <vt:lpstr>Arial</vt:lpstr>
      <vt:lpstr>Arial Narrow</vt:lpstr>
      <vt:lpstr>Calibri</vt:lpstr>
      <vt:lpstr>Courier New</vt:lpstr>
      <vt:lpstr>Symbol</vt:lpstr>
      <vt:lpstr>Times New Roman</vt:lpstr>
      <vt:lpstr>Wingdings</vt:lpstr>
      <vt:lpstr>IMCC - 1</vt:lpstr>
      <vt:lpstr>1_IMCC - 1</vt:lpstr>
      <vt:lpstr>Présentation PowerPoint</vt:lpstr>
      <vt:lpstr>MUCOL technical discussion (slide of D. Schulte at 1st MUCOL management meeting April 26)</vt:lpstr>
      <vt:lpstr>MUCOL Annual report (slide of D. Schulte at 1st MUCOL management meeting April 26)</vt:lpstr>
      <vt:lpstr>MUCOL Workpackages</vt:lpstr>
      <vt:lpstr>Interfaces between MUCOL WP’s</vt:lpstr>
      <vt:lpstr>Présentation PowerPoint</vt:lpstr>
      <vt:lpstr>Table 3.1c : List of Deliverables</vt:lpstr>
      <vt:lpstr>Coordination of work for WP6</vt:lpstr>
      <vt:lpstr>Présentation PowerPoint</vt:lpstr>
      <vt:lpstr>Présentation PowerPoint</vt:lpstr>
      <vt:lpstr>Présentation PowerPoint</vt:lpstr>
      <vt:lpstr>Présentation PowerPoint</vt:lpstr>
      <vt:lpstr>WP6: preliminary assignment of tasks and manpower (as defined in October 2022)</vt:lpstr>
      <vt:lpstr>Présentation PowerPoint</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Microsoft Office User</cp:lastModifiedBy>
  <cp:revision>281</cp:revision>
  <dcterms:created xsi:type="dcterms:W3CDTF">2021-05-17T12:13:58Z</dcterms:created>
  <dcterms:modified xsi:type="dcterms:W3CDTF">2023-05-10T12:50:35Z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0x0101003947F2506E4E4646B744CDE35131544A</vt:lpwstr>
  </property>
</Properties>
</file>