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61" r:id="rId3"/>
    <p:sldId id="262" r:id="rId4"/>
    <p:sldId id="265" r:id="rId5"/>
    <p:sldId id="266" r:id="rId6"/>
    <p:sldId id="257" r:id="rId7"/>
    <p:sldId id="259" r:id="rId8"/>
    <p:sldId id="271" r:id="rId9"/>
    <p:sldId id="290" r:id="rId10"/>
    <p:sldId id="272" r:id="rId11"/>
    <p:sldId id="260" r:id="rId12"/>
    <p:sldId id="273" r:id="rId13"/>
    <p:sldId id="274" r:id="rId14"/>
    <p:sldId id="275" r:id="rId15"/>
    <p:sldId id="276" r:id="rId16"/>
    <p:sldId id="289"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09" autoAdjust="0"/>
    <p:restoredTop sz="94660"/>
  </p:normalViewPr>
  <p:slideViewPr>
    <p:cSldViewPr snapToGrid="0">
      <p:cViewPr varScale="1">
        <p:scale>
          <a:sx n="115" d="100"/>
          <a:sy n="115" d="100"/>
        </p:scale>
        <p:origin x="78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1F42DE-0E7F-4521-8DE8-660FC7B6329E}" type="datetimeFigureOut">
              <a:rPr lang="fr-FR" smtClean="0"/>
              <a:t>12/05/2023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8FABCA-3F4F-4FD0-8347-91E46338AE5C}" type="slidenum">
              <a:rPr lang="fr-FR" smtClean="0"/>
              <a:t>‹N°›</a:t>
            </a:fld>
            <a:endParaRPr lang="fr-FR"/>
          </a:p>
        </p:txBody>
      </p:sp>
    </p:spTree>
    <p:extLst>
      <p:ext uri="{BB962C8B-B14F-4D97-AF65-F5344CB8AC3E}">
        <p14:creationId xmlns:p14="http://schemas.microsoft.com/office/powerpoint/2010/main" val="1522204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9393A5D-14D6-4646-84B9-A0E78F83D06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0739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6551FCEB-CD85-4421-9A2B-12E769000F1A}" type="datetimeFigureOut">
              <a:rPr lang="fr-FR" smtClean="0"/>
              <a:t>12/05/2023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3001674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551FCEB-CD85-4421-9A2B-12E769000F1A}" type="datetimeFigureOut">
              <a:rPr lang="fr-FR" smtClean="0"/>
              <a:t>12/05/2023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36305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551FCEB-CD85-4421-9A2B-12E769000F1A}" type="datetimeFigureOut">
              <a:rPr lang="fr-FR" smtClean="0"/>
              <a:t>12/05/2023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3554748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Claude Marchand / MC collaboration meeting</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5141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Claude Marchand / MC collaboration meeting</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3878321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Claude Marchand / MC collaboration meeting</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180891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Claude Marchand / MC collaboration meeting</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1363729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609600" y="1701800"/>
            <a:ext cx="10972800" cy="4673600"/>
          </a:xfrm>
          <a:prstGeom prst="rect">
            <a:avLst/>
          </a:prstGeom>
        </p:spPr>
        <p:txBody>
          <a:bodyPr vert="horz"/>
          <a:lstStyle/>
          <a:p>
            <a:r>
              <a:rPr lang="fr-FR"/>
              <a:t>Cliquez sur l'icône pour ajouter une image</a:t>
            </a:r>
            <a:endParaRPr lang="en-GB"/>
          </a:p>
        </p:txBody>
      </p:sp>
      <p:sp>
        <p:nvSpPr>
          <p:cNvPr id="5"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Claude Marchand / MC collaboration meeting</a:t>
            </a:r>
            <a:endParaRPr lang="en-GB" dirty="0"/>
          </a:p>
        </p:txBody>
      </p:sp>
      <p:sp>
        <p:nvSpPr>
          <p:cNvPr id="6"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38589406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
        <p:nvSpPr>
          <p:cNvPr id="4" name="Espace réservé pour une image  6"/>
          <p:cNvSpPr>
            <a:spLocks noGrp="1"/>
          </p:cNvSpPr>
          <p:nvPr>
            <p:ph type="pic" sz="quarter" idx="10"/>
          </p:nvPr>
        </p:nvSpPr>
        <p:spPr>
          <a:xfrm>
            <a:off x="609600" y="1701800"/>
            <a:ext cx="4978400" cy="4368801"/>
          </a:xfrm>
          <a:prstGeom prst="rect">
            <a:avLst/>
          </a:prstGeom>
        </p:spPr>
        <p:txBody>
          <a:bodyPr vert="horz"/>
          <a:lstStyle/>
          <a:p>
            <a:r>
              <a:rPr lang="fr-FR"/>
              <a:t>Cliquez sur l'icône pour ajouter une image</a:t>
            </a:r>
            <a:endParaRPr lang="en-GB" dirty="0"/>
          </a:p>
        </p:txBody>
      </p:sp>
      <p:sp>
        <p:nvSpPr>
          <p:cNvPr id="5" name="Espace réservé du texte 11"/>
          <p:cNvSpPr>
            <a:spLocks noGrp="1"/>
          </p:cNvSpPr>
          <p:nvPr>
            <p:ph type="body" sz="quarter" idx="11"/>
          </p:nvPr>
        </p:nvSpPr>
        <p:spPr>
          <a:xfrm>
            <a:off x="5791200" y="1701800"/>
            <a:ext cx="5892800" cy="4368800"/>
          </a:xfrm>
          <a:prstGeom prst="rect">
            <a:avLst/>
          </a:prstGeom>
        </p:spPr>
        <p:txBody>
          <a:bodyPr vert="horz"/>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6"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Claude Marchand / MC collaboration meeting</a:t>
            </a:r>
            <a:endParaRPr lang="en-GB" dirty="0"/>
          </a:p>
        </p:txBody>
      </p:sp>
      <p:sp>
        <p:nvSpPr>
          <p:cNvPr id="7"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Tree>
    <p:extLst>
      <p:ext uri="{BB962C8B-B14F-4D97-AF65-F5344CB8AC3E}">
        <p14:creationId xmlns:p14="http://schemas.microsoft.com/office/powerpoint/2010/main" val="168040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endParaRPr lang="en-GB" dirty="0"/>
          </a:p>
        </p:txBody>
      </p:sp>
      <p:sp>
        <p:nvSpPr>
          <p:cNvPr id="3" name="Content Placeholder 2"/>
          <p:cNvSpPr>
            <a:spLocks noGrp="1"/>
          </p:cNvSpPr>
          <p:nvPr>
            <p:ph idx="1"/>
          </p:nvPr>
        </p:nvSpPr>
        <p:spPr>
          <a:xfrm>
            <a:off x="609600" y="1268760"/>
            <a:ext cx="10972800" cy="4857403"/>
          </a:xfrm>
        </p:spPr>
        <p:txBody>
          <a:bodyPr/>
          <a:lstStyle>
            <a:lvl1pPr marL="342900" indent="-342900">
              <a:buClr>
                <a:srgbClr val="770D29"/>
              </a:buClr>
              <a:buFont typeface="Wingdings" panose="05000000000000000000" pitchFamily="2" charset="2"/>
              <a:buChar char="§"/>
              <a:defRPr>
                <a:solidFill>
                  <a:srgbClr val="00649D"/>
                </a:solidFill>
              </a:defRPr>
            </a:lvl1pPr>
            <a:lvl2pPr marL="742950" indent="-285750">
              <a:buClr>
                <a:srgbClr val="770D29"/>
              </a:buClr>
              <a:buFont typeface="Wingdings" panose="05000000000000000000" pitchFamily="2" charset="2"/>
              <a:buChar char="§"/>
              <a:defRPr>
                <a:solidFill>
                  <a:srgbClr val="00649D"/>
                </a:solidFill>
              </a:defRPr>
            </a:lvl2pPr>
            <a:lvl3pPr marL="1143000" indent="-228600">
              <a:buClr>
                <a:srgbClr val="770D29"/>
              </a:buClr>
              <a:buFont typeface="Wingdings" panose="05000000000000000000" pitchFamily="2" charset="2"/>
              <a:buChar char="§"/>
              <a:defRPr>
                <a:solidFill>
                  <a:srgbClr val="00649D"/>
                </a:solidFill>
              </a:defRPr>
            </a:lvl3pPr>
            <a:lvl4pPr marL="1600200" indent="-228600">
              <a:buClr>
                <a:srgbClr val="770D29"/>
              </a:buClr>
              <a:buFont typeface="Wingdings" panose="05000000000000000000" pitchFamily="2" charset="2"/>
              <a:buChar char="§"/>
              <a:defRPr>
                <a:solidFill>
                  <a:srgbClr val="00649D"/>
                </a:solidFill>
              </a:defRPr>
            </a:lvl4pPr>
            <a:lvl5pPr marL="2057400" indent="-228600">
              <a:buClr>
                <a:srgbClr val="770D29"/>
              </a:buClr>
              <a:buFont typeface="Wingdings" panose="05000000000000000000" pitchFamily="2" charset="2"/>
              <a:buChar char="§"/>
              <a:defRPr>
                <a:solidFill>
                  <a:srgbClr val="00649D"/>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18131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551FCEB-CD85-4421-9A2B-12E769000F1A}" type="datetimeFigureOut">
              <a:rPr lang="fr-FR" smtClean="0"/>
              <a:t>12/05/2023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1893418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6551FCEB-CD85-4421-9A2B-12E769000F1A}" type="datetimeFigureOut">
              <a:rPr lang="fr-FR" smtClean="0"/>
              <a:t>12/05/2023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217278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551FCEB-CD85-4421-9A2B-12E769000F1A}" type="datetimeFigureOut">
              <a:rPr lang="fr-FR" smtClean="0"/>
              <a:t>12/05/2023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704188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551FCEB-CD85-4421-9A2B-12E769000F1A}" type="datetimeFigureOut">
              <a:rPr lang="fr-FR" smtClean="0"/>
              <a:t>12/05/2023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681826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551FCEB-CD85-4421-9A2B-12E769000F1A}" type="datetimeFigureOut">
              <a:rPr lang="fr-FR" smtClean="0"/>
              <a:t>12/05/2023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3369515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551FCEB-CD85-4421-9A2B-12E769000F1A}" type="datetimeFigureOut">
              <a:rPr lang="fr-FR" smtClean="0"/>
              <a:t>12/05/2023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4246045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6551FCEB-CD85-4421-9A2B-12E769000F1A}" type="datetimeFigureOut">
              <a:rPr lang="fr-FR" smtClean="0"/>
              <a:t>12/05/2023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769246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6551FCEB-CD85-4421-9A2B-12E769000F1A}" type="datetimeFigureOut">
              <a:rPr lang="fr-FR" smtClean="0"/>
              <a:t>12/05/2023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15105F-130D-487C-8868-80F06BB0DE91}" type="slidenum">
              <a:rPr lang="fr-FR" smtClean="0"/>
              <a:t>‹N°›</a:t>
            </a:fld>
            <a:endParaRPr lang="fr-FR"/>
          </a:p>
        </p:txBody>
      </p:sp>
    </p:spTree>
    <p:extLst>
      <p:ext uri="{BB962C8B-B14F-4D97-AF65-F5344CB8AC3E}">
        <p14:creationId xmlns:p14="http://schemas.microsoft.com/office/powerpoint/2010/main" val="1322770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image" Target="../media/image1.jpe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2.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1FCEB-CD85-4421-9A2B-12E769000F1A}" type="datetimeFigureOut">
              <a:rPr lang="fr-FR" smtClean="0"/>
              <a:t>12/05/2023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15105F-130D-487C-8868-80F06BB0DE91}" type="slidenum">
              <a:rPr lang="fr-FR" smtClean="0"/>
              <a:t>‹N°›</a:t>
            </a:fld>
            <a:endParaRPr lang="fr-FR"/>
          </a:p>
        </p:txBody>
      </p:sp>
    </p:spTree>
    <p:extLst>
      <p:ext uri="{BB962C8B-B14F-4D97-AF65-F5344CB8AC3E}">
        <p14:creationId xmlns:p14="http://schemas.microsoft.com/office/powerpoint/2010/main" val="3255627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5" r:id="rId12"/>
    <p:sldLayoutId id="214748366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6273800"/>
            <a:ext cx="12192000" cy="677333"/>
          </a:xfrm>
          <a:prstGeom prst="rect">
            <a:avLst/>
          </a:prstGeom>
        </p:spPr>
      </p:pic>
      <p:pic>
        <p:nvPicPr>
          <p:cNvPr id="2" name="Image 1">
            <a:extLst>
              <a:ext uri="{FF2B5EF4-FFF2-40B4-BE49-F238E27FC236}">
                <a16:creationId xmlns:a16="http://schemas.microsoft.com/office/drawing/2014/main" id="{D9030DCB-E887-DD12-A522-648B298E82FA}"/>
              </a:ext>
            </a:extLst>
          </p:cNvPr>
          <p:cNvPicPr>
            <a:picLocks noChangeAspect="1"/>
          </p:cNvPicPr>
          <p:nvPr userDrawn="1"/>
        </p:nvPicPr>
        <p:blipFill>
          <a:blip r:embed="rId8"/>
          <a:stretch>
            <a:fillRect/>
          </a:stretch>
        </p:blipFill>
        <p:spPr>
          <a:xfrm>
            <a:off x="107504" y="123478"/>
            <a:ext cx="1008112" cy="1158175"/>
          </a:xfrm>
          <a:prstGeom prst="rect">
            <a:avLst/>
          </a:prstGeom>
        </p:spPr>
      </p:pic>
    </p:spTree>
    <p:extLst>
      <p:ext uri="{BB962C8B-B14F-4D97-AF65-F5344CB8AC3E}">
        <p14:creationId xmlns:p14="http://schemas.microsoft.com/office/powerpoint/2010/main" val="3534084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7" r:id="rId5"/>
  </p:sldLayoutIdLst>
  <p:hf hdr="0" ftr="0" dt="0"/>
  <p:txStyles>
    <p:titleStyle>
      <a:lvl1pPr algn="ctr" defTabSz="609585" rtl="0" eaLnBrk="1" latinLnBrk="0" hangingPunct="1">
        <a:spcBef>
          <a:spcPct val="0"/>
        </a:spcBef>
        <a:buNone/>
        <a:defRPr sz="3733" b="1" kern="1200">
          <a:solidFill>
            <a:schemeClr val="tx1"/>
          </a:solidFill>
          <a:latin typeface="Arial Narrow"/>
          <a:ea typeface="+mj-ea"/>
          <a:cs typeface="Arial Narrow"/>
        </a:defRPr>
      </a:lvl1pPr>
    </p:titleStyle>
    <p:body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hyperlink" Target="https://www.sciencedirect.com/science/article/pii/S0168900218310192" TargetMode="Externa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Image 83" descr="LHC-Tunel-04A0112-s.jpg"/>
          <p:cNvPicPr>
            <a:picLocks/>
          </p:cNvPicPr>
          <p:nvPr/>
        </p:nvPicPr>
        <p:blipFill>
          <a:blip r:embed="rId2"/>
          <a:srcRect t="11617" b="21185"/>
          <a:stretch>
            <a:fillRect/>
          </a:stretch>
        </p:blipFill>
        <p:spPr>
          <a:xfrm>
            <a:off x="0" y="1502941"/>
            <a:ext cx="12192000" cy="5427872"/>
          </a:xfrm>
          <a:prstGeom prst="rect">
            <a:avLst/>
          </a:prstGeom>
        </p:spPr>
      </p:pic>
      <p:pic>
        <p:nvPicPr>
          <p:cNvPr id="83" name="Image 82" descr="MUON-SlideGraph-LogoBkgnd2.png"/>
          <p:cNvPicPr>
            <a:picLocks noChangeAspect="1"/>
          </p:cNvPicPr>
          <p:nvPr/>
        </p:nvPicPr>
        <p:blipFill>
          <a:blip r:embed="rId3"/>
          <a:stretch>
            <a:fillRect/>
          </a:stretch>
        </p:blipFill>
        <p:spPr>
          <a:xfrm>
            <a:off x="0" y="76200"/>
            <a:ext cx="12192000" cy="6854613"/>
          </a:xfrm>
          <a:prstGeom prst="rect">
            <a:avLst/>
          </a:prstGeom>
        </p:spPr>
      </p:pic>
      <p:sp>
        <p:nvSpPr>
          <p:cNvPr id="82" name="Titre 81"/>
          <p:cNvSpPr>
            <a:spLocks noGrp="1"/>
          </p:cNvSpPr>
          <p:nvPr>
            <p:ph type="title"/>
          </p:nvPr>
        </p:nvSpPr>
        <p:spPr>
          <a:xfrm>
            <a:off x="1691541" y="260800"/>
            <a:ext cx="8923190" cy="828849"/>
          </a:xfrm>
        </p:spPr>
        <p:txBody>
          <a:bodyPr>
            <a:normAutofit fontScale="90000"/>
          </a:bodyPr>
          <a:lstStyle/>
          <a:p>
            <a:pPr algn="ctr"/>
            <a:r>
              <a:rPr lang="fr-FR" dirty="0" err="1"/>
              <a:t>Workplan</a:t>
            </a:r>
            <a:r>
              <a:rPr lang="fr-FR" dirty="0"/>
              <a:t> for RF WP6 </a:t>
            </a:r>
            <a:r>
              <a:rPr lang="fr-FR" dirty="0" err="1"/>
              <a:t>Task</a:t>
            </a:r>
            <a:r>
              <a:rPr lang="fr-FR" dirty="0"/>
              <a:t> 3: </a:t>
            </a:r>
            <a:br>
              <a:rPr lang="fr-FR" dirty="0"/>
            </a:br>
            <a:r>
              <a:rPr lang="fr-FR" dirty="0"/>
              <a:t>Break-down mitigation </a:t>
            </a:r>
            <a:r>
              <a:rPr lang="fr-FR" dirty="0" err="1"/>
              <a:t>studies</a:t>
            </a:r>
            <a:endParaRPr lang="en-GB" dirty="0"/>
          </a:p>
        </p:txBody>
      </p:sp>
      <p:sp>
        <p:nvSpPr>
          <p:cNvPr id="87" name="ZoneTexte 86"/>
          <p:cNvSpPr txBox="1"/>
          <p:nvPr/>
        </p:nvSpPr>
        <p:spPr>
          <a:xfrm>
            <a:off x="8115328" y="5112265"/>
            <a:ext cx="3962400" cy="1446358"/>
          </a:xfrm>
          <a:prstGeom prst="rect">
            <a:avLst/>
          </a:prstGeom>
          <a:noFill/>
        </p:spPr>
        <p:txBody>
          <a:bodyPr wrap="square" rtlCol="0">
            <a:spAutoFit/>
          </a:bodyPr>
          <a:lstStyle/>
          <a:p>
            <a:pPr algn="r" defTabSz="609585"/>
            <a:r>
              <a:rPr lang="en-GB" sz="2133" dirty="0">
                <a:solidFill>
                  <a:prstClr val="white"/>
                </a:solidFill>
                <a:latin typeface="Arial Narrow"/>
                <a:cs typeface="Arial Narrow"/>
              </a:rPr>
              <a:t>Guillaume Ferrand</a:t>
            </a:r>
          </a:p>
          <a:p>
            <a:pPr algn="r" defTabSz="609585"/>
            <a:r>
              <a:rPr lang="en-GB" sz="2133" dirty="0">
                <a:solidFill>
                  <a:prstClr val="white"/>
                </a:solidFill>
                <a:latin typeface="Arial Narrow"/>
                <a:cs typeface="Arial Narrow"/>
              </a:rPr>
              <a:t>CEA Paris-</a:t>
            </a:r>
            <a:r>
              <a:rPr lang="en-GB" sz="2133" dirty="0" err="1">
                <a:solidFill>
                  <a:prstClr val="white"/>
                </a:solidFill>
                <a:latin typeface="Arial Narrow"/>
                <a:cs typeface="Arial Narrow"/>
              </a:rPr>
              <a:t>Saclay</a:t>
            </a:r>
            <a:endParaRPr lang="en-GB" sz="2133" dirty="0">
              <a:solidFill>
                <a:prstClr val="white"/>
              </a:solidFill>
              <a:latin typeface="Arial Narrow"/>
              <a:cs typeface="Arial Narrow"/>
            </a:endParaRPr>
          </a:p>
          <a:p>
            <a:pPr algn="r" defTabSz="609585"/>
            <a:r>
              <a:rPr lang="fr-FR" sz="2133" dirty="0">
                <a:solidFill>
                  <a:prstClr val="white"/>
                </a:solidFill>
                <a:latin typeface="Arial Narrow"/>
                <a:cs typeface="Arial Narrow"/>
              </a:rPr>
              <a:t>WP6 coordination meeting #1</a:t>
            </a:r>
          </a:p>
          <a:p>
            <a:pPr algn="r" defTabSz="609585"/>
            <a:r>
              <a:rPr lang="fr-FR" sz="2133" dirty="0">
                <a:solidFill>
                  <a:prstClr val="white"/>
                </a:solidFill>
                <a:latin typeface="Arial Narrow"/>
                <a:cs typeface="Arial Narrow"/>
              </a:rPr>
              <a:t>May 10, 2023</a:t>
            </a:r>
            <a:endParaRPr lang="en-GB" sz="2400" dirty="0">
              <a:solidFill>
                <a:prstClr val="black"/>
              </a:solidFill>
              <a:latin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9601" y="162133"/>
            <a:ext cx="1308127" cy="1067217"/>
          </a:xfrm>
          <a:prstGeom prst="rect">
            <a:avLst/>
          </a:prstGeom>
        </p:spPr>
      </p:pic>
      <p:pic>
        <p:nvPicPr>
          <p:cNvPr id="3" name="Image 2">
            <a:extLst>
              <a:ext uri="{FF2B5EF4-FFF2-40B4-BE49-F238E27FC236}">
                <a16:creationId xmlns:a16="http://schemas.microsoft.com/office/drawing/2014/main" id="{DF69107E-6EEC-6B87-6E85-81B42A2CE61C}"/>
              </a:ext>
            </a:extLst>
          </p:cNvPr>
          <p:cNvPicPr>
            <a:picLocks noChangeAspect="1"/>
          </p:cNvPicPr>
          <p:nvPr/>
        </p:nvPicPr>
        <p:blipFill>
          <a:blip r:embed="rId5"/>
          <a:stretch>
            <a:fillRect/>
          </a:stretch>
        </p:blipFill>
        <p:spPr>
          <a:xfrm>
            <a:off x="107503" y="123478"/>
            <a:ext cx="1208341" cy="1388209"/>
          </a:xfrm>
          <a:prstGeom prst="rect">
            <a:avLst/>
          </a:prstGeom>
        </p:spPr>
      </p:pic>
    </p:spTree>
    <p:extLst>
      <p:ext uri="{BB962C8B-B14F-4D97-AF65-F5344CB8AC3E}">
        <p14:creationId xmlns:p14="http://schemas.microsoft.com/office/powerpoint/2010/main" val="2793146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sz="quarter" idx="12"/>
          </p:nvPr>
        </p:nvSpPr>
        <p:spPr>
          <a:xfrm>
            <a:off x="558800" y="1229350"/>
            <a:ext cx="11074400" cy="4714875"/>
          </a:xfrm>
        </p:spPr>
        <p:txBody>
          <a:bodyPr/>
          <a:lstStyle/>
          <a:p>
            <a:r>
              <a:rPr lang="en-US" sz="2800" dirty="0"/>
              <a:t>Study/simulation of a test bench:</a:t>
            </a:r>
          </a:p>
          <a:p>
            <a:pPr lvl="1"/>
            <a:r>
              <a:rPr lang="en-US" sz="2800" dirty="0"/>
              <a:t>that validates/invalidates the simulations,</a:t>
            </a:r>
          </a:p>
          <a:p>
            <a:pPr lvl="1"/>
            <a:r>
              <a:rPr lang="en-US" sz="2800" dirty="0"/>
              <a:t>that allows tuning the parameters of the simulations,</a:t>
            </a:r>
          </a:p>
          <a:p>
            <a:pPr lvl="1"/>
            <a:r>
              <a:rPr lang="en-US" sz="2800" dirty="0"/>
              <a:t>that validates/invalidates the proposed cavity designs (in relation to other tasks of WP6).</a:t>
            </a:r>
          </a:p>
          <a:p>
            <a:r>
              <a:rPr lang="en-US" sz="2800" dirty="0"/>
              <a:t>Feasibility with CEA klystrons.</a:t>
            </a:r>
          </a:p>
          <a:p>
            <a:r>
              <a:rPr lang="en-US" sz="2800" dirty="0"/>
              <a:t>Study of a pulse compressor @ 704 </a:t>
            </a:r>
            <a:r>
              <a:rPr lang="en-US" sz="2800" dirty="0" err="1"/>
              <a:t>MHz.</a:t>
            </a:r>
            <a:endParaRPr lang="en-US" sz="2800" dirty="0"/>
          </a:p>
          <a:p>
            <a:r>
              <a:rPr lang="en-US" sz="2800" dirty="0"/>
              <a:t>Estimating costs.</a:t>
            </a:r>
            <a:endParaRPr lang="en-US" sz="2267" dirty="0"/>
          </a:p>
        </p:txBody>
      </p:sp>
      <p:sp>
        <p:nvSpPr>
          <p:cNvPr id="2" name="Titre 1"/>
          <p:cNvSpPr>
            <a:spLocks noGrp="1"/>
          </p:cNvSpPr>
          <p:nvPr>
            <p:ph type="title"/>
          </p:nvPr>
        </p:nvSpPr>
        <p:spPr/>
        <p:txBody>
          <a:bodyPr/>
          <a:lstStyle/>
          <a:p>
            <a:r>
              <a:rPr lang="fr-FR" dirty="0"/>
              <a:t>CEA Contribution – RF Test </a:t>
            </a:r>
            <a:r>
              <a:rPr lang="fr-FR" dirty="0" err="1"/>
              <a:t>bench</a:t>
            </a:r>
            <a:endParaRPr lang="fr-FR" dirty="0"/>
          </a:p>
        </p:txBody>
      </p:sp>
      <p:pic>
        <p:nvPicPr>
          <p:cNvPr id="3" name="Picture 1">
            <a:extLst>
              <a:ext uri="{FF2B5EF4-FFF2-40B4-BE49-F238E27FC236}">
                <a16:creationId xmlns:a16="http://schemas.microsoft.com/office/drawing/2014/main" id="{B725F82C-26D6-B7EA-683D-BD5585EAD8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69601" y="162133"/>
            <a:ext cx="1308127" cy="1067217"/>
          </a:xfrm>
          <a:prstGeom prst="rect">
            <a:avLst/>
          </a:prstGeom>
        </p:spPr>
      </p:pic>
      <p:sp>
        <p:nvSpPr>
          <p:cNvPr id="5" name="ZoneTexte 4">
            <a:extLst>
              <a:ext uri="{FF2B5EF4-FFF2-40B4-BE49-F238E27FC236}">
                <a16:creationId xmlns:a16="http://schemas.microsoft.com/office/drawing/2014/main" id="{F1703203-6252-B78A-36E4-CAD49AF937A5}"/>
              </a:ext>
            </a:extLst>
          </p:cNvPr>
          <p:cNvSpPr txBox="1"/>
          <p:nvPr/>
        </p:nvSpPr>
        <p:spPr>
          <a:xfrm>
            <a:off x="4678499" y="5544115"/>
            <a:ext cx="7176965" cy="400110"/>
          </a:xfrm>
          <a:prstGeom prst="rect">
            <a:avLst/>
          </a:prstGeom>
          <a:noFill/>
        </p:spPr>
        <p:txBody>
          <a:bodyPr wrap="none" rtlCol="0">
            <a:spAutoFit/>
          </a:bodyPr>
          <a:lstStyle/>
          <a:p>
            <a:r>
              <a:rPr lang="fr-FR" sz="2000" b="1" dirty="0"/>
              <a:t>Open position to </a:t>
            </a:r>
            <a:r>
              <a:rPr lang="fr-FR" sz="2000" b="1" dirty="0" err="1"/>
              <a:t>hire</a:t>
            </a:r>
            <a:r>
              <a:rPr lang="fr-FR" sz="2000" b="1" dirty="0"/>
              <a:t> postdoc on EU </a:t>
            </a:r>
            <a:r>
              <a:rPr lang="fr-FR" sz="2000" b="1" dirty="0" err="1"/>
              <a:t>funds</a:t>
            </a:r>
            <a:r>
              <a:rPr lang="fr-FR" sz="2000" b="1" dirty="0"/>
              <a:t> for 22 </a:t>
            </a:r>
            <a:r>
              <a:rPr lang="fr-FR" sz="2000" b="1" dirty="0" err="1"/>
              <a:t>months</a:t>
            </a:r>
            <a:endParaRPr lang="fr-FR" sz="2000" b="1" dirty="0"/>
          </a:p>
        </p:txBody>
      </p:sp>
    </p:spTree>
    <p:extLst>
      <p:ext uri="{BB962C8B-B14F-4D97-AF65-F5344CB8AC3E}">
        <p14:creationId xmlns:p14="http://schemas.microsoft.com/office/powerpoint/2010/main" val="2660876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70547" y="1797073"/>
            <a:ext cx="5010932" cy="4795143"/>
          </a:xfrm>
          <a:prstGeom prst="rect">
            <a:avLst/>
          </a:prstGeom>
          <a:pattFill prst="horzBrick">
            <a:fgClr>
              <a:schemeClr val="tx1"/>
            </a:fgClr>
            <a:bgClr>
              <a:schemeClr val="bg2"/>
            </a:bgClr>
          </a:patt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40" name="Rectangle 39"/>
          <p:cNvSpPr/>
          <p:nvPr/>
        </p:nvSpPr>
        <p:spPr>
          <a:xfrm>
            <a:off x="1248878" y="2110797"/>
            <a:ext cx="4301695" cy="415995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6" name="Titre 5"/>
          <p:cNvSpPr>
            <a:spLocks noGrp="1"/>
          </p:cNvSpPr>
          <p:nvPr>
            <p:ph type="title"/>
          </p:nvPr>
        </p:nvSpPr>
        <p:spPr>
          <a:xfrm>
            <a:off x="1966502" y="285165"/>
            <a:ext cx="9042400" cy="1143000"/>
          </a:xfrm>
        </p:spPr>
        <p:txBody>
          <a:bodyPr/>
          <a:lstStyle/>
          <a:p>
            <a:r>
              <a:rPr lang="en-GB" dirty="0"/>
              <a:t>Example of CEA RF test stand</a:t>
            </a:r>
          </a:p>
        </p:txBody>
      </p:sp>
      <p:sp>
        <p:nvSpPr>
          <p:cNvPr id="4" name="Espace réservé du numéro de diapositive 3"/>
          <p:cNvSpPr>
            <a:spLocks noGrp="1"/>
          </p:cNvSpPr>
          <p:nvPr>
            <p:ph type="sldNum" sz="quarter" idx="4"/>
          </p:nvPr>
        </p:nvSpPr>
        <p:spPr/>
        <p:txBody>
          <a:bodyPr/>
          <a:lstStyle/>
          <a:p>
            <a:pPr defTabSz="609585"/>
            <a:fld id="{974172A1-1CBF-0B40-9234-7D4D80EC19EA}" type="slidenum">
              <a:rPr lang="en-GB">
                <a:solidFill>
                  <a:prstClr val="white"/>
                </a:solidFill>
              </a:rPr>
              <a:pPr defTabSz="609585"/>
              <a:t>11</a:t>
            </a:fld>
            <a:endParaRPr lang="en-GB" dirty="0">
              <a:solidFill>
                <a:prstClr val="white"/>
              </a:solidFill>
            </a:endParaRPr>
          </a:p>
        </p:txBody>
      </p:sp>
      <p:sp>
        <p:nvSpPr>
          <p:cNvPr id="5" name="Rectangle 4"/>
          <p:cNvSpPr/>
          <p:nvPr/>
        </p:nvSpPr>
        <p:spPr>
          <a:xfrm>
            <a:off x="7112306" y="5194764"/>
            <a:ext cx="4800533" cy="1075985"/>
          </a:xfrm>
          <a:prstGeom prst="rect">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r>
              <a:rPr lang="en-US" sz="2400" dirty="0">
                <a:solidFill>
                  <a:prstClr val="white"/>
                </a:solidFill>
                <a:latin typeface="Arial"/>
              </a:rPr>
              <a:t>CPI VKP7952A 1.2 MW peak</a:t>
            </a:r>
            <a:endParaRPr lang="fr-FR" sz="2400" dirty="0">
              <a:solidFill>
                <a:prstClr val="white"/>
              </a:solidFill>
              <a:latin typeface="Arial"/>
            </a:endParaRPr>
          </a:p>
        </p:txBody>
      </p:sp>
      <p:sp>
        <p:nvSpPr>
          <p:cNvPr id="10" name="Rectangle 9"/>
          <p:cNvSpPr/>
          <p:nvPr/>
        </p:nvSpPr>
        <p:spPr>
          <a:xfrm>
            <a:off x="7146107" y="3709914"/>
            <a:ext cx="4800533" cy="1075986"/>
          </a:xfrm>
          <a:prstGeom prst="rect">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r>
              <a:rPr lang="en-US" sz="2400" dirty="0">
                <a:solidFill>
                  <a:prstClr val="white"/>
                </a:solidFill>
                <a:latin typeface="Arial"/>
              </a:rPr>
              <a:t>Thales 2182A 1.6 MW peak</a:t>
            </a:r>
            <a:endParaRPr lang="fr-FR" sz="2400" dirty="0">
              <a:solidFill>
                <a:prstClr val="white"/>
              </a:solidFill>
              <a:latin typeface="Arial"/>
            </a:endParaRPr>
          </a:p>
        </p:txBody>
      </p:sp>
      <p:sp>
        <p:nvSpPr>
          <p:cNvPr id="7" name="Left Brace 6"/>
          <p:cNvSpPr/>
          <p:nvPr/>
        </p:nvSpPr>
        <p:spPr>
          <a:xfrm>
            <a:off x="5600014" y="4076582"/>
            <a:ext cx="1546093" cy="1852429"/>
          </a:xfrm>
          <a:prstGeom prst="leftBrace">
            <a:avLst>
              <a:gd name="adj1" fmla="val 8333"/>
              <a:gd name="adj2" fmla="val 49509"/>
            </a:avLst>
          </a:prstGeom>
          <a:ln w="76200">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12" name="TextBox 11"/>
          <p:cNvSpPr txBox="1"/>
          <p:nvPr/>
        </p:nvSpPr>
        <p:spPr>
          <a:xfrm>
            <a:off x="1229843" y="5903408"/>
            <a:ext cx="612668" cy="461665"/>
          </a:xfrm>
          <a:prstGeom prst="rect">
            <a:avLst/>
          </a:prstGeom>
          <a:noFill/>
        </p:spPr>
        <p:txBody>
          <a:bodyPr wrap="none" rtlCol="0">
            <a:spAutoFit/>
          </a:bodyPr>
          <a:lstStyle/>
          <a:p>
            <a:pPr defTabSz="609585"/>
            <a:r>
              <a:rPr lang="en-US" sz="2400" dirty="0">
                <a:solidFill>
                  <a:prstClr val="black"/>
                </a:solidFill>
                <a:latin typeface="Arial"/>
              </a:rPr>
              <a:t>7m</a:t>
            </a:r>
            <a:endParaRPr lang="fr-FR" sz="2400" dirty="0">
              <a:solidFill>
                <a:prstClr val="black"/>
              </a:solidFill>
              <a:latin typeface="Arial"/>
            </a:endParaRPr>
          </a:p>
        </p:txBody>
      </p:sp>
      <p:sp>
        <p:nvSpPr>
          <p:cNvPr id="13" name="Rectangle 12"/>
          <p:cNvSpPr/>
          <p:nvPr/>
        </p:nvSpPr>
        <p:spPr>
          <a:xfrm>
            <a:off x="319428" y="1508787"/>
            <a:ext cx="434393" cy="5092299"/>
          </a:xfrm>
          <a:prstGeom prst="rect">
            <a:avLst/>
          </a:prstGeom>
          <a:solidFill>
            <a:schemeClr val="tx2">
              <a:lumMod val="75000"/>
            </a:schemeClr>
          </a:solidFill>
          <a:ln>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14" name="Rectangle 13"/>
          <p:cNvSpPr/>
          <p:nvPr/>
        </p:nvSpPr>
        <p:spPr>
          <a:xfrm rot="5400000">
            <a:off x="1671447" y="2862427"/>
            <a:ext cx="2112235" cy="1740789"/>
          </a:xfrm>
          <a:prstGeom prst="rect">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20" name="TextBox 19"/>
          <p:cNvSpPr txBox="1"/>
          <p:nvPr/>
        </p:nvSpPr>
        <p:spPr>
          <a:xfrm>
            <a:off x="1615114" y="4921624"/>
            <a:ext cx="1835239" cy="461665"/>
          </a:xfrm>
          <a:prstGeom prst="rect">
            <a:avLst/>
          </a:prstGeom>
          <a:noFill/>
        </p:spPr>
        <p:txBody>
          <a:bodyPr wrap="square" rtlCol="0">
            <a:spAutoFit/>
          </a:bodyPr>
          <a:lstStyle/>
          <a:p>
            <a:pPr defTabSz="609585"/>
            <a:r>
              <a:rPr lang="en-US" sz="2400" dirty="0">
                <a:solidFill>
                  <a:prstClr val="black"/>
                </a:solidFill>
                <a:latin typeface="Arial"/>
              </a:rPr>
              <a:t>cavity</a:t>
            </a:r>
            <a:endParaRPr lang="fr-FR" sz="2400" dirty="0">
              <a:solidFill>
                <a:prstClr val="black"/>
              </a:solidFill>
              <a:latin typeface="Arial"/>
            </a:endParaRPr>
          </a:p>
        </p:txBody>
      </p:sp>
      <p:cxnSp>
        <p:nvCxnSpPr>
          <p:cNvPr id="30" name="Straight Connector 29"/>
          <p:cNvCxnSpPr/>
          <p:nvPr/>
        </p:nvCxnSpPr>
        <p:spPr>
          <a:xfrm flipV="1">
            <a:off x="4770623" y="5016652"/>
            <a:ext cx="0" cy="514625"/>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rot="5400000">
            <a:off x="2172281" y="5026305"/>
            <a:ext cx="1089033" cy="183505"/>
          </a:xfrm>
          <a:prstGeom prst="rect">
            <a:avLst/>
          </a:prstGeom>
          <a:solidFill>
            <a:schemeClr val="accent3">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19" name="Rectangle 18"/>
          <p:cNvSpPr/>
          <p:nvPr/>
        </p:nvSpPr>
        <p:spPr>
          <a:xfrm rot="5400000">
            <a:off x="2647182" y="5029857"/>
            <a:ext cx="141671" cy="288032"/>
          </a:xfrm>
          <a:prstGeom prst="rect">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cxnSp>
        <p:nvCxnSpPr>
          <p:cNvPr id="37" name="Straight Connector 36"/>
          <p:cNvCxnSpPr/>
          <p:nvPr/>
        </p:nvCxnSpPr>
        <p:spPr>
          <a:xfrm flipH="1">
            <a:off x="4712673" y="4993701"/>
            <a:ext cx="976784" cy="4900"/>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a:off x="3662141" y="4381472"/>
            <a:ext cx="0" cy="1564397"/>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a:endCxn id="34" idx="6"/>
          </p:cNvCxnSpPr>
          <p:nvPr/>
        </p:nvCxnSpPr>
        <p:spPr>
          <a:xfrm>
            <a:off x="4444340" y="5118057"/>
            <a:ext cx="0" cy="650231"/>
          </a:xfrm>
          <a:prstGeom prst="line">
            <a:avLst/>
          </a:prstGeom>
          <a:ln w="76200">
            <a:solidFill>
              <a:srgbClr val="C00000"/>
            </a:solidFill>
          </a:ln>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7784380" y="2949155"/>
            <a:ext cx="3456384" cy="461665"/>
          </a:xfrm>
          <a:prstGeom prst="rect">
            <a:avLst/>
          </a:prstGeom>
          <a:noFill/>
        </p:spPr>
        <p:txBody>
          <a:bodyPr wrap="square" rtlCol="0">
            <a:spAutoFit/>
          </a:bodyPr>
          <a:lstStyle/>
          <a:p>
            <a:pPr defTabSz="609585"/>
            <a:r>
              <a:rPr lang="en-US" sz="2400" dirty="0">
                <a:solidFill>
                  <a:prstClr val="black"/>
                </a:solidFill>
                <a:latin typeface="Arial"/>
              </a:rPr>
              <a:t>Klystrons (f=704 MHz)</a:t>
            </a:r>
            <a:endParaRPr lang="fr-FR" sz="2400" dirty="0">
              <a:solidFill>
                <a:prstClr val="black"/>
              </a:solidFill>
              <a:latin typeface="Arial"/>
            </a:endParaRPr>
          </a:p>
        </p:txBody>
      </p:sp>
      <p:cxnSp>
        <p:nvCxnSpPr>
          <p:cNvPr id="22" name="Straight Arrow Connector 21"/>
          <p:cNvCxnSpPr/>
          <p:nvPr/>
        </p:nvCxnSpPr>
        <p:spPr>
          <a:xfrm rot="5400000" flipH="1">
            <a:off x="2236743" y="4638003"/>
            <a:ext cx="960107"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850751" y="6430170"/>
            <a:ext cx="5030728" cy="0"/>
          </a:xfrm>
          <a:prstGeom prst="straightConnector1">
            <a:avLst/>
          </a:prstGeom>
          <a:ln>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2014697" y="3058692"/>
            <a:ext cx="1536171" cy="830997"/>
          </a:xfrm>
          <a:prstGeom prst="rect">
            <a:avLst/>
          </a:prstGeom>
          <a:noFill/>
        </p:spPr>
        <p:txBody>
          <a:bodyPr wrap="square" rtlCol="0">
            <a:spAutoFit/>
          </a:bodyPr>
          <a:lstStyle/>
          <a:p>
            <a:pPr algn="ctr" defTabSz="609585"/>
            <a:r>
              <a:rPr lang="en-US" sz="2400" dirty="0">
                <a:solidFill>
                  <a:prstClr val="black"/>
                </a:solidFill>
                <a:latin typeface="Arial"/>
              </a:rPr>
              <a:t>Magnet</a:t>
            </a:r>
          </a:p>
          <a:p>
            <a:pPr algn="ctr" defTabSz="609585"/>
            <a:r>
              <a:rPr lang="en-US" sz="2400" dirty="0">
                <a:solidFill>
                  <a:prstClr val="black"/>
                </a:solidFill>
                <a:latin typeface="Arial"/>
              </a:rPr>
              <a:t>(</a:t>
            </a:r>
            <a:r>
              <a:rPr lang="en-US" dirty="0">
                <a:solidFill>
                  <a:prstClr val="black"/>
                </a:solidFill>
                <a:latin typeface="Arial"/>
              </a:rPr>
              <a:t>MICE 4T</a:t>
            </a:r>
            <a:r>
              <a:rPr lang="en-US" sz="2400" dirty="0">
                <a:solidFill>
                  <a:prstClr val="black"/>
                </a:solidFill>
                <a:latin typeface="Arial"/>
              </a:rPr>
              <a:t>)</a:t>
            </a:r>
            <a:endParaRPr lang="fr-FR" sz="2400" dirty="0">
              <a:solidFill>
                <a:prstClr val="black"/>
              </a:solidFill>
              <a:latin typeface="Arial"/>
            </a:endParaRPr>
          </a:p>
        </p:txBody>
      </p:sp>
      <p:sp>
        <p:nvSpPr>
          <p:cNvPr id="60" name="Left Brace 59"/>
          <p:cNvSpPr/>
          <p:nvPr/>
        </p:nvSpPr>
        <p:spPr>
          <a:xfrm rot="5400000">
            <a:off x="9199817" y="-231794"/>
            <a:ext cx="380364" cy="455538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61" name="Left Brace 60"/>
          <p:cNvSpPr/>
          <p:nvPr/>
        </p:nvSpPr>
        <p:spPr>
          <a:xfrm rot="5400000">
            <a:off x="3787320" y="-1568313"/>
            <a:ext cx="408208" cy="624175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62" name="TextBox 61"/>
          <p:cNvSpPr txBox="1"/>
          <p:nvPr/>
        </p:nvSpPr>
        <p:spPr>
          <a:xfrm>
            <a:off x="8096291" y="1411280"/>
            <a:ext cx="2101857" cy="461665"/>
          </a:xfrm>
          <a:prstGeom prst="rect">
            <a:avLst/>
          </a:prstGeom>
          <a:noFill/>
        </p:spPr>
        <p:txBody>
          <a:bodyPr wrap="none" rtlCol="0">
            <a:spAutoFit/>
          </a:bodyPr>
          <a:lstStyle/>
          <a:p>
            <a:pPr defTabSz="609585"/>
            <a:r>
              <a:rPr lang="en-US" sz="2400" dirty="0">
                <a:solidFill>
                  <a:prstClr val="black"/>
                </a:solidFill>
                <a:latin typeface="Arial"/>
              </a:rPr>
              <a:t>Already exists</a:t>
            </a:r>
            <a:endParaRPr lang="fr-FR" sz="2400" dirty="0">
              <a:solidFill>
                <a:prstClr val="black"/>
              </a:solidFill>
              <a:latin typeface="Arial"/>
            </a:endParaRPr>
          </a:p>
        </p:txBody>
      </p:sp>
      <p:sp>
        <p:nvSpPr>
          <p:cNvPr id="63" name="TextBox 62"/>
          <p:cNvSpPr txBox="1"/>
          <p:nvPr/>
        </p:nvSpPr>
        <p:spPr>
          <a:xfrm>
            <a:off x="3048743" y="920571"/>
            <a:ext cx="1274901" cy="461665"/>
          </a:xfrm>
          <a:prstGeom prst="rect">
            <a:avLst/>
          </a:prstGeom>
          <a:solidFill>
            <a:srgbClr val="92D051"/>
          </a:solidFill>
        </p:spPr>
        <p:txBody>
          <a:bodyPr wrap="square" rtlCol="0">
            <a:spAutoFit/>
          </a:bodyPr>
          <a:lstStyle/>
          <a:p>
            <a:pPr defTabSz="609585"/>
            <a:r>
              <a:rPr lang="en-US" sz="2400" dirty="0">
                <a:solidFill>
                  <a:prstClr val="black"/>
                </a:solidFill>
                <a:latin typeface="Arial"/>
              </a:rPr>
              <a:t>To build</a:t>
            </a:r>
            <a:endParaRPr lang="fr-FR" sz="2400" dirty="0">
              <a:solidFill>
                <a:prstClr val="black"/>
              </a:solidFill>
              <a:latin typeface="Arial"/>
            </a:endParaRPr>
          </a:p>
        </p:txBody>
      </p:sp>
      <p:sp>
        <p:nvSpPr>
          <p:cNvPr id="2" name="TextBox 1"/>
          <p:cNvSpPr txBox="1"/>
          <p:nvPr/>
        </p:nvSpPr>
        <p:spPr>
          <a:xfrm>
            <a:off x="4714981" y="4532540"/>
            <a:ext cx="1244251" cy="461665"/>
          </a:xfrm>
          <a:prstGeom prst="rect">
            <a:avLst/>
          </a:prstGeom>
          <a:noFill/>
        </p:spPr>
        <p:txBody>
          <a:bodyPr wrap="none" rtlCol="0">
            <a:spAutoFit/>
          </a:bodyPr>
          <a:lstStyle/>
          <a:p>
            <a:pPr defTabSz="609585"/>
            <a:r>
              <a:rPr lang="en-US" sz="2400" dirty="0">
                <a:solidFill>
                  <a:prstClr val="black"/>
                </a:solidFill>
                <a:latin typeface="Arial"/>
              </a:rPr>
              <a:t>2.8 MW</a:t>
            </a:r>
            <a:endParaRPr lang="fr-FR" sz="2400" dirty="0">
              <a:solidFill>
                <a:prstClr val="black"/>
              </a:solidFill>
              <a:latin typeface="Arial"/>
            </a:endParaRPr>
          </a:p>
        </p:txBody>
      </p:sp>
      <p:sp>
        <p:nvSpPr>
          <p:cNvPr id="35" name="Rectangle 34"/>
          <p:cNvSpPr/>
          <p:nvPr/>
        </p:nvSpPr>
        <p:spPr>
          <a:xfrm>
            <a:off x="4126436" y="5413641"/>
            <a:ext cx="768085" cy="720600"/>
          </a:xfrm>
          <a:prstGeom prst="rect">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24" name="Oval 23"/>
          <p:cNvSpPr/>
          <p:nvPr/>
        </p:nvSpPr>
        <p:spPr>
          <a:xfrm>
            <a:off x="4576975" y="5336239"/>
            <a:ext cx="864096" cy="864096"/>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34" name="Oval 33"/>
          <p:cNvSpPr/>
          <p:nvPr/>
        </p:nvSpPr>
        <p:spPr>
          <a:xfrm>
            <a:off x="3580244" y="5336239"/>
            <a:ext cx="864096" cy="864096"/>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25" name="TextBox 24"/>
          <p:cNvSpPr txBox="1"/>
          <p:nvPr/>
        </p:nvSpPr>
        <p:spPr>
          <a:xfrm>
            <a:off x="3550868" y="5375178"/>
            <a:ext cx="1978753" cy="830997"/>
          </a:xfrm>
          <a:prstGeom prst="rect">
            <a:avLst/>
          </a:prstGeom>
          <a:noFill/>
        </p:spPr>
        <p:txBody>
          <a:bodyPr wrap="square" rtlCol="0">
            <a:spAutoFit/>
          </a:bodyPr>
          <a:lstStyle/>
          <a:p>
            <a:pPr defTabSz="609585"/>
            <a:r>
              <a:rPr lang="en-US" sz="2400" dirty="0">
                <a:solidFill>
                  <a:prstClr val="black"/>
                </a:solidFill>
                <a:latin typeface="Arial"/>
              </a:rPr>
              <a:t>pulse compressor</a:t>
            </a:r>
            <a:endParaRPr lang="fr-FR" sz="2400" dirty="0">
              <a:solidFill>
                <a:prstClr val="black"/>
              </a:solidFill>
              <a:latin typeface="Arial"/>
            </a:endParaRPr>
          </a:p>
        </p:txBody>
      </p:sp>
      <p:sp>
        <p:nvSpPr>
          <p:cNvPr id="49" name="TextBox 48"/>
          <p:cNvSpPr txBox="1"/>
          <p:nvPr/>
        </p:nvSpPr>
        <p:spPr>
          <a:xfrm>
            <a:off x="985595" y="2032733"/>
            <a:ext cx="4787259" cy="461665"/>
          </a:xfrm>
          <a:prstGeom prst="rect">
            <a:avLst/>
          </a:prstGeom>
          <a:solidFill>
            <a:srgbClr val="92D051"/>
          </a:solidFill>
        </p:spPr>
        <p:txBody>
          <a:bodyPr wrap="square" rtlCol="0">
            <a:spAutoFit/>
          </a:bodyPr>
          <a:lstStyle/>
          <a:p>
            <a:pPr defTabSz="609585"/>
            <a:r>
              <a:rPr lang="en-US" sz="2400" dirty="0">
                <a:solidFill>
                  <a:prstClr val="black"/>
                </a:solidFill>
                <a:latin typeface="Arial"/>
              </a:rPr>
              <a:t>Bunker (radiation and B shielded)</a:t>
            </a:r>
            <a:endParaRPr lang="fr-FR" sz="2400" dirty="0">
              <a:solidFill>
                <a:prstClr val="black"/>
              </a:solidFill>
              <a:latin typeface="Arial"/>
            </a:endParaRPr>
          </a:p>
        </p:txBody>
      </p:sp>
      <p:sp>
        <p:nvSpPr>
          <p:cNvPr id="29" name="Oval 28"/>
          <p:cNvSpPr/>
          <p:nvPr/>
        </p:nvSpPr>
        <p:spPr>
          <a:xfrm>
            <a:off x="6154975" y="3954758"/>
            <a:ext cx="480053" cy="475665"/>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51" name="Oval 50"/>
          <p:cNvSpPr/>
          <p:nvPr/>
        </p:nvSpPr>
        <p:spPr>
          <a:xfrm>
            <a:off x="6149690" y="5680285"/>
            <a:ext cx="480053" cy="475665"/>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31" name="Arc 30"/>
          <p:cNvSpPr/>
          <p:nvPr/>
        </p:nvSpPr>
        <p:spPr>
          <a:xfrm>
            <a:off x="6241989" y="4021053"/>
            <a:ext cx="306025" cy="339441"/>
          </a:xfrm>
          <a:prstGeom prst="arc">
            <a:avLst>
              <a:gd name="adj1" fmla="val 16200000"/>
              <a:gd name="adj2" fmla="val 11236378"/>
            </a:avLst>
          </a:prstGeom>
          <a:ln>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53" name="Arc 52"/>
          <p:cNvSpPr/>
          <p:nvPr/>
        </p:nvSpPr>
        <p:spPr>
          <a:xfrm>
            <a:off x="6252272" y="5753360"/>
            <a:ext cx="306025" cy="339441"/>
          </a:xfrm>
          <a:prstGeom prst="arc">
            <a:avLst>
              <a:gd name="adj1" fmla="val 16200000"/>
              <a:gd name="adj2" fmla="val 11236378"/>
            </a:avLst>
          </a:prstGeom>
          <a:ln>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36" name="Rectangle 35"/>
          <p:cNvSpPr/>
          <p:nvPr/>
        </p:nvSpPr>
        <p:spPr>
          <a:xfrm>
            <a:off x="6021320" y="4660905"/>
            <a:ext cx="932765" cy="626521"/>
          </a:xfrm>
          <a:prstGeom prst="rect">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fr-FR" sz="2400">
              <a:solidFill>
                <a:prstClr val="white"/>
              </a:solidFill>
              <a:latin typeface="Arial"/>
            </a:endParaRPr>
          </a:p>
        </p:txBody>
      </p:sp>
      <p:sp>
        <p:nvSpPr>
          <p:cNvPr id="8" name="TextBox 7"/>
          <p:cNvSpPr txBox="1"/>
          <p:nvPr/>
        </p:nvSpPr>
        <p:spPr>
          <a:xfrm>
            <a:off x="5956405" y="4533055"/>
            <a:ext cx="1062596" cy="830997"/>
          </a:xfrm>
          <a:prstGeom prst="rect">
            <a:avLst/>
          </a:prstGeom>
          <a:noFill/>
        </p:spPr>
        <p:txBody>
          <a:bodyPr wrap="square" rtlCol="0">
            <a:spAutoFit/>
          </a:bodyPr>
          <a:lstStyle/>
          <a:p>
            <a:pPr defTabSz="609585"/>
            <a:r>
              <a:rPr lang="en-US" sz="2400" dirty="0">
                <a:solidFill>
                  <a:prstClr val="black"/>
                </a:solidFill>
                <a:latin typeface="Arial"/>
              </a:rPr>
              <a:t>magic tee</a:t>
            </a:r>
            <a:endParaRPr lang="fr-FR" sz="2400" dirty="0">
              <a:solidFill>
                <a:prstClr val="black"/>
              </a:solidFill>
              <a:latin typeface="Arial"/>
            </a:endParaRPr>
          </a:p>
        </p:txBody>
      </p:sp>
      <p:sp>
        <p:nvSpPr>
          <p:cNvPr id="3" name="Rectangle 2">
            <a:extLst>
              <a:ext uri="{FF2B5EF4-FFF2-40B4-BE49-F238E27FC236}">
                <a16:creationId xmlns:a16="http://schemas.microsoft.com/office/drawing/2014/main" id="{621C5A71-180C-2A06-3E49-C4EA01F07ABE}"/>
              </a:ext>
            </a:extLst>
          </p:cNvPr>
          <p:cNvSpPr/>
          <p:nvPr/>
        </p:nvSpPr>
        <p:spPr>
          <a:xfrm>
            <a:off x="879407" y="3860294"/>
            <a:ext cx="4949892" cy="2532287"/>
          </a:xfrm>
          <a:prstGeom prst="rect">
            <a:avLst/>
          </a:prstGeom>
          <a:noFill/>
          <a:ln w="571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extBox 11">
            <a:extLst>
              <a:ext uri="{FF2B5EF4-FFF2-40B4-BE49-F238E27FC236}">
                <a16:creationId xmlns:a16="http://schemas.microsoft.com/office/drawing/2014/main" id="{9D573A34-CE21-4F0D-91F8-C16D0B7A8F35}"/>
              </a:ext>
            </a:extLst>
          </p:cNvPr>
          <p:cNvSpPr txBox="1"/>
          <p:nvPr/>
        </p:nvSpPr>
        <p:spPr>
          <a:xfrm rot="16200000">
            <a:off x="-259063" y="3566524"/>
            <a:ext cx="1619354" cy="646331"/>
          </a:xfrm>
          <a:prstGeom prst="rect">
            <a:avLst/>
          </a:prstGeom>
          <a:noFill/>
        </p:spPr>
        <p:txBody>
          <a:bodyPr wrap="none" rtlCol="0">
            <a:spAutoFit/>
          </a:bodyPr>
          <a:lstStyle/>
          <a:p>
            <a:r>
              <a:rPr lang="en-US" sz="3600" dirty="0">
                <a:solidFill>
                  <a:srgbClr val="FF0000"/>
                </a:solidFill>
              </a:rPr>
              <a:t>6m+4m</a:t>
            </a:r>
            <a:endParaRPr lang="fr-FR" sz="3600" dirty="0">
              <a:solidFill>
                <a:srgbClr val="FF0000"/>
              </a:solidFill>
            </a:endParaRPr>
          </a:p>
        </p:txBody>
      </p:sp>
      <p:pic>
        <p:nvPicPr>
          <p:cNvPr id="9" name="Picture 1">
            <a:extLst>
              <a:ext uri="{FF2B5EF4-FFF2-40B4-BE49-F238E27FC236}">
                <a16:creationId xmlns:a16="http://schemas.microsoft.com/office/drawing/2014/main" id="{A4D111DF-0930-BAE2-9AD0-69FA84416E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69601" y="162133"/>
            <a:ext cx="1308127" cy="1067217"/>
          </a:xfrm>
          <a:prstGeom prst="rect">
            <a:avLst/>
          </a:prstGeom>
        </p:spPr>
      </p:pic>
    </p:spTree>
    <p:extLst>
      <p:ext uri="{BB962C8B-B14F-4D97-AF65-F5344CB8AC3E}">
        <p14:creationId xmlns:p14="http://schemas.microsoft.com/office/powerpoint/2010/main" val="3497195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33536" y="217113"/>
            <a:ext cx="9042400" cy="684112"/>
          </a:xfrm>
        </p:spPr>
        <p:txBody>
          <a:bodyPr/>
          <a:lstStyle/>
          <a:p>
            <a:r>
              <a:rPr lang="fr-FR" dirty="0"/>
              <a:t>INFN Contribution:</a:t>
            </a:r>
            <a:br>
              <a:rPr lang="fr-FR" dirty="0"/>
            </a:br>
            <a:r>
              <a:rPr lang="en-US" sz="2400" b="1" dirty="0">
                <a:solidFill>
                  <a:srgbClr val="0070C0"/>
                </a:solidFill>
              </a:rPr>
              <a:t>Toward a proposal for a Cooling Channel Test Station </a:t>
            </a:r>
            <a:br>
              <a:rPr lang="it-IT" sz="4000" b="1" dirty="0">
                <a:solidFill>
                  <a:schemeClr val="accent1">
                    <a:lumMod val="75000"/>
                  </a:schemeClr>
                </a:solidFill>
              </a:rPr>
            </a:br>
            <a:endParaRPr lang="fr-FR" dirty="0"/>
          </a:p>
        </p:txBody>
      </p:sp>
      <p:sp>
        <p:nvSpPr>
          <p:cNvPr id="3" name="CasellaDiTesto 3">
            <a:extLst>
              <a:ext uri="{FF2B5EF4-FFF2-40B4-BE49-F238E27FC236}">
                <a16:creationId xmlns:a16="http://schemas.microsoft.com/office/drawing/2014/main" id="{EBC4DBF9-9890-416F-FDFA-FD009267F727}"/>
              </a:ext>
            </a:extLst>
          </p:cNvPr>
          <p:cNvSpPr txBox="1"/>
          <p:nvPr/>
        </p:nvSpPr>
        <p:spPr>
          <a:xfrm>
            <a:off x="1233536" y="1847127"/>
            <a:ext cx="10206682" cy="3416320"/>
          </a:xfrm>
          <a:prstGeom prst="rect">
            <a:avLst/>
          </a:prstGeom>
          <a:noFill/>
        </p:spPr>
        <p:txBody>
          <a:bodyPr wrap="square" rtlCol="0">
            <a:spAutoFit/>
          </a:bodyPr>
          <a:lstStyle/>
          <a:p>
            <a:pPr marL="285750" indent="-285750">
              <a:buFont typeface="Arial" panose="020B0604020202020204" pitchFamily="34" charset="0"/>
              <a:buChar char="•"/>
            </a:pPr>
            <a:r>
              <a:rPr lang="en-US" dirty="0"/>
              <a:t>Design a compact multiple-cavity module, with efficient frequency tuning and RF power feeding systems. In order to have strong solenoid fields, the cavity design should be as compact as possible in the transverse direction.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Study the possibilities offered by improved copper surface qualities, new copper based alloys or low Z materials as Beryllium to improve the breakdown properties of a NC cavity.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Look into a suitable RF frequency choice (in the range 805 to 325 MHz) to define a trade off between the above discussed phenomena and the magnet design. This will contribute to the proposal of a demonstrator of a cooling channel section.</a:t>
            </a:r>
          </a:p>
          <a:p>
            <a:endParaRPr lang="en-US" dirty="0"/>
          </a:p>
          <a:p>
            <a:endParaRPr lang="it-IT" dirty="0"/>
          </a:p>
        </p:txBody>
      </p:sp>
      <p:sp>
        <p:nvSpPr>
          <p:cNvPr id="5" name="CasellaDiTesto 5">
            <a:extLst>
              <a:ext uri="{FF2B5EF4-FFF2-40B4-BE49-F238E27FC236}">
                <a16:creationId xmlns:a16="http://schemas.microsoft.com/office/drawing/2014/main" id="{2D78D77C-E5C2-4734-F869-35359B45D1B0}"/>
              </a:ext>
            </a:extLst>
          </p:cNvPr>
          <p:cNvSpPr txBox="1"/>
          <p:nvPr/>
        </p:nvSpPr>
        <p:spPr>
          <a:xfrm>
            <a:off x="9306625" y="278821"/>
            <a:ext cx="2720617" cy="800219"/>
          </a:xfrm>
          <a:prstGeom prst="rect">
            <a:avLst/>
          </a:prstGeom>
          <a:noFill/>
        </p:spPr>
        <p:txBody>
          <a:bodyPr wrap="none" rtlCol="0">
            <a:spAutoFit/>
          </a:bodyPr>
          <a:lstStyle/>
          <a:p>
            <a:r>
              <a:rPr lang="it-IT" b="1" dirty="0">
                <a:solidFill>
                  <a:srgbClr val="0070C0"/>
                </a:solidFill>
              </a:rPr>
              <a:t>Dario Giove</a:t>
            </a:r>
            <a:br>
              <a:rPr lang="it-IT" dirty="0"/>
            </a:br>
            <a:r>
              <a:rPr lang="it-IT" sz="1400" dirty="0"/>
              <a:t>on </a:t>
            </a:r>
            <a:r>
              <a:rPr lang="it-IT" sz="1400" dirty="0" err="1"/>
              <a:t>behalf</a:t>
            </a:r>
            <a:r>
              <a:rPr lang="it-IT" sz="1400" dirty="0"/>
              <a:t> of the INFN RF Group</a:t>
            </a:r>
            <a:br>
              <a:rPr lang="it-IT" sz="1400" dirty="0"/>
            </a:br>
            <a:r>
              <a:rPr lang="it-IT" sz="1400" dirty="0"/>
              <a:t>for the </a:t>
            </a:r>
            <a:r>
              <a:rPr lang="it-IT" sz="1400" dirty="0" err="1"/>
              <a:t>Muon</a:t>
            </a:r>
            <a:r>
              <a:rPr lang="it-IT" sz="1400" dirty="0"/>
              <a:t> Collider Project</a:t>
            </a:r>
          </a:p>
        </p:txBody>
      </p:sp>
    </p:spTree>
    <p:extLst>
      <p:ext uri="{BB962C8B-B14F-4D97-AF65-F5344CB8AC3E}">
        <p14:creationId xmlns:p14="http://schemas.microsoft.com/office/powerpoint/2010/main" val="40993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27200" y="275167"/>
            <a:ext cx="9042400" cy="684112"/>
          </a:xfrm>
        </p:spPr>
        <p:txBody>
          <a:bodyPr/>
          <a:lstStyle/>
          <a:p>
            <a:r>
              <a:rPr lang="fr-FR" dirty="0"/>
              <a:t>INFN Contribution</a:t>
            </a:r>
          </a:p>
        </p:txBody>
      </p:sp>
      <p:sp>
        <p:nvSpPr>
          <p:cNvPr id="4" name="CasellaDiTesto 3">
            <a:extLst>
              <a:ext uri="{FF2B5EF4-FFF2-40B4-BE49-F238E27FC236}">
                <a16:creationId xmlns:a16="http://schemas.microsoft.com/office/drawing/2014/main" id="{EFE02E59-2721-36AE-0330-4BA1EF474928}"/>
              </a:ext>
            </a:extLst>
          </p:cNvPr>
          <p:cNvSpPr txBox="1"/>
          <p:nvPr/>
        </p:nvSpPr>
        <p:spPr>
          <a:xfrm>
            <a:off x="549506" y="1531480"/>
            <a:ext cx="11397787" cy="4801314"/>
          </a:xfrm>
          <a:prstGeom prst="rect">
            <a:avLst/>
          </a:prstGeom>
          <a:noFill/>
        </p:spPr>
        <p:txBody>
          <a:bodyPr wrap="square" rtlCol="0">
            <a:spAutoFit/>
          </a:bodyPr>
          <a:lstStyle/>
          <a:p>
            <a:r>
              <a:rPr lang="en-US" dirty="0"/>
              <a:t>For 2023 INFN put a small amount of money to evaluate the possibility to carry out some tests on selected materials and  polishing technologies on a DC HV test set up in magnetic field (1 T) @ LASA.</a:t>
            </a:r>
          </a:p>
          <a:p>
            <a:r>
              <a:rPr lang="en-US" dirty="0"/>
              <a:t>The setup may reach fields up to 30 MV/m but must be carefully designed due to the limited space in the magnet (120mm).  A good starting point is represented by the work reported in the </a:t>
            </a:r>
            <a:r>
              <a:rPr lang="en-US" dirty="0">
                <a:hlinkClick r:id="rId2"/>
              </a:rPr>
              <a:t>NIM 2018 paper from </a:t>
            </a:r>
            <a:r>
              <a:rPr lang="en-US" dirty="0" err="1">
                <a:hlinkClick r:id="rId2"/>
              </a:rPr>
              <a:t>S.Lebedynskyi</a:t>
            </a:r>
            <a:r>
              <a:rPr lang="en-US" dirty="0">
                <a:hlinkClick r:id="rId2"/>
              </a:rPr>
              <a:t> et al </a:t>
            </a:r>
            <a:r>
              <a:rPr lang="en-US" dirty="0"/>
              <a:t>(N. Shipman PhD Thesis 2014). DC and pulsed HV regimes.</a:t>
            </a:r>
          </a:p>
          <a:p>
            <a:endParaRPr lang="en-US" dirty="0"/>
          </a:p>
          <a:p>
            <a:r>
              <a:rPr lang="en-US" dirty="0"/>
              <a:t>A more ambitious program may arise from these tests:.</a:t>
            </a:r>
          </a:p>
          <a:p>
            <a:endParaRPr lang="en-US" dirty="0"/>
          </a:p>
          <a:p>
            <a:pPr marL="342900" indent="-342900">
              <a:buFont typeface="+mj-lt"/>
              <a:buAutoNum type="arabicPeriod"/>
            </a:pPr>
            <a:r>
              <a:rPr lang="en-US" dirty="0"/>
              <a:t>study of innovative materials to create electrodes to be tested with a high DC static field in the presence of a magnetic field of at least 1 T or higher</a:t>
            </a:r>
          </a:p>
          <a:p>
            <a:pPr marL="342900" indent="-342900">
              <a:buFont typeface="+mj-lt"/>
              <a:buAutoNum type="arabicPeriod"/>
            </a:pPr>
            <a:r>
              <a:rPr lang="en-US" dirty="0"/>
              <a:t>study of surface finishing, coating and cleaning techniques for the above materials</a:t>
            </a:r>
          </a:p>
          <a:p>
            <a:pPr marL="342900" indent="-342900">
              <a:buFont typeface="+mj-lt"/>
              <a:buAutoNum type="arabicPeriod"/>
            </a:pPr>
            <a:r>
              <a:rPr lang="en-US" dirty="0"/>
              <a:t>DC high static field test in the presence of a magnetic field of at least 1 T or higher</a:t>
            </a:r>
          </a:p>
          <a:p>
            <a:pPr marL="342900" indent="-342900">
              <a:buFont typeface="+mj-lt"/>
              <a:buAutoNum type="arabicPeriod"/>
            </a:pPr>
            <a:r>
              <a:rPr lang="en-US" dirty="0"/>
              <a:t>design of single cells at different frequencies in the 650-3000 </a:t>
            </a:r>
            <a:r>
              <a:rPr lang="en-US" dirty="0" err="1"/>
              <a:t>Ghz</a:t>
            </a:r>
            <a:r>
              <a:rPr lang="en-US" dirty="0"/>
              <a:t> range to verify the feasibility of structures with a reduced number of brazing (against joining techniques that allow the parts to be removed)</a:t>
            </a:r>
          </a:p>
          <a:p>
            <a:pPr marL="342900" indent="-342900">
              <a:buFont typeface="+mj-lt"/>
              <a:buAutoNum type="arabicPeriod"/>
            </a:pPr>
            <a:r>
              <a:rPr lang="en-US" dirty="0"/>
              <a:t>low frequency test</a:t>
            </a:r>
          </a:p>
          <a:p>
            <a:pPr marL="342900" indent="-342900">
              <a:buFont typeface="+mj-lt"/>
              <a:buAutoNum type="arabicPeriod"/>
            </a:pPr>
            <a:r>
              <a:rPr lang="en-US" dirty="0"/>
              <a:t>high power tests</a:t>
            </a:r>
          </a:p>
          <a:p>
            <a:pPr marL="342900" indent="-342900">
              <a:buFont typeface="+mj-lt"/>
              <a:buAutoNum type="arabicPeriod"/>
            </a:pPr>
            <a:r>
              <a:rPr lang="en-US" dirty="0"/>
              <a:t>test in magnetic fields of at least 5 T of single cells with RF power.</a:t>
            </a:r>
          </a:p>
        </p:txBody>
      </p:sp>
      <p:sp>
        <p:nvSpPr>
          <p:cNvPr id="5" name="CasellaDiTesto 5">
            <a:extLst>
              <a:ext uri="{FF2B5EF4-FFF2-40B4-BE49-F238E27FC236}">
                <a16:creationId xmlns:a16="http://schemas.microsoft.com/office/drawing/2014/main" id="{9381E689-B3B9-233F-FF77-CAE962DDED92}"/>
              </a:ext>
            </a:extLst>
          </p:cNvPr>
          <p:cNvSpPr txBox="1"/>
          <p:nvPr/>
        </p:nvSpPr>
        <p:spPr>
          <a:xfrm>
            <a:off x="9301016" y="217113"/>
            <a:ext cx="2720617" cy="800219"/>
          </a:xfrm>
          <a:prstGeom prst="rect">
            <a:avLst/>
          </a:prstGeom>
          <a:noFill/>
        </p:spPr>
        <p:txBody>
          <a:bodyPr wrap="none" rtlCol="0">
            <a:spAutoFit/>
          </a:bodyPr>
          <a:lstStyle/>
          <a:p>
            <a:r>
              <a:rPr lang="it-IT" b="1" dirty="0">
                <a:solidFill>
                  <a:srgbClr val="0070C0"/>
                </a:solidFill>
              </a:rPr>
              <a:t>Dario Giove</a:t>
            </a:r>
            <a:br>
              <a:rPr lang="it-IT" dirty="0"/>
            </a:br>
            <a:r>
              <a:rPr lang="it-IT" sz="1400" dirty="0"/>
              <a:t>on </a:t>
            </a:r>
            <a:r>
              <a:rPr lang="it-IT" sz="1400" dirty="0" err="1"/>
              <a:t>behalf</a:t>
            </a:r>
            <a:r>
              <a:rPr lang="it-IT" sz="1400" dirty="0"/>
              <a:t> of the INFN RF Group</a:t>
            </a:r>
            <a:br>
              <a:rPr lang="it-IT" sz="1400" dirty="0"/>
            </a:br>
            <a:r>
              <a:rPr lang="it-IT" sz="1400" dirty="0"/>
              <a:t>for the </a:t>
            </a:r>
            <a:r>
              <a:rPr lang="it-IT" sz="1400" dirty="0" err="1"/>
              <a:t>Muon</a:t>
            </a:r>
            <a:r>
              <a:rPr lang="it-IT" sz="1400" dirty="0"/>
              <a:t> Collider Project</a:t>
            </a:r>
          </a:p>
        </p:txBody>
      </p:sp>
    </p:spTree>
    <p:extLst>
      <p:ext uri="{BB962C8B-B14F-4D97-AF65-F5344CB8AC3E}">
        <p14:creationId xmlns:p14="http://schemas.microsoft.com/office/powerpoint/2010/main" val="3876486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27200" y="275167"/>
            <a:ext cx="9042400" cy="684112"/>
          </a:xfrm>
        </p:spPr>
        <p:txBody>
          <a:bodyPr/>
          <a:lstStyle/>
          <a:p>
            <a:r>
              <a:rPr lang="fr-FR" dirty="0"/>
              <a:t>INFN Contribution</a:t>
            </a:r>
          </a:p>
        </p:txBody>
      </p:sp>
      <p:sp>
        <p:nvSpPr>
          <p:cNvPr id="3" name="CasellaDiTesto 3">
            <a:extLst>
              <a:ext uri="{FF2B5EF4-FFF2-40B4-BE49-F238E27FC236}">
                <a16:creationId xmlns:a16="http://schemas.microsoft.com/office/drawing/2014/main" id="{5994C33C-5E3E-FBC0-2F71-38364D40E08A}"/>
              </a:ext>
            </a:extLst>
          </p:cNvPr>
          <p:cNvSpPr txBox="1"/>
          <p:nvPr/>
        </p:nvSpPr>
        <p:spPr>
          <a:xfrm>
            <a:off x="1539240" y="1392232"/>
            <a:ext cx="9418320" cy="2308324"/>
          </a:xfrm>
          <a:prstGeom prst="rect">
            <a:avLst/>
          </a:prstGeom>
          <a:noFill/>
        </p:spPr>
        <p:txBody>
          <a:bodyPr wrap="square" rtlCol="0">
            <a:spAutoFit/>
          </a:bodyPr>
          <a:lstStyle/>
          <a:p>
            <a:r>
              <a:rPr lang="en-US" dirty="0"/>
              <a:t>In the context of these activities, a common laboratory (at LASA ?) could be thought of for the low-power qualification of these cavities. If this laboratory could count on a new and dedicated staff resource, it could also take care of transferring and increasing the know-how available in the context of LLRF systems and integrate with similar national and international initiatives.</a:t>
            </a:r>
          </a:p>
          <a:p>
            <a:endParaRPr lang="en-US" dirty="0"/>
          </a:p>
          <a:p>
            <a:r>
              <a:rPr lang="en-US" dirty="0"/>
              <a:t>A relevant new is the fact that INFN funded officially in January 2023 the construction of a 500 sqm bunker (walls 2 meters thick and completely underground) at LASA devoted to accelerator applications. The facility is foreseen to be ready by middle 2025.</a:t>
            </a:r>
          </a:p>
        </p:txBody>
      </p:sp>
      <p:sp>
        <p:nvSpPr>
          <p:cNvPr id="5" name="CasellaDiTesto 5">
            <a:extLst>
              <a:ext uri="{FF2B5EF4-FFF2-40B4-BE49-F238E27FC236}">
                <a16:creationId xmlns:a16="http://schemas.microsoft.com/office/drawing/2014/main" id="{6F3A1C1C-3C05-0813-40DF-DA002ECFC00E}"/>
              </a:ext>
            </a:extLst>
          </p:cNvPr>
          <p:cNvSpPr txBox="1"/>
          <p:nvPr/>
        </p:nvSpPr>
        <p:spPr>
          <a:xfrm>
            <a:off x="9340284" y="217113"/>
            <a:ext cx="2720617" cy="800219"/>
          </a:xfrm>
          <a:prstGeom prst="rect">
            <a:avLst/>
          </a:prstGeom>
          <a:noFill/>
        </p:spPr>
        <p:txBody>
          <a:bodyPr wrap="none" rtlCol="0">
            <a:spAutoFit/>
          </a:bodyPr>
          <a:lstStyle/>
          <a:p>
            <a:r>
              <a:rPr lang="it-IT" b="1" dirty="0">
                <a:solidFill>
                  <a:srgbClr val="0070C0"/>
                </a:solidFill>
              </a:rPr>
              <a:t>Dario Giove</a:t>
            </a:r>
            <a:br>
              <a:rPr lang="it-IT" dirty="0"/>
            </a:br>
            <a:r>
              <a:rPr lang="it-IT" sz="1400" dirty="0"/>
              <a:t>on </a:t>
            </a:r>
            <a:r>
              <a:rPr lang="it-IT" sz="1400" dirty="0" err="1"/>
              <a:t>behalf</a:t>
            </a:r>
            <a:r>
              <a:rPr lang="it-IT" sz="1400" dirty="0"/>
              <a:t> of the INFN RF Group</a:t>
            </a:r>
            <a:br>
              <a:rPr lang="it-IT" sz="1400" dirty="0"/>
            </a:br>
            <a:r>
              <a:rPr lang="it-IT" sz="1400" dirty="0"/>
              <a:t>for the </a:t>
            </a:r>
            <a:r>
              <a:rPr lang="it-IT" sz="1400" dirty="0" err="1"/>
              <a:t>Muon</a:t>
            </a:r>
            <a:r>
              <a:rPr lang="it-IT" sz="1400" dirty="0"/>
              <a:t> Collider Project</a:t>
            </a:r>
          </a:p>
        </p:txBody>
      </p:sp>
    </p:spTree>
    <p:extLst>
      <p:ext uri="{BB962C8B-B14F-4D97-AF65-F5344CB8AC3E}">
        <p14:creationId xmlns:p14="http://schemas.microsoft.com/office/powerpoint/2010/main" val="3725030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8F3D-0740-4A4C-8DE3-EAF6634EB5CC}"/>
              </a:ext>
            </a:extLst>
          </p:cNvPr>
          <p:cNvSpPr>
            <a:spLocks noGrp="1"/>
          </p:cNvSpPr>
          <p:nvPr>
            <p:ph type="title"/>
          </p:nvPr>
        </p:nvSpPr>
        <p:spPr>
          <a:xfrm>
            <a:off x="2567609" y="53752"/>
            <a:ext cx="7751985" cy="1143000"/>
          </a:xfrm>
        </p:spPr>
        <p:txBody>
          <a:bodyPr/>
          <a:lstStyle/>
          <a:p>
            <a:r>
              <a:rPr lang="en-GB" sz="3200" dirty="0"/>
              <a:t>Strathclyde Contribution to WP6.3 </a:t>
            </a:r>
          </a:p>
        </p:txBody>
      </p:sp>
      <p:sp>
        <p:nvSpPr>
          <p:cNvPr id="3" name="Content Placeholder 2">
            <a:extLst>
              <a:ext uri="{FF2B5EF4-FFF2-40B4-BE49-F238E27FC236}">
                <a16:creationId xmlns:a16="http://schemas.microsoft.com/office/drawing/2014/main" id="{59D0A9DF-E766-41E7-9C2B-3407937824F0}"/>
              </a:ext>
            </a:extLst>
          </p:cNvPr>
          <p:cNvSpPr>
            <a:spLocks noGrp="1"/>
          </p:cNvSpPr>
          <p:nvPr>
            <p:ph idx="1"/>
          </p:nvPr>
        </p:nvSpPr>
        <p:spPr>
          <a:xfrm>
            <a:off x="1559496" y="1124744"/>
            <a:ext cx="9036496" cy="5184576"/>
          </a:xfrm>
        </p:spPr>
        <p:txBody>
          <a:bodyPr/>
          <a:lstStyle/>
          <a:p>
            <a:pPr indent="-306000">
              <a:lnSpc>
                <a:spcPct val="90000"/>
              </a:lnSpc>
              <a:spcBef>
                <a:spcPts val="0"/>
              </a:spcBef>
            </a:pPr>
            <a:r>
              <a:rPr lang="en-GB" sz="2400" dirty="0">
                <a:solidFill>
                  <a:srgbClr val="770D29"/>
                </a:solidFill>
              </a:rPr>
              <a:t>Contribute to RF breakdown theory models and simulation:</a:t>
            </a:r>
          </a:p>
          <a:p>
            <a:pPr lvl="1">
              <a:lnSpc>
                <a:spcPct val="90000"/>
              </a:lnSpc>
            </a:pPr>
            <a:r>
              <a:rPr lang="en-GB" sz="2000" dirty="0"/>
              <a:t>The effect frequency, duty pattern/pulse duration and magnetic field has on breakdown probability</a:t>
            </a:r>
          </a:p>
          <a:p>
            <a:pPr>
              <a:lnSpc>
                <a:spcPct val="90000"/>
              </a:lnSpc>
            </a:pPr>
            <a:r>
              <a:rPr lang="en-GB" sz="2400" dirty="0">
                <a:solidFill>
                  <a:srgbClr val="770D29"/>
                </a:solidFill>
              </a:rPr>
              <a:t>Contribute to DC breakdown studies at Strathclyde:</a:t>
            </a:r>
            <a:endParaRPr lang="en-GB" sz="2000" dirty="0"/>
          </a:p>
          <a:p>
            <a:pPr lvl="1">
              <a:lnSpc>
                <a:spcPct val="90000"/>
              </a:lnSpc>
            </a:pPr>
            <a:r>
              <a:rPr lang="en-GB" sz="2000" dirty="0"/>
              <a:t>Study the evolution of breakdown</a:t>
            </a:r>
          </a:p>
          <a:p>
            <a:pPr lvl="1">
              <a:lnSpc>
                <a:spcPct val="90000"/>
              </a:lnSpc>
            </a:pPr>
            <a:r>
              <a:rPr lang="en-GB" sz="2000" dirty="0"/>
              <a:t>Influence of pulse duration;</a:t>
            </a:r>
          </a:p>
          <a:p>
            <a:pPr lvl="1">
              <a:lnSpc>
                <a:spcPct val="90000"/>
              </a:lnSpc>
            </a:pPr>
            <a:r>
              <a:rPr lang="en-GB" sz="2000" dirty="0"/>
              <a:t>Surface preparation;</a:t>
            </a:r>
          </a:p>
          <a:p>
            <a:pPr lvl="1">
              <a:lnSpc>
                <a:spcPct val="90000"/>
              </a:lnSpc>
            </a:pPr>
            <a:r>
              <a:rPr lang="en-GB" sz="2000" dirty="0"/>
              <a:t>Choice of materials for “stressed” walls.</a:t>
            </a:r>
            <a:endParaRPr lang="en-GB" sz="2200" dirty="0">
              <a:solidFill>
                <a:srgbClr val="770D29"/>
              </a:solidFill>
            </a:endParaRPr>
          </a:p>
          <a:p>
            <a:pPr>
              <a:lnSpc>
                <a:spcPct val="90000"/>
              </a:lnSpc>
            </a:pPr>
            <a:r>
              <a:rPr lang="en-GB" sz="2400" dirty="0">
                <a:solidFill>
                  <a:srgbClr val="770D29"/>
                </a:solidFill>
              </a:rPr>
              <a:t>Opportunity for collaboration</a:t>
            </a:r>
          </a:p>
          <a:p>
            <a:pPr lvl="1">
              <a:lnSpc>
                <a:spcPct val="90000"/>
              </a:lnSpc>
            </a:pPr>
            <a:r>
              <a:rPr lang="en-GB" sz="2000" dirty="0">
                <a:solidFill>
                  <a:srgbClr val="0070C0"/>
                </a:solidFill>
              </a:rPr>
              <a:t>Including opportunities for PhD student to assist with experiments using test stands at </a:t>
            </a:r>
            <a:r>
              <a:rPr lang="en-GB" sz="2000" dirty="0" err="1">
                <a:solidFill>
                  <a:srgbClr val="0070C0"/>
                </a:solidFill>
              </a:rPr>
              <a:t>Saclay</a:t>
            </a:r>
            <a:r>
              <a:rPr lang="en-GB" sz="2000" dirty="0">
                <a:solidFill>
                  <a:srgbClr val="0070C0"/>
                </a:solidFill>
              </a:rPr>
              <a:t>, Daresbury and INFN</a:t>
            </a:r>
          </a:p>
          <a:p>
            <a:pPr lvl="2">
              <a:lnSpc>
                <a:spcPct val="90000"/>
              </a:lnSpc>
            </a:pPr>
            <a:r>
              <a:rPr lang="en-GB" sz="2000" dirty="0">
                <a:solidFill>
                  <a:srgbClr val="0070C0"/>
                </a:solidFill>
              </a:rPr>
              <a:t>Dependent on future research funding for RF activity at </a:t>
            </a:r>
          </a:p>
          <a:p>
            <a:pPr lvl="3">
              <a:lnSpc>
                <a:spcPct val="90000"/>
              </a:lnSpc>
            </a:pPr>
            <a:r>
              <a:rPr lang="en-GB" sz="2000" dirty="0" err="1">
                <a:solidFill>
                  <a:srgbClr val="0070C0"/>
                </a:solidFill>
              </a:rPr>
              <a:t>Saclay</a:t>
            </a:r>
            <a:r>
              <a:rPr lang="en-GB" sz="2000" dirty="0">
                <a:solidFill>
                  <a:srgbClr val="0070C0"/>
                </a:solidFill>
              </a:rPr>
              <a:t>,</a:t>
            </a:r>
          </a:p>
          <a:p>
            <a:pPr lvl="3">
              <a:lnSpc>
                <a:spcPct val="90000"/>
              </a:lnSpc>
            </a:pPr>
            <a:r>
              <a:rPr lang="en-GB" sz="2000" dirty="0">
                <a:solidFill>
                  <a:srgbClr val="0070C0"/>
                </a:solidFill>
              </a:rPr>
              <a:t>Daresbury,</a:t>
            </a:r>
          </a:p>
          <a:p>
            <a:pPr lvl="3">
              <a:lnSpc>
                <a:spcPct val="90000"/>
              </a:lnSpc>
            </a:pPr>
            <a:r>
              <a:rPr lang="en-GB" sz="2000" dirty="0">
                <a:solidFill>
                  <a:srgbClr val="0070C0"/>
                </a:solidFill>
              </a:rPr>
              <a:t>INFN….</a:t>
            </a:r>
          </a:p>
        </p:txBody>
      </p:sp>
      <p:pic>
        <p:nvPicPr>
          <p:cNvPr id="4" name="Picture 4" descr="CI_logo_small">
            <a:extLst>
              <a:ext uri="{FF2B5EF4-FFF2-40B4-BE49-F238E27FC236}">
                <a16:creationId xmlns:a16="http://schemas.microsoft.com/office/drawing/2014/main" id="{C5896452-10A2-C0A9-148F-A88424C7A9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86724" y="153392"/>
            <a:ext cx="1398587"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ZoneTexte 4">
            <a:extLst>
              <a:ext uri="{FF2B5EF4-FFF2-40B4-BE49-F238E27FC236}">
                <a16:creationId xmlns:a16="http://schemas.microsoft.com/office/drawing/2014/main" id="{62B92F5E-C6C9-0B1C-2DFB-B3A098722C6E}"/>
              </a:ext>
            </a:extLst>
          </p:cNvPr>
          <p:cNvSpPr txBox="1"/>
          <p:nvPr/>
        </p:nvSpPr>
        <p:spPr>
          <a:xfrm>
            <a:off x="4606937" y="5909210"/>
            <a:ext cx="6926896" cy="400110"/>
          </a:xfrm>
          <a:prstGeom prst="rect">
            <a:avLst/>
          </a:prstGeom>
          <a:noFill/>
        </p:spPr>
        <p:txBody>
          <a:bodyPr wrap="none" rtlCol="0">
            <a:spAutoFit/>
          </a:bodyPr>
          <a:lstStyle/>
          <a:p>
            <a:r>
              <a:rPr lang="fr-FR" sz="2000" b="1" dirty="0" err="1"/>
              <a:t>Hiring</a:t>
            </a:r>
            <a:r>
              <a:rPr lang="fr-FR" sz="2000" b="1" dirty="0"/>
              <a:t> of </a:t>
            </a:r>
            <a:r>
              <a:rPr lang="fr-FR" sz="2000" b="1" dirty="0" err="1"/>
              <a:t>student</a:t>
            </a:r>
            <a:r>
              <a:rPr lang="fr-FR" sz="2000" b="1" dirty="0"/>
              <a:t> on UK </a:t>
            </a:r>
            <a:r>
              <a:rPr lang="fr-FR" sz="2000" b="1" dirty="0" err="1"/>
              <a:t>funds</a:t>
            </a:r>
            <a:r>
              <a:rPr lang="fr-FR" sz="2000" b="1" dirty="0"/>
              <a:t> in process (-&gt;end </a:t>
            </a:r>
            <a:r>
              <a:rPr lang="fr-FR" sz="2000" b="1" dirty="0" err="1"/>
              <a:t>Mucol</a:t>
            </a:r>
            <a:r>
              <a:rPr lang="fr-FR" sz="2000" b="1" dirty="0"/>
              <a:t>)</a:t>
            </a:r>
          </a:p>
        </p:txBody>
      </p:sp>
    </p:spTree>
    <p:extLst>
      <p:ext uri="{BB962C8B-B14F-4D97-AF65-F5344CB8AC3E}">
        <p14:creationId xmlns:p14="http://schemas.microsoft.com/office/powerpoint/2010/main" val="1572837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defTabSz="609585"/>
            <a:fld id="{974172A1-1CBF-0B40-9234-7D4D80EC19EA}" type="slidenum">
              <a:rPr lang="en-GB">
                <a:solidFill>
                  <a:prstClr val="white"/>
                </a:solidFill>
              </a:rPr>
              <a:pPr defTabSz="609585"/>
              <a:t>2</a:t>
            </a:fld>
            <a:endParaRPr lang="en-GB" dirty="0">
              <a:solidFill>
                <a:prstClr val="white"/>
              </a:solidFill>
            </a:endParaRPr>
          </a:p>
        </p:txBody>
      </p:sp>
      <p:sp>
        <p:nvSpPr>
          <p:cNvPr id="14" name="Title 1">
            <a:extLst>
              <a:ext uri="{FF2B5EF4-FFF2-40B4-BE49-F238E27FC236}">
                <a16:creationId xmlns:a16="http://schemas.microsoft.com/office/drawing/2014/main" id="{A17B856B-17EF-3249-A035-3A25B4C44E12}"/>
              </a:ext>
            </a:extLst>
          </p:cNvPr>
          <p:cNvSpPr>
            <a:spLocks noGrp="1"/>
          </p:cNvSpPr>
          <p:nvPr>
            <p:ph type="title"/>
          </p:nvPr>
        </p:nvSpPr>
        <p:spPr/>
        <p:txBody>
          <a:bodyPr/>
          <a:lstStyle/>
          <a:p>
            <a:r>
              <a:rPr lang="en-US" dirty="0"/>
              <a:t>Outline</a:t>
            </a:r>
            <a:endParaRPr lang="en-GB" dirty="0"/>
          </a:p>
        </p:txBody>
      </p:sp>
      <p:sp>
        <p:nvSpPr>
          <p:cNvPr id="2" name="Espace réservé du pied de page 6">
            <a:extLst>
              <a:ext uri="{FF2B5EF4-FFF2-40B4-BE49-F238E27FC236}">
                <a16:creationId xmlns:a16="http://schemas.microsoft.com/office/drawing/2014/main" id="{61C8D0D9-06CD-29C9-F81C-84C47367D5FF}"/>
              </a:ext>
            </a:extLst>
          </p:cNvPr>
          <p:cNvSpPr txBox="1">
            <a:spLocks/>
          </p:cNvSpPr>
          <p:nvPr/>
        </p:nvSpPr>
        <p:spPr>
          <a:xfrm>
            <a:off x="7425732" y="6675437"/>
            <a:ext cx="3351279" cy="365125"/>
          </a:xfrm>
          <a:prstGeom prst="rect">
            <a:avLst/>
          </a:prstGeom>
        </p:spPr>
        <p:txBody>
          <a:bodyPr lIns="0" tIns="0" rIns="0" bIns="0"/>
          <a:lstStyle>
            <a:defPPr>
              <a:defRPr lang="fr-FR"/>
            </a:defPPr>
            <a:lvl1pPr marL="0" algn="l" defTabSz="914400" rtl="0" eaLnBrk="1" latinLnBrk="0" hangingPunct="1">
              <a:defRPr sz="1600" kern="1200">
                <a:solidFill>
                  <a:schemeClr val="tx1"/>
                </a:solidFill>
                <a:latin typeface="Arial Narrow"/>
                <a:ea typeface="+mn-ea"/>
                <a:cs typeface="Arial Narrow"/>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solidFill>
                  <a:schemeClr val="bg1"/>
                </a:solidFill>
              </a:rPr>
              <a:t>Claude Marchand / MC collaboration meeting</a:t>
            </a:r>
            <a:endParaRPr lang="en-GB" dirty="0">
              <a:solidFill>
                <a:schemeClr val="bg1"/>
              </a:solidFill>
            </a:endParaRPr>
          </a:p>
        </p:txBody>
      </p:sp>
      <p:sp>
        <p:nvSpPr>
          <p:cNvPr id="7" name="Espace réservé du contenu 6">
            <a:extLst>
              <a:ext uri="{FF2B5EF4-FFF2-40B4-BE49-F238E27FC236}">
                <a16:creationId xmlns:a16="http://schemas.microsoft.com/office/drawing/2014/main" id="{2D1F083D-D71F-0B66-C887-25FA472F084F}"/>
              </a:ext>
            </a:extLst>
          </p:cNvPr>
          <p:cNvSpPr txBox="1">
            <a:spLocks noGrp="1"/>
          </p:cNvSpPr>
          <p:nvPr>
            <p:ph sz="quarter" idx="12"/>
          </p:nvPr>
        </p:nvSpPr>
        <p:spPr>
          <a:xfrm>
            <a:off x="609600" y="1701800"/>
            <a:ext cx="11074400" cy="3859518"/>
          </a:xfrm>
          <a:prstGeom prst="rect">
            <a:avLst/>
          </a:prstGeom>
          <a:noFill/>
        </p:spPr>
        <p:txBody>
          <a:bodyPr wrap="square" rtlCol="0">
            <a:spAutoFit/>
          </a:bodyPr>
          <a:lstStyle/>
          <a:p>
            <a:pPr marL="285750" indent="-285750">
              <a:buFont typeface="Arial" panose="020B0604020202020204" pitchFamily="34" charset="0"/>
              <a:buChar char="•"/>
            </a:pPr>
            <a:r>
              <a:rPr lang="en-US" sz="2400" dirty="0"/>
              <a:t>Problematic of NC RF cavities for the muon cooling complex in high magnetic fields:</a:t>
            </a:r>
          </a:p>
          <a:p>
            <a:pPr marL="742950" lvl="1" indent="-285750">
              <a:buFont typeface="Arial" panose="020B0604020202020204" pitchFamily="34" charset="0"/>
              <a:buChar char="•"/>
            </a:pPr>
            <a:r>
              <a:rPr lang="en-US" sz="2400" dirty="0"/>
              <a:t>Cavity parameters (</a:t>
            </a:r>
            <a:r>
              <a:rPr lang="en-US" sz="2400" dirty="0" err="1"/>
              <a:t>f,E</a:t>
            </a:r>
            <a:r>
              <a:rPr lang="en-US" sz="2400" dirty="0"/>
              <a:t>,… ) and magnetic field</a:t>
            </a:r>
          </a:p>
          <a:p>
            <a:pPr marL="742950" lvl="1" indent="-285750">
              <a:buFont typeface="Arial" panose="020B0604020202020204" pitchFamily="34" charset="0"/>
              <a:buChar char="•"/>
            </a:pPr>
            <a:r>
              <a:rPr lang="en-US" sz="2400" dirty="0"/>
              <a:t>Breakdown issues in magnetic field</a:t>
            </a:r>
          </a:p>
          <a:p>
            <a:pPr marL="742950" lvl="1" indent="-285750">
              <a:buFont typeface="Arial" panose="020B0604020202020204" pitchFamily="34" charset="0"/>
              <a:buChar char="•"/>
            </a:pPr>
            <a:r>
              <a:rPr lang="en-US" sz="2400" dirty="0"/>
              <a:t>Previous experimental tests of cavity prototypes in high B field: MICE (201 MHz), MUCOOL (805 MHz)</a:t>
            </a:r>
          </a:p>
          <a:p>
            <a:pPr marL="742950" lvl="1"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Further tests are needed to test new/different BD mitigation solutions:</a:t>
            </a:r>
          </a:p>
          <a:p>
            <a:pPr marL="742950" lvl="1" indent="-285750">
              <a:buFont typeface="Arial" panose="020B0604020202020204" pitchFamily="34" charset="0"/>
              <a:buChar char="•"/>
            </a:pPr>
            <a:r>
              <a:rPr lang="en-US" sz="2400" dirty="0"/>
              <a:t>Cavity shape, frequency, max RF power, magnet configuration and max B field, material (</a:t>
            </a:r>
            <a:r>
              <a:rPr lang="en-US" sz="2400" dirty="0" err="1"/>
              <a:t>inc.</a:t>
            </a:r>
            <a:r>
              <a:rPr lang="en-US" sz="2400" dirty="0"/>
              <a:t> temperature), accelerating gradient, pulse length…</a:t>
            </a:r>
          </a:p>
        </p:txBody>
      </p:sp>
    </p:spTree>
    <p:extLst>
      <p:ext uri="{BB962C8B-B14F-4D97-AF65-F5344CB8AC3E}">
        <p14:creationId xmlns:p14="http://schemas.microsoft.com/office/powerpoint/2010/main" val="1485823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defTabSz="609585"/>
            <a:fld id="{974172A1-1CBF-0B40-9234-7D4D80EC19EA}" type="slidenum">
              <a:rPr lang="en-GB">
                <a:solidFill>
                  <a:prstClr val="white"/>
                </a:solidFill>
              </a:rPr>
              <a:pPr defTabSz="609585"/>
              <a:t>3</a:t>
            </a:fld>
            <a:endParaRPr lang="en-GB" dirty="0">
              <a:solidFill>
                <a:prstClr val="white"/>
              </a:solidFill>
            </a:endParaRPr>
          </a:p>
        </p:txBody>
      </p:sp>
      <p:sp>
        <p:nvSpPr>
          <p:cNvPr id="4" name="Title 3"/>
          <p:cNvSpPr>
            <a:spLocks noGrp="1"/>
          </p:cNvSpPr>
          <p:nvPr>
            <p:ph type="title"/>
          </p:nvPr>
        </p:nvSpPr>
        <p:spPr/>
        <p:txBody>
          <a:bodyPr/>
          <a:lstStyle/>
          <a:p>
            <a:r>
              <a:rPr lang="en-US" dirty="0"/>
              <a:t>RF cavities for muon cooling cells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194" y="1744291"/>
            <a:ext cx="5042604" cy="2521303"/>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6292104" y="1634720"/>
                <a:ext cx="4978400" cy="2965364"/>
              </a:xfrm>
              <a:prstGeom prst="rect">
                <a:avLst/>
              </a:prstGeom>
              <a:noFill/>
            </p:spPr>
            <p:txBody>
              <a:bodyPr wrap="square" rtlCol="0">
                <a:spAutoFit/>
              </a:bodyPr>
              <a:lstStyle/>
              <a:p>
                <a:pPr marL="380990" indent="-380990" defTabSz="609585">
                  <a:buFont typeface="Arial" panose="020B0604020202020204" pitchFamily="34" charset="0"/>
                  <a:buChar char="•"/>
                </a:pPr>
                <a:r>
                  <a:rPr lang="en-US" sz="2667" dirty="0">
                    <a:solidFill>
                      <a:prstClr val="black"/>
                    </a:solidFill>
                    <a:latin typeface="Arial"/>
                  </a:rPr>
                  <a:t>Normal conducting cavities</a:t>
                </a:r>
              </a:p>
              <a:p>
                <a:pPr marL="380990" indent="-380990" defTabSz="609585">
                  <a:buFont typeface="Arial" panose="020B0604020202020204" pitchFamily="34" charset="0"/>
                  <a:buChar char="•"/>
                </a:pPr>
                <a14:m>
                  <m:oMath xmlns:m="http://schemas.openxmlformats.org/officeDocument/2006/math">
                    <m:r>
                      <a:rPr lang="en-US" sz="2667" i="1">
                        <a:solidFill>
                          <a:prstClr val="black"/>
                        </a:solidFill>
                        <a:latin typeface="Cambria Math" panose="02040503050406030204" pitchFamily="18" charset="0"/>
                      </a:rPr>
                      <m:t>𝑓</m:t>
                    </m:r>
                    <m:r>
                      <a:rPr lang="en-US" sz="2667" i="1">
                        <a:solidFill>
                          <a:prstClr val="black"/>
                        </a:solidFill>
                        <a:latin typeface="Cambria Math" panose="02040503050406030204" pitchFamily="18" charset="0"/>
                      </a:rPr>
                      <m:t> ~ 325 </m:t>
                    </m:r>
                    <m:r>
                      <a:rPr lang="en-US" sz="2667" i="1">
                        <a:solidFill>
                          <a:prstClr val="black"/>
                        </a:solidFill>
                        <a:latin typeface="Cambria Math" panose="02040503050406030204" pitchFamily="18" charset="0"/>
                        <a:ea typeface="Cambria Math" panose="02040503050406030204" pitchFamily="18" charset="0"/>
                      </a:rPr>
                      <m:t>𝑀𝐻𝑧</m:t>
                    </m:r>
                    <m:r>
                      <a:rPr lang="en-US" sz="2667" i="1">
                        <a:solidFill>
                          <a:prstClr val="black"/>
                        </a:solidFill>
                        <a:latin typeface="Cambria Math" panose="02040503050406030204" pitchFamily="18" charset="0"/>
                        <a:ea typeface="Cambria Math" panose="02040503050406030204" pitchFamily="18" charset="0"/>
                      </a:rPr>
                      <m:t>, 650 </m:t>
                    </m:r>
                    <m:r>
                      <a:rPr lang="en-US" sz="2667" i="1">
                        <a:solidFill>
                          <a:prstClr val="black"/>
                        </a:solidFill>
                        <a:latin typeface="Cambria Math" panose="02040503050406030204" pitchFamily="18" charset="0"/>
                        <a:ea typeface="Cambria Math" panose="02040503050406030204" pitchFamily="18" charset="0"/>
                      </a:rPr>
                      <m:t>𝑀𝐻𝑧</m:t>
                    </m:r>
                  </m:oMath>
                </a14:m>
                <a:endParaRPr lang="en-US" sz="2667" dirty="0">
                  <a:solidFill>
                    <a:prstClr val="black"/>
                  </a:solidFill>
                  <a:latin typeface="Arial"/>
                </a:endParaRPr>
              </a:p>
              <a:p>
                <a:pPr marL="380990" indent="-380990" defTabSz="609585">
                  <a:buFont typeface="Arial" panose="020B0604020202020204" pitchFamily="34" charset="0"/>
                  <a:buChar char="•"/>
                </a:pPr>
                <a:r>
                  <a:rPr lang="en-US" sz="2667" dirty="0">
                    <a:solidFill>
                      <a:prstClr val="black"/>
                    </a:solidFill>
                    <a:latin typeface="Arial"/>
                  </a:rPr>
                  <a:t>Short RF pulses (~𝜇𝑠)</a:t>
                </a:r>
              </a:p>
              <a:p>
                <a:pPr marL="380990" indent="-380990" defTabSz="609585">
                  <a:buFont typeface="Arial" panose="020B0604020202020204" pitchFamily="34" charset="0"/>
                  <a:buChar char="•"/>
                </a:pPr>
                <a:r>
                  <a:rPr lang="en-US" sz="2667" dirty="0">
                    <a:solidFill>
                      <a:prstClr val="black"/>
                    </a:solidFill>
                    <a:latin typeface="Arial"/>
                  </a:rPr>
                  <a:t>High acceleration gradients (~30 MV/m)</a:t>
                </a:r>
              </a:p>
              <a:p>
                <a:pPr marL="380990" indent="-380990" defTabSz="609585">
                  <a:buFont typeface="Arial" panose="020B0604020202020204" pitchFamily="34" charset="0"/>
                  <a:buChar char="•"/>
                </a:pPr>
                <a:r>
                  <a:rPr lang="en-US" sz="2667" dirty="0">
                    <a:solidFill>
                      <a:prstClr val="black"/>
                    </a:solidFill>
                    <a:latin typeface="Arial"/>
                  </a:rPr>
                  <a:t>High magnetic solenoidal field (up to14 T)</a:t>
                </a:r>
              </a:p>
            </p:txBody>
          </p:sp>
        </mc:Choice>
        <mc:Fallback xmlns="">
          <p:sp>
            <p:nvSpPr>
              <p:cNvPr id="6" name="TextBox 5"/>
              <p:cNvSpPr txBox="1">
                <a:spLocks noRot="1" noChangeAspect="1" noMove="1" noResize="1" noEditPoints="1" noAdjustHandles="1" noChangeArrowheads="1" noChangeShapeType="1" noTextEdit="1"/>
              </p:cNvSpPr>
              <p:nvPr/>
            </p:nvSpPr>
            <p:spPr>
              <a:xfrm>
                <a:off x="6292104" y="1634720"/>
                <a:ext cx="4978400" cy="2965364"/>
              </a:xfrm>
              <a:prstGeom prst="rect">
                <a:avLst/>
              </a:prstGeom>
              <a:blipFill>
                <a:blip r:embed="rId3"/>
                <a:stretch>
                  <a:fillRect l="-2036" t="-2128" b="-4255"/>
                </a:stretch>
              </a:blipFill>
            </p:spPr>
            <p:txBody>
              <a:bodyPr/>
              <a:lstStyle/>
              <a:p>
                <a:r>
                  <a:rPr lang="fr-FR">
                    <a:noFill/>
                  </a:rPr>
                  <a:t> </a:t>
                </a:r>
              </a:p>
            </p:txBody>
          </p:sp>
        </mc:Fallback>
      </mc:AlternateContent>
      <p:sp>
        <p:nvSpPr>
          <p:cNvPr id="8" name="TextBox 7"/>
          <p:cNvSpPr txBox="1"/>
          <p:nvPr/>
        </p:nvSpPr>
        <p:spPr>
          <a:xfrm>
            <a:off x="952464" y="4888955"/>
            <a:ext cx="5959780" cy="913199"/>
          </a:xfrm>
          <a:prstGeom prst="rect">
            <a:avLst/>
          </a:prstGeom>
          <a:noFill/>
        </p:spPr>
        <p:txBody>
          <a:bodyPr wrap="square" rtlCol="0">
            <a:spAutoFit/>
          </a:bodyPr>
          <a:lstStyle/>
          <a:p>
            <a:pPr algn="ctr" defTabSz="609585"/>
            <a:r>
              <a:rPr lang="en-US" sz="2667" dirty="0">
                <a:solidFill>
                  <a:prstClr val="black"/>
                </a:solidFill>
                <a:latin typeface="Arial"/>
              </a:rPr>
              <a:t>Creates problematics of </a:t>
            </a:r>
            <a:r>
              <a:rPr lang="en-US" sz="2667" b="1" dirty="0">
                <a:solidFill>
                  <a:prstClr val="black"/>
                </a:solidFill>
                <a:latin typeface="Arial"/>
              </a:rPr>
              <a:t>break-down</a:t>
            </a:r>
            <a:r>
              <a:rPr lang="en-US" sz="2667" dirty="0">
                <a:solidFill>
                  <a:prstClr val="black"/>
                </a:solidFill>
                <a:latin typeface="Arial"/>
              </a:rPr>
              <a:t> that needs to be mitigated</a:t>
            </a:r>
            <a:endParaRPr lang="en-US" sz="2667" u="sng" dirty="0">
              <a:solidFill>
                <a:prstClr val="black"/>
              </a:solidFill>
              <a:latin typeface="Arial"/>
            </a:endParaRPr>
          </a:p>
        </p:txBody>
      </p:sp>
      <p:cxnSp>
        <p:nvCxnSpPr>
          <p:cNvPr id="11" name="Straight Arrow Connector 10"/>
          <p:cNvCxnSpPr/>
          <p:nvPr/>
        </p:nvCxnSpPr>
        <p:spPr>
          <a:xfrm flipV="1">
            <a:off x="5119376" y="3825414"/>
            <a:ext cx="562339" cy="106354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Left Brace 13"/>
          <p:cNvSpPr/>
          <p:nvPr/>
        </p:nvSpPr>
        <p:spPr>
          <a:xfrm>
            <a:off x="5732769" y="2940737"/>
            <a:ext cx="651263" cy="1448369"/>
          </a:xfrm>
          <a:prstGeom prst="leftBrace">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sp>
        <p:nvSpPr>
          <p:cNvPr id="7" name="Espace réservé du pied de page 6">
            <a:extLst>
              <a:ext uri="{FF2B5EF4-FFF2-40B4-BE49-F238E27FC236}">
                <a16:creationId xmlns:a16="http://schemas.microsoft.com/office/drawing/2014/main" id="{5D336EC7-9C48-95D1-2D45-21BCFB4CF339}"/>
              </a:ext>
            </a:extLst>
          </p:cNvPr>
          <p:cNvSpPr txBox="1">
            <a:spLocks/>
          </p:cNvSpPr>
          <p:nvPr/>
        </p:nvSpPr>
        <p:spPr>
          <a:xfrm>
            <a:off x="7425732" y="6675437"/>
            <a:ext cx="3351279" cy="365125"/>
          </a:xfrm>
          <a:prstGeom prst="rect">
            <a:avLst/>
          </a:prstGeom>
        </p:spPr>
        <p:txBody>
          <a:bodyPr lIns="0" tIns="0" rIns="0" bIns="0"/>
          <a:lstStyle>
            <a:defPPr>
              <a:defRPr lang="fr-FR"/>
            </a:defPPr>
            <a:lvl1pPr marL="0" algn="l" defTabSz="914400" rtl="0" eaLnBrk="1" latinLnBrk="0" hangingPunct="1">
              <a:defRPr sz="1600" kern="1200">
                <a:solidFill>
                  <a:schemeClr val="tx1"/>
                </a:solidFill>
                <a:latin typeface="Arial Narrow"/>
                <a:ea typeface="+mn-ea"/>
                <a:cs typeface="Arial Narrow"/>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solidFill>
                  <a:schemeClr val="bg1"/>
                </a:solidFill>
              </a:rPr>
              <a:t>Claude Marchand / MC collaboration meeting</a:t>
            </a:r>
            <a:endParaRPr lang="en-GB" dirty="0">
              <a:solidFill>
                <a:schemeClr val="bg1"/>
              </a:solidFill>
            </a:endParaRPr>
          </a:p>
        </p:txBody>
      </p:sp>
    </p:spTree>
    <p:extLst>
      <p:ext uri="{BB962C8B-B14F-4D97-AF65-F5344CB8AC3E}">
        <p14:creationId xmlns:p14="http://schemas.microsoft.com/office/powerpoint/2010/main" val="2444078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12"/>
              </p:nvPr>
            </p:nvSpPr>
            <p:spPr>
              <a:xfrm>
                <a:off x="5107669" y="1397829"/>
                <a:ext cx="5647267" cy="4714875"/>
              </a:xfrm>
            </p:spPr>
            <p:txBody>
              <a:bodyPr>
                <a:normAutofit/>
              </a:bodyPr>
              <a:lstStyle/>
              <a:p>
                <a:r>
                  <a:rPr lang="en-US" sz="2000" dirty="0"/>
                  <a:t>Model developed by US labs, checked against measurements in high </a:t>
                </a:r>
                <a14:m>
                  <m:oMath xmlns:m="http://schemas.openxmlformats.org/officeDocument/2006/math">
                    <m:r>
                      <a:rPr lang="en-US" sz="2000" i="1">
                        <a:latin typeface="Cambria Math" panose="02040503050406030204" pitchFamily="18" charset="0"/>
                      </a:rPr>
                      <m:t>𝐵</m:t>
                    </m:r>
                  </m:oMath>
                </a14:m>
                <a:r>
                  <a:rPr lang="en-US" sz="2000" dirty="0"/>
                  <a:t>. papers: Palmer et.al PRAB 2009, </a:t>
                </a:r>
                <a:r>
                  <a:rPr lang="en-US" sz="2000" dirty="0" err="1"/>
                  <a:t>Stratakis</a:t>
                </a:r>
                <a:r>
                  <a:rPr lang="en-US" sz="2000" dirty="0"/>
                  <a:t> et.al NIMPR 2010, Bowring et.al PRAB 2020</a:t>
                </a:r>
              </a:p>
              <a:p>
                <a:r>
                  <a:rPr lang="en-US" sz="2000" dirty="0"/>
                  <a:t>Model predicts local temperature rise </a:t>
                </a:r>
                <a14:m>
                  <m:oMath xmlns:m="http://schemas.openxmlformats.org/officeDocument/2006/math">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𝑇</m:t>
                    </m:r>
                  </m:oMath>
                </a14:m>
                <a:r>
                  <a:rPr lang="en-US" sz="2000" dirty="0"/>
                  <a:t> due to electron bombardment</a:t>
                </a:r>
              </a:p>
              <a:p>
                <a:r>
                  <a:rPr lang="en-US" sz="2000" dirty="0"/>
                  <a:t>Breakdown occurs when </a:t>
                </a:r>
                <a14:m>
                  <m:oMath xmlns:m="http://schemas.openxmlformats.org/officeDocument/2006/math">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𝑇</m:t>
                    </m:r>
                    <m:r>
                      <a:rPr lang="en-US" sz="2000" i="1">
                        <a:latin typeface="Cambria Math" panose="02040503050406030204" pitchFamily="18" charset="0"/>
                        <a:ea typeface="Cambria Math" panose="02040503050406030204" pitchFamily="18" charset="0"/>
                      </a:rPr>
                      <m:t>&gt;∆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𝑝𝑙𝑎𝑠𝑡𝑖𝑐</m:t>
                        </m:r>
                      </m:sub>
                    </m:sSub>
                  </m:oMath>
                </a14:m>
                <a:endParaRPr lang="fr-FR" sz="2000" dirty="0"/>
              </a:p>
            </p:txBody>
          </p:sp>
        </mc:Choice>
        <mc:Fallback xmlns="">
          <p:sp>
            <p:nvSpPr>
              <p:cNvPr id="2" name="Content Placeholder 1"/>
              <p:cNvSpPr>
                <a:spLocks noGrp="1" noRot="1" noChangeAspect="1" noMove="1" noResize="1" noEditPoints="1" noAdjustHandles="1" noChangeArrowheads="1" noChangeShapeType="1" noTextEdit="1"/>
              </p:cNvSpPr>
              <p:nvPr>
                <p:ph sz="quarter" idx="12"/>
              </p:nvPr>
            </p:nvSpPr>
            <p:spPr>
              <a:xfrm>
                <a:off x="5107669" y="1397829"/>
                <a:ext cx="5647267" cy="4714875"/>
              </a:xfrm>
              <a:blipFill>
                <a:blip r:embed="rId2"/>
                <a:stretch>
                  <a:fillRect l="-972" t="-646"/>
                </a:stretch>
              </a:blipFill>
            </p:spPr>
            <p:txBody>
              <a:bodyPr/>
              <a:lstStyle/>
              <a:p>
                <a:r>
                  <a:rPr lang="fr-FR">
                    <a:noFill/>
                  </a:rPr>
                  <a:t> </a:t>
                </a:r>
              </a:p>
            </p:txBody>
          </p:sp>
        </mc:Fallback>
      </mc:AlternateContent>
      <p:sp>
        <p:nvSpPr>
          <p:cNvPr id="3" name="Slide Number Placeholder 2"/>
          <p:cNvSpPr>
            <a:spLocks noGrp="1"/>
          </p:cNvSpPr>
          <p:nvPr>
            <p:ph type="sldNum" sz="quarter" idx="4"/>
          </p:nvPr>
        </p:nvSpPr>
        <p:spPr/>
        <p:txBody>
          <a:bodyPr/>
          <a:lstStyle/>
          <a:p>
            <a:pPr defTabSz="609585"/>
            <a:fld id="{974172A1-1CBF-0B40-9234-7D4D80EC19EA}" type="slidenum">
              <a:rPr lang="en-GB">
                <a:solidFill>
                  <a:prstClr val="white"/>
                </a:solidFill>
              </a:rPr>
              <a:pPr defTabSz="609585"/>
              <a:t>4</a:t>
            </a:fld>
            <a:endParaRPr lang="en-GB" dirty="0">
              <a:solidFill>
                <a:prstClr val="white"/>
              </a:solidFill>
            </a:endParaRPr>
          </a:p>
        </p:txBody>
      </p:sp>
      <p:sp>
        <p:nvSpPr>
          <p:cNvPr id="4" name="Title 3"/>
          <p:cNvSpPr>
            <a:spLocks noGrp="1"/>
          </p:cNvSpPr>
          <p:nvPr>
            <p:ph type="title"/>
          </p:nvPr>
        </p:nvSpPr>
        <p:spPr/>
        <p:txBody>
          <a:bodyPr>
            <a:normAutofit/>
          </a:bodyPr>
          <a:lstStyle/>
          <a:p>
            <a:r>
              <a:rPr lang="en-US" dirty="0"/>
              <a:t>Breakdown model: beamlet focused by magnetic field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3" y="2018257"/>
            <a:ext cx="2934395" cy="4870736"/>
          </a:xfrm>
          <a:prstGeom prst="rect">
            <a:avLst/>
          </a:prstGeom>
        </p:spPr>
      </p:pic>
      <p:sp>
        <p:nvSpPr>
          <p:cNvPr id="6" name="TextBox 5"/>
          <p:cNvSpPr txBox="1"/>
          <p:nvPr/>
        </p:nvSpPr>
        <p:spPr>
          <a:xfrm>
            <a:off x="2966748" y="5609512"/>
            <a:ext cx="1799219" cy="830997"/>
          </a:xfrm>
          <a:prstGeom prst="rect">
            <a:avLst/>
          </a:prstGeom>
          <a:noFill/>
          <a:ln>
            <a:solidFill>
              <a:schemeClr val="bg1"/>
            </a:solidFill>
          </a:ln>
        </p:spPr>
        <p:txBody>
          <a:bodyPr wrap="square" rtlCol="0">
            <a:spAutoFit/>
          </a:bodyPr>
          <a:lstStyle/>
          <a:p>
            <a:pPr defTabSz="609585"/>
            <a:r>
              <a:rPr lang="en-US" sz="1600" dirty="0">
                <a:solidFill>
                  <a:prstClr val="black"/>
                </a:solidFill>
                <a:latin typeface="Arial"/>
              </a:rPr>
              <a:t>Heating due to electron bombardment</a:t>
            </a:r>
            <a:endParaRPr lang="fr-FR" sz="1600" dirty="0">
              <a:solidFill>
                <a:prstClr val="black"/>
              </a:solidFill>
              <a:latin typeface="Arial"/>
            </a:endParaRPr>
          </a:p>
        </p:txBody>
      </p:sp>
      <p:sp>
        <p:nvSpPr>
          <p:cNvPr id="8" name="Espace réservé du pied de page 6">
            <a:extLst>
              <a:ext uri="{FF2B5EF4-FFF2-40B4-BE49-F238E27FC236}">
                <a16:creationId xmlns:a16="http://schemas.microsoft.com/office/drawing/2014/main" id="{2DD05AF0-1518-6F71-7344-59E2C9ADB156}"/>
              </a:ext>
            </a:extLst>
          </p:cNvPr>
          <p:cNvSpPr txBox="1">
            <a:spLocks/>
          </p:cNvSpPr>
          <p:nvPr/>
        </p:nvSpPr>
        <p:spPr>
          <a:xfrm>
            <a:off x="7425732" y="6675437"/>
            <a:ext cx="3351279" cy="365125"/>
          </a:xfrm>
          <a:prstGeom prst="rect">
            <a:avLst/>
          </a:prstGeom>
        </p:spPr>
        <p:txBody>
          <a:bodyPr lIns="0" tIns="0" rIns="0" bIns="0"/>
          <a:lstStyle>
            <a:defPPr>
              <a:defRPr lang="fr-FR"/>
            </a:defPPr>
            <a:lvl1pPr marL="0" algn="l" defTabSz="914400" rtl="0" eaLnBrk="1" latinLnBrk="0" hangingPunct="1">
              <a:defRPr sz="1600" kern="1200">
                <a:solidFill>
                  <a:schemeClr val="tx1"/>
                </a:solidFill>
                <a:latin typeface="Arial Narrow"/>
                <a:ea typeface="+mn-ea"/>
                <a:cs typeface="Arial Narrow"/>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solidFill>
                  <a:schemeClr val="bg1"/>
                </a:solidFill>
              </a:rPr>
              <a:t>Claude Marchand / MC collaboration meeting</a:t>
            </a:r>
            <a:endParaRPr lang="en-GB" dirty="0">
              <a:solidFill>
                <a:schemeClr val="bg1"/>
              </a:solidFill>
            </a:endParaRPr>
          </a:p>
        </p:txBody>
      </p:sp>
      <p:pic>
        <p:nvPicPr>
          <p:cNvPr id="10" name="Picture 4">
            <a:extLst>
              <a:ext uri="{FF2B5EF4-FFF2-40B4-BE49-F238E27FC236}">
                <a16:creationId xmlns:a16="http://schemas.microsoft.com/office/drawing/2014/main" id="{616D6632-315E-C2A4-84F4-BB3ED2994613}"/>
              </a:ext>
            </a:extLst>
          </p:cNvPr>
          <p:cNvPicPr>
            <a:picLocks noChangeAspect="1" noChangeArrowheads="1"/>
          </p:cNvPicPr>
          <p:nvPr/>
        </p:nvPicPr>
        <p:blipFill rotWithShape="1">
          <a:blip r:embed="rId4" cstate="screen"/>
          <a:srcRect l="17465" t="14190" r="60055" b="33095"/>
          <a:stretch/>
        </p:blipFill>
        <p:spPr bwMode="auto">
          <a:xfrm>
            <a:off x="2281379" y="4562028"/>
            <a:ext cx="1125409" cy="1018866"/>
          </a:xfrm>
          <a:prstGeom prst="rect">
            <a:avLst/>
          </a:prstGeom>
          <a:ln>
            <a:noFill/>
          </a:ln>
          <a:effectLst/>
        </p:spPr>
      </p:pic>
      <p:sp>
        <p:nvSpPr>
          <p:cNvPr id="16" name="TextBox 13">
            <a:extLst>
              <a:ext uri="{FF2B5EF4-FFF2-40B4-BE49-F238E27FC236}">
                <a16:creationId xmlns:a16="http://schemas.microsoft.com/office/drawing/2014/main" id="{61F5FDD4-58BF-0873-D966-E8F5A45E657F}"/>
              </a:ext>
            </a:extLst>
          </p:cNvPr>
          <p:cNvSpPr txBox="1"/>
          <p:nvPr/>
        </p:nvSpPr>
        <p:spPr>
          <a:xfrm>
            <a:off x="591805" y="1306859"/>
            <a:ext cx="4120111" cy="738664"/>
          </a:xfrm>
          <a:prstGeom prst="rect">
            <a:avLst/>
          </a:prstGeom>
          <a:noFill/>
        </p:spPr>
        <p:txBody>
          <a:bodyPr wrap="square" rtlCol="0">
            <a:spAutoFit/>
          </a:bodyPr>
          <a:lstStyle/>
          <a:p>
            <a:r>
              <a:rPr lang="en-US" sz="1400" b="1" dirty="0">
                <a:solidFill>
                  <a:schemeClr val="tx2"/>
                </a:solidFill>
              </a:rPr>
              <a:t>Numerical simulations conducted by SLAC collaborators showed trajectories of beamlets in the presence of the 805 MHz pillbox cavity</a:t>
            </a:r>
          </a:p>
        </p:txBody>
      </p:sp>
      <p:sp>
        <p:nvSpPr>
          <p:cNvPr id="17" name="TextBox 5">
            <a:extLst>
              <a:ext uri="{FF2B5EF4-FFF2-40B4-BE49-F238E27FC236}">
                <a16:creationId xmlns:a16="http://schemas.microsoft.com/office/drawing/2014/main" id="{3487F807-DF82-4C09-461A-5700C1A9D851}"/>
              </a:ext>
            </a:extLst>
          </p:cNvPr>
          <p:cNvSpPr txBox="1"/>
          <p:nvPr/>
        </p:nvSpPr>
        <p:spPr>
          <a:xfrm>
            <a:off x="2900073" y="4315125"/>
            <a:ext cx="1398423" cy="276999"/>
          </a:xfrm>
          <a:prstGeom prst="rect">
            <a:avLst/>
          </a:prstGeom>
          <a:noFill/>
          <a:ln>
            <a:solidFill>
              <a:schemeClr val="bg1"/>
            </a:solidFill>
          </a:ln>
        </p:spPr>
        <p:txBody>
          <a:bodyPr wrap="square" rtlCol="0">
            <a:spAutoFit/>
          </a:bodyPr>
          <a:lstStyle/>
          <a:p>
            <a:pPr defTabSz="609585"/>
            <a:r>
              <a:rPr lang="en-US" sz="1200" dirty="0">
                <a:solidFill>
                  <a:prstClr val="black"/>
                </a:solidFill>
                <a:latin typeface="Arial"/>
              </a:rPr>
              <a:t>Thermal diffusion</a:t>
            </a:r>
            <a:endParaRPr lang="fr-FR" sz="1200" dirty="0">
              <a:solidFill>
                <a:prstClr val="black"/>
              </a:solidFill>
              <a:latin typeface="Arial"/>
            </a:endParaRPr>
          </a:p>
        </p:txBody>
      </p:sp>
      <p:sp>
        <p:nvSpPr>
          <p:cNvPr id="18" name="TextBox 5">
            <a:extLst>
              <a:ext uri="{FF2B5EF4-FFF2-40B4-BE49-F238E27FC236}">
                <a16:creationId xmlns:a16="http://schemas.microsoft.com/office/drawing/2014/main" id="{CC7F7746-E378-CAC8-DCE3-BE56F78139E5}"/>
              </a:ext>
            </a:extLst>
          </p:cNvPr>
          <p:cNvSpPr txBox="1"/>
          <p:nvPr/>
        </p:nvSpPr>
        <p:spPr>
          <a:xfrm>
            <a:off x="1238206" y="4378903"/>
            <a:ext cx="1398423" cy="276999"/>
          </a:xfrm>
          <a:prstGeom prst="rect">
            <a:avLst/>
          </a:prstGeom>
          <a:solidFill>
            <a:schemeClr val="bg1"/>
          </a:solidFill>
          <a:ln>
            <a:solidFill>
              <a:schemeClr val="bg1"/>
            </a:solidFill>
          </a:ln>
        </p:spPr>
        <p:txBody>
          <a:bodyPr wrap="square" rtlCol="0">
            <a:spAutoFit/>
          </a:bodyPr>
          <a:lstStyle/>
          <a:p>
            <a:pPr defTabSz="609585"/>
            <a:r>
              <a:rPr lang="en-US" sz="1200" dirty="0">
                <a:solidFill>
                  <a:prstClr val="black"/>
                </a:solidFill>
                <a:latin typeface="Arial"/>
              </a:rPr>
              <a:t>Electron beamlet</a:t>
            </a:r>
            <a:endParaRPr lang="fr-FR" sz="1200" dirty="0">
              <a:solidFill>
                <a:prstClr val="black"/>
              </a:solidFill>
              <a:latin typeface="Arial"/>
            </a:endParaRPr>
          </a:p>
        </p:txBody>
      </p:sp>
      <p:cxnSp>
        <p:nvCxnSpPr>
          <p:cNvPr id="20" name="Connecteur droit 19">
            <a:extLst>
              <a:ext uri="{FF2B5EF4-FFF2-40B4-BE49-F238E27FC236}">
                <a16:creationId xmlns:a16="http://schemas.microsoft.com/office/drawing/2014/main" id="{5EA63842-DCEA-ED13-2C29-A4BF65095023}"/>
              </a:ext>
            </a:extLst>
          </p:cNvPr>
          <p:cNvCxnSpPr>
            <a:cxnSpLocks/>
          </p:cNvCxnSpPr>
          <p:nvPr/>
        </p:nvCxnSpPr>
        <p:spPr>
          <a:xfrm flipH="1">
            <a:off x="2017935" y="4651106"/>
            <a:ext cx="228527" cy="903626"/>
          </a:xfrm>
          <a:prstGeom prst="line">
            <a:avLst/>
          </a:prstGeom>
          <a:ln w="12700">
            <a:solidFill>
              <a:srgbClr val="0FFF0D"/>
            </a:solidFill>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cxnSpLocks/>
          </p:cNvCxnSpPr>
          <p:nvPr/>
        </p:nvCxnSpPr>
        <p:spPr>
          <a:xfrm flipH="1" flipV="1">
            <a:off x="2246462" y="5554732"/>
            <a:ext cx="720286" cy="3344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Bouée 25">
            <a:extLst>
              <a:ext uri="{FF2B5EF4-FFF2-40B4-BE49-F238E27FC236}">
                <a16:creationId xmlns:a16="http://schemas.microsoft.com/office/drawing/2014/main" id="{296E07A0-A47F-1B0C-E1FB-4C024BB37C98}"/>
              </a:ext>
            </a:extLst>
          </p:cNvPr>
          <p:cNvSpPr/>
          <p:nvPr/>
        </p:nvSpPr>
        <p:spPr>
          <a:xfrm>
            <a:off x="2173274" y="5491754"/>
            <a:ext cx="111460" cy="108502"/>
          </a:xfrm>
          <a:prstGeom prst="donut">
            <a:avLst>
              <a:gd name="adj" fmla="val 0"/>
            </a:avLst>
          </a:prstGeom>
          <a:solidFill>
            <a:schemeClr val="bg1"/>
          </a:solidFill>
          <a:ln>
            <a:solidFill>
              <a:srgbClr val="0FFF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pic>
        <p:nvPicPr>
          <p:cNvPr id="13" name="Image 12">
            <a:extLst>
              <a:ext uri="{FF2B5EF4-FFF2-40B4-BE49-F238E27FC236}">
                <a16:creationId xmlns:a16="http://schemas.microsoft.com/office/drawing/2014/main" id="{5662E4DA-A954-770D-4C53-20DE9003CE66}"/>
              </a:ext>
            </a:extLst>
          </p:cNvPr>
          <p:cNvPicPr>
            <a:picLocks noChangeAspect="1"/>
          </p:cNvPicPr>
          <p:nvPr/>
        </p:nvPicPr>
        <p:blipFill rotWithShape="1">
          <a:blip r:embed="rId5"/>
          <a:srcRect l="42538"/>
          <a:stretch/>
        </p:blipFill>
        <p:spPr>
          <a:xfrm>
            <a:off x="5775864" y="3971453"/>
            <a:ext cx="3590689" cy="1520301"/>
          </a:xfrm>
          <a:prstGeom prst="rect">
            <a:avLst/>
          </a:prstGeom>
        </p:spPr>
      </p:pic>
      <mc:AlternateContent xmlns:mc="http://schemas.openxmlformats.org/markup-compatibility/2006" xmlns:a14="http://schemas.microsoft.com/office/drawing/2010/main">
        <mc:Choice Requires="a14">
          <p:sp>
            <p:nvSpPr>
              <p:cNvPr id="19" name="ZoneTexte 18">
                <a:extLst>
                  <a:ext uri="{FF2B5EF4-FFF2-40B4-BE49-F238E27FC236}">
                    <a16:creationId xmlns:a16="http://schemas.microsoft.com/office/drawing/2014/main" id="{80258F8F-89B2-D2D2-8E47-CF815F8CF5DE}"/>
                  </a:ext>
                </a:extLst>
              </p:cNvPr>
              <p:cNvSpPr txBox="1"/>
              <p:nvPr/>
            </p:nvSpPr>
            <p:spPr>
              <a:xfrm>
                <a:off x="5107669" y="5739687"/>
                <a:ext cx="6124222" cy="390748"/>
              </a:xfrm>
              <a:prstGeom prst="rect">
                <a:avLst/>
              </a:prstGeom>
              <a:noFill/>
            </p:spPr>
            <p:txBody>
              <a:bodyPr wrap="square">
                <a:spAutoFit/>
              </a:bodyPr>
              <a:lstStyle/>
              <a:p>
                <a14:m>
                  <m:oMath xmlns:m="http://schemas.openxmlformats.org/officeDocument/2006/math">
                    <m:r>
                      <a:rPr lang="en-US" sz="1800" i="1" smtClean="0">
                        <a:latin typeface="Cambria Math" panose="02040503050406030204" pitchFamily="18" charset="0"/>
                        <a:ea typeface="Cambria Math" panose="02040503050406030204" pitchFamily="18" charset="0"/>
                      </a:rPr>
                      <m:t>∆</m:t>
                    </m:r>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𝑇</m:t>
                        </m:r>
                      </m:e>
                      <m:sub>
                        <m:r>
                          <a:rPr lang="en-US" sz="1800" i="1">
                            <a:latin typeface="Cambria Math" panose="02040503050406030204" pitchFamily="18" charset="0"/>
                            <a:ea typeface="Cambria Math" panose="02040503050406030204" pitchFamily="18" charset="0"/>
                          </a:rPr>
                          <m:t>𝑝𝑙𝑎𝑠𝑡𝑖𝑐</m:t>
                        </m:r>
                      </m:sub>
                    </m:sSub>
                  </m:oMath>
                </a14:m>
                <a:r>
                  <a:rPr lang="fr-FR" dirty="0"/>
                  <a:t>: 38 °C for Cu, 129 °C for Be, 224 °C for Al  </a:t>
                </a:r>
              </a:p>
            </p:txBody>
          </p:sp>
        </mc:Choice>
        <mc:Fallback xmlns="">
          <p:sp>
            <p:nvSpPr>
              <p:cNvPr id="19" name="ZoneTexte 18">
                <a:extLst>
                  <a:ext uri="{FF2B5EF4-FFF2-40B4-BE49-F238E27FC236}">
                    <a16:creationId xmlns:a16="http://schemas.microsoft.com/office/drawing/2014/main" id="{80258F8F-89B2-D2D2-8E47-CF815F8CF5DE}"/>
                  </a:ext>
                </a:extLst>
              </p:cNvPr>
              <p:cNvSpPr txBox="1">
                <a:spLocks noRot="1" noChangeAspect="1" noMove="1" noResize="1" noEditPoints="1" noAdjustHandles="1" noChangeArrowheads="1" noChangeShapeType="1" noTextEdit="1"/>
              </p:cNvSpPr>
              <p:nvPr/>
            </p:nvSpPr>
            <p:spPr>
              <a:xfrm>
                <a:off x="5107669" y="5739687"/>
                <a:ext cx="6124222" cy="390748"/>
              </a:xfrm>
              <a:prstGeom prst="rect">
                <a:avLst/>
              </a:prstGeom>
              <a:blipFill>
                <a:blip r:embed="rId6"/>
                <a:stretch>
                  <a:fillRect t="-9375" b="-18750"/>
                </a:stretch>
              </a:blipFill>
            </p:spPr>
            <p:txBody>
              <a:bodyPr/>
              <a:lstStyle/>
              <a:p>
                <a:r>
                  <a:rPr lang="fr-FR">
                    <a:noFill/>
                  </a:rPr>
                  <a:t> </a:t>
                </a:r>
              </a:p>
            </p:txBody>
          </p:sp>
        </mc:Fallback>
      </mc:AlternateContent>
    </p:spTree>
    <p:extLst>
      <p:ext uri="{BB962C8B-B14F-4D97-AF65-F5344CB8AC3E}">
        <p14:creationId xmlns:p14="http://schemas.microsoft.com/office/powerpoint/2010/main" val="3000805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p:txBody>
          <a:bodyPr/>
          <a:lstStyle/>
          <a:p>
            <a:r>
              <a:rPr lang="fr-FR" sz="2800" dirty="0" err="1"/>
              <a:t>Task</a:t>
            </a:r>
            <a:r>
              <a:rPr lang="fr-FR" sz="2800" dirty="0"/>
              <a:t> objectives:</a:t>
            </a:r>
          </a:p>
          <a:p>
            <a:pPr lvl="1"/>
            <a:r>
              <a:rPr lang="fr-FR" sz="2800" dirty="0" err="1"/>
              <a:t>Find</a:t>
            </a:r>
            <a:r>
              <a:rPr lang="fr-FR" sz="2800" dirty="0"/>
              <a:t> best </a:t>
            </a:r>
            <a:r>
              <a:rPr lang="fr-FR" sz="2800" dirty="0" err="1"/>
              <a:t>cavities</a:t>
            </a:r>
            <a:r>
              <a:rPr lang="fr-FR" sz="2800" dirty="0"/>
              <a:t> and RF </a:t>
            </a:r>
            <a:r>
              <a:rPr lang="fr-FR" sz="2800" dirty="0" err="1"/>
              <a:t>properties</a:t>
            </a:r>
            <a:r>
              <a:rPr lang="fr-FR" sz="2800" dirty="0"/>
              <a:t> to </a:t>
            </a:r>
            <a:r>
              <a:rPr lang="fr-FR" sz="2800" dirty="0" err="1"/>
              <a:t>minimize</a:t>
            </a:r>
            <a:r>
              <a:rPr lang="fr-FR" sz="2800" dirty="0"/>
              <a:t> breakdown due to high </a:t>
            </a:r>
            <a:r>
              <a:rPr lang="fr-FR" sz="2800" dirty="0" err="1"/>
              <a:t>accelerating</a:t>
            </a:r>
            <a:r>
              <a:rPr lang="fr-FR" sz="2800" dirty="0"/>
              <a:t> gradients </a:t>
            </a:r>
            <a:r>
              <a:rPr lang="fr-FR" sz="2800" dirty="0" err="1"/>
              <a:t>under</a:t>
            </a:r>
            <a:r>
              <a:rPr lang="fr-FR" sz="2800" dirty="0"/>
              <a:t> high </a:t>
            </a:r>
            <a:r>
              <a:rPr lang="fr-FR" sz="2800" dirty="0" err="1"/>
              <a:t>magnetic</a:t>
            </a:r>
            <a:r>
              <a:rPr lang="fr-FR" sz="2800" dirty="0"/>
              <a:t> </a:t>
            </a:r>
            <a:r>
              <a:rPr lang="fr-FR" sz="2800" dirty="0" err="1"/>
              <a:t>field</a:t>
            </a:r>
            <a:r>
              <a:rPr lang="fr-FR" sz="2800" dirty="0"/>
              <a:t>. (</a:t>
            </a:r>
            <a:r>
              <a:rPr lang="fr-FR" sz="2800" dirty="0" err="1"/>
              <a:t>Material</a:t>
            </a:r>
            <a:r>
              <a:rPr lang="fr-FR" sz="2800" dirty="0"/>
              <a:t>, </a:t>
            </a:r>
            <a:r>
              <a:rPr lang="fr-FR" sz="2800" dirty="0" err="1"/>
              <a:t>gas</a:t>
            </a:r>
            <a:r>
              <a:rPr lang="fr-FR" sz="2800" dirty="0"/>
              <a:t>, </a:t>
            </a:r>
            <a:r>
              <a:rPr lang="fr-FR" sz="2800" dirty="0" err="1"/>
              <a:t>temperature</a:t>
            </a:r>
            <a:r>
              <a:rPr lang="fr-FR" sz="2800" dirty="0"/>
              <a:t>, pulse </a:t>
            </a:r>
            <a:r>
              <a:rPr lang="fr-FR" sz="2800" dirty="0" err="1"/>
              <a:t>length</a:t>
            </a:r>
            <a:r>
              <a:rPr lang="fr-FR" sz="2800" dirty="0"/>
              <a:t>,…)</a:t>
            </a:r>
          </a:p>
          <a:p>
            <a:pPr lvl="1"/>
            <a:r>
              <a:rPr lang="fr-FR" sz="2800" dirty="0"/>
              <a:t>For </a:t>
            </a:r>
            <a:r>
              <a:rPr lang="fr-FR" sz="2800" dirty="0" err="1"/>
              <a:t>now</a:t>
            </a:r>
            <a:r>
              <a:rPr lang="fr-FR" sz="2800" dirty="0"/>
              <a:t>, </a:t>
            </a:r>
            <a:r>
              <a:rPr lang="fr-FR" sz="2800" dirty="0" err="1"/>
              <a:t>experiments</a:t>
            </a:r>
            <a:r>
              <a:rPr lang="fr-FR" sz="2800" dirty="0"/>
              <a:t> about the </a:t>
            </a:r>
            <a:r>
              <a:rPr lang="fr-FR" sz="2800" dirty="0" err="1"/>
              <a:t>effect</a:t>
            </a:r>
            <a:r>
              <a:rPr lang="fr-FR" sz="2800" dirty="0"/>
              <a:t> of </a:t>
            </a:r>
            <a:r>
              <a:rPr lang="fr-FR" sz="2800" dirty="0" err="1"/>
              <a:t>magnetic</a:t>
            </a:r>
            <a:r>
              <a:rPr lang="fr-FR" sz="2800" dirty="0"/>
              <a:t> </a:t>
            </a:r>
            <a:r>
              <a:rPr lang="fr-FR" sz="2800" dirty="0" err="1"/>
              <a:t>field</a:t>
            </a:r>
            <a:r>
              <a:rPr lang="fr-FR" sz="2800" dirty="0"/>
              <a:t> have </a:t>
            </a:r>
            <a:r>
              <a:rPr lang="fr-FR" sz="2800" dirty="0" err="1"/>
              <a:t>mainly</a:t>
            </a:r>
            <a:r>
              <a:rPr lang="fr-FR" sz="2800" dirty="0"/>
              <a:t> been </a:t>
            </a:r>
            <a:r>
              <a:rPr lang="fr-FR" sz="2800" dirty="0" err="1"/>
              <a:t>done</a:t>
            </a:r>
            <a:r>
              <a:rPr lang="fr-FR" sz="2800" dirty="0"/>
              <a:t> by </a:t>
            </a:r>
            <a:r>
              <a:rPr lang="fr-FR" sz="2800" dirty="0" err="1"/>
              <a:t>Bowring</a:t>
            </a:r>
            <a:r>
              <a:rPr lang="fr-FR" sz="2800" dirty="0"/>
              <a:t> et al. at FNAL.</a:t>
            </a:r>
          </a:p>
          <a:p>
            <a:endParaRPr lang="fr-FR" dirty="0"/>
          </a:p>
        </p:txBody>
      </p:sp>
      <p:sp>
        <p:nvSpPr>
          <p:cNvPr id="2" name="Titre 1"/>
          <p:cNvSpPr>
            <a:spLocks noGrp="1"/>
          </p:cNvSpPr>
          <p:nvPr>
            <p:ph type="title"/>
          </p:nvPr>
        </p:nvSpPr>
        <p:spPr/>
        <p:txBody>
          <a:bodyPr/>
          <a:lstStyle/>
          <a:p>
            <a:r>
              <a:rPr lang="fr-FR" dirty="0"/>
              <a:t>6.3: Break-down mitigation </a:t>
            </a:r>
            <a:r>
              <a:rPr lang="fr-FR" dirty="0" err="1"/>
              <a:t>studies</a:t>
            </a:r>
            <a:endParaRPr lang="fr-FR" dirty="0"/>
          </a:p>
        </p:txBody>
      </p:sp>
      <p:pic>
        <p:nvPicPr>
          <p:cNvPr id="5" name="Image 4"/>
          <p:cNvPicPr>
            <a:picLocks noChangeAspect="1"/>
          </p:cNvPicPr>
          <p:nvPr/>
        </p:nvPicPr>
        <p:blipFill>
          <a:blip r:embed="rId2"/>
          <a:stretch>
            <a:fillRect/>
          </a:stretch>
        </p:blipFill>
        <p:spPr>
          <a:xfrm>
            <a:off x="6109210" y="4081755"/>
            <a:ext cx="5574790" cy="2776245"/>
          </a:xfrm>
          <a:prstGeom prst="rect">
            <a:avLst/>
          </a:prstGeom>
        </p:spPr>
      </p:pic>
      <p:grpSp>
        <p:nvGrpSpPr>
          <p:cNvPr id="3" name="Groupe 2">
            <a:extLst>
              <a:ext uri="{FF2B5EF4-FFF2-40B4-BE49-F238E27FC236}">
                <a16:creationId xmlns:a16="http://schemas.microsoft.com/office/drawing/2014/main" id="{3ACDEFE9-D947-BA41-02C8-30753C8559F0}"/>
              </a:ext>
            </a:extLst>
          </p:cNvPr>
          <p:cNvGrpSpPr/>
          <p:nvPr/>
        </p:nvGrpSpPr>
        <p:grpSpPr>
          <a:xfrm>
            <a:off x="7556433" y="4869320"/>
            <a:ext cx="2195797" cy="1506408"/>
            <a:chOff x="3528585" y="4089556"/>
            <a:chExt cx="2195797" cy="1506408"/>
          </a:xfrm>
        </p:grpSpPr>
        <p:cxnSp>
          <p:nvCxnSpPr>
            <p:cNvPr id="4" name="Straight Arrow Connector 5">
              <a:extLst>
                <a:ext uri="{FF2B5EF4-FFF2-40B4-BE49-F238E27FC236}">
                  <a16:creationId xmlns:a16="http://schemas.microsoft.com/office/drawing/2014/main" id="{7A0BF638-C801-3720-EC50-0077E0FF0DDE}"/>
                </a:ext>
              </a:extLst>
            </p:cNvPr>
            <p:cNvCxnSpPr>
              <a:cxnSpLocks/>
            </p:cNvCxnSpPr>
            <p:nvPr/>
          </p:nvCxnSpPr>
          <p:spPr>
            <a:xfrm flipV="1">
              <a:off x="5533605" y="4089556"/>
              <a:ext cx="0" cy="116289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7EC5F504-4BB6-8C0E-7F00-DF389F2717BA}"/>
                </a:ext>
              </a:extLst>
            </p:cNvPr>
            <p:cNvSpPr txBox="1"/>
            <p:nvPr/>
          </p:nvSpPr>
          <p:spPr>
            <a:xfrm>
              <a:off x="3528585" y="5072744"/>
              <a:ext cx="2195797" cy="523220"/>
            </a:xfrm>
            <a:prstGeom prst="rect">
              <a:avLst/>
            </a:prstGeom>
            <a:solidFill>
              <a:schemeClr val="bg1"/>
            </a:solidFill>
            <a:ln>
              <a:solidFill>
                <a:schemeClr val="tx1"/>
              </a:solidFill>
            </a:ln>
          </p:spPr>
          <p:txBody>
            <a:bodyPr wrap="square" rtlCol="0">
              <a:spAutoFit/>
            </a:bodyPr>
            <a:lstStyle/>
            <a:p>
              <a:pPr defTabSz="609585"/>
              <a:r>
                <a:rPr lang="en-US" sz="1400" dirty="0">
                  <a:solidFill>
                    <a:prstClr val="black"/>
                  </a:solidFill>
                  <a:latin typeface="Arial"/>
                </a:rPr>
                <a:t>Benefits of </a:t>
              </a:r>
              <a:r>
                <a:rPr lang="en-US" sz="1400" dirty="0">
                  <a:solidFill>
                    <a:srgbClr val="00B050"/>
                  </a:solidFill>
                  <a:latin typeface="Arial"/>
                </a:rPr>
                <a:t>short pulse </a:t>
              </a:r>
              <a:r>
                <a:rPr lang="en-US" sz="1400" dirty="0">
                  <a:solidFill>
                    <a:prstClr val="black"/>
                  </a:solidFill>
                  <a:latin typeface="Arial"/>
                </a:rPr>
                <a:t>and </a:t>
              </a:r>
              <a:r>
                <a:rPr lang="en-US" sz="1400" dirty="0">
                  <a:solidFill>
                    <a:srgbClr val="00B0F0"/>
                  </a:solidFill>
                  <a:latin typeface="Arial"/>
                </a:rPr>
                <a:t>aluminum</a:t>
              </a:r>
              <a:r>
                <a:rPr lang="en-US" sz="1400" dirty="0">
                  <a:solidFill>
                    <a:prstClr val="black"/>
                  </a:solidFill>
                  <a:latin typeface="Arial"/>
                </a:rPr>
                <a:t> multiply</a:t>
              </a:r>
            </a:p>
          </p:txBody>
        </p:sp>
      </p:grpSp>
      <p:sp>
        <p:nvSpPr>
          <p:cNvPr id="9" name="Rectangle 8">
            <a:extLst>
              <a:ext uri="{FF2B5EF4-FFF2-40B4-BE49-F238E27FC236}">
                <a16:creationId xmlns:a16="http://schemas.microsoft.com/office/drawing/2014/main" id="{B6BE828E-B1D5-212E-8E79-3AA5226E4B73}"/>
              </a:ext>
            </a:extLst>
          </p:cNvPr>
          <p:cNvSpPr/>
          <p:nvPr/>
        </p:nvSpPr>
        <p:spPr>
          <a:xfrm>
            <a:off x="461510" y="4700198"/>
            <a:ext cx="5621281" cy="1200329"/>
          </a:xfrm>
          <a:prstGeom prst="rect">
            <a:avLst/>
          </a:prstGeom>
        </p:spPr>
        <p:txBody>
          <a:bodyPr wrap="square">
            <a:spAutoFit/>
          </a:bodyPr>
          <a:lstStyle/>
          <a:p>
            <a:r>
              <a:rPr lang="en-GB" dirty="0"/>
              <a:t>This plot is not intended to give absolute values for breakdown threshold, but only a feeling of which solutions can be more promising. We scale curves from MUCOOL cavity study.</a:t>
            </a:r>
            <a:endParaRPr lang="fr-FR" dirty="0"/>
          </a:p>
        </p:txBody>
      </p:sp>
    </p:spTree>
    <p:extLst>
      <p:ext uri="{BB962C8B-B14F-4D97-AF65-F5344CB8AC3E}">
        <p14:creationId xmlns:p14="http://schemas.microsoft.com/office/powerpoint/2010/main" val="762641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sz="quarter" idx="12"/>
          </p:nvPr>
        </p:nvSpPr>
        <p:spPr/>
        <p:txBody>
          <a:bodyPr/>
          <a:lstStyle/>
          <a:p>
            <a:r>
              <a:rPr lang="fr-FR" sz="2800" dirty="0" err="1"/>
              <a:t>Simulating</a:t>
            </a:r>
            <a:r>
              <a:rPr lang="fr-FR" sz="2800" dirty="0"/>
              <a:t>/</a:t>
            </a:r>
            <a:r>
              <a:rPr lang="fr-FR" sz="2800" dirty="0" err="1"/>
              <a:t>Understanding</a:t>
            </a:r>
            <a:r>
              <a:rPr lang="fr-FR" sz="2800" dirty="0"/>
              <a:t> « </a:t>
            </a:r>
            <a:r>
              <a:rPr lang="fr-FR" sz="2800" dirty="0" err="1"/>
              <a:t>beamlet</a:t>
            </a:r>
            <a:r>
              <a:rPr lang="fr-FR" sz="2800" dirty="0"/>
              <a:t> » </a:t>
            </a:r>
            <a:r>
              <a:rPr lang="fr-FR" sz="2800" dirty="0" err="1"/>
              <a:t>models</a:t>
            </a:r>
            <a:r>
              <a:rPr lang="fr-FR" sz="2800" dirty="0"/>
              <a:t>: </a:t>
            </a:r>
          </a:p>
          <a:p>
            <a:pPr lvl="1"/>
            <a:r>
              <a:rPr lang="fr-FR" sz="2800" dirty="0" err="1"/>
              <a:t>electron</a:t>
            </a:r>
            <a:r>
              <a:rPr lang="fr-FR" sz="2800" dirty="0"/>
              <a:t> </a:t>
            </a:r>
            <a:r>
              <a:rPr lang="fr-FR" sz="2800" dirty="0" err="1"/>
              <a:t>tracking</a:t>
            </a:r>
            <a:r>
              <a:rPr lang="fr-FR" sz="2800" dirty="0"/>
              <a:t> </a:t>
            </a:r>
            <a:r>
              <a:rPr lang="fr-FR" sz="2800" dirty="0" err="1"/>
              <a:t>under</a:t>
            </a:r>
            <a:r>
              <a:rPr lang="fr-FR" sz="2800" dirty="0"/>
              <a:t> RF + </a:t>
            </a:r>
            <a:r>
              <a:rPr lang="fr-FR" sz="2800" dirty="0" err="1"/>
              <a:t>magnetic</a:t>
            </a:r>
            <a:r>
              <a:rPr lang="fr-FR" sz="2800" dirty="0"/>
              <a:t> </a:t>
            </a:r>
            <a:r>
              <a:rPr lang="fr-FR" sz="2800" dirty="0" err="1"/>
              <a:t>field</a:t>
            </a:r>
            <a:r>
              <a:rPr lang="fr-FR" sz="2800" dirty="0"/>
              <a:t>,</a:t>
            </a:r>
          </a:p>
          <a:p>
            <a:pPr lvl="1"/>
            <a:r>
              <a:rPr lang="fr-FR" sz="2800" dirty="0" err="1"/>
              <a:t>different</a:t>
            </a:r>
            <a:r>
              <a:rPr lang="fr-FR" sz="2800" dirty="0"/>
              <a:t> pulse </a:t>
            </a:r>
            <a:r>
              <a:rPr lang="fr-FR" sz="2800" dirty="0" err="1"/>
              <a:t>lengths</a:t>
            </a:r>
            <a:r>
              <a:rPr lang="fr-FR" sz="2800" dirty="0"/>
              <a:t> in a </a:t>
            </a:r>
            <a:r>
              <a:rPr lang="fr-FR" sz="2800" dirty="0" err="1"/>
              <a:t>pillbox</a:t>
            </a:r>
            <a:r>
              <a:rPr lang="fr-FR" sz="2800" dirty="0"/>
              <a:t> </a:t>
            </a:r>
            <a:r>
              <a:rPr lang="fr-FR" sz="2800" dirty="0" err="1"/>
              <a:t>cavity</a:t>
            </a:r>
            <a:r>
              <a:rPr lang="fr-FR" sz="2800" dirty="0"/>
              <a:t>,</a:t>
            </a:r>
          </a:p>
          <a:p>
            <a:pPr lvl="1"/>
            <a:r>
              <a:rPr lang="fr-FR" sz="2800" dirty="0"/>
              <a:t>thermal </a:t>
            </a:r>
            <a:r>
              <a:rPr lang="fr-FR" sz="2800" dirty="0" err="1"/>
              <a:t>studies</a:t>
            </a:r>
            <a:r>
              <a:rPr lang="fr-FR" sz="2800" dirty="0"/>
              <a:t>.</a:t>
            </a:r>
          </a:p>
          <a:p>
            <a:r>
              <a:rPr lang="fr-FR" sz="2800" dirty="0" err="1"/>
              <a:t>Proposing</a:t>
            </a:r>
            <a:r>
              <a:rPr lang="fr-FR" sz="2800" dirty="0"/>
              <a:t> RF test </a:t>
            </a:r>
            <a:r>
              <a:rPr lang="fr-FR" sz="2800" dirty="0" err="1"/>
              <a:t>benches</a:t>
            </a:r>
            <a:r>
              <a:rPr lang="fr-FR" sz="2800" dirty="0"/>
              <a:t> </a:t>
            </a:r>
            <a:r>
              <a:rPr lang="fr-FR" sz="2800" dirty="0" err="1"/>
              <a:t>with</a:t>
            </a:r>
            <a:r>
              <a:rPr lang="fr-FR" sz="2800" dirty="0"/>
              <a:t> </a:t>
            </a:r>
            <a:r>
              <a:rPr lang="fr-FR" sz="2800" dirty="0" err="1"/>
              <a:t>existing</a:t>
            </a:r>
            <a:r>
              <a:rPr lang="fr-FR" sz="2800" dirty="0"/>
              <a:t> components + </a:t>
            </a:r>
            <a:r>
              <a:rPr lang="fr-FR" sz="2800" dirty="0" err="1"/>
              <a:t>some</a:t>
            </a:r>
            <a:r>
              <a:rPr lang="fr-FR" sz="2800" dirty="0"/>
              <a:t> additions.</a:t>
            </a:r>
          </a:p>
          <a:p>
            <a:pPr lvl="1"/>
            <a:r>
              <a:rPr lang="fr-FR" sz="2800" dirty="0" err="1"/>
              <a:t>Would</a:t>
            </a:r>
            <a:r>
              <a:rPr lang="fr-FR" sz="2800" dirty="0"/>
              <a:t> </a:t>
            </a:r>
            <a:r>
              <a:rPr lang="fr-FR" sz="2800" dirty="0" err="1"/>
              <a:t>certainly</a:t>
            </a:r>
            <a:r>
              <a:rPr lang="fr-FR" sz="2800" dirty="0"/>
              <a:t> </a:t>
            </a:r>
            <a:r>
              <a:rPr lang="fr-FR" sz="2800" dirty="0" err="1"/>
              <a:t>require</a:t>
            </a:r>
            <a:r>
              <a:rPr lang="fr-FR" sz="2800" dirty="0"/>
              <a:t> to move </a:t>
            </a:r>
            <a:r>
              <a:rPr lang="fr-FR" sz="2800" dirty="0" err="1"/>
              <a:t>some</a:t>
            </a:r>
            <a:r>
              <a:rPr lang="fr-FR" sz="2800" dirty="0"/>
              <a:t> components </a:t>
            </a:r>
            <a:r>
              <a:rPr lang="fr-FR" sz="2800" dirty="0" err="1"/>
              <a:t>from</a:t>
            </a:r>
            <a:r>
              <a:rPr lang="fr-FR" sz="2800" dirty="0"/>
              <a:t> one </a:t>
            </a:r>
            <a:r>
              <a:rPr lang="fr-FR" sz="2800" dirty="0" err="1"/>
              <a:t>laboratory</a:t>
            </a:r>
            <a:r>
              <a:rPr lang="fr-FR" sz="2800" dirty="0"/>
              <a:t> to </a:t>
            </a:r>
            <a:r>
              <a:rPr lang="fr-FR" sz="2800" dirty="0" err="1"/>
              <a:t>another</a:t>
            </a:r>
            <a:r>
              <a:rPr lang="fr-FR" sz="2800" dirty="0"/>
              <a:t> one.</a:t>
            </a:r>
          </a:p>
          <a:p>
            <a:pPr lvl="1"/>
            <a:r>
              <a:rPr lang="fr-FR" sz="2800" dirty="0"/>
              <a:t>Design a test </a:t>
            </a:r>
            <a:r>
              <a:rPr lang="fr-FR" sz="2800" dirty="0" err="1"/>
              <a:t>bench</a:t>
            </a:r>
            <a:r>
              <a:rPr lang="fr-FR" sz="2800" dirty="0"/>
              <a:t> and </a:t>
            </a:r>
            <a:r>
              <a:rPr lang="fr-FR" sz="2800" dirty="0" err="1"/>
              <a:t>estimate</a:t>
            </a:r>
            <a:r>
              <a:rPr lang="fr-FR" sz="2800" dirty="0"/>
              <a:t> </a:t>
            </a:r>
            <a:r>
              <a:rPr lang="fr-FR" sz="2800" dirty="0" err="1"/>
              <a:t>costs</a:t>
            </a:r>
            <a:r>
              <a:rPr lang="fr-FR" sz="2800" dirty="0"/>
              <a:t>.</a:t>
            </a:r>
          </a:p>
          <a:p>
            <a:pPr lvl="1"/>
            <a:endParaRPr lang="fr-FR" sz="3600" dirty="0"/>
          </a:p>
        </p:txBody>
      </p:sp>
      <p:sp>
        <p:nvSpPr>
          <p:cNvPr id="2" name="Titre 1"/>
          <p:cNvSpPr>
            <a:spLocks noGrp="1"/>
          </p:cNvSpPr>
          <p:nvPr>
            <p:ph type="title"/>
          </p:nvPr>
        </p:nvSpPr>
        <p:spPr/>
        <p:txBody>
          <a:bodyPr/>
          <a:lstStyle/>
          <a:p>
            <a:r>
              <a:rPr lang="fr-FR" dirty="0" err="1"/>
              <a:t>Proposed</a:t>
            </a:r>
            <a:r>
              <a:rPr lang="fr-FR" dirty="0"/>
              <a:t> </a:t>
            </a:r>
            <a:r>
              <a:rPr lang="fr-FR" dirty="0" err="1"/>
              <a:t>methodology</a:t>
            </a:r>
            <a:endParaRPr lang="fr-FR" dirty="0"/>
          </a:p>
        </p:txBody>
      </p:sp>
    </p:spTree>
    <p:extLst>
      <p:ext uri="{BB962C8B-B14F-4D97-AF65-F5344CB8AC3E}">
        <p14:creationId xmlns:p14="http://schemas.microsoft.com/office/powerpoint/2010/main" val="3514836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a:xfrm>
            <a:off x="558800" y="1513583"/>
            <a:ext cx="11074400" cy="4714875"/>
          </a:xfrm>
        </p:spPr>
        <p:txBody>
          <a:bodyPr/>
          <a:lstStyle/>
          <a:p>
            <a:r>
              <a:rPr lang="fr-FR" sz="2400" dirty="0" err="1"/>
              <a:t>Different</a:t>
            </a:r>
            <a:r>
              <a:rPr lang="fr-FR" sz="2400" dirty="0"/>
              <a:t> </a:t>
            </a:r>
            <a:r>
              <a:rPr lang="fr-FR" sz="2400" dirty="0" err="1"/>
              <a:t>cavities</a:t>
            </a:r>
            <a:r>
              <a:rPr lang="fr-FR" sz="2400" dirty="0"/>
              <a:t>:</a:t>
            </a:r>
          </a:p>
          <a:p>
            <a:pPr lvl="1"/>
            <a:r>
              <a:rPr lang="fr-FR" sz="2400" dirty="0" err="1"/>
              <a:t>Different</a:t>
            </a:r>
            <a:r>
              <a:rPr lang="fr-FR" sz="2400" dirty="0"/>
              <a:t> </a:t>
            </a:r>
            <a:r>
              <a:rPr lang="fr-FR" sz="2400" dirty="0" err="1"/>
              <a:t>frequencies</a:t>
            </a:r>
            <a:r>
              <a:rPr lang="fr-FR" sz="2400" dirty="0"/>
              <a:t>: 325/650 MHz, </a:t>
            </a:r>
            <a:r>
              <a:rPr lang="fr-FR" sz="2400" dirty="0" err="1"/>
              <a:t>materials</a:t>
            </a:r>
            <a:r>
              <a:rPr lang="fr-FR" sz="2400" dirty="0"/>
              <a:t>: </a:t>
            </a:r>
            <a:r>
              <a:rPr lang="fr-FR" sz="2400" dirty="0" err="1"/>
              <a:t>copper</a:t>
            </a:r>
            <a:r>
              <a:rPr lang="fr-FR" sz="2400" dirty="0"/>
              <a:t>/aluminium/</a:t>
            </a:r>
            <a:r>
              <a:rPr lang="fr-FR" sz="2400" dirty="0" err="1"/>
              <a:t>beryllium</a:t>
            </a:r>
            <a:r>
              <a:rPr lang="fr-FR" sz="2400" dirty="0"/>
              <a:t>, </a:t>
            </a:r>
            <a:r>
              <a:rPr lang="fr-FR" sz="2400" dirty="0" err="1"/>
              <a:t>shapes</a:t>
            </a:r>
            <a:r>
              <a:rPr lang="fr-FR" sz="2400" dirty="0"/>
              <a:t>: </a:t>
            </a:r>
            <a:r>
              <a:rPr lang="fr-FR" sz="2400" dirty="0" err="1"/>
              <a:t>pillbox</a:t>
            </a:r>
            <a:r>
              <a:rPr lang="fr-FR" sz="2400" dirty="0"/>
              <a:t>/</a:t>
            </a:r>
            <a:r>
              <a:rPr lang="fr-FR" sz="2400" dirty="0" err="1"/>
              <a:t>elliptic</a:t>
            </a:r>
            <a:r>
              <a:rPr lang="fr-FR" sz="2400" dirty="0"/>
              <a:t>/QWR/HWR?</a:t>
            </a:r>
          </a:p>
          <a:p>
            <a:r>
              <a:rPr lang="fr-FR" sz="2400" dirty="0"/>
              <a:t>One </a:t>
            </a:r>
            <a:r>
              <a:rPr lang="fr-FR" sz="2400" dirty="0" err="1"/>
              <a:t>magnet</a:t>
            </a:r>
            <a:r>
              <a:rPr lang="fr-FR" sz="2400" dirty="0"/>
              <a:t>:</a:t>
            </a:r>
          </a:p>
          <a:p>
            <a:pPr lvl="1"/>
            <a:r>
              <a:rPr lang="fr-FR" sz="2400" dirty="0" err="1"/>
              <a:t>Ideally</a:t>
            </a:r>
            <a:r>
              <a:rPr lang="fr-FR" sz="2400" dirty="0"/>
              <a:t> </a:t>
            </a:r>
            <a:r>
              <a:rPr lang="fr-FR" sz="2400" dirty="0" err="1"/>
              <a:t>that</a:t>
            </a:r>
            <a:r>
              <a:rPr lang="fr-FR" sz="2400" dirty="0"/>
              <a:t> </a:t>
            </a:r>
            <a:r>
              <a:rPr lang="fr-FR" sz="2400" dirty="0" err="1"/>
              <a:t>could</a:t>
            </a:r>
            <a:r>
              <a:rPr lang="fr-FR" sz="2400" dirty="0"/>
              <a:t> go up to 4 T? </a:t>
            </a:r>
            <a:r>
              <a:rPr lang="fr-FR" sz="2400" dirty="0" err="1"/>
              <a:t>Where</a:t>
            </a:r>
            <a:r>
              <a:rPr lang="fr-FR" sz="2400" dirty="0"/>
              <a:t> </a:t>
            </a:r>
            <a:r>
              <a:rPr lang="fr-FR" sz="2400" dirty="0" err="1"/>
              <a:t>we</a:t>
            </a:r>
            <a:r>
              <a:rPr lang="fr-FR" sz="2400" dirty="0"/>
              <a:t> </a:t>
            </a:r>
            <a:r>
              <a:rPr lang="fr-FR" sz="2400" dirty="0" err="1"/>
              <a:t>would</a:t>
            </a:r>
            <a:r>
              <a:rPr lang="fr-FR" sz="2400" dirty="0"/>
              <a:t> put a </a:t>
            </a:r>
            <a:r>
              <a:rPr lang="fr-FR" sz="2400" dirty="0" err="1"/>
              <a:t>cavity</a:t>
            </a:r>
            <a:r>
              <a:rPr lang="fr-FR" sz="2400" dirty="0"/>
              <a:t>, </a:t>
            </a:r>
            <a:r>
              <a:rPr lang="fr-FR" sz="2400" dirty="0" err="1"/>
              <a:t>ideally</a:t>
            </a:r>
            <a:r>
              <a:rPr lang="fr-FR" sz="2400" dirty="0"/>
              <a:t> in </a:t>
            </a:r>
            <a:r>
              <a:rPr lang="fr-FR" sz="2400" dirty="0" err="1"/>
              <a:t>different</a:t>
            </a:r>
            <a:r>
              <a:rPr lang="fr-FR" sz="2400" dirty="0"/>
              <a:t> positions?</a:t>
            </a:r>
          </a:p>
          <a:p>
            <a:r>
              <a:rPr lang="fr-FR" sz="2400" dirty="0"/>
              <a:t>One or more </a:t>
            </a:r>
            <a:r>
              <a:rPr lang="fr-FR" sz="2400" dirty="0" err="1"/>
              <a:t>amplifiers</a:t>
            </a:r>
            <a:r>
              <a:rPr lang="fr-FR" sz="2400" dirty="0"/>
              <a:t>: </a:t>
            </a:r>
          </a:p>
          <a:p>
            <a:pPr lvl="1"/>
            <a:r>
              <a:rPr lang="fr-FR" sz="2400" dirty="0"/>
              <a:t>Capable to go up to xx MW? </a:t>
            </a:r>
            <a:r>
              <a:rPr lang="fr-FR" sz="2400" dirty="0" err="1"/>
              <a:t>Pulsed</a:t>
            </a:r>
            <a:r>
              <a:rPr lang="fr-FR" sz="2400" dirty="0"/>
              <a:t> amplifier, </a:t>
            </a:r>
            <a:r>
              <a:rPr lang="fr-FR" sz="2400" dirty="0" err="1"/>
              <a:t>which</a:t>
            </a:r>
            <a:r>
              <a:rPr lang="fr-FR" sz="2400" dirty="0"/>
              <a:t> </a:t>
            </a:r>
            <a:r>
              <a:rPr lang="fr-FR" sz="2400" dirty="0" err="1"/>
              <a:t>duty</a:t>
            </a:r>
            <a:r>
              <a:rPr lang="fr-FR" sz="2400" dirty="0"/>
              <a:t> cycle? </a:t>
            </a:r>
            <a:r>
              <a:rPr lang="fr-FR" sz="2400" dirty="0" err="1"/>
              <a:t>With</a:t>
            </a:r>
            <a:r>
              <a:rPr lang="fr-FR" sz="2400" dirty="0"/>
              <a:t> pulse </a:t>
            </a:r>
            <a:r>
              <a:rPr lang="fr-FR" sz="2400" dirty="0" err="1"/>
              <a:t>compressor</a:t>
            </a:r>
            <a:r>
              <a:rPr lang="fr-FR" sz="2400" dirty="0"/>
              <a:t>?</a:t>
            </a:r>
          </a:p>
          <a:p>
            <a:pPr lvl="1"/>
            <a:r>
              <a:rPr lang="fr-FR" sz="2400" dirty="0"/>
              <a:t>One or more </a:t>
            </a:r>
            <a:r>
              <a:rPr lang="fr-FR" sz="2400" dirty="0" err="1"/>
              <a:t>frequencies</a:t>
            </a:r>
            <a:r>
              <a:rPr lang="fr-FR" sz="2400" dirty="0"/>
              <a:t>? </a:t>
            </a:r>
            <a:r>
              <a:rPr lang="fr-FR" sz="2400" dirty="0" err="1"/>
              <a:t>Which</a:t>
            </a:r>
            <a:r>
              <a:rPr lang="fr-FR" sz="2400" dirty="0"/>
              <a:t> LLRF to drive </a:t>
            </a:r>
            <a:r>
              <a:rPr lang="fr-FR" sz="2400" dirty="0" err="1"/>
              <a:t>it</a:t>
            </a:r>
            <a:r>
              <a:rPr lang="fr-FR" sz="2400" dirty="0"/>
              <a:t>?</a:t>
            </a:r>
          </a:p>
          <a:p>
            <a:r>
              <a:rPr lang="fr-FR" sz="2400" dirty="0" err="1"/>
              <a:t>Eventually</a:t>
            </a:r>
            <a:r>
              <a:rPr lang="fr-FR" sz="2400" dirty="0"/>
              <a:t> a cryostat to cool down the </a:t>
            </a:r>
            <a:r>
              <a:rPr lang="fr-FR" sz="2400" dirty="0" err="1"/>
              <a:t>cavity</a:t>
            </a:r>
            <a:r>
              <a:rPr lang="fr-FR" sz="2400" dirty="0"/>
              <a:t>? A </a:t>
            </a:r>
            <a:r>
              <a:rPr lang="fr-FR" sz="2400" dirty="0" err="1"/>
              <a:t>cryogenic</a:t>
            </a:r>
            <a:r>
              <a:rPr lang="fr-FR" sz="2400" dirty="0"/>
              <a:t> plant?</a:t>
            </a:r>
          </a:p>
          <a:p>
            <a:r>
              <a:rPr lang="fr-FR" sz="2400" dirty="0"/>
              <a:t>A bunker to </a:t>
            </a:r>
            <a:r>
              <a:rPr lang="fr-FR" sz="2400" dirty="0" err="1"/>
              <a:t>protect</a:t>
            </a:r>
            <a:r>
              <a:rPr lang="fr-FR" sz="2400" dirty="0"/>
              <a:t> </a:t>
            </a:r>
            <a:r>
              <a:rPr lang="fr-FR" sz="2400" dirty="0" err="1"/>
              <a:t>during</a:t>
            </a:r>
            <a:r>
              <a:rPr lang="fr-FR" sz="2400" dirty="0"/>
              <a:t> the test </a:t>
            </a:r>
            <a:r>
              <a:rPr lang="fr-FR" sz="2400" dirty="0" err="1"/>
              <a:t>against</a:t>
            </a:r>
            <a:r>
              <a:rPr lang="fr-FR" sz="2400" dirty="0"/>
              <a:t> X-Ray?</a:t>
            </a:r>
          </a:p>
          <a:p>
            <a:pPr lvl="1"/>
            <a:endParaRPr lang="fr-FR" dirty="0"/>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re 3"/>
          <p:cNvSpPr>
            <a:spLocks noGrp="1"/>
          </p:cNvSpPr>
          <p:nvPr>
            <p:ph type="title"/>
          </p:nvPr>
        </p:nvSpPr>
        <p:spPr/>
        <p:txBody>
          <a:bodyPr/>
          <a:lstStyle/>
          <a:p>
            <a:r>
              <a:rPr lang="fr-FR" dirty="0" err="1"/>
              <a:t>What</a:t>
            </a:r>
            <a:r>
              <a:rPr lang="fr-FR" dirty="0"/>
              <a:t> </a:t>
            </a:r>
            <a:r>
              <a:rPr lang="fr-FR" dirty="0" err="1"/>
              <a:t>would</a:t>
            </a:r>
            <a:r>
              <a:rPr lang="fr-FR" dirty="0"/>
              <a:t> </a:t>
            </a:r>
            <a:r>
              <a:rPr lang="fr-FR" dirty="0" err="1"/>
              <a:t>we</a:t>
            </a:r>
            <a:r>
              <a:rPr lang="fr-FR" dirty="0"/>
              <a:t> </a:t>
            </a:r>
            <a:r>
              <a:rPr lang="fr-FR" dirty="0" err="1"/>
              <a:t>need</a:t>
            </a:r>
            <a:r>
              <a:rPr lang="fr-FR" dirty="0"/>
              <a:t> in RF test stand to </a:t>
            </a:r>
            <a:r>
              <a:rPr lang="fr-FR" dirty="0" err="1"/>
              <a:t>validate</a:t>
            </a:r>
            <a:r>
              <a:rPr lang="fr-FR" dirty="0"/>
              <a:t> simulations?</a:t>
            </a:r>
          </a:p>
        </p:txBody>
      </p:sp>
    </p:spTree>
    <p:extLst>
      <p:ext uri="{BB962C8B-B14F-4D97-AF65-F5344CB8AC3E}">
        <p14:creationId xmlns:p14="http://schemas.microsoft.com/office/powerpoint/2010/main" val="3155942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a:xfrm>
            <a:off x="569622" y="1855489"/>
            <a:ext cx="11052755" cy="2851683"/>
          </a:xfrm>
        </p:spPr>
        <p:txBody>
          <a:bodyPr/>
          <a:lstStyle/>
          <a:p>
            <a:pPr lvl="1"/>
            <a:r>
              <a:rPr lang="fr-FR" dirty="0"/>
              <a:t>RF test stand at 704 MHz at CEA Saclay</a:t>
            </a:r>
          </a:p>
          <a:p>
            <a:pPr lvl="1"/>
            <a:r>
              <a:rPr lang="fr-FR" dirty="0"/>
              <a:t>RF power test station at INFN (200 </a:t>
            </a:r>
            <a:r>
              <a:rPr lang="fr-FR" dirty="0" err="1"/>
              <a:t>sqm</a:t>
            </a:r>
            <a:r>
              <a:rPr lang="fr-FR" dirty="0"/>
              <a:t> bunker)</a:t>
            </a:r>
          </a:p>
          <a:p>
            <a:pPr lvl="1"/>
            <a:r>
              <a:rPr lang="fr-FR" dirty="0"/>
              <a:t>RF test stand at Cockcroft Institute (3 GHz)</a:t>
            </a:r>
          </a:p>
          <a:p>
            <a:pPr lvl="1"/>
            <a:r>
              <a:rPr lang="fr-FR" dirty="0"/>
              <a:t>RF test station </a:t>
            </a:r>
            <a:r>
              <a:rPr lang="fr-FR"/>
              <a:t>at CERN (12 GHz)</a:t>
            </a:r>
            <a:endParaRPr lang="fr-FR" dirty="0"/>
          </a:p>
          <a:p>
            <a:pPr lvl="1"/>
            <a:endParaRPr lang="fr-FR" dirty="0"/>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re 3"/>
          <p:cNvSpPr>
            <a:spLocks noGrp="1"/>
          </p:cNvSpPr>
          <p:nvPr>
            <p:ph type="title"/>
          </p:nvPr>
        </p:nvSpPr>
        <p:spPr/>
        <p:txBody>
          <a:bodyPr/>
          <a:lstStyle/>
          <a:p>
            <a:r>
              <a:rPr lang="fr-FR" dirty="0"/>
              <a:t>RF test stand </a:t>
            </a:r>
            <a:r>
              <a:rPr lang="fr-FR" dirty="0" err="1"/>
              <a:t>under</a:t>
            </a:r>
            <a:r>
              <a:rPr lang="fr-FR" dirty="0"/>
              <a:t> </a:t>
            </a:r>
            <a:r>
              <a:rPr lang="fr-FR" dirty="0" err="1"/>
              <a:t>study</a:t>
            </a:r>
            <a:endParaRPr lang="fr-FR" dirty="0"/>
          </a:p>
        </p:txBody>
      </p:sp>
    </p:spTree>
    <p:extLst>
      <p:ext uri="{BB962C8B-B14F-4D97-AF65-F5344CB8AC3E}">
        <p14:creationId xmlns:p14="http://schemas.microsoft.com/office/powerpoint/2010/main" val="3846888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sz="quarter" idx="12"/>
          </p:nvPr>
        </p:nvSpPr>
        <p:spPr/>
        <p:txBody>
          <a:bodyPr/>
          <a:lstStyle/>
          <a:p>
            <a:r>
              <a:rPr lang="fr-FR" sz="3600" dirty="0" err="1"/>
              <a:t>Studying</a:t>
            </a:r>
            <a:r>
              <a:rPr lang="fr-FR" sz="3600" dirty="0"/>
              <a:t>/</a:t>
            </a:r>
            <a:r>
              <a:rPr lang="fr-FR" sz="3600" dirty="0" err="1"/>
              <a:t>simulating</a:t>
            </a:r>
            <a:r>
              <a:rPr lang="fr-FR" sz="3600" dirty="0"/>
              <a:t> breakdown </a:t>
            </a:r>
            <a:r>
              <a:rPr lang="fr-FR" sz="3600" dirty="0" err="1"/>
              <a:t>models</a:t>
            </a:r>
            <a:r>
              <a:rPr lang="fr-FR" sz="3600" dirty="0"/>
              <a:t>: </a:t>
            </a:r>
          </a:p>
          <a:p>
            <a:pPr lvl="1"/>
            <a:r>
              <a:rPr lang="fr-FR" sz="3600" dirty="0" err="1"/>
              <a:t>electron</a:t>
            </a:r>
            <a:r>
              <a:rPr lang="fr-FR" sz="3600" dirty="0"/>
              <a:t> </a:t>
            </a:r>
            <a:r>
              <a:rPr lang="fr-FR" sz="3600" dirty="0" err="1"/>
              <a:t>tracking</a:t>
            </a:r>
            <a:r>
              <a:rPr lang="fr-FR" sz="3600" dirty="0"/>
              <a:t> </a:t>
            </a:r>
            <a:r>
              <a:rPr lang="fr-FR" sz="3600" dirty="0" err="1"/>
              <a:t>under</a:t>
            </a:r>
            <a:r>
              <a:rPr lang="fr-FR" sz="3600" dirty="0"/>
              <a:t> RF + </a:t>
            </a:r>
            <a:r>
              <a:rPr lang="fr-FR" sz="3600" dirty="0" err="1"/>
              <a:t>magnetic</a:t>
            </a:r>
            <a:r>
              <a:rPr lang="fr-FR" sz="3600" dirty="0"/>
              <a:t> </a:t>
            </a:r>
            <a:r>
              <a:rPr lang="fr-FR" sz="3600" dirty="0" err="1"/>
              <a:t>field</a:t>
            </a:r>
            <a:r>
              <a:rPr lang="fr-FR" sz="3600" dirty="0"/>
              <a:t>,</a:t>
            </a:r>
          </a:p>
          <a:p>
            <a:pPr lvl="1"/>
            <a:r>
              <a:rPr lang="fr-FR" sz="3600" dirty="0" err="1"/>
              <a:t>different</a:t>
            </a:r>
            <a:r>
              <a:rPr lang="fr-FR" sz="3600" dirty="0"/>
              <a:t> pulse </a:t>
            </a:r>
            <a:r>
              <a:rPr lang="fr-FR" sz="3600" dirty="0" err="1"/>
              <a:t>lengths</a:t>
            </a:r>
            <a:r>
              <a:rPr lang="fr-FR" sz="3600" dirty="0"/>
              <a:t>,</a:t>
            </a:r>
          </a:p>
          <a:p>
            <a:pPr lvl="1"/>
            <a:r>
              <a:rPr lang="fr-FR" sz="3600" dirty="0" err="1"/>
              <a:t>different</a:t>
            </a:r>
            <a:r>
              <a:rPr lang="fr-FR" sz="3600" dirty="0"/>
              <a:t> </a:t>
            </a:r>
            <a:r>
              <a:rPr lang="fr-FR" sz="3600" dirty="0" err="1"/>
              <a:t>materials</a:t>
            </a:r>
            <a:r>
              <a:rPr lang="fr-FR" sz="3600" dirty="0"/>
              <a:t>,</a:t>
            </a:r>
          </a:p>
          <a:p>
            <a:pPr lvl="1"/>
            <a:r>
              <a:rPr lang="fr-FR" sz="3600" dirty="0"/>
              <a:t>thermal </a:t>
            </a:r>
            <a:r>
              <a:rPr lang="fr-FR" sz="3600" dirty="0" err="1"/>
              <a:t>studies</a:t>
            </a:r>
            <a:r>
              <a:rPr lang="fr-FR" sz="3600"/>
              <a:t>,</a:t>
            </a:r>
          </a:p>
          <a:p>
            <a:pPr lvl="1"/>
            <a:r>
              <a:rPr lang="fr-FR" sz="3600"/>
              <a:t>scaling</a:t>
            </a:r>
            <a:r>
              <a:rPr lang="fr-FR" sz="3600" dirty="0"/>
              <a:t> </a:t>
            </a:r>
            <a:r>
              <a:rPr lang="fr-FR" sz="3600" dirty="0" err="1"/>
              <a:t>laws</a:t>
            </a:r>
            <a:r>
              <a:rPr lang="fr-FR" sz="3600" dirty="0"/>
              <a:t>,</a:t>
            </a:r>
          </a:p>
          <a:p>
            <a:pPr lvl="1"/>
            <a:r>
              <a:rPr lang="fr-FR" sz="3600" dirty="0" err="1"/>
              <a:t>Pillbox</a:t>
            </a:r>
            <a:r>
              <a:rPr lang="fr-FR" sz="3600" dirty="0"/>
              <a:t> </a:t>
            </a:r>
            <a:r>
              <a:rPr lang="fr-FR" sz="3600" dirty="0" err="1"/>
              <a:t>cavity</a:t>
            </a:r>
            <a:r>
              <a:rPr lang="fr-FR" sz="3600" dirty="0"/>
              <a:t> + </a:t>
            </a:r>
            <a:r>
              <a:rPr lang="fr-FR" sz="3600" dirty="0" err="1"/>
              <a:t>other</a:t>
            </a:r>
            <a:r>
              <a:rPr lang="fr-FR" sz="3600" dirty="0"/>
              <a:t> </a:t>
            </a:r>
            <a:r>
              <a:rPr lang="fr-FR" sz="3600" dirty="0" err="1"/>
              <a:t>geometries</a:t>
            </a:r>
            <a:r>
              <a:rPr lang="fr-FR" sz="3600" dirty="0"/>
              <a:t>.</a:t>
            </a:r>
          </a:p>
        </p:txBody>
      </p:sp>
      <p:sp>
        <p:nvSpPr>
          <p:cNvPr id="2" name="Titre 1"/>
          <p:cNvSpPr>
            <a:spLocks noGrp="1"/>
          </p:cNvSpPr>
          <p:nvPr>
            <p:ph type="title"/>
          </p:nvPr>
        </p:nvSpPr>
        <p:spPr/>
        <p:txBody>
          <a:bodyPr/>
          <a:lstStyle/>
          <a:p>
            <a:r>
              <a:rPr lang="fr-FR" dirty="0"/>
              <a:t>CEA Contribution – </a:t>
            </a:r>
            <a:r>
              <a:rPr lang="fr-FR" dirty="0" err="1"/>
              <a:t>Study</a:t>
            </a:r>
            <a:r>
              <a:rPr lang="fr-FR" dirty="0"/>
              <a:t> and simulation</a:t>
            </a:r>
          </a:p>
        </p:txBody>
      </p:sp>
      <p:pic>
        <p:nvPicPr>
          <p:cNvPr id="3" name="Picture 1">
            <a:extLst>
              <a:ext uri="{FF2B5EF4-FFF2-40B4-BE49-F238E27FC236}">
                <a16:creationId xmlns:a16="http://schemas.microsoft.com/office/drawing/2014/main" id="{1CD187D1-B510-D21F-6CEB-5756A67B3E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69601" y="162133"/>
            <a:ext cx="1308127" cy="1067217"/>
          </a:xfrm>
          <a:prstGeom prst="rect">
            <a:avLst/>
          </a:prstGeom>
        </p:spPr>
      </p:pic>
    </p:spTree>
    <p:extLst>
      <p:ext uri="{BB962C8B-B14F-4D97-AF65-F5344CB8AC3E}">
        <p14:creationId xmlns:p14="http://schemas.microsoft.com/office/powerpoint/2010/main" val="216375757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gh_gradient_testing_CEA-Marchand.pptx" id="{FC30B02E-692D-465D-8849-6B1A3F10518F}" vid="{B8D1C872-6E34-47B5-8615-7069E5F2C5A9}"/>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669</TotalTime>
  <Words>1425</Words>
  <Application>Microsoft Macintosh PowerPoint</Application>
  <PresentationFormat>Grand écran</PresentationFormat>
  <Paragraphs>141</Paragraphs>
  <Slides>15</Slides>
  <Notes>1</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15</vt:i4>
      </vt:variant>
    </vt:vector>
  </HeadingPairs>
  <TitlesOfParts>
    <vt:vector size="23" baseType="lpstr">
      <vt:lpstr>Arial</vt:lpstr>
      <vt:lpstr>Arial Narrow</vt:lpstr>
      <vt:lpstr>Calibri</vt:lpstr>
      <vt:lpstr>Calibri Light</vt:lpstr>
      <vt:lpstr>Cambria Math</vt:lpstr>
      <vt:lpstr>Wingdings</vt:lpstr>
      <vt:lpstr>Thème Office</vt:lpstr>
      <vt:lpstr>IMCC - 1</vt:lpstr>
      <vt:lpstr>Workplan for RF WP6 Task 3:  Break-down mitigation studies</vt:lpstr>
      <vt:lpstr>Outline</vt:lpstr>
      <vt:lpstr>RF cavities for muon cooling cells</vt:lpstr>
      <vt:lpstr>Breakdown model: beamlet focused by magnetic field</vt:lpstr>
      <vt:lpstr>6.3: Break-down mitigation studies</vt:lpstr>
      <vt:lpstr>Proposed methodology</vt:lpstr>
      <vt:lpstr>What would we need in RF test stand to validate simulations?</vt:lpstr>
      <vt:lpstr>RF test stand under study</vt:lpstr>
      <vt:lpstr>CEA Contribution – Study and simulation</vt:lpstr>
      <vt:lpstr>CEA Contribution – RF Test bench</vt:lpstr>
      <vt:lpstr>Example of CEA RF test stand</vt:lpstr>
      <vt:lpstr>INFN Contribution: Toward a proposal for a Cooling Channel Test Station  </vt:lpstr>
      <vt:lpstr>INFN Contribution</vt:lpstr>
      <vt:lpstr>INFN Contribution</vt:lpstr>
      <vt:lpstr>Strathclyde Contribution to WP6.3 </vt:lpstr>
    </vt:vector>
  </TitlesOfParts>
  <Company>CEA Saclay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FERRAND Guillaume</dc:creator>
  <cp:lastModifiedBy>Microsoft Office User</cp:lastModifiedBy>
  <cp:revision>37</cp:revision>
  <dcterms:created xsi:type="dcterms:W3CDTF">2022-10-14T12:57:21Z</dcterms:created>
  <dcterms:modified xsi:type="dcterms:W3CDTF">2023-05-12T15:03:38Z</dcterms:modified>
</cp:coreProperties>
</file>