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3" r:id="rId2"/>
    <p:sldId id="256" r:id="rId3"/>
    <p:sldId id="264" r:id="rId4"/>
    <p:sldId id="266" r:id="rId5"/>
    <p:sldId id="267" r:id="rId6"/>
    <p:sldId id="265" r:id="rId7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910" y="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9E911-2B18-4739-9A8F-1153E1904CB6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CF60A-354F-43A9-B40D-5CD88E10A1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84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3BAA2-5D51-4A7B-9A03-6706EC9E024E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365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20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92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40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66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11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14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3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109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3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98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5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95F85-E8CE-4ABB-9A68-630C1D52E03E}" type="datetimeFigureOut">
              <a:rPr lang="fr-FR" smtClean="0"/>
              <a:t>19/04/2023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2A083-1F64-4EF3-B7A9-8773AAF47A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94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1" y="1281724"/>
            <a:ext cx="5959901" cy="9234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00B0F0"/>
                </a:solidFill>
              </a:rPr>
              <a:t>B163 facility upgrade </a:t>
            </a:r>
          </a:p>
          <a:p>
            <a:r>
              <a:rPr lang="en-GB" sz="1801" dirty="0">
                <a:solidFill>
                  <a:srgbClr val="00B0F0"/>
                </a:solidFill>
              </a:rPr>
              <a:t>Fabrication Qualification and R&amp;D on Superconducting Cables</a:t>
            </a:r>
            <a:endParaRPr lang="fr-CH" sz="180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4900" y="3235571"/>
            <a:ext cx="428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Protection jumper FRESCA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86252" y="6488669"/>
            <a:ext cx="3905749" cy="3694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fr-CH" sz="1801" dirty="0"/>
              <a:t>N.Joannon_20230406_edms #</a:t>
            </a:r>
            <a:r>
              <a:rPr lang="fr-CH" sz="1801" b="1" dirty="0"/>
              <a:t>1797908 </a:t>
            </a:r>
            <a:endParaRPr lang="fr-CH" sz="1801" dirty="0"/>
          </a:p>
        </p:txBody>
      </p:sp>
      <p:sp>
        <p:nvSpPr>
          <p:cNvPr id="5" name="TextBox 4"/>
          <p:cNvSpPr txBox="1"/>
          <p:nvPr/>
        </p:nvSpPr>
        <p:spPr>
          <a:xfrm>
            <a:off x="4822061" y="3758791"/>
            <a:ext cx="2547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Smarteam </a:t>
            </a:r>
            <a:r>
              <a:rPr lang="fr-CH" sz="1200" dirty="0" err="1"/>
              <a:t>reference</a:t>
            </a:r>
            <a:r>
              <a:rPr lang="fr-CH" sz="1200" dirty="0"/>
              <a:t>: </a:t>
            </a:r>
            <a:r>
              <a:rPr lang="en-US" sz="1200" b="1" dirty="0">
                <a:solidFill>
                  <a:srgbClr val="00B0F0"/>
                </a:solidFill>
              </a:rPr>
              <a:t>ST1701342_01</a:t>
            </a:r>
          </a:p>
        </p:txBody>
      </p:sp>
    </p:spTree>
    <p:extLst>
      <p:ext uri="{BB962C8B-B14F-4D97-AF65-F5344CB8AC3E}">
        <p14:creationId xmlns:p14="http://schemas.microsoft.com/office/powerpoint/2010/main" val="191934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704907-5B9D-4B3B-BD70-1035BEB6A2EA}"/>
              </a:ext>
            </a:extLst>
          </p:cNvPr>
          <p:cNvSpPr txBox="1"/>
          <p:nvPr/>
        </p:nvSpPr>
        <p:spPr>
          <a:xfrm>
            <a:off x="0" y="6488668"/>
            <a:ext cx="4054508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pPr marL="351701" indent="-351701">
              <a:buFont typeface="Arial" panose="020B0604020202020204" pitchFamily="34" charset="0"/>
              <a:buChar char="•"/>
            </a:pPr>
            <a:r>
              <a:rPr lang="fr-CH" b="1" dirty="0"/>
              <a:t>Digital </a:t>
            </a:r>
            <a:r>
              <a:rPr lang="fr-CH" b="1" dirty="0" err="1"/>
              <a:t>mock</a:t>
            </a:r>
            <a:r>
              <a:rPr lang="fr-CH" b="1" dirty="0"/>
              <a:t>-up state on 06/04/2023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90CECE-6108-6E7D-63C3-48B090DF3F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250"/>
          <a:stretch/>
        </p:blipFill>
        <p:spPr>
          <a:xfrm>
            <a:off x="621792" y="158757"/>
            <a:ext cx="11064240" cy="6320485"/>
          </a:xfrm>
          <a:prstGeom prst="rect">
            <a:avLst/>
          </a:prstGeom>
        </p:spPr>
      </p:pic>
      <p:sp>
        <p:nvSpPr>
          <p:cNvPr id="8" name="Rounded Rectangular Callout 19">
            <a:extLst>
              <a:ext uri="{FF2B5EF4-FFF2-40B4-BE49-F238E27FC236}">
                <a16:creationId xmlns:a16="http://schemas.microsoft.com/office/drawing/2014/main" id="{C1070CEB-0263-4D8D-884C-72D14A68F9E0}"/>
              </a:ext>
            </a:extLst>
          </p:cNvPr>
          <p:cNvSpPr/>
          <p:nvPr/>
        </p:nvSpPr>
        <p:spPr>
          <a:xfrm>
            <a:off x="213784" y="216326"/>
            <a:ext cx="1060280" cy="277944"/>
          </a:xfrm>
          <a:prstGeom prst="wedgeRoundRectCallout">
            <a:avLst>
              <a:gd name="adj1" fmla="val -21051"/>
              <a:gd name="adj2" fmla="val -2079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General </a:t>
            </a:r>
            <a:r>
              <a:rPr lang="fr-CH" sz="1200" b="1" dirty="0" err="1">
                <a:solidFill>
                  <a:schemeClr val="tx1"/>
                </a:solidFill>
              </a:rPr>
              <a:t>view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Rounded Rectangular Callout 3">
            <a:extLst>
              <a:ext uri="{FF2B5EF4-FFF2-40B4-BE49-F238E27FC236}">
                <a16:creationId xmlns:a16="http://schemas.microsoft.com/office/drawing/2014/main" id="{A969B00E-A7C9-4D6A-513D-C2A6FEEC6F1D}"/>
              </a:ext>
            </a:extLst>
          </p:cNvPr>
          <p:cNvSpPr/>
          <p:nvPr/>
        </p:nvSpPr>
        <p:spPr>
          <a:xfrm>
            <a:off x="4835984" y="3032077"/>
            <a:ext cx="719984" cy="228227"/>
          </a:xfrm>
          <a:custGeom>
            <a:avLst/>
            <a:gdLst>
              <a:gd name="connsiteX0" fmla="*/ 0 w 719984"/>
              <a:gd name="connsiteY0" fmla="*/ 38039 h 228227"/>
              <a:gd name="connsiteX1" fmla="*/ 38039 w 719984"/>
              <a:gd name="connsiteY1" fmla="*/ 0 h 228227"/>
              <a:gd name="connsiteX2" fmla="*/ 419991 w 719984"/>
              <a:gd name="connsiteY2" fmla="*/ 0 h 228227"/>
              <a:gd name="connsiteX3" fmla="*/ 1205059 w 719984"/>
              <a:gd name="connsiteY3" fmla="*/ -543082 h 228227"/>
              <a:gd name="connsiteX4" fmla="*/ 599987 w 719984"/>
              <a:gd name="connsiteY4" fmla="*/ 0 h 228227"/>
              <a:gd name="connsiteX5" fmla="*/ 681945 w 719984"/>
              <a:gd name="connsiteY5" fmla="*/ 0 h 228227"/>
              <a:gd name="connsiteX6" fmla="*/ 719984 w 719984"/>
              <a:gd name="connsiteY6" fmla="*/ 38039 h 228227"/>
              <a:gd name="connsiteX7" fmla="*/ 719984 w 719984"/>
              <a:gd name="connsiteY7" fmla="*/ 38038 h 228227"/>
              <a:gd name="connsiteX8" fmla="*/ 719984 w 719984"/>
              <a:gd name="connsiteY8" fmla="*/ 38038 h 228227"/>
              <a:gd name="connsiteX9" fmla="*/ 719984 w 719984"/>
              <a:gd name="connsiteY9" fmla="*/ 95095 h 228227"/>
              <a:gd name="connsiteX10" fmla="*/ 719984 w 719984"/>
              <a:gd name="connsiteY10" fmla="*/ 190188 h 228227"/>
              <a:gd name="connsiteX11" fmla="*/ 681945 w 719984"/>
              <a:gd name="connsiteY11" fmla="*/ 228227 h 228227"/>
              <a:gd name="connsiteX12" fmla="*/ 599987 w 719984"/>
              <a:gd name="connsiteY12" fmla="*/ 228227 h 228227"/>
              <a:gd name="connsiteX13" fmla="*/ 419991 w 719984"/>
              <a:gd name="connsiteY13" fmla="*/ 228227 h 228227"/>
              <a:gd name="connsiteX14" fmla="*/ 419991 w 719984"/>
              <a:gd name="connsiteY14" fmla="*/ 228227 h 228227"/>
              <a:gd name="connsiteX15" fmla="*/ 38039 w 719984"/>
              <a:gd name="connsiteY15" fmla="*/ 228227 h 228227"/>
              <a:gd name="connsiteX16" fmla="*/ 0 w 719984"/>
              <a:gd name="connsiteY16" fmla="*/ 190188 h 228227"/>
              <a:gd name="connsiteX17" fmla="*/ 0 w 719984"/>
              <a:gd name="connsiteY17" fmla="*/ 95095 h 228227"/>
              <a:gd name="connsiteX18" fmla="*/ 0 w 719984"/>
              <a:gd name="connsiteY18" fmla="*/ 38038 h 228227"/>
              <a:gd name="connsiteX19" fmla="*/ 0 w 719984"/>
              <a:gd name="connsiteY19" fmla="*/ 38038 h 228227"/>
              <a:gd name="connsiteX20" fmla="*/ 0 w 719984"/>
              <a:gd name="connsiteY20" fmla="*/ 38039 h 228227"/>
              <a:gd name="connsiteX0" fmla="*/ 0 w 719984"/>
              <a:gd name="connsiteY0" fmla="*/ 38039 h 228227"/>
              <a:gd name="connsiteX1" fmla="*/ 38039 w 719984"/>
              <a:gd name="connsiteY1" fmla="*/ 0 h 228227"/>
              <a:gd name="connsiteX2" fmla="*/ 419991 w 719984"/>
              <a:gd name="connsiteY2" fmla="*/ 0 h 228227"/>
              <a:gd name="connsiteX3" fmla="*/ 599987 w 719984"/>
              <a:gd name="connsiteY3" fmla="*/ 0 h 228227"/>
              <a:gd name="connsiteX4" fmla="*/ 681945 w 719984"/>
              <a:gd name="connsiteY4" fmla="*/ 0 h 228227"/>
              <a:gd name="connsiteX5" fmla="*/ 719984 w 719984"/>
              <a:gd name="connsiteY5" fmla="*/ 38039 h 228227"/>
              <a:gd name="connsiteX6" fmla="*/ 719984 w 719984"/>
              <a:gd name="connsiteY6" fmla="*/ 38038 h 228227"/>
              <a:gd name="connsiteX7" fmla="*/ 719984 w 719984"/>
              <a:gd name="connsiteY7" fmla="*/ 38038 h 228227"/>
              <a:gd name="connsiteX8" fmla="*/ 719984 w 719984"/>
              <a:gd name="connsiteY8" fmla="*/ 95095 h 228227"/>
              <a:gd name="connsiteX9" fmla="*/ 719984 w 719984"/>
              <a:gd name="connsiteY9" fmla="*/ 190188 h 228227"/>
              <a:gd name="connsiteX10" fmla="*/ 681945 w 719984"/>
              <a:gd name="connsiteY10" fmla="*/ 228227 h 228227"/>
              <a:gd name="connsiteX11" fmla="*/ 599987 w 719984"/>
              <a:gd name="connsiteY11" fmla="*/ 228227 h 228227"/>
              <a:gd name="connsiteX12" fmla="*/ 419991 w 719984"/>
              <a:gd name="connsiteY12" fmla="*/ 228227 h 228227"/>
              <a:gd name="connsiteX13" fmla="*/ 419991 w 719984"/>
              <a:gd name="connsiteY13" fmla="*/ 228227 h 228227"/>
              <a:gd name="connsiteX14" fmla="*/ 38039 w 719984"/>
              <a:gd name="connsiteY14" fmla="*/ 228227 h 228227"/>
              <a:gd name="connsiteX15" fmla="*/ 0 w 719984"/>
              <a:gd name="connsiteY15" fmla="*/ 190188 h 228227"/>
              <a:gd name="connsiteX16" fmla="*/ 0 w 719984"/>
              <a:gd name="connsiteY16" fmla="*/ 95095 h 228227"/>
              <a:gd name="connsiteX17" fmla="*/ 0 w 719984"/>
              <a:gd name="connsiteY17" fmla="*/ 38038 h 228227"/>
              <a:gd name="connsiteX18" fmla="*/ 0 w 719984"/>
              <a:gd name="connsiteY18" fmla="*/ 38038 h 228227"/>
              <a:gd name="connsiteX19" fmla="*/ 0 w 719984"/>
              <a:gd name="connsiteY19" fmla="*/ 38039 h 22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9984" h="228227">
                <a:moveTo>
                  <a:pt x="0" y="38039"/>
                </a:moveTo>
                <a:cubicBezTo>
                  <a:pt x="0" y="17031"/>
                  <a:pt x="17031" y="0"/>
                  <a:pt x="38039" y="0"/>
                </a:cubicBezTo>
                <a:lnTo>
                  <a:pt x="419991" y="0"/>
                </a:lnTo>
                <a:lnTo>
                  <a:pt x="599987" y="0"/>
                </a:lnTo>
                <a:lnTo>
                  <a:pt x="681945" y="0"/>
                </a:lnTo>
                <a:cubicBezTo>
                  <a:pt x="702953" y="0"/>
                  <a:pt x="719984" y="17031"/>
                  <a:pt x="719984" y="38039"/>
                </a:cubicBezTo>
                <a:lnTo>
                  <a:pt x="719984" y="38038"/>
                </a:lnTo>
                <a:lnTo>
                  <a:pt x="719984" y="38038"/>
                </a:lnTo>
                <a:lnTo>
                  <a:pt x="719984" y="95095"/>
                </a:lnTo>
                <a:lnTo>
                  <a:pt x="719984" y="190188"/>
                </a:lnTo>
                <a:cubicBezTo>
                  <a:pt x="719984" y="211196"/>
                  <a:pt x="702953" y="228227"/>
                  <a:pt x="681945" y="228227"/>
                </a:cubicBezTo>
                <a:lnTo>
                  <a:pt x="599987" y="228227"/>
                </a:lnTo>
                <a:lnTo>
                  <a:pt x="419991" y="228227"/>
                </a:lnTo>
                <a:lnTo>
                  <a:pt x="419991" y="228227"/>
                </a:lnTo>
                <a:lnTo>
                  <a:pt x="38039" y="228227"/>
                </a:lnTo>
                <a:cubicBezTo>
                  <a:pt x="17031" y="228227"/>
                  <a:pt x="0" y="211196"/>
                  <a:pt x="0" y="190188"/>
                </a:cubicBezTo>
                <a:lnTo>
                  <a:pt x="0" y="95095"/>
                </a:lnTo>
                <a:lnTo>
                  <a:pt x="0" y="38038"/>
                </a:lnTo>
                <a:lnTo>
                  <a:pt x="0" y="38038"/>
                </a:lnTo>
                <a:lnTo>
                  <a:pt x="0" y="38039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>
                <a:solidFill>
                  <a:schemeClr val="tx1"/>
                </a:solidFill>
              </a:rPr>
              <a:t>Fresca</a:t>
            </a:r>
            <a:r>
              <a:rPr lang="fr-CH" sz="1200" dirty="0">
                <a:solidFill>
                  <a:schemeClr val="tx1"/>
                </a:solidFill>
              </a:rPr>
              <a:t> 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4">
            <a:extLst>
              <a:ext uri="{FF2B5EF4-FFF2-40B4-BE49-F238E27FC236}">
                <a16:creationId xmlns:a16="http://schemas.microsoft.com/office/drawing/2014/main" id="{B67C7984-006A-8CA0-B5DE-9BB23BFBD014}"/>
              </a:ext>
            </a:extLst>
          </p:cNvPr>
          <p:cNvSpPr/>
          <p:nvPr/>
        </p:nvSpPr>
        <p:spPr>
          <a:xfrm>
            <a:off x="7669754" y="3050075"/>
            <a:ext cx="759229" cy="214208"/>
          </a:xfrm>
          <a:custGeom>
            <a:avLst/>
            <a:gdLst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772705 w 759229"/>
              <a:gd name="connsiteY3" fmla="*/ -466125 h 214208"/>
              <a:gd name="connsiteX4" fmla="*/ 632691 w 759229"/>
              <a:gd name="connsiteY4" fmla="*/ 0 h 214208"/>
              <a:gd name="connsiteX5" fmla="*/ 723527 w 759229"/>
              <a:gd name="connsiteY5" fmla="*/ 0 h 214208"/>
              <a:gd name="connsiteX6" fmla="*/ 759229 w 759229"/>
              <a:gd name="connsiteY6" fmla="*/ 35702 h 214208"/>
              <a:gd name="connsiteX7" fmla="*/ 759229 w 759229"/>
              <a:gd name="connsiteY7" fmla="*/ 35701 h 214208"/>
              <a:gd name="connsiteX8" fmla="*/ 759229 w 759229"/>
              <a:gd name="connsiteY8" fmla="*/ 35701 h 214208"/>
              <a:gd name="connsiteX9" fmla="*/ 759229 w 759229"/>
              <a:gd name="connsiteY9" fmla="*/ 89253 h 214208"/>
              <a:gd name="connsiteX10" fmla="*/ 759229 w 759229"/>
              <a:gd name="connsiteY10" fmla="*/ 178506 h 214208"/>
              <a:gd name="connsiteX11" fmla="*/ 723527 w 759229"/>
              <a:gd name="connsiteY11" fmla="*/ 214208 h 214208"/>
              <a:gd name="connsiteX12" fmla="*/ 632691 w 759229"/>
              <a:gd name="connsiteY12" fmla="*/ 214208 h 214208"/>
              <a:gd name="connsiteX13" fmla="*/ 442884 w 759229"/>
              <a:gd name="connsiteY13" fmla="*/ 214208 h 214208"/>
              <a:gd name="connsiteX14" fmla="*/ 442884 w 759229"/>
              <a:gd name="connsiteY14" fmla="*/ 214208 h 214208"/>
              <a:gd name="connsiteX15" fmla="*/ 35702 w 759229"/>
              <a:gd name="connsiteY15" fmla="*/ 214208 h 214208"/>
              <a:gd name="connsiteX16" fmla="*/ 0 w 759229"/>
              <a:gd name="connsiteY16" fmla="*/ 178506 h 214208"/>
              <a:gd name="connsiteX17" fmla="*/ 0 w 759229"/>
              <a:gd name="connsiteY17" fmla="*/ 89253 h 214208"/>
              <a:gd name="connsiteX18" fmla="*/ 0 w 759229"/>
              <a:gd name="connsiteY18" fmla="*/ 35701 h 214208"/>
              <a:gd name="connsiteX19" fmla="*/ 0 w 759229"/>
              <a:gd name="connsiteY19" fmla="*/ 35701 h 214208"/>
              <a:gd name="connsiteX20" fmla="*/ 0 w 759229"/>
              <a:gd name="connsiteY20" fmla="*/ 35702 h 214208"/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632691 w 759229"/>
              <a:gd name="connsiteY3" fmla="*/ 0 h 214208"/>
              <a:gd name="connsiteX4" fmla="*/ 723527 w 759229"/>
              <a:gd name="connsiteY4" fmla="*/ 0 h 214208"/>
              <a:gd name="connsiteX5" fmla="*/ 759229 w 759229"/>
              <a:gd name="connsiteY5" fmla="*/ 35702 h 214208"/>
              <a:gd name="connsiteX6" fmla="*/ 759229 w 759229"/>
              <a:gd name="connsiteY6" fmla="*/ 35701 h 214208"/>
              <a:gd name="connsiteX7" fmla="*/ 759229 w 759229"/>
              <a:gd name="connsiteY7" fmla="*/ 35701 h 214208"/>
              <a:gd name="connsiteX8" fmla="*/ 759229 w 759229"/>
              <a:gd name="connsiteY8" fmla="*/ 89253 h 214208"/>
              <a:gd name="connsiteX9" fmla="*/ 759229 w 759229"/>
              <a:gd name="connsiteY9" fmla="*/ 178506 h 214208"/>
              <a:gd name="connsiteX10" fmla="*/ 723527 w 759229"/>
              <a:gd name="connsiteY10" fmla="*/ 214208 h 214208"/>
              <a:gd name="connsiteX11" fmla="*/ 632691 w 759229"/>
              <a:gd name="connsiteY11" fmla="*/ 214208 h 214208"/>
              <a:gd name="connsiteX12" fmla="*/ 442884 w 759229"/>
              <a:gd name="connsiteY12" fmla="*/ 214208 h 214208"/>
              <a:gd name="connsiteX13" fmla="*/ 442884 w 759229"/>
              <a:gd name="connsiteY13" fmla="*/ 214208 h 214208"/>
              <a:gd name="connsiteX14" fmla="*/ 35702 w 759229"/>
              <a:gd name="connsiteY14" fmla="*/ 214208 h 214208"/>
              <a:gd name="connsiteX15" fmla="*/ 0 w 759229"/>
              <a:gd name="connsiteY15" fmla="*/ 178506 h 214208"/>
              <a:gd name="connsiteX16" fmla="*/ 0 w 759229"/>
              <a:gd name="connsiteY16" fmla="*/ 89253 h 214208"/>
              <a:gd name="connsiteX17" fmla="*/ 0 w 759229"/>
              <a:gd name="connsiteY17" fmla="*/ 35701 h 214208"/>
              <a:gd name="connsiteX18" fmla="*/ 0 w 759229"/>
              <a:gd name="connsiteY18" fmla="*/ 35701 h 214208"/>
              <a:gd name="connsiteX19" fmla="*/ 0 w 759229"/>
              <a:gd name="connsiteY19" fmla="*/ 35702 h 21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9229" h="214208">
                <a:moveTo>
                  <a:pt x="0" y="35702"/>
                </a:moveTo>
                <a:cubicBezTo>
                  <a:pt x="0" y="15984"/>
                  <a:pt x="15984" y="0"/>
                  <a:pt x="35702" y="0"/>
                </a:cubicBezTo>
                <a:lnTo>
                  <a:pt x="442884" y="0"/>
                </a:lnTo>
                <a:lnTo>
                  <a:pt x="632691" y="0"/>
                </a:lnTo>
                <a:lnTo>
                  <a:pt x="723527" y="0"/>
                </a:lnTo>
                <a:cubicBezTo>
                  <a:pt x="743245" y="0"/>
                  <a:pt x="759229" y="15984"/>
                  <a:pt x="759229" y="35702"/>
                </a:cubicBezTo>
                <a:lnTo>
                  <a:pt x="759229" y="35701"/>
                </a:lnTo>
                <a:lnTo>
                  <a:pt x="759229" y="35701"/>
                </a:lnTo>
                <a:lnTo>
                  <a:pt x="759229" y="89253"/>
                </a:lnTo>
                <a:lnTo>
                  <a:pt x="759229" y="178506"/>
                </a:lnTo>
                <a:cubicBezTo>
                  <a:pt x="759229" y="198224"/>
                  <a:pt x="743245" y="214208"/>
                  <a:pt x="723527" y="214208"/>
                </a:cubicBezTo>
                <a:lnTo>
                  <a:pt x="632691" y="214208"/>
                </a:lnTo>
                <a:lnTo>
                  <a:pt x="442884" y="214208"/>
                </a:lnTo>
                <a:lnTo>
                  <a:pt x="442884" y="214208"/>
                </a:lnTo>
                <a:lnTo>
                  <a:pt x="35702" y="214208"/>
                </a:lnTo>
                <a:cubicBezTo>
                  <a:pt x="15984" y="214208"/>
                  <a:pt x="0" y="198224"/>
                  <a:pt x="0" y="178506"/>
                </a:cubicBezTo>
                <a:lnTo>
                  <a:pt x="0" y="89253"/>
                </a:lnTo>
                <a:lnTo>
                  <a:pt x="0" y="35701"/>
                </a:lnTo>
                <a:lnTo>
                  <a:pt x="0" y="35701"/>
                </a:lnTo>
                <a:lnTo>
                  <a:pt x="0" y="35702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Fresca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7">
            <a:extLst>
              <a:ext uri="{FF2B5EF4-FFF2-40B4-BE49-F238E27FC236}">
                <a16:creationId xmlns:a16="http://schemas.microsoft.com/office/drawing/2014/main" id="{975D0DD5-0BF3-D417-BCF1-46C87D56D86F}"/>
              </a:ext>
            </a:extLst>
          </p:cNvPr>
          <p:cNvSpPr/>
          <p:nvPr/>
        </p:nvSpPr>
        <p:spPr>
          <a:xfrm>
            <a:off x="3080096" y="5552970"/>
            <a:ext cx="1948823" cy="214208"/>
          </a:xfrm>
          <a:prstGeom prst="wedgeRoundRectCallout">
            <a:avLst>
              <a:gd name="adj1" fmla="val 98637"/>
              <a:gd name="adj2" fmla="val -227420"/>
              <a:gd name="adj3" fmla="val 16667"/>
            </a:avLst>
          </a:pr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Satellite valvebox Fresca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4">
            <a:extLst>
              <a:ext uri="{FF2B5EF4-FFF2-40B4-BE49-F238E27FC236}">
                <a16:creationId xmlns:a16="http://schemas.microsoft.com/office/drawing/2014/main" id="{8CDB425B-D409-6620-5779-3747BB0930DD}"/>
              </a:ext>
            </a:extLst>
          </p:cNvPr>
          <p:cNvSpPr/>
          <p:nvPr/>
        </p:nvSpPr>
        <p:spPr>
          <a:xfrm>
            <a:off x="6288733" y="3039045"/>
            <a:ext cx="759229" cy="360018"/>
          </a:xfrm>
          <a:custGeom>
            <a:avLst/>
            <a:gdLst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772705 w 759229"/>
              <a:gd name="connsiteY3" fmla="*/ -466125 h 214208"/>
              <a:gd name="connsiteX4" fmla="*/ 632691 w 759229"/>
              <a:gd name="connsiteY4" fmla="*/ 0 h 214208"/>
              <a:gd name="connsiteX5" fmla="*/ 723527 w 759229"/>
              <a:gd name="connsiteY5" fmla="*/ 0 h 214208"/>
              <a:gd name="connsiteX6" fmla="*/ 759229 w 759229"/>
              <a:gd name="connsiteY6" fmla="*/ 35702 h 214208"/>
              <a:gd name="connsiteX7" fmla="*/ 759229 w 759229"/>
              <a:gd name="connsiteY7" fmla="*/ 35701 h 214208"/>
              <a:gd name="connsiteX8" fmla="*/ 759229 w 759229"/>
              <a:gd name="connsiteY8" fmla="*/ 35701 h 214208"/>
              <a:gd name="connsiteX9" fmla="*/ 759229 w 759229"/>
              <a:gd name="connsiteY9" fmla="*/ 89253 h 214208"/>
              <a:gd name="connsiteX10" fmla="*/ 759229 w 759229"/>
              <a:gd name="connsiteY10" fmla="*/ 178506 h 214208"/>
              <a:gd name="connsiteX11" fmla="*/ 723527 w 759229"/>
              <a:gd name="connsiteY11" fmla="*/ 214208 h 214208"/>
              <a:gd name="connsiteX12" fmla="*/ 632691 w 759229"/>
              <a:gd name="connsiteY12" fmla="*/ 214208 h 214208"/>
              <a:gd name="connsiteX13" fmla="*/ 442884 w 759229"/>
              <a:gd name="connsiteY13" fmla="*/ 214208 h 214208"/>
              <a:gd name="connsiteX14" fmla="*/ 442884 w 759229"/>
              <a:gd name="connsiteY14" fmla="*/ 214208 h 214208"/>
              <a:gd name="connsiteX15" fmla="*/ 35702 w 759229"/>
              <a:gd name="connsiteY15" fmla="*/ 214208 h 214208"/>
              <a:gd name="connsiteX16" fmla="*/ 0 w 759229"/>
              <a:gd name="connsiteY16" fmla="*/ 178506 h 214208"/>
              <a:gd name="connsiteX17" fmla="*/ 0 w 759229"/>
              <a:gd name="connsiteY17" fmla="*/ 89253 h 214208"/>
              <a:gd name="connsiteX18" fmla="*/ 0 w 759229"/>
              <a:gd name="connsiteY18" fmla="*/ 35701 h 214208"/>
              <a:gd name="connsiteX19" fmla="*/ 0 w 759229"/>
              <a:gd name="connsiteY19" fmla="*/ 35701 h 214208"/>
              <a:gd name="connsiteX20" fmla="*/ 0 w 759229"/>
              <a:gd name="connsiteY20" fmla="*/ 35702 h 214208"/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632691 w 759229"/>
              <a:gd name="connsiteY3" fmla="*/ 0 h 214208"/>
              <a:gd name="connsiteX4" fmla="*/ 723527 w 759229"/>
              <a:gd name="connsiteY4" fmla="*/ 0 h 214208"/>
              <a:gd name="connsiteX5" fmla="*/ 759229 w 759229"/>
              <a:gd name="connsiteY5" fmla="*/ 35702 h 214208"/>
              <a:gd name="connsiteX6" fmla="*/ 759229 w 759229"/>
              <a:gd name="connsiteY6" fmla="*/ 35701 h 214208"/>
              <a:gd name="connsiteX7" fmla="*/ 759229 w 759229"/>
              <a:gd name="connsiteY7" fmla="*/ 35701 h 214208"/>
              <a:gd name="connsiteX8" fmla="*/ 759229 w 759229"/>
              <a:gd name="connsiteY8" fmla="*/ 89253 h 214208"/>
              <a:gd name="connsiteX9" fmla="*/ 759229 w 759229"/>
              <a:gd name="connsiteY9" fmla="*/ 178506 h 214208"/>
              <a:gd name="connsiteX10" fmla="*/ 723527 w 759229"/>
              <a:gd name="connsiteY10" fmla="*/ 214208 h 214208"/>
              <a:gd name="connsiteX11" fmla="*/ 632691 w 759229"/>
              <a:gd name="connsiteY11" fmla="*/ 214208 h 214208"/>
              <a:gd name="connsiteX12" fmla="*/ 442884 w 759229"/>
              <a:gd name="connsiteY12" fmla="*/ 214208 h 214208"/>
              <a:gd name="connsiteX13" fmla="*/ 442884 w 759229"/>
              <a:gd name="connsiteY13" fmla="*/ 214208 h 214208"/>
              <a:gd name="connsiteX14" fmla="*/ 35702 w 759229"/>
              <a:gd name="connsiteY14" fmla="*/ 214208 h 214208"/>
              <a:gd name="connsiteX15" fmla="*/ 0 w 759229"/>
              <a:gd name="connsiteY15" fmla="*/ 178506 h 214208"/>
              <a:gd name="connsiteX16" fmla="*/ 0 w 759229"/>
              <a:gd name="connsiteY16" fmla="*/ 89253 h 214208"/>
              <a:gd name="connsiteX17" fmla="*/ 0 w 759229"/>
              <a:gd name="connsiteY17" fmla="*/ 35701 h 214208"/>
              <a:gd name="connsiteX18" fmla="*/ 0 w 759229"/>
              <a:gd name="connsiteY18" fmla="*/ 35701 h 214208"/>
              <a:gd name="connsiteX19" fmla="*/ 0 w 759229"/>
              <a:gd name="connsiteY19" fmla="*/ 35702 h 21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9229" h="214208">
                <a:moveTo>
                  <a:pt x="0" y="35702"/>
                </a:moveTo>
                <a:cubicBezTo>
                  <a:pt x="0" y="15984"/>
                  <a:pt x="15984" y="0"/>
                  <a:pt x="35702" y="0"/>
                </a:cubicBezTo>
                <a:lnTo>
                  <a:pt x="442884" y="0"/>
                </a:lnTo>
                <a:lnTo>
                  <a:pt x="632691" y="0"/>
                </a:lnTo>
                <a:lnTo>
                  <a:pt x="723527" y="0"/>
                </a:lnTo>
                <a:cubicBezTo>
                  <a:pt x="743245" y="0"/>
                  <a:pt x="759229" y="15984"/>
                  <a:pt x="759229" y="35702"/>
                </a:cubicBezTo>
                <a:lnTo>
                  <a:pt x="759229" y="35701"/>
                </a:lnTo>
                <a:lnTo>
                  <a:pt x="759229" y="35701"/>
                </a:lnTo>
                <a:lnTo>
                  <a:pt x="759229" y="89253"/>
                </a:lnTo>
                <a:lnTo>
                  <a:pt x="759229" y="178506"/>
                </a:lnTo>
                <a:cubicBezTo>
                  <a:pt x="759229" y="198224"/>
                  <a:pt x="743245" y="214208"/>
                  <a:pt x="723527" y="214208"/>
                </a:cubicBezTo>
                <a:lnTo>
                  <a:pt x="632691" y="214208"/>
                </a:lnTo>
                <a:lnTo>
                  <a:pt x="442884" y="214208"/>
                </a:lnTo>
                <a:lnTo>
                  <a:pt x="442884" y="214208"/>
                </a:lnTo>
                <a:lnTo>
                  <a:pt x="35702" y="214208"/>
                </a:lnTo>
                <a:cubicBezTo>
                  <a:pt x="15984" y="214208"/>
                  <a:pt x="0" y="198224"/>
                  <a:pt x="0" y="178506"/>
                </a:cubicBezTo>
                <a:lnTo>
                  <a:pt x="0" y="89253"/>
                </a:lnTo>
                <a:lnTo>
                  <a:pt x="0" y="35701"/>
                </a:lnTo>
                <a:lnTo>
                  <a:pt x="0" y="35701"/>
                </a:lnTo>
                <a:lnTo>
                  <a:pt x="0" y="35702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Frame + </a:t>
            </a:r>
            <a:br>
              <a:rPr lang="fr-CH" sz="1200" dirty="0">
                <a:solidFill>
                  <a:schemeClr val="tx1"/>
                </a:solidFill>
              </a:rPr>
            </a:br>
            <a:r>
              <a:rPr lang="fr-CH" sz="1200" dirty="0">
                <a:solidFill>
                  <a:schemeClr val="tx1"/>
                </a:solidFill>
              </a:rPr>
              <a:t>Cu 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ounded Rectangular Callout 15">
            <a:extLst>
              <a:ext uri="{FF2B5EF4-FFF2-40B4-BE49-F238E27FC236}">
                <a16:creationId xmlns:a16="http://schemas.microsoft.com/office/drawing/2014/main" id="{D76767DC-9EEF-9A59-3D35-DC235B7934DE}"/>
              </a:ext>
            </a:extLst>
          </p:cNvPr>
          <p:cNvSpPr/>
          <p:nvPr/>
        </p:nvSpPr>
        <p:spPr>
          <a:xfrm>
            <a:off x="6703561" y="5407159"/>
            <a:ext cx="966193" cy="360019"/>
          </a:xfrm>
          <a:prstGeom prst="wedgeRoundRectCallout">
            <a:avLst>
              <a:gd name="adj1" fmla="val -52132"/>
              <a:gd name="adj2" fmla="val -119234"/>
              <a:gd name="adj3" fmla="val 16667"/>
            </a:avLst>
          </a:prstGeom>
          <a:solidFill>
            <a:srgbClr val="FF9900">
              <a:alpha val="63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Protection jumper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5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7A19F1-CF8B-E83E-908A-C25E77AD6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632"/>
            <a:ext cx="12192000" cy="63204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704907-5B9D-4B3B-BD70-1035BEB6A2EA}"/>
              </a:ext>
            </a:extLst>
          </p:cNvPr>
          <p:cNvSpPr txBox="1"/>
          <p:nvPr/>
        </p:nvSpPr>
        <p:spPr>
          <a:xfrm>
            <a:off x="0" y="6488668"/>
            <a:ext cx="4054508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pPr marL="351701" indent="-351701">
              <a:buFont typeface="Arial" panose="020B0604020202020204" pitchFamily="34" charset="0"/>
              <a:buChar char="•"/>
            </a:pPr>
            <a:r>
              <a:rPr lang="fr-CH" b="1" dirty="0"/>
              <a:t>Digital </a:t>
            </a:r>
            <a:r>
              <a:rPr lang="fr-CH" b="1" dirty="0" err="1"/>
              <a:t>mock</a:t>
            </a:r>
            <a:r>
              <a:rPr lang="fr-CH" b="1" dirty="0"/>
              <a:t>-up state on 06/04/2023</a:t>
            </a:r>
          </a:p>
        </p:txBody>
      </p:sp>
      <p:sp>
        <p:nvSpPr>
          <p:cNvPr id="8" name="Rounded Rectangular Callout 19">
            <a:extLst>
              <a:ext uri="{FF2B5EF4-FFF2-40B4-BE49-F238E27FC236}">
                <a16:creationId xmlns:a16="http://schemas.microsoft.com/office/drawing/2014/main" id="{C1070CEB-0263-4D8D-884C-72D14A68F9E0}"/>
              </a:ext>
            </a:extLst>
          </p:cNvPr>
          <p:cNvSpPr/>
          <p:nvPr/>
        </p:nvSpPr>
        <p:spPr>
          <a:xfrm>
            <a:off x="213784" y="216326"/>
            <a:ext cx="1060280" cy="277944"/>
          </a:xfrm>
          <a:prstGeom prst="wedgeRoundRectCallout">
            <a:avLst>
              <a:gd name="adj1" fmla="val -21051"/>
              <a:gd name="adj2" fmla="val -2079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Top </a:t>
            </a:r>
            <a:r>
              <a:rPr lang="fr-CH" sz="1200" b="1" dirty="0" err="1">
                <a:solidFill>
                  <a:schemeClr val="tx1"/>
                </a:solidFill>
              </a:rPr>
              <a:t>view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15">
            <a:extLst>
              <a:ext uri="{FF2B5EF4-FFF2-40B4-BE49-F238E27FC236}">
                <a16:creationId xmlns:a16="http://schemas.microsoft.com/office/drawing/2014/main" id="{97071E17-31DA-4DE5-A55D-7E66BD2FE547}"/>
              </a:ext>
            </a:extLst>
          </p:cNvPr>
          <p:cNvSpPr/>
          <p:nvPr/>
        </p:nvSpPr>
        <p:spPr>
          <a:xfrm>
            <a:off x="5889973" y="5434660"/>
            <a:ext cx="966193" cy="360019"/>
          </a:xfrm>
          <a:prstGeom prst="wedgeRoundRectCallout">
            <a:avLst>
              <a:gd name="adj1" fmla="val -52132"/>
              <a:gd name="adj2" fmla="val -119234"/>
              <a:gd name="adj3" fmla="val 16667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Protection jumper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3">
            <a:extLst>
              <a:ext uri="{FF2B5EF4-FFF2-40B4-BE49-F238E27FC236}">
                <a16:creationId xmlns:a16="http://schemas.microsoft.com/office/drawing/2014/main" id="{A8F505DC-C3EC-E34B-E2EB-64557A6E0AE2}"/>
              </a:ext>
            </a:extLst>
          </p:cNvPr>
          <p:cNvSpPr/>
          <p:nvPr/>
        </p:nvSpPr>
        <p:spPr>
          <a:xfrm>
            <a:off x="3348271" y="2450796"/>
            <a:ext cx="719984" cy="228227"/>
          </a:xfrm>
          <a:custGeom>
            <a:avLst/>
            <a:gdLst>
              <a:gd name="connsiteX0" fmla="*/ 0 w 719984"/>
              <a:gd name="connsiteY0" fmla="*/ 38039 h 228227"/>
              <a:gd name="connsiteX1" fmla="*/ 38039 w 719984"/>
              <a:gd name="connsiteY1" fmla="*/ 0 h 228227"/>
              <a:gd name="connsiteX2" fmla="*/ 419991 w 719984"/>
              <a:gd name="connsiteY2" fmla="*/ 0 h 228227"/>
              <a:gd name="connsiteX3" fmla="*/ 1205059 w 719984"/>
              <a:gd name="connsiteY3" fmla="*/ -543082 h 228227"/>
              <a:gd name="connsiteX4" fmla="*/ 599987 w 719984"/>
              <a:gd name="connsiteY4" fmla="*/ 0 h 228227"/>
              <a:gd name="connsiteX5" fmla="*/ 681945 w 719984"/>
              <a:gd name="connsiteY5" fmla="*/ 0 h 228227"/>
              <a:gd name="connsiteX6" fmla="*/ 719984 w 719984"/>
              <a:gd name="connsiteY6" fmla="*/ 38039 h 228227"/>
              <a:gd name="connsiteX7" fmla="*/ 719984 w 719984"/>
              <a:gd name="connsiteY7" fmla="*/ 38038 h 228227"/>
              <a:gd name="connsiteX8" fmla="*/ 719984 w 719984"/>
              <a:gd name="connsiteY8" fmla="*/ 38038 h 228227"/>
              <a:gd name="connsiteX9" fmla="*/ 719984 w 719984"/>
              <a:gd name="connsiteY9" fmla="*/ 95095 h 228227"/>
              <a:gd name="connsiteX10" fmla="*/ 719984 w 719984"/>
              <a:gd name="connsiteY10" fmla="*/ 190188 h 228227"/>
              <a:gd name="connsiteX11" fmla="*/ 681945 w 719984"/>
              <a:gd name="connsiteY11" fmla="*/ 228227 h 228227"/>
              <a:gd name="connsiteX12" fmla="*/ 599987 w 719984"/>
              <a:gd name="connsiteY12" fmla="*/ 228227 h 228227"/>
              <a:gd name="connsiteX13" fmla="*/ 419991 w 719984"/>
              <a:gd name="connsiteY13" fmla="*/ 228227 h 228227"/>
              <a:gd name="connsiteX14" fmla="*/ 419991 w 719984"/>
              <a:gd name="connsiteY14" fmla="*/ 228227 h 228227"/>
              <a:gd name="connsiteX15" fmla="*/ 38039 w 719984"/>
              <a:gd name="connsiteY15" fmla="*/ 228227 h 228227"/>
              <a:gd name="connsiteX16" fmla="*/ 0 w 719984"/>
              <a:gd name="connsiteY16" fmla="*/ 190188 h 228227"/>
              <a:gd name="connsiteX17" fmla="*/ 0 w 719984"/>
              <a:gd name="connsiteY17" fmla="*/ 95095 h 228227"/>
              <a:gd name="connsiteX18" fmla="*/ 0 w 719984"/>
              <a:gd name="connsiteY18" fmla="*/ 38038 h 228227"/>
              <a:gd name="connsiteX19" fmla="*/ 0 w 719984"/>
              <a:gd name="connsiteY19" fmla="*/ 38038 h 228227"/>
              <a:gd name="connsiteX20" fmla="*/ 0 w 719984"/>
              <a:gd name="connsiteY20" fmla="*/ 38039 h 228227"/>
              <a:gd name="connsiteX0" fmla="*/ 0 w 719984"/>
              <a:gd name="connsiteY0" fmla="*/ 38039 h 228227"/>
              <a:gd name="connsiteX1" fmla="*/ 38039 w 719984"/>
              <a:gd name="connsiteY1" fmla="*/ 0 h 228227"/>
              <a:gd name="connsiteX2" fmla="*/ 419991 w 719984"/>
              <a:gd name="connsiteY2" fmla="*/ 0 h 228227"/>
              <a:gd name="connsiteX3" fmla="*/ 599987 w 719984"/>
              <a:gd name="connsiteY3" fmla="*/ 0 h 228227"/>
              <a:gd name="connsiteX4" fmla="*/ 681945 w 719984"/>
              <a:gd name="connsiteY4" fmla="*/ 0 h 228227"/>
              <a:gd name="connsiteX5" fmla="*/ 719984 w 719984"/>
              <a:gd name="connsiteY5" fmla="*/ 38039 h 228227"/>
              <a:gd name="connsiteX6" fmla="*/ 719984 w 719984"/>
              <a:gd name="connsiteY6" fmla="*/ 38038 h 228227"/>
              <a:gd name="connsiteX7" fmla="*/ 719984 w 719984"/>
              <a:gd name="connsiteY7" fmla="*/ 38038 h 228227"/>
              <a:gd name="connsiteX8" fmla="*/ 719984 w 719984"/>
              <a:gd name="connsiteY8" fmla="*/ 95095 h 228227"/>
              <a:gd name="connsiteX9" fmla="*/ 719984 w 719984"/>
              <a:gd name="connsiteY9" fmla="*/ 190188 h 228227"/>
              <a:gd name="connsiteX10" fmla="*/ 681945 w 719984"/>
              <a:gd name="connsiteY10" fmla="*/ 228227 h 228227"/>
              <a:gd name="connsiteX11" fmla="*/ 599987 w 719984"/>
              <a:gd name="connsiteY11" fmla="*/ 228227 h 228227"/>
              <a:gd name="connsiteX12" fmla="*/ 419991 w 719984"/>
              <a:gd name="connsiteY12" fmla="*/ 228227 h 228227"/>
              <a:gd name="connsiteX13" fmla="*/ 419991 w 719984"/>
              <a:gd name="connsiteY13" fmla="*/ 228227 h 228227"/>
              <a:gd name="connsiteX14" fmla="*/ 38039 w 719984"/>
              <a:gd name="connsiteY14" fmla="*/ 228227 h 228227"/>
              <a:gd name="connsiteX15" fmla="*/ 0 w 719984"/>
              <a:gd name="connsiteY15" fmla="*/ 190188 h 228227"/>
              <a:gd name="connsiteX16" fmla="*/ 0 w 719984"/>
              <a:gd name="connsiteY16" fmla="*/ 95095 h 228227"/>
              <a:gd name="connsiteX17" fmla="*/ 0 w 719984"/>
              <a:gd name="connsiteY17" fmla="*/ 38038 h 228227"/>
              <a:gd name="connsiteX18" fmla="*/ 0 w 719984"/>
              <a:gd name="connsiteY18" fmla="*/ 38038 h 228227"/>
              <a:gd name="connsiteX19" fmla="*/ 0 w 719984"/>
              <a:gd name="connsiteY19" fmla="*/ 38039 h 22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9984" h="228227">
                <a:moveTo>
                  <a:pt x="0" y="38039"/>
                </a:moveTo>
                <a:cubicBezTo>
                  <a:pt x="0" y="17031"/>
                  <a:pt x="17031" y="0"/>
                  <a:pt x="38039" y="0"/>
                </a:cubicBezTo>
                <a:lnTo>
                  <a:pt x="419991" y="0"/>
                </a:lnTo>
                <a:lnTo>
                  <a:pt x="599987" y="0"/>
                </a:lnTo>
                <a:lnTo>
                  <a:pt x="681945" y="0"/>
                </a:lnTo>
                <a:cubicBezTo>
                  <a:pt x="702953" y="0"/>
                  <a:pt x="719984" y="17031"/>
                  <a:pt x="719984" y="38039"/>
                </a:cubicBezTo>
                <a:lnTo>
                  <a:pt x="719984" y="38038"/>
                </a:lnTo>
                <a:lnTo>
                  <a:pt x="719984" y="38038"/>
                </a:lnTo>
                <a:lnTo>
                  <a:pt x="719984" y="95095"/>
                </a:lnTo>
                <a:lnTo>
                  <a:pt x="719984" y="190188"/>
                </a:lnTo>
                <a:cubicBezTo>
                  <a:pt x="719984" y="211196"/>
                  <a:pt x="702953" y="228227"/>
                  <a:pt x="681945" y="228227"/>
                </a:cubicBezTo>
                <a:lnTo>
                  <a:pt x="599987" y="228227"/>
                </a:lnTo>
                <a:lnTo>
                  <a:pt x="419991" y="228227"/>
                </a:lnTo>
                <a:lnTo>
                  <a:pt x="419991" y="228227"/>
                </a:lnTo>
                <a:lnTo>
                  <a:pt x="38039" y="228227"/>
                </a:lnTo>
                <a:cubicBezTo>
                  <a:pt x="17031" y="228227"/>
                  <a:pt x="0" y="211196"/>
                  <a:pt x="0" y="190188"/>
                </a:cubicBezTo>
                <a:lnTo>
                  <a:pt x="0" y="95095"/>
                </a:lnTo>
                <a:lnTo>
                  <a:pt x="0" y="38038"/>
                </a:lnTo>
                <a:lnTo>
                  <a:pt x="0" y="38038"/>
                </a:lnTo>
                <a:lnTo>
                  <a:pt x="0" y="38039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>
                <a:solidFill>
                  <a:schemeClr val="tx1"/>
                </a:solidFill>
              </a:rPr>
              <a:t>Fresca</a:t>
            </a:r>
            <a:r>
              <a:rPr lang="fr-CH" sz="1200" dirty="0">
                <a:solidFill>
                  <a:schemeClr val="tx1"/>
                </a:solidFill>
              </a:rPr>
              <a:t> 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ounded Rectangular Callout 4">
            <a:extLst>
              <a:ext uri="{FF2B5EF4-FFF2-40B4-BE49-F238E27FC236}">
                <a16:creationId xmlns:a16="http://schemas.microsoft.com/office/drawing/2014/main" id="{6335826E-C5F9-405D-461E-49C3AC59FF18}"/>
              </a:ext>
            </a:extLst>
          </p:cNvPr>
          <p:cNvSpPr/>
          <p:nvPr/>
        </p:nvSpPr>
        <p:spPr>
          <a:xfrm>
            <a:off x="8565163" y="2457806"/>
            <a:ext cx="759229" cy="214208"/>
          </a:xfrm>
          <a:custGeom>
            <a:avLst/>
            <a:gdLst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772705 w 759229"/>
              <a:gd name="connsiteY3" fmla="*/ -466125 h 214208"/>
              <a:gd name="connsiteX4" fmla="*/ 632691 w 759229"/>
              <a:gd name="connsiteY4" fmla="*/ 0 h 214208"/>
              <a:gd name="connsiteX5" fmla="*/ 723527 w 759229"/>
              <a:gd name="connsiteY5" fmla="*/ 0 h 214208"/>
              <a:gd name="connsiteX6" fmla="*/ 759229 w 759229"/>
              <a:gd name="connsiteY6" fmla="*/ 35702 h 214208"/>
              <a:gd name="connsiteX7" fmla="*/ 759229 w 759229"/>
              <a:gd name="connsiteY7" fmla="*/ 35701 h 214208"/>
              <a:gd name="connsiteX8" fmla="*/ 759229 w 759229"/>
              <a:gd name="connsiteY8" fmla="*/ 35701 h 214208"/>
              <a:gd name="connsiteX9" fmla="*/ 759229 w 759229"/>
              <a:gd name="connsiteY9" fmla="*/ 89253 h 214208"/>
              <a:gd name="connsiteX10" fmla="*/ 759229 w 759229"/>
              <a:gd name="connsiteY10" fmla="*/ 178506 h 214208"/>
              <a:gd name="connsiteX11" fmla="*/ 723527 w 759229"/>
              <a:gd name="connsiteY11" fmla="*/ 214208 h 214208"/>
              <a:gd name="connsiteX12" fmla="*/ 632691 w 759229"/>
              <a:gd name="connsiteY12" fmla="*/ 214208 h 214208"/>
              <a:gd name="connsiteX13" fmla="*/ 442884 w 759229"/>
              <a:gd name="connsiteY13" fmla="*/ 214208 h 214208"/>
              <a:gd name="connsiteX14" fmla="*/ 442884 w 759229"/>
              <a:gd name="connsiteY14" fmla="*/ 214208 h 214208"/>
              <a:gd name="connsiteX15" fmla="*/ 35702 w 759229"/>
              <a:gd name="connsiteY15" fmla="*/ 214208 h 214208"/>
              <a:gd name="connsiteX16" fmla="*/ 0 w 759229"/>
              <a:gd name="connsiteY16" fmla="*/ 178506 h 214208"/>
              <a:gd name="connsiteX17" fmla="*/ 0 w 759229"/>
              <a:gd name="connsiteY17" fmla="*/ 89253 h 214208"/>
              <a:gd name="connsiteX18" fmla="*/ 0 w 759229"/>
              <a:gd name="connsiteY18" fmla="*/ 35701 h 214208"/>
              <a:gd name="connsiteX19" fmla="*/ 0 w 759229"/>
              <a:gd name="connsiteY19" fmla="*/ 35701 h 214208"/>
              <a:gd name="connsiteX20" fmla="*/ 0 w 759229"/>
              <a:gd name="connsiteY20" fmla="*/ 35702 h 214208"/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632691 w 759229"/>
              <a:gd name="connsiteY3" fmla="*/ 0 h 214208"/>
              <a:gd name="connsiteX4" fmla="*/ 723527 w 759229"/>
              <a:gd name="connsiteY4" fmla="*/ 0 h 214208"/>
              <a:gd name="connsiteX5" fmla="*/ 759229 w 759229"/>
              <a:gd name="connsiteY5" fmla="*/ 35702 h 214208"/>
              <a:gd name="connsiteX6" fmla="*/ 759229 w 759229"/>
              <a:gd name="connsiteY6" fmla="*/ 35701 h 214208"/>
              <a:gd name="connsiteX7" fmla="*/ 759229 w 759229"/>
              <a:gd name="connsiteY7" fmla="*/ 35701 h 214208"/>
              <a:gd name="connsiteX8" fmla="*/ 759229 w 759229"/>
              <a:gd name="connsiteY8" fmla="*/ 89253 h 214208"/>
              <a:gd name="connsiteX9" fmla="*/ 759229 w 759229"/>
              <a:gd name="connsiteY9" fmla="*/ 178506 h 214208"/>
              <a:gd name="connsiteX10" fmla="*/ 723527 w 759229"/>
              <a:gd name="connsiteY10" fmla="*/ 214208 h 214208"/>
              <a:gd name="connsiteX11" fmla="*/ 632691 w 759229"/>
              <a:gd name="connsiteY11" fmla="*/ 214208 h 214208"/>
              <a:gd name="connsiteX12" fmla="*/ 442884 w 759229"/>
              <a:gd name="connsiteY12" fmla="*/ 214208 h 214208"/>
              <a:gd name="connsiteX13" fmla="*/ 442884 w 759229"/>
              <a:gd name="connsiteY13" fmla="*/ 214208 h 214208"/>
              <a:gd name="connsiteX14" fmla="*/ 35702 w 759229"/>
              <a:gd name="connsiteY14" fmla="*/ 214208 h 214208"/>
              <a:gd name="connsiteX15" fmla="*/ 0 w 759229"/>
              <a:gd name="connsiteY15" fmla="*/ 178506 h 214208"/>
              <a:gd name="connsiteX16" fmla="*/ 0 w 759229"/>
              <a:gd name="connsiteY16" fmla="*/ 89253 h 214208"/>
              <a:gd name="connsiteX17" fmla="*/ 0 w 759229"/>
              <a:gd name="connsiteY17" fmla="*/ 35701 h 214208"/>
              <a:gd name="connsiteX18" fmla="*/ 0 w 759229"/>
              <a:gd name="connsiteY18" fmla="*/ 35701 h 214208"/>
              <a:gd name="connsiteX19" fmla="*/ 0 w 759229"/>
              <a:gd name="connsiteY19" fmla="*/ 35702 h 21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9229" h="214208">
                <a:moveTo>
                  <a:pt x="0" y="35702"/>
                </a:moveTo>
                <a:cubicBezTo>
                  <a:pt x="0" y="15984"/>
                  <a:pt x="15984" y="0"/>
                  <a:pt x="35702" y="0"/>
                </a:cubicBezTo>
                <a:lnTo>
                  <a:pt x="442884" y="0"/>
                </a:lnTo>
                <a:lnTo>
                  <a:pt x="632691" y="0"/>
                </a:lnTo>
                <a:lnTo>
                  <a:pt x="723527" y="0"/>
                </a:lnTo>
                <a:cubicBezTo>
                  <a:pt x="743245" y="0"/>
                  <a:pt x="759229" y="15984"/>
                  <a:pt x="759229" y="35702"/>
                </a:cubicBezTo>
                <a:lnTo>
                  <a:pt x="759229" y="35701"/>
                </a:lnTo>
                <a:lnTo>
                  <a:pt x="759229" y="35701"/>
                </a:lnTo>
                <a:lnTo>
                  <a:pt x="759229" y="89253"/>
                </a:lnTo>
                <a:lnTo>
                  <a:pt x="759229" y="178506"/>
                </a:lnTo>
                <a:cubicBezTo>
                  <a:pt x="759229" y="198224"/>
                  <a:pt x="743245" y="214208"/>
                  <a:pt x="723527" y="214208"/>
                </a:cubicBezTo>
                <a:lnTo>
                  <a:pt x="632691" y="214208"/>
                </a:lnTo>
                <a:lnTo>
                  <a:pt x="442884" y="214208"/>
                </a:lnTo>
                <a:lnTo>
                  <a:pt x="442884" y="214208"/>
                </a:lnTo>
                <a:lnTo>
                  <a:pt x="35702" y="214208"/>
                </a:lnTo>
                <a:cubicBezTo>
                  <a:pt x="15984" y="214208"/>
                  <a:pt x="0" y="198224"/>
                  <a:pt x="0" y="178506"/>
                </a:cubicBezTo>
                <a:lnTo>
                  <a:pt x="0" y="89253"/>
                </a:lnTo>
                <a:lnTo>
                  <a:pt x="0" y="35701"/>
                </a:lnTo>
                <a:lnTo>
                  <a:pt x="0" y="35701"/>
                </a:lnTo>
                <a:lnTo>
                  <a:pt x="0" y="35702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Fresca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Rounded Rectangular Callout 7">
            <a:extLst>
              <a:ext uri="{FF2B5EF4-FFF2-40B4-BE49-F238E27FC236}">
                <a16:creationId xmlns:a16="http://schemas.microsoft.com/office/drawing/2014/main" id="{94D049FC-E325-3CF5-19A4-C0BABA216028}"/>
              </a:ext>
            </a:extLst>
          </p:cNvPr>
          <p:cNvSpPr/>
          <p:nvPr/>
        </p:nvSpPr>
        <p:spPr>
          <a:xfrm>
            <a:off x="2658033" y="5593887"/>
            <a:ext cx="1948823" cy="214208"/>
          </a:xfrm>
          <a:prstGeom prst="wedgeRoundRectCallout">
            <a:avLst>
              <a:gd name="adj1" fmla="val 64417"/>
              <a:gd name="adj2" fmla="val -400737"/>
              <a:gd name="adj3" fmla="val 16667"/>
            </a:avLst>
          </a:pr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Satellite valvebox Fresca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Rounded Rectangular Callout 4">
            <a:extLst>
              <a:ext uri="{FF2B5EF4-FFF2-40B4-BE49-F238E27FC236}">
                <a16:creationId xmlns:a16="http://schemas.microsoft.com/office/drawing/2014/main" id="{27A133A8-93D0-DE27-008C-CAA761B0F859}"/>
              </a:ext>
            </a:extLst>
          </p:cNvPr>
          <p:cNvSpPr/>
          <p:nvPr/>
        </p:nvSpPr>
        <p:spPr>
          <a:xfrm>
            <a:off x="5889971" y="2319047"/>
            <a:ext cx="759229" cy="360018"/>
          </a:xfrm>
          <a:custGeom>
            <a:avLst/>
            <a:gdLst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772705 w 759229"/>
              <a:gd name="connsiteY3" fmla="*/ -466125 h 214208"/>
              <a:gd name="connsiteX4" fmla="*/ 632691 w 759229"/>
              <a:gd name="connsiteY4" fmla="*/ 0 h 214208"/>
              <a:gd name="connsiteX5" fmla="*/ 723527 w 759229"/>
              <a:gd name="connsiteY5" fmla="*/ 0 h 214208"/>
              <a:gd name="connsiteX6" fmla="*/ 759229 w 759229"/>
              <a:gd name="connsiteY6" fmla="*/ 35702 h 214208"/>
              <a:gd name="connsiteX7" fmla="*/ 759229 w 759229"/>
              <a:gd name="connsiteY7" fmla="*/ 35701 h 214208"/>
              <a:gd name="connsiteX8" fmla="*/ 759229 w 759229"/>
              <a:gd name="connsiteY8" fmla="*/ 35701 h 214208"/>
              <a:gd name="connsiteX9" fmla="*/ 759229 w 759229"/>
              <a:gd name="connsiteY9" fmla="*/ 89253 h 214208"/>
              <a:gd name="connsiteX10" fmla="*/ 759229 w 759229"/>
              <a:gd name="connsiteY10" fmla="*/ 178506 h 214208"/>
              <a:gd name="connsiteX11" fmla="*/ 723527 w 759229"/>
              <a:gd name="connsiteY11" fmla="*/ 214208 h 214208"/>
              <a:gd name="connsiteX12" fmla="*/ 632691 w 759229"/>
              <a:gd name="connsiteY12" fmla="*/ 214208 h 214208"/>
              <a:gd name="connsiteX13" fmla="*/ 442884 w 759229"/>
              <a:gd name="connsiteY13" fmla="*/ 214208 h 214208"/>
              <a:gd name="connsiteX14" fmla="*/ 442884 w 759229"/>
              <a:gd name="connsiteY14" fmla="*/ 214208 h 214208"/>
              <a:gd name="connsiteX15" fmla="*/ 35702 w 759229"/>
              <a:gd name="connsiteY15" fmla="*/ 214208 h 214208"/>
              <a:gd name="connsiteX16" fmla="*/ 0 w 759229"/>
              <a:gd name="connsiteY16" fmla="*/ 178506 h 214208"/>
              <a:gd name="connsiteX17" fmla="*/ 0 w 759229"/>
              <a:gd name="connsiteY17" fmla="*/ 89253 h 214208"/>
              <a:gd name="connsiteX18" fmla="*/ 0 w 759229"/>
              <a:gd name="connsiteY18" fmla="*/ 35701 h 214208"/>
              <a:gd name="connsiteX19" fmla="*/ 0 w 759229"/>
              <a:gd name="connsiteY19" fmla="*/ 35701 h 214208"/>
              <a:gd name="connsiteX20" fmla="*/ 0 w 759229"/>
              <a:gd name="connsiteY20" fmla="*/ 35702 h 214208"/>
              <a:gd name="connsiteX0" fmla="*/ 0 w 759229"/>
              <a:gd name="connsiteY0" fmla="*/ 35702 h 214208"/>
              <a:gd name="connsiteX1" fmla="*/ 35702 w 759229"/>
              <a:gd name="connsiteY1" fmla="*/ 0 h 214208"/>
              <a:gd name="connsiteX2" fmla="*/ 442884 w 759229"/>
              <a:gd name="connsiteY2" fmla="*/ 0 h 214208"/>
              <a:gd name="connsiteX3" fmla="*/ 632691 w 759229"/>
              <a:gd name="connsiteY3" fmla="*/ 0 h 214208"/>
              <a:gd name="connsiteX4" fmla="*/ 723527 w 759229"/>
              <a:gd name="connsiteY4" fmla="*/ 0 h 214208"/>
              <a:gd name="connsiteX5" fmla="*/ 759229 w 759229"/>
              <a:gd name="connsiteY5" fmla="*/ 35702 h 214208"/>
              <a:gd name="connsiteX6" fmla="*/ 759229 w 759229"/>
              <a:gd name="connsiteY6" fmla="*/ 35701 h 214208"/>
              <a:gd name="connsiteX7" fmla="*/ 759229 w 759229"/>
              <a:gd name="connsiteY7" fmla="*/ 35701 h 214208"/>
              <a:gd name="connsiteX8" fmla="*/ 759229 w 759229"/>
              <a:gd name="connsiteY8" fmla="*/ 89253 h 214208"/>
              <a:gd name="connsiteX9" fmla="*/ 759229 w 759229"/>
              <a:gd name="connsiteY9" fmla="*/ 178506 h 214208"/>
              <a:gd name="connsiteX10" fmla="*/ 723527 w 759229"/>
              <a:gd name="connsiteY10" fmla="*/ 214208 h 214208"/>
              <a:gd name="connsiteX11" fmla="*/ 632691 w 759229"/>
              <a:gd name="connsiteY11" fmla="*/ 214208 h 214208"/>
              <a:gd name="connsiteX12" fmla="*/ 442884 w 759229"/>
              <a:gd name="connsiteY12" fmla="*/ 214208 h 214208"/>
              <a:gd name="connsiteX13" fmla="*/ 442884 w 759229"/>
              <a:gd name="connsiteY13" fmla="*/ 214208 h 214208"/>
              <a:gd name="connsiteX14" fmla="*/ 35702 w 759229"/>
              <a:gd name="connsiteY14" fmla="*/ 214208 h 214208"/>
              <a:gd name="connsiteX15" fmla="*/ 0 w 759229"/>
              <a:gd name="connsiteY15" fmla="*/ 178506 h 214208"/>
              <a:gd name="connsiteX16" fmla="*/ 0 w 759229"/>
              <a:gd name="connsiteY16" fmla="*/ 89253 h 214208"/>
              <a:gd name="connsiteX17" fmla="*/ 0 w 759229"/>
              <a:gd name="connsiteY17" fmla="*/ 35701 h 214208"/>
              <a:gd name="connsiteX18" fmla="*/ 0 w 759229"/>
              <a:gd name="connsiteY18" fmla="*/ 35701 h 214208"/>
              <a:gd name="connsiteX19" fmla="*/ 0 w 759229"/>
              <a:gd name="connsiteY19" fmla="*/ 35702 h 21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59229" h="214208">
                <a:moveTo>
                  <a:pt x="0" y="35702"/>
                </a:moveTo>
                <a:cubicBezTo>
                  <a:pt x="0" y="15984"/>
                  <a:pt x="15984" y="0"/>
                  <a:pt x="35702" y="0"/>
                </a:cubicBezTo>
                <a:lnTo>
                  <a:pt x="442884" y="0"/>
                </a:lnTo>
                <a:lnTo>
                  <a:pt x="632691" y="0"/>
                </a:lnTo>
                <a:lnTo>
                  <a:pt x="723527" y="0"/>
                </a:lnTo>
                <a:cubicBezTo>
                  <a:pt x="743245" y="0"/>
                  <a:pt x="759229" y="15984"/>
                  <a:pt x="759229" y="35702"/>
                </a:cubicBezTo>
                <a:lnTo>
                  <a:pt x="759229" y="35701"/>
                </a:lnTo>
                <a:lnTo>
                  <a:pt x="759229" y="35701"/>
                </a:lnTo>
                <a:lnTo>
                  <a:pt x="759229" y="89253"/>
                </a:lnTo>
                <a:lnTo>
                  <a:pt x="759229" y="178506"/>
                </a:lnTo>
                <a:cubicBezTo>
                  <a:pt x="759229" y="198224"/>
                  <a:pt x="743245" y="214208"/>
                  <a:pt x="723527" y="214208"/>
                </a:cubicBezTo>
                <a:lnTo>
                  <a:pt x="632691" y="214208"/>
                </a:lnTo>
                <a:lnTo>
                  <a:pt x="442884" y="214208"/>
                </a:lnTo>
                <a:lnTo>
                  <a:pt x="442884" y="214208"/>
                </a:lnTo>
                <a:lnTo>
                  <a:pt x="35702" y="214208"/>
                </a:lnTo>
                <a:cubicBezTo>
                  <a:pt x="15984" y="214208"/>
                  <a:pt x="0" y="198224"/>
                  <a:pt x="0" y="178506"/>
                </a:cubicBezTo>
                <a:lnTo>
                  <a:pt x="0" y="89253"/>
                </a:lnTo>
                <a:lnTo>
                  <a:pt x="0" y="35701"/>
                </a:lnTo>
                <a:lnTo>
                  <a:pt x="0" y="35701"/>
                </a:lnTo>
                <a:lnTo>
                  <a:pt x="0" y="35702"/>
                </a:lnTo>
                <a:close/>
              </a:path>
            </a:pathLst>
          </a:custGeom>
          <a:solidFill>
            <a:srgbClr val="FFFF00">
              <a:alpha val="63137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Frame + </a:t>
            </a:r>
            <a:br>
              <a:rPr lang="fr-CH" sz="1200" dirty="0">
                <a:solidFill>
                  <a:schemeClr val="tx1"/>
                </a:solidFill>
              </a:rPr>
            </a:br>
            <a:r>
              <a:rPr lang="fr-CH" sz="1200" dirty="0">
                <a:solidFill>
                  <a:schemeClr val="tx1"/>
                </a:solidFill>
              </a:rPr>
              <a:t>Cu block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86F4A97-10CD-A1D8-35D9-FD32EF51B5F5}"/>
              </a:ext>
            </a:extLst>
          </p:cNvPr>
          <p:cNvCxnSpPr>
            <a:cxnSpLocks/>
          </p:cNvCxnSpPr>
          <p:nvPr/>
        </p:nvCxnSpPr>
        <p:spPr>
          <a:xfrm flipH="1" flipV="1">
            <a:off x="4280049" y="4673531"/>
            <a:ext cx="289852" cy="4966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ED4D667-1218-0C70-DF61-D73FCA886E33}"/>
              </a:ext>
            </a:extLst>
          </p:cNvPr>
          <p:cNvSpPr txBox="1"/>
          <p:nvPr/>
        </p:nvSpPr>
        <p:spPr>
          <a:xfrm rot="3605955">
            <a:off x="4282173" y="471186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(255)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D85166-D11B-6F0C-F79A-9953DA091BC7}"/>
              </a:ext>
            </a:extLst>
          </p:cNvPr>
          <p:cNvCxnSpPr>
            <a:cxnSpLocks/>
          </p:cNvCxnSpPr>
          <p:nvPr/>
        </p:nvCxnSpPr>
        <p:spPr>
          <a:xfrm flipH="1">
            <a:off x="4592626" y="2904944"/>
            <a:ext cx="3879278" cy="2265197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B0BC499-7CA6-AC7F-133A-E9AC89F879C3}"/>
              </a:ext>
            </a:extLst>
          </p:cNvPr>
          <p:cNvCxnSpPr>
            <a:cxnSpLocks/>
          </p:cNvCxnSpPr>
          <p:nvPr/>
        </p:nvCxnSpPr>
        <p:spPr>
          <a:xfrm>
            <a:off x="4957081" y="4248866"/>
            <a:ext cx="854682" cy="1500709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293C1ED-2677-4303-7CB1-9F619DBE68D2}"/>
              </a:ext>
            </a:extLst>
          </p:cNvPr>
          <p:cNvCxnSpPr>
            <a:cxnSpLocks/>
          </p:cNvCxnSpPr>
          <p:nvPr/>
        </p:nvCxnSpPr>
        <p:spPr>
          <a:xfrm flipH="1">
            <a:off x="4152613" y="4544499"/>
            <a:ext cx="357510" cy="206255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AC2746-9E8F-50A3-E928-687B6323E621}"/>
              </a:ext>
            </a:extLst>
          </p:cNvPr>
          <p:cNvCxnSpPr>
            <a:cxnSpLocks/>
          </p:cNvCxnSpPr>
          <p:nvPr/>
        </p:nvCxnSpPr>
        <p:spPr>
          <a:xfrm flipH="1" flipV="1">
            <a:off x="4582151" y="5189337"/>
            <a:ext cx="369179" cy="62129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6C413F-CC6E-6BB8-66CF-AEF764349345}"/>
              </a:ext>
            </a:extLst>
          </p:cNvPr>
          <p:cNvSpPr txBox="1"/>
          <p:nvPr/>
        </p:nvSpPr>
        <p:spPr>
          <a:xfrm rot="3605955">
            <a:off x="4613636" y="5307233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(295)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A11CDA-A1A7-2586-41DF-2CF0EEACF38E}"/>
              </a:ext>
            </a:extLst>
          </p:cNvPr>
          <p:cNvCxnSpPr>
            <a:cxnSpLocks/>
          </p:cNvCxnSpPr>
          <p:nvPr/>
        </p:nvCxnSpPr>
        <p:spPr>
          <a:xfrm flipH="1">
            <a:off x="4820824" y="5700449"/>
            <a:ext cx="361039" cy="20559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52E03EE-2939-29EA-0562-5339DF6A8606}"/>
              </a:ext>
            </a:extLst>
          </p:cNvPr>
          <p:cNvSpPr txBox="1"/>
          <p:nvPr/>
        </p:nvSpPr>
        <p:spPr>
          <a:xfrm rot="19781848">
            <a:off x="5214811" y="5549471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(230)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C213ADA-9A7C-6CEE-A7AE-905B2C887299}"/>
              </a:ext>
            </a:extLst>
          </p:cNvPr>
          <p:cNvCxnSpPr>
            <a:cxnSpLocks/>
          </p:cNvCxnSpPr>
          <p:nvPr/>
        </p:nvCxnSpPr>
        <p:spPr>
          <a:xfrm flipH="1">
            <a:off x="5324974" y="5681211"/>
            <a:ext cx="437938" cy="25582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E8E6239-D26E-BC82-AED8-259D0A14B115}"/>
              </a:ext>
            </a:extLst>
          </p:cNvPr>
          <p:cNvCxnSpPr>
            <a:cxnSpLocks/>
          </p:cNvCxnSpPr>
          <p:nvPr/>
        </p:nvCxnSpPr>
        <p:spPr>
          <a:xfrm>
            <a:off x="5177528" y="5700991"/>
            <a:ext cx="180655" cy="293223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482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1C44A4C9-3BAB-5C89-3602-F891263EE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787719" y="617530"/>
            <a:ext cx="7790934" cy="58684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704907-5B9D-4B3B-BD70-1035BEB6A2EA}"/>
              </a:ext>
            </a:extLst>
          </p:cNvPr>
          <p:cNvSpPr txBox="1"/>
          <p:nvPr/>
        </p:nvSpPr>
        <p:spPr>
          <a:xfrm>
            <a:off x="0" y="6488668"/>
            <a:ext cx="4054508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pPr marL="351701" indent="-351701">
              <a:buFont typeface="Arial" panose="020B0604020202020204" pitchFamily="34" charset="0"/>
              <a:buChar char="•"/>
            </a:pPr>
            <a:r>
              <a:rPr lang="fr-CH" b="1" dirty="0"/>
              <a:t>Digital </a:t>
            </a:r>
            <a:r>
              <a:rPr lang="fr-CH" b="1" dirty="0" err="1"/>
              <a:t>mock</a:t>
            </a:r>
            <a:r>
              <a:rPr lang="fr-CH" b="1" dirty="0"/>
              <a:t>-up state on 06/04/2023</a:t>
            </a:r>
          </a:p>
        </p:txBody>
      </p:sp>
      <p:sp>
        <p:nvSpPr>
          <p:cNvPr id="8" name="Rounded Rectangular Callout 19">
            <a:extLst>
              <a:ext uri="{FF2B5EF4-FFF2-40B4-BE49-F238E27FC236}">
                <a16:creationId xmlns:a16="http://schemas.microsoft.com/office/drawing/2014/main" id="{C1070CEB-0263-4D8D-884C-72D14A68F9E0}"/>
              </a:ext>
            </a:extLst>
          </p:cNvPr>
          <p:cNvSpPr/>
          <p:nvPr/>
        </p:nvSpPr>
        <p:spPr>
          <a:xfrm>
            <a:off x="213784" y="216326"/>
            <a:ext cx="1060280" cy="277944"/>
          </a:xfrm>
          <a:prstGeom prst="wedgeRoundRectCallout">
            <a:avLst>
              <a:gd name="adj1" fmla="val 33303"/>
              <a:gd name="adj2" fmla="val 28332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Section A-A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7DE379-EE26-EC46-1DBA-BF47D47880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90" t="38660" r="30615" b="9596"/>
          <a:stretch/>
        </p:blipFill>
        <p:spPr>
          <a:xfrm>
            <a:off x="213784" y="620249"/>
            <a:ext cx="2889197" cy="206147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3421F9C-41D4-05B8-7CF0-E4819DAADC1A}"/>
              </a:ext>
            </a:extLst>
          </p:cNvPr>
          <p:cNvCxnSpPr>
            <a:cxnSpLocks/>
          </p:cNvCxnSpPr>
          <p:nvPr/>
        </p:nvCxnSpPr>
        <p:spPr>
          <a:xfrm>
            <a:off x="1344706" y="1206393"/>
            <a:ext cx="599354" cy="1045029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9AEDE6-D936-9DAA-129C-4F060A4B647F}"/>
              </a:ext>
            </a:extLst>
          </p:cNvPr>
          <p:cNvCxnSpPr>
            <a:cxnSpLocks/>
          </p:cNvCxnSpPr>
          <p:nvPr/>
        </p:nvCxnSpPr>
        <p:spPr>
          <a:xfrm flipV="1">
            <a:off x="1636699" y="2202599"/>
            <a:ext cx="291993" cy="17176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5B3F1BF-09FB-6633-086A-E017ABC8D057}"/>
              </a:ext>
            </a:extLst>
          </p:cNvPr>
          <p:cNvSpPr txBox="1"/>
          <p:nvPr/>
        </p:nvSpPr>
        <p:spPr>
          <a:xfrm rot="19976189">
            <a:off x="1558490" y="2143659"/>
            <a:ext cx="199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A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7B8D3BE-40AB-5762-A7CE-E7F57B143678}"/>
              </a:ext>
            </a:extLst>
          </p:cNvPr>
          <p:cNvCxnSpPr>
            <a:cxnSpLocks/>
          </p:cNvCxnSpPr>
          <p:nvPr/>
        </p:nvCxnSpPr>
        <p:spPr>
          <a:xfrm flipV="1">
            <a:off x="1100413" y="1295616"/>
            <a:ext cx="291993" cy="17176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B639ED6-4FAA-68E4-AD9E-D3F72FD3EA73}"/>
              </a:ext>
            </a:extLst>
          </p:cNvPr>
          <p:cNvSpPr txBox="1"/>
          <p:nvPr/>
        </p:nvSpPr>
        <p:spPr>
          <a:xfrm rot="19976189">
            <a:off x="1022204" y="1236676"/>
            <a:ext cx="199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F6446EC-D379-AAD6-8EC7-005B544D5483}"/>
              </a:ext>
            </a:extLst>
          </p:cNvPr>
          <p:cNvCxnSpPr>
            <a:cxnSpLocks/>
          </p:cNvCxnSpPr>
          <p:nvPr/>
        </p:nvCxnSpPr>
        <p:spPr>
          <a:xfrm>
            <a:off x="7464217" y="1452015"/>
            <a:ext cx="0" cy="2615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868B5A3-C3A4-8430-CFF2-357AA9367001}"/>
              </a:ext>
            </a:extLst>
          </p:cNvPr>
          <p:cNvCxnSpPr>
            <a:cxnSpLocks/>
          </p:cNvCxnSpPr>
          <p:nvPr/>
        </p:nvCxnSpPr>
        <p:spPr>
          <a:xfrm>
            <a:off x="7417331" y="1697609"/>
            <a:ext cx="850689" cy="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D032A24-8DBA-56EA-9145-772EBE2C0E24}"/>
              </a:ext>
            </a:extLst>
          </p:cNvPr>
          <p:cNvSpPr txBox="1"/>
          <p:nvPr/>
        </p:nvSpPr>
        <p:spPr>
          <a:xfrm rot="16200000">
            <a:off x="7046635" y="1444276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(20.5)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FC5FFCD-D8C3-7CE4-35B4-D40B86D73C5D}"/>
              </a:ext>
            </a:extLst>
          </p:cNvPr>
          <p:cNvCxnSpPr>
            <a:cxnSpLocks/>
          </p:cNvCxnSpPr>
          <p:nvPr/>
        </p:nvCxnSpPr>
        <p:spPr>
          <a:xfrm>
            <a:off x="8190330" y="906716"/>
            <a:ext cx="0" cy="80682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CC7277D-1ADB-C64F-0073-596228B46F9E}"/>
              </a:ext>
            </a:extLst>
          </p:cNvPr>
          <p:cNvSpPr txBox="1"/>
          <p:nvPr/>
        </p:nvSpPr>
        <p:spPr>
          <a:xfrm rot="16200000">
            <a:off x="7819039" y="1144467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(65.5)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931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FA97F5-BA60-DC15-FE17-A6A104462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46"/>
          <a:stretch/>
        </p:blipFill>
        <p:spPr>
          <a:xfrm rot="16200000">
            <a:off x="5238497" y="-391166"/>
            <a:ext cx="4707560" cy="86551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704907-5B9D-4B3B-BD70-1035BEB6A2EA}"/>
              </a:ext>
            </a:extLst>
          </p:cNvPr>
          <p:cNvSpPr txBox="1"/>
          <p:nvPr/>
        </p:nvSpPr>
        <p:spPr>
          <a:xfrm>
            <a:off x="0" y="6488668"/>
            <a:ext cx="4054508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pPr marL="351701" indent="-351701">
              <a:buFont typeface="Arial" panose="020B0604020202020204" pitchFamily="34" charset="0"/>
              <a:buChar char="•"/>
            </a:pPr>
            <a:r>
              <a:rPr lang="fr-CH" b="1" dirty="0"/>
              <a:t>Digital </a:t>
            </a:r>
            <a:r>
              <a:rPr lang="fr-CH" b="1" dirty="0" err="1"/>
              <a:t>mock</a:t>
            </a:r>
            <a:r>
              <a:rPr lang="fr-CH" b="1" dirty="0"/>
              <a:t>-up state on 06/04/2023</a:t>
            </a:r>
          </a:p>
        </p:txBody>
      </p:sp>
      <p:sp>
        <p:nvSpPr>
          <p:cNvPr id="8" name="Rounded Rectangular Callout 19">
            <a:extLst>
              <a:ext uri="{FF2B5EF4-FFF2-40B4-BE49-F238E27FC236}">
                <a16:creationId xmlns:a16="http://schemas.microsoft.com/office/drawing/2014/main" id="{C1070CEB-0263-4D8D-884C-72D14A68F9E0}"/>
              </a:ext>
            </a:extLst>
          </p:cNvPr>
          <p:cNvSpPr/>
          <p:nvPr/>
        </p:nvSpPr>
        <p:spPr>
          <a:xfrm>
            <a:off x="213784" y="216326"/>
            <a:ext cx="1060280" cy="277944"/>
          </a:xfrm>
          <a:prstGeom prst="wedgeRoundRectCallout">
            <a:avLst>
              <a:gd name="adj1" fmla="val 33303"/>
              <a:gd name="adj2" fmla="val 28332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Section B-B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7DE379-EE26-EC46-1DBA-BF47D47880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90" t="38660" r="30615" b="9596"/>
          <a:stretch/>
        </p:blipFill>
        <p:spPr>
          <a:xfrm>
            <a:off x="213784" y="620249"/>
            <a:ext cx="2889197" cy="206147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3421F9C-41D4-05B8-7CF0-E4819DAADC1A}"/>
              </a:ext>
            </a:extLst>
          </p:cNvPr>
          <p:cNvCxnSpPr>
            <a:cxnSpLocks/>
          </p:cNvCxnSpPr>
          <p:nvPr/>
        </p:nvCxnSpPr>
        <p:spPr>
          <a:xfrm flipV="1">
            <a:off x="672695" y="1280248"/>
            <a:ext cx="1624831" cy="977504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7B8D3BE-40AB-5762-A7CE-E7F57B143678}"/>
              </a:ext>
            </a:extLst>
          </p:cNvPr>
          <p:cNvCxnSpPr>
            <a:cxnSpLocks/>
          </p:cNvCxnSpPr>
          <p:nvPr/>
        </p:nvCxnSpPr>
        <p:spPr>
          <a:xfrm flipH="1" flipV="1">
            <a:off x="708630" y="2233873"/>
            <a:ext cx="117260" cy="18310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B639ED6-4FAA-68E4-AD9E-D3F72FD3EA73}"/>
              </a:ext>
            </a:extLst>
          </p:cNvPr>
          <p:cNvSpPr txBox="1"/>
          <p:nvPr/>
        </p:nvSpPr>
        <p:spPr>
          <a:xfrm rot="14361230">
            <a:off x="608737" y="2322065"/>
            <a:ext cx="199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B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F6446EC-D379-AAD6-8EC7-005B544D5483}"/>
              </a:ext>
            </a:extLst>
          </p:cNvPr>
          <p:cNvCxnSpPr>
            <a:cxnSpLocks/>
          </p:cNvCxnSpPr>
          <p:nvPr/>
        </p:nvCxnSpPr>
        <p:spPr>
          <a:xfrm flipH="1">
            <a:off x="4256955" y="2904431"/>
            <a:ext cx="33338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868B5A3-C3A4-8430-CFF2-357AA9367001}"/>
              </a:ext>
            </a:extLst>
          </p:cNvPr>
          <p:cNvCxnSpPr>
            <a:cxnSpLocks/>
          </p:cNvCxnSpPr>
          <p:nvPr/>
        </p:nvCxnSpPr>
        <p:spPr>
          <a:xfrm>
            <a:off x="4605704" y="2837280"/>
            <a:ext cx="0" cy="59172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D032A24-8DBA-56EA-9145-772EBE2C0E24}"/>
              </a:ext>
            </a:extLst>
          </p:cNvPr>
          <p:cNvSpPr txBox="1"/>
          <p:nvPr/>
        </p:nvSpPr>
        <p:spPr>
          <a:xfrm>
            <a:off x="4144562" y="2618193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(48.5)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544A39-3F14-EBFA-58D9-C85A93C5E000}"/>
              </a:ext>
            </a:extLst>
          </p:cNvPr>
          <p:cNvCxnSpPr>
            <a:cxnSpLocks/>
          </p:cNvCxnSpPr>
          <p:nvPr/>
        </p:nvCxnSpPr>
        <p:spPr>
          <a:xfrm flipH="1" flipV="1">
            <a:off x="2285145" y="1292777"/>
            <a:ext cx="117260" cy="18310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2A353A-4690-63EC-6CA8-9496A1A9046C}"/>
              </a:ext>
            </a:extLst>
          </p:cNvPr>
          <p:cNvSpPr txBox="1"/>
          <p:nvPr/>
        </p:nvSpPr>
        <p:spPr>
          <a:xfrm rot="14361230">
            <a:off x="2208304" y="1373285"/>
            <a:ext cx="199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92546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8B71C61-8DDD-645A-D0B2-F3240E888B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69" b="2124"/>
          <a:stretch/>
        </p:blipFill>
        <p:spPr>
          <a:xfrm>
            <a:off x="7695661" y="3389267"/>
            <a:ext cx="4238000" cy="335873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696B347-802A-FDE4-1FAA-20064778AD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668"/>
          <a:stretch/>
        </p:blipFill>
        <p:spPr>
          <a:xfrm>
            <a:off x="7748338" y="89453"/>
            <a:ext cx="4221485" cy="33395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3D56A7-3D9A-4D50-5F8C-E9FA23E5C683}"/>
              </a:ext>
            </a:extLst>
          </p:cNvPr>
          <p:cNvSpPr txBox="1"/>
          <p:nvPr/>
        </p:nvSpPr>
        <p:spPr>
          <a:xfrm>
            <a:off x="0" y="6488668"/>
            <a:ext cx="4054508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pPr marL="351701" indent="-351701">
              <a:buFont typeface="Arial" panose="020B0604020202020204" pitchFamily="34" charset="0"/>
              <a:buChar char="•"/>
            </a:pPr>
            <a:r>
              <a:rPr lang="fr-CH" b="1" dirty="0"/>
              <a:t>Digital </a:t>
            </a:r>
            <a:r>
              <a:rPr lang="fr-CH" b="1" dirty="0" err="1"/>
              <a:t>mock</a:t>
            </a:r>
            <a:r>
              <a:rPr lang="fr-CH" b="1" dirty="0"/>
              <a:t>-up state on 06/04/2023</a:t>
            </a:r>
          </a:p>
        </p:txBody>
      </p:sp>
      <p:sp>
        <p:nvSpPr>
          <p:cNvPr id="11" name="Rounded Rectangular Callout 15">
            <a:extLst>
              <a:ext uri="{FF2B5EF4-FFF2-40B4-BE49-F238E27FC236}">
                <a16:creationId xmlns:a16="http://schemas.microsoft.com/office/drawing/2014/main" id="{55B79E13-52FC-169C-ED13-0B21CAA17A4D}"/>
              </a:ext>
            </a:extLst>
          </p:cNvPr>
          <p:cNvSpPr/>
          <p:nvPr/>
        </p:nvSpPr>
        <p:spPr>
          <a:xfrm>
            <a:off x="7224768" y="772782"/>
            <a:ext cx="1346254" cy="189746"/>
          </a:xfrm>
          <a:prstGeom prst="wedgeRoundRectCallout">
            <a:avLst>
              <a:gd name="adj1" fmla="val 52114"/>
              <a:gd name="adj2" fmla="val 215139"/>
              <a:gd name="adj3" fmla="val 16667"/>
            </a:avLst>
          </a:prstGeom>
          <a:solidFill>
            <a:srgbClr val="FF99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rtlCol="0" anchor="ctr"/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Profiles Bosch 45x45</a:t>
            </a:r>
            <a:br>
              <a:rPr lang="fr-CH" sz="1100" dirty="0">
                <a:solidFill>
                  <a:schemeClr val="tx1"/>
                </a:solidFill>
              </a:rPr>
            </a:b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5">
            <a:extLst>
              <a:ext uri="{FF2B5EF4-FFF2-40B4-BE49-F238E27FC236}">
                <a16:creationId xmlns:a16="http://schemas.microsoft.com/office/drawing/2014/main" id="{CDE03107-96DA-EC40-D42E-F5398F063B45}"/>
              </a:ext>
            </a:extLst>
          </p:cNvPr>
          <p:cNvSpPr/>
          <p:nvPr/>
        </p:nvSpPr>
        <p:spPr>
          <a:xfrm>
            <a:off x="8312104" y="100055"/>
            <a:ext cx="1502558" cy="189746"/>
          </a:xfrm>
          <a:prstGeom prst="wedgeRoundRectCallout">
            <a:avLst>
              <a:gd name="adj1" fmla="val 94659"/>
              <a:gd name="adj2" fmla="val 131800"/>
              <a:gd name="adj3" fmla="val 16667"/>
            </a:avLst>
          </a:prstGeom>
          <a:solidFill>
            <a:srgbClr val="FF99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rtlCol="0" anchor="ctr"/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Squares Bosch profile 45</a:t>
            </a:r>
            <a:br>
              <a:rPr lang="fr-CH" sz="1100" dirty="0">
                <a:solidFill>
                  <a:schemeClr val="tx1"/>
                </a:solidFill>
              </a:rPr>
            </a:b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ounded Rectangular Callout 15">
            <a:extLst>
              <a:ext uri="{FF2B5EF4-FFF2-40B4-BE49-F238E27FC236}">
                <a16:creationId xmlns:a16="http://schemas.microsoft.com/office/drawing/2014/main" id="{FF6D9B44-90F6-7D11-6FAE-94CC370B43EA}"/>
              </a:ext>
            </a:extLst>
          </p:cNvPr>
          <p:cNvSpPr/>
          <p:nvPr/>
        </p:nvSpPr>
        <p:spPr>
          <a:xfrm>
            <a:off x="7335826" y="3881964"/>
            <a:ext cx="1525100" cy="473003"/>
          </a:xfrm>
          <a:prstGeom prst="wedgeRoundRectCallout">
            <a:avLst>
              <a:gd name="adj1" fmla="val 61130"/>
              <a:gd name="adj2" fmla="val 130835"/>
              <a:gd name="adj3" fmla="val 16667"/>
            </a:avLst>
          </a:prstGeom>
          <a:solidFill>
            <a:srgbClr val="FF9900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rtlCol="0" anchor="ctr"/>
          <a:lstStyle/>
          <a:p>
            <a:pPr algn="ctr"/>
            <a:r>
              <a:rPr lang="fr-CH" sz="1100" dirty="0" err="1">
                <a:solidFill>
                  <a:schemeClr val="tx1"/>
                </a:solidFill>
              </a:rPr>
              <a:t>Chequered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sheets</a:t>
            </a:r>
            <a:r>
              <a:rPr lang="fr-CH" sz="1100" dirty="0">
                <a:solidFill>
                  <a:schemeClr val="tx1"/>
                </a:solidFill>
              </a:rPr>
              <a:t> </a:t>
            </a:r>
            <a:r>
              <a:rPr lang="fr-CH" sz="1100" dirty="0" err="1">
                <a:solidFill>
                  <a:schemeClr val="tx1"/>
                </a:solidFill>
              </a:rPr>
              <a:t>anticorodal</a:t>
            </a:r>
            <a:br>
              <a:rPr lang="fr-CH" sz="1100" dirty="0">
                <a:solidFill>
                  <a:schemeClr val="tx1"/>
                </a:solidFill>
              </a:rPr>
            </a:br>
            <a:r>
              <a:rPr lang="fr-CH" sz="1100" dirty="0">
                <a:solidFill>
                  <a:schemeClr val="tx1"/>
                </a:solidFill>
              </a:rPr>
              <a:t>SCEM: 44.02.25.057.3</a:t>
            </a:r>
            <a:br>
              <a:rPr lang="fr-CH" sz="1100" dirty="0">
                <a:solidFill>
                  <a:schemeClr val="tx1"/>
                </a:solidFill>
              </a:rPr>
            </a:b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30C8C1-1DC1-35CC-4175-C37970F4AF08}"/>
              </a:ext>
            </a:extLst>
          </p:cNvPr>
          <p:cNvCxnSpPr>
            <a:cxnSpLocks/>
          </p:cNvCxnSpPr>
          <p:nvPr/>
        </p:nvCxnSpPr>
        <p:spPr>
          <a:xfrm>
            <a:off x="7695661" y="1759395"/>
            <a:ext cx="0" cy="9350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69958B7-EC51-2A82-2A3B-C2AD8E90A8FD}"/>
              </a:ext>
            </a:extLst>
          </p:cNvPr>
          <p:cNvSpPr txBox="1"/>
          <p:nvPr/>
        </p:nvSpPr>
        <p:spPr>
          <a:xfrm rot="16200000">
            <a:off x="7392809" y="2089521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320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5784AD-6C0A-85AC-7663-5E6C0B406C54}"/>
              </a:ext>
            </a:extLst>
          </p:cNvPr>
          <p:cNvSpPr txBox="1"/>
          <p:nvPr/>
        </p:nvSpPr>
        <p:spPr>
          <a:xfrm rot="1879760">
            <a:off x="8209090" y="289847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550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5A4C73-F5CB-867D-910B-3E2C30001837}"/>
              </a:ext>
            </a:extLst>
          </p:cNvPr>
          <p:cNvSpPr txBox="1"/>
          <p:nvPr/>
        </p:nvSpPr>
        <p:spPr>
          <a:xfrm rot="19805955">
            <a:off x="10258811" y="267364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1000</a:t>
            </a:r>
            <a:endParaRPr lang="en-US" sz="1200" b="1" dirty="0">
              <a:solidFill>
                <a:srgbClr val="00B0F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45E683-65A5-BFE2-9964-0F54A28D9B2D}"/>
              </a:ext>
            </a:extLst>
          </p:cNvPr>
          <p:cNvCxnSpPr>
            <a:cxnSpLocks/>
          </p:cNvCxnSpPr>
          <p:nvPr/>
        </p:nvCxnSpPr>
        <p:spPr>
          <a:xfrm flipH="1">
            <a:off x="7897895" y="1163096"/>
            <a:ext cx="1916766" cy="1087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F3C97D8-0B3A-D949-1BBE-01906FAD7F06}"/>
              </a:ext>
            </a:extLst>
          </p:cNvPr>
          <p:cNvSpPr txBox="1"/>
          <p:nvPr/>
        </p:nvSpPr>
        <p:spPr>
          <a:xfrm rot="19805955">
            <a:off x="8570655" y="1490785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700</a:t>
            </a:r>
            <a:endParaRPr lang="en-US" sz="1200" b="1" dirty="0">
              <a:solidFill>
                <a:srgbClr val="00B0F0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92F2F6F-8754-10C3-D189-D48C967E9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214" y="9725"/>
            <a:ext cx="3976307" cy="326538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47EA20-A5D4-1B03-9AD0-7BC99A19127A}"/>
              </a:ext>
            </a:extLst>
          </p:cNvPr>
          <p:cNvCxnSpPr>
            <a:cxnSpLocks/>
          </p:cNvCxnSpPr>
          <p:nvPr/>
        </p:nvCxnSpPr>
        <p:spPr>
          <a:xfrm flipH="1" flipV="1">
            <a:off x="7648432" y="2710987"/>
            <a:ext cx="1410916" cy="7951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65457BB-4257-1DDF-7DC9-27C124AC3470}"/>
              </a:ext>
            </a:extLst>
          </p:cNvPr>
          <p:cNvCxnSpPr>
            <a:cxnSpLocks/>
          </p:cNvCxnSpPr>
          <p:nvPr/>
        </p:nvCxnSpPr>
        <p:spPr>
          <a:xfrm flipH="1">
            <a:off x="9267404" y="2143426"/>
            <a:ext cx="2583287" cy="14729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F7288B-555D-B662-2669-F52E03E873C4}"/>
              </a:ext>
            </a:extLst>
          </p:cNvPr>
          <p:cNvCxnSpPr>
            <a:cxnSpLocks/>
          </p:cNvCxnSpPr>
          <p:nvPr/>
        </p:nvCxnSpPr>
        <p:spPr>
          <a:xfrm>
            <a:off x="9814661" y="1102990"/>
            <a:ext cx="0" cy="52629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B6BF2DA-2471-FBD9-D4F4-B495F606F51B}"/>
              </a:ext>
            </a:extLst>
          </p:cNvPr>
          <p:cNvCxnSpPr>
            <a:cxnSpLocks/>
          </p:cNvCxnSpPr>
          <p:nvPr/>
        </p:nvCxnSpPr>
        <p:spPr>
          <a:xfrm flipH="1">
            <a:off x="7641557" y="2567604"/>
            <a:ext cx="320176" cy="16174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EC97B41-128B-4564-FD95-5DE242D4CE19}"/>
              </a:ext>
            </a:extLst>
          </p:cNvPr>
          <p:cNvCxnSpPr>
            <a:cxnSpLocks/>
          </p:cNvCxnSpPr>
          <p:nvPr/>
        </p:nvCxnSpPr>
        <p:spPr>
          <a:xfrm flipH="1">
            <a:off x="7588250" y="1654701"/>
            <a:ext cx="320176" cy="16174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BBA64D5-C8E4-A0A9-A219-76EDE9D5AECC}"/>
              </a:ext>
            </a:extLst>
          </p:cNvPr>
          <p:cNvCxnSpPr>
            <a:cxnSpLocks/>
          </p:cNvCxnSpPr>
          <p:nvPr/>
        </p:nvCxnSpPr>
        <p:spPr>
          <a:xfrm>
            <a:off x="7885838" y="1961014"/>
            <a:ext cx="0" cy="71691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EF60BE3-423E-5BD7-C176-8C2BCAA04F4C}"/>
              </a:ext>
            </a:extLst>
          </p:cNvPr>
          <p:cNvCxnSpPr>
            <a:cxnSpLocks/>
          </p:cNvCxnSpPr>
          <p:nvPr/>
        </p:nvCxnSpPr>
        <p:spPr>
          <a:xfrm flipH="1">
            <a:off x="9023875" y="3355374"/>
            <a:ext cx="320176" cy="16174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0ED5E8C-4A87-D77A-5135-A6A1037AF46D}"/>
              </a:ext>
            </a:extLst>
          </p:cNvPr>
          <p:cNvCxnSpPr>
            <a:cxnSpLocks/>
          </p:cNvCxnSpPr>
          <p:nvPr/>
        </p:nvCxnSpPr>
        <p:spPr>
          <a:xfrm>
            <a:off x="9267251" y="3257134"/>
            <a:ext cx="0" cy="35822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27ED25F-15C9-1C0C-E995-163F1A2A97F2}"/>
              </a:ext>
            </a:extLst>
          </p:cNvPr>
          <p:cNvCxnSpPr>
            <a:cxnSpLocks/>
          </p:cNvCxnSpPr>
          <p:nvPr/>
        </p:nvCxnSpPr>
        <p:spPr>
          <a:xfrm>
            <a:off x="11837691" y="1816442"/>
            <a:ext cx="0" cy="35822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6F317519-7042-B395-EF00-BF33095E89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83" y="3462377"/>
            <a:ext cx="4360360" cy="31152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2B8C46-3460-436F-2A2A-F8453E9C4765}"/>
              </a:ext>
            </a:extLst>
          </p:cNvPr>
          <p:cNvSpPr txBox="1"/>
          <p:nvPr/>
        </p:nvSpPr>
        <p:spPr>
          <a:xfrm>
            <a:off x="801440" y="3216874"/>
            <a:ext cx="2547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Smarteam </a:t>
            </a:r>
            <a:r>
              <a:rPr lang="fr-CH" sz="1200" dirty="0" err="1"/>
              <a:t>reference</a:t>
            </a:r>
            <a:r>
              <a:rPr lang="fr-CH" sz="1200" dirty="0"/>
              <a:t>: </a:t>
            </a:r>
            <a:r>
              <a:rPr lang="en-US" sz="1200" b="1" dirty="0">
                <a:solidFill>
                  <a:srgbClr val="00B0F0"/>
                </a:solidFill>
              </a:rPr>
              <a:t>ST1701342_01</a:t>
            </a:r>
          </a:p>
        </p:txBody>
      </p:sp>
    </p:spTree>
    <p:extLst>
      <p:ext uri="{BB962C8B-B14F-4D97-AF65-F5344CB8AC3E}">
        <p14:creationId xmlns:p14="http://schemas.microsoft.com/office/powerpoint/2010/main" val="3624301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140</Words>
  <Application>Microsoft Office PowerPoint</Application>
  <PresentationFormat>Widescreen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Joannon</dc:creator>
  <cp:lastModifiedBy>Germana Riddone</cp:lastModifiedBy>
  <cp:revision>36</cp:revision>
  <cp:lastPrinted>2022-04-08T10:59:02Z</cp:lastPrinted>
  <dcterms:created xsi:type="dcterms:W3CDTF">2022-04-08T09:12:24Z</dcterms:created>
  <dcterms:modified xsi:type="dcterms:W3CDTF">2023-04-19T08:15:24Z</dcterms:modified>
</cp:coreProperties>
</file>