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ppt/notesSlides/notesSlide33.xml" ContentType="application/vnd.openxmlformats-officedocument.presentationml.notesSlide+xml"/>
  <Override PartName="/ppt/notesSlides/notesSlide34.xml" ContentType="application/vnd.openxmlformats-officedocument.presentationml.notesSlide+xml"/>
  <Override PartName="/ppt/notesSlides/notesSlide35.xml" ContentType="application/vnd.openxmlformats-officedocument.presentationml.notesSlide+xml"/>
  <Override PartName="/ppt/notesSlides/notesSlide36.xml" ContentType="application/vnd.openxmlformats-officedocument.presentationml.notesSlide+xml"/>
  <Override PartName="/ppt/notesSlides/notesSlide37.xml" ContentType="application/vnd.openxmlformats-officedocument.presentationml.notesSlide+xml"/>
  <Override PartName="/ppt/notesSlides/notesSlide38.xml" ContentType="application/vnd.openxmlformats-officedocument.presentationml.notesSlide+xml"/>
  <Override PartName="/ppt/notesSlides/notesSlide39.xml" ContentType="application/vnd.openxmlformats-officedocument.presentationml.notesSlide+xml"/>
  <Override PartName="/ppt/notesSlides/notesSlide40.xml" ContentType="application/vnd.openxmlformats-officedocument.presentationml.notesSlide+xml"/>
  <Override PartName="/ppt/notesSlides/notesSlide41.xml" ContentType="application/vnd.openxmlformats-officedocument.presentationml.notesSlide+xml"/>
  <Override PartName="/ppt/notesSlides/notesSlide42.xml" ContentType="application/vnd.openxmlformats-officedocument.presentationml.notesSlide+xml"/>
  <Override PartName="/ppt/notesSlides/notesSlide43.xml" ContentType="application/vnd.openxmlformats-officedocument.presentationml.notesSlide+xml"/>
  <Override PartName="/ppt/notesSlides/notesSlide44.xml" ContentType="application/vnd.openxmlformats-officedocument.presentationml.notesSlide+xml"/>
  <Override PartName="/ppt/notesSlides/notesSlide45.xml" ContentType="application/vnd.openxmlformats-officedocument.presentationml.notesSlide+xml"/>
  <Override PartName="/ppt/notesSlides/notesSlide46.xml" ContentType="application/vnd.openxmlformats-officedocument.presentationml.notesSlide+xml"/>
  <Override PartName="/ppt/notesSlides/notesSlide4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ppt/metadata" ContentType="application/binary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48" r:id="rId1"/>
  </p:sldMasterIdLst>
  <p:notesMasterIdLst>
    <p:notesMasterId r:id="rId51"/>
  </p:notesMasterIdLst>
  <p:sldIdLst>
    <p:sldId id="306" r:id="rId2"/>
    <p:sldId id="256" r:id="rId3"/>
    <p:sldId id="286" r:id="rId4"/>
    <p:sldId id="257" r:id="rId5"/>
    <p:sldId id="259" r:id="rId6"/>
    <p:sldId id="316" r:id="rId7"/>
    <p:sldId id="335" r:id="rId8"/>
    <p:sldId id="287" r:id="rId9"/>
    <p:sldId id="261" r:id="rId10"/>
    <p:sldId id="334" r:id="rId11"/>
    <p:sldId id="343" r:id="rId12"/>
    <p:sldId id="341" r:id="rId13"/>
    <p:sldId id="342" r:id="rId14"/>
    <p:sldId id="264" r:id="rId15"/>
    <p:sldId id="331" r:id="rId16"/>
    <p:sldId id="340" r:id="rId17"/>
    <p:sldId id="262" r:id="rId18"/>
    <p:sldId id="312" r:id="rId19"/>
    <p:sldId id="309" r:id="rId20"/>
    <p:sldId id="277" r:id="rId21"/>
    <p:sldId id="281" r:id="rId22"/>
    <p:sldId id="345" r:id="rId23"/>
    <p:sldId id="332" r:id="rId24"/>
    <p:sldId id="278" r:id="rId25"/>
    <p:sldId id="347" r:id="rId26"/>
    <p:sldId id="267" r:id="rId27"/>
    <p:sldId id="348" r:id="rId28"/>
    <p:sldId id="285" r:id="rId29"/>
    <p:sldId id="329" r:id="rId30"/>
    <p:sldId id="349" r:id="rId31"/>
    <p:sldId id="310" r:id="rId32"/>
    <p:sldId id="350" r:id="rId33"/>
    <p:sldId id="269" r:id="rId34"/>
    <p:sldId id="351" r:id="rId35"/>
    <p:sldId id="282" r:id="rId36"/>
    <p:sldId id="353" r:id="rId37"/>
    <p:sldId id="270" r:id="rId38"/>
    <p:sldId id="355" r:id="rId39"/>
    <p:sldId id="273" r:id="rId40"/>
    <p:sldId id="356" r:id="rId41"/>
    <p:sldId id="326" r:id="rId42"/>
    <p:sldId id="338" r:id="rId43"/>
    <p:sldId id="357" r:id="rId44"/>
    <p:sldId id="358" r:id="rId45"/>
    <p:sldId id="330" r:id="rId46"/>
    <p:sldId id="294" r:id="rId47"/>
    <p:sldId id="291" r:id="rId48"/>
    <p:sldId id="276" r:id="rId49"/>
    <p:sldId id="300" r:id="rId50"/>
  </p:sldIdLst>
  <p:sldSz cx="9144000" cy="6858000" type="screen4x3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http://customooxmlschemas.google.com/">
      <go:slidesCustomData xmlns:go="http://customooxmlschemas.google.com/" xmlns:ahyp="http://schemas.microsoft.com/office/drawing/2018/hyperlinkcolor" xmlns:p15="http://schemas.microsoft.com/office/powerpoint/2012/main" xmlns:p14="http://schemas.microsoft.com/office/powerpoint/2010/main" xmlns:com="http://schemas.openxmlformats.org/drawingml/2006/compatibility" xmlns:pvml="urn:schemas-microsoft-com:office:powerpoint" xmlns:v="urn:schemas-microsoft-com:vml" xmlns:o="urn:schemas-microsoft-com:office:office" xmlns:dgm="http://schemas.openxmlformats.org/drawingml/2006/diagram" xmlns:c="http://schemas.openxmlformats.org/drawingml/2006/chart" xmlns:mv="urn:schemas-microsoft-com:mac:vml" xmlns:mc="http://schemas.openxmlformats.org/markup-compatibility/2006" xmlns="" r:id="rId61" roundtripDataSignature="AMtx7mgNL1MAVEr7+E7IyjpV34XCZeRxl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1928075E-13FE-4905-B30A-4D7C33BD0375}">
  <a:tblStyle styleId="{1928075E-13FE-4905-B30A-4D7C33BD0375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left>
          <a:right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right>
          <a:top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  <a:bottom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  <a:insideH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H>
          <a:insideV>
            <a:ln w="127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insideV>
        </a:tcBdr>
        <a:fill>
          <a:solidFill>
            <a:srgbClr val="F9F9F9"/>
          </a:solidFill>
        </a:fill>
      </a:tcStyle>
    </a:wholeTbl>
    <a:band1H>
      <a:tcTxStyle/>
      <a:tcStyle>
        <a:tcBdr/>
        <a:fill>
          <a:solidFill>
            <a:srgbClr val="F2F2F2"/>
          </a:solidFill>
        </a:fill>
      </a:tcStyle>
    </a:band1H>
    <a:band2H>
      <a:tcTxStyle/>
      <a:tcStyle>
        <a:tcBdr/>
      </a:tcStyle>
    </a:band2H>
    <a:band1V>
      <a:tcTxStyle/>
      <a:tcStyle>
        <a:tcBdr/>
        <a:fill>
          <a:solidFill>
            <a:srgbClr val="F2F2F2"/>
          </a:solidFill>
        </a:fill>
      </a:tcStyle>
    </a:band1V>
    <a:band2V>
      <a:tcTxStyle/>
      <a:tcStyle>
        <a:tcBdr/>
      </a:tcStyle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top>
        </a:tcBdr>
        <a:fill>
          <a:solidFill>
            <a:schemeClr val="accent1"/>
          </a:solidFill>
        </a:fill>
      </a:tcStyle>
    </a:lastRow>
    <a:seCell>
      <a:tcTxStyle/>
      <a:tcStyle>
        <a:tcBdr/>
      </a:tcStyle>
    </a:seCell>
    <a:swCell>
      <a:tcTxStyle/>
      <a:tcStyle>
        <a:tcBdr/>
      </a:tcStyle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w="38100" cap="flat" cmpd="sng">
              <a:solidFill>
                <a:schemeClr val="lt1"/>
              </a:solidFill>
              <a:prstDash val="solid"/>
              <a:round/>
              <a:headEnd type="none" w="sm" len="sm"/>
              <a:tailEnd type="none" w="sm" len="sm"/>
            </a:ln>
          </a:bottom>
        </a:tcBdr>
        <a:fill>
          <a:solidFill>
            <a:schemeClr val="accent1"/>
          </a:solidFill>
        </a:fill>
      </a:tcStyle>
    </a:firstRow>
    <a:neCell>
      <a:tcTxStyle/>
      <a:tcStyle>
        <a:tcBdr/>
      </a:tcStyle>
    </a:neCell>
    <a:nwCell>
      <a:tcTxStyle/>
      <a:tcStyle>
        <a:tcBdr/>
      </a:tcStyle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1958"/>
    <p:restoredTop sz="79428"/>
  </p:normalViewPr>
  <p:slideViewPr>
    <p:cSldViewPr snapToGrid="0">
      <p:cViewPr varScale="1">
        <p:scale>
          <a:sx n="126" d="100"/>
          <a:sy n="126" d="100"/>
        </p:scale>
        <p:origin x="3144" y="19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63" Type="http://schemas.openxmlformats.org/officeDocument/2006/relationships/viewProps" Target="view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61" Type="http://customschemas.google.com/relationships/presentationmetadata" Target="meta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65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64" Type="http://schemas.openxmlformats.org/officeDocument/2006/relationships/theme" Target="theme/theme1.xml"/><Relationship Id="rId8" Type="http://schemas.openxmlformats.org/officeDocument/2006/relationships/slide" Target="slides/slide7.xml"/><Relationship Id="rId51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62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3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5.xml"/><Relationship Id="rId1" Type="http://schemas.openxmlformats.org/officeDocument/2006/relationships/notesMaster" Target="../notesMasters/notesMaster1.xml"/></Relationships>
</file>

<file path=ppt/notesSlides/_rels/notesSlide3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6.xml"/><Relationship Id="rId1" Type="http://schemas.openxmlformats.org/officeDocument/2006/relationships/notesMaster" Target="../notesMasters/notesMaster1.xml"/></Relationships>
</file>

<file path=ppt/notesSlides/_rels/notesSlide3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3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9.xml"/><Relationship Id="rId1" Type="http://schemas.openxmlformats.org/officeDocument/2006/relationships/notesMaster" Target="../notesMasters/notesMaster1.xml"/></Relationships>
</file>

<file path=ppt/notesSlides/_rels/notesSlide3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0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1.xml"/><Relationship Id="rId1" Type="http://schemas.openxmlformats.org/officeDocument/2006/relationships/notesMaster" Target="../notesMasters/notesMaster1.xml"/></Relationships>
</file>

<file path=ppt/notesSlides/_rels/notesSlide4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2.xml"/><Relationship Id="rId1" Type="http://schemas.openxmlformats.org/officeDocument/2006/relationships/notesMaster" Target="../notesMasters/notesMaster1.xml"/></Relationships>
</file>

<file path=ppt/notesSlides/_rels/notesSlide4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3.xml"/><Relationship Id="rId1" Type="http://schemas.openxmlformats.org/officeDocument/2006/relationships/notesMaster" Target="../notesMasters/notesMaster1.xml"/></Relationships>
</file>

<file path=ppt/notesSlides/_rels/notesSlide4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4.xml"/><Relationship Id="rId1" Type="http://schemas.openxmlformats.org/officeDocument/2006/relationships/notesMaster" Target="../notesMasters/notesMaster1.xml"/></Relationships>
</file>

<file path=ppt/notesSlides/_rels/notesSlide4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5.xml"/><Relationship Id="rId1" Type="http://schemas.openxmlformats.org/officeDocument/2006/relationships/notesMaster" Target="../notesMasters/notesMaster1.xml"/></Relationships>
</file>

<file path=ppt/notesSlides/_rels/notesSlide4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6.xml"/><Relationship Id="rId1" Type="http://schemas.openxmlformats.org/officeDocument/2006/relationships/notesMaster" Target="../notesMasters/notesMaster1.xml"/></Relationships>
</file>

<file path=ppt/notesSlides/_rels/notesSlide4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7.xml"/><Relationship Id="rId1" Type="http://schemas.openxmlformats.org/officeDocument/2006/relationships/notesMaster" Target="../notesMasters/notesMaster1.xml"/></Relationships>
</file>

<file path=ppt/notesSlides/_rels/notesSlide4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Google Shape;76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77" name="Google Shape;77;p1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78" name="Google Shape;78;p1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</a:t>
            </a:fld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51026746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2564932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8796698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03143719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68880734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1810590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PS operator 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BSc (Hons) Mathematics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Algorithm work as undergraduate and in previous employment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137915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97330300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035928905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057447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396990859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3749037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“Simple request” with O_1_SPS_short and long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Program is running on VM here.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 err="1"/>
              <a:t>PyQT</a:t>
            </a:r>
            <a:r>
              <a:rPr lang="en-US" dirty="0"/>
              <a:t> UI java backend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Stops at point of calling API with output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895571356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109103216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7542739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Priority 1 is broken 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Priority 2- give as many as possible to HRS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Priority 3 – more to the </a:t>
            </a:r>
            <a:r>
              <a:rPr lang="en-US" dirty="0" err="1"/>
              <a:t>Foetini</a:t>
            </a:r>
            <a:r>
              <a:rPr lang="en-US" dirty="0"/>
              <a:t> and HRS</a:t>
            </a: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23277951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985379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3_MaxSpacings1 (error)</a:t>
            </a: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149922121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72633555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59511463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If a solution is not possible, output describes why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Constraints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Request </a:t>
            </a:r>
            <a:r>
              <a:rPr lang="en-US" dirty="0" err="1"/>
              <a:t>unsaisfiable</a:t>
            </a:r>
            <a:endParaRPr lang="en-US"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51370802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01254549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Runs slowest on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Heavily constrained with fewer non constrained beams (power of forms &amp; high search requirements)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Max spacings (implementation failing, poor CC</a:t>
            </a: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16000947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dirty="0"/>
              <a:t>Demo takes about 25s</a:t>
            </a: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846335520"/>
      </p:ext>
    </p:extLst>
  </p:cSld>
  <p:clrMapOvr>
    <a:masterClrMapping/>
  </p:clrMapOvr>
</p:notes>
</file>

<file path=ppt/notesSlides/notesSlide3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Implementation limitations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u="none" dirty="0"/>
              <a:t>Can’t put spacings on both beams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u="none" dirty="0"/>
              <a:t>Can’t request multiple beams to follow just now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u="none" dirty="0"/>
              <a:t>Bigger compounded not implemented – initialization is a nightmare</a:t>
            </a:r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43724150"/>
      </p:ext>
    </p:extLst>
  </p:cSld>
  <p:clrMapOvr>
    <a:masterClrMapping/>
  </p:clrMapOvr>
</p:notes>
</file>

<file path=ppt/notesSlides/notesSlide3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941467300"/>
      </p:ext>
    </p:extLst>
  </p:cSld>
  <p:clrMapOvr>
    <a:masterClrMapping/>
  </p:clrMapOvr>
</p:notes>
</file>

<file path=ppt/notesSlides/notesSlide3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Block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Isolde 2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ISOLDE 3-4, self-spacing 5 + other beams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100" dirty="0"/>
              <a:t>With min of 9, max 16,SC 20 &amp; with extras at start of priority list – will reach 12 easily with 4s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100" dirty="0"/>
              <a:t>With min of 9 &amp; and extras </a:t>
            </a:r>
            <a:r>
              <a:rPr lang="en-US" sz="1100" dirty="0" err="1"/>
              <a:t>nway</a:t>
            </a:r>
            <a:r>
              <a:rPr lang="en-US" sz="1100" dirty="0"/>
              <a:t> down the priority list, so only 3x3 is best/no 4s– will use smaller groupings if necessary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1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ISOLDE 8</a:t>
            </a:r>
            <a:endParaRPr lang="en-US" sz="1400"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649031952"/>
      </p:ext>
    </p:extLst>
  </p:cSld>
  <p:clrMapOvr>
    <a:masterClrMapping/>
  </p:clrMapOvr>
</p:notes>
</file>

<file path=ppt/notesSlides/notesSlide3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777918573"/>
      </p:ext>
    </p:extLst>
  </p:cSld>
  <p:clrMapOvr>
    <a:masterClrMapping/>
  </p:clrMapOvr>
</p:notes>
</file>

<file path=ppt/notesSlides/notesSlide3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99728179"/>
      </p:ext>
    </p:extLst>
  </p:cSld>
  <p:clrMapOvr>
    <a:masterClrMapping/>
  </p:clrMapOvr>
</p:notes>
</file>

<file path=ppt/notesSlides/notesSlide3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130112511"/>
      </p:ext>
    </p:extLst>
  </p:cSld>
  <p:clrMapOvr>
    <a:masterClrMapping/>
  </p:clrMapOvr>
</p:notes>
</file>

<file path=ppt/notesSlides/notesSlide3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0846668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250369347"/>
      </p:ext>
    </p:extLst>
  </p:cSld>
  <p:clrMapOvr>
    <a:masterClrMapping/>
  </p:clrMapOvr>
</p:notes>
</file>

<file path=ppt/notesSlides/notesSlide4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680314019"/>
      </p:ext>
    </p:extLst>
  </p:cSld>
  <p:clrMapOvr>
    <a:masterClrMapping/>
  </p:clrMapOvr>
</p:notes>
</file>

<file path=ppt/notesSlides/notesSlide4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47205513"/>
      </p:ext>
    </p:extLst>
  </p:cSld>
  <p:clrMapOvr>
    <a:masterClrMapping/>
  </p:clrMapOvr>
</p:notes>
</file>

<file path=ppt/notesSlides/notesSlide4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341325293"/>
      </p:ext>
    </p:extLst>
  </p:cSld>
  <p:clrMapOvr>
    <a:masterClrMapping/>
  </p:clrMapOvr>
</p:notes>
</file>

<file path=ppt/notesSlides/notesSlide4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087170824"/>
      </p:ext>
    </p:extLst>
  </p:cSld>
  <p:clrMapOvr>
    <a:masterClrMapping/>
  </p:clrMapOvr>
</p:notes>
</file>

<file path=ppt/notesSlides/notesSlide4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27560292"/>
      </p:ext>
    </p:extLst>
  </p:cSld>
  <p:clrMapOvr>
    <a:masterClrMapping/>
  </p:clrMapOvr>
</p:notes>
</file>

<file path=ppt/notesSlides/notesSlide4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2918353361"/>
      </p:ext>
    </p:extLst>
  </p:cSld>
  <p:clrMapOvr>
    <a:masterClrMapping/>
  </p:clrMapOvr>
</p:notes>
</file>

<file path=ppt/notesSlides/notesSlide4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66066822"/>
      </p:ext>
    </p:extLst>
  </p:cSld>
  <p:clrMapOvr>
    <a:masterClrMapping/>
  </p:clrMapOvr>
</p:notes>
</file>

<file path=ppt/notesSlides/notesSlide4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53272150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55202522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7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7453810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67674327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89148294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86" name="Google Shape;86;p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7" name="Google Shape;87;p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17252631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_Titre et contenu">
  <p:cSld name="3_Titre et contenu">
    <p:spTree>
      <p:nvGrpSpPr>
        <p:cNvPr id="1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5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8" name="Google Shape;18;p5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9" name="Google Shape;19;p5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5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  <p:sp>
        <p:nvSpPr>
          <p:cNvPr id="21" name="Google Shape;21;p5"/>
          <p:cNvSpPr txBox="1">
            <a:spLocks noGrp="1"/>
          </p:cNvSpPr>
          <p:nvPr>
            <p:ph type="body" idx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Vide" type="blank">
  <p:cSld name="BLANK">
    <p:spTree>
      <p:nvGrpSpPr>
        <p:cNvPr id="1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4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7" name="Google Shape;57;p14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8" name="Google Shape;58;p14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ntenu avec légende" type="objTx">
  <p:cSld name="OBJECT_WITH_CAPTION_TEXT">
    <p:spTree>
      <p:nvGrpSpPr>
        <p:cNvPr id="1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Google Shape;60;p15"/>
          <p:cNvSpPr txBox="1"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None/>
              <a:defRPr sz="18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" name="Google Shape;61;p15"/>
          <p:cNvSpPr txBox="1">
            <a:spLocks noGrp="1"/>
          </p:cNvSpPr>
          <p:nvPr>
            <p:ph type="body" idx="1"/>
          </p:nvPr>
        </p:nvSpPr>
        <p:spPr>
          <a:xfrm>
            <a:off x="457200" y="214424"/>
            <a:ext cx="2743200" cy="914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" name="Google Shape;62;p15"/>
          <p:cNvSpPr txBox="1">
            <a:spLocks noGrp="1"/>
          </p:cNvSpPr>
          <p:nvPr>
            <p:ph type="body" idx="2"/>
          </p:nvPr>
        </p:nvSpPr>
        <p:spPr>
          <a:xfrm>
            <a:off x="457200" y="1981200"/>
            <a:ext cx="7086600" cy="3810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70840" algn="l">
              <a:spcBef>
                <a:spcPts val="560"/>
              </a:spcBef>
              <a:spcAft>
                <a:spcPts val="0"/>
              </a:spcAft>
              <a:buSzPts val="2240"/>
              <a:buChar char="•"/>
              <a:defRPr sz="2800"/>
            </a:lvl1pPr>
            <a:lvl2pPr marL="914400" lvl="1" indent="-365760" algn="l">
              <a:spcBef>
                <a:spcPts val="480"/>
              </a:spcBef>
              <a:spcAft>
                <a:spcPts val="0"/>
              </a:spcAft>
              <a:buSzPts val="2160"/>
              <a:buChar char="•"/>
              <a:defRPr sz="2400"/>
            </a:lvl2pPr>
            <a:lvl3pPr marL="1371600" lvl="2" indent="-347344" algn="l">
              <a:spcBef>
                <a:spcPts val="440"/>
              </a:spcBef>
              <a:spcAft>
                <a:spcPts val="0"/>
              </a:spcAft>
              <a:buSzPts val="1870"/>
              <a:buChar char="•"/>
              <a:defRPr sz="2200"/>
            </a:lvl3pPr>
            <a:lvl4pPr marL="1828800" lvl="3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4pPr>
            <a:lvl5pPr marL="2286000" lvl="4" indent="-355600" algn="l">
              <a:spcBef>
                <a:spcPts val="400"/>
              </a:spcBef>
              <a:spcAft>
                <a:spcPts val="0"/>
              </a:spcAft>
              <a:buSzPts val="2000"/>
              <a:buChar char="•"/>
              <a:defRPr sz="20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3" name="Google Shape;63;p15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4" name="Google Shape;64;p15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5" name="Google Shape;65;p15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Image avec légende" type="picTx">
  <p:cSld name="PICTURE_WITH_CAPTION_TEXT">
    <p:spTree>
      <p:nvGrpSpPr>
        <p:cNvPr id="1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p16"/>
          <p:cNvSpPr txBox="1"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b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200"/>
              <a:buFont typeface="Arial"/>
              <a:buNone/>
              <a:defRPr sz="22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" name="Google Shape;68;p16"/>
          <p:cNvSpPr>
            <a:spLocks noGrp="1"/>
          </p:cNvSpPr>
          <p:nvPr>
            <p:ph type="pic" idx="2"/>
          </p:nvPr>
        </p:nvSpPr>
        <p:spPr>
          <a:xfrm>
            <a:off x="558797" y="802197"/>
            <a:ext cx="4759514" cy="4759514"/>
          </a:xfrm>
          <a:prstGeom prst="ellipse">
            <a:avLst/>
          </a:prstGeom>
          <a:solidFill>
            <a:srgbClr val="FFFFFF"/>
          </a:solidFill>
          <a:ln>
            <a:noFill/>
          </a:ln>
        </p:spPr>
      </p:sp>
      <p:sp>
        <p:nvSpPr>
          <p:cNvPr id="69" name="Google Shape;69;p16"/>
          <p:cNvSpPr txBox="1">
            <a:spLocks noGrp="1"/>
          </p:cNvSpPr>
          <p:nvPr>
            <p:ph type="body" idx="1"/>
          </p:nvPr>
        </p:nvSpPr>
        <p:spPr>
          <a:xfrm>
            <a:off x="5556734" y="2998765"/>
            <a:ext cx="3053866" cy="266348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t" anchorCtr="0">
            <a:normAutofit/>
          </a:bodyPr>
          <a:lstStyle>
            <a:lvl1pPr marL="457200" lvl="0" indent="-228600" algn="l">
              <a:spcBef>
                <a:spcPts val="240"/>
              </a:spcBef>
              <a:spcAft>
                <a:spcPts val="0"/>
              </a:spcAft>
              <a:buSzPts val="960"/>
              <a:buFont typeface="Arial"/>
              <a:buNone/>
              <a:defRPr sz="12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Font typeface="Arial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Font typeface="Arial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Font typeface="Arial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Font typeface="Arial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70" name="Google Shape;70;p16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1" name="Google Shape;71;p16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2" name="Google Shape;72;p16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3_Diapositive de titre">
  <p:cSld name="3_Diapositive de titre">
    <p:bg>
      <p:bgPr>
        <a:solidFill>
          <a:srgbClr val="104282"/>
        </a:solidFill>
        <a:effectLst/>
      </p:bgPr>
    </p:bg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4" name="Google Shape;74;p17" descr="LOGOfin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96267" y="2703284"/>
            <a:ext cx="1172455" cy="1467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Diapositive de titre">
  <p:cSld name="Diapositive de titre">
    <p:bg>
      <p:bgPr>
        <a:solidFill>
          <a:srgbClr val="10428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" name="Google Shape;23;p6" descr="logooutline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81663"/>
            <a:ext cx="2520000" cy="24946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4_Diapositive de titre">
  <p:cSld name="4_Diapositive de titre">
    <p:bg>
      <p:bgPr>
        <a:solidFill>
          <a:srgbClr val="104282"/>
        </a:solidFill>
        <a:effectLst/>
      </p:bgPr>
    </p:bg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" name="Google Shape;25;p7" descr="LOGOfin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96267" y="2703284"/>
            <a:ext cx="1172455" cy="14670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5_Diapositive de titre">
  <p:cSld name="5_Diapositive de titre">
    <p:bg>
      <p:bgPr>
        <a:solidFill>
          <a:schemeClr val="lt1"/>
        </a:solidFill>
        <a:effectLst/>
      </p:bgPr>
    </p:bg>
    <p:spTree>
      <p:nvGrpSpPr>
        <p:cNvPr id="1" name="Shape 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oogle Shape;27;p8" descr="LogoOutline.ai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312000" y="2169000"/>
            <a:ext cx="2520000" cy="2520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6_Diapositive de titre">
  <p:cSld name="6_Diapositive de titre">
    <p:bg>
      <p:bgPr>
        <a:solidFill>
          <a:schemeClr val="lt1"/>
        </a:solidFill>
        <a:effectLst/>
      </p:bgPr>
    </p:bg>
    <p:spTree>
      <p:nvGrpSpPr>
        <p:cNvPr id="1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Google Shape;29;p9" descr="logoBadgeWeb.eps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953090" y="2878269"/>
            <a:ext cx="1221946" cy="15358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2_Titre et contenu">
  <p:cSld name="2_Titre et contenu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10"/>
          <p:cNvSpPr txBox="1">
            <a:spLocks noGrp="1"/>
          </p:cNvSpPr>
          <p:nvPr>
            <p:ph type="title"/>
          </p:nvPr>
        </p:nvSpPr>
        <p:spPr>
          <a:xfrm>
            <a:off x="457200" y="2444814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2" name="Google Shape;32;p10"/>
          <p:cNvSpPr txBox="1">
            <a:spLocks noGrp="1"/>
          </p:cNvSpPr>
          <p:nvPr>
            <p:ph type="body" idx="1"/>
          </p:nvPr>
        </p:nvSpPr>
        <p:spPr>
          <a:xfrm>
            <a:off x="457200" y="3391124"/>
            <a:ext cx="2743200" cy="4196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b" anchorCtr="0">
            <a:normAutofit/>
          </a:bodyPr>
          <a:lstStyle>
            <a:lvl1pPr marL="457200" lvl="0" indent="-228600" algn="l">
              <a:spcBef>
                <a:spcPts val="280"/>
              </a:spcBef>
              <a:spcAft>
                <a:spcPts val="0"/>
              </a:spcAft>
              <a:buSzPts val="1120"/>
              <a:buNone/>
              <a:defRPr sz="1400"/>
            </a:lvl1pPr>
            <a:lvl2pPr marL="914400" lvl="1" indent="-228600" algn="l">
              <a:spcBef>
                <a:spcPts val="240"/>
              </a:spcBef>
              <a:spcAft>
                <a:spcPts val="0"/>
              </a:spcAft>
              <a:buSzPts val="1080"/>
              <a:buNone/>
              <a:defRPr sz="1200"/>
            </a:lvl2pPr>
            <a:lvl3pPr marL="1371600" lvl="2" indent="-228600" algn="l">
              <a:spcBef>
                <a:spcPts val="200"/>
              </a:spcBef>
              <a:spcAft>
                <a:spcPts val="0"/>
              </a:spcAft>
              <a:buSzPts val="850"/>
              <a:buNone/>
              <a:defRPr sz="1000"/>
            </a:lvl3pPr>
            <a:lvl4pPr marL="1828800" lvl="3" indent="-228600" algn="l">
              <a:spcBef>
                <a:spcPts val="180"/>
              </a:spcBef>
              <a:spcAft>
                <a:spcPts val="0"/>
              </a:spcAft>
              <a:buSzPts val="810"/>
              <a:buNone/>
              <a:defRPr sz="900"/>
            </a:lvl4pPr>
            <a:lvl5pPr marL="2286000" lvl="4" indent="-228600" algn="l">
              <a:spcBef>
                <a:spcPts val="180"/>
              </a:spcBef>
              <a:spcAft>
                <a:spcPts val="0"/>
              </a:spcAft>
              <a:buSzPts val="900"/>
              <a:buNone/>
              <a:defRPr sz="9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_Titre et contenu" type="obj">
  <p:cSld name="OBJECT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11"/>
          <p:cNvSpPr txBox="1"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5" name="Google Shape;35;p11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20040" algn="l">
              <a:spcBef>
                <a:spcPts val="360"/>
              </a:spcBef>
              <a:spcAft>
                <a:spcPts val="0"/>
              </a:spcAft>
              <a:buSzPts val="1440"/>
              <a:buChar char="•"/>
              <a:defRPr/>
            </a:lvl1pPr>
            <a:lvl2pPr marL="914400" lvl="1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36" name="Google Shape;36;p11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7" name="Google Shape;37;p11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38" name="Google Shape;38;p11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Deux contenus" type="twoObj">
  <p:cSld name="TWO_OBJECTS">
    <p:spTree>
      <p:nvGrpSpPr>
        <p:cNvPr id="1" name="Shape 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Google Shape;40;p12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1" name="Google Shape;41;p12"/>
          <p:cNvSpPr txBox="1">
            <a:spLocks noGrp="1"/>
          </p:cNvSpPr>
          <p:nvPr>
            <p:ph type="body" idx="1"/>
          </p:nvPr>
        </p:nvSpPr>
        <p:spPr>
          <a:xfrm>
            <a:off x="457200" y="1600201"/>
            <a:ext cx="3657600" cy="435038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2" name="Google Shape;42;p12"/>
          <p:cNvSpPr txBox="1">
            <a:spLocks noGrp="1"/>
          </p:cNvSpPr>
          <p:nvPr>
            <p:ph type="body" idx="2"/>
          </p:nvPr>
        </p:nvSpPr>
        <p:spPr>
          <a:xfrm>
            <a:off x="4267200" y="1600200"/>
            <a:ext cx="3657600" cy="43503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60680" algn="l">
              <a:spcBef>
                <a:spcPts val="520"/>
              </a:spcBef>
              <a:spcAft>
                <a:spcPts val="0"/>
              </a:spcAft>
              <a:buSzPts val="2080"/>
              <a:buChar char="•"/>
              <a:defRPr sz="2600"/>
            </a:lvl1pPr>
            <a:lvl2pPr marL="914400" lvl="1" indent="-354330" algn="l">
              <a:spcBef>
                <a:spcPts val="440"/>
              </a:spcBef>
              <a:spcAft>
                <a:spcPts val="0"/>
              </a:spcAft>
              <a:buSzPts val="1980"/>
              <a:buChar char="•"/>
              <a:defRPr sz="2200"/>
            </a:lvl2pPr>
            <a:lvl3pPr marL="1371600" lvl="2" indent="-336550" algn="l">
              <a:spcBef>
                <a:spcPts val="400"/>
              </a:spcBef>
              <a:spcAft>
                <a:spcPts val="0"/>
              </a:spcAft>
              <a:buSzPts val="1700"/>
              <a:buChar char="•"/>
              <a:defRPr sz="2000"/>
            </a:lvl3pPr>
            <a:lvl4pPr marL="1828800" lvl="3" indent="-331469" algn="l">
              <a:spcBef>
                <a:spcPts val="360"/>
              </a:spcBef>
              <a:spcAft>
                <a:spcPts val="0"/>
              </a:spcAft>
              <a:buSzPts val="1620"/>
              <a:buChar char="•"/>
              <a:defRPr sz="1800"/>
            </a:lvl4pPr>
            <a:lvl5pPr marL="2286000" lvl="4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 sz="18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3" name="Google Shape;43;p12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4" name="Google Shape;44;p12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5" name="Google Shape;45;p1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omparaison" type="twoTxTwoObj">
  <p:cSld name="TWO_OBJECTS_WITH_TEXT">
    <p:spTree>
      <p:nvGrpSpPr>
        <p:cNvPr id="1" name="Shape 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Google Shape;47;p13"/>
          <p:cNvSpPr txBox="1">
            <a:spLocks noGrp="1"/>
          </p:cNvSpPr>
          <p:nvPr>
            <p:ph type="title"/>
          </p:nvPr>
        </p:nvSpPr>
        <p:spPr>
          <a:xfrm>
            <a:off x="457200" y="273050"/>
            <a:ext cx="8229600" cy="89397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48" name="Google Shape;48;p13"/>
          <p:cNvSpPr txBox="1">
            <a:spLocks noGrp="1"/>
          </p:cNvSpPr>
          <p:nvPr>
            <p:ph type="body" idx="1"/>
          </p:nvPr>
        </p:nvSpPr>
        <p:spPr>
          <a:xfrm>
            <a:off x="457200" y="5101967"/>
            <a:ext cx="4040188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49" name="Google Shape;49;p13"/>
          <p:cNvSpPr txBox="1">
            <a:spLocks noGrp="1"/>
          </p:cNvSpPr>
          <p:nvPr>
            <p:ph type="body" idx="2"/>
          </p:nvPr>
        </p:nvSpPr>
        <p:spPr>
          <a:xfrm>
            <a:off x="4645025" y="5101967"/>
            <a:ext cx="4041775" cy="838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spcBef>
                <a:spcPts val="480"/>
              </a:spcBef>
              <a:spcAft>
                <a:spcPts val="0"/>
              </a:spcAft>
              <a:buSzPts val="192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228600" algn="l">
              <a:spcBef>
                <a:spcPts val="400"/>
              </a:spcBef>
              <a:spcAft>
                <a:spcPts val="0"/>
              </a:spcAft>
              <a:buSzPts val="1800"/>
              <a:buNone/>
              <a:defRPr sz="2000" b="1"/>
            </a:lvl2pPr>
            <a:lvl3pPr marL="1371600" lvl="2" indent="-228600" algn="l">
              <a:spcBef>
                <a:spcPts val="360"/>
              </a:spcBef>
              <a:spcAft>
                <a:spcPts val="0"/>
              </a:spcAft>
              <a:buSzPts val="1530"/>
              <a:buNone/>
              <a:defRPr sz="1800" b="1"/>
            </a:lvl3pPr>
            <a:lvl4pPr marL="1828800" lvl="3" indent="-228600" algn="l">
              <a:spcBef>
                <a:spcPts val="320"/>
              </a:spcBef>
              <a:spcAft>
                <a:spcPts val="0"/>
              </a:spcAft>
              <a:buSzPts val="1440"/>
              <a:buNone/>
              <a:defRPr sz="1600" b="1"/>
            </a:lvl4pPr>
            <a:lvl5pPr marL="2286000" lvl="4" indent="-228600" algn="l">
              <a:spcBef>
                <a:spcPts val="320"/>
              </a:spcBef>
              <a:spcAft>
                <a:spcPts val="0"/>
              </a:spcAft>
              <a:buSzPts val="1600"/>
              <a:buNone/>
              <a:defRPr sz="1600" b="1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0" name="Google Shape;50;p13"/>
          <p:cNvSpPr txBox="1">
            <a:spLocks noGrp="1"/>
          </p:cNvSpPr>
          <p:nvPr>
            <p:ph type="body" idx="3"/>
          </p:nvPr>
        </p:nvSpPr>
        <p:spPr>
          <a:xfrm>
            <a:off x="457200" y="1269777"/>
            <a:ext cx="4040188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1" name="Google Shape;51;p13"/>
          <p:cNvSpPr txBox="1">
            <a:spLocks noGrp="1"/>
          </p:cNvSpPr>
          <p:nvPr>
            <p:ph type="body" idx="4"/>
          </p:nvPr>
        </p:nvSpPr>
        <p:spPr>
          <a:xfrm>
            <a:off x="4645025" y="1269777"/>
            <a:ext cx="4041775" cy="368665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50520" algn="l">
              <a:spcBef>
                <a:spcPts val="480"/>
              </a:spcBef>
              <a:spcAft>
                <a:spcPts val="0"/>
              </a:spcAft>
              <a:buSzPts val="1920"/>
              <a:buChar char="•"/>
              <a:defRPr sz="2400"/>
            </a:lvl1pPr>
            <a:lvl2pPr marL="914400" lvl="1" indent="-342900" algn="l">
              <a:spcBef>
                <a:spcPts val="400"/>
              </a:spcBef>
              <a:spcAft>
                <a:spcPts val="0"/>
              </a:spcAft>
              <a:buSzPts val="1800"/>
              <a:buChar char="•"/>
              <a:defRPr sz="2000"/>
            </a:lvl2pPr>
            <a:lvl3pPr marL="1371600" lvl="2" indent="-325755" algn="l">
              <a:spcBef>
                <a:spcPts val="360"/>
              </a:spcBef>
              <a:spcAft>
                <a:spcPts val="0"/>
              </a:spcAft>
              <a:buSzPts val="1530"/>
              <a:buChar char="•"/>
              <a:defRPr sz="1800"/>
            </a:lvl3pPr>
            <a:lvl4pPr marL="1828800" lvl="3" indent="-320039" algn="l">
              <a:spcBef>
                <a:spcPts val="320"/>
              </a:spcBef>
              <a:spcAft>
                <a:spcPts val="0"/>
              </a:spcAft>
              <a:buSzPts val="1440"/>
              <a:buChar char="•"/>
              <a:defRPr sz="1600"/>
            </a:lvl4pPr>
            <a:lvl5pPr marL="2286000" lvl="4" indent="-330200" algn="l">
              <a:spcBef>
                <a:spcPts val="320"/>
              </a:spcBef>
              <a:spcAft>
                <a:spcPts val="0"/>
              </a:spcAft>
              <a:buSzPts val="1600"/>
              <a:buChar char="•"/>
              <a:defRPr sz="1600"/>
            </a:lvl5pPr>
            <a:lvl6pPr marL="2743200" lvl="5" indent="-342900" algn="l">
              <a:spcBef>
                <a:spcPts val="360"/>
              </a:spcBef>
              <a:spcAft>
                <a:spcPts val="0"/>
              </a:spcAft>
              <a:buSzPts val="1800"/>
              <a:buChar char="-"/>
              <a:defRPr/>
            </a:lvl6pPr>
            <a:lvl7pPr marL="3200400" lvl="6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7pPr>
            <a:lvl8pPr marL="3657600" lvl="7" indent="-342900" algn="l">
              <a:spcBef>
                <a:spcPts val="360"/>
              </a:spcBef>
              <a:spcAft>
                <a:spcPts val="0"/>
              </a:spcAft>
              <a:buSzPts val="1800"/>
              <a:buChar char="▪"/>
              <a:defRPr/>
            </a:lvl8pPr>
            <a:lvl9pPr marL="4114800" lvl="8" indent="-342900" algn="l">
              <a:spcBef>
                <a:spcPts val="360"/>
              </a:spcBef>
              <a:spcAft>
                <a:spcPts val="0"/>
              </a:spcAft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2" name="Google Shape;52;p13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" name="Google Shape;53;p13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1200">
                <a:solidFill>
                  <a:srgbClr val="8897B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4" name="Google Shape;54;p13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4"/>
          <p:cNvSpPr txBox="1">
            <a:spLocks noGrp="1"/>
          </p:cNvSpPr>
          <p:nvPr>
            <p:ph type="title"/>
          </p:nvPr>
        </p:nvSpPr>
        <p:spPr>
          <a:xfrm>
            <a:off x="457200" y="233492"/>
            <a:ext cx="8226854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1" name="Google Shape;11;p4"/>
          <p:cNvSpPr txBox="1">
            <a:spLocks noGrp="1"/>
          </p:cNvSpPr>
          <p:nvPr>
            <p:ph type="body" idx="1"/>
          </p:nvPr>
        </p:nvSpPr>
        <p:spPr>
          <a:xfrm>
            <a:off x="457200" y="1325606"/>
            <a:ext cx="8226854" cy="46674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381000" algn="l" rtl="0">
              <a:spcBef>
                <a:spcPts val="6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3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77190" algn="l" rtl="0">
              <a:spcBef>
                <a:spcPts val="520"/>
              </a:spcBef>
              <a:spcAft>
                <a:spcPts val="0"/>
              </a:spcAft>
              <a:buClr>
                <a:schemeClr val="dk1"/>
              </a:buClr>
              <a:buSzPts val="2340"/>
              <a:buFont typeface="Arial"/>
              <a:buChar char="•"/>
              <a:defRPr sz="2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358139" algn="l" rtl="0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04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3429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355600" algn="l" rtl="0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55600" algn="l" rtl="0">
              <a:spcBef>
                <a:spcPts val="400"/>
              </a:spcBef>
              <a:spcAft>
                <a:spcPts val="0"/>
              </a:spcAft>
              <a:buClr>
                <a:schemeClr val="accent5"/>
              </a:buClr>
              <a:buSzPts val="20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30200" algn="l" rtl="0">
              <a:spcBef>
                <a:spcPts val="320"/>
              </a:spcBef>
              <a:spcAft>
                <a:spcPts val="0"/>
              </a:spcAft>
              <a:buClr>
                <a:schemeClr val="accent6"/>
              </a:buClr>
              <a:buSzPts val="16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pic>
        <p:nvPicPr>
          <p:cNvPr id="12" name="Google Shape;12;p4" descr="bande-01.eps"/>
          <p:cNvPicPr preferRelativeResize="0"/>
          <p:nvPr/>
        </p:nvPicPr>
        <p:blipFill rotWithShape="1">
          <a:blip r:embed="rId15">
            <a:alphaModFix/>
          </a:blip>
          <a:srcRect/>
          <a:stretch/>
        </p:blipFill>
        <p:spPr>
          <a:xfrm>
            <a:off x="0" y="6157663"/>
            <a:ext cx="9144000" cy="707202"/>
          </a:xfrm>
          <a:prstGeom prst="rect">
            <a:avLst/>
          </a:prstGeom>
          <a:noFill/>
          <a:ln>
            <a:noFill/>
          </a:ln>
        </p:spPr>
      </p:pic>
      <p:sp>
        <p:nvSpPr>
          <p:cNvPr id="13" name="Google Shape;13;p4"/>
          <p:cNvSpPr txBox="1">
            <a:spLocks noGrp="1"/>
          </p:cNvSpPr>
          <p:nvPr>
            <p:ph type="dt" idx="10"/>
          </p:nvPr>
        </p:nvSpPr>
        <p:spPr>
          <a:xfrm>
            <a:off x="2969335" y="6362377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4" name="Google Shape;14;p4"/>
          <p:cNvSpPr txBox="1">
            <a:spLocks noGrp="1"/>
          </p:cNvSpPr>
          <p:nvPr>
            <p:ph type="ftr" idx="11"/>
          </p:nvPr>
        </p:nvSpPr>
        <p:spPr>
          <a:xfrm>
            <a:off x="5182756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5" name="Google Shape;15;p4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png"/><Relationship Id="rId4" Type="http://schemas.openxmlformats.org/officeDocument/2006/relationships/image" Target="../media/image10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0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3.xml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4.xml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5.xml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6.xml"/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7.xml"/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8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39.xml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0.xml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1.xml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2.xml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3.xml"/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4.xml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5.xml"/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6.xml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47.xml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8507866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10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4000" dirty="0">
                <a:solidFill>
                  <a:schemeClr val="dk1"/>
                </a:solidFill>
              </a:rPr>
              <a:t>S</a:t>
            </a: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upercycle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sp>
        <p:nvSpPr>
          <p:cNvPr id="7" name="Google Shape;80;p1">
            <a:extLst>
              <a:ext uri="{FF2B5EF4-FFF2-40B4-BE49-F238E27FC236}">
                <a16:creationId xmlns:a16="http://schemas.microsoft.com/office/drawing/2014/main" id="{27444BAB-812C-1BEF-A0A9-DC6FE97A578E}"/>
              </a:ext>
            </a:extLst>
          </p:cNvPr>
          <p:cNvSpPr txBox="1">
            <a:spLocks/>
          </p:cNvSpPr>
          <p:nvPr/>
        </p:nvSpPr>
        <p:spPr>
          <a:xfrm>
            <a:off x="-187569" y="2545833"/>
            <a:ext cx="9144000" cy="190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600" dirty="0"/>
              <a:t>Observe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Green beams only using the booster (PSB user)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Red blue and brown beams to PS users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en-CH" sz="1200" dirty="0"/>
              <a:t>Pass through PSB &amp; PS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Teal, Purple and Grey to SPS users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en-CH" sz="1200" dirty="0"/>
              <a:t>PSB, PS &amp; SPS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endParaRPr lang="en-CH" sz="12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And this still omits the LEIR…!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Behold, a real supercycle from the Timing App Suite (existing Supercycle edition software)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8219EDE-C6B3-D345-91BF-BDB7CD495B0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4037" y="919404"/>
            <a:ext cx="8938077" cy="162642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4A6464-8CD6-01C2-FCDA-44A5A76CF8B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4854029"/>
            <a:ext cx="8991599" cy="9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18761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11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The </a:t>
            </a:r>
            <a:r>
              <a:rPr lang="en-US" sz="4000" dirty="0">
                <a:solidFill>
                  <a:schemeClr val="dk1"/>
                </a:solidFill>
              </a:rPr>
              <a:t>S</a:t>
            </a: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upercycle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sp>
        <p:nvSpPr>
          <p:cNvPr id="7" name="Google Shape;80;p1">
            <a:extLst>
              <a:ext uri="{FF2B5EF4-FFF2-40B4-BE49-F238E27FC236}">
                <a16:creationId xmlns:a16="http://schemas.microsoft.com/office/drawing/2014/main" id="{27444BAB-812C-1BEF-A0A9-DC6FE97A578E}"/>
              </a:ext>
            </a:extLst>
          </p:cNvPr>
          <p:cNvSpPr txBox="1">
            <a:spLocks/>
          </p:cNvSpPr>
          <p:nvPr/>
        </p:nvSpPr>
        <p:spPr>
          <a:xfrm>
            <a:off x="76200" y="686090"/>
            <a:ext cx="8991599" cy="534400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sz="1600" dirty="0"/>
              <a:t>Indeed, this is the skeleton when making a supercycle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The beams to the SPS users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CPS beams are then placed in the available white space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ISOLDE, EAST, AD, TOF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MD users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Beams under adjustment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The individual beams are hard to make outthere, don’t worry it’s just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B4A6464-8CD6-01C2-FCDA-44A5A76CF8B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36602"/>
            <a:ext cx="8991599" cy="96160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60A46B8C-C349-7366-8E27-D01B6941705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6200" y="3429000"/>
            <a:ext cx="8991598" cy="958838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B8A646D5-E298-08AA-1658-89963C45AAE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59126" y="4823670"/>
            <a:ext cx="5616147" cy="10219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103936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12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Changing the </a:t>
            </a:r>
            <a:r>
              <a:rPr lang="en-US" sz="4000" dirty="0" err="1">
                <a:solidFill>
                  <a:schemeClr val="dk1"/>
                </a:solidFill>
              </a:rPr>
              <a:t>supercycle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39348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342900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This schedule </a:t>
            </a:r>
            <a:r>
              <a:rPr lang="en-US" sz="1600" dirty="0"/>
              <a:t>creation</a:t>
            </a:r>
            <a:r>
              <a:rPr lang="en-US" dirty="0"/>
              <a:t> is performed manually by the CPS operators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It takes 1-5 minutes to edit a sequence, depending on complexity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All operators should verify it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20-80 times per day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6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94F25354-345D-AEDF-9462-C689B90E1CCA}"/>
              </a:ext>
            </a:extLst>
          </p:cNvPr>
          <p:cNvGrpSpPr/>
          <p:nvPr/>
        </p:nvGrpSpPr>
        <p:grpSpPr>
          <a:xfrm>
            <a:off x="76200" y="1242795"/>
            <a:ext cx="8911281" cy="3634005"/>
            <a:chOff x="76199" y="1991476"/>
            <a:chExt cx="8991599" cy="3637537"/>
          </a:xfrm>
        </p:grpSpPr>
        <p:pic>
          <p:nvPicPr>
            <p:cNvPr id="6" name="Picture 5" descr="A screenshot of a calendar&#10;&#10;Description automatically generated with low confidence">
              <a:extLst>
                <a:ext uri="{FF2B5EF4-FFF2-40B4-BE49-F238E27FC236}">
                  <a16:creationId xmlns:a16="http://schemas.microsoft.com/office/drawing/2014/main" id="{25921679-6EA5-FB0D-96AD-DF7940AA5F8C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76199" y="1991476"/>
              <a:ext cx="8991599" cy="961608"/>
            </a:xfrm>
            <a:prstGeom prst="rect">
              <a:avLst/>
            </a:prstGeom>
          </p:spPr>
        </p:pic>
        <p:pic>
          <p:nvPicPr>
            <p:cNvPr id="16" name="Picture 15" descr="A screenshot of a calendar&#10;&#10;Description automatically generated with low confidence">
              <a:extLst>
                <a:ext uri="{FF2B5EF4-FFF2-40B4-BE49-F238E27FC236}">
                  <a16:creationId xmlns:a16="http://schemas.microsoft.com/office/drawing/2014/main" id="{ACB7D972-552C-6983-A606-782CD6FC0142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76199" y="4670175"/>
              <a:ext cx="8991598" cy="958838"/>
            </a:xfrm>
            <a:prstGeom prst="rect">
              <a:avLst/>
            </a:prstGeom>
          </p:spPr>
        </p:pic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23E4B00B-BD96-BF35-0B28-F2CA11E208E5}"/>
                </a:ext>
              </a:extLst>
            </p:cNvPr>
            <p:cNvCxnSpPr>
              <a:cxnSpLocks/>
            </p:cNvCxnSpPr>
            <p:nvPr/>
          </p:nvCxnSpPr>
          <p:spPr>
            <a:xfrm>
              <a:off x="4571998" y="3130062"/>
              <a:ext cx="0" cy="1477107"/>
            </a:xfrm>
            <a:prstGeom prst="straightConnector1">
              <a:avLst/>
            </a:prstGeom>
            <a:ln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TextBox 10">
              <a:extLst>
                <a:ext uri="{FF2B5EF4-FFF2-40B4-BE49-F238E27FC236}">
                  <a16:creationId xmlns:a16="http://schemas.microsoft.com/office/drawing/2014/main" id="{FE971631-EC28-8B4D-0CB3-BB1CCCD41532}"/>
                </a:ext>
              </a:extLst>
            </p:cNvPr>
            <p:cNvSpPr txBox="1"/>
            <p:nvPr/>
          </p:nvSpPr>
          <p:spPr>
            <a:xfrm rot="450172">
              <a:off x="1590433" y="3239250"/>
              <a:ext cx="287496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Which users in each accelerator?</a:t>
              </a:r>
            </a:p>
          </p:txBody>
        </p:sp>
        <p:sp>
          <p:nvSpPr>
            <p:cNvPr id="12" name="TextBox 11">
              <a:extLst>
                <a:ext uri="{FF2B5EF4-FFF2-40B4-BE49-F238E27FC236}">
                  <a16:creationId xmlns:a16="http://schemas.microsoft.com/office/drawing/2014/main" id="{CFB13BC7-8FC8-44AA-CF3F-2D8D85E8724A}"/>
                </a:ext>
              </a:extLst>
            </p:cNvPr>
            <p:cNvSpPr txBox="1"/>
            <p:nvPr/>
          </p:nvSpPr>
          <p:spPr>
            <a:xfrm rot="655523">
              <a:off x="5055484" y="3275111"/>
              <a:ext cx="2388459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Positioning constraints?</a:t>
              </a:r>
            </a:p>
          </p:txBody>
        </p:sp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1F83872B-A69B-B5B5-D9F9-4E3C4131153C}"/>
                </a:ext>
              </a:extLst>
            </p:cNvPr>
            <p:cNvSpPr txBox="1"/>
            <p:nvPr/>
          </p:nvSpPr>
          <p:spPr>
            <a:xfrm rot="655523">
              <a:off x="3050233" y="4012432"/>
              <a:ext cx="1055098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Repetition </a:t>
              </a:r>
            </a:p>
            <a:p>
              <a:pPr algn="ctr"/>
              <a:r>
                <a:rPr lang="en-CH" dirty="0">
                  <a:solidFill>
                    <a:schemeClr val="tx1"/>
                  </a:solidFill>
                </a:rPr>
                <a:t>rates?</a:t>
              </a: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63334BE3-2B94-598C-D021-39E0FFBB4965}"/>
                </a:ext>
              </a:extLst>
            </p:cNvPr>
            <p:cNvSpPr txBox="1"/>
            <p:nvPr/>
          </p:nvSpPr>
          <p:spPr>
            <a:xfrm rot="19984554">
              <a:off x="7217430" y="3688331"/>
              <a:ext cx="1199822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Hardware constraints?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0FB2EBA8-3543-717F-BC5E-1BA37DAB2666}"/>
                </a:ext>
              </a:extLst>
            </p:cNvPr>
            <p:cNvSpPr txBox="1"/>
            <p:nvPr/>
          </p:nvSpPr>
          <p:spPr>
            <a:xfrm rot="21219381">
              <a:off x="521485" y="3863743"/>
              <a:ext cx="238811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How many should there be of each user?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39159888-211C-F8C3-FDAF-C85D223066C7}"/>
                </a:ext>
              </a:extLst>
            </p:cNvPr>
            <p:cNvSpPr txBox="1"/>
            <p:nvPr/>
          </p:nvSpPr>
          <p:spPr>
            <a:xfrm rot="1454687">
              <a:off x="4940891" y="3696868"/>
              <a:ext cx="1520881" cy="52322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CH" dirty="0">
                  <a:solidFill>
                    <a:schemeClr val="tx1"/>
                  </a:solidFill>
                </a:rPr>
                <a:t>Who has priority </a:t>
              </a:r>
            </a:p>
            <a:p>
              <a:pPr algn="ctr"/>
              <a:r>
                <a:rPr lang="en-CH" dirty="0">
                  <a:solidFill>
                    <a:schemeClr val="tx1"/>
                  </a:solidFill>
                </a:rPr>
                <a:t>for free space?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42022130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13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Scheduling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sp>
        <p:nvSpPr>
          <p:cNvPr id="7" name="Google Shape;80;p1">
            <a:extLst>
              <a:ext uri="{FF2B5EF4-FFF2-40B4-BE49-F238E27FC236}">
                <a16:creationId xmlns:a16="http://schemas.microsoft.com/office/drawing/2014/main" id="{27444BAB-812C-1BEF-A0A9-DC6FE97A578E}"/>
              </a:ext>
            </a:extLst>
          </p:cNvPr>
          <p:cNvSpPr txBox="1">
            <a:spLocks/>
          </p:cNvSpPr>
          <p:nvPr/>
        </p:nvSpPr>
        <p:spPr>
          <a:xfrm>
            <a:off x="76199" y="710528"/>
            <a:ext cx="8991599" cy="531133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Typically supercycles range from 20-40 blocks* long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Occasionally higher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As high as 80 BPs!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The supercycle is “</a:t>
            </a:r>
            <a:r>
              <a:rPr lang="en-CH" u="sng" dirty="0"/>
              <a:t>cyclic</a:t>
            </a:r>
            <a:r>
              <a:rPr lang="en-CH" dirty="0"/>
              <a:t>”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It repeats cyclically until changed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/>
              <a:t>This is surprisingly tricky for algorithms to deal with…!</a:t>
            </a:r>
          </a:p>
          <a:p>
            <a:pPr marL="685800" lvl="1" indent="0"/>
            <a:endParaRPr lang="en-CH" sz="14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Beams can each take up </a:t>
            </a:r>
            <a:r>
              <a:rPr lang="en-CH" dirty="0">
                <a:solidFill>
                  <a:schemeClr val="tx1"/>
                </a:solidFill>
              </a:rPr>
              <a:t>between 1-3 blocks in the CPS accelerators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1"/>
                </a:solidFill>
              </a:rPr>
              <a:t>Beams can fit under each other 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sz="1400" dirty="0">
                <a:solidFill>
                  <a:schemeClr val="tx1"/>
                </a:solidFill>
              </a:rPr>
              <a:t>Parallel scheduling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CH" sz="1400" dirty="0">
                <a:solidFill>
                  <a:schemeClr val="tx1"/>
                </a:solidFill>
              </a:rPr>
              <a:t>Baby Terrapin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>
                <a:solidFill>
                  <a:schemeClr val="tx1"/>
                </a:solidFill>
              </a:rPr>
              <a:t>Similarities to other scheduling problems (KT plug)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endParaRPr lang="en-CH" sz="1400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Beams can need to be regularly spaced etc. (a.k.a. “Constraints”)</a:t>
            </a:r>
          </a:p>
          <a:p>
            <a:pPr marL="228600" indent="0"/>
            <a:endParaRPr lang="en-CH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This presents a sizable scheduling challenge!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0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CH" dirty="0"/>
              <a:t>* The supercycle is quantised into blocks of 1.2 seconds, a.k.a. “basic periods” or BPs</a:t>
            </a:r>
          </a:p>
          <a:p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176551256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14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Why is a</a:t>
            </a: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utomation necessary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This task takes up considerable operator time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CPS operators put most time into this task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Considerable distraction for administrative task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Estimated 30 minutes to 3 hours cumulative operator time per day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Requires communal input from operators of all accelerators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Existing system is effective for manual scheduling like this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Manually edit schedules and send it to Timing hardware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”Locking” system to prevent concurrency mistakes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Requires plenty communication and good timing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However, manual scheduling itself is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Laborious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At least occasionally sub-optimal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Open to some errors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51216230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15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Why is </a:t>
            </a:r>
            <a:r>
              <a:rPr lang="en-US" sz="4000" b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optimisation</a:t>
            </a: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 important?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Example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Suppose it is found that a rearrangement of the Supercycle can allow an extra instance to a user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This user had two instances, but now gets three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50% increase in rate of data taking for that user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Example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Consider a Supercycle of length 25 BP 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It is found to be suboptimal by</a:t>
            </a:r>
            <a:r>
              <a:rPr lang="en-US" sz="1100" dirty="0"/>
              <a:t> a single BP in one accelerator going unnecessarily unused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Akin to a 4% loss in that accelerator’s uptime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000" dirty="0"/>
              <a:t>AFT….? </a:t>
            </a:r>
            <a:r>
              <a:rPr lang="en-US" sz="1000" dirty="0">
                <a:sym typeface="Wingdings" pitchFamily="2" charset="2"/>
              </a:rPr>
              <a:t>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>
                <a:sym typeface="Wingdings" pitchFamily="2" charset="2"/>
              </a:rPr>
              <a:t>2% for a 50 BP </a:t>
            </a:r>
            <a:r>
              <a:rPr lang="en-US" sz="1100" dirty="0" err="1">
                <a:sym typeface="Wingdings" pitchFamily="2" charset="2"/>
              </a:rPr>
              <a:t>supercycle</a:t>
            </a:r>
            <a:endParaRPr lang="en-US" sz="1100" dirty="0"/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Small scheduling inefficiencies are a serious bottleneck for operations</a:t>
            </a: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Small oversights can cost a lot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802810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16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Schedule boundaries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Suppose the SPS changes its skeleton request from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To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The PS, booster and LEIR operators must all now fill this space </a:t>
            </a:r>
          </a:p>
          <a:p>
            <a:pPr marL="1085850" lvl="2" indent="-1714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… in ”the same way” they did before</a:t>
            </a:r>
          </a:p>
          <a:p>
            <a:pPr marL="1085850" lvl="2" indent="-1714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obey all their previous constraints and requests</a:t>
            </a:r>
          </a:p>
          <a:p>
            <a:pPr marL="1371600" lvl="3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100" dirty="0"/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100" dirty="0"/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100" dirty="0"/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1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This task must be performed whenever any operator has to change their request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6" name="Picture 5" descr="A screenshot of a calendar&#10;&#10;Description automatically generated with low confidence">
            <a:extLst>
              <a:ext uri="{FF2B5EF4-FFF2-40B4-BE49-F238E27FC236}">
                <a16:creationId xmlns:a16="http://schemas.microsoft.com/office/drawing/2014/main" id="{25921679-6EA5-FB0D-96AD-DF7940AA5F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7079" y="1224511"/>
            <a:ext cx="5810560" cy="597181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B2A28DCB-2845-D500-15D2-1AE3E3293D4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077" y="2335675"/>
            <a:ext cx="8869839" cy="579493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578A04AF-EF74-13EF-4265-A4BCFA69935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37078" y="3877440"/>
            <a:ext cx="8869839" cy="6857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822181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17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Project aims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i="1" dirty="0"/>
              <a:t>Automate the task of building supercycles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Explore and implement constraint-solving and </a:t>
            </a:r>
            <a:r>
              <a:rPr lang="en-US" sz="1400" dirty="0" err="1"/>
              <a:t>optimisation</a:t>
            </a:r>
            <a:r>
              <a:rPr lang="en-US" sz="1400" dirty="0"/>
              <a:t> algorithm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Crux of the project!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Proof of concept for automation principle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Reduce scheduling requirements to UI input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Deliver maximally-efficient scheduling for near real-time use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Should be faster than a human as a general rule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1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Produce tool for operational use in CCC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Interface optimiser to existing Supercycle editor software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Timing App Suite used for all viewing and driving tasks</a:t>
            </a:r>
          </a:p>
          <a:p>
            <a:pPr marL="1085850" lvl="2" indent="-1714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45472820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18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77446987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19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Inputting a scheduling request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568237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2" name="Google Shape;82;p1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-1373" y="159529"/>
            <a:ext cx="9144000" cy="1965960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"/>
          <p:cNvSpPr txBox="1">
            <a:spLocks noGrp="1"/>
          </p:cNvSpPr>
          <p:nvPr>
            <p:ph type="title"/>
          </p:nvPr>
        </p:nvSpPr>
        <p:spPr>
          <a:xfrm>
            <a:off x="99598" y="2314039"/>
            <a:ext cx="8879681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/>
          <a:p>
            <a:pPr marL="0" lvl="0" indent="0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400" dirty="0"/>
              <a:t>Automated scheduling </a:t>
            </a:r>
            <a:r>
              <a:rPr lang="en-US" sz="4400" dirty="0" err="1"/>
              <a:t>optimisation</a:t>
            </a:r>
            <a:endParaRPr sz="4400" dirty="0"/>
          </a:p>
        </p:txBody>
      </p:sp>
      <p:sp>
        <p:nvSpPr>
          <p:cNvPr id="3" name="Google Shape;83;p1">
            <a:extLst>
              <a:ext uri="{FF2B5EF4-FFF2-40B4-BE49-F238E27FC236}">
                <a16:creationId xmlns:a16="http://schemas.microsoft.com/office/drawing/2014/main" id="{6CA4B93F-D78B-F48E-E876-0F3E11B64891}"/>
              </a:ext>
            </a:extLst>
          </p:cNvPr>
          <p:cNvSpPr txBox="1">
            <a:spLocks/>
          </p:cNvSpPr>
          <p:nvPr/>
        </p:nvSpPr>
        <p:spPr>
          <a:xfrm>
            <a:off x="99598" y="3133297"/>
            <a:ext cx="8879681" cy="94044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45700" bIns="45700" anchor="ctr" anchorCtr="0">
            <a:norm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600"/>
              <a:buFont typeface="Arial"/>
              <a:buNone/>
              <a:defRPr sz="4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sz="18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>
              <a:buSzPct val="100000"/>
            </a:pPr>
            <a:r>
              <a:rPr lang="en-US" sz="2000" dirty="0"/>
              <a:t>Development status of the “Supercycle Optimiser” program</a:t>
            </a:r>
          </a:p>
        </p:txBody>
      </p:sp>
      <p:sp>
        <p:nvSpPr>
          <p:cNvPr id="8" name="Google Shape;90;p2">
            <a:extLst>
              <a:ext uri="{FF2B5EF4-FFF2-40B4-BE49-F238E27FC236}">
                <a16:creationId xmlns:a16="http://schemas.microsoft.com/office/drawing/2014/main" id="{C8D84671-1164-2542-43D8-C1431429F62C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9" name="Google Shape;81;p1">
            <a:extLst>
              <a:ext uri="{FF2B5EF4-FFF2-40B4-BE49-F238E27FC236}">
                <a16:creationId xmlns:a16="http://schemas.microsoft.com/office/drawing/2014/main" id="{627B58C3-0CF3-CBC6-F518-E2952E6ED471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20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Inputting a scheduling request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SPS defines the “skeleton” </a:t>
            </a:r>
            <a:r>
              <a:rPr lang="en-US" sz="1400" dirty="0" err="1"/>
              <a:t>supercycle</a:t>
            </a: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Usual method: Timing App Suite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All BCDs are available to be read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>
                <a:solidFill>
                  <a:srgbClr val="FF0000"/>
                </a:solidFill>
              </a:rPr>
              <a:t>Demonstration of input and output BCDs for optimiser, in TAS &amp; </a:t>
            </a:r>
            <a:r>
              <a:rPr lang="en-US" sz="1200" dirty="0" err="1">
                <a:solidFill>
                  <a:srgbClr val="FF0000"/>
                </a:solidFill>
              </a:rPr>
              <a:t>OptimiserUI</a:t>
            </a:r>
            <a:endParaRPr lang="en-US" sz="1200" dirty="0">
              <a:solidFill>
                <a:srgbClr val="FF0000"/>
              </a:solidFill>
            </a:endParaRP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Have prepared 3 inputs for us to use</a:t>
            </a:r>
          </a:p>
          <a:p>
            <a:pPr marL="914400" lvl="2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079A29BB-BE0C-5F53-5AE6-8913FE30028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200" y="1336602"/>
            <a:ext cx="8991599" cy="961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1088956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21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N.B. k</a:t>
            </a: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eeping track of beams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Beams are named by concatenating the names of their constituent LSA cycles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 err="1">
                <a:solidFill>
                  <a:srgbClr val="FF0000"/>
                </a:solidFill>
              </a:rPr>
              <a:t>Horible</a:t>
            </a:r>
            <a:r>
              <a:rPr lang="en-US" sz="1400" dirty="0">
                <a:solidFill>
                  <a:srgbClr val="FF0000"/>
                </a:solidFill>
              </a:rPr>
              <a:t> example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>
                <a:solidFill>
                  <a:schemeClr val="bg2"/>
                </a:solidFill>
              </a:rPr>
              <a:t>This is unwieldy, so here we make use of </a:t>
            </a:r>
            <a:r>
              <a:rPr lang="en-US" sz="1400" u="sng" dirty="0">
                <a:solidFill>
                  <a:schemeClr val="bg2"/>
                </a:solidFill>
              </a:rPr>
              <a:t>beam aliases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u="sng" dirty="0">
                <a:solidFill>
                  <a:srgbClr val="C00000"/>
                </a:solidFill>
              </a:rPr>
              <a:t>Picture of beam aliases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14313990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22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 of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Importing an SPS fixed sequence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 simple request</a:t>
            </a:r>
            <a:endParaRPr lang="en-US" sz="1200" u="sng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Using beam aliases*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86385978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23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are we looking for?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dirty="0"/>
              <a:t>We are looking for a Supercycle that is 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u="sng" dirty="0"/>
              <a:t>Optimal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Produce as many usable beams per minute as possible from the complex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u="sng" dirty="0"/>
              <a:t>Valid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300" dirty="0"/>
              <a:t>All constraints for all beams must be satisfied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500" dirty="0"/>
          </a:p>
          <a:p>
            <a:pPr marL="0" indent="0" algn="ctr">
              <a:lnSpc>
                <a:spcPct val="150000"/>
              </a:lnSpc>
              <a:spcBef>
                <a:spcPts val="0"/>
              </a:spcBef>
              <a:buSzPts val="1280"/>
            </a:pPr>
            <a:endParaRPr lang="en-US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7186677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24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Optimality with </a:t>
            </a:r>
            <a:r>
              <a:rPr lang="en-US" sz="4000" b="0" u="none" strike="noStrike" cap="none" dirty="0" err="1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prioritising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If any extra space is available in the Supercycle, it is allocated to users according to their priority.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Every user has a minimum required </a:t>
            </a:r>
            <a:r>
              <a:rPr lang="en-US" sz="1400" dirty="0" err="1"/>
              <a:t>precence</a:t>
            </a:r>
            <a:r>
              <a:rPr lang="en-US" sz="1400" dirty="0"/>
              <a:t> in the Supercycle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Allocations above this need to be ranked for the optimiser to have an objective function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This makes an interesting </a:t>
            </a:r>
            <a:r>
              <a:rPr lang="en-US" sz="1200" dirty="0" err="1"/>
              <a:t>discretised</a:t>
            </a:r>
            <a:r>
              <a:rPr lang="en-US" sz="1200" dirty="0"/>
              <a:t> objective function to be dealt with….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It’s not pretty but it works…</a:t>
            </a: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Thanks be to Hannes!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263796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25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 of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Using the priority list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Changing SPS sequence transparently</a:t>
            </a: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017890606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26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User Allocations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222916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27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 of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Maximum allocation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Minimum allocation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dirty="0"/>
              <a:t>Types of occurrences calculation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635523846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28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Types of </a:t>
            </a:r>
            <a:r>
              <a:rPr lang="en-US" sz="4000" dirty="0" err="1">
                <a:solidFill>
                  <a:schemeClr val="dk1"/>
                </a:solidFill>
              </a:rPr>
              <a:t>occurences</a:t>
            </a:r>
            <a:r>
              <a:rPr lang="en-US" sz="4000" dirty="0">
                <a:solidFill>
                  <a:schemeClr val="dk1"/>
                </a:solidFill>
              </a:rPr>
              <a:t> definition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Existing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Fixed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MDs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x per y BPs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Constant-rate experiments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TOF, EAST, ISOLDE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Percentage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ISOLDE 37-40%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Potential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“Equally spaced”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From user sources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ISOLDE current &amp; current-per-shot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100" dirty="0"/>
              <a:t>TOF radiation monitors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72023808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29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Output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If a solution is possible, output is a Supercycle that could be sent to the timing system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With the allocation/runtime and the sequence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 err="1">
                <a:solidFill>
                  <a:srgbClr val="C00000"/>
                </a:solidFill>
              </a:rPr>
              <a:t>Picutre</a:t>
            </a:r>
            <a:endParaRPr lang="en-US" dirty="0">
              <a:solidFill>
                <a:srgbClr val="C00000"/>
              </a:solidFill>
            </a:endParaRP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If a solution is not possible, output describes why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Constraints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dirty="0"/>
              <a:t>Request </a:t>
            </a:r>
            <a:r>
              <a:rPr lang="en-US" dirty="0" err="1"/>
              <a:t>unsaisfiable</a:t>
            </a: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724367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Acknowledgements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765371748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30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 of failures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Constraints Unsatisfiable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Allocations too high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Max and min auto adjust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No LEIRs</a:t>
            </a:r>
            <a:endParaRPr lang="en-GB" sz="20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Guidance on why requests were not possible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u="sng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338562814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31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Positioning constraints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03691720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32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Min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Cyclicity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Max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Max spacings buggy in hangover… (Implementation error)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2270935326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33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Always Follow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It is regularly requested that one beam directly follow a particular other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Typically for a constant hysteresis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The optimiser must thus allow this to be requested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257081568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34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Always follows</a:t>
            </a: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54117207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35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Block placements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dirty="0"/>
              <a:t>Some experiments (typically @ ISOLDE) ask for their shots to be grouped together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dirty="0"/>
              <a:t>For example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In groups of 2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In groups of 2,3 or 4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In groups of 8!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dirty="0"/>
              <a:t>The optimiser must all thus be able to handle these kinds of requests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dirty="0"/>
          </a:p>
          <a:p>
            <a:pPr marL="914400" lvl="2" indent="0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200" dirty="0"/>
              <a:t> 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54110817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36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Block placements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Blocks with spacings</a:t>
            </a: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786420621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37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Spares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Three use-cases pinpointed: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AD/East scenario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Comparison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Two beams to be alternated between using the Request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MD users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Parasitic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Desperately hoping for an external condition…!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Comparison type implemented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AD/EAST with partial functionality 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Parasitic not implemented at all (minor)</a:t>
            </a:r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252266650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38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Beams in spare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Combination demos</a:t>
            </a: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888221004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39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Planned but not yet implemented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POPS RMS constraints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Limit what can be requested to not overload POPS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Requires numerical parameter 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AD wait-time optimiser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Figured-out but not implemented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Occurrences calculation from external sources (ISOLDE, TOF)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Decoupled LEIR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Adding duplicate beams to dump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User preferences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GB" sz="1400" dirty="0"/>
              <a:t>Speed boosts</a:t>
            </a:r>
            <a:r>
              <a:rPr lang="en-US" sz="1400" dirty="0"/>
              <a:t> </a:t>
            </a:r>
            <a:endParaRPr lang="en-GB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GB" sz="20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6874838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</a:t>
            </a:fld>
            <a:endParaRPr/>
          </a:p>
        </p:txBody>
      </p:sp>
      <p:sp>
        <p:nvSpPr>
          <p:cNvPr id="90" name="Google Shape;90;p2"/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91" name="Google Shape;91;p2"/>
          <p:cNvSpPr txBox="1"/>
          <p:nvPr/>
        </p:nvSpPr>
        <p:spPr>
          <a:xfrm>
            <a:off x="70471" y="12577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Special thanks to</a:t>
            </a:r>
            <a:endParaRPr sz="4000" b="0" i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81930" y="776288"/>
            <a:ext cx="8991599" cy="194346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285750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u="sng" dirty="0"/>
              <a:t>Hannes </a:t>
            </a:r>
            <a:r>
              <a:rPr lang="en-US" sz="1600" u="sng" dirty="0" err="1"/>
              <a:t>Pahl</a:t>
            </a:r>
            <a:r>
              <a:rPr lang="en-US" sz="1600" dirty="0"/>
              <a:t> (BE-OP-PS)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Made the whole program apart from the computation backend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 err="1"/>
              <a:t>PyQt</a:t>
            </a:r>
            <a:r>
              <a:rPr lang="en-US" sz="1200" dirty="0"/>
              <a:t> UI for inputting scheduling requests 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Interfaced program to Timing Server using LIC API (from BE-CSS)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Launching the Java algorithm and displaying the results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Excellent help and support</a:t>
            </a:r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endParaRPr lang="en-US" sz="1600" dirty="0"/>
          </a:p>
          <a:p>
            <a:pPr marL="742950" lvl="1" indent="-285750"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285750" lvl="0" indent="-285750" rtl="0"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endParaRPr lang="en-US" sz="1600" u="sng" dirty="0"/>
          </a:p>
          <a:p>
            <a:pPr marL="0" lvl="0" indent="0" rtl="0">
              <a:spcBef>
                <a:spcPts val="0"/>
              </a:spcBef>
              <a:spcAft>
                <a:spcPts val="0"/>
              </a:spcAft>
              <a:buSzPts val="1280"/>
              <a:buNone/>
            </a:pPr>
            <a:endParaRPr sz="1600"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D3EC10F9-F53B-ACBB-6D89-32CC401FAE3B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40</a:t>
            </a:fld>
            <a:endParaRPr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C826B6C-CD26-7EA8-4452-6104F14C26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443737E7-1D63-897F-6EF6-B683D7616BF9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4308389" y="740930"/>
            <a:ext cx="4759410" cy="49921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457200" lvl="1" indent="0" algn="ctr">
              <a:lnSpc>
                <a:spcPct val="150000"/>
              </a:lnSpc>
              <a:spcBef>
                <a:spcPts val="0"/>
              </a:spcBef>
              <a:buSzPts val="1280"/>
            </a:pPr>
            <a:r>
              <a:rPr lang="en-US" sz="1400" i="1" u="sng" dirty="0"/>
              <a:t>Demonstration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General demo</a:t>
            </a: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550631043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41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Algorithm &amp; Implementation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42893182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42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What is the algorithm doing?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The algorithm (Terrapin) is basically a sequence of two algorithms: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First one (WGP) deals with positioning constraints 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Creates a 3-D network containing all possible valid supercycles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Second one (</a:t>
            </a:r>
            <a:r>
              <a:rPr lang="en-US" sz="1400" dirty="0" err="1"/>
              <a:t>Kiwanda</a:t>
            </a:r>
            <a:r>
              <a:rPr lang="en-US" sz="1400" dirty="0"/>
              <a:t>) finds a </a:t>
            </a:r>
            <a:r>
              <a:rPr lang="en-US" sz="1400" dirty="0" err="1"/>
              <a:t>supercycle</a:t>
            </a:r>
            <a:r>
              <a:rPr lang="en-US" sz="1400" dirty="0"/>
              <a:t> with the best allocation to users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Finds a suitably “long” path in the 3-D network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Terrapin </a:t>
            </a:r>
            <a:r>
              <a:rPr lang="en-US" sz="1400" dirty="0" err="1"/>
              <a:t>optimises</a:t>
            </a:r>
            <a:r>
              <a:rPr lang="en-US" sz="1400" dirty="0"/>
              <a:t> by gradually increasing the requested allocation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According to the priority list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>
                <a:solidFill>
                  <a:schemeClr val="tx1"/>
                </a:solidFill>
              </a:rPr>
              <a:t>Can be seen in the terminal output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342900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8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932112709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43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Satisfying constraints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There are numerous constraint-solvers available. In OP, we already use 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a </a:t>
            </a:r>
            <a:r>
              <a:rPr lang="en-US" sz="1400" u="sng" dirty="0">
                <a:solidFill>
                  <a:schemeClr val="tx1"/>
                </a:solidFill>
              </a:rPr>
              <a:t>heuristic-repair algorithm</a:t>
            </a:r>
            <a:r>
              <a:rPr lang="en-US" sz="1400" dirty="0">
                <a:solidFill>
                  <a:schemeClr val="tx1"/>
                </a:solidFill>
              </a:rPr>
              <a:t> </a:t>
            </a:r>
            <a:r>
              <a:rPr lang="en-US" sz="1400" dirty="0"/>
              <a:t>for some constrained scheduling</a:t>
            </a:r>
          </a:p>
          <a:p>
            <a:pPr marL="1657350" lvl="3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300" dirty="0"/>
              <a:t>Scheduling LHC hardware tests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500" dirty="0"/>
              <a:t>CSP algorithms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5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Here we must not just find </a:t>
            </a:r>
            <a:r>
              <a:rPr lang="en-US" sz="1600" u="sng" dirty="0"/>
              <a:t>a</a:t>
            </a:r>
            <a:r>
              <a:rPr lang="en-US" sz="1600" dirty="0"/>
              <a:t> valid sequence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We need enough knowledge of the valid sequences to find our preferred one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Most constraint-solving algorithms focus on </a:t>
            </a:r>
            <a:r>
              <a:rPr lang="en-US" sz="1600" i="1" u="sng" dirty="0"/>
              <a:t>if </a:t>
            </a:r>
            <a:r>
              <a:rPr lang="en-US" sz="1600" dirty="0"/>
              <a:t>the constraints are solvable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Unsuitable for mapping paths for </a:t>
            </a:r>
            <a:r>
              <a:rPr lang="en-US" sz="1600" dirty="0" err="1"/>
              <a:t>optimisation</a:t>
            </a:r>
            <a:endParaRPr lang="en-US" sz="1600" i="1" u="sng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WGP uses a “correct-by-construction” approach to map the space of supercycles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Directly builds all possible extensions, no need to check for violations.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Efficient construction and storage of entire schedule-space</a:t>
            </a:r>
          </a:p>
          <a:p>
            <a:pPr marL="1200150" lvl="2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3246395384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44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Runtime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Development: Functionality vs runtime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6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The slowest part of the algorithm is the path-tracing part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Astronomically large possibilities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Current runtime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Where can it be sped up?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300" dirty="0"/>
              <a:t>2-3 orders of magnitude easily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300" dirty="0"/>
              <a:t>4-6 orders reasonably easily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300" dirty="0"/>
              <a:t>More on complex problems</a:t>
            </a:r>
          </a:p>
          <a:p>
            <a:pPr marL="1714500" lvl="3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3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Is quite involved work. Decision to be made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153595137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45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Next steps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904202733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46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Development and deployment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914400" lvl="2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Broader plans from within BE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There is an </a:t>
            </a:r>
            <a:r>
              <a:rPr lang="en-US" sz="1200" dirty="0" err="1"/>
              <a:t>perational</a:t>
            </a:r>
            <a:r>
              <a:rPr lang="en-US" sz="1200" dirty="0"/>
              <a:t> need for this tool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Is On-the-fly possible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On the fly is actually easy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200" dirty="0"/>
              <a:t>Should decide which route to take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31866669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47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Documentation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710528"/>
            <a:ext cx="8991599" cy="50806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400" dirty="0"/>
              <a:t>Algorithm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Document for publication</a:t>
            </a:r>
          </a:p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600" dirty="0"/>
              <a:t>Implementation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Handover?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r>
              <a:rPr lang="en-US" sz="1200" dirty="0"/>
              <a:t>Other uses</a:t>
            </a:r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dirty="0"/>
          </a:p>
          <a:p>
            <a:pPr marL="1257300" lvl="2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2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237248725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48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4063154" y="2533586"/>
            <a:ext cx="4928445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Questions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8010DB4-D0DC-821E-5256-E5CD2C3D800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9829" r="86" b="19316"/>
          <a:stretch/>
        </p:blipFill>
        <p:spPr>
          <a:xfrm>
            <a:off x="637085" y="740930"/>
            <a:ext cx="3426069" cy="4173415"/>
          </a:xfrm>
          <a:prstGeom prst="rect">
            <a:avLst/>
          </a:prstGeom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17AE170B-E630-2C28-F1F2-1E461E48010A}"/>
              </a:ext>
            </a:extLst>
          </p:cNvPr>
          <p:cNvSpPr txBox="1"/>
          <p:nvPr/>
        </p:nvSpPr>
        <p:spPr>
          <a:xfrm>
            <a:off x="952941" y="5173681"/>
            <a:ext cx="279435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CH" dirty="0"/>
              <a:t>Image credit to @CaroCalendula</a:t>
            </a:r>
          </a:p>
        </p:txBody>
      </p:sp>
    </p:spTree>
    <p:extLst>
      <p:ext uri="{BB962C8B-B14F-4D97-AF65-F5344CB8AC3E}">
        <p14:creationId xmlns:p14="http://schemas.microsoft.com/office/powerpoint/2010/main" val="1526336895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591720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5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And also thanks to</a:t>
            </a:r>
            <a:endParaRPr lang="en-US" sz="40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710528"/>
            <a:ext cx="9144000" cy="54369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Tibor </a:t>
            </a:r>
            <a:r>
              <a:rPr lang="en-US" sz="1500" u="sng" dirty="0" err="1"/>
              <a:t>Bukovics</a:t>
            </a:r>
            <a:r>
              <a:rPr lang="en-US" sz="1500" dirty="0"/>
              <a:t> (BE-OP-PSB) &amp; </a:t>
            </a:r>
            <a:r>
              <a:rPr lang="en-US" sz="1500" u="sng" dirty="0"/>
              <a:t>Andrea </a:t>
            </a:r>
            <a:r>
              <a:rPr lang="en-US" sz="1500" u="sng" dirty="0" err="1"/>
              <a:t>Callia</a:t>
            </a:r>
            <a:r>
              <a:rPr lang="en-US" sz="1500" dirty="0"/>
              <a:t> (BE-OP-LHC)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SzPts val="1280"/>
            </a:pPr>
            <a:r>
              <a:rPr lang="en-US" sz="1500" dirty="0"/>
              <a:t>Software engineering support</a:t>
            </a:r>
          </a:p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Jean-Charles </a:t>
            </a:r>
            <a:r>
              <a:rPr lang="en-US" sz="1500" u="sng" dirty="0" err="1"/>
              <a:t>Tournier</a:t>
            </a:r>
            <a:r>
              <a:rPr lang="en-US" sz="1500" dirty="0"/>
              <a:t> (ICS) &amp; </a:t>
            </a:r>
            <a:r>
              <a:rPr lang="en-US" sz="1500" u="sng" dirty="0"/>
              <a:t>Bertrand </a:t>
            </a:r>
            <a:r>
              <a:rPr lang="en-US" sz="1500" u="sng" dirty="0" err="1"/>
              <a:t>Lefort</a:t>
            </a:r>
            <a:r>
              <a:rPr lang="en-US" sz="1500" dirty="0"/>
              <a:t> (BE-OP-AD)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SzPts val="1280"/>
            </a:pPr>
            <a:r>
              <a:rPr lang="en-US" sz="1500" dirty="0"/>
              <a:t>Useful algorithm-whiteboard sessions</a:t>
            </a:r>
          </a:p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George Melvin</a:t>
            </a:r>
            <a:r>
              <a:rPr lang="en-US" sz="1500" dirty="0"/>
              <a:t> &amp; </a:t>
            </a:r>
            <a:r>
              <a:rPr lang="en-US" sz="1500" u="sng" dirty="0"/>
              <a:t>Alex Paulin</a:t>
            </a:r>
            <a:r>
              <a:rPr lang="en-US" sz="1500" dirty="0"/>
              <a:t> (UC Berkeley), </a:t>
            </a:r>
            <a:r>
              <a:rPr lang="en-US" sz="1500" u="sng" dirty="0"/>
              <a:t>Spencer Gessner</a:t>
            </a:r>
            <a:r>
              <a:rPr lang="en-US" sz="1500" dirty="0"/>
              <a:t> (SLAC)  &amp; </a:t>
            </a:r>
            <a:r>
              <a:rPr lang="en-US" sz="1500" u="sng" dirty="0"/>
              <a:t>Solve </a:t>
            </a:r>
            <a:r>
              <a:rPr lang="en-US" sz="1500" u="sng" dirty="0" err="1"/>
              <a:t>Slettebak</a:t>
            </a:r>
            <a:r>
              <a:rPr lang="en-US" sz="1500" u="sng" dirty="0"/>
              <a:t> </a:t>
            </a:r>
            <a:r>
              <a:rPr lang="en-US" sz="1500" dirty="0"/>
              <a:t>(ESS)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SzPts val="1280"/>
            </a:pPr>
            <a:r>
              <a:rPr lang="en-US" sz="1500" dirty="0"/>
              <a:t>Theoretical discussions and encouragement</a:t>
            </a:r>
            <a:endParaRPr lang="en-US" sz="1500" u="sng" dirty="0"/>
          </a:p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Alex </a:t>
            </a:r>
            <a:r>
              <a:rPr lang="en-US" sz="1500" u="sng" dirty="0" err="1"/>
              <a:t>Scheinker</a:t>
            </a:r>
            <a:r>
              <a:rPr lang="en-US" sz="1500" dirty="0"/>
              <a:t> (LANL), </a:t>
            </a:r>
            <a:r>
              <a:rPr lang="en-US" sz="1500" u="sng" dirty="0"/>
              <a:t>Andrew </a:t>
            </a:r>
            <a:r>
              <a:rPr lang="en-US" sz="1500" u="sng" dirty="0" err="1"/>
              <a:t>Wooff</a:t>
            </a:r>
            <a:r>
              <a:rPr lang="en-US" sz="1500" dirty="0"/>
              <a:t> (Napier), &amp; </a:t>
            </a:r>
            <a:r>
              <a:rPr lang="en-US" sz="1500" u="sng" dirty="0"/>
              <a:t>Mike </a:t>
            </a:r>
            <a:r>
              <a:rPr lang="en-US" sz="1500" u="sng" dirty="0" err="1"/>
              <a:t>McKerns</a:t>
            </a:r>
            <a:r>
              <a:rPr lang="en-US" sz="1500" dirty="0"/>
              <a:t> (Caltech/LANL)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SzPts val="1280"/>
            </a:pPr>
            <a:r>
              <a:rPr lang="en-US" sz="1500" dirty="0"/>
              <a:t>Broader scope of algorithms, and uniqueness of new functionality</a:t>
            </a:r>
          </a:p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Nico </a:t>
            </a:r>
            <a:r>
              <a:rPr lang="en-US" sz="1500" u="sng" dirty="0" err="1"/>
              <a:t>Madysa</a:t>
            </a:r>
            <a:r>
              <a:rPr lang="en-US" sz="1500" u="sng" dirty="0"/>
              <a:t>, Greg Kruk</a:t>
            </a:r>
            <a:r>
              <a:rPr lang="en-US" sz="1500" dirty="0"/>
              <a:t>, </a:t>
            </a:r>
            <a:r>
              <a:rPr lang="en-US" sz="1500" u="sng" dirty="0"/>
              <a:t>Verena Kain,</a:t>
            </a:r>
            <a:r>
              <a:rPr lang="en-US" sz="1500" dirty="0"/>
              <a:t> </a:t>
            </a:r>
            <a:r>
              <a:rPr lang="en-US" sz="1500" u="sng" dirty="0" err="1"/>
              <a:t>Zsolt</a:t>
            </a:r>
            <a:r>
              <a:rPr lang="en-US" sz="1500" u="sng" dirty="0"/>
              <a:t> </a:t>
            </a:r>
            <a:r>
              <a:rPr lang="en-US" sz="1500" u="sng" dirty="0" err="1"/>
              <a:t>Kovari</a:t>
            </a:r>
            <a:r>
              <a:rPr lang="en-US" sz="1500" dirty="0"/>
              <a:t> &amp; </a:t>
            </a:r>
            <a:r>
              <a:rPr lang="en-US" sz="1500" u="sng" dirty="0" err="1"/>
              <a:t>Andrejz</a:t>
            </a:r>
            <a:r>
              <a:rPr lang="en-US" sz="1500" u="sng" dirty="0"/>
              <a:t> Dvorak</a:t>
            </a:r>
            <a:r>
              <a:rPr lang="en-US" sz="1500" dirty="0"/>
              <a:t> (BE-CSS)</a:t>
            </a:r>
          </a:p>
          <a:p>
            <a:pPr marL="457200" lvl="1" indent="0">
              <a:lnSpc>
                <a:spcPct val="200000"/>
              </a:lnSpc>
              <a:spcBef>
                <a:spcPts val="0"/>
              </a:spcBef>
              <a:buSzPts val="1280"/>
            </a:pPr>
            <a:r>
              <a:rPr lang="en-US" sz="1500" dirty="0"/>
              <a:t>Programming assistance and raising project visibility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05432181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6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60016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And also thanks to</a:t>
            </a:r>
            <a:endParaRPr lang="en-US" sz="4000" b="0" i="1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0" y="644770"/>
            <a:ext cx="9144000" cy="550270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285750" indent="-285750">
              <a:lnSpc>
                <a:spcPct val="20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Bettina </a:t>
            </a:r>
            <a:r>
              <a:rPr lang="en-US" sz="1500" u="sng" dirty="0" err="1"/>
              <a:t>Mikulecs</a:t>
            </a:r>
            <a:r>
              <a:rPr lang="en-US" sz="1500" dirty="0"/>
              <a:t> (BE-OP-PS) &amp; </a:t>
            </a:r>
            <a:r>
              <a:rPr lang="en-US" sz="1500" u="sng" dirty="0"/>
              <a:t>Frank </a:t>
            </a:r>
            <a:r>
              <a:rPr lang="en-US" sz="1500" u="sng" dirty="0" err="1"/>
              <a:t>Tecker</a:t>
            </a:r>
            <a:r>
              <a:rPr lang="en-US" sz="1500" dirty="0"/>
              <a:t> (CAS)</a:t>
            </a:r>
          </a:p>
          <a:p>
            <a:pPr marL="742950" lvl="1" indent="-285750">
              <a:lnSpc>
                <a:spcPct val="20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500" dirty="0"/>
              <a:t>Long suffering supervisors </a:t>
            </a:r>
            <a:r>
              <a:rPr lang="en-US" sz="1500" dirty="0">
                <a:sym typeface="Wingdings" pitchFamily="2" charset="2"/>
              </a:rPr>
              <a:t></a:t>
            </a:r>
          </a:p>
          <a:p>
            <a:pPr marL="285750" indent="-285750">
              <a:lnSpc>
                <a:spcPct val="20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500" u="sng" dirty="0">
                <a:sym typeface="Wingdings" pitchFamily="2" charset="2"/>
              </a:rPr>
              <a:t>Eva Maria Gonzalez Garcia</a:t>
            </a:r>
            <a:r>
              <a:rPr lang="en-US" sz="1500" dirty="0">
                <a:sym typeface="Wingdings" pitchFamily="2" charset="2"/>
              </a:rPr>
              <a:t> (BE-OP-PS)</a:t>
            </a:r>
          </a:p>
          <a:p>
            <a:pPr marL="742950" lvl="1" indent="-285750">
              <a:lnSpc>
                <a:spcPct val="20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500" dirty="0">
                <a:sym typeface="Wingdings" pitchFamily="2" charset="2"/>
              </a:rPr>
              <a:t>Technical student assisting project 2020-2021</a:t>
            </a:r>
            <a:endParaRPr lang="en-US" sz="1500" dirty="0"/>
          </a:p>
          <a:p>
            <a:pPr marL="285750" lvl="0" indent="-285750" rtl="0">
              <a:lnSpc>
                <a:spcPct val="200000"/>
              </a:lnSpc>
              <a:spcBef>
                <a:spcPts val="0"/>
              </a:spcBef>
              <a:spcAft>
                <a:spcPts val="0"/>
              </a:spcAft>
              <a:buSzPts val="1280"/>
              <a:buFont typeface="Arial" panose="020B0604020202020204" pitchFamily="34" charset="0"/>
              <a:buChar char="•"/>
            </a:pPr>
            <a:r>
              <a:rPr lang="en-US" sz="1500" u="sng" dirty="0"/>
              <a:t>Prof. Andrew </a:t>
            </a:r>
            <a:r>
              <a:rPr lang="en-US" sz="1500" u="sng" dirty="0" err="1"/>
              <a:t>Ranicki</a:t>
            </a:r>
            <a:r>
              <a:rPr lang="en-US" sz="1500" dirty="0"/>
              <a:t> (1948-2018) (Edinburgh)</a:t>
            </a:r>
          </a:p>
          <a:p>
            <a:pPr marL="742950" lvl="1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400" dirty="0"/>
              <a:t>Former advisor and supervisor</a:t>
            </a:r>
          </a:p>
          <a:p>
            <a:pPr marL="285750" indent="-285750">
              <a:lnSpc>
                <a:spcPct val="150000"/>
              </a:lnSpc>
              <a:spcBef>
                <a:spcPts val="0"/>
              </a:spcBef>
              <a:buSzPts val="1280"/>
              <a:buFont typeface="Arial" panose="020B0604020202020204" pitchFamily="34" charset="0"/>
              <a:buChar char="•"/>
            </a:pPr>
            <a:r>
              <a:rPr lang="en-US" sz="1600" dirty="0"/>
              <a:t>and too </a:t>
            </a:r>
            <a:r>
              <a:rPr lang="en-US" sz="1600" u="sng" dirty="0"/>
              <a:t>many operators</a:t>
            </a:r>
            <a:r>
              <a:rPr lang="en-US" sz="1600" dirty="0"/>
              <a:t> to mention!</a:t>
            </a: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7578304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71762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Start</a:t>
            </a:r>
            <a:endParaRPr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62822098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8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2784350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dirty="0">
                <a:solidFill>
                  <a:schemeClr val="dk1"/>
                </a:solidFill>
              </a:rPr>
              <a:t>Overview</a:t>
            </a:r>
            <a:endParaRPr lang="en-US" sz="4000" b="0" u="none" strike="noStrike" cap="none" dirty="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56793932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2"/>
          <p:cNvSpPr txBox="1">
            <a:spLocks noGrp="1"/>
          </p:cNvSpPr>
          <p:nvPr>
            <p:ph type="sldNum" idx="12"/>
          </p:nvPr>
        </p:nvSpPr>
        <p:spPr>
          <a:xfrm>
            <a:off x="8185376" y="6356350"/>
            <a:ext cx="501424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GB"/>
              <a:t>9</a:t>
            </a:fld>
            <a:endParaRPr/>
          </a:p>
        </p:txBody>
      </p:sp>
      <p:sp>
        <p:nvSpPr>
          <p:cNvPr id="91" name="Google Shape;91;p2"/>
          <p:cNvSpPr txBox="1"/>
          <p:nvPr/>
        </p:nvSpPr>
        <p:spPr>
          <a:xfrm>
            <a:off x="76200" y="-30604"/>
            <a:ext cx="8991599" cy="6505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/>
          <a:p>
            <a:pPr marL="0" marR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en-US" sz="4000" b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Scheduling beams</a:t>
            </a:r>
          </a:p>
        </p:txBody>
      </p:sp>
      <p:sp>
        <p:nvSpPr>
          <p:cNvPr id="3" name="Google Shape;80;p1">
            <a:extLst>
              <a:ext uri="{FF2B5EF4-FFF2-40B4-BE49-F238E27FC236}">
                <a16:creationId xmlns:a16="http://schemas.microsoft.com/office/drawing/2014/main" id="{7366D439-397A-F569-DC00-EF530CC54A22}"/>
              </a:ext>
            </a:extLst>
          </p:cNvPr>
          <p:cNvSpPr txBox="1">
            <a:spLocks noGrp="1"/>
          </p:cNvSpPr>
          <p:nvPr>
            <p:ph type="body" idx="1"/>
          </p:nvPr>
        </p:nvSpPr>
        <p:spPr>
          <a:xfrm>
            <a:off x="76200" y="3212756"/>
            <a:ext cx="8991599" cy="25784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/>
          <a:p>
            <a:pPr marL="800100" lvl="1" indent="-342900">
              <a:lnSpc>
                <a:spcPct val="150000"/>
              </a:lnSpc>
              <a:spcBef>
                <a:spcPts val="0"/>
              </a:spcBef>
              <a:buSzPts val="1280"/>
              <a:buFont typeface="+mj-lt"/>
              <a:buAutoNum type="arabicPeriod"/>
            </a:pPr>
            <a:endParaRPr lang="en-US" sz="1400" dirty="0"/>
          </a:p>
          <a:p>
            <a:pPr marL="457200" lvl="1" indent="0">
              <a:lnSpc>
                <a:spcPct val="150000"/>
              </a:lnSpc>
              <a:spcBef>
                <a:spcPts val="0"/>
              </a:spcBef>
              <a:buSzPts val="1280"/>
            </a:pPr>
            <a:endParaRPr lang="en-US" sz="1400" dirty="0"/>
          </a:p>
        </p:txBody>
      </p:sp>
      <p:sp>
        <p:nvSpPr>
          <p:cNvPr id="2" name="Google Shape;90;p2">
            <a:extLst>
              <a:ext uri="{FF2B5EF4-FFF2-40B4-BE49-F238E27FC236}">
                <a16:creationId xmlns:a16="http://schemas.microsoft.com/office/drawing/2014/main" id="{E3E2EE2F-53AD-8166-1E1C-D107B90AC849}"/>
              </a:ext>
            </a:extLst>
          </p:cNvPr>
          <p:cNvSpPr txBox="1"/>
          <p:nvPr/>
        </p:nvSpPr>
        <p:spPr>
          <a:xfrm>
            <a:off x="3200400" y="6356349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sz="1200" b="0" i="0" u="none" strike="noStrike" cap="none" dirty="0">
                <a:solidFill>
                  <a:srgbClr val="8897BD"/>
                </a:solidFill>
                <a:latin typeface="Arial"/>
                <a:ea typeface="Arial"/>
                <a:cs typeface="Arial"/>
                <a:sym typeface="Arial"/>
              </a:rPr>
              <a:t>Sandy Easton (BE-OP-PS)</a:t>
            </a:r>
            <a:endParaRPr dirty="0"/>
          </a:p>
        </p:txBody>
      </p:sp>
      <p:sp>
        <p:nvSpPr>
          <p:cNvPr id="4" name="Google Shape;81;p1">
            <a:extLst>
              <a:ext uri="{FF2B5EF4-FFF2-40B4-BE49-F238E27FC236}">
                <a16:creationId xmlns:a16="http://schemas.microsoft.com/office/drawing/2014/main" id="{BEA270F8-E2FE-7C9C-ACB9-95ADDD1C3D6F}"/>
              </a:ext>
            </a:extLst>
          </p:cNvPr>
          <p:cNvSpPr txBox="1">
            <a:spLocks noGrp="1"/>
          </p:cNvSpPr>
          <p:nvPr>
            <p:ph type="ftr" idx="11"/>
          </p:nvPr>
        </p:nvSpPr>
        <p:spPr>
          <a:xfrm>
            <a:off x="5427187" y="6356348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GB" dirty="0"/>
              <a:t>16</a:t>
            </a:r>
            <a:r>
              <a:rPr lang="en-GB" baseline="30000" dirty="0"/>
              <a:t>th</a:t>
            </a:r>
            <a:r>
              <a:rPr lang="en-GB" dirty="0"/>
              <a:t> May 2023</a:t>
            </a:r>
            <a:endParaRPr dirty="0"/>
          </a:p>
        </p:txBody>
      </p:sp>
      <p:sp>
        <p:nvSpPr>
          <p:cNvPr id="7" name="Google Shape;80;p1">
            <a:extLst>
              <a:ext uri="{FF2B5EF4-FFF2-40B4-BE49-F238E27FC236}">
                <a16:creationId xmlns:a16="http://schemas.microsoft.com/office/drawing/2014/main" id="{27444BAB-812C-1BEF-A0A9-DC6FE97A578E}"/>
              </a:ext>
            </a:extLst>
          </p:cNvPr>
          <p:cNvSpPr txBox="1">
            <a:spLocks/>
          </p:cNvSpPr>
          <p:nvPr/>
        </p:nvSpPr>
        <p:spPr>
          <a:xfrm>
            <a:off x="4295370" y="710528"/>
            <a:ext cx="4772429" cy="2502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CERN’s accelerators are a chain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Beams come from only two sources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Trafficing beams inefficiently wastes experiment-time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Geneva traffic vs. Geneva airport….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Scheduling bottlenecks -&gt; Fewer beams/minute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Not an insignifcant loss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The schedule is adjusted during real-time operations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Every time an experiment’s requirement changes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20 – 80 times per day </a:t>
            </a:r>
          </a:p>
          <a:p>
            <a:pPr marL="685800" lvl="1" indent="0"/>
            <a:endParaRPr lang="en-CH" dirty="0"/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BC56763-C588-F02B-1EAC-5A9FC18070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70" y="619908"/>
            <a:ext cx="4162830" cy="2592848"/>
          </a:xfrm>
          <a:prstGeom prst="rect">
            <a:avLst/>
          </a:prstGeom>
          <a:solidFill>
            <a:schemeClr val="tx1"/>
          </a:solidFill>
        </p:spPr>
      </p:pic>
      <p:sp>
        <p:nvSpPr>
          <p:cNvPr id="10" name="Google Shape;80;p1">
            <a:extLst>
              <a:ext uri="{FF2B5EF4-FFF2-40B4-BE49-F238E27FC236}">
                <a16:creationId xmlns:a16="http://schemas.microsoft.com/office/drawing/2014/main" id="{F4396D72-A4E3-E5DA-CC1A-F597B6A1EDEB}"/>
              </a:ext>
            </a:extLst>
          </p:cNvPr>
          <p:cNvSpPr txBox="1">
            <a:spLocks/>
          </p:cNvSpPr>
          <p:nvPr/>
        </p:nvSpPr>
        <p:spPr>
          <a:xfrm>
            <a:off x="76200" y="3344562"/>
            <a:ext cx="8991599" cy="280291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0" rIns="45700" bIns="0" anchor="t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L="457200" marR="0" lvl="0" indent="-228600" algn="l" rtl="0">
              <a:lnSpc>
                <a:spcPct val="100000"/>
              </a:lnSpc>
              <a:spcBef>
                <a:spcPts val="280"/>
              </a:spcBef>
              <a:spcAft>
                <a:spcPts val="0"/>
              </a:spcAft>
              <a:buClr>
                <a:schemeClr val="dk1"/>
              </a:buClr>
              <a:buSzPts val="1120"/>
              <a:buFont typeface="Arial"/>
              <a:buNone/>
              <a:defRPr sz="14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100000"/>
              </a:lnSpc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080"/>
              <a:buFont typeface="Arial"/>
              <a:buNone/>
              <a:defRPr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100000"/>
              </a:lnSpc>
              <a:spcBef>
                <a:spcPts val="200"/>
              </a:spcBef>
              <a:spcAft>
                <a:spcPts val="0"/>
              </a:spcAft>
              <a:buClr>
                <a:schemeClr val="dk1"/>
              </a:buClr>
              <a:buSzPts val="850"/>
              <a:buFont typeface="Arial"/>
              <a:buNone/>
              <a:defRPr sz="1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81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100000"/>
              </a:lnSpc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sz="9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5"/>
              </a:buClr>
              <a:buSzPts val="1800"/>
              <a:buFont typeface="Arial"/>
              <a:buChar char="-"/>
              <a:defRPr sz="20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3200400" marR="0" lvl="6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657600" marR="0" lvl="7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▪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4114800" marR="0" lvl="8" indent="-342900" algn="l" rtl="0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chemeClr val="accent6"/>
              </a:buClr>
              <a:buSzPts val="1800"/>
              <a:buFont typeface="Arial"/>
              <a:buChar char="•"/>
              <a:defRPr sz="16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At any given time, this scheduling task is handled by t</a:t>
            </a:r>
            <a:r>
              <a:rPr lang="en-GB" dirty="0"/>
              <a:t>h</a:t>
            </a:r>
            <a:r>
              <a:rPr lang="en-CH" dirty="0"/>
              <a:t>e accelerator operators in the CCC	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Knowledge of which beams are to be taken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Knowledge of all scheduling constraints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en-CH" sz="1200" dirty="0"/>
              <a:t>How many to whom?</a:t>
            </a:r>
          </a:p>
          <a:p>
            <a:pPr marL="1428750" lvl="2" indent="-285750">
              <a:buFont typeface="Arial" panose="020B0604020202020204" pitchFamily="34" charset="0"/>
              <a:buChar char="•"/>
            </a:pPr>
            <a:r>
              <a:rPr lang="en-CH" sz="1200" dirty="0"/>
              <a:t>User requirements, hardware constraints, etc.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Knowledge of which users are given highest priorities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The operators agree upon a new schedule at every change</a:t>
            </a:r>
          </a:p>
          <a:p>
            <a:pPr marL="971550" lvl="1" indent="-285750">
              <a:buFont typeface="Arial" panose="020B0604020202020204" pitchFamily="34" charset="0"/>
              <a:buChar char="•"/>
            </a:pPr>
            <a:r>
              <a:rPr lang="en-CH" dirty="0"/>
              <a:t>A.k.a. “change the * </a:t>
            </a:r>
            <a:r>
              <a:rPr lang="en-CH" i="1" u="sng" dirty="0"/>
              <a:t>Supercycle</a:t>
            </a:r>
            <a:r>
              <a:rPr lang="en-CH" dirty="0"/>
              <a:t>”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r>
              <a:rPr lang="en-CH" dirty="0"/>
              <a:t>This schedule is used until the next change in a user requirement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CH" dirty="0"/>
          </a:p>
          <a:p>
            <a:pPr marL="228600" indent="0"/>
            <a:r>
              <a:rPr lang="en-CH" dirty="0"/>
              <a:t>* </a:t>
            </a:r>
            <a:r>
              <a:rPr lang="en-CH" i="1" dirty="0"/>
              <a:t>“Supercycle” = the schedule of beams to be created by the accelerator chain</a:t>
            </a:r>
          </a:p>
          <a:p>
            <a:pPr marL="514350" indent="-285750">
              <a:buFont typeface="Arial" panose="020B0604020202020204" pitchFamily="34" charset="0"/>
              <a:buChar char="•"/>
            </a:pPr>
            <a:endParaRPr lang="en-CH" dirty="0"/>
          </a:p>
        </p:txBody>
      </p:sp>
    </p:spTree>
    <p:extLst>
      <p:ext uri="{BB962C8B-B14F-4D97-AF65-F5344CB8AC3E}">
        <p14:creationId xmlns:p14="http://schemas.microsoft.com/office/powerpoint/2010/main" val="255771558"/>
      </p:ext>
    </p:extLst>
  </p:cSld>
  <p:clrMapOvr>
    <a:masterClrMapping/>
  </p:clrMapOvr>
</p:sld>
</file>

<file path=ppt/theme/theme1.xml><?xml version="1.0" encoding="utf-8"?>
<a:theme xmlns:a="http://schemas.openxmlformats.org/drawingml/2006/main" name="CERNCorporate4-3">
  <a:themeElements>
    <a:clrScheme name="CERN 1">
      <a:dk1>
        <a:srgbClr val="0055A0"/>
      </a:dk1>
      <a:lt1>
        <a:srgbClr val="FFFFFF"/>
      </a:lt1>
      <a:dk2>
        <a:srgbClr val="0055A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8831</TotalTime>
  <Words>2495</Words>
  <Application>Microsoft Macintosh PowerPoint</Application>
  <PresentationFormat>On-screen Show (4:3)</PresentationFormat>
  <Paragraphs>602</Paragraphs>
  <Slides>49</Slides>
  <Notes>47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49</vt:i4>
      </vt:variant>
    </vt:vector>
  </HeadingPairs>
  <TitlesOfParts>
    <vt:vector size="52" baseType="lpstr">
      <vt:lpstr>Arial</vt:lpstr>
      <vt:lpstr>Calibri</vt:lpstr>
      <vt:lpstr>CERNCorporate4-3</vt:lpstr>
      <vt:lpstr>PowerPoint Presentation</vt:lpstr>
      <vt:lpstr>Automated scheduling optimisation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Text </dc:title>
  <dc:creator>Rende Steerenberg</dc:creator>
  <cp:lastModifiedBy>Sandy Easton</cp:lastModifiedBy>
  <cp:revision>13</cp:revision>
  <dcterms:created xsi:type="dcterms:W3CDTF">2016-06-24T15:16:18Z</dcterms:created>
  <dcterms:modified xsi:type="dcterms:W3CDTF">2023-05-16T13:55:40Z</dcterms:modified>
</cp:coreProperties>
</file>