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340" r:id="rId3"/>
    <p:sldId id="276" r:id="rId4"/>
    <p:sldId id="343" r:id="rId5"/>
    <p:sldId id="341" r:id="rId6"/>
    <p:sldId id="334" r:id="rId7"/>
    <p:sldId id="358" r:id="rId8"/>
    <p:sldId id="344" r:id="rId9"/>
    <p:sldId id="347" r:id="rId10"/>
    <p:sldId id="348" r:id="rId11"/>
    <p:sldId id="345" r:id="rId12"/>
    <p:sldId id="335" r:id="rId13"/>
    <p:sldId id="346" r:id="rId14"/>
    <p:sldId id="349" r:id="rId15"/>
    <p:sldId id="336" r:id="rId16"/>
    <p:sldId id="351" r:id="rId17"/>
    <p:sldId id="339" r:id="rId18"/>
    <p:sldId id="350" r:id="rId19"/>
    <p:sldId id="338" r:id="rId20"/>
    <p:sldId id="352" r:id="rId21"/>
    <p:sldId id="355" r:id="rId22"/>
    <p:sldId id="356" r:id="rId23"/>
    <p:sldId id="357" r:id="rId24"/>
    <p:sldId id="354" r:id="rId25"/>
    <p:sldId id="333" r:id="rId26"/>
    <p:sldId id="277" r:id="rId27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BAFF"/>
    <a:srgbClr val="9195AE"/>
    <a:srgbClr val="000000"/>
    <a:srgbClr val="FFC000"/>
    <a:srgbClr val="B8BAFF"/>
    <a:srgbClr val="FF0000"/>
    <a:srgbClr val="002374"/>
    <a:srgbClr val="00863D"/>
    <a:srgbClr val="2D7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5481" autoAdjust="0"/>
  </p:normalViewPr>
  <p:slideViewPr>
    <p:cSldViewPr>
      <p:cViewPr>
        <p:scale>
          <a:sx n="89" d="100"/>
          <a:sy n="89" d="100"/>
        </p:scale>
        <p:origin x="33" y="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31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71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32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4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641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97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017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28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14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Burn natural U without enrichment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8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87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04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97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42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57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nº collision water 27, graphite 112, heavy water is 35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616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93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35441658-03CE-393F-643E-E6C735E644E6}"/>
              </a:ext>
            </a:extLst>
          </p:cNvPr>
          <p:cNvGrpSpPr/>
          <p:nvPr userDrawn="1"/>
        </p:nvGrpSpPr>
        <p:grpSpPr>
          <a:xfrm>
            <a:off x="4583832" y="1700808"/>
            <a:ext cx="2869780" cy="2869780"/>
            <a:chOff x="4583832" y="1700808"/>
            <a:chExt cx="2869780" cy="2869780"/>
          </a:xfrm>
        </p:grpSpPr>
        <p:pic>
          <p:nvPicPr>
            <p:cNvPr id="3" name="Gráfico 2" descr="Central de energía contorno">
              <a:extLst>
                <a:ext uri="{FF2B5EF4-FFF2-40B4-BE49-F238E27FC236}">
                  <a16:creationId xmlns:a16="http://schemas.microsoft.com/office/drawing/2014/main" id="{57741E52-8EC7-EA72-A845-CB7D7F0A63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83832" y="1700808"/>
              <a:ext cx="2869780" cy="2869780"/>
            </a:xfrm>
            <a:prstGeom prst="rect">
              <a:avLst/>
            </a:prstGeom>
          </p:spPr>
        </p:pic>
        <p:pic>
          <p:nvPicPr>
            <p:cNvPr id="6" name="Gráfico 5" descr="Átomo contorno">
              <a:extLst>
                <a:ext uri="{FF2B5EF4-FFF2-40B4-BE49-F238E27FC236}">
                  <a16:creationId xmlns:a16="http://schemas.microsoft.com/office/drawing/2014/main" id="{23C294E1-D941-7381-A28A-42199C2B50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61522" y="3118955"/>
              <a:ext cx="914400" cy="9144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545459" y="1041401"/>
            <a:ext cx="9144000" cy="23875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572059" y="3645024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E370321-A270-60B6-64F5-CDF19BA82EA1}"/>
              </a:ext>
            </a:extLst>
          </p:cNvPr>
          <p:cNvSpPr/>
          <p:nvPr userDrawn="1"/>
        </p:nvSpPr>
        <p:spPr bwMode="auto">
          <a:xfrm>
            <a:off x="-1" y="6332741"/>
            <a:ext cx="12191999" cy="515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A45D4E30-5EC8-E1D2-8CB4-D7C5096786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304534" y="6414572"/>
            <a:ext cx="1296144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/>
              <a:t>23 Mar, 2023</a:t>
            </a:r>
          </a:p>
        </p:txBody>
      </p:sp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29CCA32-3A12-C2CD-024A-97118242F4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822" y="6381990"/>
            <a:ext cx="468307" cy="463601"/>
          </a:xfrm>
          <a:prstGeom prst="rect">
            <a:avLst/>
          </a:prstGeom>
        </p:spPr>
      </p:pic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B2B59BD4-A4A0-4659-0A90-7F64940AEE9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88633" y="6414572"/>
            <a:ext cx="4307210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b="0" i="0" dirty="0">
                <a:solidFill>
                  <a:schemeClr val="bg1"/>
                </a:solidFill>
              </a:rPr>
              <a:t>Introduction to Nuclear Engineering</a:t>
            </a:r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B0DC5991-3078-8819-61F3-442F8DB491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704917" y="6368589"/>
            <a:ext cx="468307" cy="463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24658A8-23A9-A057-54A0-BC97E6C94F2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88633" y="6414572"/>
            <a:ext cx="4307210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b="0" i="0" dirty="0">
                <a:solidFill>
                  <a:schemeClr val="bg1"/>
                </a:solidFill>
              </a:rPr>
              <a:t>Introduction to Nuclear Engineering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C0CE0E32-74EF-6712-E906-A46EF4AE42BF}"/>
              </a:ext>
            </a:extLst>
          </p:cNvPr>
          <p:cNvGrpSpPr/>
          <p:nvPr userDrawn="1"/>
        </p:nvGrpSpPr>
        <p:grpSpPr>
          <a:xfrm>
            <a:off x="93489" y="6358617"/>
            <a:ext cx="468000" cy="469232"/>
            <a:chOff x="4583832" y="1700808"/>
            <a:chExt cx="2869780" cy="2869780"/>
          </a:xfrm>
        </p:grpSpPr>
        <p:pic>
          <p:nvPicPr>
            <p:cNvPr id="14" name="Gráfico 13" descr="Central de energía contorno">
              <a:extLst>
                <a:ext uri="{FF2B5EF4-FFF2-40B4-BE49-F238E27FC236}">
                  <a16:creationId xmlns:a16="http://schemas.microsoft.com/office/drawing/2014/main" id="{BEEC70CA-FA87-CDFB-F54E-EE1A81D78C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83832" y="1700808"/>
              <a:ext cx="2869780" cy="2869780"/>
            </a:xfrm>
            <a:prstGeom prst="rect">
              <a:avLst/>
            </a:prstGeom>
          </p:spPr>
        </p:pic>
        <p:pic>
          <p:nvPicPr>
            <p:cNvPr id="15" name="Gráfico 14" descr="Átomo contorno">
              <a:extLst>
                <a:ext uri="{FF2B5EF4-FFF2-40B4-BE49-F238E27FC236}">
                  <a16:creationId xmlns:a16="http://schemas.microsoft.com/office/drawing/2014/main" id="{620CEA04-C56E-43CA-D7B6-C09D95BF5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61522" y="3118955"/>
              <a:ext cx="914400" cy="914400"/>
            </a:xfrm>
            <a:prstGeom prst="rect">
              <a:avLst/>
            </a:prstGeom>
          </p:spPr>
        </p:pic>
      </p:grpSp>
      <p:pic>
        <p:nvPicPr>
          <p:cNvPr id="16" name="Image 2" descr="logooutline.eps">
            <a:extLst>
              <a:ext uri="{FF2B5EF4-FFF2-40B4-BE49-F238E27FC236}">
                <a16:creationId xmlns:a16="http://schemas.microsoft.com/office/drawing/2014/main" id="{D6EDDD15-9CFD-455F-F8E0-0C4C1C4B633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1704917" y="6368589"/>
            <a:ext cx="468307" cy="46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7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0888262" y="6409321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310767" y="928788"/>
            <a:ext cx="11570467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</a:t>
            </a:r>
            <a:r>
              <a:rPr lang="en-US" noProof="0" dirty="0" err="1"/>
              <a:t>el</a:t>
            </a:r>
            <a:r>
              <a:rPr lang="en-US" noProof="0" dirty="0"/>
              <a:t>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0CEAA68-5C11-C765-A46A-48C34413806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23850" indent="-324000">
              <a:buFont typeface="Wingdings" panose="05000000000000000000" pitchFamily="2" charset="2"/>
              <a:buChar char="v"/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48000" indent="-324000">
              <a:buFont typeface="Wingdings" panose="05000000000000000000" pitchFamily="2" charset="2"/>
              <a:buChar char="v"/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2000" indent="-324000">
              <a:buFont typeface="Wingdings" panose="05000000000000000000" pitchFamily="2" charset="2"/>
              <a:buChar char="v"/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411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10" Type="http://schemas.openxmlformats.org/officeDocument/2006/relationships/image" Target="../media/image5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3421" y="240737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</a:t>
            </a:r>
            <a:r>
              <a:rPr lang="en-US" noProof="0" dirty="0" err="1"/>
              <a:t>el</a:t>
            </a:r>
            <a:r>
              <a:rPr lang="en-US" noProof="0" dirty="0"/>
              <a:t>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9052A12-E09C-BB43-EB8B-1EC704112040}"/>
              </a:ext>
            </a:extLst>
          </p:cNvPr>
          <p:cNvSpPr/>
          <p:nvPr userDrawn="1"/>
        </p:nvSpPr>
        <p:spPr bwMode="auto">
          <a:xfrm>
            <a:off x="5317" y="6342782"/>
            <a:ext cx="12191999" cy="515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32600AFA-DC74-4D1C-2156-4C9066D3CAE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1704917" y="6368589"/>
            <a:ext cx="468307" cy="463601"/>
          </a:xfrm>
          <a:prstGeom prst="rect">
            <a:avLst/>
          </a:prstGeom>
        </p:spPr>
      </p:pic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C0592B6C-FC03-5F81-9197-4F4088DC3FA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88633" y="6414572"/>
            <a:ext cx="4307210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b="0" i="0" dirty="0">
                <a:solidFill>
                  <a:schemeClr val="bg1"/>
                </a:solidFill>
              </a:rPr>
              <a:t>Introduction to Nuclear Engineering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0864223" y="64145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5DB3815-69A1-3075-C4B7-A2114707DE80}"/>
              </a:ext>
            </a:extLst>
          </p:cNvPr>
          <p:cNvGrpSpPr/>
          <p:nvPr userDrawn="1"/>
        </p:nvGrpSpPr>
        <p:grpSpPr>
          <a:xfrm>
            <a:off x="93489" y="6358617"/>
            <a:ext cx="468000" cy="469232"/>
            <a:chOff x="4583832" y="1700808"/>
            <a:chExt cx="2869780" cy="2869780"/>
          </a:xfrm>
        </p:grpSpPr>
        <p:pic>
          <p:nvPicPr>
            <p:cNvPr id="7" name="Gráfico 6" descr="Central de energía contorno">
              <a:extLst>
                <a:ext uri="{FF2B5EF4-FFF2-40B4-BE49-F238E27FC236}">
                  <a16:creationId xmlns:a16="http://schemas.microsoft.com/office/drawing/2014/main" id="{D8195061-EB64-F4EA-FB27-2ADAAE1818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583832" y="1700808"/>
              <a:ext cx="2869780" cy="2869780"/>
            </a:xfrm>
            <a:prstGeom prst="rect">
              <a:avLst/>
            </a:prstGeom>
          </p:spPr>
        </p:pic>
        <p:pic>
          <p:nvPicPr>
            <p:cNvPr id="10" name="Gráfico 9" descr="Átomo contorno">
              <a:extLst>
                <a:ext uri="{FF2B5EF4-FFF2-40B4-BE49-F238E27FC236}">
                  <a16:creationId xmlns:a16="http://schemas.microsoft.com/office/drawing/2014/main" id="{50AC5C49-9B39-F610-7F6C-D1F678B78F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61522" y="3118955"/>
              <a:ext cx="914400" cy="9144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75" r:id="rId4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microsoft.com/office/2007/relationships/hdphoto" Target="../media/hdphoto3.wdp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0.png"/><Relationship Id="rId5" Type="http://schemas.microsoft.com/office/2007/relationships/hdphoto" Target="../media/hdphoto3.wdp"/><Relationship Id="rId4" Type="http://schemas.openxmlformats.org/officeDocument/2006/relationships/image" Target="../media/image39.png"/><Relationship Id="rId9" Type="http://schemas.openxmlformats.org/officeDocument/2006/relationships/image" Target="../media/image3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3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0.pn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00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50.png"/><Relationship Id="rId4" Type="http://schemas.openxmlformats.org/officeDocument/2006/relationships/image" Target="../media/image5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5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0.png"/><Relationship Id="rId4" Type="http://schemas.openxmlformats.org/officeDocument/2006/relationships/image" Target="../media/image3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5.jpe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microsoft.com/office/2007/relationships/hdphoto" Target="../media/hdphoto1.wdp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848AD556-59A7-A49D-C41F-32C5752D8A9F}"/>
              </a:ext>
            </a:extLst>
          </p:cNvPr>
          <p:cNvSpPr txBox="1">
            <a:spLocks/>
          </p:cNvSpPr>
          <p:nvPr/>
        </p:nvSpPr>
        <p:spPr bwMode="auto">
          <a:xfrm>
            <a:off x="686416" y="908720"/>
            <a:ext cx="5913640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spc="-1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Quick Introduction to Nuclear Physics and Engineering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D27CF9F3-461E-42AA-C493-4C596EFE0694}"/>
              </a:ext>
            </a:extLst>
          </p:cNvPr>
          <p:cNvSpPr txBox="1">
            <a:spLocks/>
          </p:cNvSpPr>
          <p:nvPr/>
        </p:nvSpPr>
        <p:spPr bwMode="auto">
          <a:xfrm>
            <a:off x="686416" y="3822109"/>
            <a:ext cx="5121552" cy="16557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by two nuclear enthusiasts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:</a:t>
            </a:r>
            <a:endParaRPr lang="en-US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 de la Fuente, D. Amorim</a:t>
            </a:r>
          </a:p>
          <a:p>
            <a:pPr algn="l">
              <a:spcBef>
                <a:spcPts val="600"/>
              </a:spcBef>
              <a:spcAft>
                <a:spcPts val="0"/>
              </a:spcAft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sz="1600" b="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Big thanks to:</a:t>
            </a:r>
            <a:r>
              <a:rPr lang="en-US" sz="16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Jiménez and S. </a:t>
            </a:r>
            <a:r>
              <a:rPr lang="en-US" sz="16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Larriba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from Universidad </a:t>
            </a:r>
            <a:r>
              <a:rPr lang="en-US" sz="16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Politécnica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Madrid (UPM)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30DB537A-2C2D-7418-A49E-3DD2B093C678}"/>
              </a:ext>
            </a:extLst>
          </p:cNvPr>
          <p:cNvSpPr txBox="1">
            <a:spLocks/>
          </p:cNvSpPr>
          <p:nvPr/>
        </p:nvSpPr>
        <p:spPr bwMode="auto">
          <a:xfrm>
            <a:off x="686416" y="1710959"/>
            <a:ext cx="6417696" cy="207808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pPr algn="l"/>
            <a:endParaRPr lang="en-US" sz="24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6FF01A8-FD42-6A9C-6BC1-76A4D09FF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0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220" y="332656"/>
            <a:ext cx="5426795" cy="387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10F9AF9-6A65-BD11-8DCA-A2FBE5D65616}"/>
              </a:ext>
            </a:extLst>
          </p:cNvPr>
          <p:cNvSpPr txBox="1"/>
          <p:nvPr/>
        </p:nvSpPr>
        <p:spPr bwMode="auto">
          <a:xfrm>
            <a:off x="6456040" y="4233437"/>
            <a:ext cx="4982364" cy="1384995"/>
          </a:xfrm>
          <a:prstGeom prst="rect">
            <a:avLst/>
          </a:prstGeom>
          <a:noFill/>
        </p:spPr>
        <p:txBody>
          <a:bodyPr wrap="square" numCol="3">
            <a:spAutoFit/>
          </a:bodyPr>
          <a:lstStyle/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Reactor Block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Cooling Tower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Reactor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Control Rod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Support For Pressure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Steam Generator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Fuel Element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Turbine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Generator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Transformer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Condenser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Gaseous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Liquid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Air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Air (Humid)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River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Cooling-water Circulation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Primary Circuit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Secondary Circuit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Water Vapor</a:t>
            </a:r>
          </a:p>
          <a:p>
            <a:pPr algn="l" fontAlgn="base">
              <a:buFont typeface="+mj-lt"/>
              <a:buAutoNum type="arabicPeriod"/>
            </a:pPr>
            <a:r>
              <a:rPr lang="en-US" sz="105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Pump</a:t>
            </a:r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the nuclear reactor core: Fuel assembly</a:t>
            </a:r>
          </a:p>
        </p:txBody>
      </p:sp>
      <p:pic>
        <p:nvPicPr>
          <p:cNvPr id="11266" name="Picture 2" descr="Nuclear Reactor Core Schematic | Nuclear reactor, Nuclear, Nuclear power  plant">
            <a:extLst>
              <a:ext uri="{FF2B5EF4-FFF2-40B4-BE49-F238E27FC236}">
                <a16:creationId xmlns:a16="http://schemas.microsoft.com/office/drawing/2014/main" id="{7A91722E-1CFB-C154-CC5A-458EA9F530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7"/>
          <a:stretch/>
        </p:blipFill>
        <p:spPr bwMode="auto">
          <a:xfrm>
            <a:off x="3714506" y="980728"/>
            <a:ext cx="4544967" cy="524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The Moderation of Fission Reactions">
            <a:extLst>
              <a:ext uri="{FF2B5EF4-FFF2-40B4-BE49-F238E27FC236}">
                <a16:creationId xmlns:a16="http://schemas.microsoft.com/office/drawing/2014/main" id="{E2AEE29C-A46D-9B07-72DE-519B29D457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854"/>
          <a:stretch/>
        </p:blipFill>
        <p:spPr bwMode="auto">
          <a:xfrm>
            <a:off x="8328248" y="2832772"/>
            <a:ext cx="3589586" cy="278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Rectángulo 9219">
            <a:extLst>
              <a:ext uri="{FF2B5EF4-FFF2-40B4-BE49-F238E27FC236}">
                <a16:creationId xmlns:a16="http://schemas.microsoft.com/office/drawing/2014/main" id="{06C02957-4C85-74AF-2934-C8982BE0B7A5}"/>
              </a:ext>
            </a:extLst>
          </p:cNvPr>
          <p:cNvSpPr/>
          <p:nvPr/>
        </p:nvSpPr>
        <p:spPr>
          <a:xfrm>
            <a:off x="6348529" y="4233892"/>
            <a:ext cx="334293" cy="203426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28" name="Trapecio 9227">
            <a:extLst>
              <a:ext uri="{FF2B5EF4-FFF2-40B4-BE49-F238E27FC236}">
                <a16:creationId xmlns:a16="http://schemas.microsoft.com/office/drawing/2014/main" id="{A0980EEC-1D52-A39F-CAE2-50C2A9952525}"/>
              </a:ext>
            </a:extLst>
          </p:cNvPr>
          <p:cNvSpPr/>
          <p:nvPr/>
        </p:nvSpPr>
        <p:spPr>
          <a:xfrm rot="16200000">
            <a:off x="6677442" y="3362370"/>
            <a:ext cx="1944218" cy="1933458"/>
          </a:xfrm>
          <a:prstGeom prst="trapezoid">
            <a:avLst>
              <a:gd name="adj" fmla="val 45549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40000"/>
                </a:schemeClr>
              </a:gs>
              <a:gs pos="27000">
                <a:srgbClr val="D0D2DE">
                  <a:alpha val="40000"/>
                </a:srgbClr>
              </a:gs>
              <a:gs pos="67000">
                <a:srgbClr val="ABAEC2">
                  <a:alpha val="60000"/>
                </a:srgbClr>
              </a:gs>
              <a:gs pos="100000">
                <a:srgbClr val="9195A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9B38889-7578-0720-285B-E5E2FF8AB923}"/>
              </a:ext>
            </a:extLst>
          </p:cNvPr>
          <p:cNvSpPr txBox="1"/>
          <p:nvPr/>
        </p:nvSpPr>
        <p:spPr bwMode="auto">
          <a:xfrm>
            <a:off x="259286" y="2420888"/>
            <a:ext cx="33901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In </a:t>
            </a:r>
            <a:r>
              <a:rPr lang="en-US" sz="1600" dirty="0" err="1">
                <a:latin typeface="+mj-lt"/>
              </a:rPr>
              <a:t>Presurized</a:t>
            </a:r>
            <a:r>
              <a:rPr lang="en-US" sz="1600" dirty="0">
                <a:latin typeface="+mj-lt"/>
              </a:rPr>
              <a:t> Water Reactors (</a:t>
            </a:r>
            <a:r>
              <a:rPr lang="en-US" sz="1600" b="1" dirty="0">
                <a:latin typeface="+mj-lt"/>
              </a:rPr>
              <a:t>PWR</a:t>
            </a:r>
            <a:r>
              <a:rPr lang="en-US" sz="1600" dirty="0">
                <a:latin typeface="+mj-lt"/>
              </a:rPr>
              <a:t>), the 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moderator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water, is also the coolant</a:t>
            </a:r>
            <a:r>
              <a:rPr lang="en-US" sz="1600" dirty="0">
                <a:latin typeface="+mj-lt"/>
              </a:rPr>
              <a:t>. </a:t>
            </a:r>
          </a:p>
          <a:p>
            <a:pPr algn="ctr"/>
            <a:endParaRPr lang="en-US" sz="1600" dirty="0">
              <a:latin typeface="+mj-lt"/>
            </a:endParaRPr>
          </a:p>
          <a:p>
            <a:pPr algn="ctr"/>
            <a:r>
              <a:rPr lang="en-US" sz="1600" dirty="0">
                <a:latin typeface="+mj-lt"/>
              </a:rPr>
              <a:t>It flows between the fuel bundles, extracting the heat from the core and moderating the fission-born neutrons with a pressure of</a:t>
            </a:r>
          </a:p>
          <a:p>
            <a:pPr algn="ctr"/>
            <a:r>
              <a:rPr lang="en-US" sz="1600" dirty="0">
                <a:latin typeface="+mj-lt"/>
              </a:rPr>
              <a:t> P = 155 bar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4D6583-E99B-E757-6135-BE6603B43DA1}"/>
              </a:ext>
            </a:extLst>
          </p:cNvPr>
          <p:cNvSpPr txBox="1"/>
          <p:nvPr/>
        </p:nvSpPr>
        <p:spPr bwMode="auto">
          <a:xfrm>
            <a:off x="3863752" y="2416152"/>
            <a:ext cx="12981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T = 275 ºC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08E0111-6525-0C45-BC2D-87EDEEEB88D3}"/>
              </a:ext>
            </a:extLst>
          </p:cNvPr>
          <p:cNvSpPr txBox="1"/>
          <p:nvPr/>
        </p:nvSpPr>
        <p:spPr bwMode="auto">
          <a:xfrm>
            <a:off x="7307557" y="2433186"/>
            <a:ext cx="12981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+mj-lt"/>
              </a:rPr>
              <a:t>T = 315 ºC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7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the nuclear reactor core: Control rods</a:t>
            </a:r>
          </a:p>
        </p:txBody>
      </p:sp>
      <p:pic>
        <p:nvPicPr>
          <p:cNvPr id="11266" name="Picture 2" descr="Nuclear Reactor Core Schematic | Nuclear reactor, Nuclear, Nuclear power  plant">
            <a:extLst>
              <a:ext uri="{FF2B5EF4-FFF2-40B4-BE49-F238E27FC236}">
                <a16:creationId xmlns:a16="http://schemas.microsoft.com/office/drawing/2014/main" id="{7A91722E-1CFB-C154-CC5A-458EA9F530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7"/>
          <a:stretch/>
        </p:blipFill>
        <p:spPr bwMode="auto">
          <a:xfrm>
            <a:off x="3714506" y="980728"/>
            <a:ext cx="4544967" cy="524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The Moderation of Fission Reactions">
            <a:extLst>
              <a:ext uri="{FF2B5EF4-FFF2-40B4-BE49-F238E27FC236}">
                <a16:creationId xmlns:a16="http://schemas.microsoft.com/office/drawing/2014/main" id="{E2AEE29C-A46D-9B07-72DE-519B29D457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854"/>
          <a:stretch/>
        </p:blipFill>
        <p:spPr bwMode="auto">
          <a:xfrm>
            <a:off x="8328248" y="2832772"/>
            <a:ext cx="3589586" cy="278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Rectángulo 9219">
            <a:extLst>
              <a:ext uri="{FF2B5EF4-FFF2-40B4-BE49-F238E27FC236}">
                <a16:creationId xmlns:a16="http://schemas.microsoft.com/office/drawing/2014/main" id="{06C02957-4C85-74AF-2934-C8982BE0B7A5}"/>
              </a:ext>
            </a:extLst>
          </p:cNvPr>
          <p:cNvSpPr/>
          <p:nvPr/>
        </p:nvSpPr>
        <p:spPr>
          <a:xfrm>
            <a:off x="6348529" y="4233892"/>
            <a:ext cx="334293" cy="203426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28" name="Trapecio 9227">
            <a:extLst>
              <a:ext uri="{FF2B5EF4-FFF2-40B4-BE49-F238E27FC236}">
                <a16:creationId xmlns:a16="http://schemas.microsoft.com/office/drawing/2014/main" id="{A0980EEC-1D52-A39F-CAE2-50C2A9952525}"/>
              </a:ext>
            </a:extLst>
          </p:cNvPr>
          <p:cNvSpPr/>
          <p:nvPr/>
        </p:nvSpPr>
        <p:spPr>
          <a:xfrm rot="16200000">
            <a:off x="6677442" y="3362370"/>
            <a:ext cx="1944218" cy="1933458"/>
          </a:xfrm>
          <a:prstGeom prst="trapezoid">
            <a:avLst>
              <a:gd name="adj" fmla="val 45549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40000"/>
                </a:schemeClr>
              </a:gs>
              <a:gs pos="27000">
                <a:srgbClr val="D0D2DE">
                  <a:alpha val="40000"/>
                </a:srgbClr>
              </a:gs>
              <a:gs pos="67000">
                <a:srgbClr val="ABAEC2">
                  <a:alpha val="60000"/>
                </a:srgbClr>
              </a:gs>
              <a:gs pos="100000">
                <a:srgbClr val="9195A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31" name="Cilindro 9230">
            <a:extLst>
              <a:ext uri="{FF2B5EF4-FFF2-40B4-BE49-F238E27FC236}">
                <a16:creationId xmlns:a16="http://schemas.microsoft.com/office/drawing/2014/main" id="{45769AF1-5443-C2FF-B415-3A66D2A328E2}"/>
              </a:ext>
            </a:extLst>
          </p:cNvPr>
          <p:cNvSpPr/>
          <p:nvPr/>
        </p:nvSpPr>
        <p:spPr>
          <a:xfrm>
            <a:off x="9376073" y="2348880"/>
            <a:ext cx="360040" cy="129614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32" name="Cilindro 9231">
            <a:extLst>
              <a:ext uri="{FF2B5EF4-FFF2-40B4-BE49-F238E27FC236}">
                <a16:creationId xmlns:a16="http://schemas.microsoft.com/office/drawing/2014/main" id="{A888B533-FF11-A372-56EF-D2F30A019858}"/>
              </a:ext>
            </a:extLst>
          </p:cNvPr>
          <p:cNvSpPr/>
          <p:nvPr/>
        </p:nvSpPr>
        <p:spPr>
          <a:xfrm>
            <a:off x="10603918" y="2329180"/>
            <a:ext cx="360040" cy="129614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234" name="Conector recto de flecha 9233">
            <a:extLst>
              <a:ext uri="{FF2B5EF4-FFF2-40B4-BE49-F238E27FC236}">
                <a16:creationId xmlns:a16="http://schemas.microsoft.com/office/drawing/2014/main" id="{0799F55F-D6F1-F4AA-DF9F-8B7C921CE60E}"/>
              </a:ext>
            </a:extLst>
          </p:cNvPr>
          <p:cNvCxnSpPr>
            <a:cxnSpLocks/>
          </p:cNvCxnSpPr>
          <p:nvPr/>
        </p:nvCxnSpPr>
        <p:spPr>
          <a:xfrm>
            <a:off x="9556093" y="3483831"/>
            <a:ext cx="0" cy="5212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6" name="Conector recto de flecha 9235">
            <a:extLst>
              <a:ext uri="{FF2B5EF4-FFF2-40B4-BE49-F238E27FC236}">
                <a16:creationId xmlns:a16="http://schemas.microsoft.com/office/drawing/2014/main" id="{00B52D91-E7C3-8C96-3EBF-69F71B6C9689}"/>
              </a:ext>
            </a:extLst>
          </p:cNvPr>
          <p:cNvCxnSpPr>
            <a:cxnSpLocks/>
          </p:cNvCxnSpPr>
          <p:nvPr/>
        </p:nvCxnSpPr>
        <p:spPr>
          <a:xfrm>
            <a:off x="10783938" y="3483831"/>
            <a:ext cx="0" cy="5212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7" name="CuadroTexto 9236">
            <a:extLst>
              <a:ext uri="{FF2B5EF4-FFF2-40B4-BE49-F238E27FC236}">
                <a16:creationId xmlns:a16="http://schemas.microsoft.com/office/drawing/2014/main" id="{7131D45B-22BA-5B9C-EE86-67C520E94564}"/>
              </a:ext>
            </a:extLst>
          </p:cNvPr>
          <p:cNvSpPr txBox="1"/>
          <p:nvPr/>
        </p:nvSpPr>
        <p:spPr bwMode="auto">
          <a:xfrm>
            <a:off x="8832304" y="1182593"/>
            <a:ext cx="2724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Moderation can be adjusted by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control rods </a:t>
            </a:r>
            <a:r>
              <a:rPr lang="en-US" sz="1600" dirty="0"/>
              <a:t> that can absorb many neutrons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38" name="CuadroTexto 9237">
                <a:extLst>
                  <a:ext uri="{FF2B5EF4-FFF2-40B4-BE49-F238E27FC236}">
                    <a16:creationId xmlns:a16="http://schemas.microsoft.com/office/drawing/2014/main" id="{8ABE1BB1-A7F2-4ECF-3026-8485C1AB9D65}"/>
                  </a:ext>
                </a:extLst>
              </p:cNvPr>
              <p:cNvSpPr txBox="1"/>
              <p:nvPr/>
            </p:nvSpPr>
            <p:spPr bwMode="auto">
              <a:xfrm>
                <a:off x="9154721" y="2753651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238" name="CuadroTexto 9237">
                <a:extLst>
                  <a:ext uri="{FF2B5EF4-FFF2-40B4-BE49-F238E27FC236}">
                    <a16:creationId xmlns:a16="http://schemas.microsoft.com/office/drawing/2014/main" id="{8ABE1BB1-A7F2-4ECF-3026-8485C1AB9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54721" y="2753651"/>
                <a:ext cx="86409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39" name="CuadroTexto 9238">
                <a:extLst>
                  <a:ext uri="{FF2B5EF4-FFF2-40B4-BE49-F238E27FC236}">
                    <a16:creationId xmlns:a16="http://schemas.microsoft.com/office/drawing/2014/main" id="{FD139F93-FCCC-A011-1BC0-B3956301C959}"/>
                  </a:ext>
                </a:extLst>
              </p:cNvPr>
              <p:cNvSpPr txBox="1"/>
              <p:nvPr/>
            </p:nvSpPr>
            <p:spPr bwMode="auto">
              <a:xfrm>
                <a:off x="10364792" y="273105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239" name="CuadroTexto 9238">
                <a:extLst>
                  <a:ext uri="{FF2B5EF4-FFF2-40B4-BE49-F238E27FC236}">
                    <a16:creationId xmlns:a16="http://schemas.microsoft.com/office/drawing/2014/main" id="{FD139F93-FCCC-A011-1BC0-B3956301C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64792" y="2731059"/>
                <a:ext cx="86409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74" name="Picture 10" descr="10 B and 11 B nuclear reaction cross sections (after [24]). | Download  Scientific Diagram">
            <a:extLst>
              <a:ext uri="{FF2B5EF4-FFF2-40B4-BE49-F238E27FC236}">
                <a16:creationId xmlns:a16="http://schemas.microsoft.com/office/drawing/2014/main" id="{BC732541-7003-0FAC-49F0-DBCD9AF91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19" y="1885751"/>
            <a:ext cx="3489912" cy="294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240" name="CuadroTexto 9239">
                <a:extLst>
                  <a:ext uri="{FF2B5EF4-FFF2-40B4-BE49-F238E27FC236}">
                    <a16:creationId xmlns:a16="http://schemas.microsoft.com/office/drawing/2014/main" id="{8FEE3B5E-66E0-5CA4-15E6-0C8CB4E87BD6}"/>
                  </a:ext>
                </a:extLst>
              </p:cNvPr>
              <p:cNvSpPr txBox="1"/>
              <p:nvPr/>
            </p:nvSpPr>
            <p:spPr bwMode="auto">
              <a:xfrm>
                <a:off x="717973" y="4941168"/>
                <a:ext cx="268069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Boron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1600" dirty="0"/>
                  <a:t> </a:t>
                </a:r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cross sections (</a:t>
                </a:r>
                <a14:m>
                  <m:oMath xmlns:m="http://schemas.openxmlformats.org/officeDocument/2006/math">
                    <m:r>
                      <a:rPr lang="es-ES" sz="16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sz="16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 for neutron capture </a:t>
                </a:r>
                <a:r>
                  <a:rPr lang="en-US" sz="1600" dirty="0"/>
                  <a:t>are very high!</a:t>
                </a:r>
              </a:p>
            </p:txBody>
          </p:sp>
        </mc:Choice>
        <mc:Fallback xmlns="">
          <p:sp>
            <p:nvSpPr>
              <p:cNvPr id="9240" name="CuadroTexto 9239">
                <a:extLst>
                  <a:ext uri="{FF2B5EF4-FFF2-40B4-BE49-F238E27FC236}">
                    <a16:creationId xmlns:a16="http://schemas.microsoft.com/office/drawing/2014/main" id="{8FEE3B5E-66E0-5CA4-15E6-0C8CB4E87B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7973" y="4941168"/>
                <a:ext cx="2680698" cy="830997"/>
              </a:xfrm>
              <a:prstGeom prst="rect">
                <a:avLst/>
              </a:prstGeom>
              <a:blipFill>
                <a:blip r:embed="rId9"/>
                <a:stretch>
                  <a:fillRect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42" name="Conector recto de flecha 9241">
            <a:extLst>
              <a:ext uri="{FF2B5EF4-FFF2-40B4-BE49-F238E27FC236}">
                <a16:creationId xmlns:a16="http://schemas.microsoft.com/office/drawing/2014/main" id="{8E4617CF-40B2-2B6A-B4CB-A21FACAB9971}"/>
              </a:ext>
            </a:extLst>
          </p:cNvPr>
          <p:cNvCxnSpPr>
            <a:cxnSpLocks/>
          </p:cNvCxnSpPr>
          <p:nvPr/>
        </p:nvCxnSpPr>
        <p:spPr>
          <a:xfrm flipH="1">
            <a:off x="3503712" y="1847286"/>
            <a:ext cx="210794" cy="141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3" name="Conector recto de flecha 9242">
            <a:extLst>
              <a:ext uri="{FF2B5EF4-FFF2-40B4-BE49-F238E27FC236}">
                <a16:creationId xmlns:a16="http://schemas.microsoft.com/office/drawing/2014/main" id="{C1C18EDF-1FEB-8102-37E2-38EAD6B55F0A}"/>
              </a:ext>
            </a:extLst>
          </p:cNvPr>
          <p:cNvCxnSpPr>
            <a:cxnSpLocks/>
          </p:cNvCxnSpPr>
          <p:nvPr/>
        </p:nvCxnSpPr>
        <p:spPr>
          <a:xfrm flipH="1">
            <a:off x="3575720" y="1847286"/>
            <a:ext cx="207561" cy="357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47" name="CuadroTexto 9246">
            <a:extLst>
              <a:ext uri="{FF2B5EF4-FFF2-40B4-BE49-F238E27FC236}">
                <a16:creationId xmlns:a16="http://schemas.microsoft.com/office/drawing/2014/main" id="{99B98C4E-14B0-E820-495E-1108691B94EF}"/>
              </a:ext>
            </a:extLst>
          </p:cNvPr>
          <p:cNvSpPr txBox="1"/>
          <p:nvPr/>
        </p:nvSpPr>
        <p:spPr bwMode="auto">
          <a:xfrm>
            <a:off x="3472018" y="1326527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chemeClr val="bg2">
                    <a:lumMod val="50000"/>
                  </a:schemeClr>
                </a:solidFill>
              </a:rPr>
              <a:t>neutron</a:t>
            </a:r>
            <a:r>
              <a:rPr lang="es-ES" sz="1400" dirty="0">
                <a:solidFill>
                  <a:schemeClr val="bg2">
                    <a:lumMod val="50000"/>
                  </a:schemeClr>
                </a:solidFill>
              </a:rPr>
              <a:t> capture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36615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maintain a controlled fission chain?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5B53B9F0-BA0D-D747-C3DE-D4490BD5344B}"/>
              </a:ext>
            </a:extLst>
          </p:cNvPr>
          <p:cNvGrpSpPr/>
          <p:nvPr/>
        </p:nvGrpSpPr>
        <p:grpSpPr>
          <a:xfrm>
            <a:off x="2711624" y="1973362"/>
            <a:ext cx="5886750" cy="4258277"/>
            <a:chOff x="479376" y="1268760"/>
            <a:chExt cx="5886750" cy="4258277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6E536357-A2EE-C5B5-2747-436946B7B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9376" y="1268760"/>
              <a:ext cx="5886750" cy="4258277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6292D205-B664-B061-5C69-93CEE373B7DC}"/>
                </a:ext>
              </a:extLst>
            </p:cNvPr>
            <p:cNvSpPr/>
            <p:nvPr/>
          </p:nvSpPr>
          <p:spPr>
            <a:xfrm>
              <a:off x="5735960" y="5085184"/>
              <a:ext cx="36004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C308FF70-A779-98F6-BDFB-6281C4C51A1F}"/>
              </a:ext>
            </a:extLst>
          </p:cNvPr>
          <p:cNvGrpSpPr/>
          <p:nvPr/>
        </p:nvGrpSpPr>
        <p:grpSpPr>
          <a:xfrm rot="10800000">
            <a:off x="1847528" y="1798245"/>
            <a:ext cx="1008113" cy="3199306"/>
            <a:chOff x="1919536" y="1885878"/>
            <a:chExt cx="1008113" cy="3199306"/>
          </a:xfrm>
        </p:grpSpPr>
        <p:pic>
          <p:nvPicPr>
            <p:cNvPr id="9222" name="Picture 6" descr="Nuclear fission - Wikipedia">
              <a:extLst>
                <a:ext uri="{FF2B5EF4-FFF2-40B4-BE49-F238E27FC236}">
                  <a16:creationId xmlns:a16="http://schemas.microsoft.com/office/drawing/2014/main" id="{6A78B2B6-02B3-A9E6-24ED-B07F1ED501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91" r="25838"/>
            <a:stretch/>
          </p:blipFill>
          <p:spPr bwMode="auto">
            <a:xfrm>
              <a:off x="1919536" y="1885878"/>
              <a:ext cx="1008113" cy="3199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754B9CFE-FB35-367E-B986-3CCE77E35387}"/>
                </a:ext>
              </a:extLst>
            </p:cNvPr>
            <p:cNvSpPr/>
            <p:nvPr/>
          </p:nvSpPr>
          <p:spPr>
            <a:xfrm>
              <a:off x="2207568" y="2492896"/>
              <a:ext cx="432048" cy="288032"/>
            </a:xfrm>
            <a:prstGeom prst="ellipse">
              <a:avLst/>
            </a:prstGeom>
            <a:solidFill>
              <a:srgbClr val="1FB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44F7DB83-CA58-EE97-7713-AEE54CCEBC59}"/>
                </a:ext>
              </a:extLst>
            </p:cNvPr>
            <p:cNvSpPr/>
            <p:nvPr/>
          </p:nvSpPr>
          <p:spPr>
            <a:xfrm>
              <a:off x="2207568" y="3367222"/>
              <a:ext cx="432048" cy="288032"/>
            </a:xfrm>
            <a:prstGeom prst="ellipse">
              <a:avLst/>
            </a:prstGeom>
            <a:solidFill>
              <a:srgbClr val="B8B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24DE98CA-5DC5-BBF6-C4B1-7F8841B19D3D}"/>
              </a:ext>
            </a:extLst>
          </p:cNvPr>
          <p:cNvGrpSpPr/>
          <p:nvPr/>
        </p:nvGrpSpPr>
        <p:grpSpPr>
          <a:xfrm rot="16200000">
            <a:off x="4527300" y="101156"/>
            <a:ext cx="1008113" cy="3199306"/>
            <a:chOff x="1919536" y="1885878"/>
            <a:chExt cx="1008113" cy="3199306"/>
          </a:xfrm>
        </p:grpSpPr>
        <p:pic>
          <p:nvPicPr>
            <p:cNvPr id="13" name="Picture 6" descr="Nuclear fission - Wikipedia">
              <a:extLst>
                <a:ext uri="{FF2B5EF4-FFF2-40B4-BE49-F238E27FC236}">
                  <a16:creationId xmlns:a16="http://schemas.microsoft.com/office/drawing/2014/main" id="{C52FE697-EC31-1A1F-A1F9-4DE3D8CB3D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91" r="25838"/>
            <a:stretch/>
          </p:blipFill>
          <p:spPr bwMode="auto">
            <a:xfrm>
              <a:off x="1919536" y="1885878"/>
              <a:ext cx="1008113" cy="3199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A569A387-E079-5C23-65D0-5B87DC82BA6C}"/>
                </a:ext>
              </a:extLst>
            </p:cNvPr>
            <p:cNvSpPr/>
            <p:nvPr/>
          </p:nvSpPr>
          <p:spPr>
            <a:xfrm>
              <a:off x="2207568" y="2492896"/>
              <a:ext cx="432048" cy="288032"/>
            </a:xfrm>
            <a:prstGeom prst="ellipse">
              <a:avLst/>
            </a:prstGeom>
            <a:solidFill>
              <a:srgbClr val="1FB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C519B0E9-AB2B-CE9B-2E03-28A0F61F47EA}"/>
                </a:ext>
              </a:extLst>
            </p:cNvPr>
            <p:cNvSpPr/>
            <p:nvPr/>
          </p:nvSpPr>
          <p:spPr>
            <a:xfrm>
              <a:off x="2207568" y="3367222"/>
              <a:ext cx="432048" cy="288032"/>
            </a:xfrm>
            <a:prstGeom prst="ellipse">
              <a:avLst/>
            </a:prstGeom>
            <a:solidFill>
              <a:srgbClr val="B8B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24" name="Picture 8">
            <a:extLst>
              <a:ext uri="{FF2B5EF4-FFF2-40B4-BE49-F238E27FC236}">
                <a16:creationId xmlns:a16="http://schemas.microsoft.com/office/drawing/2014/main" id="{306F70EB-FFF7-DCA6-8AF6-6BC9185695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2" t="9051" r="7516" b="12515"/>
          <a:stretch/>
        </p:blipFill>
        <p:spPr bwMode="auto">
          <a:xfrm>
            <a:off x="8853522" y="2986760"/>
            <a:ext cx="2673124" cy="168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51FF606A-E2A0-9FEC-5B73-1D8787B31A63}"/>
              </a:ext>
            </a:extLst>
          </p:cNvPr>
          <p:cNvCxnSpPr/>
          <p:nvPr/>
        </p:nvCxnSpPr>
        <p:spPr>
          <a:xfrm flipV="1">
            <a:off x="8830562" y="2904581"/>
            <a:ext cx="0" cy="172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1459562F-14FE-7DCB-0A2C-15BB2D11C52D}"/>
              </a:ext>
            </a:extLst>
          </p:cNvPr>
          <p:cNvCxnSpPr>
            <a:cxnSpLocks/>
          </p:cNvCxnSpPr>
          <p:nvPr/>
        </p:nvCxnSpPr>
        <p:spPr>
          <a:xfrm>
            <a:off x="8830562" y="4632773"/>
            <a:ext cx="30137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6A9AEF2-655A-98B9-4122-ACD5468ECA3F}"/>
              </a:ext>
            </a:extLst>
          </p:cNvPr>
          <p:cNvSpPr txBox="1"/>
          <p:nvPr/>
        </p:nvSpPr>
        <p:spPr bwMode="auto">
          <a:xfrm>
            <a:off x="10557069" y="4341298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Energy (MeV)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B471024-8115-7571-16DA-C2DD7C62B906}"/>
              </a:ext>
            </a:extLst>
          </p:cNvPr>
          <p:cNvSpPr txBox="1"/>
          <p:nvPr/>
        </p:nvSpPr>
        <p:spPr bwMode="auto">
          <a:xfrm>
            <a:off x="8201353" y="2607261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Cross section (barns)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A6081E94-92F7-26AE-0D00-4B14158E4574}"/>
                  </a:ext>
                </a:extLst>
              </p:cNvPr>
              <p:cNvSpPr txBox="1"/>
              <p:nvPr/>
            </p:nvSpPr>
            <p:spPr bwMode="auto">
              <a:xfrm>
                <a:off x="1353014" y="4021661"/>
                <a:ext cx="778546" cy="403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A6081E94-92F7-26AE-0D00-4B14158E4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3014" y="4021661"/>
                <a:ext cx="778546" cy="4036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8B727154-8219-247B-5C3A-FAE465D3453F}"/>
                  </a:ext>
                </a:extLst>
              </p:cNvPr>
              <p:cNvSpPr txBox="1"/>
              <p:nvPr/>
            </p:nvSpPr>
            <p:spPr bwMode="auto">
              <a:xfrm>
                <a:off x="3400993" y="1028148"/>
                <a:ext cx="15244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238</m:t>
                          </m:r>
                        </m:sup>
                      </m:sSup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sSup>
                        <m:sSup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239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8B727154-8219-247B-5C3A-FAE465D34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0993" y="1028148"/>
                <a:ext cx="1524456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17" name="Cerrar llave 9216">
            <a:extLst>
              <a:ext uri="{FF2B5EF4-FFF2-40B4-BE49-F238E27FC236}">
                <a16:creationId xmlns:a16="http://schemas.microsoft.com/office/drawing/2014/main" id="{8A3225C1-60E4-84B3-B2CA-AA166F00E204}"/>
              </a:ext>
            </a:extLst>
          </p:cNvPr>
          <p:cNvSpPr/>
          <p:nvPr/>
        </p:nvSpPr>
        <p:spPr>
          <a:xfrm rot="5400000">
            <a:off x="9177395" y="4423008"/>
            <a:ext cx="288032" cy="880577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9" name="Cerrar llave 9218">
            <a:extLst>
              <a:ext uri="{FF2B5EF4-FFF2-40B4-BE49-F238E27FC236}">
                <a16:creationId xmlns:a16="http://schemas.microsoft.com/office/drawing/2014/main" id="{5EFDDD96-84A9-6128-8EEF-FB6B3B928956}"/>
              </a:ext>
            </a:extLst>
          </p:cNvPr>
          <p:cNvSpPr/>
          <p:nvPr/>
        </p:nvSpPr>
        <p:spPr>
          <a:xfrm rot="5400000">
            <a:off x="11131566" y="4410900"/>
            <a:ext cx="288032" cy="880577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Cerrar llave 9220">
            <a:extLst>
              <a:ext uri="{FF2B5EF4-FFF2-40B4-BE49-F238E27FC236}">
                <a16:creationId xmlns:a16="http://schemas.microsoft.com/office/drawing/2014/main" id="{00EB69EC-DE5B-4A8D-5378-A83CFF1DD5D3}"/>
              </a:ext>
            </a:extLst>
          </p:cNvPr>
          <p:cNvSpPr/>
          <p:nvPr/>
        </p:nvSpPr>
        <p:spPr>
          <a:xfrm rot="5400000">
            <a:off x="10154480" y="4423009"/>
            <a:ext cx="288032" cy="880577"/>
          </a:xfrm>
          <a:prstGeom prst="rightBrac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CuadroTexto 9222">
            <a:extLst>
              <a:ext uri="{FF2B5EF4-FFF2-40B4-BE49-F238E27FC236}">
                <a16:creationId xmlns:a16="http://schemas.microsoft.com/office/drawing/2014/main" id="{BDC3D995-4B6E-99DB-C7BC-F417CF63F17C}"/>
              </a:ext>
            </a:extLst>
          </p:cNvPr>
          <p:cNvSpPr txBox="1"/>
          <p:nvPr/>
        </p:nvSpPr>
        <p:spPr bwMode="auto">
          <a:xfrm>
            <a:off x="8869692" y="4965469"/>
            <a:ext cx="90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Thermal region</a:t>
            </a:r>
          </a:p>
        </p:txBody>
      </p:sp>
      <p:sp>
        <p:nvSpPr>
          <p:cNvPr id="9225" name="CuadroTexto 9224">
            <a:extLst>
              <a:ext uri="{FF2B5EF4-FFF2-40B4-BE49-F238E27FC236}">
                <a16:creationId xmlns:a16="http://schemas.microsoft.com/office/drawing/2014/main" id="{A4CDE8FE-EA39-DCD3-A1E9-EC3E9B44D790}"/>
              </a:ext>
            </a:extLst>
          </p:cNvPr>
          <p:cNvSpPr txBox="1"/>
          <p:nvPr/>
        </p:nvSpPr>
        <p:spPr bwMode="auto">
          <a:xfrm>
            <a:off x="10846723" y="4965469"/>
            <a:ext cx="90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Fast region</a:t>
            </a:r>
          </a:p>
        </p:txBody>
      </p:sp>
      <p:sp>
        <p:nvSpPr>
          <p:cNvPr id="9226" name="CuadroTexto 9225">
            <a:extLst>
              <a:ext uri="{FF2B5EF4-FFF2-40B4-BE49-F238E27FC236}">
                <a16:creationId xmlns:a16="http://schemas.microsoft.com/office/drawing/2014/main" id="{7488D275-ABBA-A879-808E-FDFCD4AC9ACF}"/>
              </a:ext>
            </a:extLst>
          </p:cNvPr>
          <p:cNvSpPr txBox="1"/>
          <p:nvPr/>
        </p:nvSpPr>
        <p:spPr bwMode="auto">
          <a:xfrm>
            <a:off x="9677986" y="5027159"/>
            <a:ext cx="1318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</a:rPr>
              <a:t>Resonances</a:t>
            </a:r>
          </a:p>
        </p:txBody>
      </p:sp>
      <p:sp>
        <p:nvSpPr>
          <p:cNvPr id="9236" name="CuadroTexto 9235">
            <a:extLst>
              <a:ext uri="{FF2B5EF4-FFF2-40B4-BE49-F238E27FC236}">
                <a16:creationId xmlns:a16="http://schemas.microsoft.com/office/drawing/2014/main" id="{C7A9D6F5-67A8-91E7-293B-7C9BE47598CB}"/>
              </a:ext>
            </a:extLst>
          </p:cNvPr>
          <p:cNvSpPr txBox="1"/>
          <p:nvPr/>
        </p:nvSpPr>
        <p:spPr bwMode="auto">
          <a:xfrm>
            <a:off x="4087086" y="3316153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Neutrons cycle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45DC6F4-0524-C215-8255-165D5B464701}"/>
              </a:ext>
            </a:extLst>
          </p:cNvPr>
          <p:cNvSpPr txBox="1"/>
          <p:nvPr/>
        </p:nvSpPr>
        <p:spPr bwMode="auto">
          <a:xfrm>
            <a:off x="7467728" y="1196752"/>
            <a:ext cx="423240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Since the neutrons are born until they are able to produce a new fission, they go through a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life cycle </a:t>
            </a:r>
            <a:r>
              <a:rPr lang="en-US" sz="1600" dirty="0">
                <a:latin typeface="+mj-lt"/>
              </a:rPr>
              <a:t>that accounts for the neutron losses before the next fission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4A90B6C-8BC5-9898-21BB-9378E3E642C8}"/>
              </a:ext>
            </a:extLst>
          </p:cNvPr>
          <p:cNvSpPr txBox="1"/>
          <p:nvPr/>
        </p:nvSpPr>
        <p:spPr bwMode="auto">
          <a:xfrm>
            <a:off x="2659405" y="2983109"/>
            <a:ext cx="11019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(~ MeV)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4627AFF-6E64-B444-0934-59D284582069}"/>
              </a:ext>
            </a:extLst>
          </p:cNvPr>
          <p:cNvSpPr txBox="1"/>
          <p:nvPr/>
        </p:nvSpPr>
        <p:spPr bwMode="auto">
          <a:xfrm>
            <a:off x="6600056" y="2312610"/>
            <a:ext cx="11019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(~ keV)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B60BD3A-474F-A206-4B0E-ABA52CB0D585}"/>
              </a:ext>
            </a:extLst>
          </p:cNvPr>
          <p:cNvSpPr txBox="1"/>
          <p:nvPr/>
        </p:nvSpPr>
        <p:spPr bwMode="auto">
          <a:xfrm>
            <a:off x="7169762" y="4140187"/>
            <a:ext cx="11019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(~ eV)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22A134A-1EB3-2461-361B-19501487A02D}"/>
              </a:ext>
            </a:extLst>
          </p:cNvPr>
          <p:cNvSpPr txBox="1"/>
          <p:nvPr/>
        </p:nvSpPr>
        <p:spPr bwMode="auto">
          <a:xfrm>
            <a:off x="4439817" y="4622260"/>
            <a:ext cx="1687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Moderator, Boron, structural elements</a:t>
            </a:r>
          </a:p>
        </p:txBody>
      </p:sp>
    </p:spTree>
    <p:extLst>
      <p:ext uri="{BB962C8B-B14F-4D97-AF65-F5344CB8AC3E}">
        <p14:creationId xmlns:p14="http://schemas.microsoft.com/office/powerpoint/2010/main" val="314070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9217" grpId="0" animBg="1"/>
      <p:bldP spid="9219" grpId="0" animBg="1"/>
      <p:bldP spid="9221" grpId="0" animBg="1"/>
      <p:bldP spid="9223" grpId="0"/>
      <p:bldP spid="9225" grpId="0"/>
      <p:bldP spid="92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maintain a controlled fission chain?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5B53B9F0-BA0D-D747-C3DE-D4490BD5344B}"/>
              </a:ext>
            </a:extLst>
          </p:cNvPr>
          <p:cNvGrpSpPr/>
          <p:nvPr/>
        </p:nvGrpSpPr>
        <p:grpSpPr>
          <a:xfrm>
            <a:off x="2711624" y="1973362"/>
            <a:ext cx="5886750" cy="4258277"/>
            <a:chOff x="479376" y="1268760"/>
            <a:chExt cx="5886750" cy="4258277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6E536357-A2EE-C5B5-2747-436946B7B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9376" y="1268760"/>
              <a:ext cx="5886750" cy="4258277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6292D205-B664-B061-5C69-93CEE373B7DC}"/>
                </a:ext>
              </a:extLst>
            </p:cNvPr>
            <p:cNvSpPr/>
            <p:nvPr/>
          </p:nvSpPr>
          <p:spPr>
            <a:xfrm>
              <a:off x="5735960" y="5085184"/>
              <a:ext cx="36004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230" name="CuadroTexto 9229">
                <a:extLst>
                  <a:ext uri="{FF2B5EF4-FFF2-40B4-BE49-F238E27FC236}">
                    <a16:creationId xmlns:a16="http://schemas.microsoft.com/office/drawing/2014/main" id="{D89B216F-BA5F-1849-E02E-DB859C024618}"/>
                  </a:ext>
                </a:extLst>
              </p:cNvPr>
              <p:cNvSpPr txBox="1"/>
              <p:nvPr/>
            </p:nvSpPr>
            <p:spPr bwMode="auto">
              <a:xfrm>
                <a:off x="3575720" y="1296176"/>
                <a:ext cx="3029932" cy="55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s-E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800" b="0" i="1" smtClean="0">
                          <a:latin typeface="Cambria Math" panose="02040503050406030204" pitchFamily="18" charset="0"/>
                        </a:rPr>
                        <m:t>𝜂𝜀</m:t>
                      </m:r>
                      <m:sSub>
                        <m:sSubPr>
                          <m:ctrlPr>
                            <a:rPr lang="es-E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s-ES" sz="2800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s-E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28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s-ES" sz="28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9230" name="CuadroTexto 9229">
                <a:extLst>
                  <a:ext uri="{FF2B5EF4-FFF2-40B4-BE49-F238E27FC236}">
                    <a16:creationId xmlns:a16="http://schemas.microsoft.com/office/drawing/2014/main" id="{D89B216F-BA5F-1849-E02E-DB859C024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5720" y="1296176"/>
                <a:ext cx="3029932" cy="5577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34" name="Cerrar llave 9233">
            <a:extLst>
              <a:ext uri="{FF2B5EF4-FFF2-40B4-BE49-F238E27FC236}">
                <a16:creationId xmlns:a16="http://schemas.microsoft.com/office/drawing/2014/main" id="{4587444F-33B6-0D7F-0E8C-870503465EC4}"/>
              </a:ext>
            </a:extLst>
          </p:cNvPr>
          <p:cNvSpPr/>
          <p:nvPr/>
        </p:nvSpPr>
        <p:spPr>
          <a:xfrm rot="10800000">
            <a:off x="6626207" y="1166417"/>
            <a:ext cx="288032" cy="88057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35" name="CuadroTexto 9234">
                <a:extLst>
                  <a:ext uri="{FF2B5EF4-FFF2-40B4-BE49-F238E27FC236}">
                    <a16:creationId xmlns:a16="http://schemas.microsoft.com/office/drawing/2014/main" id="{A167CAE1-F8ED-170A-2FE5-C55DC1195601}"/>
                  </a:ext>
                </a:extLst>
              </p:cNvPr>
              <p:cNvSpPr txBox="1"/>
              <p:nvPr/>
            </p:nvSpPr>
            <p:spPr bwMode="auto">
              <a:xfrm>
                <a:off x="6888168" y="1163842"/>
                <a:ext cx="216007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rgbClr val="1FBAFF"/>
                        </a:solidFill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1600" dirty="0">
                    <a:solidFill>
                      <a:srgbClr val="1FBAFF"/>
                    </a:solidFill>
                  </a:rPr>
                  <a:t> sub-critical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rgbClr val="1FBAFF"/>
                        </a:solidFill>
                        <a:latin typeface="Cambria Math" panose="02040503050406030204" pitchFamily="18" charset="0"/>
                      </a:rPr>
                      <m:t>↓</m:t>
                    </m:r>
                    <m:r>
                      <a:rPr lang="es-ES" sz="1600" b="0" i="1" smtClean="0">
                        <a:solidFill>
                          <a:srgbClr val="1FBAFF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1600" dirty="0">
                  <a:solidFill>
                    <a:srgbClr val="1FBAFF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 dirty="0">
                    <a:solidFill>
                      <a:srgbClr val="00B050"/>
                    </a:solidFill>
                  </a:rPr>
                  <a:t> critical</a:t>
                </a:r>
              </a:p>
              <a:p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super-critical </a:t>
                </a:r>
                <a14:m>
                  <m:oMath xmlns:m="http://schemas.openxmlformats.org/officeDocument/2006/math">
                    <m:r>
                      <a:rPr lang="es-ES" sz="16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↑</m:t>
                    </m:r>
                    <m:r>
                      <a:rPr lang="es-E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235" name="CuadroTexto 9234">
                <a:extLst>
                  <a:ext uri="{FF2B5EF4-FFF2-40B4-BE49-F238E27FC236}">
                    <a16:creationId xmlns:a16="http://schemas.microsoft.com/office/drawing/2014/main" id="{A167CAE1-F8ED-170A-2FE5-C55DC1195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88168" y="1163842"/>
                <a:ext cx="2160079" cy="830997"/>
              </a:xfrm>
              <a:prstGeom prst="rect">
                <a:avLst/>
              </a:prstGeom>
              <a:blipFill>
                <a:blip r:embed="rId5"/>
                <a:stretch>
                  <a:fillRect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36" name="CuadroTexto 9235">
            <a:extLst>
              <a:ext uri="{FF2B5EF4-FFF2-40B4-BE49-F238E27FC236}">
                <a16:creationId xmlns:a16="http://schemas.microsoft.com/office/drawing/2014/main" id="{C7A9D6F5-67A8-91E7-293B-7C9BE47598CB}"/>
              </a:ext>
            </a:extLst>
          </p:cNvPr>
          <p:cNvSpPr txBox="1"/>
          <p:nvPr/>
        </p:nvSpPr>
        <p:spPr bwMode="auto">
          <a:xfrm>
            <a:off x="4087086" y="3316153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Neutrons cycle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3C6D629-B950-944E-7C24-2B9577AB24C7}"/>
              </a:ext>
            </a:extLst>
          </p:cNvPr>
          <p:cNvSpPr txBox="1"/>
          <p:nvPr/>
        </p:nvSpPr>
        <p:spPr bwMode="auto">
          <a:xfrm>
            <a:off x="551384" y="3241645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BAFF"/>
                </a:solidFill>
              </a:rPr>
              <a:t>Subcriticality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78FF77F-B8BF-1AF4-3A6F-FD408686039B}"/>
              </a:ext>
            </a:extLst>
          </p:cNvPr>
          <p:cNvSpPr txBox="1"/>
          <p:nvPr/>
        </p:nvSpPr>
        <p:spPr bwMode="auto">
          <a:xfrm>
            <a:off x="9585957" y="3316153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Supercriticality</a:t>
            </a:r>
          </a:p>
        </p:txBody>
      </p:sp>
      <p:pic>
        <p:nvPicPr>
          <p:cNvPr id="12290" name="Picture 2" descr="Nuclear Reactor for University Education | SpringerLink">
            <a:extLst>
              <a:ext uri="{FF2B5EF4-FFF2-40B4-BE49-F238E27FC236}">
                <a16:creationId xmlns:a16="http://schemas.microsoft.com/office/drawing/2014/main" id="{9B7FA25D-D2E3-B156-C12A-86DA250D6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381" y="1163638"/>
            <a:ext cx="2696126" cy="161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731694C-0E8C-C6CA-33B6-09093A179F3A}"/>
              </a:ext>
            </a:extLst>
          </p:cNvPr>
          <p:cNvSpPr txBox="1"/>
          <p:nvPr/>
        </p:nvSpPr>
        <p:spPr bwMode="auto">
          <a:xfrm>
            <a:off x="176936" y="3755581"/>
            <a:ext cx="253468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The chain reaction is not maintained and will stop (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intrinsically safe</a:t>
            </a:r>
            <a:r>
              <a:rPr lang="en-US" sz="1600" dirty="0">
                <a:latin typeface="+mj-lt"/>
              </a:rPr>
              <a:t>)</a:t>
            </a:r>
          </a:p>
          <a:p>
            <a:pPr algn="ctr"/>
            <a:endParaRPr lang="en-US" sz="1600" dirty="0">
              <a:latin typeface="+mj-lt"/>
            </a:endParaRPr>
          </a:p>
          <a:p>
            <a:pPr algn="ctr"/>
            <a:r>
              <a:rPr lang="en-US" sz="1600" dirty="0">
                <a:latin typeface="+mj-lt"/>
              </a:rPr>
              <a:t>The reactor will shut down and the power produced by the core will be only the 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decay heat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A1D9B26-E6F0-ADC3-BAA5-27B178273FCE}"/>
              </a:ext>
            </a:extLst>
          </p:cNvPr>
          <p:cNvSpPr txBox="1"/>
          <p:nvPr/>
        </p:nvSpPr>
        <p:spPr bwMode="auto">
          <a:xfrm>
            <a:off x="9007038" y="3746475"/>
            <a:ext cx="30080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The chain reaction will lead to an 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exponential growth </a:t>
            </a:r>
            <a:r>
              <a:rPr lang="en-US" sz="1600" dirty="0">
                <a:latin typeface="+mj-lt"/>
              </a:rPr>
              <a:t>of the reactor power. If the safety system is not able to stop it, the core will melt </a:t>
            </a:r>
          </a:p>
          <a:p>
            <a:pPr algn="ctr"/>
            <a:endParaRPr lang="en-US" sz="16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+mj-lt"/>
              </a:rPr>
              <a:t>This is not possible in current reactors by design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+mj-lt"/>
              </a:rPr>
              <a:t>(void coefficient)</a:t>
            </a:r>
          </a:p>
        </p:txBody>
      </p:sp>
    </p:spTree>
    <p:extLst>
      <p:ext uri="{BB962C8B-B14F-4D97-AF65-F5344CB8AC3E}">
        <p14:creationId xmlns:p14="http://schemas.microsoft.com/office/powerpoint/2010/main" val="371787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4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Explode Images - Free Download on Freepik">
            <a:extLst>
              <a:ext uri="{FF2B5EF4-FFF2-40B4-BE49-F238E27FC236}">
                <a16:creationId xmlns:a16="http://schemas.microsoft.com/office/drawing/2014/main" id="{47923C78-64DE-AA76-A97E-4E23E472C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153" y="1511948"/>
            <a:ext cx="1805925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a nuclear power plant: Containment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E087EAEB-6A6D-7BE1-6663-473E9144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BEBE1"/>
              </a:clrFrom>
              <a:clrTo>
                <a:srgbClr val="EBEB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1405766"/>
            <a:ext cx="6440646" cy="484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Flight Vector Art, Icons, and Graphics for Free Download">
            <a:extLst>
              <a:ext uri="{FF2B5EF4-FFF2-40B4-BE49-F238E27FC236}">
                <a16:creationId xmlns:a16="http://schemas.microsoft.com/office/drawing/2014/main" id="{9A12A249-0832-7592-C29B-2357A595F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944" y="1719351"/>
            <a:ext cx="2438417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E262D0A-B66E-4F62-B72B-F1C85947F6D5}"/>
              </a:ext>
            </a:extLst>
          </p:cNvPr>
          <p:cNvSpPr txBox="1"/>
          <p:nvPr/>
        </p:nvSpPr>
        <p:spPr bwMode="auto">
          <a:xfrm>
            <a:off x="127249" y="3412782"/>
            <a:ext cx="36207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Containment building is designed to mitigate the radiation and avoid any leakage to the environment.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Modern containments can withstand a plane crash.</a:t>
            </a:r>
          </a:p>
          <a:p>
            <a:pPr algn="ctr"/>
            <a:r>
              <a:rPr lang="en-US" dirty="0"/>
              <a:t>Foundations are earthquake proof</a:t>
            </a:r>
          </a:p>
          <a:p>
            <a:pPr algn="ctr"/>
            <a:r>
              <a:rPr lang="en-US" dirty="0"/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12DD26B-4CA1-DE0C-0B2F-F678BA52152F}"/>
              </a:ext>
            </a:extLst>
          </p:cNvPr>
          <p:cNvSpPr txBox="1"/>
          <p:nvPr/>
        </p:nvSpPr>
        <p:spPr bwMode="auto">
          <a:xfrm>
            <a:off x="9192344" y="1442895"/>
            <a:ext cx="288915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Inside, we find the reactor pressure vessel the primary coolant loop and the steam generators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For PWR design (image), the primary loop contains:</a:t>
            </a:r>
          </a:p>
          <a:p>
            <a:pPr algn="ctr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Primary pumps: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maintain loop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RPV: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remove heat from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Pressurizer: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absorbs temperature (density) changes and aids in controlling the pressure during accident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U-tubes in steam generator: 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transfer heat to secondary loop</a:t>
            </a:r>
          </a:p>
          <a:p>
            <a:pPr algn="ctr"/>
            <a:endParaRPr lang="en-US" sz="16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1BC53F-5F21-E57B-111D-EE6A58DDF76A}"/>
              </a:ext>
            </a:extLst>
          </p:cNvPr>
          <p:cNvSpPr txBox="1"/>
          <p:nvPr/>
        </p:nvSpPr>
        <p:spPr bwMode="auto">
          <a:xfrm>
            <a:off x="8205571" y="2310931"/>
            <a:ext cx="12981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FBAFF"/>
                </a:solidFill>
                <a:latin typeface="+mj-lt"/>
              </a:rPr>
              <a:t>To turbine</a:t>
            </a:r>
            <a:endParaRPr lang="en-US" sz="1400" dirty="0">
              <a:solidFill>
                <a:srgbClr val="1FBAFF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8E5A900-B55C-D74B-8A73-738B484C5FED}"/>
              </a:ext>
            </a:extLst>
          </p:cNvPr>
          <p:cNvSpPr txBox="1"/>
          <p:nvPr/>
        </p:nvSpPr>
        <p:spPr bwMode="auto">
          <a:xfrm>
            <a:off x="8268982" y="4720833"/>
            <a:ext cx="12981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From condenser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2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a nuclear power plant: Electricity</a:t>
            </a:r>
          </a:p>
        </p:txBody>
      </p:sp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015B99F9-F559-F978-DA00-CBD19F973F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338" y="1060453"/>
            <a:ext cx="8980516" cy="515251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FBF4FC3-4BF3-7E48-C9D2-6FD2BC3D04C6}"/>
              </a:ext>
            </a:extLst>
          </p:cNvPr>
          <p:cNvSpPr txBox="1"/>
          <p:nvPr/>
        </p:nvSpPr>
        <p:spPr bwMode="auto">
          <a:xfrm>
            <a:off x="8400256" y="2780928"/>
            <a:ext cx="11521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Final heat sink can also be a river or </a:t>
            </a:r>
            <a:r>
              <a:rPr lang="en-US" sz="1400"/>
              <a:t>the sea</a:t>
            </a:r>
            <a:endParaRPr lang="en-US" sz="1400" dirty="0"/>
          </a:p>
          <a:p>
            <a:pPr algn="ctr"/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034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B7E9C57-D248-1AA5-8080-5606D39BAE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E17E6D3A-84DB-37B3-2382-D24A6956A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in nuclear power plants: Accidents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7420A58-5271-6C87-B1E7-5B744FEF4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BEBE1"/>
              </a:clrFrom>
              <a:clrTo>
                <a:srgbClr val="EBEB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38" y="1916832"/>
            <a:ext cx="4838953" cy="363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16FCDE7-102D-8DC5-2B87-BC55A2889198}"/>
              </a:ext>
            </a:extLst>
          </p:cNvPr>
          <p:cNvSpPr txBox="1"/>
          <p:nvPr/>
        </p:nvSpPr>
        <p:spPr bwMode="auto">
          <a:xfrm>
            <a:off x="911424" y="1340768"/>
            <a:ext cx="358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of coolant accident (LOCA)</a:t>
            </a:r>
          </a:p>
        </p:txBody>
      </p:sp>
      <p:pic>
        <p:nvPicPr>
          <p:cNvPr id="15362" name="Picture 2" descr="Explosion Vector&quot; Images – Browse 215 Stock Photos, Vectors ...">
            <a:extLst>
              <a:ext uri="{FF2B5EF4-FFF2-40B4-BE49-F238E27FC236}">
                <a16:creationId xmlns:a16="http://schemas.microsoft.com/office/drawing/2014/main" id="{F812B19F-C690-08E6-8963-BFCC8862A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4" t="12201" r="73077" b="14300"/>
          <a:stretch/>
        </p:blipFill>
        <p:spPr bwMode="auto">
          <a:xfrm>
            <a:off x="2469589" y="3068960"/>
            <a:ext cx="517145" cy="54848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8FE58E7-64C6-662D-58E3-4BAF817C3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BEBE1"/>
              </a:clrFrom>
              <a:clrTo>
                <a:srgbClr val="EBEB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1890544"/>
            <a:ext cx="4838953" cy="363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49A04A7-68B6-7D34-6879-C86A840C156F}"/>
              </a:ext>
            </a:extLst>
          </p:cNvPr>
          <p:cNvSpPr txBox="1"/>
          <p:nvPr/>
        </p:nvSpPr>
        <p:spPr bwMode="auto">
          <a:xfrm>
            <a:off x="7297619" y="1327488"/>
            <a:ext cx="282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Station Black Out (SBO)</a:t>
            </a:r>
          </a:p>
        </p:txBody>
      </p:sp>
      <p:pic>
        <p:nvPicPr>
          <p:cNvPr id="15364" name="Picture 4" descr="No Electricity Vector Art, Icons, and Graphics for Free Download">
            <a:extLst>
              <a:ext uri="{FF2B5EF4-FFF2-40B4-BE49-F238E27FC236}">
                <a16:creationId xmlns:a16="http://schemas.microsoft.com/office/drawing/2014/main" id="{2227C5FC-191F-33D9-460F-0E0E72458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9760" y="4476846"/>
            <a:ext cx="765888" cy="765888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93D8D9D-96FA-E631-5AFB-6E7A1F7F2A59}"/>
              </a:ext>
            </a:extLst>
          </p:cNvPr>
          <p:cNvSpPr txBox="1"/>
          <p:nvPr/>
        </p:nvSpPr>
        <p:spPr bwMode="auto">
          <a:xfrm>
            <a:off x="2855640" y="5742560"/>
            <a:ext cx="589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Need a full presentation to cover them properly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795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in nuclear power plants: Decay Heat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9401C50-2DE5-D6EC-9506-BF376B8AC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641275"/>
            <a:ext cx="5822873" cy="357544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F9911BA-662C-3B10-509E-1C9619B4CE90}"/>
              </a:ext>
            </a:extLst>
          </p:cNvPr>
          <p:cNvSpPr txBox="1"/>
          <p:nvPr/>
        </p:nvSpPr>
        <p:spPr bwMode="auto">
          <a:xfrm>
            <a:off x="435979" y="1700808"/>
            <a:ext cx="51125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important concept is how to remove the </a:t>
            </a:r>
            <a:r>
              <a:rPr lang="en-US" dirty="0">
                <a:solidFill>
                  <a:srgbClr val="C00000"/>
                </a:solidFill>
              </a:rPr>
              <a:t>decay heat </a:t>
            </a:r>
            <a:r>
              <a:rPr lang="en-US" dirty="0"/>
              <a:t>from the reactor core once it is shut down (SCRAM), done automatically by the reactor when an anomaly is detected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For decay heat removal (DHR), we have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active systems </a:t>
            </a:r>
            <a:r>
              <a:rPr lang="en-US" dirty="0"/>
              <a:t>(powered by the grid or emergency diesel generators) and in Gen III+, </a:t>
            </a:r>
            <a:r>
              <a:rPr lang="en-US" dirty="0">
                <a:solidFill>
                  <a:srgbClr val="00B050"/>
                </a:solidFill>
              </a:rPr>
              <a:t>passive systems</a:t>
            </a:r>
            <a:r>
              <a:rPr lang="en-US" dirty="0"/>
              <a:t> driven by natural forces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After Fukushima, new safety measurements don’t require any human action the first 72h (This topic also requires a full presentation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)</a:t>
            </a:r>
          </a:p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6621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in nuclear power plants: Safety systems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62198EE-48E0-0927-D47B-41F9B0F371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50"/>
          <a:stretch/>
        </p:blipFill>
        <p:spPr>
          <a:xfrm>
            <a:off x="8516560" y="908720"/>
            <a:ext cx="3274845" cy="515251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E78D44E-0357-AB5E-9D26-AB9A323832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79" b="1"/>
          <a:stretch/>
        </p:blipFill>
        <p:spPr>
          <a:xfrm>
            <a:off x="525202" y="1983470"/>
            <a:ext cx="5680414" cy="422085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BC882BA-C8F2-0028-A76D-9A888EFB8471}"/>
              </a:ext>
            </a:extLst>
          </p:cNvPr>
          <p:cNvSpPr txBox="1"/>
          <p:nvPr/>
        </p:nvSpPr>
        <p:spPr bwMode="auto">
          <a:xfrm>
            <a:off x="911424" y="1060140"/>
            <a:ext cx="5320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Active and passive safety systems </a:t>
            </a:r>
            <a:r>
              <a:rPr lang="en-US" dirty="0"/>
              <a:t>for DHR (each system has redundancy in case one train fails)</a:t>
            </a:r>
          </a:p>
          <a:p>
            <a:pPr algn="ctr"/>
            <a:r>
              <a:rPr lang="en-US" dirty="0"/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4A752BD-F4ED-8F57-116E-0B08D202205C}"/>
              </a:ext>
            </a:extLst>
          </p:cNvPr>
          <p:cNvSpPr txBox="1"/>
          <p:nvPr/>
        </p:nvSpPr>
        <p:spPr bwMode="auto">
          <a:xfrm>
            <a:off x="6090150" y="3524677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Long term, passive cooling </a:t>
            </a:r>
            <a:r>
              <a:rPr lang="en-US" dirty="0"/>
              <a:t>through containment walls condensation (just requires to refill the PCS after 72h)</a:t>
            </a:r>
          </a:p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5951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 IV nuclear reactors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233084C-3F9D-450F-5AA1-8273661DB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1324040"/>
            <a:ext cx="11083636" cy="420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39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nuclear fission?</a:t>
            </a:r>
          </a:p>
        </p:txBody>
      </p:sp>
      <p:pic>
        <p:nvPicPr>
          <p:cNvPr id="4110" name="Picture 14">
            <a:extLst>
              <a:ext uri="{FF2B5EF4-FFF2-40B4-BE49-F238E27FC236}">
                <a16:creationId xmlns:a16="http://schemas.microsoft.com/office/drawing/2014/main" id="{5A9694B0-E138-AE45-9A52-0BFB45391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911" y="1418420"/>
            <a:ext cx="7879773" cy="443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F34A33B-A1F4-7F8A-06F5-CFB6203240E7}"/>
              </a:ext>
            </a:extLst>
          </p:cNvPr>
          <p:cNvSpPr txBox="1"/>
          <p:nvPr/>
        </p:nvSpPr>
        <p:spPr bwMode="auto">
          <a:xfrm>
            <a:off x="371927" y="1412776"/>
            <a:ext cx="136815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Discovered in </a:t>
            </a:r>
            <a:r>
              <a:rPr lang="en-US" sz="1700" dirty="0">
                <a:solidFill>
                  <a:schemeClr val="bg2">
                    <a:lumMod val="75000"/>
                  </a:schemeClr>
                </a:solidFill>
              </a:rPr>
              <a:t>1938</a:t>
            </a:r>
            <a:r>
              <a:rPr lang="en-US" sz="1700" dirty="0"/>
              <a:t> by Otto Hahn and Lise Meitner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72E8A26-3B2C-DA3E-CDA1-1FFF8E6FC7A1}"/>
              </a:ext>
            </a:extLst>
          </p:cNvPr>
          <p:cNvSpPr txBox="1"/>
          <p:nvPr/>
        </p:nvSpPr>
        <p:spPr bwMode="auto">
          <a:xfrm>
            <a:off x="1523492" y="4044842"/>
            <a:ext cx="108012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neutron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0C8B15F7-FD21-E6CF-A78A-14F698B07661}"/>
                  </a:ext>
                </a:extLst>
              </p:cNvPr>
              <p:cNvSpPr txBox="1"/>
              <p:nvPr/>
            </p:nvSpPr>
            <p:spPr bwMode="auto">
              <a:xfrm>
                <a:off x="2063552" y="4945203"/>
                <a:ext cx="1944216" cy="61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solidFill>
                      <a:schemeClr val="bg2">
                        <a:lumMod val="50000"/>
                      </a:schemeClr>
                    </a:solidFill>
                  </a:rPr>
                  <a:t>Fissile</a:t>
                </a:r>
                <a:r>
                  <a:rPr lang="en-US" sz="1700" dirty="0"/>
                  <a:t> material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s-E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235</m:t>
                        </m:r>
                      </m:sup>
                    </m:sSup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s-E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𝑃𝑢</m:t>
                        </m:r>
                      </m:e>
                      <m:sup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endParaRPr lang="en-US" sz="1700" dirty="0"/>
              </a:p>
            </p:txBody>
          </p:sp>
        </mc:Choice>
        <mc:Fallback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0C8B15F7-FD21-E6CF-A78A-14F698B07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63552" y="4945203"/>
                <a:ext cx="1944216" cy="618503"/>
              </a:xfrm>
              <a:prstGeom prst="rect">
                <a:avLst/>
              </a:prstGeom>
              <a:blipFill>
                <a:blip r:embed="rId4"/>
                <a:stretch>
                  <a:fillRect t="-1961" r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A5E7A4D-53EC-2D17-F873-F85EE514D588}"/>
                  </a:ext>
                </a:extLst>
              </p:cNvPr>
              <p:cNvSpPr txBox="1"/>
              <p:nvPr/>
            </p:nvSpPr>
            <p:spPr bwMode="auto">
              <a:xfrm>
                <a:off x="9842684" y="2763762"/>
                <a:ext cx="2160240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/>
                  <a:t>Produces </a:t>
                </a:r>
                <a:r>
                  <a:rPr lang="en-US" sz="1700" dirty="0">
                    <a:solidFill>
                      <a:srgbClr val="C00000"/>
                    </a:solidFill>
                  </a:rPr>
                  <a:t>200 MeV energy </a:t>
                </a:r>
                <a:r>
                  <a:rPr lang="en-US" sz="1700" dirty="0"/>
                  <a:t>per fission event</a:t>
                </a:r>
              </a:p>
              <a:p>
                <a:pPr algn="ctr"/>
                <a:endParaRPr lang="en-US" sz="1700" dirty="0"/>
              </a:p>
              <a:p>
                <a:pPr algn="ctr"/>
                <a:r>
                  <a:rPr lang="en-US" sz="170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1700" dirty="0"/>
                  <a:t> times more than burning coal!)</a:t>
                </a:r>
              </a:p>
            </p:txBody>
          </p:sp>
        </mc:Choice>
        <mc:Fallback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A5E7A4D-53EC-2D17-F873-F85EE514D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42684" y="2763762"/>
                <a:ext cx="2160240" cy="1661993"/>
              </a:xfrm>
              <a:prstGeom prst="rect">
                <a:avLst/>
              </a:prstGeom>
              <a:blipFill>
                <a:blip r:embed="rId5"/>
                <a:stretch>
                  <a:fillRect l="-565" t="-733" r="-1695" b="-4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2CA5BD4-ABCE-471D-919C-DB96CF222836}"/>
                  </a:ext>
                </a:extLst>
              </p:cNvPr>
              <p:cNvSpPr txBox="1"/>
              <p:nvPr/>
            </p:nvSpPr>
            <p:spPr bwMode="auto">
              <a:xfrm>
                <a:off x="1847528" y="5560523"/>
                <a:ext cx="2124345" cy="61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/>
                  <a:t>Or </a:t>
                </a:r>
                <a:r>
                  <a:rPr lang="en-US" sz="1700" dirty="0">
                    <a:solidFill>
                      <a:srgbClr val="C00000"/>
                    </a:solidFill>
                  </a:rPr>
                  <a:t>fertile</a:t>
                </a:r>
                <a:r>
                  <a:rPr lang="en-US" sz="1700" dirty="0"/>
                  <a:t> material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𝑇h</m:t>
                    </m:r>
                  </m:oMath>
                </a14:m>
                <a:endParaRPr lang="en-US" sz="1700" dirty="0"/>
              </a:p>
            </p:txBody>
          </p:sp>
        </mc:Choice>
        <mc:Fallback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2CA5BD4-ABCE-471D-919C-DB96CF222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7528" y="5560523"/>
                <a:ext cx="2124345" cy="618503"/>
              </a:xfrm>
              <a:prstGeom prst="rect">
                <a:avLst/>
              </a:prstGeom>
              <a:blipFill>
                <a:blip r:embed="rId6"/>
                <a:stretch>
                  <a:fillRect t="-1961" r="-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6249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8A840EB-BCB7-972E-67EA-CC1E283F0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0E07F383-C0A3-53C6-FECC-1614BDBC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 IV Designs: SFR</a:t>
            </a:r>
          </a:p>
        </p:txBody>
      </p:sp>
      <p:pic>
        <p:nvPicPr>
          <p:cNvPr id="18434" name="Picture 2" descr="undefined">
            <a:extLst>
              <a:ext uri="{FF2B5EF4-FFF2-40B4-BE49-F238E27FC236}">
                <a16:creationId xmlns:a16="http://schemas.microsoft.com/office/drawing/2014/main" id="{437A1D11-FEEC-7853-066C-8054B52F3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118" y="1196752"/>
            <a:ext cx="6536063" cy="468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B90CB28-B96E-D05C-50FA-B01648440406}"/>
              </a:ext>
            </a:extLst>
          </p:cNvPr>
          <p:cNvSpPr txBox="1"/>
          <p:nvPr/>
        </p:nvSpPr>
        <p:spPr bwMode="auto">
          <a:xfrm>
            <a:off x="254839" y="1355112"/>
            <a:ext cx="2706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Sodium Fast Reactor (SFR) has an innovative design, but introduced in the 50s as a proof of concept</a:t>
            </a:r>
          </a:p>
          <a:p>
            <a:pPr algn="ctr"/>
            <a:r>
              <a:rPr lang="en-US" dirty="0"/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F65BA2-47F7-25DF-E084-C63A15C4BE22}"/>
              </a:ext>
            </a:extLst>
          </p:cNvPr>
          <p:cNvSpPr txBox="1"/>
          <p:nvPr/>
        </p:nvSpPr>
        <p:spPr bwMode="auto">
          <a:xfrm>
            <a:off x="139078" y="3789040"/>
            <a:ext cx="27065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 cooled by sodium: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High thermal conductivity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Does not moderate: fast neutron spectrum</a:t>
            </a:r>
          </a:p>
          <a:p>
            <a:pPr algn="ctr"/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A89357E-46B6-31DB-8672-E710CDB44D95}"/>
              </a:ext>
            </a:extLst>
          </p:cNvPr>
          <p:cNvSpPr txBox="1"/>
          <p:nvPr/>
        </p:nvSpPr>
        <p:spPr bwMode="auto">
          <a:xfrm>
            <a:off x="8008617" y="4957527"/>
            <a:ext cx="39103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Very reactive to water and air (has to be </a:t>
            </a:r>
            <a:r>
              <a:rPr lang="en-US" dirty="0" err="1">
                <a:solidFill>
                  <a:srgbClr val="C00000"/>
                </a:solidFill>
              </a:rPr>
              <a:t>leackage</a:t>
            </a:r>
            <a:r>
              <a:rPr lang="en-US" dirty="0">
                <a:solidFill>
                  <a:srgbClr val="C00000"/>
                </a:solidFill>
              </a:rPr>
              <a:t> proof)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Corrosion</a:t>
            </a:r>
          </a:p>
        </p:txBody>
      </p:sp>
    </p:spTree>
    <p:extLst>
      <p:ext uri="{BB962C8B-B14F-4D97-AF65-F5344CB8AC3E}">
        <p14:creationId xmlns:p14="http://schemas.microsoft.com/office/powerpoint/2010/main" val="1243438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>
            <a:extLst>
              <a:ext uri="{FF2B5EF4-FFF2-40B4-BE49-F238E27FC236}">
                <a16:creationId xmlns:a16="http://schemas.microsoft.com/office/drawing/2014/main" id="{A2E20C32-931A-1ED1-4228-E3E3FF4CB4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7" t="10460" r="2839" b="12154"/>
          <a:stretch/>
        </p:blipFill>
        <p:spPr bwMode="auto">
          <a:xfrm>
            <a:off x="3071664" y="1916831"/>
            <a:ext cx="5058414" cy="291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7C581FB-4863-2953-94F8-4A2638CE3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49B02056-F385-D2B5-5EB5-BA9AA7621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SFR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A5C8CC6B-40D3-5CCE-B975-F26061DB8F6F}"/>
              </a:ext>
            </a:extLst>
          </p:cNvPr>
          <p:cNvCxnSpPr>
            <a:cxnSpLocks/>
          </p:cNvCxnSpPr>
          <p:nvPr/>
        </p:nvCxnSpPr>
        <p:spPr>
          <a:xfrm flipV="1">
            <a:off x="3071664" y="1916832"/>
            <a:ext cx="0" cy="29160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DB362C98-1549-DCD2-EAC6-3B0583DEFCEF}"/>
              </a:ext>
            </a:extLst>
          </p:cNvPr>
          <p:cNvCxnSpPr>
            <a:cxnSpLocks/>
          </p:cNvCxnSpPr>
          <p:nvPr/>
        </p:nvCxnSpPr>
        <p:spPr>
          <a:xfrm>
            <a:off x="3071664" y="4832859"/>
            <a:ext cx="568863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8BD3D94-71D1-0536-4C81-35C4460F3EA3}"/>
              </a:ext>
            </a:extLst>
          </p:cNvPr>
          <p:cNvSpPr txBox="1"/>
          <p:nvPr/>
        </p:nvSpPr>
        <p:spPr bwMode="auto">
          <a:xfrm>
            <a:off x="8256240" y="4471210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Energy (MeV)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F32FD2C-88BB-6CB6-681D-4282483C840D}"/>
              </a:ext>
            </a:extLst>
          </p:cNvPr>
          <p:cNvSpPr txBox="1"/>
          <p:nvPr/>
        </p:nvSpPr>
        <p:spPr bwMode="auto">
          <a:xfrm>
            <a:off x="2495600" y="1609054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Cross section (barns)</a:t>
            </a:r>
          </a:p>
        </p:txBody>
      </p:sp>
      <p:sp>
        <p:nvSpPr>
          <p:cNvPr id="37" name="Forma libre: forma 36">
            <a:extLst>
              <a:ext uri="{FF2B5EF4-FFF2-40B4-BE49-F238E27FC236}">
                <a16:creationId xmlns:a16="http://schemas.microsoft.com/office/drawing/2014/main" id="{7E95D035-10C9-8CC3-7F8C-B6446D607D3E}"/>
              </a:ext>
            </a:extLst>
          </p:cNvPr>
          <p:cNvSpPr/>
          <p:nvPr/>
        </p:nvSpPr>
        <p:spPr>
          <a:xfrm>
            <a:off x="6657141" y="2199776"/>
            <a:ext cx="1715890" cy="2660424"/>
          </a:xfrm>
          <a:custGeom>
            <a:avLst/>
            <a:gdLst>
              <a:gd name="connsiteX0" fmla="*/ 0 w 699247"/>
              <a:gd name="connsiteY0" fmla="*/ 866148 h 866148"/>
              <a:gd name="connsiteX1" fmla="*/ 209774 w 699247"/>
              <a:gd name="connsiteY1" fmla="*/ 672511 h 866148"/>
              <a:gd name="connsiteX2" fmla="*/ 387275 w 699247"/>
              <a:gd name="connsiteY2" fmla="*/ 158 h 866148"/>
              <a:gd name="connsiteX3" fmla="*/ 510988 w 699247"/>
              <a:gd name="connsiteY3" fmla="*/ 737056 h 866148"/>
              <a:gd name="connsiteX4" fmla="*/ 699247 w 699247"/>
              <a:gd name="connsiteY4" fmla="*/ 839254 h 86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247" h="866148">
                <a:moveTo>
                  <a:pt x="0" y="866148"/>
                </a:moveTo>
                <a:cubicBezTo>
                  <a:pt x="72614" y="841495"/>
                  <a:pt x="145228" y="816843"/>
                  <a:pt x="209774" y="672511"/>
                </a:cubicBezTo>
                <a:cubicBezTo>
                  <a:pt x="274320" y="528179"/>
                  <a:pt x="337073" y="-10600"/>
                  <a:pt x="387275" y="158"/>
                </a:cubicBezTo>
                <a:cubicBezTo>
                  <a:pt x="437477" y="10915"/>
                  <a:pt x="458993" y="597207"/>
                  <a:pt x="510988" y="737056"/>
                </a:cubicBezTo>
                <a:cubicBezTo>
                  <a:pt x="562983" y="876905"/>
                  <a:pt x="631115" y="858079"/>
                  <a:pt x="699247" y="839254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31A113B6-3FF9-45DF-ACCF-ACBF4E191B03}"/>
              </a:ext>
            </a:extLst>
          </p:cNvPr>
          <p:cNvCxnSpPr>
            <a:cxnSpLocks/>
          </p:cNvCxnSpPr>
          <p:nvPr/>
        </p:nvCxnSpPr>
        <p:spPr>
          <a:xfrm flipV="1">
            <a:off x="8133403" y="1916831"/>
            <a:ext cx="0" cy="29160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FB7BAC4D-E17D-77D9-9C2C-6EFF290FDF26}"/>
                  </a:ext>
                </a:extLst>
              </p:cNvPr>
              <p:cNvSpPr txBox="1"/>
              <p:nvPr/>
            </p:nvSpPr>
            <p:spPr bwMode="auto">
              <a:xfrm>
                <a:off x="7170520" y="1602481"/>
                <a:ext cx="19118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Neutron flux (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s-E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</a:t>
                </a:r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FB7BAC4D-E17D-77D9-9C2C-6EFF290FD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70520" y="1602481"/>
                <a:ext cx="1911870" cy="307777"/>
              </a:xfrm>
              <a:prstGeom prst="rect">
                <a:avLst/>
              </a:prstGeom>
              <a:blipFill>
                <a:blip r:embed="rId4"/>
                <a:stretch>
                  <a:fillRect l="-955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CuadroTexto 45">
            <a:extLst>
              <a:ext uri="{FF2B5EF4-FFF2-40B4-BE49-F238E27FC236}">
                <a16:creationId xmlns:a16="http://schemas.microsoft.com/office/drawing/2014/main" id="{C0CF7AA5-D796-4A64-B25A-9EEA64174AE1}"/>
              </a:ext>
            </a:extLst>
          </p:cNvPr>
          <p:cNvSpPr txBox="1"/>
          <p:nvPr/>
        </p:nvSpPr>
        <p:spPr bwMode="auto">
          <a:xfrm>
            <a:off x="7249163" y="4269844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SFR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82938EE-15D2-4E26-2415-4378A8C22BD2}"/>
              </a:ext>
            </a:extLst>
          </p:cNvPr>
          <p:cNvSpPr txBox="1"/>
          <p:nvPr/>
        </p:nvSpPr>
        <p:spPr bwMode="auto">
          <a:xfrm>
            <a:off x="3469718" y="4024395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</a:rPr>
              <a:t>PWR</a:t>
            </a:r>
          </a:p>
        </p:txBody>
      </p:sp>
      <p:sp>
        <p:nvSpPr>
          <p:cNvPr id="48" name="Forma libre: forma 47">
            <a:extLst>
              <a:ext uri="{FF2B5EF4-FFF2-40B4-BE49-F238E27FC236}">
                <a16:creationId xmlns:a16="http://schemas.microsoft.com/office/drawing/2014/main" id="{FAAEDC96-79B6-04A6-EF47-2FE75ED0C81C}"/>
              </a:ext>
            </a:extLst>
          </p:cNvPr>
          <p:cNvSpPr/>
          <p:nvPr/>
        </p:nvSpPr>
        <p:spPr>
          <a:xfrm>
            <a:off x="3107064" y="3501010"/>
            <a:ext cx="5005157" cy="1389861"/>
          </a:xfrm>
          <a:custGeom>
            <a:avLst/>
            <a:gdLst>
              <a:gd name="connsiteX0" fmla="*/ 0 w 2791609"/>
              <a:gd name="connsiteY0" fmla="*/ 1049409 h 1431306"/>
              <a:gd name="connsiteX1" fmla="*/ 161364 w 2791609"/>
              <a:gd name="connsiteY1" fmla="*/ 635240 h 1431306"/>
              <a:gd name="connsiteX2" fmla="*/ 419548 w 2791609"/>
              <a:gd name="connsiteY2" fmla="*/ 539 h 1431306"/>
              <a:gd name="connsiteX3" fmla="*/ 758414 w 2791609"/>
              <a:gd name="connsiteY3" fmla="*/ 748195 h 1431306"/>
              <a:gd name="connsiteX4" fmla="*/ 1995543 w 2791609"/>
              <a:gd name="connsiteY4" fmla="*/ 952590 h 1431306"/>
              <a:gd name="connsiteX5" fmla="*/ 2501153 w 2791609"/>
              <a:gd name="connsiteY5" fmla="*/ 269480 h 1431306"/>
              <a:gd name="connsiteX6" fmla="*/ 2791609 w 2791609"/>
              <a:gd name="connsiteY6" fmla="*/ 1431306 h 1431306"/>
              <a:gd name="connsiteX7" fmla="*/ 2791609 w 2791609"/>
              <a:gd name="connsiteY7" fmla="*/ 1431306 h 143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91609" h="1431306">
                <a:moveTo>
                  <a:pt x="0" y="1049409"/>
                </a:moveTo>
                <a:cubicBezTo>
                  <a:pt x="45719" y="929730"/>
                  <a:pt x="91439" y="810052"/>
                  <a:pt x="161364" y="635240"/>
                </a:cubicBezTo>
                <a:cubicBezTo>
                  <a:pt x="231289" y="460428"/>
                  <a:pt x="320040" y="-18287"/>
                  <a:pt x="419548" y="539"/>
                </a:cubicBezTo>
                <a:cubicBezTo>
                  <a:pt x="519056" y="19365"/>
                  <a:pt x="495748" y="589520"/>
                  <a:pt x="758414" y="748195"/>
                </a:cubicBezTo>
                <a:cubicBezTo>
                  <a:pt x="1021080" y="906870"/>
                  <a:pt x="1705087" y="1032376"/>
                  <a:pt x="1995543" y="952590"/>
                </a:cubicBezTo>
                <a:cubicBezTo>
                  <a:pt x="2285999" y="872804"/>
                  <a:pt x="2368475" y="189694"/>
                  <a:pt x="2501153" y="269480"/>
                </a:cubicBezTo>
                <a:cubicBezTo>
                  <a:pt x="2633831" y="349266"/>
                  <a:pt x="2791609" y="1431306"/>
                  <a:pt x="2791609" y="1431306"/>
                </a:cubicBezTo>
                <a:lnTo>
                  <a:pt x="2791609" y="1431306"/>
                </a:lnTo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D37401F0-DE4A-E2EE-CBCB-7BB754A9AEEC}"/>
                  </a:ext>
                </a:extLst>
              </p:cNvPr>
              <p:cNvSpPr txBox="1"/>
              <p:nvPr/>
            </p:nvSpPr>
            <p:spPr bwMode="auto">
              <a:xfrm>
                <a:off x="2551078" y="1231189"/>
                <a:ext cx="6099586" cy="372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Fission c</a:t>
                </a:r>
                <a:r>
                  <a:rPr lang="en-US" sz="1800" b="0" dirty="0">
                    <a:solidFill>
                      <a:schemeClr val="tx1"/>
                    </a:solidFill>
                  </a:rPr>
                  <a:t>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s-E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s-E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238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𝑃𝑢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𝑃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240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D37401F0-DE4A-E2EE-CBCB-7BB754A9AE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51078" y="1231189"/>
                <a:ext cx="6099586" cy="372410"/>
              </a:xfrm>
              <a:prstGeom prst="rect">
                <a:avLst/>
              </a:prstGeom>
              <a:blipFill>
                <a:blip r:embed="rId5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1294CE09-3F4A-BC9C-480D-C6C10C9221A5}"/>
                  </a:ext>
                </a:extLst>
              </p:cNvPr>
              <p:cNvSpPr txBox="1"/>
              <p:nvPr/>
            </p:nvSpPr>
            <p:spPr bwMode="auto">
              <a:xfrm>
                <a:off x="2583097" y="5124290"/>
                <a:ext cx="6099586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With a special design of the core, it uses natural uranium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238</m:t>
                        </m:r>
                      </m:sup>
                    </m:sSup>
                  </m:oMath>
                </a14:m>
                <a:r>
                  <a:rPr lang="en-US" dirty="0"/>
                  <a:t> fissions and breeding (to Pu): no need for enrichment!</a:t>
                </a:r>
              </a:p>
            </p:txBody>
          </p:sp>
        </mc:Choice>
        <mc:Fallback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1294CE09-3F4A-BC9C-480D-C6C10C922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83097" y="5124290"/>
                <a:ext cx="6099586" cy="923330"/>
              </a:xfrm>
              <a:prstGeom prst="rect">
                <a:avLst/>
              </a:prstGeom>
              <a:blipFill>
                <a:blip r:embed="rId6"/>
                <a:stretch>
                  <a:fillRect l="-200" t="-3974" r="-1100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0885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1AA3FF58-71AA-F5BB-B570-CDFFA11A40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4" t="9436" r="2857" b="11986"/>
          <a:stretch/>
        </p:blipFill>
        <p:spPr bwMode="auto">
          <a:xfrm>
            <a:off x="3071665" y="2091199"/>
            <a:ext cx="4896544" cy="271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7C581FB-4863-2953-94F8-4A2638CE3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49B02056-F385-D2B5-5EB5-BA9AA7621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SFR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A5C8CC6B-40D3-5CCE-B975-F26061DB8F6F}"/>
              </a:ext>
            </a:extLst>
          </p:cNvPr>
          <p:cNvCxnSpPr>
            <a:cxnSpLocks/>
          </p:cNvCxnSpPr>
          <p:nvPr/>
        </p:nvCxnSpPr>
        <p:spPr>
          <a:xfrm flipV="1">
            <a:off x="3071664" y="1916832"/>
            <a:ext cx="0" cy="29160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DB362C98-1549-DCD2-EAC6-3B0583DEFCEF}"/>
              </a:ext>
            </a:extLst>
          </p:cNvPr>
          <p:cNvCxnSpPr>
            <a:cxnSpLocks/>
          </p:cNvCxnSpPr>
          <p:nvPr/>
        </p:nvCxnSpPr>
        <p:spPr>
          <a:xfrm>
            <a:off x="3071664" y="4832859"/>
            <a:ext cx="568863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8BD3D94-71D1-0536-4C81-35C4460F3EA3}"/>
              </a:ext>
            </a:extLst>
          </p:cNvPr>
          <p:cNvSpPr txBox="1"/>
          <p:nvPr/>
        </p:nvSpPr>
        <p:spPr bwMode="auto">
          <a:xfrm>
            <a:off x="8256240" y="4471210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Energy (MeV)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F32FD2C-88BB-6CB6-681D-4282483C840D}"/>
              </a:ext>
            </a:extLst>
          </p:cNvPr>
          <p:cNvSpPr txBox="1"/>
          <p:nvPr/>
        </p:nvSpPr>
        <p:spPr bwMode="auto">
          <a:xfrm>
            <a:off x="2495600" y="1609054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Cross section (barns)</a:t>
            </a:r>
          </a:p>
        </p:txBody>
      </p:sp>
      <p:sp>
        <p:nvSpPr>
          <p:cNvPr id="37" name="Forma libre: forma 36">
            <a:extLst>
              <a:ext uri="{FF2B5EF4-FFF2-40B4-BE49-F238E27FC236}">
                <a16:creationId xmlns:a16="http://schemas.microsoft.com/office/drawing/2014/main" id="{7E95D035-10C9-8CC3-7F8C-B6446D607D3E}"/>
              </a:ext>
            </a:extLst>
          </p:cNvPr>
          <p:cNvSpPr/>
          <p:nvPr/>
        </p:nvSpPr>
        <p:spPr>
          <a:xfrm>
            <a:off x="6657141" y="2199776"/>
            <a:ext cx="1715890" cy="2660424"/>
          </a:xfrm>
          <a:custGeom>
            <a:avLst/>
            <a:gdLst>
              <a:gd name="connsiteX0" fmla="*/ 0 w 699247"/>
              <a:gd name="connsiteY0" fmla="*/ 866148 h 866148"/>
              <a:gd name="connsiteX1" fmla="*/ 209774 w 699247"/>
              <a:gd name="connsiteY1" fmla="*/ 672511 h 866148"/>
              <a:gd name="connsiteX2" fmla="*/ 387275 w 699247"/>
              <a:gd name="connsiteY2" fmla="*/ 158 h 866148"/>
              <a:gd name="connsiteX3" fmla="*/ 510988 w 699247"/>
              <a:gd name="connsiteY3" fmla="*/ 737056 h 866148"/>
              <a:gd name="connsiteX4" fmla="*/ 699247 w 699247"/>
              <a:gd name="connsiteY4" fmla="*/ 839254 h 86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247" h="866148">
                <a:moveTo>
                  <a:pt x="0" y="866148"/>
                </a:moveTo>
                <a:cubicBezTo>
                  <a:pt x="72614" y="841495"/>
                  <a:pt x="145228" y="816843"/>
                  <a:pt x="209774" y="672511"/>
                </a:cubicBezTo>
                <a:cubicBezTo>
                  <a:pt x="274320" y="528179"/>
                  <a:pt x="337073" y="-10600"/>
                  <a:pt x="387275" y="158"/>
                </a:cubicBezTo>
                <a:cubicBezTo>
                  <a:pt x="437477" y="10915"/>
                  <a:pt x="458993" y="597207"/>
                  <a:pt x="510988" y="737056"/>
                </a:cubicBezTo>
                <a:cubicBezTo>
                  <a:pt x="562983" y="876905"/>
                  <a:pt x="631115" y="858079"/>
                  <a:pt x="699247" y="839254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0FDC2561-DD18-CC0D-CDCC-49838BC8D48E}"/>
              </a:ext>
            </a:extLst>
          </p:cNvPr>
          <p:cNvSpPr/>
          <p:nvPr/>
        </p:nvSpPr>
        <p:spPr>
          <a:xfrm>
            <a:off x="3107064" y="3501010"/>
            <a:ext cx="5005157" cy="1389861"/>
          </a:xfrm>
          <a:custGeom>
            <a:avLst/>
            <a:gdLst>
              <a:gd name="connsiteX0" fmla="*/ 0 w 2791609"/>
              <a:gd name="connsiteY0" fmla="*/ 1049409 h 1431306"/>
              <a:gd name="connsiteX1" fmla="*/ 161364 w 2791609"/>
              <a:gd name="connsiteY1" fmla="*/ 635240 h 1431306"/>
              <a:gd name="connsiteX2" fmla="*/ 419548 w 2791609"/>
              <a:gd name="connsiteY2" fmla="*/ 539 h 1431306"/>
              <a:gd name="connsiteX3" fmla="*/ 758414 w 2791609"/>
              <a:gd name="connsiteY3" fmla="*/ 748195 h 1431306"/>
              <a:gd name="connsiteX4" fmla="*/ 1995543 w 2791609"/>
              <a:gd name="connsiteY4" fmla="*/ 952590 h 1431306"/>
              <a:gd name="connsiteX5" fmla="*/ 2501153 w 2791609"/>
              <a:gd name="connsiteY5" fmla="*/ 269480 h 1431306"/>
              <a:gd name="connsiteX6" fmla="*/ 2791609 w 2791609"/>
              <a:gd name="connsiteY6" fmla="*/ 1431306 h 1431306"/>
              <a:gd name="connsiteX7" fmla="*/ 2791609 w 2791609"/>
              <a:gd name="connsiteY7" fmla="*/ 1431306 h 143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91609" h="1431306">
                <a:moveTo>
                  <a:pt x="0" y="1049409"/>
                </a:moveTo>
                <a:cubicBezTo>
                  <a:pt x="45719" y="929730"/>
                  <a:pt x="91439" y="810052"/>
                  <a:pt x="161364" y="635240"/>
                </a:cubicBezTo>
                <a:cubicBezTo>
                  <a:pt x="231289" y="460428"/>
                  <a:pt x="320040" y="-18287"/>
                  <a:pt x="419548" y="539"/>
                </a:cubicBezTo>
                <a:cubicBezTo>
                  <a:pt x="519056" y="19365"/>
                  <a:pt x="495748" y="589520"/>
                  <a:pt x="758414" y="748195"/>
                </a:cubicBezTo>
                <a:cubicBezTo>
                  <a:pt x="1021080" y="906870"/>
                  <a:pt x="1705087" y="1032376"/>
                  <a:pt x="1995543" y="952590"/>
                </a:cubicBezTo>
                <a:cubicBezTo>
                  <a:pt x="2285999" y="872804"/>
                  <a:pt x="2368475" y="189694"/>
                  <a:pt x="2501153" y="269480"/>
                </a:cubicBezTo>
                <a:cubicBezTo>
                  <a:pt x="2633831" y="349266"/>
                  <a:pt x="2791609" y="1431306"/>
                  <a:pt x="2791609" y="1431306"/>
                </a:cubicBezTo>
                <a:lnTo>
                  <a:pt x="2791609" y="1431306"/>
                </a:lnTo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31A113B6-3FF9-45DF-ACCF-ACBF4E191B03}"/>
              </a:ext>
            </a:extLst>
          </p:cNvPr>
          <p:cNvCxnSpPr>
            <a:cxnSpLocks/>
          </p:cNvCxnSpPr>
          <p:nvPr/>
        </p:nvCxnSpPr>
        <p:spPr>
          <a:xfrm flipV="1">
            <a:off x="7968209" y="1916831"/>
            <a:ext cx="0" cy="29160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FB7BAC4D-E17D-77D9-9C2C-6EFF290FDF26}"/>
                  </a:ext>
                </a:extLst>
              </p:cNvPr>
              <p:cNvSpPr txBox="1"/>
              <p:nvPr/>
            </p:nvSpPr>
            <p:spPr bwMode="auto">
              <a:xfrm>
                <a:off x="7170520" y="1602481"/>
                <a:ext cx="19118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Neutron flux (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s-E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</a:t>
                </a:r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FB7BAC4D-E17D-77D9-9C2C-6EFF290FD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70520" y="1602481"/>
                <a:ext cx="1911870" cy="307777"/>
              </a:xfrm>
              <a:prstGeom prst="rect">
                <a:avLst/>
              </a:prstGeom>
              <a:blipFill>
                <a:blip r:embed="rId3"/>
                <a:stretch>
                  <a:fillRect l="-955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CuadroTexto 45">
            <a:extLst>
              <a:ext uri="{FF2B5EF4-FFF2-40B4-BE49-F238E27FC236}">
                <a16:creationId xmlns:a16="http://schemas.microsoft.com/office/drawing/2014/main" id="{C0CF7AA5-D796-4A64-B25A-9EEA64174AE1}"/>
              </a:ext>
            </a:extLst>
          </p:cNvPr>
          <p:cNvSpPr txBox="1"/>
          <p:nvPr/>
        </p:nvSpPr>
        <p:spPr bwMode="auto">
          <a:xfrm>
            <a:off x="7249163" y="4269844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SFR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82938EE-15D2-4E26-2415-4378A8C22BD2}"/>
              </a:ext>
            </a:extLst>
          </p:cNvPr>
          <p:cNvSpPr txBox="1"/>
          <p:nvPr/>
        </p:nvSpPr>
        <p:spPr bwMode="auto">
          <a:xfrm>
            <a:off x="3469718" y="4024395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</a:rPr>
              <a:t>PWR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3115607-0163-2987-45A6-923C68FAEE1B}"/>
                  </a:ext>
                </a:extLst>
              </p:cNvPr>
              <p:cNvSpPr txBox="1"/>
              <p:nvPr/>
            </p:nvSpPr>
            <p:spPr bwMode="auto">
              <a:xfrm>
                <a:off x="2551078" y="1231189"/>
                <a:ext cx="6099586" cy="372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Fission and capture c</a:t>
                </a:r>
                <a:r>
                  <a:rPr lang="en-US" sz="1800" b="0" dirty="0">
                    <a:solidFill>
                      <a:schemeClr val="tx1"/>
                    </a:solidFill>
                  </a:rPr>
                  <a:t>ross section of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3115607-0163-2987-45A6-923C68FAE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51078" y="1231189"/>
                <a:ext cx="6099586" cy="372410"/>
              </a:xfrm>
              <a:prstGeom prst="rect">
                <a:avLst/>
              </a:prstGeom>
              <a:blipFill>
                <a:blip r:embed="rId4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B8CE67B5-71B0-C348-A4E5-6CB0C536EFBF}"/>
              </a:ext>
            </a:extLst>
          </p:cNvPr>
          <p:cNvSpPr txBox="1"/>
          <p:nvPr/>
        </p:nvSpPr>
        <p:spPr bwMode="auto">
          <a:xfrm>
            <a:off x="8613361" y="2470690"/>
            <a:ext cx="3048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With a fast spectrum reactor, we can do </a:t>
            </a:r>
            <a:r>
              <a:rPr lang="en-US">
                <a:solidFill>
                  <a:srgbClr val="00B050"/>
                </a:solidFill>
              </a:rPr>
              <a:t>transmutation of long half-life radioactive waste into fissile fuel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49B91181-0E72-79E4-AFB4-A4FD070E733F}"/>
                  </a:ext>
                </a:extLst>
              </p:cNvPr>
              <p:cNvSpPr txBox="1"/>
              <p:nvPr/>
            </p:nvSpPr>
            <p:spPr bwMode="auto">
              <a:xfrm>
                <a:off x="293905" y="2497681"/>
                <a:ext cx="2520279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The worrisome elements in the spent fuel that have a </a:t>
                </a:r>
                <a:r>
                  <a:rPr lang="en-US" dirty="0">
                    <a:solidFill>
                      <a:srgbClr val="C00000"/>
                    </a:solidFill>
                  </a:rPr>
                  <a:t>long-term radioactivity </a:t>
                </a:r>
                <a:r>
                  <a:rPr lang="en-US" dirty="0"/>
                  <a:t>are the Minor Actinides, like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49B91181-0E72-79E4-AFB4-A4FD070E7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3905" y="2497681"/>
                <a:ext cx="2520279" cy="1754326"/>
              </a:xfrm>
              <a:prstGeom prst="rect">
                <a:avLst/>
              </a:prstGeom>
              <a:blipFill>
                <a:blip r:embed="rId5"/>
                <a:stretch>
                  <a:fillRect l="-1691" t="-2083" r="-4106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CF4E49C-12B5-9ABE-7A92-A41E6BFE4BC6}"/>
              </a:ext>
            </a:extLst>
          </p:cNvPr>
          <p:cNvCxnSpPr/>
          <p:nvPr/>
        </p:nvCxnSpPr>
        <p:spPr>
          <a:xfrm flipH="1">
            <a:off x="7680176" y="2852936"/>
            <a:ext cx="1224136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5026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7C581FB-4863-2953-94F8-4A2638CE3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49B02056-F385-D2B5-5EB5-BA9AA7621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SFR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26A4A4D-19E8-E708-B289-B9A36C4FC8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7"/>
          <a:stretch/>
        </p:blipFill>
        <p:spPr bwMode="auto">
          <a:xfrm>
            <a:off x="341575" y="1654288"/>
            <a:ext cx="6252946" cy="335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7465DD47-8858-DC6E-136A-8F309A54C81D}"/>
                  </a:ext>
                </a:extLst>
              </p:cNvPr>
              <p:cNvSpPr txBox="1"/>
              <p:nvPr/>
            </p:nvSpPr>
            <p:spPr bwMode="auto">
              <a:xfrm>
                <a:off x="231091" y="5193196"/>
                <a:ext cx="77048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93% of unburnt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238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!!!!! </a:t>
                </a:r>
                <a14:m>
                  <m:oMath xmlns:m="http://schemas.openxmlformats.org/officeDocument/2006/math">
                    <m:r>
                      <a:rPr lang="es-E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recycling spent fuel </a:t>
                </a:r>
                <a:r>
                  <a:rPr lang="en-US" sz="2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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7465DD47-8858-DC6E-136A-8F309A54C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091" y="5193196"/>
                <a:ext cx="7704856" cy="461665"/>
              </a:xfrm>
              <a:prstGeom prst="rect">
                <a:avLst/>
              </a:prstGeom>
              <a:blipFill>
                <a:blip r:embed="rId3"/>
                <a:stretch>
                  <a:fillRect l="-1266" t="-10526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3AA15066-2395-2D8F-37C5-45FA1A1CE9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5" t="13456"/>
          <a:stretch/>
        </p:blipFill>
        <p:spPr bwMode="auto">
          <a:xfrm>
            <a:off x="7027452" y="2094336"/>
            <a:ext cx="5032442" cy="293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22BF158-988C-22C3-F6BE-07073FA485B3}"/>
              </a:ext>
            </a:extLst>
          </p:cNvPr>
          <p:cNvSpPr txBox="1"/>
          <p:nvPr/>
        </p:nvSpPr>
        <p:spPr bwMode="auto">
          <a:xfrm>
            <a:off x="7779477" y="177858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Spent fuel storage needs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815ABE6-262E-D9E1-4982-6BB1FAE7756F}"/>
              </a:ext>
            </a:extLst>
          </p:cNvPr>
          <p:cNvSpPr txBox="1"/>
          <p:nvPr/>
        </p:nvSpPr>
        <p:spPr bwMode="auto">
          <a:xfrm rot="16200000">
            <a:off x="5368728" y="3259723"/>
            <a:ext cx="35283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Radiation dose (mSv/kWh)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3CA9FFB3-991C-77A2-158C-6EAB9286886D}"/>
              </a:ext>
            </a:extLst>
          </p:cNvPr>
          <p:cNvCxnSpPr>
            <a:cxnSpLocks/>
          </p:cNvCxnSpPr>
          <p:nvPr/>
        </p:nvCxnSpPr>
        <p:spPr>
          <a:xfrm>
            <a:off x="8400256" y="3560993"/>
            <a:ext cx="0" cy="1056139"/>
          </a:xfrm>
          <a:prstGeom prst="line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22881A80-4E94-BCB5-EC0F-BA6677980FF5}"/>
              </a:ext>
            </a:extLst>
          </p:cNvPr>
          <p:cNvCxnSpPr>
            <a:cxnSpLocks/>
          </p:cNvCxnSpPr>
          <p:nvPr/>
        </p:nvCxnSpPr>
        <p:spPr>
          <a:xfrm>
            <a:off x="10920536" y="3560993"/>
            <a:ext cx="0" cy="1056139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5DD8D39-40A5-7E35-0B54-1126BF13EDA5}"/>
              </a:ext>
            </a:extLst>
          </p:cNvPr>
          <p:cNvSpPr txBox="1"/>
          <p:nvPr/>
        </p:nvSpPr>
        <p:spPr bwMode="auto">
          <a:xfrm>
            <a:off x="7896200" y="4823864"/>
            <a:ext cx="864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~800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858999B-6EDF-BC61-EF4F-8D4BB7F5FD37}"/>
              </a:ext>
            </a:extLst>
          </p:cNvPr>
          <p:cNvSpPr txBox="1"/>
          <p:nvPr/>
        </p:nvSpPr>
        <p:spPr bwMode="auto">
          <a:xfrm>
            <a:off x="10200456" y="4842984"/>
            <a:ext cx="133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~110,000</a:t>
            </a: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761F73F4-F6C2-07AF-A63E-05F5B2BC4A08}"/>
              </a:ext>
            </a:extLst>
          </p:cNvPr>
          <p:cNvCxnSpPr/>
          <p:nvPr/>
        </p:nvCxnSpPr>
        <p:spPr>
          <a:xfrm>
            <a:off x="8772496" y="5032508"/>
            <a:ext cx="14877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C2CBA41-2F5D-E170-1127-03E100F93FAA}"/>
              </a:ext>
            </a:extLst>
          </p:cNvPr>
          <p:cNvSpPr txBox="1"/>
          <p:nvPr/>
        </p:nvSpPr>
        <p:spPr bwMode="auto">
          <a:xfrm>
            <a:off x="7464152" y="1305888"/>
            <a:ext cx="4563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Burn long half-lived </a:t>
            </a:r>
            <a:r>
              <a:rPr lang="en-US" dirty="0"/>
              <a:t>Minor Ac</a:t>
            </a:r>
            <a:r>
              <a:rPr lang="en-US" dirty="0">
                <a:solidFill>
                  <a:schemeClr val="tx1"/>
                </a:solidFill>
              </a:rPr>
              <a:t>tinides </a:t>
            </a:r>
          </a:p>
        </p:txBody>
      </p:sp>
    </p:spTree>
    <p:extLst>
      <p:ext uri="{BB962C8B-B14F-4D97-AF65-F5344CB8AC3E}">
        <p14:creationId xmlns:p14="http://schemas.microsoft.com/office/powerpoint/2010/main" val="27764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33111F1-4EAF-CC13-860A-F9824CF3E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1BE0173-DE2E-35C5-0E87-2E9714D6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Superphenix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BAF313C-8E26-55E8-86D4-A244FD7D8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228729"/>
            <a:ext cx="8244679" cy="582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5516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3296492-D5E0-59BC-F0C3-79F3E1EEAA2D}"/>
              </a:ext>
            </a:extLst>
          </p:cNvPr>
          <p:cNvSpPr txBox="1"/>
          <p:nvPr/>
        </p:nvSpPr>
        <p:spPr bwMode="auto">
          <a:xfrm>
            <a:off x="3143672" y="873586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Thank you </a:t>
            </a:r>
            <a:r>
              <a:rPr lang="en-US" sz="3600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3310DB9-812B-62ED-181D-0E8EFAD62748}"/>
              </a:ext>
            </a:extLst>
          </p:cNvPr>
          <p:cNvSpPr txBox="1"/>
          <p:nvPr/>
        </p:nvSpPr>
        <p:spPr bwMode="auto">
          <a:xfrm>
            <a:off x="3823520" y="5832039"/>
            <a:ext cx="45449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Elena de la Fuente García </a:t>
            </a:r>
            <a:r>
              <a:rPr lang="en-US" sz="1200" dirty="0">
                <a:solidFill>
                  <a:schemeClr val="bg1"/>
                </a:solidFill>
              </a:rPr>
              <a:t>(BE–ABP–CEI)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C336920-A115-AFCE-8977-289BE4E01CEC}"/>
              </a:ext>
            </a:extLst>
          </p:cNvPr>
          <p:cNvSpPr txBox="1"/>
          <p:nvPr/>
        </p:nvSpPr>
        <p:spPr bwMode="auto">
          <a:xfrm>
            <a:off x="3882791" y="5014917"/>
            <a:ext cx="4426419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Quick Introduction to Nuclear Physics and Engineering</a:t>
            </a:r>
          </a:p>
          <a:p>
            <a:pPr algn="ctr"/>
            <a:endParaRPr lang="en-US" sz="16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462BCC2-8828-D89F-50DF-6FA7643D992F}"/>
              </a:ext>
            </a:extLst>
          </p:cNvPr>
          <p:cNvCxnSpPr>
            <a:cxnSpLocks/>
          </p:cNvCxnSpPr>
          <p:nvPr/>
        </p:nvCxnSpPr>
        <p:spPr bwMode="auto">
          <a:xfrm>
            <a:off x="3804837" y="5746643"/>
            <a:ext cx="45823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30D9B6-1883-C61B-E4C2-B3AC160AC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620688"/>
            <a:ext cx="11376024" cy="86409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C2E2420-1906-1FDD-3872-E8390849A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00" y="1772816"/>
            <a:ext cx="10341841" cy="3672408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7489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nuclear fission?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F985B01-9A08-FCDC-1E58-2A7DD50640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1"/>
          <a:stretch/>
        </p:blipFill>
        <p:spPr bwMode="auto">
          <a:xfrm>
            <a:off x="551384" y="1405523"/>
            <a:ext cx="5760800" cy="450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CB15443E-0AB9-5A6C-7384-5CDCBA0E9231}"/>
                  </a:ext>
                </a:extLst>
              </p:cNvPr>
              <p:cNvSpPr txBox="1"/>
              <p:nvPr/>
            </p:nvSpPr>
            <p:spPr bwMode="auto">
              <a:xfrm>
                <a:off x="1938577" y="3330827"/>
                <a:ext cx="3168352" cy="97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binding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nucleus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particles</m:t>
                          </m:r>
                        </m:sub>
                      </m:sSub>
                    </m:oMath>
                  </m:oMathPara>
                </a14:m>
                <a:endParaRPr lang="es-ES" b="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CB15443E-0AB9-5A6C-7384-5CDCBA0E9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38577" y="3330827"/>
                <a:ext cx="3168352" cy="9764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794F9DA-8F69-45A0-2909-EF4F6761D017}"/>
              </a:ext>
            </a:extLst>
          </p:cNvPr>
          <p:cNvCxnSpPr>
            <a:cxnSpLocks/>
          </p:cNvCxnSpPr>
          <p:nvPr/>
        </p:nvCxnSpPr>
        <p:spPr>
          <a:xfrm flipH="1">
            <a:off x="5602459" y="2492896"/>
            <a:ext cx="1190215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D6C5455-2039-A28C-3033-DDAEF3DF4383}"/>
              </a:ext>
            </a:extLst>
          </p:cNvPr>
          <p:cNvCxnSpPr>
            <a:cxnSpLocks/>
          </p:cNvCxnSpPr>
          <p:nvPr/>
        </p:nvCxnSpPr>
        <p:spPr>
          <a:xfrm flipH="1" flipV="1">
            <a:off x="2141490" y="2034928"/>
            <a:ext cx="4651184" cy="50472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errar llave 13">
            <a:extLst>
              <a:ext uri="{FF2B5EF4-FFF2-40B4-BE49-F238E27FC236}">
                <a16:creationId xmlns:a16="http://schemas.microsoft.com/office/drawing/2014/main" id="{BCB69F50-C939-B98A-95AF-C8040F2DDA09}"/>
              </a:ext>
            </a:extLst>
          </p:cNvPr>
          <p:cNvSpPr/>
          <p:nvPr/>
        </p:nvSpPr>
        <p:spPr>
          <a:xfrm>
            <a:off x="6888088" y="2034928"/>
            <a:ext cx="144016" cy="457963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8BE10277-FE23-A0E0-FC46-4F2567A621FB}"/>
                  </a:ext>
                </a:extLst>
              </p:cNvPr>
              <p:cNvSpPr txBox="1"/>
              <p:nvPr/>
            </p:nvSpPr>
            <p:spPr bwMode="auto">
              <a:xfrm>
                <a:off x="7248128" y="1956132"/>
                <a:ext cx="4896544" cy="4053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70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s-E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p>
                          <m:sSupPr>
                            <m:ctrlPr>
                              <a:rPr lang="es-ES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17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s-ES" sz="1700" i="1">
                                <a:latin typeface="Cambria Math" panose="02040503050406030204" pitchFamily="18" charset="0"/>
                              </a:rPr>
                              <m:t>235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700" dirty="0"/>
                  <a:t> 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7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s-E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7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</m:oMath>
                </a14:m>
                <a:r>
                  <a:rPr lang="en-US" sz="1700" dirty="0"/>
                  <a:t> = 7.6 – 8.4 = -0.8 MeV/nucleon </a:t>
                </a:r>
              </a:p>
              <a:p>
                <a:pPr algn="ctr"/>
                <a:r>
                  <a:rPr lang="en-US" sz="1700" dirty="0"/>
                  <a:t> 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7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=−0.8×235≈200</m:t>
                    </m:r>
                  </m:oMath>
                </a14:m>
                <a:r>
                  <a:rPr lang="en-US" sz="1700" dirty="0"/>
                  <a:t> MeV per fission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700" b="0" i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&lt;0 :</m:t>
                    </m:r>
                  </m:oMath>
                </a14:m>
                <a:r>
                  <a:rPr lang="en-US" sz="1700" dirty="0">
                    <a:solidFill>
                      <a:schemeClr val="bg2">
                        <a:lumMod val="50000"/>
                      </a:schemeClr>
                    </a:solidFill>
                  </a:rPr>
                  <a:t> exothermic</a:t>
                </a:r>
              </a:p>
              <a:p>
                <a:pPr algn="ctr"/>
                <a:endParaRPr lang="en-US" sz="1700" dirty="0"/>
              </a:p>
              <a:p>
                <a:pPr algn="ctr"/>
                <a:r>
                  <a:rPr lang="en-US" sz="1700" dirty="0"/>
                  <a:t>P = 200 MeV </a:t>
                </a:r>
                <a14:m>
                  <m:oMath xmlns:m="http://schemas.openxmlformats.org/officeDocument/2006/math"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×1.6 </m:t>
                    </m:r>
                    <m:sSup>
                      <m:sSupPr>
                        <m:ctrlPr>
                          <a:rPr lang="es-ES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</m:oMath>
                </a14:m>
                <a:r>
                  <a:rPr lang="en-US" sz="1700" dirty="0"/>
                  <a:t> J/eV </a:t>
                </a:r>
                <a14:m>
                  <m:oMath xmlns:m="http://schemas.openxmlformats.org/officeDocument/2006/math"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s-ES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1700" dirty="0"/>
                  <a:t> fission/s =</a:t>
                </a:r>
              </a:p>
              <a:p>
                <a:pPr algn="ctr"/>
                <a:r>
                  <a:rPr lang="en-US" sz="1700" dirty="0">
                    <a:solidFill>
                      <a:srgbClr val="00B050"/>
                    </a:solidFill>
                  </a:rPr>
                  <a:t>= 3.2 GW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7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sz="1700" dirty="0">
                    <a:solidFill>
                      <a:srgbClr val="00B050"/>
                    </a:solidFill>
                  </a:rPr>
                  <a:t>W) thermal power!</a:t>
                </a:r>
              </a:p>
              <a:p>
                <a:pPr algn="ctr"/>
                <a:r>
                  <a:rPr lang="es-ES" sz="1700" b="0" dirty="0"/>
                  <a:t>30% performance: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=0.3×</m:t>
                    </m:r>
                    <m:r>
                      <a:rPr lang="es-ES" sz="1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ES" sz="17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700" dirty="0">
                    <a:solidFill>
                      <a:srgbClr val="00B050"/>
                    </a:solidFill>
                  </a:rPr>
                  <a:t> 1 GW</a:t>
                </a:r>
              </a:p>
              <a:p>
                <a:pPr algn="ctr"/>
                <a:endParaRPr lang="en-US" sz="1700" dirty="0"/>
              </a:p>
              <a:p>
                <a:pPr algn="ctr"/>
                <a:r>
                  <a:rPr lang="en-US" sz="1700" dirty="0"/>
                  <a:t>Typical domestic solar panel roof (16 panels): </a:t>
                </a:r>
              </a:p>
              <a:p>
                <a:pPr algn="ctr"/>
                <a:r>
                  <a:rPr lang="en-US" sz="1700" dirty="0"/>
                  <a:t>4 kW in 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700" dirty="0"/>
              </a:p>
              <a:p>
                <a:pPr algn="ctr"/>
                <a:endParaRPr lang="en-US" sz="1700" dirty="0"/>
              </a:p>
              <a:p>
                <a:pPr algn="ctr"/>
                <a:r>
                  <a:rPr lang="en-US" sz="1700" dirty="0">
                    <a:solidFill>
                      <a:srgbClr val="FF0000"/>
                    </a:solidFill>
                  </a:rPr>
                  <a:t>Would need 4M panels (6250000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ES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sz="1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700" dirty="0">
                    <a:solidFill>
                      <a:srgbClr val="FF0000"/>
                    </a:solidFill>
                  </a:rPr>
                  <a:t> </a:t>
                </a:r>
                <a:r>
                  <a:rPr lang="en-US" sz="1700" dirty="0"/>
                  <a:t>to produce the same energy (only when sunny </a:t>
                </a:r>
                <a:r>
                  <a:rPr lang="es-ES" b="1" dirty="0"/>
                  <a:t>☀</a:t>
                </a:r>
                <a:r>
                  <a:rPr lang="es-ES" dirty="0"/>
                  <a:t>)</a:t>
                </a:r>
              </a:p>
              <a:p>
                <a:pPr algn="ctr"/>
                <a:endParaRPr lang="es-ES" b="1" dirty="0"/>
              </a:p>
            </p:txBody>
          </p:sp>
        </mc:Choice>
        <mc:Fallback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8BE10277-FE23-A0E0-FC46-4F2567A62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48128" y="1956132"/>
                <a:ext cx="4896544" cy="4053802"/>
              </a:xfrm>
              <a:prstGeom prst="rect">
                <a:avLst/>
              </a:prstGeom>
              <a:blipFill>
                <a:blip r:embed="rId5"/>
                <a:stretch>
                  <a:fillRect l="-374" t="-602" r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233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nuclear fission?</a:t>
            </a:r>
          </a:p>
        </p:txBody>
      </p:sp>
      <p:pic>
        <p:nvPicPr>
          <p:cNvPr id="7170" name="Picture 2" descr="The Fission Process in the Nuclear Reactor">
            <a:extLst>
              <a:ext uri="{FF2B5EF4-FFF2-40B4-BE49-F238E27FC236}">
                <a16:creationId xmlns:a16="http://schemas.microsoft.com/office/drawing/2014/main" id="{AD019A1E-1103-2CE2-8127-F1ACE469B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1052736"/>
            <a:ext cx="525780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6C7BAB2F-05E7-E183-D072-A115233C3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989" y="1844824"/>
            <a:ext cx="3808687" cy="387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2164832-C1B3-325E-34DE-BC33EF843D94}"/>
              </a:ext>
            </a:extLst>
          </p:cNvPr>
          <p:cNvSpPr txBox="1"/>
          <p:nvPr/>
        </p:nvSpPr>
        <p:spPr bwMode="auto">
          <a:xfrm>
            <a:off x="335360" y="3645024"/>
            <a:ext cx="187220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Nuclear fission chains of fission products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B74AB31-59E1-4FE9-517B-94A1D0AC56A3}"/>
                  </a:ext>
                </a:extLst>
              </p:cNvPr>
              <p:cNvSpPr txBox="1"/>
              <p:nvPr/>
            </p:nvSpPr>
            <p:spPr bwMode="auto">
              <a:xfrm>
                <a:off x="7844475" y="1229271"/>
                <a:ext cx="3311537" cy="61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/>
                  <a:t>Distribution of the nuclear fission products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7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7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s-ES" sz="17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235</m:t>
                        </m:r>
                      </m:sup>
                    </m:sSup>
                  </m:oMath>
                </a14:m>
                <a:r>
                  <a:rPr lang="en-US" sz="1700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endParaRPr lang="en-US" sz="1700" dirty="0"/>
              </a:p>
            </p:txBody>
          </p:sp>
        </mc:Choice>
        <mc:Fallback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B74AB31-59E1-4FE9-517B-94A1D0AC5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44475" y="1229271"/>
                <a:ext cx="3311537" cy="618503"/>
              </a:xfrm>
              <a:prstGeom prst="rect">
                <a:avLst/>
              </a:prstGeom>
              <a:blipFill>
                <a:blip r:embed="rId5"/>
                <a:stretch>
                  <a:fillRect t="-2970" b="-13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D8EB8D1D-4859-D3AB-8CCB-89C7DCF29F6E}"/>
              </a:ext>
            </a:extLst>
          </p:cNvPr>
          <p:cNvSpPr txBox="1"/>
          <p:nvPr/>
        </p:nvSpPr>
        <p:spPr bwMode="auto">
          <a:xfrm>
            <a:off x="335360" y="4624403"/>
            <a:ext cx="230425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Each arrow has a certain </a:t>
            </a:r>
            <a:r>
              <a:rPr lang="en-US" sz="1700" dirty="0">
                <a:solidFill>
                  <a:schemeClr val="bg2">
                    <a:lumMod val="50000"/>
                  </a:schemeClr>
                </a:solidFill>
              </a:rPr>
              <a:t>probability</a:t>
            </a:r>
            <a:r>
              <a:rPr lang="en-US" sz="1700" dirty="0"/>
              <a:t> (&lt;1.0) of happening:</a:t>
            </a:r>
          </a:p>
          <a:p>
            <a:r>
              <a:rPr lang="en-US" sz="1700" dirty="0">
                <a:solidFill>
                  <a:srgbClr val="C00000"/>
                </a:solidFill>
              </a:rPr>
              <a:t>Cross section</a:t>
            </a:r>
            <a:r>
              <a:rPr lang="en-US" sz="1700" dirty="0">
                <a:solidFill>
                  <a:srgbClr val="1FBAFF"/>
                </a:solidFill>
              </a:rPr>
              <a:t> Radioactive decay</a:t>
            </a:r>
          </a:p>
        </p:txBody>
      </p:sp>
    </p:spTree>
    <p:extLst>
      <p:ext uri="{BB962C8B-B14F-4D97-AF65-F5344CB8AC3E}">
        <p14:creationId xmlns:p14="http://schemas.microsoft.com/office/powerpoint/2010/main" val="11504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nuclear fission?</a:t>
            </a:r>
          </a:p>
        </p:txBody>
      </p:sp>
      <p:pic>
        <p:nvPicPr>
          <p:cNvPr id="6146" name="Picture 2" descr="Neutron-induced reactions. | Download Scientific Diagram">
            <a:extLst>
              <a:ext uri="{FF2B5EF4-FFF2-40B4-BE49-F238E27FC236}">
                <a16:creationId xmlns:a16="http://schemas.microsoft.com/office/drawing/2014/main" id="{4DEFE06F-785A-F9CB-3AEB-36DCDF893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794" y="1484784"/>
            <a:ext cx="6121977" cy="362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B91F6A9-3E75-87FA-424C-1872F903145B}"/>
              </a:ext>
            </a:extLst>
          </p:cNvPr>
          <p:cNvSpPr txBox="1"/>
          <p:nvPr/>
        </p:nvSpPr>
        <p:spPr bwMode="auto">
          <a:xfrm>
            <a:off x="191344" y="3645024"/>
            <a:ext cx="288032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C00000"/>
                </a:solidFill>
              </a:rPr>
              <a:t>Fission is not the only nuclear reaction </a:t>
            </a:r>
            <a:r>
              <a:rPr lang="en-US" sz="1700" dirty="0"/>
              <a:t>that can occur when a neutron interacts with the nuclei</a:t>
            </a:r>
          </a:p>
          <a:p>
            <a:endParaRPr lang="en-US" sz="1700" dirty="0">
              <a:solidFill>
                <a:srgbClr val="1FBAFF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4E5AD98-B8D2-DA1D-111A-FAD12E821A9C}"/>
              </a:ext>
            </a:extLst>
          </p:cNvPr>
          <p:cNvSpPr txBox="1"/>
          <p:nvPr/>
        </p:nvSpPr>
        <p:spPr bwMode="auto">
          <a:xfrm>
            <a:off x="8078224" y="1299584"/>
            <a:ext cx="37110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The </a:t>
            </a:r>
            <a:r>
              <a:rPr lang="en-US" sz="1700" dirty="0">
                <a:solidFill>
                  <a:schemeClr val="bg2">
                    <a:lumMod val="75000"/>
                  </a:schemeClr>
                </a:solidFill>
              </a:rPr>
              <a:t>probability of each reaction</a:t>
            </a:r>
            <a:r>
              <a:rPr lang="en-US" sz="1700" dirty="0"/>
              <a:t> is defined by the </a:t>
            </a:r>
            <a:r>
              <a:rPr lang="en-US" sz="1700" dirty="0">
                <a:solidFill>
                  <a:schemeClr val="bg2">
                    <a:lumMod val="75000"/>
                  </a:schemeClr>
                </a:solidFill>
              </a:rPr>
              <a:t>cross section</a:t>
            </a:r>
            <a:r>
              <a:rPr lang="en-US" sz="1700" dirty="0"/>
              <a:t> of the nuclei, that </a:t>
            </a:r>
            <a:r>
              <a:rPr lang="en-US" sz="1700" dirty="0">
                <a:solidFill>
                  <a:srgbClr val="C00000"/>
                </a:solidFill>
              </a:rPr>
              <a:t>depends on the energy of the colliding neutron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A2D3A99-24F9-9FEF-84F4-853646BEC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7099" y="2930461"/>
            <a:ext cx="3599281" cy="31993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CEE6B1F-786C-3353-056A-4FAF7CEC6340}"/>
              </a:ext>
            </a:extLst>
          </p:cNvPr>
          <p:cNvSpPr txBox="1"/>
          <p:nvPr/>
        </p:nvSpPr>
        <p:spPr bwMode="auto">
          <a:xfrm>
            <a:off x="7824192" y="5593727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Illustration of the cross section concept**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56C37E3-40B2-64F1-62D0-244029C409BB}"/>
              </a:ext>
            </a:extLst>
          </p:cNvPr>
          <p:cNvSpPr txBox="1"/>
          <p:nvPr/>
        </p:nvSpPr>
        <p:spPr bwMode="auto">
          <a:xfrm>
            <a:off x="2207568" y="5621471"/>
            <a:ext cx="50410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If we want a sustained fission chain reaction, we need to </a:t>
            </a:r>
            <a:r>
              <a:rPr lang="en-US" sz="1600" dirty="0">
                <a:solidFill>
                  <a:srgbClr val="C00000"/>
                </a:solidFill>
              </a:rPr>
              <a:t>maximize fission </a:t>
            </a:r>
            <a:r>
              <a:rPr lang="en-US" sz="1600" dirty="0"/>
              <a:t>and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minimize capture</a:t>
            </a:r>
          </a:p>
        </p:txBody>
      </p:sp>
    </p:spTree>
    <p:extLst>
      <p:ext uri="{BB962C8B-B14F-4D97-AF65-F5344CB8AC3E}">
        <p14:creationId xmlns:p14="http://schemas.microsoft.com/office/powerpoint/2010/main" val="361253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nuclear fission?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2B0845AA-615F-4D39-B0FD-B287E268B1F6}"/>
              </a:ext>
            </a:extLst>
          </p:cNvPr>
          <p:cNvGrpSpPr/>
          <p:nvPr/>
        </p:nvGrpSpPr>
        <p:grpSpPr>
          <a:xfrm>
            <a:off x="1516107" y="1825648"/>
            <a:ext cx="1585162" cy="943844"/>
            <a:chOff x="813387" y="1916832"/>
            <a:chExt cx="1585162" cy="943844"/>
          </a:xfrm>
          <a:solidFill>
            <a:schemeClr val="bg1">
              <a:lumMod val="50000"/>
            </a:schemeClr>
          </a:solidFill>
        </p:grpSpPr>
        <p:pic>
          <p:nvPicPr>
            <p:cNvPr id="5" name="Gráfico 4" descr="Granero contorno">
              <a:extLst>
                <a:ext uri="{FF2B5EF4-FFF2-40B4-BE49-F238E27FC236}">
                  <a16:creationId xmlns:a16="http://schemas.microsoft.com/office/drawing/2014/main" id="{EF8E54CF-C519-0849-92F6-19BB68429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71076" y="1916832"/>
              <a:ext cx="914400" cy="914400"/>
            </a:xfrm>
            <a:prstGeom prst="rect">
              <a:avLst/>
            </a:prstGeom>
          </p:spPr>
        </p:pic>
        <p:pic>
          <p:nvPicPr>
            <p:cNvPr id="7" name="Gráfico 6" descr="Mujer granjera contorno">
              <a:extLst>
                <a:ext uri="{FF2B5EF4-FFF2-40B4-BE49-F238E27FC236}">
                  <a16:creationId xmlns:a16="http://schemas.microsoft.com/office/drawing/2014/main" id="{18ED46BC-88D3-7828-E2A8-2C8FD82A1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971974" y="2413036"/>
              <a:ext cx="426575" cy="426575"/>
            </a:xfrm>
            <a:prstGeom prst="rect">
              <a:avLst/>
            </a:prstGeom>
          </p:spPr>
        </p:pic>
        <p:pic>
          <p:nvPicPr>
            <p:cNvPr id="9" name="Gráfico 8" descr="Cultivos contorno">
              <a:extLst>
                <a:ext uri="{FF2B5EF4-FFF2-40B4-BE49-F238E27FC236}">
                  <a16:creationId xmlns:a16="http://schemas.microsoft.com/office/drawing/2014/main" id="{3605A405-5852-975C-31C9-2763EEA02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13387" y="2391444"/>
              <a:ext cx="469232" cy="469232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418840F-A89A-1F61-F9F3-B6C46C85047A}"/>
                  </a:ext>
                </a:extLst>
              </p:cNvPr>
              <p:cNvSpPr txBox="1"/>
              <p:nvPr/>
            </p:nvSpPr>
            <p:spPr bwMode="auto">
              <a:xfrm>
                <a:off x="502606" y="1274421"/>
                <a:ext cx="337366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/>
                  <a:t>Cross section </a:t>
                </a:r>
                <a14:m>
                  <m:oMath xmlns:m="http://schemas.openxmlformats.org/officeDocument/2006/math">
                    <m:r>
                      <a:rPr lang="es-ES" sz="17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700" dirty="0"/>
                  <a:t> is measured in </a:t>
                </a:r>
                <a:r>
                  <a:rPr lang="en-US" sz="1700" b="1" dirty="0"/>
                  <a:t>barns: </a:t>
                </a:r>
                <a:r>
                  <a:rPr lang="es-ES" sz="1600" b="0" i="0" dirty="0">
                    <a:solidFill>
                      <a:srgbClr val="202122"/>
                    </a:solidFill>
                    <a:effectLst/>
                    <a:latin typeface="+mj-lt"/>
                  </a:rPr>
                  <a:t>10</a:t>
                </a:r>
                <a:r>
                  <a:rPr lang="es-ES" sz="1600" b="0" i="0" baseline="30000" dirty="0">
                    <a:solidFill>
                      <a:srgbClr val="202122"/>
                    </a:solidFill>
                    <a:effectLst/>
                    <a:latin typeface="+mj-lt"/>
                  </a:rPr>
                  <a:t>−28</a:t>
                </a:r>
                <a:r>
                  <a:rPr lang="es-ES" sz="1600" b="0" i="0" dirty="0">
                    <a:solidFill>
                      <a:srgbClr val="202122"/>
                    </a:solidFill>
                    <a:effectLst/>
                    <a:latin typeface="+mj-lt"/>
                  </a:rPr>
                  <a:t> m</a:t>
                </a:r>
                <a:r>
                  <a:rPr lang="es-ES" sz="1600" b="0" i="0" baseline="30000" dirty="0">
                    <a:solidFill>
                      <a:srgbClr val="202122"/>
                    </a:solidFill>
                    <a:effectLst/>
                    <a:latin typeface="+mj-lt"/>
                  </a:rPr>
                  <a:t>2</a:t>
                </a:r>
                <a:endParaRPr lang="en-US" sz="1700" b="1" dirty="0">
                  <a:latin typeface="+mj-lt"/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418840F-A89A-1F61-F9F3-B6C46C850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606" y="1274421"/>
                <a:ext cx="3373662" cy="615553"/>
              </a:xfrm>
              <a:prstGeom prst="rect">
                <a:avLst/>
              </a:prstGeom>
              <a:blipFill>
                <a:blip r:embed="rId9"/>
                <a:stretch>
                  <a:fillRect t="-1980" r="-722" b="-12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C707FE5C-BAA1-7D5E-3AF3-E3FF6091DB52}"/>
              </a:ext>
            </a:extLst>
          </p:cNvPr>
          <p:cNvSpPr txBox="1"/>
          <p:nvPr/>
        </p:nvSpPr>
        <p:spPr bwMode="auto">
          <a:xfrm>
            <a:off x="4950916" y="1004775"/>
            <a:ext cx="59041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+mj-lt"/>
              </a:rPr>
              <a:t>Fission and capture cross section of nuclear fuel</a:t>
            </a:r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8C7A3B63-C869-0C1B-966C-ACD7A27B0B1D}"/>
              </a:ext>
            </a:extLst>
          </p:cNvPr>
          <p:cNvGrpSpPr/>
          <p:nvPr/>
        </p:nvGrpSpPr>
        <p:grpSpPr>
          <a:xfrm>
            <a:off x="4312169" y="1417853"/>
            <a:ext cx="6691115" cy="4699525"/>
            <a:chOff x="4312169" y="1417853"/>
            <a:chExt cx="6691115" cy="4699525"/>
          </a:xfrm>
        </p:grpSpPr>
        <p:pic>
          <p:nvPicPr>
            <p:cNvPr id="2052" name="Picture 4" descr="Uranium-neutron reaction cross section. | Download Scientific Diagram">
              <a:extLst>
                <a:ext uri="{FF2B5EF4-FFF2-40B4-BE49-F238E27FC236}">
                  <a16:creationId xmlns:a16="http://schemas.microsoft.com/office/drawing/2014/main" id="{CFAE6A56-FDF2-1C51-6DF6-C15C66CA19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2169" y="1417853"/>
              <a:ext cx="6691115" cy="4699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FCF136B7-CD6B-43AC-E269-A8D3FAC801A2}"/>
                </a:ext>
              </a:extLst>
            </p:cNvPr>
            <p:cNvSpPr/>
            <p:nvPr/>
          </p:nvSpPr>
          <p:spPr>
            <a:xfrm>
              <a:off x="9624392" y="4000274"/>
              <a:ext cx="360040" cy="220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A444D4DE-A002-4791-0D53-FFCD14C3AF5F}"/>
                </a:ext>
              </a:extLst>
            </p:cNvPr>
            <p:cNvSpPr txBox="1"/>
            <p:nvPr/>
          </p:nvSpPr>
          <p:spPr bwMode="auto">
            <a:xfrm>
              <a:off x="4871864" y="4509120"/>
              <a:ext cx="337366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Neutrons are </a:t>
              </a:r>
              <a:r>
                <a:rPr lang="en-US" sz="1600" dirty="0">
                  <a:solidFill>
                    <a:srgbClr val="FFC000"/>
                  </a:solidFill>
                </a:rPr>
                <a:t>born from fission </a:t>
              </a:r>
              <a:r>
                <a:rPr lang="en-US" sz="1600" dirty="0"/>
                <a:t>around 1MeV. To achieve a </a:t>
              </a:r>
              <a:r>
                <a:rPr lang="en-US" sz="1600" dirty="0">
                  <a:solidFill>
                    <a:srgbClr val="C00000"/>
                  </a:solidFill>
                </a:rPr>
                <a:t>sustained fission chain</a:t>
              </a:r>
              <a:r>
                <a:rPr lang="en-US" sz="1600" dirty="0"/>
                <a:t>, we need to </a:t>
              </a:r>
              <a:r>
                <a:rPr lang="en-US" sz="1600" dirty="0">
                  <a:solidFill>
                    <a:schemeClr val="bg2">
                      <a:lumMod val="75000"/>
                    </a:schemeClr>
                  </a:solidFill>
                </a:rPr>
                <a:t>thermalize the neutron flux</a:t>
              </a:r>
              <a:endParaRPr lang="en-US" sz="1600" b="1" dirty="0">
                <a:solidFill>
                  <a:schemeClr val="bg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842C4C0E-55F4-C113-C760-554AB38EBE87}"/>
                </a:ext>
              </a:extLst>
            </p:cNvPr>
            <p:cNvSpPr/>
            <p:nvPr/>
          </p:nvSpPr>
          <p:spPr>
            <a:xfrm>
              <a:off x="6312024" y="3318593"/>
              <a:ext cx="360040" cy="220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DCE9D82-C7B7-7683-63BD-7838678DF33B}"/>
                  </a:ext>
                </a:extLst>
              </p:cNvPr>
              <p:cNvSpPr txBox="1"/>
              <p:nvPr/>
            </p:nvSpPr>
            <p:spPr bwMode="auto">
              <a:xfrm>
                <a:off x="5141864" y="1734118"/>
                <a:ext cx="3373662" cy="630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235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chemeClr val="bg2">
                        <a:lumMod val="75000"/>
                      </a:schemeClr>
                    </a:solidFill>
                    <a:latin typeface="+mj-lt"/>
                  </a:rPr>
                  <a:t> is fissile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𝒇𝒊𝒔𝒔𝒊𝒐𝒏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𝒄𝒂𝒑𝒕𝒖𝒓𝒆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chemeClr val="bg2">
                        <a:lumMod val="75000"/>
                      </a:schemeClr>
                    </a:solidFill>
                    <a:latin typeface="+mj-lt"/>
                  </a:rPr>
                  <a:t> </a:t>
                </a:r>
              </a:p>
            </p:txBody>
          </p:sp>
        </mc:Choice>
        <mc:Fallback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DCE9D82-C7B7-7683-63BD-7838678DF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1864" y="1734118"/>
                <a:ext cx="3373662" cy="630173"/>
              </a:xfrm>
              <a:prstGeom prst="rect">
                <a:avLst/>
              </a:prstGeom>
              <a:blipFill>
                <a:blip r:embed="rId11"/>
                <a:stretch>
                  <a:fillRect t="-2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upo 19">
            <a:extLst>
              <a:ext uri="{FF2B5EF4-FFF2-40B4-BE49-F238E27FC236}">
                <a16:creationId xmlns:a16="http://schemas.microsoft.com/office/drawing/2014/main" id="{C9B8DCEE-7E8E-F9AA-602A-B67FFB53BAD9}"/>
              </a:ext>
            </a:extLst>
          </p:cNvPr>
          <p:cNvGrpSpPr/>
          <p:nvPr/>
        </p:nvGrpSpPr>
        <p:grpSpPr>
          <a:xfrm>
            <a:off x="189667" y="3171926"/>
            <a:ext cx="4114154" cy="2720239"/>
            <a:chOff x="7926555" y="2123568"/>
            <a:chExt cx="3662704" cy="2341327"/>
          </a:xfrm>
        </p:grpSpPr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E6E209CE-987A-BC1C-8EF7-90EFA958BDF6}"/>
                </a:ext>
              </a:extLst>
            </p:cNvPr>
            <p:cNvCxnSpPr/>
            <p:nvPr/>
          </p:nvCxnSpPr>
          <p:spPr>
            <a:xfrm flipV="1">
              <a:off x="8555764" y="2420888"/>
              <a:ext cx="0" cy="17281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7159305-35B4-1248-79BA-686CFD9433AD}"/>
                </a:ext>
              </a:extLst>
            </p:cNvPr>
            <p:cNvCxnSpPr>
              <a:cxnSpLocks/>
            </p:cNvCxnSpPr>
            <p:nvPr/>
          </p:nvCxnSpPr>
          <p:spPr>
            <a:xfrm>
              <a:off x="8555764" y="4149080"/>
              <a:ext cx="30137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00F3E338-67AB-66E1-207C-0BF8FCD9C493}"/>
                </a:ext>
              </a:extLst>
            </p:cNvPr>
            <p:cNvSpPr txBox="1"/>
            <p:nvPr/>
          </p:nvSpPr>
          <p:spPr bwMode="auto">
            <a:xfrm>
              <a:off x="10245621" y="4157118"/>
              <a:ext cx="1343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Energy (MeV)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441AA399-484C-3527-5092-184109D367F8}"/>
                    </a:ext>
                  </a:extLst>
                </p:cNvPr>
                <p:cNvSpPr txBox="1"/>
                <p:nvPr/>
              </p:nvSpPr>
              <p:spPr bwMode="auto">
                <a:xfrm>
                  <a:off x="7926555" y="2123568"/>
                  <a:ext cx="18621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Neutron flux (</a:t>
                  </a:r>
                  <a14:m>
                    <m:oMath xmlns:m="http://schemas.openxmlformats.org/officeDocument/2006/math"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441AA399-484C-3527-5092-184109D367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6555" y="2123568"/>
                  <a:ext cx="1862176" cy="307777"/>
                </a:xfrm>
                <a:prstGeom prst="rect">
                  <a:avLst/>
                </a:prstGeom>
                <a:blipFill>
                  <a:blip r:embed="rId12"/>
                  <a:stretch>
                    <a:fillRect l="-980" t="-1961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A2368632-C009-A457-23D7-FA36CA0FFF15}"/>
                </a:ext>
              </a:extLst>
            </p:cNvPr>
            <p:cNvSpPr/>
            <p:nvPr/>
          </p:nvSpPr>
          <p:spPr>
            <a:xfrm>
              <a:off x="10538638" y="2406576"/>
              <a:ext cx="699247" cy="1728191"/>
            </a:xfrm>
            <a:custGeom>
              <a:avLst/>
              <a:gdLst>
                <a:gd name="connsiteX0" fmla="*/ 0 w 699247"/>
                <a:gd name="connsiteY0" fmla="*/ 866148 h 866148"/>
                <a:gd name="connsiteX1" fmla="*/ 209774 w 699247"/>
                <a:gd name="connsiteY1" fmla="*/ 672511 h 866148"/>
                <a:gd name="connsiteX2" fmla="*/ 387275 w 699247"/>
                <a:gd name="connsiteY2" fmla="*/ 158 h 866148"/>
                <a:gd name="connsiteX3" fmla="*/ 510988 w 699247"/>
                <a:gd name="connsiteY3" fmla="*/ 737056 h 866148"/>
                <a:gd name="connsiteX4" fmla="*/ 699247 w 699247"/>
                <a:gd name="connsiteY4" fmla="*/ 839254 h 86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247" h="866148">
                  <a:moveTo>
                    <a:pt x="0" y="866148"/>
                  </a:moveTo>
                  <a:cubicBezTo>
                    <a:pt x="72614" y="841495"/>
                    <a:pt x="145228" y="816843"/>
                    <a:pt x="209774" y="672511"/>
                  </a:cubicBezTo>
                  <a:cubicBezTo>
                    <a:pt x="274320" y="528179"/>
                    <a:pt x="337073" y="-10600"/>
                    <a:pt x="387275" y="158"/>
                  </a:cubicBezTo>
                  <a:cubicBezTo>
                    <a:pt x="437477" y="10915"/>
                    <a:pt x="458993" y="597207"/>
                    <a:pt x="510988" y="737056"/>
                  </a:cubicBezTo>
                  <a:cubicBezTo>
                    <a:pt x="562983" y="876905"/>
                    <a:pt x="631115" y="858079"/>
                    <a:pt x="699247" y="839254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2EE8D56D-68BA-305C-1860-09256459526C}"/>
                </a:ext>
              </a:extLst>
            </p:cNvPr>
            <p:cNvSpPr/>
            <p:nvPr/>
          </p:nvSpPr>
          <p:spPr>
            <a:xfrm>
              <a:off x="8573846" y="2761559"/>
              <a:ext cx="2664034" cy="1213392"/>
            </a:xfrm>
            <a:custGeom>
              <a:avLst/>
              <a:gdLst>
                <a:gd name="connsiteX0" fmla="*/ 0 w 2791609"/>
                <a:gd name="connsiteY0" fmla="*/ 1049409 h 1431306"/>
                <a:gd name="connsiteX1" fmla="*/ 161364 w 2791609"/>
                <a:gd name="connsiteY1" fmla="*/ 635240 h 1431306"/>
                <a:gd name="connsiteX2" fmla="*/ 419548 w 2791609"/>
                <a:gd name="connsiteY2" fmla="*/ 539 h 1431306"/>
                <a:gd name="connsiteX3" fmla="*/ 758414 w 2791609"/>
                <a:gd name="connsiteY3" fmla="*/ 748195 h 1431306"/>
                <a:gd name="connsiteX4" fmla="*/ 1995543 w 2791609"/>
                <a:gd name="connsiteY4" fmla="*/ 952590 h 1431306"/>
                <a:gd name="connsiteX5" fmla="*/ 2501153 w 2791609"/>
                <a:gd name="connsiteY5" fmla="*/ 269480 h 1431306"/>
                <a:gd name="connsiteX6" fmla="*/ 2791609 w 2791609"/>
                <a:gd name="connsiteY6" fmla="*/ 1431306 h 1431306"/>
                <a:gd name="connsiteX7" fmla="*/ 2791609 w 2791609"/>
                <a:gd name="connsiteY7" fmla="*/ 1431306 h 143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1609" h="1431306">
                  <a:moveTo>
                    <a:pt x="0" y="1049409"/>
                  </a:moveTo>
                  <a:cubicBezTo>
                    <a:pt x="45719" y="929730"/>
                    <a:pt x="91439" y="810052"/>
                    <a:pt x="161364" y="635240"/>
                  </a:cubicBezTo>
                  <a:cubicBezTo>
                    <a:pt x="231289" y="460428"/>
                    <a:pt x="320040" y="-18287"/>
                    <a:pt x="419548" y="539"/>
                  </a:cubicBezTo>
                  <a:cubicBezTo>
                    <a:pt x="519056" y="19365"/>
                    <a:pt x="495748" y="589520"/>
                    <a:pt x="758414" y="748195"/>
                  </a:cubicBezTo>
                  <a:cubicBezTo>
                    <a:pt x="1021080" y="906870"/>
                    <a:pt x="1705087" y="1032376"/>
                    <a:pt x="1995543" y="952590"/>
                  </a:cubicBezTo>
                  <a:cubicBezTo>
                    <a:pt x="2285999" y="872804"/>
                    <a:pt x="2368475" y="189694"/>
                    <a:pt x="2501153" y="269480"/>
                  </a:cubicBezTo>
                  <a:cubicBezTo>
                    <a:pt x="2633831" y="349266"/>
                    <a:pt x="2791609" y="1431306"/>
                    <a:pt x="2791609" y="1431306"/>
                  </a:cubicBezTo>
                  <a:lnTo>
                    <a:pt x="2791609" y="1431306"/>
                  </a:lnTo>
                </a:path>
              </a:pathLst>
            </a:custGeom>
            <a:no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2048" name="Conector recto 2047">
            <a:extLst>
              <a:ext uri="{FF2B5EF4-FFF2-40B4-BE49-F238E27FC236}">
                <a16:creationId xmlns:a16="http://schemas.microsoft.com/office/drawing/2014/main" id="{3BEAD452-FDEA-A390-8993-3CC5B4BDB83F}"/>
              </a:ext>
            </a:extLst>
          </p:cNvPr>
          <p:cNvCxnSpPr>
            <a:cxnSpLocks/>
          </p:cNvCxnSpPr>
          <p:nvPr/>
        </p:nvCxnSpPr>
        <p:spPr>
          <a:xfrm flipH="1">
            <a:off x="3549197" y="3501101"/>
            <a:ext cx="9517" cy="203347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CuadroTexto 2048">
            <a:extLst>
              <a:ext uri="{FF2B5EF4-FFF2-40B4-BE49-F238E27FC236}">
                <a16:creationId xmlns:a16="http://schemas.microsoft.com/office/drawing/2014/main" id="{0B73FC31-D86F-2C37-60AE-9E212EBC8B98}"/>
              </a:ext>
            </a:extLst>
          </p:cNvPr>
          <p:cNvSpPr txBox="1"/>
          <p:nvPr/>
        </p:nvSpPr>
        <p:spPr bwMode="auto">
          <a:xfrm>
            <a:off x="3123705" y="3131937"/>
            <a:ext cx="888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1 MeV</a:t>
            </a:r>
            <a:endParaRPr lang="en-US" sz="1400" b="1" dirty="0">
              <a:latin typeface="+mj-lt"/>
            </a:endParaRPr>
          </a:p>
        </p:txBody>
      </p:sp>
      <p:cxnSp>
        <p:nvCxnSpPr>
          <p:cNvPr id="2050" name="Conector recto 2049">
            <a:extLst>
              <a:ext uri="{FF2B5EF4-FFF2-40B4-BE49-F238E27FC236}">
                <a16:creationId xmlns:a16="http://schemas.microsoft.com/office/drawing/2014/main" id="{1A909729-F3FB-B293-08E4-8E6C2B1EA2BA}"/>
              </a:ext>
            </a:extLst>
          </p:cNvPr>
          <p:cNvCxnSpPr>
            <a:cxnSpLocks/>
          </p:cNvCxnSpPr>
          <p:nvPr/>
        </p:nvCxnSpPr>
        <p:spPr>
          <a:xfrm>
            <a:off x="1357884" y="3931947"/>
            <a:ext cx="0" cy="159329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CuadroTexto 2050">
            <a:extLst>
              <a:ext uri="{FF2B5EF4-FFF2-40B4-BE49-F238E27FC236}">
                <a16:creationId xmlns:a16="http://schemas.microsoft.com/office/drawing/2014/main" id="{ADE07387-27F7-566F-8B27-92AD5673E74B}"/>
              </a:ext>
            </a:extLst>
          </p:cNvPr>
          <p:cNvSpPr txBox="1"/>
          <p:nvPr/>
        </p:nvSpPr>
        <p:spPr bwMode="auto">
          <a:xfrm>
            <a:off x="899886" y="3605389"/>
            <a:ext cx="888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1 eV</a:t>
            </a:r>
            <a:endParaRPr lang="en-US" sz="1400" b="1" dirty="0">
              <a:latin typeface="+mj-lt"/>
            </a:endParaRPr>
          </a:p>
        </p:txBody>
      </p:sp>
      <p:cxnSp>
        <p:nvCxnSpPr>
          <p:cNvPr id="2056" name="Conector recto de flecha 2055">
            <a:extLst>
              <a:ext uri="{FF2B5EF4-FFF2-40B4-BE49-F238E27FC236}">
                <a16:creationId xmlns:a16="http://schemas.microsoft.com/office/drawing/2014/main" id="{977E332E-1EAA-8E9A-15FE-3E92D0678508}"/>
              </a:ext>
            </a:extLst>
          </p:cNvPr>
          <p:cNvCxnSpPr/>
          <p:nvPr/>
        </p:nvCxnSpPr>
        <p:spPr>
          <a:xfrm flipH="1">
            <a:off x="1631504" y="4000274"/>
            <a:ext cx="16561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CuadroTexto 2057">
            <a:extLst>
              <a:ext uri="{FF2B5EF4-FFF2-40B4-BE49-F238E27FC236}">
                <a16:creationId xmlns:a16="http://schemas.microsoft.com/office/drawing/2014/main" id="{5E9EA356-7EB3-F649-A4D2-30C62DF684AD}"/>
              </a:ext>
            </a:extLst>
          </p:cNvPr>
          <p:cNvSpPr txBox="1"/>
          <p:nvPr/>
        </p:nvSpPr>
        <p:spPr bwMode="auto">
          <a:xfrm>
            <a:off x="1846736" y="3629928"/>
            <a:ext cx="1389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thermalize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4892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nuclear fission?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707FE5C-BAA1-7D5E-3AF3-E3FF6091DB52}"/>
              </a:ext>
            </a:extLst>
          </p:cNvPr>
          <p:cNvSpPr txBox="1"/>
          <p:nvPr/>
        </p:nvSpPr>
        <p:spPr bwMode="auto">
          <a:xfrm>
            <a:off x="4952235" y="1245678"/>
            <a:ext cx="59041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+mj-lt"/>
              </a:rPr>
              <a:t>Fission and capture cross section of U238</a:t>
            </a: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C9B8DCEE-7E8E-F9AA-602A-B67FFB53BAD9}"/>
              </a:ext>
            </a:extLst>
          </p:cNvPr>
          <p:cNvGrpSpPr/>
          <p:nvPr/>
        </p:nvGrpSpPr>
        <p:grpSpPr>
          <a:xfrm>
            <a:off x="189667" y="3171926"/>
            <a:ext cx="4114154" cy="2720239"/>
            <a:chOff x="7926555" y="2123568"/>
            <a:chExt cx="3662704" cy="2341327"/>
          </a:xfrm>
        </p:grpSpPr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E6E209CE-987A-BC1C-8EF7-90EFA958BDF6}"/>
                </a:ext>
              </a:extLst>
            </p:cNvPr>
            <p:cNvCxnSpPr/>
            <p:nvPr/>
          </p:nvCxnSpPr>
          <p:spPr>
            <a:xfrm flipV="1">
              <a:off x="8555764" y="2420888"/>
              <a:ext cx="0" cy="17281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7159305-35B4-1248-79BA-686CFD9433AD}"/>
                </a:ext>
              </a:extLst>
            </p:cNvPr>
            <p:cNvCxnSpPr>
              <a:cxnSpLocks/>
            </p:cNvCxnSpPr>
            <p:nvPr/>
          </p:nvCxnSpPr>
          <p:spPr>
            <a:xfrm>
              <a:off x="8555764" y="4149080"/>
              <a:ext cx="30137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00F3E338-67AB-66E1-207C-0BF8FCD9C493}"/>
                </a:ext>
              </a:extLst>
            </p:cNvPr>
            <p:cNvSpPr txBox="1"/>
            <p:nvPr/>
          </p:nvSpPr>
          <p:spPr bwMode="auto">
            <a:xfrm>
              <a:off x="10245621" y="4157118"/>
              <a:ext cx="1343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Energy (MeV)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441AA399-484C-3527-5092-184109D367F8}"/>
                    </a:ext>
                  </a:extLst>
                </p:cNvPr>
                <p:cNvSpPr txBox="1"/>
                <p:nvPr/>
              </p:nvSpPr>
              <p:spPr bwMode="auto">
                <a:xfrm>
                  <a:off x="7926555" y="2123568"/>
                  <a:ext cx="18621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Neutron flux (</a:t>
                  </a:r>
                  <a14:m>
                    <m:oMath xmlns:m="http://schemas.openxmlformats.org/officeDocument/2006/math"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441AA399-484C-3527-5092-184109D367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6555" y="2123568"/>
                  <a:ext cx="1862176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875" t="-1695" b="-3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A2368632-C009-A457-23D7-FA36CA0FFF15}"/>
                </a:ext>
              </a:extLst>
            </p:cNvPr>
            <p:cNvSpPr/>
            <p:nvPr/>
          </p:nvSpPr>
          <p:spPr>
            <a:xfrm>
              <a:off x="10538638" y="2406576"/>
              <a:ext cx="699247" cy="1728191"/>
            </a:xfrm>
            <a:custGeom>
              <a:avLst/>
              <a:gdLst>
                <a:gd name="connsiteX0" fmla="*/ 0 w 699247"/>
                <a:gd name="connsiteY0" fmla="*/ 866148 h 866148"/>
                <a:gd name="connsiteX1" fmla="*/ 209774 w 699247"/>
                <a:gd name="connsiteY1" fmla="*/ 672511 h 866148"/>
                <a:gd name="connsiteX2" fmla="*/ 387275 w 699247"/>
                <a:gd name="connsiteY2" fmla="*/ 158 h 866148"/>
                <a:gd name="connsiteX3" fmla="*/ 510988 w 699247"/>
                <a:gd name="connsiteY3" fmla="*/ 737056 h 866148"/>
                <a:gd name="connsiteX4" fmla="*/ 699247 w 699247"/>
                <a:gd name="connsiteY4" fmla="*/ 839254 h 86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247" h="866148">
                  <a:moveTo>
                    <a:pt x="0" y="866148"/>
                  </a:moveTo>
                  <a:cubicBezTo>
                    <a:pt x="72614" y="841495"/>
                    <a:pt x="145228" y="816843"/>
                    <a:pt x="209774" y="672511"/>
                  </a:cubicBezTo>
                  <a:cubicBezTo>
                    <a:pt x="274320" y="528179"/>
                    <a:pt x="337073" y="-10600"/>
                    <a:pt x="387275" y="158"/>
                  </a:cubicBezTo>
                  <a:cubicBezTo>
                    <a:pt x="437477" y="10915"/>
                    <a:pt x="458993" y="597207"/>
                    <a:pt x="510988" y="737056"/>
                  </a:cubicBezTo>
                  <a:cubicBezTo>
                    <a:pt x="562983" y="876905"/>
                    <a:pt x="631115" y="858079"/>
                    <a:pt x="699247" y="839254"/>
                  </a:cubicBezTo>
                </a:path>
              </a:pathLst>
            </a:cu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2EE8D56D-68BA-305C-1860-09256459526C}"/>
                </a:ext>
              </a:extLst>
            </p:cNvPr>
            <p:cNvSpPr/>
            <p:nvPr/>
          </p:nvSpPr>
          <p:spPr>
            <a:xfrm>
              <a:off x="8573846" y="2761559"/>
              <a:ext cx="2664034" cy="1213392"/>
            </a:xfrm>
            <a:custGeom>
              <a:avLst/>
              <a:gdLst>
                <a:gd name="connsiteX0" fmla="*/ 0 w 2791609"/>
                <a:gd name="connsiteY0" fmla="*/ 1049409 h 1431306"/>
                <a:gd name="connsiteX1" fmla="*/ 161364 w 2791609"/>
                <a:gd name="connsiteY1" fmla="*/ 635240 h 1431306"/>
                <a:gd name="connsiteX2" fmla="*/ 419548 w 2791609"/>
                <a:gd name="connsiteY2" fmla="*/ 539 h 1431306"/>
                <a:gd name="connsiteX3" fmla="*/ 758414 w 2791609"/>
                <a:gd name="connsiteY3" fmla="*/ 748195 h 1431306"/>
                <a:gd name="connsiteX4" fmla="*/ 1995543 w 2791609"/>
                <a:gd name="connsiteY4" fmla="*/ 952590 h 1431306"/>
                <a:gd name="connsiteX5" fmla="*/ 2501153 w 2791609"/>
                <a:gd name="connsiteY5" fmla="*/ 269480 h 1431306"/>
                <a:gd name="connsiteX6" fmla="*/ 2791609 w 2791609"/>
                <a:gd name="connsiteY6" fmla="*/ 1431306 h 1431306"/>
                <a:gd name="connsiteX7" fmla="*/ 2791609 w 2791609"/>
                <a:gd name="connsiteY7" fmla="*/ 1431306 h 143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1609" h="1431306">
                  <a:moveTo>
                    <a:pt x="0" y="1049409"/>
                  </a:moveTo>
                  <a:cubicBezTo>
                    <a:pt x="45719" y="929730"/>
                    <a:pt x="91439" y="810052"/>
                    <a:pt x="161364" y="635240"/>
                  </a:cubicBezTo>
                  <a:cubicBezTo>
                    <a:pt x="231289" y="460428"/>
                    <a:pt x="320040" y="-18287"/>
                    <a:pt x="419548" y="539"/>
                  </a:cubicBezTo>
                  <a:cubicBezTo>
                    <a:pt x="519056" y="19365"/>
                    <a:pt x="495748" y="589520"/>
                    <a:pt x="758414" y="748195"/>
                  </a:cubicBezTo>
                  <a:cubicBezTo>
                    <a:pt x="1021080" y="906870"/>
                    <a:pt x="1705087" y="1032376"/>
                    <a:pt x="1995543" y="952590"/>
                  </a:cubicBezTo>
                  <a:cubicBezTo>
                    <a:pt x="2285999" y="872804"/>
                    <a:pt x="2368475" y="189694"/>
                    <a:pt x="2501153" y="269480"/>
                  </a:cubicBezTo>
                  <a:cubicBezTo>
                    <a:pt x="2633831" y="349266"/>
                    <a:pt x="2791609" y="1431306"/>
                    <a:pt x="2791609" y="1431306"/>
                  </a:cubicBezTo>
                  <a:lnTo>
                    <a:pt x="2791609" y="1431306"/>
                  </a:lnTo>
                </a:path>
              </a:pathLst>
            </a:custGeom>
            <a:no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Imagen 5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C0D90C91-4D9E-0E7F-3989-F7652AE0E0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4"/>
          <a:stretch/>
        </p:blipFill>
        <p:spPr>
          <a:xfrm>
            <a:off x="4764424" y="1545715"/>
            <a:ext cx="6955506" cy="41193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0E614493-4E77-6C99-9EEC-97E6240FA283}"/>
                  </a:ext>
                </a:extLst>
              </p:cNvPr>
              <p:cNvSpPr txBox="1"/>
              <p:nvPr/>
            </p:nvSpPr>
            <p:spPr bwMode="auto">
              <a:xfrm>
                <a:off x="227957" y="1358718"/>
                <a:ext cx="2232248" cy="854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238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chemeClr val="bg2">
                        <a:lumMod val="75000"/>
                      </a:schemeClr>
                    </a:solidFill>
                    <a:latin typeface="+mj-lt"/>
                  </a:rPr>
                  <a:t> </a:t>
                </a:r>
                <a:r>
                  <a:rPr lang="en-US" sz="1600" b="1" dirty="0">
                    <a:solidFill>
                      <a:srgbClr val="C00000"/>
                    </a:solidFill>
                    <a:latin typeface="+mj-lt"/>
                  </a:rPr>
                  <a:t>is fertile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𝒇𝒊𝒔𝒔𝒊𝒐𝒏</m:t>
                        </m:r>
                      </m:sub>
                    </m:sSub>
                    <m:r>
                      <a:rPr lang="es-E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𝒄𝒂𝒑𝒕𝒖𝒓𝒆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latin typeface="+mj-lt"/>
                  </a:rPr>
                  <a:t> after 1MeV</a:t>
                </a:r>
              </a:p>
            </p:txBody>
          </p:sp>
        </mc:Choice>
        <mc:Fallback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0E614493-4E77-6C99-9EEC-97E6240FA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7957" y="1358718"/>
                <a:ext cx="2232248" cy="854336"/>
              </a:xfrm>
              <a:prstGeom prst="rect">
                <a:avLst/>
              </a:prstGeom>
              <a:blipFill>
                <a:blip r:embed="rId5"/>
                <a:stretch>
                  <a:fillRect t="-2143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0F234624-6567-07FD-2A69-E071593747F3}"/>
              </a:ext>
            </a:extLst>
          </p:cNvPr>
          <p:cNvCxnSpPr>
            <a:cxnSpLocks/>
            <a:stCxn id="17" idx="2"/>
            <a:endCxn id="15" idx="0"/>
          </p:cNvCxnSpPr>
          <p:nvPr/>
        </p:nvCxnSpPr>
        <p:spPr>
          <a:xfrm flipH="1">
            <a:off x="3549197" y="3501101"/>
            <a:ext cx="9517" cy="203347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4622E1E-346D-DCD4-1B09-3D489460FB2C}"/>
              </a:ext>
            </a:extLst>
          </p:cNvPr>
          <p:cNvSpPr txBox="1"/>
          <p:nvPr/>
        </p:nvSpPr>
        <p:spPr bwMode="auto">
          <a:xfrm>
            <a:off x="3123705" y="3131937"/>
            <a:ext cx="888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1 MeV</a:t>
            </a:r>
            <a:endParaRPr lang="en-US" sz="1400" b="1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4AA1CD8-191E-3785-645A-A3F8921E1ABE}"/>
                  </a:ext>
                </a:extLst>
              </p:cNvPr>
              <p:cNvSpPr txBox="1"/>
              <p:nvPr/>
            </p:nvSpPr>
            <p:spPr bwMode="auto">
              <a:xfrm>
                <a:off x="2234674" y="1394600"/>
                <a:ext cx="2522434" cy="587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0" dirty="0"/>
                  <a:t>In natural Uranium</a:t>
                </a:r>
                <a:r>
                  <a:rPr lang="en-US" sz="1600" dirty="0"/>
                  <a:t>: </a:t>
                </a:r>
                <a:r>
                  <a:rPr lang="en-US" sz="1600" dirty="0">
                    <a:solidFill>
                      <a:srgbClr val="C00000"/>
                    </a:solidFill>
                  </a:rPr>
                  <a:t>99.3% </a:t>
                </a:r>
                <a:r>
                  <a:rPr lang="en-US" sz="1600" b="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238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, 0.7%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  <m:r>
                          <a:rPr lang="es-E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s-ES" sz="1600" dirty="0">
                  <a:solidFill>
                    <a:srgbClr val="C0000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4AA1CD8-191E-3785-645A-A3F8921E1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4674" y="1394600"/>
                <a:ext cx="2522434" cy="587597"/>
              </a:xfrm>
              <a:prstGeom prst="rect">
                <a:avLst/>
              </a:prstGeom>
              <a:blipFill>
                <a:blip r:embed="rId6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F9528E15-C48C-C9EE-0B96-F5E667884629}"/>
                  </a:ext>
                </a:extLst>
              </p:cNvPr>
              <p:cNvSpPr txBox="1"/>
              <p:nvPr/>
            </p:nvSpPr>
            <p:spPr bwMode="auto">
              <a:xfrm>
                <a:off x="399300" y="2288178"/>
                <a:ext cx="4278898" cy="656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Commonly, f</a:t>
                </a:r>
                <a:r>
                  <a:rPr lang="en-US" sz="1800" dirty="0">
                    <a:solidFill>
                      <a:schemeClr val="tx1"/>
                    </a:solidFill>
                    <a:latin typeface="+mj-lt"/>
                  </a:rPr>
                  <a:t>or nuclear reactors, we need </a:t>
                </a:r>
                <a:r>
                  <a:rPr lang="en-US" sz="1800" b="1" dirty="0">
                    <a:solidFill>
                      <a:schemeClr val="bg2">
                        <a:lumMod val="75000"/>
                      </a:schemeClr>
                    </a:solidFill>
                    <a:latin typeface="+mj-lt"/>
                  </a:rPr>
                  <a:t>3%-5%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p>
                        <m:r>
                          <a:rPr lang="en-US" sz="18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  <m:r>
                          <a:rPr lang="es-ES" sz="18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1800" dirty="0">
                    <a:solidFill>
                      <a:srgbClr val="C00000"/>
                    </a:solidFill>
                    <a:latin typeface="+mj-lt"/>
                  </a:rPr>
                  <a:t>enrichment </a:t>
                </a:r>
              </a:p>
            </p:txBody>
          </p:sp>
        </mc:Choice>
        <mc:Fallback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F9528E15-C48C-C9EE-0B96-F5E6678846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300" y="2288178"/>
                <a:ext cx="4278898" cy="656655"/>
              </a:xfrm>
              <a:prstGeom prst="rect">
                <a:avLst/>
              </a:prstGeom>
              <a:blipFill>
                <a:blip r:embed="rId7"/>
                <a:stretch>
                  <a:fillRect t="-4630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379AD681-2F56-12F4-2D37-F36E5F0583EA}"/>
              </a:ext>
            </a:extLst>
          </p:cNvPr>
          <p:cNvCxnSpPr>
            <a:cxnSpLocks/>
          </p:cNvCxnSpPr>
          <p:nvPr/>
        </p:nvCxnSpPr>
        <p:spPr>
          <a:xfrm>
            <a:off x="1357884" y="3931947"/>
            <a:ext cx="0" cy="159329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" name="CuadroTexto 2047">
            <a:extLst>
              <a:ext uri="{FF2B5EF4-FFF2-40B4-BE49-F238E27FC236}">
                <a16:creationId xmlns:a16="http://schemas.microsoft.com/office/drawing/2014/main" id="{CB2DA826-68C5-32F3-BB6C-FC961F287049}"/>
              </a:ext>
            </a:extLst>
          </p:cNvPr>
          <p:cNvSpPr txBox="1"/>
          <p:nvPr/>
        </p:nvSpPr>
        <p:spPr bwMode="auto">
          <a:xfrm>
            <a:off x="899886" y="3605389"/>
            <a:ext cx="888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1 eV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006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nuclear fission?</a:t>
            </a:r>
          </a:p>
        </p:txBody>
      </p:sp>
      <p:pic>
        <p:nvPicPr>
          <p:cNvPr id="10248" name="Picture 8">
            <a:extLst>
              <a:ext uri="{FF2B5EF4-FFF2-40B4-BE49-F238E27FC236}">
                <a16:creationId xmlns:a16="http://schemas.microsoft.com/office/drawing/2014/main" id="{070478C8-7D9C-D54B-7710-D8440DBBB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278334"/>
            <a:ext cx="7023991" cy="468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>
            <a:extLst>
              <a:ext uri="{FF2B5EF4-FFF2-40B4-BE49-F238E27FC236}">
                <a16:creationId xmlns:a16="http://schemas.microsoft.com/office/drawing/2014/main" id="{D33780A8-9DBB-6B44-B9CE-07A0A2B6C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2946747"/>
            <a:ext cx="1100196" cy="96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0" name="Picture 10">
            <a:extLst>
              <a:ext uri="{FF2B5EF4-FFF2-40B4-BE49-F238E27FC236}">
                <a16:creationId xmlns:a16="http://schemas.microsoft.com/office/drawing/2014/main" id="{B1CC2734-9AA1-ACE1-5709-8B90E4E7D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2946747"/>
            <a:ext cx="1100196" cy="96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61" name="Tabla 2260">
            <a:extLst>
              <a:ext uri="{FF2B5EF4-FFF2-40B4-BE49-F238E27FC236}">
                <a16:creationId xmlns:a16="http://schemas.microsoft.com/office/drawing/2014/main" id="{D8EFE1D4-A6B2-5B88-0630-B5E01E8870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46259"/>
              </p:ext>
            </p:extLst>
          </p:nvPr>
        </p:nvGraphicFramePr>
        <p:xfrm>
          <a:off x="7417258" y="2462146"/>
          <a:ext cx="4484571" cy="2316480"/>
        </p:xfrm>
        <a:graphic>
          <a:graphicData uri="http://schemas.openxmlformats.org/drawingml/2006/table">
            <a:tbl>
              <a:tblPr/>
              <a:tblGrid>
                <a:gridCol w="1397821">
                  <a:extLst>
                    <a:ext uri="{9D8B030D-6E8A-4147-A177-3AD203B41FA5}">
                      <a16:colId xmlns:a16="http://schemas.microsoft.com/office/drawing/2014/main" val="59696405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986020528"/>
                    </a:ext>
                  </a:extLst>
                </a:gridCol>
                <a:gridCol w="1574582">
                  <a:extLst>
                    <a:ext uri="{9D8B030D-6E8A-4147-A177-3AD203B41FA5}">
                      <a16:colId xmlns:a16="http://schemas.microsoft.com/office/drawing/2014/main" val="17206084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>
                          <a:effectLst/>
                        </a:rPr>
                        <a:t>Moderator</a:t>
                      </a:r>
                      <a:r>
                        <a:rPr lang="es-ES" sz="1600" dirty="0">
                          <a:effectLst/>
                        </a:rPr>
                        <a:t> Type</a:t>
                      </a:r>
                      <a:r>
                        <a:rPr lang="es-ES" dirty="0">
                          <a:effectLst/>
                        </a:rPr>
                        <a:t> 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>
                          <a:effectLst/>
                        </a:rPr>
                        <a:t>Neutron</a:t>
                      </a:r>
                      <a:r>
                        <a:rPr lang="es-ES" sz="1400" dirty="0">
                          <a:effectLst/>
                        </a:rPr>
                        <a:t> </a:t>
                      </a:r>
                      <a:r>
                        <a:rPr lang="es-ES" sz="1400" dirty="0" err="1">
                          <a:effectLst/>
                        </a:rPr>
                        <a:t>scattering</a:t>
                      </a:r>
                      <a:r>
                        <a:rPr lang="es-ES" sz="1400" dirty="0">
                          <a:effectLst/>
                        </a:rPr>
                        <a:t> </a:t>
                      </a:r>
                      <a:r>
                        <a:rPr lang="es-ES" sz="1400" dirty="0" err="1">
                          <a:effectLst/>
                        </a:rPr>
                        <a:t>cross</a:t>
                      </a:r>
                      <a:br>
                        <a:rPr lang="es-ES" sz="1400" dirty="0">
                          <a:effectLst/>
                        </a:rPr>
                      </a:br>
                      <a:r>
                        <a:rPr lang="es-ES" sz="1400" dirty="0" err="1">
                          <a:effectLst/>
                        </a:rPr>
                        <a:t>section</a:t>
                      </a:r>
                      <a:r>
                        <a:rPr lang="es-ES" sz="1400" dirty="0">
                          <a:effectLst/>
                        </a:rPr>
                        <a:t> (</a:t>
                      </a:r>
                      <a:r>
                        <a:rPr lang="el-GR" sz="1400" dirty="0">
                          <a:effectLst/>
                        </a:rPr>
                        <a:t>σ</a:t>
                      </a:r>
                      <a:r>
                        <a:rPr lang="es-ES" sz="1400" baseline="-25000" dirty="0">
                          <a:effectLst/>
                        </a:rPr>
                        <a:t>s</a:t>
                      </a:r>
                      <a:r>
                        <a:rPr lang="es-ES" sz="1400" dirty="0">
                          <a:effectLst/>
                        </a:rPr>
                        <a:t>) in barns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Neutron absorption cross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section (</a:t>
                      </a:r>
                      <a:r>
                        <a:rPr lang="en-US" sz="1400" dirty="0" err="1">
                          <a:effectLst/>
                        </a:rPr>
                        <a:t>σ</a:t>
                      </a:r>
                      <a:r>
                        <a:rPr lang="en-US" sz="1400" baseline="-25000" dirty="0" err="1">
                          <a:effectLst/>
                        </a:rPr>
                        <a:t>s</a:t>
                      </a:r>
                      <a:r>
                        <a:rPr lang="en-US" sz="1400" dirty="0">
                          <a:effectLst/>
                        </a:rPr>
                        <a:t>) in barns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186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400">
                          <a:effectLst/>
                        </a:rPr>
                        <a:t>Light water (H</a:t>
                      </a:r>
                      <a:r>
                        <a:rPr lang="es-ES" sz="1400" baseline="-25000">
                          <a:effectLst/>
                        </a:rPr>
                        <a:t>2</a:t>
                      </a:r>
                      <a:r>
                        <a:rPr lang="es-ES" sz="1400">
                          <a:effectLst/>
                        </a:rPr>
                        <a:t>O)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effectLst/>
                        </a:rPr>
                        <a:t>49 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effectLst/>
                        </a:rPr>
                        <a:t>0.66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24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400">
                          <a:effectLst/>
                        </a:rPr>
                        <a:t>Heavy water (D</a:t>
                      </a:r>
                      <a:r>
                        <a:rPr lang="es-ES" sz="1400" baseline="-25000">
                          <a:effectLst/>
                        </a:rPr>
                        <a:t>2</a:t>
                      </a:r>
                      <a:r>
                        <a:rPr lang="es-ES" sz="1400">
                          <a:effectLst/>
                        </a:rPr>
                        <a:t>O)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effectLst/>
                        </a:rPr>
                        <a:t>10.6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effectLst/>
                        </a:rPr>
                        <a:t>0.0013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02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>
                          <a:effectLst/>
                        </a:rPr>
                        <a:t>Graphite</a:t>
                      </a:r>
                      <a:r>
                        <a:rPr lang="es-ES" sz="1400" dirty="0">
                          <a:effectLst/>
                        </a:rPr>
                        <a:t> (C)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effectLst/>
                        </a:rPr>
                        <a:t>4.7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effectLst/>
                        </a:rPr>
                        <a:t>0.0035</a:t>
                      </a:r>
                    </a:p>
                  </a:txBody>
                  <a:tcPr anchor="ctr">
                    <a:lnL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7784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62" name="CuadroTexto 2261">
                <a:extLst>
                  <a:ext uri="{FF2B5EF4-FFF2-40B4-BE49-F238E27FC236}">
                    <a16:creationId xmlns:a16="http://schemas.microsoft.com/office/drawing/2014/main" id="{9B9F535C-2189-9498-8845-01950C0BA673}"/>
                  </a:ext>
                </a:extLst>
              </p:cNvPr>
              <p:cNvSpPr txBox="1"/>
              <p:nvPr/>
            </p:nvSpPr>
            <p:spPr bwMode="auto">
              <a:xfrm>
                <a:off x="8328248" y="4869160"/>
                <a:ext cx="19704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high scattering</a:t>
                </a:r>
              </a:p>
            </p:txBody>
          </p:sp>
        </mc:Choice>
        <mc:Fallback xmlns="">
          <p:sp>
            <p:nvSpPr>
              <p:cNvPr id="2262" name="CuadroTexto 2261">
                <a:extLst>
                  <a:ext uri="{FF2B5EF4-FFF2-40B4-BE49-F238E27FC236}">
                    <a16:creationId xmlns:a16="http://schemas.microsoft.com/office/drawing/2014/main" id="{9B9F535C-2189-9498-8845-01950C0BA6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28248" y="4869160"/>
                <a:ext cx="1970411" cy="369332"/>
              </a:xfrm>
              <a:prstGeom prst="rect">
                <a:avLst/>
              </a:prstGeom>
              <a:blipFill>
                <a:blip r:embed="rId5"/>
                <a:stretch>
                  <a:fillRect t="-10000" r="-247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63" name="CuadroTexto 2262">
                <a:extLst>
                  <a:ext uri="{FF2B5EF4-FFF2-40B4-BE49-F238E27FC236}">
                    <a16:creationId xmlns:a16="http://schemas.microsoft.com/office/drawing/2014/main" id="{B8B97426-DFA6-377E-E772-2300060DF86F}"/>
                  </a:ext>
                </a:extLst>
              </p:cNvPr>
              <p:cNvSpPr txBox="1"/>
              <p:nvPr/>
            </p:nvSpPr>
            <p:spPr bwMode="auto">
              <a:xfrm>
                <a:off x="10284047" y="4869160"/>
                <a:ext cx="16001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↓</m:t>
                    </m:r>
                  </m:oMath>
                </a14:m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</a:rPr>
                  <a:t> low capture</a:t>
                </a:r>
              </a:p>
            </p:txBody>
          </p:sp>
        </mc:Choice>
        <mc:Fallback xmlns="">
          <p:sp>
            <p:nvSpPr>
              <p:cNvPr id="2263" name="CuadroTexto 2262">
                <a:extLst>
                  <a:ext uri="{FF2B5EF4-FFF2-40B4-BE49-F238E27FC236}">
                    <a16:creationId xmlns:a16="http://schemas.microsoft.com/office/drawing/2014/main" id="{B8B97426-DFA6-377E-E772-2300060DF8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284047" y="4869160"/>
                <a:ext cx="1600118" cy="369332"/>
              </a:xfrm>
              <a:prstGeom prst="rect">
                <a:avLst/>
              </a:prstGeom>
              <a:blipFill>
                <a:blip r:embed="rId6"/>
                <a:stretch>
                  <a:fillRect t="-10000" r="-266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D2280B2C-3EC6-EB1B-5BF5-45BAEF87F8FF}"/>
              </a:ext>
            </a:extLst>
          </p:cNvPr>
          <p:cNvSpPr txBox="1"/>
          <p:nvPr/>
        </p:nvSpPr>
        <p:spPr bwMode="auto">
          <a:xfrm>
            <a:off x="7514252" y="1278333"/>
            <a:ext cx="4348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To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thermalize</a:t>
            </a:r>
            <a:r>
              <a:rPr lang="en-US" sz="1600" dirty="0">
                <a:latin typeface="+mj-lt"/>
              </a:rPr>
              <a:t> the neutron flux, we need to use a </a:t>
            </a:r>
            <a:r>
              <a:rPr lang="en-US" sz="1600" b="1" dirty="0">
                <a:solidFill>
                  <a:srgbClr val="C00000"/>
                </a:solidFill>
                <a:latin typeface="+mj-lt"/>
              </a:rPr>
              <a:t>moderator</a:t>
            </a:r>
            <a:r>
              <a:rPr lang="en-US" sz="1600" dirty="0">
                <a:latin typeface="+mj-lt"/>
              </a:rPr>
              <a:t>. Neutrons will lose their energy through scattering: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elastic collisions</a:t>
            </a:r>
            <a:r>
              <a:rPr lang="en-US" sz="16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11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2" grpId="0"/>
      <p:bldP spid="22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DBBB686-2D30-E84C-87BB-DFE60CADB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38C3163-A6C2-B16A-7EC7-BA86ADAD1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the nuclear reactor core: Fuel</a:t>
            </a:r>
          </a:p>
        </p:txBody>
      </p:sp>
      <p:pic>
        <p:nvPicPr>
          <p:cNvPr id="11266" name="Picture 2" descr="Nuclear Reactor Core Schematic | Nuclear reactor, Nuclear, Nuclear power  plant">
            <a:extLst>
              <a:ext uri="{FF2B5EF4-FFF2-40B4-BE49-F238E27FC236}">
                <a16:creationId xmlns:a16="http://schemas.microsoft.com/office/drawing/2014/main" id="{7A91722E-1CFB-C154-CC5A-458EA9F530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7"/>
          <a:stretch/>
        </p:blipFill>
        <p:spPr bwMode="auto">
          <a:xfrm>
            <a:off x="3714506" y="980728"/>
            <a:ext cx="4544967" cy="524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Nuclear Fuel - Nuclear @ McMaster">
            <a:extLst>
              <a:ext uri="{FF2B5EF4-FFF2-40B4-BE49-F238E27FC236}">
                <a16:creationId xmlns:a16="http://schemas.microsoft.com/office/drawing/2014/main" id="{37B4E2F9-A758-0364-4B28-45F1DFC000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E3E8EC"/>
              </a:clrFrom>
              <a:clrTo>
                <a:srgbClr val="E3E8E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85"/>
          <a:stretch/>
        </p:blipFill>
        <p:spPr bwMode="auto">
          <a:xfrm>
            <a:off x="476200" y="2060848"/>
            <a:ext cx="3109731" cy="337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56789FFB-3A21-ECF4-F03E-098ABC503E36}"/>
              </a:ext>
            </a:extLst>
          </p:cNvPr>
          <p:cNvGrpSpPr/>
          <p:nvPr/>
        </p:nvGrpSpPr>
        <p:grpSpPr>
          <a:xfrm>
            <a:off x="2553324" y="1124744"/>
            <a:ext cx="1161182" cy="1708028"/>
            <a:chOff x="2351584" y="1192805"/>
            <a:chExt cx="1048540" cy="1705095"/>
          </a:xfrm>
        </p:grpSpPr>
        <p:pic>
          <p:nvPicPr>
            <p:cNvPr id="11270" name="Picture 6" descr="Nuclear Fuel 101 – ClearPath">
              <a:extLst>
                <a:ext uri="{FF2B5EF4-FFF2-40B4-BE49-F238E27FC236}">
                  <a16:creationId xmlns:a16="http://schemas.microsoft.com/office/drawing/2014/main" id="{3B7DFE70-4E6A-601F-CC50-E38D61D78E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60"/>
            <a:stretch/>
          </p:blipFill>
          <p:spPr bwMode="auto">
            <a:xfrm>
              <a:off x="2423592" y="1192805"/>
              <a:ext cx="976532" cy="1705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1EED624-5C50-68C3-63FF-17E15E07D99E}"/>
                </a:ext>
              </a:extLst>
            </p:cNvPr>
            <p:cNvSpPr/>
            <p:nvPr/>
          </p:nvSpPr>
          <p:spPr>
            <a:xfrm>
              <a:off x="2351584" y="1916832"/>
              <a:ext cx="144016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F1E6520-96BF-A9C4-88FD-FF9A53DBBC72}"/>
              </a:ext>
            </a:extLst>
          </p:cNvPr>
          <p:cNvSpPr txBox="1"/>
          <p:nvPr/>
        </p:nvSpPr>
        <p:spPr bwMode="auto">
          <a:xfrm>
            <a:off x="1343141" y="1425484"/>
            <a:ext cx="1385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much energy as:</a:t>
            </a:r>
          </a:p>
        </p:txBody>
      </p:sp>
      <p:sp>
        <p:nvSpPr>
          <p:cNvPr id="9220" name="Rectángulo 9219">
            <a:extLst>
              <a:ext uri="{FF2B5EF4-FFF2-40B4-BE49-F238E27FC236}">
                <a16:creationId xmlns:a16="http://schemas.microsoft.com/office/drawing/2014/main" id="{06C02957-4C85-74AF-2934-C8982BE0B7A5}"/>
              </a:ext>
            </a:extLst>
          </p:cNvPr>
          <p:cNvSpPr/>
          <p:nvPr/>
        </p:nvSpPr>
        <p:spPr>
          <a:xfrm>
            <a:off x="6348529" y="4233892"/>
            <a:ext cx="334293" cy="203426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8B5753F-F2BC-212B-0235-1C6A1EE2DFC1}"/>
              </a:ext>
            </a:extLst>
          </p:cNvPr>
          <p:cNvSpPr txBox="1"/>
          <p:nvPr/>
        </p:nvSpPr>
        <p:spPr bwMode="auto">
          <a:xfrm>
            <a:off x="8472264" y="1278333"/>
            <a:ext cx="33901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In a nuclear reactor, the 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fuel</a:t>
            </a:r>
            <a:r>
              <a:rPr lang="en-US" sz="1600" dirty="0">
                <a:latin typeface="+mj-lt"/>
              </a:rPr>
              <a:t> and the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moderator</a:t>
            </a:r>
            <a:r>
              <a:rPr lang="en-US" sz="1600" dirty="0">
                <a:latin typeface="+mj-lt"/>
              </a:rPr>
              <a:t> are assembled inside of the reactor pressure vessel, forming the 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reactor core</a:t>
            </a:r>
          </a:p>
        </p:txBody>
      </p:sp>
      <p:pic>
        <p:nvPicPr>
          <p:cNvPr id="6" name="Picture 2" descr="The horizontal cross-section of the generated reactor core model | Download  Scientific Diagram">
            <a:extLst>
              <a:ext uri="{FF2B5EF4-FFF2-40B4-BE49-F238E27FC236}">
                <a16:creationId xmlns:a16="http://schemas.microsoft.com/office/drawing/2014/main" id="{2154E8F6-24A1-46D0-1247-2E765A053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454" y="2537824"/>
            <a:ext cx="3331938" cy="29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E291F30-260A-A90A-6578-489DE940F261}"/>
              </a:ext>
            </a:extLst>
          </p:cNvPr>
          <p:cNvSpPr txBox="1"/>
          <p:nvPr/>
        </p:nvSpPr>
        <p:spPr bwMode="auto">
          <a:xfrm>
            <a:off x="260090" y="5446284"/>
            <a:ext cx="48998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Fuel is assembled in fuel rods, these in fuel bundles and distributed in the reactor core to have a uniform neutron flux distribution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4CF4C3B-BA53-3186-C4F2-E2C4BB79C9A4}"/>
              </a:ext>
            </a:extLst>
          </p:cNvPr>
          <p:cNvSpPr txBox="1"/>
          <p:nvPr/>
        </p:nvSpPr>
        <p:spPr bwMode="auto">
          <a:xfrm>
            <a:off x="10441969" y="5286317"/>
            <a:ext cx="17500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</a:rPr>
              <a:t>Reactor core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14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CERN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72344</TotalTime>
  <Words>1521</Words>
  <Application>Microsoft Office PowerPoint</Application>
  <DocSecurity>0</DocSecurity>
  <PresentationFormat>Panorámica</PresentationFormat>
  <Paragraphs>261</Paragraphs>
  <Slides>26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Century Schoolbook</vt:lpstr>
      <vt:lpstr>Wingdings</vt:lpstr>
      <vt:lpstr>CERN</vt:lpstr>
      <vt:lpstr>Presentación de PowerPoint</vt:lpstr>
      <vt:lpstr>What is nuclear fission?</vt:lpstr>
      <vt:lpstr>What is nuclear fission?</vt:lpstr>
      <vt:lpstr>What is nuclear fission?</vt:lpstr>
      <vt:lpstr>How to achieve nuclear fission?</vt:lpstr>
      <vt:lpstr>How to achieve nuclear fission?</vt:lpstr>
      <vt:lpstr>How to achieve nuclear fission?</vt:lpstr>
      <vt:lpstr>How to achieve nuclear fission?</vt:lpstr>
      <vt:lpstr>Inside the nuclear reactor core: Fuel</vt:lpstr>
      <vt:lpstr>Inside the nuclear reactor core: Fuel assembly</vt:lpstr>
      <vt:lpstr>Inside the nuclear reactor core: Control rods</vt:lpstr>
      <vt:lpstr>How to maintain a controlled fission chain?</vt:lpstr>
      <vt:lpstr>How to maintain a controlled fission chain?</vt:lpstr>
      <vt:lpstr>Inside a nuclear power plant: Containment</vt:lpstr>
      <vt:lpstr>Inside a nuclear power plant: Electricity</vt:lpstr>
      <vt:lpstr>Safety in nuclear power plants: Accidents</vt:lpstr>
      <vt:lpstr>Safety in nuclear power plants: Decay Heat</vt:lpstr>
      <vt:lpstr>Safety in nuclear power plants: Safety systems</vt:lpstr>
      <vt:lpstr>Gen IV nuclear reactors</vt:lpstr>
      <vt:lpstr>Gen IV Designs: SFR</vt:lpstr>
      <vt:lpstr>Advantages of SFR</vt:lpstr>
      <vt:lpstr>Advantages of SFR</vt:lpstr>
      <vt:lpstr>Advantages of SFR</vt:lpstr>
      <vt:lpstr>Superphenix</vt:lpstr>
      <vt:lpstr>Presentación de PowerPoint</vt:lpstr>
      <vt:lpstr>Outline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BIHCTool-CEI090323</dc:title>
  <dc:subject/>
  <dc:creator>ELENA DE LA FUENTE GARCIA</dc:creator>
  <cp:keywords/>
  <dc:description/>
  <cp:lastModifiedBy>Elena de la Fuente García</cp:lastModifiedBy>
  <cp:revision>2607</cp:revision>
  <dcterms:created xsi:type="dcterms:W3CDTF">2021-08-03T13:35:11Z</dcterms:created>
  <dcterms:modified xsi:type="dcterms:W3CDTF">2023-04-20T15:00:02Z</dcterms:modified>
  <cp:category/>
  <dc:identifier/>
  <cp:contentStatus/>
  <dc:language/>
  <cp:version/>
</cp:coreProperties>
</file>