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65" r:id="rId2"/>
    <p:sldId id="261" r:id="rId3"/>
    <p:sldId id="282" r:id="rId4"/>
    <p:sldId id="270" r:id="rId5"/>
    <p:sldId id="286" r:id="rId6"/>
    <p:sldId id="285" r:id="rId7"/>
    <p:sldId id="294" r:id="rId8"/>
    <p:sldId id="288" r:id="rId9"/>
    <p:sldId id="292" r:id="rId10"/>
    <p:sldId id="293" r:id="rId11"/>
    <p:sldId id="295" r:id="rId12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1BC069-44B7-47A8-A700-0DA491A88938}" v="1262" dt="2023-04-17T13:40:44.3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71" autoAdjust="0"/>
    <p:restoredTop sz="96837" autoAdjust="0"/>
  </p:normalViewPr>
  <p:slideViewPr>
    <p:cSldViewPr snapToGrid="0">
      <p:cViewPr varScale="1">
        <p:scale>
          <a:sx n="120" d="100"/>
          <a:sy n="120" d="100"/>
        </p:scale>
        <p:origin x="11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4" d="100"/>
          <a:sy n="124" d="100"/>
        </p:scale>
        <p:origin x="409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zeslaw Fluder" userId="IDs+7VPWhVYjm5UE2xCv2xIMzY5357QHqgAgj4EaGt4=" providerId="None" clId="Web-{E91BC069-44B7-47A8-A700-0DA491A88938}"/>
    <pc:docChg chg="modSld">
      <pc:chgData name="Czeslaw Fluder" userId="IDs+7VPWhVYjm5UE2xCv2xIMzY5357QHqgAgj4EaGt4=" providerId="None" clId="Web-{E91BC069-44B7-47A8-A700-0DA491A88938}" dt="2023-04-17T11:59:44.856" v="146" actId="1076"/>
      <pc:docMkLst>
        <pc:docMk/>
      </pc:docMkLst>
      <pc:sldChg chg="addSp delSp modSp">
        <pc:chgData name="Czeslaw Fluder" userId="IDs+7VPWhVYjm5UE2xCv2xIMzY5357QHqgAgj4EaGt4=" providerId="None" clId="Web-{E91BC069-44B7-47A8-A700-0DA491A88938}" dt="2023-04-17T11:59:44.856" v="146" actId="1076"/>
        <pc:sldMkLst>
          <pc:docMk/>
          <pc:sldMk cId="1303786248" sldId="261"/>
        </pc:sldMkLst>
        <pc:spChg chg="add del mod">
          <ac:chgData name="Czeslaw Fluder" userId="IDs+7VPWhVYjm5UE2xCv2xIMzY5357QHqgAgj4EaGt4=" providerId="None" clId="Web-{E91BC069-44B7-47A8-A700-0DA491A88938}" dt="2023-04-17T09:33:31.093" v="40"/>
          <ac:spMkLst>
            <pc:docMk/>
            <pc:sldMk cId="1303786248" sldId="261"/>
            <ac:spMk id="2" creationId="{486D398B-E0DB-8143-40C5-E8BCB19194B4}"/>
          </ac:spMkLst>
        </pc:spChg>
        <pc:spChg chg="add del mod">
          <ac:chgData name="Czeslaw Fluder" userId="IDs+7VPWhVYjm5UE2xCv2xIMzY5357QHqgAgj4EaGt4=" providerId="None" clId="Web-{E91BC069-44B7-47A8-A700-0DA491A88938}" dt="2023-04-17T09:32:08.137" v="23"/>
          <ac:spMkLst>
            <pc:docMk/>
            <pc:sldMk cId="1303786248" sldId="261"/>
            <ac:spMk id="3" creationId="{D1BBD12C-A2B7-4C91-7C09-DA5D372DA48D}"/>
          </ac:spMkLst>
        </pc:spChg>
        <pc:spChg chg="add del mod">
          <ac:chgData name="Czeslaw Fluder" userId="IDs+7VPWhVYjm5UE2xCv2xIMzY5357QHqgAgj4EaGt4=" providerId="None" clId="Web-{E91BC069-44B7-47A8-A700-0DA491A88938}" dt="2023-04-17T09:33:29.812" v="39"/>
          <ac:spMkLst>
            <pc:docMk/>
            <pc:sldMk cId="1303786248" sldId="261"/>
            <ac:spMk id="4" creationId="{9187A16D-8038-4AA1-E13F-383AB4AF64C7}"/>
          </ac:spMkLst>
        </pc:spChg>
        <pc:spChg chg="del">
          <ac:chgData name="Czeslaw Fluder" userId="IDs+7VPWhVYjm5UE2xCv2xIMzY5357QHqgAgj4EaGt4=" providerId="None" clId="Web-{E91BC069-44B7-47A8-A700-0DA491A88938}" dt="2023-04-17T09:42:37.219" v="139"/>
          <ac:spMkLst>
            <pc:docMk/>
            <pc:sldMk cId="1303786248" sldId="261"/>
            <ac:spMk id="8" creationId="{00000000-0000-0000-0000-000000000000}"/>
          </ac:spMkLst>
        </pc:spChg>
        <pc:spChg chg="mod">
          <ac:chgData name="Czeslaw Fluder" userId="IDs+7VPWhVYjm5UE2xCv2xIMzY5357QHqgAgj4EaGt4=" providerId="None" clId="Web-{E91BC069-44B7-47A8-A700-0DA491A88938}" dt="2023-04-17T09:35:06.221" v="53" actId="14100"/>
          <ac:spMkLst>
            <pc:docMk/>
            <pc:sldMk cId="1303786248" sldId="261"/>
            <ac:spMk id="9" creationId="{00000000-0000-0000-0000-000000000000}"/>
          </ac:spMkLst>
        </pc:spChg>
        <pc:spChg chg="mod">
          <ac:chgData name="Czeslaw Fluder" userId="IDs+7VPWhVYjm5UE2xCv2xIMzY5357QHqgAgj4EaGt4=" providerId="None" clId="Web-{E91BC069-44B7-47A8-A700-0DA491A88938}" dt="2023-04-17T09:40:17.402" v="104" actId="1076"/>
          <ac:spMkLst>
            <pc:docMk/>
            <pc:sldMk cId="1303786248" sldId="261"/>
            <ac:spMk id="11" creationId="{00000000-0000-0000-0000-000000000000}"/>
          </ac:spMkLst>
        </pc:spChg>
        <pc:spChg chg="mod">
          <ac:chgData name="Czeslaw Fluder" userId="IDs+7VPWhVYjm5UE2xCv2xIMzY5357QHqgAgj4EaGt4=" providerId="None" clId="Web-{E91BC069-44B7-47A8-A700-0DA491A88938}" dt="2023-04-17T09:42:39.703" v="141" actId="20577"/>
          <ac:spMkLst>
            <pc:docMk/>
            <pc:sldMk cId="1303786248" sldId="261"/>
            <ac:spMk id="15" creationId="{00000000-0000-0000-0000-000000000000}"/>
          </ac:spMkLst>
        </pc:spChg>
        <pc:picChg chg="add mod">
          <ac:chgData name="Czeslaw Fluder" userId="IDs+7VPWhVYjm5UE2xCv2xIMzY5357QHqgAgj4EaGt4=" providerId="None" clId="Web-{E91BC069-44B7-47A8-A700-0DA491A88938}" dt="2023-04-17T11:59:44.856" v="146" actId="1076"/>
          <ac:picMkLst>
            <pc:docMk/>
            <pc:sldMk cId="1303786248" sldId="261"/>
            <ac:picMk id="2" creationId="{C3396707-9884-C409-D6A1-E88A627ADEA6}"/>
          </ac:picMkLst>
        </pc:picChg>
        <pc:cxnChg chg="add mod">
          <ac:chgData name="Czeslaw Fluder" userId="IDs+7VPWhVYjm5UE2xCv2xIMzY5357QHqgAgj4EaGt4=" providerId="None" clId="Web-{E91BC069-44B7-47A8-A700-0DA491A88938}" dt="2023-04-17T09:33:24.984" v="38" actId="1076"/>
          <ac:cxnSpMkLst>
            <pc:docMk/>
            <pc:sldMk cId="1303786248" sldId="261"/>
            <ac:cxnSpMk id="5" creationId="{B53292CB-8EFD-65C7-BCAB-C80943B15ACA}"/>
          </ac:cxnSpMkLst>
        </pc:cxnChg>
        <pc:cxnChg chg="add mod">
          <ac:chgData name="Czeslaw Fluder" userId="IDs+7VPWhVYjm5UE2xCv2xIMzY5357QHqgAgj4EaGt4=" providerId="None" clId="Web-{E91BC069-44B7-47A8-A700-0DA491A88938}" dt="2023-04-17T09:34:13.750" v="46" actId="14100"/>
          <ac:cxnSpMkLst>
            <pc:docMk/>
            <pc:sldMk cId="1303786248" sldId="261"/>
            <ac:cxnSpMk id="6" creationId="{9CC7A630-4543-AC25-581D-8B81CC9F2B05}"/>
          </ac:cxnSpMkLst>
        </pc:cxnChg>
      </pc:sldChg>
      <pc:sldChg chg="delSp modSp">
        <pc:chgData name="Czeslaw Fluder" userId="IDs+7VPWhVYjm5UE2xCv2xIMzY5357QHqgAgj4EaGt4=" providerId="None" clId="Web-{E91BC069-44B7-47A8-A700-0DA491A88938}" dt="2023-04-17T09:28:57.945" v="18" actId="20577"/>
        <pc:sldMkLst>
          <pc:docMk/>
          <pc:sldMk cId="2001657131" sldId="265"/>
        </pc:sldMkLst>
        <pc:spChg chg="del">
          <ac:chgData name="Czeslaw Fluder" userId="IDs+7VPWhVYjm5UE2xCv2xIMzY5357QHqgAgj4EaGt4=" providerId="None" clId="Web-{E91BC069-44B7-47A8-A700-0DA491A88938}" dt="2023-04-17T09:27:44.083" v="0"/>
          <ac:spMkLst>
            <pc:docMk/>
            <pc:sldMk cId="2001657131" sldId="265"/>
            <ac:spMk id="10" creationId="{00000000-0000-0000-0000-000000000000}"/>
          </ac:spMkLst>
        </pc:spChg>
        <pc:spChg chg="mod">
          <ac:chgData name="Czeslaw Fluder" userId="IDs+7VPWhVYjm5UE2xCv2xIMzY5357QHqgAgj4EaGt4=" providerId="None" clId="Web-{E91BC069-44B7-47A8-A700-0DA491A88938}" dt="2023-04-17T09:28:57.945" v="18" actId="20577"/>
          <ac:spMkLst>
            <pc:docMk/>
            <pc:sldMk cId="2001657131" sldId="265"/>
            <ac:spMk id="11" creationId="{00000000-0000-0000-0000-000000000000}"/>
          </ac:spMkLst>
        </pc:spChg>
      </pc:sldChg>
    </pc:docChg>
  </pc:docChgLst>
  <pc:docChgLst>
    <pc:chgData name="Czeslaw Fluder" clId="Web-{E91BC069-44B7-47A8-A700-0DA491A88938}"/>
    <pc:docChg chg="addSld modSld">
      <pc:chgData name="Czeslaw Fluder" userId="" providerId="" clId="Web-{E91BC069-44B7-47A8-A700-0DA491A88938}" dt="2023-04-17T13:40:44.391" v="584" actId="14100"/>
      <pc:docMkLst>
        <pc:docMk/>
      </pc:docMkLst>
      <pc:sldChg chg="addSp delSp modSp">
        <pc:chgData name="Czeslaw Fluder" userId="" providerId="" clId="Web-{E91BC069-44B7-47A8-A700-0DA491A88938}" dt="2023-04-17T13:39:13.280" v="581" actId="14100"/>
        <pc:sldMkLst>
          <pc:docMk/>
          <pc:sldMk cId="1303786248" sldId="261"/>
        </pc:sldMkLst>
        <pc:spChg chg="add mod">
          <ac:chgData name="Czeslaw Fluder" userId="" providerId="" clId="Web-{E91BC069-44B7-47A8-A700-0DA491A88938}" dt="2023-04-17T13:39:13.280" v="581" actId="14100"/>
          <ac:spMkLst>
            <pc:docMk/>
            <pc:sldMk cId="1303786248" sldId="261"/>
            <ac:spMk id="2" creationId="{96A10C29-0081-6DD5-B9F8-64B923F4775C}"/>
          </ac:spMkLst>
        </pc:spChg>
        <pc:spChg chg="mod">
          <ac:chgData name="Czeslaw Fluder" userId="" providerId="" clId="Web-{E91BC069-44B7-47A8-A700-0DA491A88938}" dt="2023-04-17T13:28:58.722" v="551" actId="1076"/>
          <ac:spMkLst>
            <pc:docMk/>
            <pc:sldMk cId="1303786248" sldId="261"/>
            <ac:spMk id="9" creationId="{00000000-0000-0000-0000-000000000000}"/>
          </ac:spMkLst>
        </pc:spChg>
        <pc:spChg chg="mod">
          <ac:chgData name="Czeslaw Fluder" userId="" providerId="" clId="Web-{E91BC069-44B7-47A8-A700-0DA491A88938}" dt="2023-04-17T13:04:30.227" v="333" actId="20577"/>
          <ac:spMkLst>
            <pc:docMk/>
            <pc:sldMk cId="1303786248" sldId="261"/>
            <ac:spMk id="11" creationId="{00000000-0000-0000-0000-000000000000}"/>
          </ac:spMkLst>
        </pc:spChg>
        <pc:spChg chg="add del mod">
          <ac:chgData name="Czeslaw Fluder" userId="" providerId="" clId="Web-{E91BC069-44B7-47A8-A700-0DA491A88938}" dt="2023-04-17T13:20:11.885" v="509" actId="14100"/>
          <ac:spMkLst>
            <pc:docMk/>
            <pc:sldMk cId="1303786248" sldId="261"/>
            <ac:spMk id="15" creationId="{00000000-0000-0000-0000-000000000000}"/>
          </ac:spMkLst>
        </pc:spChg>
        <pc:picChg chg="add del">
          <ac:chgData name="Czeslaw Fluder" userId="" providerId="" clId="Web-{E91BC069-44B7-47A8-A700-0DA491A88938}" dt="2023-04-17T12:01:27.436" v="5"/>
          <ac:picMkLst>
            <pc:docMk/>
            <pc:sldMk cId="1303786248" sldId="261"/>
            <ac:picMk id="2" creationId="{C3396707-9884-C409-D6A1-E88A627ADEA6}"/>
          </ac:picMkLst>
        </pc:picChg>
        <pc:picChg chg="add mod">
          <ac:chgData name="Czeslaw Fluder" userId="" providerId="" clId="Web-{E91BC069-44B7-47A8-A700-0DA491A88938}" dt="2023-04-17T13:28:49.331" v="549" actId="1076"/>
          <ac:picMkLst>
            <pc:docMk/>
            <pc:sldMk cId="1303786248" sldId="261"/>
            <ac:picMk id="3" creationId="{DAC69EF4-9E2C-E2C7-49B9-5617A56F1C5B}"/>
          </ac:picMkLst>
        </pc:picChg>
        <pc:picChg chg="add del mod modCrop">
          <ac:chgData name="Czeslaw Fluder" userId="" providerId="" clId="Web-{E91BC069-44B7-47A8-A700-0DA491A88938}" dt="2023-04-17T13:28:25.440" v="547"/>
          <ac:picMkLst>
            <pc:docMk/>
            <pc:sldMk cId="1303786248" sldId="261"/>
            <ac:picMk id="4" creationId="{E2BADE89-510F-F00D-2DF1-3FCD3798A98B}"/>
          </ac:picMkLst>
        </pc:picChg>
        <pc:cxnChg chg="del">
          <ac:chgData name="Czeslaw Fluder" userId="" providerId="" clId="Web-{E91BC069-44B7-47A8-A700-0DA491A88938}" dt="2023-04-17T12:58:36.408" v="271"/>
          <ac:cxnSpMkLst>
            <pc:docMk/>
            <pc:sldMk cId="1303786248" sldId="261"/>
            <ac:cxnSpMk id="5" creationId="{B53292CB-8EFD-65C7-BCAB-C80943B15ACA}"/>
          </ac:cxnSpMkLst>
        </pc:cxnChg>
        <pc:cxnChg chg="del mod">
          <ac:chgData name="Czeslaw Fluder" userId="" providerId="" clId="Web-{E91BC069-44B7-47A8-A700-0DA491A88938}" dt="2023-04-17T12:58:28.189" v="268"/>
          <ac:cxnSpMkLst>
            <pc:docMk/>
            <pc:sldMk cId="1303786248" sldId="261"/>
            <ac:cxnSpMk id="6" creationId="{9CC7A630-4543-AC25-581D-8B81CC9F2B05}"/>
          </ac:cxnSpMkLst>
        </pc:cxnChg>
      </pc:sldChg>
      <pc:sldChg chg="addSp modSp new">
        <pc:chgData name="Czeslaw Fluder" userId="" providerId="" clId="Web-{E91BC069-44B7-47A8-A700-0DA491A88938}" dt="2023-04-17T13:40:44.391" v="584" actId="14100"/>
        <pc:sldMkLst>
          <pc:docMk/>
          <pc:sldMk cId="1766086953" sldId="280"/>
        </pc:sldMkLst>
        <pc:spChg chg="add mod">
          <ac:chgData name="Czeslaw Fluder" userId="" providerId="" clId="Web-{E91BC069-44B7-47A8-A700-0DA491A88938}" dt="2023-04-17T13:40:44.391" v="584" actId="14100"/>
          <ac:spMkLst>
            <pc:docMk/>
            <pc:sldMk cId="1766086953" sldId="280"/>
            <ac:spMk id="5" creationId="{13349043-2223-9A9E-7C8E-105013CC229A}"/>
          </ac:spMkLst>
        </pc:spChg>
      </pc:sldChg>
    </pc:docChg>
  </pc:docChgLst>
  <pc:docChgLst>
    <pc:chgData clId="Web-{E91BC069-44B7-47A8-A700-0DA491A88938}"/>
    <pc:docChg chg="modSld">
      <pc:chgData name="" userId="" providerId="" clId="Web-{E91BC069-44B7-47A8-A700-0DA491A88938}" dt="2023-04-17T09:27:39.755" v="0"/>
      <pc:docMkLst>
        <pc:docMk/>
      </pc:docMkLst>
      <pc:sldChg chg="delSp">
        <pc:chgData name="" userId="" providerId="" clId="Web-{E91BC069-44B7-47A8-A700-0DA491A88938}" dt="2023-04-17T09:27:39.755" v="0"/>
        <pc:sldMkLst>
          <pc:docMk/>
          <pc:sldMk cId="2001657131" sldId="265"/>
        </pc:sldMkLst>
        <pc:picChg chg="del">
          <ac:chgData name="" userId="" providerId="" clId="Web-{E91BC069-44B7-47A8-A700-0DA491A88938}" dt="2023-04-17T09:27:39.755" v="0"/>
          <ac:picMkLst>
            <pc:docMk/>
            <pc:sldMk cId="2001657131" sldId="265"/>
            <ac:picMk id="8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1FE5FB-A552-4FD8-89E3-BE1273EAE355}" type="datetimeFigureOut">
              <a:rPr lang="en-GB" smtClean="0"/>
              <a:t>19/04/2023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BE6F20-DB06-498E-9F9B-1D9D99D39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214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BE6F20-DB06-498E-9F9B-1D9D99D39B7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872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23664-1FD2-44C7-B9F7-4E8F957591ED}" type="datetime1">
              <a:rPr lang="en-GB" smtClean="0"/>
              <a:t>19/04/2023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TE-CRG-IC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384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1C5C8-A408-4100-B5FE-0831178E0DD4}" type="datetime1">
              <a:rPr lang="en-GB" smtClean="0"/>
              <a:t>19/04/2023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TE-CRG-IC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63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D726B-F629-4A1F-8EF5-7F2FE9C68CAC}" type="datetime1">
              <a:rPr lang="en-GB" smtClean="0"/>
              <a:t>19/04/2023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TE-CRG-IC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508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D59E-4B01-4E0F-AD8E-E8FCD6BE82A8}" type="datetime1">
              <a:rPr lang="en-GB" smtClean="0"/>
              <a:t>19/04/2023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TE-CRG-IC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974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67E91-AC4D-441E-B57E-B1A08D68278B}" type="datetime1">
              <a:rPr lang="en-GB" smtClean="0"/>
              <a:t>19/04/2023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TE-CRG-IC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110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DA68-B134-423F-AF86-F28316A053FC}" type="datetime1">
              <a:rPr lang="en-GB" smtClean="0"/>
              <a:t>19/04/2023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TE-CRG-IC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851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060CC-033C-4DBD-B4F2-8676C44F8295}" type="datetime1">
              <a:rPr lang="en-GB" smtClean="0"/>
              <a:t>19/04/2023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TE-CRG-IC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180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3E04C-E781-4734-BBDC-82F4554B816E}" type="datetime1">
              <a:rPr lang="en-GB" smtClean="0"/>
              <a:t>19/04/2023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TE-CRG-IC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501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3F8D-D38A-4465-A9B7-0EB8D1F67571}" type="datetime1">
              <a:rPr lang="en-GB" smtClean="0"/>
              <a:t>19/04/2023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TE-CRG-IC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328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F329B-CE4C-4E77-BEB9-93ADAC240ACA}" type="datetime1">
              <a:rPr lang="en-GB" smtClean="0"/>
              <a:t>19/04/2023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TE-CRG-IC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743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6A8B5-D857-4887-8112-68F0016494AE}" type="datetime1">
              <a:rPr lang="en-GB" smtClean="0"/>
              <a:t>19/04/2023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TE-CRG-IC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555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16112-2957-4F6F-A06B-2FA68CD26FF8}" type="datetime1">
              <a:rPr lang="en-GB" smtClean="0"/>
              <a:t>19/04/2023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TE-CRG-IC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34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070" y="2719961"/>
            <a:ext cx="10860221" cy="78810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3200" b="1" i="1" dirty="0">
                <a:solidFill>
                  <a:schemeClr val="accent1">
                    <a:lumMod val="75000"/>
                  </a:schemeClr>
                </a:solidFill>
              </a:rPr>
              <a:t>Engineering workflow for </a:t>
            </a:r>
            <a:r>
              <a:rPr lang="en-GB" sz="3200" b="1" i="1" dirty="0" err="1">
                <a:solidFill>
                  <a:schemeClr val="accent1">
                    <a:lumMod val="75000"/>
                  </a:schemeClr>
                </a:solidFill>
              </a:rPr>
              <a:t>Cryo</a:t>
            </a:r>
            <a:r>
              <a:rPr lang="en-GB" sz="3200" b="1" i="1" dirty="0">
                <a:solidFill>
                  <a:schemeClr val="accent1">
                    <a:lumMod val="75000"/>
                  </a:schemeClr>
                </a:solidFill>
              </a:rPr>
              <a:t> at TE-CRG-IC</a:t>
            </a:r>
            <a:endParaRPr lang="en-GB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05899" y="4563668"/>
            <a:ext cx="3247901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 smtClean="0">
                <a:cs typeface="Calibri"/>
              </a:rPr>
              <a:t>Czeslaw Fluder</a:t>
            </a:r>
            <a:endParaRPr lang="en-US" b="1" dirty="0">
              <a:cs typeface="Calibri"/>
            </a:endParaRPr>
          </a:p>
          <a:p>
            <a:r>
              <a:rPr lang="en-US" dirty="0" smtClean="0"/>
              <a:t>on </a:t>
            </a:r>
            <a:r>
              <a:rPr lang="en-US" dirty="0"/>
              <a:t>behalf of the </a:t>
            </a:r>
            <a:r>
              <a:rPr lang="en-US" dirty="0" smtClean="0"/>
              <a:t>TE-CRG-IC </a:t>
            </a:r>
            <a:r>
              <a:rPr lang="en-US" dirty="0"/>
              <a:t>section </a:t>
            </a:r>
            <a:r>
              <a:rPr lang="en-US" dirty="0" smtClean="0"/>
              <a:t>control </a:t>
            </a:r>
            <a:r>
              <a:rPr lang="en-US" dirty="0"/>
              <a:t>team </a:t>
            </a:r>
            <a:endParaRPr lang="en-US" b="1" dirty="0">
              <a:cs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7221" y="6357937"/>
            <a:ext cx="119349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>
                <a:solidFill>
                  <a:schemeClr val="bg2">
                    <a:lumMod val="75000"/>
                  </a:schemeClr>
                </a:solidFill>
                <a:latin typeface="Roboto"/>
              </a:rPr>
              <a:t>CTTB Industrial Controls Forum </a:t>
            </a:r>
            <a:r>
              <a:rPr lang="en-GB" dirty="0" smtClean="0">
                <a:solidFill>
                  <a:schemeClr val="bg2">
                    <a:lumMod val="75000"/>
                  </a:schemeClr>
                </a:solidFill>
                <a:latin typeface="Roboto"/>
              </a:rPr>
              <a:t>#8								 20-04-2023</a:t>
            </a:r>
            <a:endParaRPr lang="en-GB" dirty="0">
              <a:solidFill>
                <a:schemeClr val="bg2">
                  <a:lumMod val="75000"/>
                </a:schemeClr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00165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Rectangle 267"/>
          <p:cNvSpPr/>
          <p:nvPr/>
        </p:nvSpPr>
        <p:spPr>
          <a:xfrm>
            <a:off x="1050512" y="4092853"/>
            <a:ext cx="4933267" cy="7279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100" b="1" dirty="0" smtClean="0"/>
              <a:t>DEV</a:t>
            </a:r>
            <a:endParaRPr lang="en-GB" sz="1100" b="1" dirty="0"/>
          </a:p>
        </p:txBody>
      </p:sp>
      <p:pic>
        <p:nvPicPr>
          <p:cNvPr id="12" name="Picture 8" descr="CERN Central Ji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319" y="1116841"/>
            <a:ext cx="744014" cy="218454"/>
          </a:xfrm>
          <a:prstGeom prst="rect">
            <a:avLst/>
          </a:prstGeom>
          <a:solidFill>
            <a:srgbClr val="0070C0"/>
          </a:solidFill>
        </p:spPr>
      </p:pic>
      <p:cxnSp>
        <p:nvCxnSpPr>
          <p:cNvPr id="4" name="Elbow Connector 3"/>
          <p:cNvCxnSpPr>
            <a:stCxn id="6" idx="3"/>
            <a:endCxn id="12" idx="1"/>
          </p:cNvCxnSpPr>
          <p:nvPr/>
        </p:nvCxnSpPr>
        <p:spPr>
          <a:xfrm>
            <a:off x="779182" y="1225383"/>
            <a:ext cx="1500137" cy="685"/>
          </a:xfrm>
          <a:prstGeom prst="bentConnector3">
            <a:avLst/>
          </a:prstGeom>
          <a:ln w="127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13304" y="1008472"/>
            <a:ext cx="465878" cy="433822"/>
          </a:xfrm>
          <a:prstGeom prst="rect">
            <a:avLst/>
          </a:prstGeom>
          <a:ln>
            <a:noFill/>
          </a:ln>
        </p:spPr>
      </p:pic>
      <p:sp>
        <p:nvSpPr>
          <p:cNvPr id="24" name="Rectangle 23"/>
          <p:cNvSpPr/>
          <p:nvPr/>
        </p:nvSpPr>
        <p:spPr>
          <a:xfrm>
            <a:off x="1071285" y="1005499"/>
            <a:ext cx="875561" cy="43088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chemeClr val="accent2"/>
                </a:solidFill>
              </a:rPr>
              <a:t>Engineering</a:t>
            </a:r>
          </a:p>
          <a:p>
            <a:pPr algn="ctr"/>
            <a:r>
              <a:rPr lang="en-GB" sz="1100" b="1" dirty="0">
                <a:solidFill>
                  <a:schemeClr val="accent2"/>
                </a:solidFill>
              </a:rPr>
              <a:t>r</a:t>
            </a:r>
            <a:r>
              <a:rPr lang="en-GB" sz="1100" b="1" dirty="0" smtClean="0">
                <a:solidFill>
                  <a:schemeClr val="accent2"/>
                </a:solidFill>
              </a:rPr>
              <a:t>equest</a:t>
            </a:r>
            <a:endParaRPr lang="en-GB" sz="1100" b="1" dirty="0">
              <a:solidFill>
                <a:schemeClr val="accent2"/>
              </a:solidFill>
            </a:endParaRPr>
          </a:p>
        </p:txBody>
      </p:sp>
      <p:cxnSp>
        <p:nvCxnSpPr>
          <p:cNvPr id="33" name="Straight Arrow Connector 32"/>
          <p:cNvCxnSpPr>
            <a:stCxn id="12" idx="2"/>
            <a:endCxn id="34" idx="0"/>
          </p:cNvCxnSpPr>
          <p:nvPr/>
        </p:nvCxnSpPr>
        <p:spPr>
          <a:xfrm>
            <a:off x="2651326" y="1335295"/>
            <a:ext cx="82" cy="16690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lowchart: Decision 33"/>
          <p:cNvSpPr/>
          <p:nvPr/>
        </p:nvSpPr>
        <p:spPr>
          <a:xfrm>
            <a:off x="2525408" y="1502203"/>
            <a:ext cx="252000" cy="180000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100" b="1" dirty="0">
              <a:solidFill>
                <a:schemeClr val="tx1"/>
              </a:solidFill>
            </a:endParaRPr>
          </a:p>
        </p:txBody>
      </p:sp>
      <p:cxnSp>
        <p:nvCxnSpPr>
          <p:cNvPr id="35" name="Straight Arrow Connector 34"/>
          <p:cNvCxnSpPr>
            <a:stCxn id="34" idx="2"/>
            <a:endCxn id="129" idx="0"/>
          </p:cNvCxnSpPr>
          <p:nvPr/>
        </p:nvCxnSpPr>
        <p:spPr>
          <a:xfrm>
            <a:off x="2651408" y="1682203"/>
            <a:ext cx="11" cy="19372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7"/>
          <p:cNvCxnSpPr>
            <a:stCxn id="34" idx="3"/>
            <a:endCxn id="95" idx="1"/>
          </p:cNvCxnSpPr>
          <p:nvPr/>
        </p:nvCxnSpPr>
        <p:spPr>
          <a:xfrm>
            <a:off x="2777408" y="1592203"/>
            <a:ext cx="613298" cy="677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1919377" y="1452796"/>
            <a:ext cx="65434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Urgent?</a:t>
            </a:r>
            <a:endParaRPr lang="en-GB" sz="1100" b="1" dirty="0"/>
          </a:p>
        </p:txBody>
      </p:sp>
      <p:sp>
        <p:nvSpPr>
          <p:cNvPr id="41" name="Rectangle 40"/>
          <p:cNvSpPr/>
          <p:nvPr/>
        </p:nvSpPr>
        <p:spPr>
          <a:xfrm>
            <a:off x="2341582" y="1593256"/>
            <a:ext cx="3786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yes</a:t>
            </a:r>
            <a:endParaRPr lang="en-GB" sz="1100" b="1" dirty="0"/>
          </a:p>
        </p:txBody>
      </p:sp>
      <p:sp>
        <p:nvSpPr>
          <p:cNvPr id="42" name="Rectangle 41"/>
          <p:cNvSpPr/>
          <p:nvPr/>
        </p:nvSpPr>
        <p:spPr>
          <a:xfrm>
            <a:off x="2690362" y="1387311"/>
            <a:ext cx="70034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dirty="0" smtClean="0"/>
              <a:t>no</a:t>
            </a:r>
            <a:endParaRPr lang="en-GB" sz="1100" b="1" dirty="0"/>
          </a:p>
        </p:txBody>
      </p:sp>
      <p:sp>
        <p:nvSpPr>
          <p:cNvPr id="316" name="Rectangle 315"/>
          <p:cNvSpPr/>
          <p:nvPr/>
        </p:nvSpPr>
        <p:spPr>
          <a:xfrm>
            <a:off x="2547539" y="661197"/>
            <a:ext cx="82747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en-GB" sz="1100" b="1" dirty="0" smtClean="0">
                <a:solidFill>
                  <a:schemeClr val="accent1">
                    <a:lumMod val="75000"/>
                  </a:schemeClr>
                </a:solidFill>
              </a:rPr>
              <a:t>ompleted</a:t>
            </a:r>
            <a:endParaRPr lang="en-GB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00" name="Content Placeholder 2"/>
          <p:cNvSpPr txBox="1">
            <a:spLocks/>
          </p:cNvSpPr>
          <p:nvPr/>
        </p:nvSpPr>
        <p:spPr>
          <a:xfrm>
            <a:off x="0" y="0"/>
            <a:ext cx="12191999" cy="720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200" b="1" i="1" dirty="0">
                <a:solidFill>
                  <a:schemeClr val="accent1">
                    <a:lumMod val="75000"/>
                  </a:schemeClr>
                </a:solidFill>
              </a:rPr>
              <a:t>Workflow for </a:t>
            </a: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planned control improvements &amp; new projects</a:t>
            </a:r>
            <a:endParaRPr lang="en-GB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401463" y="1872784"/>
            <a:ext cx="499726" cy="2384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1</a:t>
            </a:r>
            <a:r>
              <a:rPr lang="en-GB" sz="1100" b="1" baseline="30000" dirty="0" smtClean="0"/>
              <a:t>st</a:t>
            </a:r>
            <a:r>
              <a:rPr lang="en-GB" sz="1100" b="1" dirty="0" smtClean="0"/>
              <a:t> WF</a:t>
            </a:r>
            <a:endParaRPr lang="en-GB" sz="1100" b="1" dirty="0"/>
          </a:p>
        </p:txBody>
      </p:sp>
      <p:sp>
        <p:nvSpPr>
          <p:cNvPr id="91" name="Rectangle 90"/>
          <p:cNvSpPr/>
          <p:nvPr/>
        </p:nvSpPr>
        <p:spPr>
          <a:xfrm>
            <a:off x="3077866" y="1212236"/>
            <a:ext cx="96693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New project?</a:t>
            </a:r>
            <a:endParaRPr lang="en-GB" sz="1100" b="1" dirty="0"/>
          </a:p>
        </p:txBody>
      </p:sp>
      <p:sp>
        <p:nvSpPr>
          <p:cNvPr id="95" name="Flowchart: Decision 94"/>
          <p:cNvSpPr/>
          <p:nvPr/>
        </p:nvSpPr>
        <p:spPr>
          <a:xfrm>
            <a:off x="3390706" y="1502880"/>
            <a:ext cx="252000" cy="180000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100" b="1" dirty="0">
              <a:solidFill>
                <a:schemeClr val="tx1"/>
              </a:solidFill>
            </a:endParaRPr>
          </a:p>
        </p:txBody>
      </p:sp>
      <p:cxnSp>
        <p:nvCxnSpPr>
          <p:cNvPr id="96" name="Straight Arrow Connector 95"/>
          <p:cNvCxnSpPr>
            <a:stCxn id="95" idx="2"/>
            <a:endCxn id="99" idx="0"/>
          </p:cNvCxnSpPr>
          <p:nvPr/>
        </p:nvCxnSpPr>
        <p:spPr>
          <a:xfrm flipH="1">
            <a:off x="3516217" y="1682880"/>
            <a:ext cx="489" cy="6180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37"/>
          <p:cNvCxnSpPr>
            <a:stCxn id="95" idx="3"/>
            <a:endCxn id="100" idx="1"/>
          </p:cNvCxnSpPr>
          <p:nvPr/>
        </p:nvCxnSpPr>
        <p:spPr>
          <a:xfrm>
            <a:off x="3642706" y="1592880"/>
            <a:ext cx="616576" cy="84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>
            <a:off x="2934489" y="2300941"/>
            <a:ext cx="1163455" cy="2384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HW selection</a:t>
            </a:r>
            <a:endParaRPr lang="en-GB" sz="1100" b="1" dirty="0"/>
          </a:p>
        </p:txBody>
      </p:sp>
      <p:sp>
        <p:nvSpPr>
          <p:cNvPr id="100" name="Rectangle 99"/>
          <p:cNvSpPr/>
          <p:nvPr/>
        </p:nvSpPr>
        <p:spPr>
          <a:xfrm>
            <a:off x="4259282" y="1474473"/>
            <a:ext cx="1432639" cy="2384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Reverse Engineering</a:t>
            </a:r>
            <a:endParaRPr lang="en-GB" sz="1100" b="1" dirty="0"/>
          </a:p>
        </p:txBody>
      </p:sp>
      <p:sp>
        <p:nvSpPr>
          <p:cNvPr id="101" name="Rectangle 100"/>
          <p:cNvSpPr/>
          <p:nvPr/>
        </p:nvSpPr>
        <p:spPr>
          <a:xfrm>
            <a:off x="3206880" y="1583601"/>
            <a:ext cx="3786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yes</a:t>
            </a:r>
            <a:endParaRPr lang="en-GB" sz="1100" b="1" dirty="0"/>
          </a:p>
        </p:txBody>
      </p:sp>
      <p:sp>
        <p:nvSpPr>
          <p:cNvPr id="102" name="Rectangle 101"/>
          <p:cNvSpPr/>
          <p:nvPr/>
        </p:nvSpPr>
        <p:spPr>
          <a:xfrm>
            <a:off x="3567908" y="1384792"/>
            <a:ext cx="3353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no</a:t>
            </a:r>
            <a:endParaRPr lang="en-GB" sz="1100" b="1" dirty="0"/>
          </a:p>
        </p:txBody>
      </p:sp>
      <p:sp>
        <p:nvSpPr>
          <p:cNvPr id="103" name="Rectangle 102"/>
          <p:cNvSpPr/>
          <p:nvPr/>
        </p:nvSpPr>
        <p:spPr>
          <a:xfrm>
            <a:off x="4543016" y="2684285"/>
            <a:ext cx="892605" cy="237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HW lab tests</a:t>
            </a:r>
            <a:endParaRPr lang="en-GB" sz="1100" b="1" dirty="0"/>
          </a:p>
        </p:txBody>
      </p:sp>
      <p:cxnSp>
        <p:nvCxnSpPr>
          <p:cNvPr id="104" name="Straight Arrow Connector 37"/>
          <p:cNvCxnSpPr>
            <a:stCxn id="99" idx="2"/>
            <a:endCxn id="103" idx="1"/>
          </p:cNvCxnSpPr>
          <p:nvPr/>
        </p:nvCxnSpPr>
        <p:spPr>
          <a:xfrm rot="16200000" flipH="1">
            <a:off x="3897792" y="2157861"/>
            <a:ext cx="263648" cy="1026799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105"/>
          <p:cNvSpPr/>
          <p:nvPr/>
        </p:nvSpPr>
        <p:spPr>
          <a:xfrm>
            <a:off x="2797795" y="2996056"/>
            <a:ext cx="1435886" cy="2384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UCPC version selection </a:t>
            </a:r>
            <a:endParaRPr lang="en-GB" sz="1100" b="1" dirty="0"/>
          </a:p>
        </p:txBody>
      </p:sp>
      <p:cxnSp>
        <p:nvCxnSpPr>
          <p:cNvPr id="110" name="Straight Arrow Connector 37"/>
          <p:cNvCxnSpPr>
            <a:stCxn id="99" idx="2"/>
            <a:endCxn id="106" idx="0"/>
          </p:cNvCxnSpPr>
          <p:nvPr/>
        </p:nvCxnSpPr>
        <p:spPr>
          <a:xfrm rot="5400000">
            <a:off x="3287669" y="2767507"/>
            <a:ext cx="456619" cy="47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37"/>
          <p:cNvCxnSpPr>
            <a:stCxn id="103" idx="0"/>
            <a:endCxn id="99" idx="3"/>
          </p:cNvCxnSpPr>
          <p:nvPr/>
        </p:nvCxnSpPr>
        <p:spPr>
          <a:xfrm rot="16200000" flipV="1">
            <a:off x="4411584" y="2106549"/>
            <a:ext cx="264096" cy="891375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Rectangle 121"/>
          <p:cNvSpPr/>
          <p:nvPr/>
        </p:nvSpPr>
        <p:spPr>
          <a:xfrm>
            <a:off x="96626" y="1452545"/>
            <a:ext cx="958995" cy="4951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>
                <a:solidFill>
                  <a:schemeClr val="bg1"/>
                </a:solidFill>
              </a:rPr>
              <a:t>New logic</a:t>
            </a:r>
          </a:p>
          <a:p>
            <a:pPr algn="ctr"/>
            <a:r>
              <a:rPr lang="en-GB" sz="1100" b="1" dirty="0" smtClean="0">
                <a:solidFill>
                  <a:schemeClr val="bg1"/>
                </a:solidFill>
              </a:rPr>
              <a:t> specification</a:t>
            </a:r>
          </a:p>
          <a:p>
            <a:pPr algn="ctr"/>
            <a:r>
              <a:rPr lang="en-GB" sz="1100" b="1" dirty="0" smtClean="0">
                <a:solidFill>
                  <a:schemeClr val="bg1"/>
                </a:solidFill>
              </a:rPr>
              <a:t>or ECR</a:t>
            </a:r>
            <a:endParaRPr lang="en-GB" sz="1100" b="1" dirty="0">
              <a:solidFill>
                <a:schemeClr val="bg1"/>
              </a:solidFill>
            </a:endParaRPr>
          </a:p>
        </p:txBody>
      </p:sp>
      <p:cxnSp>
        <p:nvCxnSpPr>
          <p:cNvPr id="149" name="Straight Arrow Connector 37"/>
          <p:cNvCxnSpPr>
            <a:stCxn id="103" idx="2"/>
            <a:endCxn id="152" idx="3"/>
          </p:cNvCxnSpPr>
          <p:nvPr/>
        </p:nvCxnSpPr>
        <p:spPr>
          <a:xfrm rot="5400000">
            <a:off x="4467111" y="3135115"/>
            <a:ext cx="735439" cy="308979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Rectangle 151"/>
          <p:cNvSpPr/>
          <p:nvPr/>
        </p:nvSpPr>
        <p:spPr>
          <a:xfrm>
            <a:off x="2353864" y="3377595"/>
            <a:ext cx="2326476" cy="55945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Create from template or Update GIT project [baseline, libraries, default templates] and configure application </a:t>
            </a:r>
          </a:p>
        </p:txBody>
      </p:sp>
      <p:pic>
        <p:nvPicPr>
          <p:cNvPr id="153" name="Picture 15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2742" y="3385546"/>
            <a:ext cx="426781" cy="546783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154" name="Rectangle 153"/>
          <p:cNvSpPr/>
          <p:nvPr/>
        </p:nvSpPr>
        <p:spPr>
          <a:xfrm>
            <a:off x="2518449" y="4997059"/>
            <a:ext cx="1996737" cy="55945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Commit &amp; build project with </a:t>
            </a:r>
            <a:r>
              <a:rPr lang="en-GB" sz="1100" b="1" spc="-1" dirty="0" err="1" smtClean="0">
                <a:solidFill>
                  <a:schemeClr val="tx1"/>
                </a:solidFill>
                <a:ea typeface="DejaVu Sans"/>
              </a:rPr>
              <a:t>GitLab</a:t>
            </a:r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 CI </a:t>
            </a:r>
            <a:r>
              <a:rPr lang="en-GB" sz="1100" b="1" spc="-1" dirty="0">
                <a:solidFill>
                  <a:schemeClr val="tx1"/>
                </a:solidFill>
                <a:ea typeface="DejaVu Sans"/>
              </a:rPr>
              <a:t>and </a:t>
            </a:r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then deploy automatically to</a:t>
            </a:r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 mirror system</a:t>
            </a:r>
          </a:p>
        </p:txBody>
      </p:sp>
      <p:pic>
        <p:nvPicPr>
          <p:cNvPr id="157" name="Picture 15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86250" y="5007352"/>
            <a:ext cx="426781" cy="546783"/>
          </a:xfrm>
          <a:prstGeom prst="rect">
            <a:avLst/>
          </a:prstGeom>
          <a:ln w="9525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aintStroke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V="1">
            <a:off x="4739998" y="2455281"/>
            <a:ext cx="240447" cy="210677"/>
          </a:xfrm>
          <a:prstGeom prst="rect">
            <a:avLst/>
          </a:prstGeom>
        </p:spPr>
      </p:pic>
      <p:cxnSp>
        <p:nvCxnSpPr>
          <p:cNvPr id="173" name="Straight Arrow Connector 37"/>
          <p:cNvCxnSpPr>
            <a:stCxn id="106" idx="2"/>
            <a:endCxn id="152" idx="0"/>
          </p:cNvCxnSpPr>
          <p:nvPr/>
        </p:nvCxnSpPr>
        <p:spPr>
          <a:xfrm rot="16200000" flipH="1">
            <a:off x="3444899" y="3305391"/>
            <a:ext cx="143043" cy="136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Rectangle 192"/>
          <p:cNvSpPr/>
          <p:nvPr/>
        </p:nvSpPr>
        <p:spPr>
          <a:xfrm>
            <a:off x="1466492" y="4149448"/>
            <a:ext cx="1555113" cy="6094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Fill/Update Specs DB [Objects, Interlocks &amp; Logic templates]</a:t>
            </a:r>
            <a:endParaRPr lang="en-GB" sz="1100" b="1" dirty="0"/>
          </a:p>
        </p:txBody>
      </p:sp>
      <p:cxnSp>
        <p:nvCxnSpPr>
          <p:cNvPr id="194" name="Straight Arrow Connector 37"/>
          <p:cNvCxnSpPr>
            <a:stCxn id="152" idx="2"/>
            <a:endCxn id="268" idx="0"/>
          </p:cNvCxnSpPr>
          <p:nvPr/>
        </p:nvCxnSpPr>
        <p:spPr>
          <a:xfrm rot="16200000" flipH="1">
            <a:off x="3439224" y="4014930"/>
            <a:ext cx="155801" cy="4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Rectangle 196"/>
          <p:cNvSpPr/>
          <p:nvPr/>
        </p:nvSpPr>
        <p:spPr>
          <a:xfrm>
            <a:off x="3057352" y="4158985"/>
            <a:ext cx="1371835" cy="5999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Program templates</a:t>
            </a:r>
            <a:endParaRPr lang="en-GB" sz="1100" b="1" dirty="0"/>
          </a:p>
        </p:txBody>
      </p:sp>
      <p:cxnSp>
        <p:nvCxnSpPr>
          <p:cNvPr id="202" name="Straight Arrow Connector 37"/>
          <p:cNvCxnSpPr>
            <a:stCxn id="268" idx="2"/>
            <a:endCxn id="154" idx="0"/>
          </p:cNvCxnSpPr>
          <p:nvPr/>
        </p:nvCxnSpPr>
        <p:spPr>
          <a:xfrm rot="5400000">
            <a:off x="3428870" y="4908783"/>
            <a:ext cx="176224" cy="32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Rectangle 210"/>
          <p:cNvSpPr/>
          <p:nvPr/>
        </p:nvSpPr>
        <p:spPr>
          <a:xfrm>
            <a:off x="4476143" y="4158984"/>
            <a:ext cx="1375136" cy="5999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Create</a:t>
            </a:r>
          </a:p>
          <a:p>
            <a:pPr algn="ctr"/>
            <a:r>
              <a:rPr lang="en-GB" sz="1100" b="1" dirty="0" smtClean="0"/>
              <a:t>hardware configuration</a:t>
            </a:r>
            <a:endParaRPr lang="en-GB" sz="1100" b="1" dirty="0"/>
          </a:p>
        </p:txBody>
      </p:sp>
      <p:sp>
        <p:nvSpPr>
          <p:cNvPr id="257" name="Rectangle 256"/>
          <p:cNvSpPr/>
          <p:nvPr/>
        </p:nvSpPr>
        <p:spPr>
          <a:xfrm>
            <a:off x="2568807" y="5721234"/>
            <a:ext cx="1890308" cy="4196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>
                <a:solidFill>
                  <a:schemeClr val="tx1"/>
                </a:solidFill>
              </a:rPr>
              <a:t>Test </a:t>
            </a:r>
            <a:r>
              <a:rPr lang="en-GB" sz="1100" b="1" dirty="0" smtClean="0">
                <a:solidFill>
                  <a:schemeClr val="tx1"/>
                </a:solidFill>
              </a:rPr>
              <a:t>project on mirror control system by DEV and</a:t>
            </a:r>
            <a:r>
              <a:rPr lang="en-GB" sz="1100" b="1" dirty="0" smtClean="0">
                <a:solidFill>
                  <a:srgbClr val="FF0000"/>
                </a:solidFill>
              </a:rPr>
              <a:t> </a:t>
            </a:r>
            <a:r>
              <a:rPr lang="en-GB" sz="1100" b="1" dirty="0">
                <a:solidFill>
                  <a:srgbClr val="FF0000"/>
                </a:solidFill>
              </a:rPr>
              <a:t>OP</a:t>
            </a:r>
            <a:endParaRPr lang="en-GB" sz="1100" b="1" dirty="0" smtClean="0">
              <a:solidFill>
                <a:schemeClr val="tx1"/>
              </a:solidFill>
            </a:endParaRPr>
          </a:p>
        </p:txBody>
      </p:sp>
      <p:cxnSp>
        <p:nvCxnSpPr>
          <p:cNvPr id="258" name="Straight Arrow Connector 37"/>
          <p:cNvCxnSpPr>
            <a:stCxn id="257" idx="1"/>
            <a:endCxn id="268" idx="1"/>
          </p:cNvCxnSpPr>
          <p:nvPr/>
        </p:nvCxnSpPr>
        <p:spPr>
          <a:xfrm rot="10800000">
            <a:off x="1050513" y="4456845"/>
            <a:ext cx="1518295" cy="1474193"/>
          </a:xfrm>
          <a:prstGeom prst="bentConnector3">
            <a:avLst>
              <a:gd name="adj1" fmla="val 115056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0" name="Picture 25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aintStroke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V="1">
            <a:off x="840643" y="5165259"/>
            <a:ext cx="240447" cy="210677"/>
          </a:xfrm>
          <a:prstGeom prst="rect">
            <a:avLst/>
          </a:prstGeom>
        </p:spPr>
      </p:pic>
      <p:cxnSp>
        <p:nvCxnSpPr>
          <p:cNvPr id="261" name="Straight Arrow Connector 37"/>
          <p:cNvCxnSpPr>
            <a:stCxn id="154" idx="2"/>
            <a:endCxn id="257" idx="0"/>
          </p:cNvCxnSpPr>
          <p:nvPr/>
        </p:nvCxnSpPr>
        <p:spPr>
          <a:xfrm rot="5400000">
            <a:off x="3433031" y="5637447"/>
            <a:ext cx="164718" cy="2857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Arrow Connector 37"/>
          <p:cNvCxnSpPr>
            <a:stCxn id="257" idx="2"/>
            <a:endCxn id="274" idx="0"/>
          </p:cNvCxnSpPr>
          <p:nvPr/>
        </p:nvCxnSpPr>
        <p:spPr>
          <a:xfrm rot="5400000" flipH="1" flipV="1">
            <a:off x="4180784" y="1985412"/>
            <a:ext cx="3488603" cy="4822251"/>
          </a:xfrm>
          <a:prstGeom prst="bentConnector5">
            <a:avLst>
              <a:gd name="adj1" fmla="val -6553"/>
              <a:gd name="adj2" fmla="val 64360"/>
              <a:gd name="adj3" fmla="val 106553"/>
            </a:avLst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9" name="Rectangle 268"/>
          <p:cNvSpPr/>
          <p:nvPr/>
        </p:nvSpPr>
        <p:spPr>
          <a:xfrm>
            <a:off x="7556779" y="3126913"/>
            <a:ext cx="1559806" cy="2384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Download to production </a:t>
            </a:r>
            <a:endParaRPr lang="en-GB" sz="1100" b="1" dirty="0"/>
          </a:p>
        </p:txBody>
      </p:sp>
      <p:sp>
        <p:nvSpPr>
          <p:cNvPr id="271" name="Rectangle 270"/>
          <p:cNvSpPr/>
          <p:nvPr/>
        </p:nvSpPr>
        <p:spPr>
          <a:xfrm>
            <a:off x="7406541" y="3531081"/>
            <a:ext cx="1861602" cy="2602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>
                <a:solidFill>
                  <a:srgbClr val="FF0000"/>
                </a:solidFill>
              </a:rPr>
              <a:t>Commissioning / test by OP</a:t>
            </a:r>
            <a:endParaRPr lang="en-GB" sz="1100" b="1" dirty="0">
              <a:solidFill>
                <a:srgbClr val="FF0000"/>
              </a:solidFill>
            </a:endParaRPr>
          </a:p>
        </p:txBody>
      </p:sp>
      <p:grpSp>
        <p:nvGrpSpPr>
          <p:cNvPr id="273" name="Group 272"/>
          <p:cNvGrpSpPr/>
          <p:nvPr/>
        </p:nvGrpSpPr>
        <p:grpSpPr>
          <a:xfrm>
            <a:off x="7699958" y="2585872"/>
            <a:ext cx="1233030" cy="377384"/>
            <a:chOff x="3936794" y="4777293"/>
            <a:chExt cx="1233030" cy="377384"/>
          </a:xfrm>
        </p:grpSpPr>
        <p:pic>
          <p:nvPicPr>
            <p:cNvPr id="274" name="Picture 27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95094" y="4843657"/>
              <a:ext cx="1155908" cy="311020"/>
            </a:xfrm>
            <a:prstGeom prst="rect">
              <a:avLst/>
            </a:prstGeom>
          </p:spPr>
        </p:pic>
        <p:sp>
          <p:nvSpPr>
            <p:cNvPr id="275" name="Rectangle 274"/>
            <p:cNvSpPr/>
            <p:nvPr/>
          </p:nvSpPr>
          <p:spPr>
            <a:xfrm>
              <a:off x="3936794" y="4777293"/>
              <a:ext cx="123303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b="1" dirty="0" smtClean="0"/>
                <a:t>Base/new version</a:t>
              </a:r>
              <a:endParaRPr lang="en-GB" sz="1100" b="1" dirty="0"/>
            </a:p>
          </p:txBody>
        </p:sp>
      </p:grpSp>
      <p:sp>
        <p:nvSpPr>
          <p:cNvPr id="313" name="Rectangle 312"/>
          <p:cNvSpPr/>
          <p:nvPr/>
        </p:nvSpPr>
        <p:spPr>
          <a:xfrm>
            <a:off x="9431239" y="3131685"/>
            <a:ext cx="1901994" cy="237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Program manual modification</a:t>
            </a:r>
            <a:endParaRPr lang="en-GB" sz="1100" b="1" dirty="0">
              <a:solidFill>
                <a:schemeClr val="tx1"/>
              </a:solidFill>
            </a:endParaRPr>
          </a:p>
        </p:txBody>
      </p:sp>
      <p:cxnSp>
        <p:nvCxnSpPr>
          <p:cNvPr id="315" name="Straight Arrow Connector 37"/>
          <p:cNvCxnSpPr>
            <a:stCxn id="271" idx="3"/>
            <a:endCxn id="313" idx="2"/>
          </p:cNvCxnSpPr>
          <p:nvPr/>
        </p:nvCxnSpPr>
        <p:spPr>
          <a:xfrm flipV="1">
            <a:off x="9268143" y="3369285"/>
            <a:ext cx="1114093" cy="291903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5" name="Picture 3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V="1">
            <a:off x="10078720" y="3414079"/>
            <a:ext cx="240447" cy="210677"/>
          </a:xfrm>
          <a:prstGeom prst="rect">
            <a:avLst/>
          </a:prstGeom>
        </p:spPr>
      </p:pic>
      <p:cxnSp>
        <p:nvCxnSpPr>
          <p:cNvPr id="337" name="Straight Arrow Connector 37"/>
          <p:cNvCxnSpPr>
            <a:stCxn id="313" idx="1"/>
            <a:endCxn id="269" idx="3"/>
          </p:cNvCxnSpPr>
          <p:nvPr/>
        </p:nvCxnSpPr>
        <p:spPr>
          <a:xfrm rot="10800000">
            <a:off x="9116585" y="3250485"/>
            <a:ext cx="314654" cy="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Straight Arrow Connector 37"/>
          <p:cNvCxnSpPr>
            <a:stCxn id="274" idx="2"/>
            <a:endCxn id="269" idx="0"/>
          </p:cNvCxnSpPr>
          <p:nvPr/>
        </p:nvCxnSpPr>
        <p:spPr>
          <a:xfrm rot="16200000" flipH="1">
            <a:off x="8254619" y="3044849"/>
            <a:ext cx="163657" cy="47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Straight Arrow Connector 37"/>
          <p:cNvCxnSpPr>
            <a:stCxn id="203" idx="3"/>
            <a:endCxn id="12" idx="0"/>
          </p:cNvCxnSpPr>
          <p:nvPr/>
        </p:nvCxnSpPr>
        <p:spPr>
          <a:xfrm flipH="1" flipV="1">
            <a:off x="2651326" y="1116841"/>
            <a:ext cx="6254435" cy="4997203"/>
          </a:xfrm>
          <a:prstGeom prst="bentConnector4">
            <a:avLst>
              <a:gd name="adj1" fmla="val -48786"/>
              <a:gd name="adj2" fmla="val 104575"/>
            </a:avLst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Straight Arrow Connector 37"/>
          <p:cNvCxnSpPr>
            <a:stCxn id="154" idx="3"/>
            <a:endCxn id="12" idx="3"/>
          </p:cNvCxnSpPr>
          <p:nvPr/>
        </p:nvCxnSpPr>
        <p:spPr>
          <a:xfrm flipH="1" flipV="1">
            <a:off x="3023333" y="1226068"/>
            <a:ext cx="1491853" cy="4050720"/>
          </a:xfrm>
          <a:prstGeom prst="bentConnector3">
            <a:avLst>
              <a:gd name="adj1" fmla="val -119861"/>
            </a:avLst>
          </a:prstGeom>
          <a:ln w="190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37"/>
          <p:cNvCxnSpPr>
            <a:stCxn id="100" idx="2"/>
            <a:endCxn id="109" idx="0"/>
          </p:cNvCxnSpPr>
          <p:nvPr/>
        </p:nvCxnSpPr>
        <p:spPr>
          <a:xfrm rot="5400000">
            <a:off x="4914280" y="1773035"/>
            <a:ext cx="121389" cy="125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tangle 108"/>
          <p:cNvSpPr/>
          <p:nvPr/>
        </p:nvSpPr>
        <p:spPr>
          <a:xfrm>
            <a:off x="4256770" y="1834358"/>
            <a:ext cx="1435151" cy="237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Update specs DB in Git</a:t>
            </a:r>
            <a:endParaRPr lang="en-GB" sz="1100" b="1" dirty="0">
              <a:solidFill>
                <a:schemeClr val="tx1"/>
              </a:solidFill>
            </a:endParaRPr>
          </a:p>
        </p:txBody>
      </p:sp>
      <p:cxnSp>
        <p:nvCxnSpPr>
          <p:cNvPr id="111" name="Straight Arrow Connector 37"/>
          <p:cNvCxnSpPr>
            <a:stCxn id="109" idx="2"/>
            <a:endCxn id="99" idx="0"/>
          </p:cNvCxnSpPr>
          <p:nvPr/>
        </p:nvCxnSpPr>
        <p:spPr>
          <a:xfrm rot="5400000">
            <a:off x="4130791" y="1457385"/>
            <a:ext cx="228983" cy="145812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37"/>
          <p:cNvCxnSpPr>
            <a:stCxn id="269" idx="2"/>
            <a:endCxn id="271" idx="0"/>
          </p:cNvCxnSpPr>
          <p:nvPr/>
        </p:nvCxnSpPr>
        <p:spPr>
          <a:xfrm rot="16200000" flipH="1">
            <a:off x="8254176" y="3447915"/>
            <a:ext cx="165672" cy="66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/>
          <p:cNvCxnSpPr>
            <a:stCxn id="271" idx="2"/>
            <a:endCxn id="195" idx="0"/>
          </p:cNvCxnSpPr>
          <p:nvPr/>
        </p:nvCxnSpPr>
        <p:spPr>
          <a:xfrm flipH="1">
            <a:off x="8336682" y="3791295"/>
            <a:ext cx="660" cy="12852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2" name="Group 191"/>
          <p:cNvGrpSpPr/>
          <p:nvPr/>
        </p:nvGrpSpPr>
        <p:grpSpPr>
          <a:xfrm>
            <a:off x="7698966" y="3858414"/>
            <a:ext cx="1215670" cy="370374"/>
            <a:chOff x="3936794" y="4777293"/>
            <a:chExt cx="1215670" cy="370374"/>
          </a:xfrm>
        </p:grpSpPr>
        <p:pic>
          <p:nvPicPr>
            <p:cNvPr id="195" name="Picture 19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96556" y="4838698"/>
              <a:ext cx="1155908" cy="308969"/>
            </a:xfrm>
            <a:prstGeom prst="rect">
              <a:avLst/>
            </a:prstGeom>
          </p:spPr>
        </p:pic>
        <p:sp>
          <p:nvSpPr>
            <p:cNvPr id="196" name="Rectangle 195"/>
            <p:cNvSpPr/>
            <p:nvPr/>
          </p:nvSpPr>
          <p:spPr>
            <a:xfrm>
              <a:off x="3936794" y="4777293"/>
              <a:ext cx="688009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b="1" dirty="0" smtClean="0"/>
                <a:t>Check-In</a:t>
              </a:r>
              <a:endParaRPr lang="en-GB" sz="1100" b="1" dirty="0"/>
            </a:p>
          </p:txBody>
        </p:sp>
      </p:grpSp>
      <p:sp>
        <p:nvSpPr>
          <p:cNvPr id="198" name="Rectangle 197"/>
          <p:cNvSpPr/>
          <p:nvPr/>
        </p:nvSpPr>
        <p:spPr>
          <a:xfrm>
            <a:off x="7604095" y="4818906"/>
            <a:ext cx="1435668" cy="55945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Update </a:t>
            </a:r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Git repository</a:t>
            </a:r>
            <a:endParaRPr lang="en-GB" sz="1100" b="1" spc="-1" dirty="0" smtClean="0">
              <a:solidFill>
                <a:schemeClr val="tx1"/>
              </a:solidFill>
              <a:ea typeface="DejaVu Sans"/>
            </a:endParaRPr>
          </a:p>
          <a:p>
            <a:pPr algn="ctr"/>
            <a:r>
              <a:rPr lang="en-GB" sz="1100" b="1" spc="-1" dirty="0" smtClean="0">
                <a:solidFill>
                  <a:schemeClr val="tx1"/>
                </a:solidFill>
              </a:rPr>
              <a:t>[Specs </a:t>
            </a:r>
            <a:r>
              <a:rPr lang="en-GB" sz="1100" b="1" spc="-1" dirty="0" smtClean="0">
                <a:solidFill>
                  <a:schemeClr val="tx1"/>
                </a:solidFill>
              </a:rPr>
              <a:t>DB</a:t>
            </a:r>
            <a:r>
              <a:rPr lang="en-GB" sz="1100" b="1" spc="-1" dirty="0" smtClean="0">
                <a:solidFill>
                  <a:srgbClr val="FF0000"/>
                </a:solidFill>
              </a:rPr>
              <a:t>*</a:t>
            </a:r>
            <a:r>
              <a:rPr lang="en-GB" sz="1100" b="1" spc="-1" dirty="0" smtClean="0">
                <a:solidFill>
                  <a:schemeClr val="tx1"/>
                </a:solidFill>
              </a:rPr>
              <a:t>, </a:t>
            </a:r>
            <a:r>
              <a:rPr lang="en-GB" sz="1100" b="1" spc="-1" dirty="0" smtClean="0">
                <a:solidFill>
                  <a:schemeClr val="tx1"/>
                </a:solidFill>
              </a:rPr>
              <a:t>templates, </a:t>
            </a:r>
          </a:p>
          <a:p>
            <a:pPr algn="ctr"/>
            <a:r>
              <a:rPr lang="en-GB" sz="1100" b="1" spc="-1" dirty="0">
                <a:solidFill>
                  <a:schemeClr val="tx1"/>
                </a:solidFill>
              </a:rPr>
              <a:t>s</a:t>
            </a:r>
            <a:r>
              <a:rPr lang="en-GB" sz="1100" b="1" spc="-1" dirty="0" smtClean="0">
                <a:solidFill>
                  <a:schemeClr val="tx1"/>
                </a:solidFill>
              </a:rPr>
              <a:t>tatic sources, …] </a:t>
            </a:r>
            <a:endParaRPr lang="en-GB" sz="1100" b="1" dirty="0">
              <a:solidFill>
                <a:schemeClr val="tx1"/>
              </a:solidFill>
            </a:endParaRPr>
          </a:p>
        </p:txBody>
      </p:sp>
      <p:pic>
        <p:nvPicPr>
          <p:cNvPr id="199" name="Picture 19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7863" y="4828630"/>
            <a:ext cx="421487" cy="540000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cxnSp>
        <p:nvCxnSpPr>
          <p:cNvPr id="200" name="Straight Arrow Connector 199"/>
          <p:cNvCxnSpPr>
            <a:stCxn id="195" idx="2"/>
          </p:cNvCxnSpPr>
          <p:nvPr/>
        </p:nvCxnSpPr>
        <p:spPr>
          <a:xfrm>
            <a:off x="8336682" y="4228788"/>
            <a:ext cx="0" cy="14151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/>
          <p:cNvCxnSpPr>
            <a:stCxn id="210" idx="2"/>
            <a:endCxn id="203" idx="0"/>
          </p:cNvCxnSpPr>
          <p:nvPr/>
        </p:nvCxnSpPr>
        <p:spPr>
          <a:xfrm>
            <a:off x="8325333" y="5843942"/>
            <a:ext cx="2474" cy="15085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Rectangle 202"/>
          <p:cNvSpPr/>
          <p:nvPr/>
        </p:nvSpPr>
        <p:spPr>
          <a:xfrm>
            <a:off x="7749853" y="5994796"/>
            <a:ext cx="1155908" cy="2384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done</a:t>
            </a:r>
            <a:endParaRPr lang="en-GB" sz="1100" b="1" dirty="0"/>
          </a:p>
        </p:txBody>
      </p:sp>
      <p:grpSp>
        <p:nvGrpSpPr>
          <p:cNvPr id="204" name="Group 203"/>
          <p:cNvGrpSpPr/>
          <p:nvPr/>
        </p:nvGrpSpPr>
        <p:grpSpPr>
          <a:xfrm>
            <a:off x="7682080" y="4311499"/>
            <a:ext cx="1221126" cy="367777"/>
            <a:chOff x="3936794" y="4777293"/>
            <a:chExt cx="1221126" cy="367777"/>
          </a:xfrm>
        </p:grpSpPr>
        <p:pic>
          <p:nvPicPr>
            <p:cNvPr id="205" name="Picture 20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002012" y="4836101"/>
              <a:ext cx="1155908" cy="308969"/>
            </a:xfrm>
            <a:prstGeom prst="rect">
              <a:avLst/>
            </a:prstGeom>
          </p:spPr>
        </p:pic>
        <p:sp>
          <p:nvSpPr>
            <p:cNvPr id="206" name="Rectangle 205"/>
            <p:cNvSpPr/>
            <p:nvPr/>
          </p:nvSpPr>
          <p:spPr>
            <a:xfrm>
              <a:off x="3936794" y="4777293"/>
              <a:ext cx="1196161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b="1" dirty="0" smtClean="0"/>
                <a:t>Compare to V[-1]</a:t>
              </a:r>
              <a:endParaRPr lang="en-GB" sz="1100" b="1" dirty="0"/>
            </a:p>
          </p:txBody>
        </p:sp>
      </p:grpSp>
      <p:cxnSp>
        <p:nvCxnSpPr>
          <p:cNvPr id="207" name="Straight Arrow Connector 37"/>
          <p:cNvCxnSpPr>
            <a:stCxn id="205" idx="2"/>
            <a:endCxn id="198" idx="0"/>
          </p:cNvCxnSpPr>
          <p:nvPr/>
        </p:nvCxnSpPr>
        <p:spPr>
          <a:xfrm rot="5400000">
            <a:off x="8253776" y="4747430"/>
            <a:ext cx="139630" cy="332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Arrow Connector 207"/>
          <p:cNvCxnSpPr>
            <a:stCxn id="198" idx="2"/>
            <a:endCxn id="210" idx="0"/>
          </p:cNvCxnSpPr>
          <p:nvPr/>
        </p:nvCxnSpPr>
        <p:spPr>
          <a:xfrm>
            <a:off x="8321929" y="5378363"/>
            <a:ext cx="3404" cy="15661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9" name="Group 208"/>
          <p:cNvGrpSpPr/>
          <p:nvPr/>
        </p:nvGrpSpPr>
        <p:grpSpPr>
          <a:xfrm>
            <a:off x="7664495" y="5466558"/>
            <a:ext cx="1334020" cy="377384"/>
            <a:chOff x="3919128" y="4767686"/>
            <a:chExt cx="1334020" cy="377384"/>
          </a:xfrm>
        </p:grpSpPr>
        <p:pic>
          <p:nvPicPr>
            <p:cNvPr id="210" name="Picture 20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002012" y="4836101"/>
              <a:ext cx="1155908" cy="308969"/>
            </a:xfrm>
            <a:prstGeom prst="rect">
              <a:avLst/>
            </a:prstGeom>
          </p:spPr>
        </p:pic>
        <p:sp>
          <p:nvSpPr>
            <p:cNvPr id="212" name="Rectangle 211"/>
            <p:cNvSpPr/>
            <p:nvPr/>
          </p:nvSpPr>
          <p:spPr>
            <a:xfrm>
              <a:off x="3919128" y="4767686"/>
              <a:ext cx="133402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b="1" dirty="0" smtClean="0"/>
                <a:t>Compare to </a:t>
              </a:r>
              <a:r>
                <a:rPr lang="en-GB" sz="1100" b="1" dirty="0" smtClean="0"/>
                <a:t>Prod. V</a:t>
              </a:r>
              <a:endParaRPr lang="en-GB" sz="1100" b="1" dirty="0"/>
            </a:p>
          </p:txBody>
        </p:sp>
      </p:grpSp>
      <p:cxnSp>
        <p:nvCxnSpPr>
          <p:cNvPr id="213" name="Straight Arrow Connector 37"/>
          <p:cNvCxnSpPr>
            <a:stCxn id="210" idx="1"/>
            <a:endCxn id="199" idx="1"/>
          </p:cNvCxnSpPr>
          <p:nvPr/>
        </p:nvCxnSpPr>
        <p:spPr>
          <a:xfrm rot="10800000">
            <a:off x="7187863" y="5098630"/>
            <a:ext cx="559516" cy="590828"/>
          </a:xfrm>
          <a:prstGeom prst="bentConnector3">
            <a:avLst>
              <a:gd name="adj1" fmla="val 1779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Arrow Connector 37"/>
          <p:cNvCxnSpPr>
            <a:stCxn id="198" idx="3"/>
          </p:cNvCxnSpPr>
          <p:nvPr/>
        </p:nvCxnSpPr>
        <p:spPr>
          <a:xfrm flipV="1">
            <a:off x="9039763" y="5098631"/>
            <a:ext cx="121261" cy="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37"/>
          <p:cNvCxnSpPr>
            <a:stCxn id="203" idx="3"/>
          </p:cNvCxnSpPr>
          <p:nvPr/>
        </p:nvCxnSpPr>
        <p:spPr>
          <a:xfrm>
            <a:off x="8905761" y="6114044"/>
            <a:ext cx="170946" cy="0"/>
          </a:xfrm>
          <a:prstGeom prst="bentConnector3">
            <a:avLst>
              <a:gd name="adj1" fmla="val 50000"/>
            </a:avLst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Rectangle 215"/>
          <p:cNvSpPr/>
          <p:nvPr/>
        </p:nvSpPr>
        <p:spPr>
          <a:xfrm>
            <a:off x="9167873" y="4866254"/>
            <a:ext cx="9204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GIT commits</a:t>
            </a:r>
            <a:endParaRPr lang="en-GB" sz="1100" b="1" dirty="0"/>
          </a:p>
        </p:txBody>
      </p:sp>
      <p:pic>
        <p:nvPicPr>
          <p:cNvPr id="217" name="Picture 21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aintStroke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V="1">
            <a:off x="6819305" y="5299912"/>
            <a:ext cx="240447" cy="210677"/>
          </a:xfrm>
          <a:prstGeom prst="rect">
            <a:avLst/>
          </a:prstGeom>
        </p:spPr>
      </p:pic>
      <p:cxnSp>
        <p:nvCxnSpPr>
          <p:cNvPr id="87" name="Straight Arrow Connector 37"/>
          <p:cNvCxnSpPr>
            <a:stCxn id="198" idx="3"/>
            <a:endCxn id="12" idx="3"/>
          </p:cNvCxnSpPr>
          <p:nvPr/>
        </p:nvCxnSpPr>
        <p:spPr>
          <a:xfrm flipH="1" flipV="1">
            <a:off x="3023333" y="1226068"/>
            <a:ext cx="6016430" cy="3872567"/>
          </a:xfrm>
          <a:prstGeom prst="bentConnector3">
            <a:avLst>
              <a:gd name="adj1" fmla="val -44637"/>
            </a:avLst>
          </a:prstGeom>
          <a:ln w="190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37"/>
          <p:cNvCxnSpPr/>
          <p:nvPr/>
        </p:nvCxnSpPr>
        <p:spPr>
          <a:xfrm flipV="1">
            <a:off x="4524416" y="5277367"/>
            <a:ext cx="121261" cy="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>
            <a:off x="4652526" y="5044990"/>
            <a:ext cx="9204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GIT commits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288215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0" y="0"/>
            <a:ext cx="12191999" cy="720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Conclusion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06735" y="885445"/>
            <a:ext cx="116342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spc="-1" dirty="0" smtClean="0">
                <a:ea typeface="+mn-lt"/>
                <a:cs typeface="+mn-lt"/>
              </a:rPr>
              <a:t>Presented workflows allow us to successfully maintain operational more than 100 PLC applications in unified way, independently from installation type and technology used.</a:t>
            </a:r>
          </a:p>
          <a:p>
            <a:pPr algn="ctr">
              <a:defRPr/>
            </a:pPr>
            <a:endParaRPr lang="en-US" sz="2000" spc="-1" dirty="0" smtClean="0">
              <a:ea typeface="+mn-lt"/>
              <a:cs typeface="+mn-lt"/>
            </a:endParaRPr>
          </a:p>
          <a:p>
            <a:pPr algn="ctr">
              <a:defRPr/>
            </a:pPr>
            <a:r>
              <a:rPr lang="en-US" sz="2000" spc="-1" dirty="0" smtClean="0">
                <a:ea typeface="+mn-lt"/>
                <a:cs typeface="+mn-lt"/>
              </a:rPr>
              <a:t>Our workflows combined with an automatic software production </a:t>
            </a:r>
            <a:r>
              <a:rPr lang="en-GB" sz="2000" spc="-1" dirty="0">
                <a:ea typeface="+mn-lt"/>
                <a:cs typeface="+mn-lt"/>
              </a:rPr>
              <a:t>allows </a:t>
            </a:r>
            <a:r>
              <a:rPr lang="en-GB" sz="2000" spc="-1" dirty="0" smtClean="0">
                <a:ea typeface="+mn-lt"/>
                <a:cs typeface="+mn-lt"/>
              </a:rPr>
              <a:t>us </a:t>
            </a:r>
            <a:r>
              <a:rPr lang="en-GB" sz="2000" spc="-1" dirty="0">
                <a:ea typeface="+mn-lt"/>
                <a:cs typeface="+mn-lt"/>
              </a:rPr>
              <a:t>significantly reduce the time needed for development and </a:t>
            </a:r>
            <a:r>
              <a:rPr lang="en-GB" sz="2000" spc="-1" dirty="0" smtClean="0">
                <a:ea typeface="+mn-lt"/>
                <a:cs typeface="+mn-lt"/>
              </a:rPr>
              <a:t>testing as well as improve software quality. (For instance, </a:t>
            </a:r>
            <a:r>
              <a:rPr lang="en-GB" sz="2000" spc="-1" dirty="0">
                <a:ea typeface="+mn-lt"/>
                <a:cs typeface="+mn-lt"/>
              </a:rPr>
              <a:t>the time </a:t>
            </a:r>
            <a:r>
              <a:rPr lang="en-GB" sz="2000" spc="-1" dirty="0" smtClean="0">
                <a:ea typeface="+mn-lt"/>
                <a:cs typeface="+mn-lt"/>
              </a:rPr>
              <a:t>need to review/update of ISOLDE control system was reduced </a:t>
            </a:r>
            <a:r>
              <a:rPr lang="en-GB" sz="2000" spc="-1" dirty="0">
                <a:ea typeface="+mn-lt"/>
                <a:cs typeface="+mn-lt"/>
              </a:rPr>
              <a:t>from </a:t>
            </a:r>
            <a:r>
              <a:rPr lang="en-GB" sz="2000" spc="-1" dirty="0" smtClean="0">
                <a:ea typeface="+mn-lt"/>
                <a:cs typeface="+mn-lt"/>
              </a:rPr>
              <a:t>six </a:t>
            </a:r>
            <a:r>
              <a:rPr lang="en-GB" sz="2000" spc="-1" dirty="0">
                <a:ea typeface="+mn-lt"/>
                <a:cs typeface="+mn-lt"/>
              </a:rPr>
              <a:t>months to three </a:t>
            </a:r>
            <a:r>
              <a:rPr lang="en-GB" sz="2000" spc="-1" dirty="0" smtClean="0">
                <a:ea typeface="+mn-lt"/>
                <a:cs typeface="+mn-lt"/>
              </a:rPr>
              <a:t>weeks.)</a:t>
            </a:r>
            <a:endParaRPr lang="en-GB" sz="2000" spc="-1" dirty="0">
              <a:ea typeface="+mn-lt"/>
              <a:cs typeface="+mn-lt"/>
            </a:endParaRPr>
          </a:p>
          <a:p>
            <a:pPr algn="ctr">
              <a:defRPr/>
            </a:pPr>
            <a:endParaRPr lang="en-GB" sz="2000" spc="-1" dirty="0">
              <a:ea typeface="+mn-lt"/>
              <a:cs typeface="+mn-lt"/>
            </a:endParaRPr>
          </a:p>
          <a:p>
            <a:pPr algn="ctr">
              <a:defRPr/>
            </a:pPr>
            <a:r>
              <a:rPr lang="en-GB" sz="2000" spc="-1" dirty="0" smtClean="0">
                <a:ea typeface="+mn-lt"/>
                <a:cs typeface="+mn-lt"/>
              </a:rPr>
              <a:t>The </a:t>
            </a:r>
            <a:r>
              <a:rPr lang="en-US" sz="2000" spc="-1" dirty="0">
                <a:ea typeface="+mn-lt"/>
                <a:cs typeface="+mn-lt"/>
              </a:rPr>
              <a:t>workflows</a:t>
            </a:r>
            <a:r>
              <a:rPr lang="en-GB" sz="2000" spc="-1" dirty="0" smtClean="0">
                <a:ea typeface="+mn-lt"/>
                <a:cs typeface="+mn-lt"/>
              </a:rPr>
              <a:t> will be used for engineering of the HL-LHC tunnel control system.</a:t>
            </a:r>
          </a:p>
          <a:p>
            <a:pPr algn="ctr">
              <a:defRPr/>
            </a:pPr>
            <a:endParaRPr lang="en-GB" sz="2000" spc="-1" dirty="0">
              <a:ea typeface="+mn-lt"/>
              <a:cs typeface="+mn-lt"/>
            </a:endParaRPr>
          </a:p>
          <a:p>
            <a:pPr algn="ctr">
              <a:defRPr/>
            </a:pPr>
            <a:endParaRPr lang="en-GB" sz="2000" spc="-1" dirty="0" smtClean="0">
              <a:ea typeface="+mn-lt"/>
              <a:cs typeface="+mn-lt"/>
            </a:endParaRPr>
          </a:p>
          <a:p>
            <a:pPr algn="ctr">
              <a:defRPr/>
            </a:pPr>
            <a:endParaRPr lang="en-GB" sz="2000" spc="-1" dirty="0">
              <a:ea typeface="+mn-lt"/>
              <a:cs typeface="+mn-lt"/>
            </a:endParaRPr>
          </a:p>
          <a:p>
            <a:pPr algn="ctr">
              <a:defRPr/>
            </a:pPr>
            <a:endParaRPr lang="en-US" sz="2000" spc="-1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7041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0" y="0"/>
            <a:ext cx="12191999" cy="720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Introduction to CRYO control</a:t>
            </a:r>
            <a:endParaRPr lang="en-US" dirty="0"/>
          </a:p>
        </p:txBody>
      </p:sp>
      <p:sp>
        <p:nvSpPr>
          <p:cNvPr id="9" name="CustomShape 2"/>
          <p:cNvSpPr/>
          <p:nvPr/>
        </p:nvSpPr>
        <p:spPr bwMode="auto">
          <a:xfrm>
            <a:off x="9074644" y="2805343"/>
            <a:ext cx="3515382" cy="3986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r>
              <a:rPr lang="en-US" sz="2000" b="1" dirty="0">
                <a:latin typeface="Calibri"/>
                <a:ea typeface="Segoe UI"/>
                <a:cs typeface="Segoe UI"/>
              </a:rPr>
              <a:t>Typical </a:t>
            </a:r>
            <a:r>
              <a:rPr lang="en-US" sz="2000" b="1" dirty="0" smtClean="0">
                <a:latin typeface="Calibri"/>
                <a:ea typeface="Segoe UI"/>
                <a:cs typeface="Segoe UI"/>
              </a:rPr>
              <a:t>control architecture</a:t>
            </a:r>
            <a:endParaRPr lang="en-US" sz="2000" dirty="0">
              <a:cs typeface="Segoe UI"/>
            </a:endParaRPr>
          </a:p>
        </p:txBody>
      </p:sp>
      <p:pic>
        <p:nvPicPr>
          <p:cNvPr id="3" name="Picture 3" descr="Diagram&#10;&#10;Description automatically generated">
            <a:extLst>
              <a:ext uri="{FF2B5EF4-FFF2-40B4-BE49-F238E27FC236}">
                <a16:creationId xmlns:a16="http://schemas.microsoft.com/office/drawing/2014/main" id="{DAC69EF4-9E2C-E2C7-49B9-5617A56F1C5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5229" y="267924"/>
            <a:ext cx="4504877" cy="2843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CustomShape 2"/>
          <p:cNvSpPr/>
          <p:nvPr/>
        </p:nvSpPr>
        <p:spPr bwMode="auto">
          <a:xfrm>
            <a:off x="228559" y="781901"/>
            <a:ext cx="7362866" cy="19375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defRPr/>
            </a:pPr>
            <a:r>
              <a:rPr lang="en-US" sz="2000" b="1" spc="-1" dirty="0" smtClean="0">
                <a:solidFill>
                  <a:srgbClr val="000000"/>
                </a:solidFill>
                <a:ea typeface="DejaVu Sans"/>
              </a:rPr>
              <a:t>Scope of activities</a:t>
            </a:r>
            <a:r>
              <a:rPr lang="en-US" sz="2000" b="1" strike="noStrike" spc="-1" dirty="0" smtClean="0">
                <a:solidFill>
                  <a:srgbClr val="000000"/>
                </a:solidFill>
                <a:ea typeface="DejaVu Sans"/>
              </a:rPr>
              <a:t>:</a:t>
            </a:r>
            <a:br>
              <a:rPr lang="en-US" sz="2000" b="1" strike="noStrike" spc="-1" dirty="0" smtClean="0">
                <a:solidFill>
                  <a:srgbClr val="000000"/>
                </a:solidFill>
                <a:ea typeface="DejaVu Sans"/>
              </a:rPr>
            </a:br>
            <a:r>
              <a:rPr lang="en-US" sz="2000" spc="-1" dirty="0" smtClean="0"/>
              <a:t>The TE-CRG-IC controls team is responsible for the PLC software maintenance &amp; development for the following cryogenic installations:</a:t>
            </a:r>
            <a:endParaRPr lang="en-US" sz="2000" spc="-1" dirty="0" smtClean="0"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spc="-1" dirty="0" smtClean="0"/>
              <a:t>LHC tunnel [18 app. / ~110'000 objects], </a:t>
            </a:r>
            <a:endParaRPr lang="en-US" sz="2000" dirty="0" smtClean="0"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spc="-1" dirty="0" smtClean="0"/>
              <a:t>Atlas &amp; CMS LHC detectors [14 app. / ~25'000 objects],</a:t>
            </a:r>
            <a:endParaRPr lang="en-US" sz="2000" dirty="0" smtClean="0">
              <a:cs typeface="Calibri" panose="020F0502020204030204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spc="-1" dirty="0" smtClean="0"/>
              <a:t>non-LHC experiments &amp; test facilities [69 app. / </a:t>
            </a:r>
            <a:r>
              <a:rPr lang="en-US" sz="2000" spc="-1" dirty="0" smtClean="0"/>
              <a:t>~90'000</a:t>
            </a:r>
            <a:r>
              <a:rPr lang="en-US" sz="2000" spc="-1" dirty="0" smtClean="0"/>
              <a:t> objects]</a:t>
            </a:r>
            <a:endParaRPr lang="en-US" sz="2000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0378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stomShape 2"/>
          <p:cNvSpPr/>
          <p:nvPr/>
        </p:nvSpPr>
        <p:spPr bwMode="auto">
          <a:xfrm>
            <a:off x="228559" y="781901"/>
            <a:ext cx="7362866" cy="19375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defRPr/>
            </a:pPr>
            <a:r>
              <a:rPr lang="en-US" sz="2000" b="1" spc="-1" dirty="0" smtClean="0">
                <a:solidFill>
                  <a:srgbClr val="000000"/>
                </a:solidFill>
                <a:ea typeface="DejaVu Sans"/>
              </a:rPr>
              <a:t>Scope of activities</a:t>
            </a:r>
            <a:r>
              <a:rPr lang="en-US" sz="2000" b="1" strike="noStrike" spc="-1" dirty="0" smtClean="0">
                <a:solidFill>
                  <a:srgbClr val="000000"/>
                </a:solidFill>
                <a:ea typeface="DejaVu Sans"/>
              </a:rPr>
              <a:t>:</a:t>
            </a:r>
            <a:br>
              <a:rPr lang="en-US" sz="2000" b="1" strike="noStrike" spc="-1" dirty="0" smtClean="0">
                <a:solidFill>
                  <a:srgbClr val="000000"/>
                </a:solidFill>
                <a:ea typeface="DejaVu Sans"/>
              </a:rPr>
            </a:br>
            <a:r>
              <a:rPr lang="en-US" sz="2000" spc="-1" dirty="0" smtClean="0"/>
              <a:t>The TE-CRG-IC controls team is responsible for the PLC software maintenance &amp; development for the following cryogenic installations:</a:t>
            </a:r>
            <a:endParaRPr lang="en-US" sz="2000" spc="-1" dirty="0" smtClean="0"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spc="-1" dirty="0" smtClean="0"/>
              <a:t>LHC tunnel [18 app. / ~110'000 objects], </a:t>
            </a:r>
            <a:endParaRPr lang="en-US" sz="2000" dirty="0" smtClean="0"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spc="-1" dirty="0" smtClean="0"/>
              <a:t>Atlas &amp; CMS LHC detectors [14 app. / ~25'000 objects],</a:t>
            </a:r>
            <a:endParaRPr lang="en-US" sz="2000" dirty="0" smtClean="0">
              <a:cs typeface="Calibri" panose="020F0502020204030204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spc="-1" dirty="0" smtClean="0"/>
              <a:t>non-LHC experiments &amp; test facilities [69 app. / </a:t>
            </a:r>
            <a:r>
              <a:rPr lang="en-US" sz="2000" spc="-1" dirty="0" smtClean="0"/>
              <a:t>~90'000</a:t>
            </a:r>
            <a:r>
              <a:rPr lang="en-US" sz="2000" spc="-1" dirty="0" smtClean="0"/>
              <a:t> objects]</a:t>
            </a:r>
            <a:endParaRPr lang="en-US" sz="2000" dirty="0">
              <a:cs typeface="Calibri" panose="020F0502020204030204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0" y="0"/>
            <a:ext cx="12191999" cy="720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Introduction to CRYO control</a:t>
            </a:r>
            <a:endParaRPr lang="en-US" dirty="0"/>
          </a:p>
        </p:txBody>
      </p:sp>
      <p:sp>
        <p:nvSpPr>
          <p:cNvPr id="9" name="CustomShape 2"/>
          <p:cNvSpPr/>
          <p:nvPr/>
        </p:nvSpPr>
        <p:spPr bwMode="auto">
          <a:xfrm>
            <a:off x="9074644" y="2805343"/>
            <a:ext cx="3515382" cy="3986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r>
              <a:rPr lang="en-US" sz="2000" b="1" dirty="0">
                <a:latin typeface="Calibri"/>
                <a:ea typeface="Segoe UI"/>
                <a:cs typeface="Segoe UI"/>
              </a:rPr>
              <a:t>Typical </a:t>
            </a:r>
            <a:r>
              <a:rPr lang="en-US" sz="2000" b="1" dirty="0" smtClean="0">
                <a:latin typeface="Calibri"/>
                <a:ea typeface="Segoe UI"/>
                <a:cs typeface="Segoe UI"/>
              </a:rPr>
              <a:t>control architecture</a:t>
            </a:r>
            <a:endParaRPr lang="en-US" sz="2000" dirty="0">
              <a:cs typeface="Segoe UI"/>
            </a:endParaRPr>
          </a:p>
        </p:txBody>
      </p:sp>
      <p:pic>
        <p:nvPicPr>
          <p:cNvPr id="3" name="Picture 3" descr="Diagram&#10;&#10;Description automatically generated">
            <a:extLst>
              <a:ext uri="{FF2B5EF4-FFF2-40B4-BE49-F238E27FC236}">
                <a16:creationId xmlns:a16="http://schemas.microsoft.com/office/drawing/2014/main" id="{DAC69EF4-9E2C-E2C7-49B9-5617A56F1C5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5229" y="267924"/>
            <a:ext cx="4504877" cy="2843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ustomShape 2">
            <a:extLst>
              <a:ext uri="{FF2B5EF4-FFF2-40B4-BE49-F238E27FC236}">
                <a16:creationId xmlns:a16="http://schemas.microsoft.com/office/drawing/2014/main" id="{96A10C29-0081-6DD5-B9F8-64B923F4775C}"/>
              </a:ext>
            </a:extLst>
          </p:cNvPr>
          <p:cNvSpPr/>
          <p:nvPr/>
        </p:nvSpPr>
        <p:spPr bwMode="auto">
          <a:xfrm>
            <a:off x="197452" y="3316212"/>
            <a:ext cx="9001966" cy="28608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defRPr/>
            </a:pPr>
            <a:r>
              <a:rPr lang="en-US" sz="2000" b="1" spc="-1" dirty="0" smtClean="0">
                <a:solidFill>
                  <a:srgbClr val="000000"/>
                </a:solidFill>
                <a:ea typeface="DejaVu Sans"/>
              </a:rPr>
              <a:t>Technology overview:</a:t>
            </a:r>
            <a:endParaRPr lang="en-US" sz="2000" spc="-1" dirty="0" smtClean="0">
              <a:ea typeface="+mn-lt"/>
              <a:cs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spc="-1" dirty="0" smtClean="0">
                <a:ea typeface="+mn-lt"/>
                <a:cs typeface="+mn-lt"/>
              </a:rPr>
              <a:t>All software change requests are tracked in JIRA projects (classified by </a:t>
            </a:r>
            <a:r>
              <a:rPr lang="en-US" sz="2000" spc="-1" dirty="0" err="1" smtClean="0">
                <a:ea typeface="+mn-lt"/>
                <a:cs typeface="+mn-lt"/>
              </a:rPr>
              <a:t>cryo</a:t>
            </a:r>
            <a:r>
              <a:rPr lang="en-US" sz="2000" spc="-1" dirty="0" smtClean="0">
                <a:ea typeface="+mn-lt"/>
                <a:cs typeface="+mn-lt"/>
              </a:rPr>
              <a:t> domains).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spc="-1" dirty="0" smtClean="0">
                <a:ea typeface="+mn-lt"/>
                <a:cs typeface="+mn-lt"/>
              </a:rPr>
              <a:t>All </a:t>
            </a:r>
            <a:r>
              <a:rPr lang="en-US" sz="2000" spc="-1" dirty="0">
                <a:ea typeface="+mn-lt"/>
                <a:cs typeface="+mn-lt"/>
              </a:rPr>
              <a:t>applications are built on the basis of the UNICOS CPC framework and continuous integration </a:t>
            </a:r>
            <a:r>
              <a:rPr lang="en-US" sz="2000" spc="-1" dirty="0" smtClean="0">
                <a:ea typeface="+mn-lt"/>
                <a:cs typeface="+mn-lt"/>
              </a:rPr>
              <a:t>practices. Application </a:t>
            </a:r>
            <a:r>
              <a:rPr lang="en-US" sz="2000" spc="-1" dirty="0">
                <a:ea typeface="+mn-lt"/>
                <a:cs typeface="+mn-lt"/>
              </a:rPr>
              <a:t>with hardware exposed to radiation environment </a:t>
            </a:r>
            <a:r>
              <a:rPr lang="en-US" sz="2000" spc="-1" dirty="0" smtClean="0">
                <a:ea typeface="+mn-lt"/>
                <a:cs typeface="+mn-lt"/>
              </a:rPr>
              <a:t>uses </a:t>
            </a:r>
            <a:r>
              <a:rPr lang="en-US" sz="2000" spc="-1" dirty="0">
                <a:ea typeface="+mn-lt"/>
                <a:cs typeface="+mn-lt"/>
              </a:rPr>
              <a:t>the FESA framework, with support provided by BE/ICS. </a:t>
            </a:r>
            <a:endParaRPr lang="en-US" sz="2000" dirty="0">
              <a:cs typeface="Calibri" panose="020F0502020204030204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spc="-1" dirty="0" smtClean="0">
                <a:ea typeface="+mn-lt"/>
                <a:cs typeface="+mn-lt"/>
              </a:rPr>
              <a:t>In </a:t>
            </a:r>
            <a:r>
              <a:rPr lang="en-US" sz="2000" spc="-1" dirty="0">
                <a:ea typeface="+mn-lt"/>
                <a:cs typeface="+mn-lt"/>
              </a:rPr>
              <a:t>total </a:t>
            </a:r>
            <a:r>
              <a:rPr lang="en-US" sz="2000" spc="-1" dirty="0" smtClean="0">
                <a:ea typeface="+mn-lt"/>
                <a:cs typeface="+mn-lt"/>
              </a:rPr>
              <a:t>100 </a:t>
            </a:r>
            <a:r>
              <a:rPr lang="en-US" sz="2000" spc="-1" dirty="0">
                <a:ea typeface="+mn-lt"/>
                <a:cs typeface="+mn-lt"/>
              </a:rPr>
              <a:t>PLC applications implemented in one of the following technologies: </a:t>
            </a:r>
            <a:r>
              <a:rPr lang="en-US" sz="2000" spc="-1" dirty="0" smtClean="0">
                <a:ea typeface="+mn-lt"/>
                <a:cs typeface="+mn-lt"/>
              </a:rPr>
              <a:t>Schneider </a:t>
            </a:r>
            <a:r>
              <a:rPr lang="en-US" sz="2000" spc="-1" dirty="0">
                <a:ea typeface="+mn-lt"/>
                <a:cs typeface="+mn-lt"/>
              </a:rPr>
              <a:t>M580, Siemens S7-400/300 and S7-1500 (TIA Portal).</a:t>
            </a:r>
            <a:endParaRPr lang="en-US" dirty="0"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spc="-1" dirty="0" smtClean="0">
                <a:cs typeface="Calibri" panose="020F0502020204030204"/>
              </a:rPr>
              <a:t>The </a:t>
            </a:r>
            <a:r>
              <a:rPr lang="en-US" sz="2000" spc="-1" dirty="0">
                <a:cs typeface="Calibri" panose="020F0502020204030204"/>
              </a:rPr>
              <a:t>support for SCADA/CIET Data Servers is provided by BE/ICS.</a:t>
            </a:r>
          </a:p>
        </p:txBody>
      </p:sp>
      <p:pic>
        <p:nvPicPr>
          <p:cNvPr id="1032" name="Picture 8" descr="CERN Central Ji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6500" y="3546931"/>
            <a:ext cx="1085850" cy="571501"/>
          </a:xfrm>
          <a:prstGeom prst="rect">
            <a:avLst/>
          </a:prstGeom>
          <a:solidFill>
            <a:srgbClr val="0070C0"/>
          </a:solidFill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62835" y="4283671"/>
            <a:ext cx="657665" cy="854964"/>
          </a:xfrm>
          <a:prstGeom prst="rect">
            <a:avLst/>
          </a:prstGeom>
        </p:spPr>
      </p:pic>
      <p:pic>
        <p:nvPicPr>
          <p:cNvPr id="1034" name="Picture 10" descr="_images/UCPC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7" t="26035" r="2597" b="16425"/>
          <a:stretch/>
        </p:blipFill>
        <p:spPr bwMode="auto">
          <a:xfrm>
            <a:off x="9393923" y="4334923"/>
            <a:ext cx="1272501" cy="770932"/>
          </a:xfrm>
          <a:prstGeom prst="rect">
            <a:avLst/>
          </a:prstGeom>
          <a:noFill/>
          <a:ln w="254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Power Device - Apps on Google Pla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176" y="5458617"/>
            <a:ext cx="821373" cy="82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Software Engineering, Design Und SPS, SCADA, DCS Programmierung | AUTEGR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4389" y="5465330"/>
            <a:ext cx="807946" cy="807946"/>
          </a:xfrm>
          <a:prstGeom prst="rect">
            <a:avLst/>
          </a:prstGeom>
          <a:noFill/>
          <a:ln>
            <a:solidFill>
              <a:srgbClr val="00A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PLC Training: Free and Trial Programming Software | The Automation Blo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9854" y="5449709"/>
            <a:ext cx="847231" cy="83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50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0" y="0"/>
            <a:ext cx="12191999" cy="720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200" b="1" i="1" dirty="0">
                <a:solidFill>
                  <a:schemeClr val="accent1">
                    <a:lumMod val="75000"/>
                  </a:schemeClr>
                </a:solidFill>
              </a:rPr>
              <a:t>S</a:t>
            </a: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ources </a:t>
            </a: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of engineering request </a:t>
            </a:r>
            <a:endParaRPr lang="en-US" dirty="0"/>
          </a:p>
        </p:txBody>
      </p:sp>
      <p:sp>
        <p:nvSpPr>
          <p:cNvPr id="9" name="CustomShape 2"/>
          <p:cNvSpPr/>
          <p:nvPr/>
        </p:nvSpPr>
        <p:spPr bwMode="auto">
          <a:xfrm>
            <a:off x="228560" y="781901"/>
            <a:ext cx="11715790" cy="43997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b="1" spc="-1" dirty="0">
                <a:solidFill>
                  <a:srgbClr val="000000"/>
                </a:solidFill>
                <a:ea typeface="DejaVu Sans"/>
              </a:rPr>
              <a:t>New project: </a:t>
            </a:r>
            <a:r>
              <a:rPr lang="en-US" sz="2000" spc="-1" dirty="0">
                <a:solidFill>
                  <a:srgbClr val="000000"/>
                </a:solidFill>
                <a:ea typeface="DejaVu Sans"/>
              </a:rPr>
              <a:t>typical for non-LHC experiments &amp; test facilities domains.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endParaRPr lang="en-US" sz="2000" b="1" spc="-1" dirty="0" smtClean="0">
              <a:solidFill>
                <a:srgbClr val="000000"/>
              </a:solidFill>
              <a:ea typeface="DejaVu Sans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b="1" spc="-1" dirty="0" smtClean="0">
                <a:solidFill>
                  <a:srgbClr val="000000"/>
                </a:solidFill>
                <a:ea typeface="DejaVu Sans"/>
              </a:rPr>
              <a:t>Software </a:t>
            </a:r>
            <a:r>
              <a:rPr lang="en-US" sz="2000" b="1" spc="-1" dirty="0" smtClean="0">
                <a:solidFill>
                  <a:srgbClr val="000000"/>
                </a:solidFill>
                <a:ea typeface="DejaVu Sans"/>
              </a:rPr>
              <a:t>correction / hardware failure: </a:t>
            </a:r>
            <a:r>
              <a:rPr lang="en-US" sz="2000" spc="-1" dirty="0" smtClean="0">
                <a:solidFill>
                  <a:srgbClr val="000000"/>
                </a:solidFill>
                <a:ea typeface="DejaVu Sans"/>
              </a:rPr>
              <a:t>typically urgent/critical modification </a:t>
            </a:r>
            <a:r>
              <a:rPr lang="en-US" sz="2000" b="1" spc="-1" dirty="0" smtClean="0">
                <a:solidFill>
                  <a:srgbClr val="FF0000"/>
                </a:solidFill>
                <a:ea typeface="DejaVu Sans"/>
              </a:rPr>
              <a:t>implemented on-the-fly</a:t>
            </a:r>
            <a:r>
              <a:rPr lang="en-US" sz="2000" spc="-1" dirty="0" smtClean="0">
                <a:solidFill>
                  <a:srgbClr val="000000"/>
                </a:solidFill>
                <a:ea typeface="DejaVu Sans"/>
              </a:rPr>
              <a:t>, requested by operation or control-instrumentation support teams.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endParaRPr lang="en-US" sz="2000" b="1" strike="noStrike" spc="-1" dirty="0" smtClean="0">
              <a:solidFill>
                <a:srgbClr val="000000"/>
              </a:solidFill>
              <a:ea typeface="DejaVu Sans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b="1" strike="noStrike" spc="-1" dirty="0" smtClean="0">
                <a:solidFill>
                  <a:srgbClr val="000000"/>
                </a:solidFill>
                <a:ea typeface="DejaVu Sans"/>
              </a:rPr>
              <a:t>Control p</a:t>
            </a:r>
            <a:r>
              <a:rPr lang="en-US" sz="2000" b="1" spc="-1" dirty="0" smtClean="0"/>
              <a:t>rocess improvements: </a:t>
            </a:r>
            <a:r>
              <a:rPr lang="en-US" sz="2000" spc="-1" dirty="0" smtClean="0"/>
              <a:t>an </a:t>
            </a:r>
            <a:r>
              <a:rPr lang="en-US" sz="2000" spc="-1" dirty="0"/>
              <a:t>improvement in the process </a:t>
            </a:r>
            <a:r>
              <a:rPr lang="en-US" sz="2000" spc="-1" dirty="0" smtClean="0"/>
              <a:t>requested by </a:t>
            </a:r>
            <a:r>
              <a:rPr lang="en-US" sz="2000" spc="-1" dirty="0" err="1" smtClean="0"/>
              <a:t>cryo</a:t>
            </a:r>
            <a:r>
              <a:rPr lang="en-US" sz="2000" spc="-1" dirty="0" smtClean="0"/>
              <a:t> </a:t>
            </a:r>
            <a:r>
              <a:rPr lang="en-US" sz="2000" spc="-1" dirty="0" smtClean="0"/>
              <a:t>engineers </a:t>
            </a:r>
            <a:r>
              <a:rPr lang="en-US" sz="2000" spc="-1" dirty="0"/>
              <a:t>in </a:t>
            </a:r>
            <a:r>
              <a:rPr lang="en-US" sz="2000" spc="-1" dirty="0" smtClean="0"/>
              <a:t>charge of installations, </a:t>
            </a:r>
            <a:r>
              <a:rPr lang="en-US" sz="2000" spc="-1" dirty="0" smtClean="0"/>
              <a:t>supported by an engineering change request (ECR) or new process logic </a:t>
            </a:r>
            <a:r>
              <a:rPr lang="en-US" sz="2000" spc="-1" dirty="0" smtClean="0"/>
              <a:t>specification.</a:t>
            </a:r>
            <a:endParaRPr lang="en-US" sz="2000" spc="-1" dirty="0" smtClean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endParaRPr lang="en-US" sz="2000" spc="-1" dirty="0" smtClean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b="1" spc="-1" dirty="0" smtClean="0"/>
              <a:t>Control frameworks upgrade: </a:t>
            </a:r>
            <a:r>
              <a:rPr lang="en-US" sz="2000" spc="-1" dirty="0" smtClean="0"/>
              <a:t>executed once per few years (like for UNICOS), to </a:t>
            </a:r>
            <a:r>
              <a:rPr lang="en-US" sz="2000" spc="-1" dirty="0"/>
              <a:t>ensure </a:t>
            </a:r>
            <a:r>
              <a:rPr lang="en-US" sz="2000" spc="-1" dirty="0" smtClean="0"/>
              <a:t>homogeneity between cryogenic installations as well as support </a:t>
            </a:r>
            <a:r>
              <a:rPr lang="en-US" sz="2000" spc="-1" dirty="0"/>
              <a:t>and maintainability </a:t>
            </a:r>
            <a:r>
              <a:rPr lang="en-US" sz="2000" spc="-1" dirty="0" smtClean="0"/>
              <a:t>of their control systems.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endParaRPr lang="en-US" sz="2000" b="1" spc="-1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b="1" spc="-1" dirty="0" smtClean="0"/>
              <a:t>Control hardware upgrade:</a:t>
            </a:r>
            <a:r>
              <a:rPr lang="en-US" sz="2000" spc="-1" dirty="0" smtClean="0"/>
              <a:t> planned hardware replacement due </a:t>
            </a:r>
            <a:r>
              <a:rPr lang="en-US" sz="2000" spc="-1" dirty="0" smtClean="0"/>
              <a:t>to </a:t>
            </a:r>
            <a:r>
              <a:rPr lang="en-US" sz="2000" spc="-1" dirty="0"/>
              <a:t>reached end-of-life or reliability issues</a:t>
            </a:r>
            <a:r>
              <a:rPr lang="en-US" sz="2000" spc="-1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spc="-1" dirty="0"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050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0" y="0"/>
            <a:ext cx="12191999" cy="720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Sources </a:t>
            </a: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of engineering request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560" y="5181652"/>
            <a:ext cx="1171579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lvl="1" algn="ctr">
              <a:defRPr/>
            </a:pPr>
            <a:r>
              <a:rPr lang="en-US" sz="2000" spc="-1" dirty="0"/>
              <a:t>Non </a:t>
            </a:r>
            <a:r>
              <a:rPr lang="en-US" sz="2000" spc="-1" dirty="0" smtClean="0"/>
              <a:t>urgent/critical engineering </a:t>
            </a:r>
            <a:r>
              <a:rPr lang="en-US" sz="2000" spc="-1" dirty="0"/>
              <a:t>requests are usually combined </a:t>
            </a:r>
            <a:r>
              <a:rPr lang="en-US" sz="2000" spc="-1" dirty="0" smtClean="0"/>
              <a:t>together</a:t>
            </a:r>
          </a:p>
          <a:p>
            <a:pPr lvl="1" algn="ctr">
              <a:defRPr/>
            </a:pPr>
            <a:r>
              <a:rPr lang="en-US" sz="2000" spc="-1" dirty="0" smtClean="0"/>
              <a:t>and </a:t>
            </a:r>
            <a:r>
              <a:rPr lang="en-US" sz="2000" spc="-1" dirty="0"/>
              <a:t>scheduled as a </a:t>
            </a:r>
            <a:r>
              <a:rPr lang="en-US" sz="2000" spc="-1" dirty="0" smtClean="0"/>
              <a:t>package to </a:t>
            </a:r>
            <a:r>
              <a:rPr lang="en-US" sz="2000" spc="-1" dirty="0"/>
              <a:t>be deployed during installation technical stop / shutdown. </a:t>
            </a:r>
          </a:p>
        </p:txBody>
      </p:sp>
      <p:sp>
        <p:nvSpPr>
          <p:cNvPr id="11" name="CustomShape 2"/>
          <p:cNvSpPr/>
          <p:nvPr/>
        </p:nvSpPr>
        <p:spPr bwMode="auto">
          <a:xfrm>
            <a:off x="228560" y="781901"/>
            <a:ext cx="11715790" cy="43997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b="1" spc="-1" dirty="0">
                <a:solidFill>
                  <a:srgbClr val="000000"/>
                </a:solidFill>
                <a:ea typeface="DejaVu Sans"/>
              </a:rPr>
              <a:t>New project: </a:t>
            </a:r>
            <a:r>
              <a:rPr lang="en-US" sz="2000" spc="-1" dirty="0">
                <a:solidFill>
                  <a:srgbClr val="000000"/>
                </a:solidFill>
                <a:ea typeface="DejaVu Sans"/>
              </a:rPr>
              <a:t>typical for non-LHC experiments &amp; test facilities domains.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endParaRPr lang="en-US" sz="2000" b="1" spc="-1" dirty="0" smtClean="0">
              <a:solidFill>
                <a:srgbClr val="000000"/>
              </a:solidFill>
              <a:ea typeface="DejaVu Sans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b="1" spc="-1" dirty="0" smtClean="0">
                <a:solidFill>
                  <a:srgbClr val="000000"/>
                </a:solidFill>
                <a:ea typeface="DejaVu Sans"/>
              </a:rPr>
              <a:t>Software </a:t>
            </a:r>
            <a:r>
              <a:rPr lang="en-US" sz="2000" b="1" spc="-1" dirty="0" smtClean="0">
                <a:solidFill>
                  <a:srgbClr val="000000"/>
                </a:solidFill>
                <a:ea typeface="DejaVu Sans"/>
              </a:rPr>
              <a:t>correction / hardware failure: </a:t>
            </a:r>
            <a:r>
              <a:rPr lang="en-US" sz="2000" spc="-1" dirty="0" smtClean="0">
                <a:solidFill>
                  <a:srgbClr val="000000"/>
                </a:solidFill>
                <a:ea typeface="DejaVu Sans"/>
              </a:rPr>
              <a:t>typically urgent/critical modification </a:t>
            </a:r>
            <a:r>
              <a:rPr lang="en-US" sz="2000" b="1" spc="-1" dirty="0" smtClean="0">
                <a:solidFill>
                  <a:srgbClr val="FF0000"/>
                </a:solidFill>
                <a:ea typeface="DejaVu Sans"/>
              </a:rPr>
              <a:t>implemented on-the-fly</a:t>
            </a:r>
            <a:r>
              <a:rPr lang="en-US" sz="2000" spc="-1" dirty="0" smtClean="0">
                <a:solidFill>
                  <a:srgbClr val="000000"/>
                </a:solidFill>
                <a:ea typeface="DejaVu Sans"/>
              </a:rPr>
              <a:t>, requested by operation or control-instrumentation support teams.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endParaRPr lang="en-US" sz="2000" b="1" strike="noStrike" spc="-1" dirty="0" smtClean="0">
              <a:solidFill>
                <a:srgbClr val="000000"/>
              </a:solidFill>
              <a:ea typeface="DejaVu Sans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b="1" strike="noStrike" spc="-1" dirty="0" smtClean="0">
                <a:solidFill>
                  <a:srgbClr val="000000"/>
                </a:solidFill>
                <a:ea typeface="DejaVu Sans"/>
              </a:rPr>
              <a:t>Control p</a:t>
            </a:r>
            <a:r>
              <a:rPr lang="en-US" sz="2000" b="1" spc="-1" dirty="0" smtClean="0"/>
              <a:t>rocess improvements: </a:t>
            </a:r>
            <a:r>
              <a:rPr lang="en-US" sz="2000" spc="-1" dirty="0" smtClean="0"/>
              <a:t>an </a:t>
            </a:r>
            <a:r>
              <a:rPr lang="en-US" sz="2000" spc="-1" dirty="0"/>
              <a:t>improvement in the process </a:t>
            </a:r>
            <a:r>
              <a:rPr lang="en-US" sz="2000" spc="-1" dirty="0" smtClean="0"/>
              <a:t>requested by </a:t>
            </a:r>
            <a:r>
              <a:rPr lang="en-US" sz="2000" spc="-1" dirty="0" err="1" smtClean="0"/>
              <a:t>cryo</a:t>
            </a:r>
            <a:r>
              <a:rPr lang="en-US" sz="2000" spc="-1" dirty="0" smtClean="0"/>
              <a:t> </a:t>
            </a:r>
            <a:r>
              <a:rPr lang="en-US" sz="2000" spc="-1" dirty="0" smtClean="0"/>
              <a:t>engineers </a:t>
            </a:r>
            <a:r>
              <a:rPr lang="en-US" sz="2000" spc="-1" dirty="0"/>
              <a:t>in </a:t>
            </a:r>
            <a:r>
              <a:rPr lang="en-US" sz="2000" spc="-1" dirty="0" smtClean="0"/>
              <a:t>charge of installations, </a:t>
            </a:r>
            <a:r>
              <a:rPr lang="en-US" sz="2000" spc="-1" dirty="0" smtClean="0"/>
              <a:t>supported by an engineering change request (ECR) or new process logic </a:t>
            </a:r>
            <a:r>
              <a:rPr lang="en-US" sz="2000" spc="-1" dirty="0" smtClean="0"/>
              <a:t>specification.</a:t>
            </a:r>
            <a:endParaRPr lang="en-US" sz="2000" spc="-1" dirty="0" smtClean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endParaRPr lang="en-US" sz="2000" spc="-1" dirty="0" smtClean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b="1" spc="-1" dirty="0" smtClean="0"/>
              <a:t>Control frameworks upgrade: </a:t>
            </a:r>
            <a:r>
              <a:rPr lang="en-US" sz="2000" spc="-1" dirty="0" smtClean="0"/>
              <a:t>executed once per few years (like for UNICOS), to </a:t>
            </a:r>
            <a:r>
              <a:rPr lang="en-US" sz="2000" spc="-1" dirty="0"/>
              <a:t>ensure </a:t>
            </a:r>
            <a:r>
              <a:rPr lang="en-US" sz="2000" spc="-1" dirty="0" smtClean="0"/>
              <a:t>homogeneity between cryogenic installations as well as support </a:t>
            </a:r>
            <a:r>
              <a:rPr lang="en-US" sz="2000" spc="-1" dirty="0"/>
              <a:t>and maintainability </a:t>
            </a:r>
            <a:r>
              <a:rPr lang="en-US" sz="2000" spc="-1" dirty="0" smtClean="0"/>
              <a:t>of their control systems.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endParaRPr lang="en-US" sz="2000" b="1" spc="-1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b="1" spc="-1" dirty="0" smtClean="0"/>
              <a:t>Control hardware upgrade:</a:t>
            </a:r>
            <a:r>
              <a:rPr lang="en-US" sz="2000" spc="-1" dirty="0" smtClean="0"/>
              <a:t> planned hardware replacement due </a:t>
            </a:r>
            <a:r>
              <a:rPr lang="en-US" sz="2000" spc="-1" dirty="0" smtClean="0"/>
              <a:t>to </a:t>
            </a:r>
            <a:r>
              <a:rPr lang="en-US" sz="2000" spc="-1" dirty="0"/>
              <a:t>reached end-of-life or reliability issues</a:t>
            </a:r>
            <a:r>
              <a:rPr lang="en-US" sz="2000" spc="-1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spc="-1" dirty="0"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64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0" y="0"/>
            <a:ext cx="12191999" cy="720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When we can update </a:t>
            </a:r>
            <a:r>
              <a:rPr lang="en-GB" sz="3200" b="1" i="1" dirty="0">
                <a:solidFill>
                  <a:schemeClr val="accent1">
                    <a:lumMod val="75000"/>
                  </a:schemeClr>
                </a:solidFill>
              </a:rPr>
              <a:t>our </a:t>
            </a: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control systems ?</a:t>
            </a:r>
            <a:endParaRPr lang="en-US" dirty="0"/>
          </a:p>
        </p:txBody>
      </p:sp>
      <p:sp>
        <p:nvSpPr>
          <p:cNvPr id="9" name="CustomShape 2"/>
          <p:cNvSpPr/>
          <p:nvPr/>
        </p:nvSpPr>
        <p:spPr bwMode="auto">
          <a:xfrm>
            <a:off x="228560" y="781901"/>
            <a:ext cx="11732532" cy="56308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sz="2000" b="1" spc="-1" dirty="0" smtClean="0">
                <a:solidFill>
                  <a:srgbClr val="000000"/>
                </a:solidFill>
                <a:ea typeface="DejaVu Sans"/>
              </a:rPr>
              <a:t>Classification by operation cycles: </a:t>
            </a:r>
            <a:endParaRPr lang="en-US" sz="2000" b="1" spc="-1" dirty="0" smtClean="0">
              <a:solidFill>
                <a:srgbClr val="000000"/>
              </a:solidFill>
              <a:ea typeface="DejaVu Sans"/>
            </a:endParaRPr>
          </a:p>
          <a:p>
            <a:pPr>
              <a:lnSpc>
                <a:spcPct val="100000"/>
              </a:lnSpc>
              <a:defRPr/>
            </a:pPr>
            <a:endParaRPr lang="en-US" sz="2000" b="1" spc="-1" dirty="0" smtClean="0">
              <a:solidFill>
                <a:srgbClr val="000000"/>
              </a:solidFill>
              <a:ea typeface="DejaVu Sans"/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  <a:defRPr/>
            </a:pPr>
            <a:r>
              <a:rPr lang="en-US" sz="2000" b="1" spc="-1" dirty="0" smtClean="0">
                <a:solidFill>
                  <a:srgbClr val="000000"/>
                </a:solidFill>
                <a:ea typeface="DejaVu Sans"/>
              </a:rPr>
              <a:t>In nominal RUN since their start-up</a:t>
            </a:r>
            <a:r>
              <a:rPr lang="en-US" sz="2000" spc="-1" dirty="0" smtClean="0">
                <a:solidFill>
                  <a:srgbClr val="000000"/>
                </a:solidFill>
                <a:ea typeface="DejaVu Sans"/>
              </a:rPr>
              <a:t>: critical </a:t>
            </a:r>
            <a:r>
              <a:rPr lang="en-US" sz="2000" spc="-1" dirty="0" smtClean="0">
                <a:solidFill>
                  <a:srgbClr val="000000"/>
                </a:solidFill>
                <a:ea typeface="DejaVu Sans"/>
              </a:rPr>
              <a:t>installations </a:t>
            </a:r>
            <a:r>
              <a:rPr lang="en-US" sz="2000" spc="-1" dirty="0" smtClean="0">
                <a:solidFill>
                  <a:srgbClr val="000000"/>
                </a:solidFill>
                <a:ea typeface="DejaVu Sans"/>
              </a:rPr>
              <a:t>like NA62 Krypton or ATLAS Argon calorimeters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  <a:defRPr/>
            </a:pPr>
            <a:endParaRPr lang="en-US" sz="2000" spc="-1" dirty="0" smtClean="0">
              <a:solidFill>
                <a:srgbClr val="000000"/>
              </a:solidFill>
              <a:ea typeface="DejaVu Sans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000" spc="-1" dirty="0" smtClean="0">
                <a:solidFill>
                  <a:srgbClr val="000000"/>
                </a:solidFill>
                <a:ea typeface="DejaVu Sans"/>
              </a:rPr>
              <a:t>small modification can be implemented after an agreement with </a:t>
            </a:r>
            <a:r>
              <a:rPr lang="en-US" sz="2000" spc="-1" dirty="0" smtClean="0">
                <a:solidFill>
                  <a:srgbClr val="000000"/>
                </a:solidFill>
                <a:ea typeface="DejaVu Sans"/>
              </a:rPr>
              <a:t>client, </a:t>
            </a:r>
            <a:r>
              <a:rPr lang="en-GB" sz="2000" spc="-1" dirty="0">
                <a:solidFill>
                  <a:srgbClr val="000000"/>
                </a:solidFill>
                <a:ea typeface="DejaVu Sans"/>
              </a:rPr>
              <a:t>when there is no </a:t>
            </a:r>
            <a:r>
              <a:rPr lang="en-GB" sz="2000" spc="-1" dirty="0" smtClean="0">
                <a:solidFill>
                  <a:srgbClr val="000000"/>
                </a:solidFill>
                <a:ea typeface="DejaVu Sans"/>
              </a:rPr>
              <a:t>physics run</a:t>
            </a:r>
            <a:endParaRPr lang="en-US" sz="2000" spc="-1" dirty="0" smtClean="0">
              <a:solidFill>
                <a:srgbClr val="000000"/>
              </a:solidFill>
              <a:ea typeface="DejaVu Sans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000" spc="-1" dirty="0" smtClean="0">
                <a:solidFill>
                  <a:srgbClr val="000000"/>
                </a:solidFill>
                <a:ea typeface="DejaVu Sans"/>
              </a:rPr>
              <a:t>PLCs reload once per ~12 </a:t>
            </a:r>
            <a:r>
              <a:rPr lang="en-US" sz="2000" spc="-1" dirty="0">
                <a:solidFill>
                  <a:srgbClr val="000000"/>
                </a:solidFill>
                <a:ea typeface="DejaVu Sans"/>
              </a:rPr>
              <a:t>years, with </a:t>
            </a:r>
            <a:r>
              <a:rPr lang="en-US" sz="2000" spc="-1" dirty="0" smtClean="0">
                <a:solidFill>
                  <a:srgbClr val="000000"/>
                </a:solidFill>
                <a:ea typeface="DejaVu Sans"/>
              </a:rPr>
              <a:t>justification, </a:t>
            </a:r>
            <a:r>
              <a:rPr lang="en-US" sz="2000" spc="-1" dirty="0" smtClean="0">
                <a:solidFill>
                  <a:srgbClr val="000000"/>
                </a:solidFill>
                <a:ea typeface="DejaVu Sans"/>
              </a:rPr>
              <a:t>complex preparatory work and compensatory measures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  <a:defRPr/>
            </a:pPr>
            <a:endParaRPr lang="en-US" sz="2000" spc="-1" dirty="0" smtClean="0">
              <a:solidFill>
                <a:srgbClr val="000000"/>
              </a:solidFill>
              <a:ea typeface="DejaVu Sans"/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  <a:defRPr/>
            </a:pPr>
            <a:r>
              <a:rPr lang="en-US" sz="2000" b="1" spc="-1" dirty="0" smtClean="0">
                <a:solidFill>
                  <a:srgbClr val="000000"/>
                </a:solidFill>
                <a:ea typeface="DejaVu Sans"/>
              </a:rPr>
              <a:t>Following LHC schedule</a:t>
            </a:r>
            <a:r>
              <a:rPr lang="en-US" sz="2000" spc="-1" dirty="0" smtClean="0">
                <a:solidFill>
                  <a:srgbClr val="000000"/>
                </a:solidFill>
                <a:ea typeface="DejaVu Sans"/>
              </a:rPr>
              <a:t>: LHC Tunnel or LHC Detectors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  <a:defRPr/>
            </a:pPr>
            <a:endParaRPr lang="en-US" sz="2000" spc="-1" dirty="0" smtClean="0">
              <a:solidFill>
                <a:srgbClr val="000000"/>
              </a:solidFill>
              <a:ea typeface="DejaVu Sans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000" spc="-1" dirty="0" smtClean="0">
                <a:solidFill>
                  <a:srgbClr val="000000"/>
                </a:solidFill>
                <a:ea typeface="DejaVu Sans"/>
              </a:rPr>
              <a:t>small modification usually are implemented during </a:t>
            </a:r>
            <a:r>
              <a:rPr lang="en-US" sz="2000" spc="-1" dirty="0" smtClean="0">
                <a:solidFill>
                  <a:srgbClr val="000000"/>
                </a:solidFill>
                <a:ea typeface="DejaVu Sans"/>
              </a:rPr>
              <a:t>YETS </a:t>
            </a:r>
            <a:r>
              <a:rPr lang="en-US" sz="2000" spc="-1" dirty="0" smtClean="0">
                <a:solidFill>
                  <a:srgbClr val="000000"/>
                </a:solidFill>
                <a:ea typeface="DejaVu Sans"/>
              </a:rPr>
              <a:t>(TS if more urgent); 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000" spc="-1" dirty="0" smtClean="0">
                <a:solidFill>
                  <a:srgbClr val="000000"/>
                </a:solidFill>
                <a:ea typeface="DejaVu Sans"/>
              </a:rPr>
              <a:t>PLCs reload done during LS1 &amp; LS2</a:t>
            </a:r>
          </a:p>
          <a:p>
            <a:pPr lvl="1">
              <a:defRPr/>
            </a:pPr>
            <a:endParaRPr lang="en-US" sz="2000" spc="-1" dirty="0" smtClean="0">
              <a:solidFill>
                <a:srgbClr val="000000"/>
              </a:solidFill>
              <a:ea typeface="DejaVu Sans"/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  <a:defRPr/>
            </a:pPr>
            <a:r>
              <a:rPr lang="en-US" sz="2000" b="1" spc="-1" dirty="0" smtClean="0">
                <a:solidFill>
                  <a:srgbClr val="000000"/>
                </a:solidFill>
                <a:ea typeface="DejaVu Sans"/>
              </a:rPr>
              <a:t>Following an individual schedule: </a:t>
            </a:r>
            <a:r>
              <a:rPr lang="en-US" sz="2000" spc="-1" dirty="0"/>
              <a:t>non-LHC experiments &amp; test </a:t>
            </a:r>
            <a:r>
              <a:rPr lang="en-US" sz="2000" spc="-1" dirty="0" smtClean="0"/>
              <a:t>facilities (SM18, </a:t>
            </a:r>
            <a:r>
              <a:rPr lang="en-US" sz="2000" spc="-1" dirty="0" err="1" smtClean="0"/>
              <a:t>Cryolab</a:t>
            </a:r>
            <a:r>
              <a:rPr lang="en-US" sz="2000" spc="-1" dirty="0" smtClean="0"/>
              <a:t>, </a:t>
            </a:r>
            <a:r>
              <a:rPr lang="en-US" sz="2000" spc="-1" dirty="0" smtClean="0"/>
              <a:t>NA, </a:t>
            </a:r>
            <a:r>
              <a:rPr lang="en-US" sz="2000" spc="-1" dirty="0" smtClean="0"/>
              <a:t>ISOLDE, …)</a:t>
            </a:r>
          </a:p>
          <a:p>
            <a:pPr>
              <a:lnSpc>
                <a:spcPct val="100000"/>
              </a:lnSpc>
              <a:defRPr/>
            </a:pPr>
            <a:r>
              <a:rPr lang="en-US" sz="2000" spc="-1" dirty="0" smtClean="0"/>
              <a:t> </a:t>
            </a:r>
            <a:endParaRPr lang="en-US" sz="2000" spc="-1" dirty="0" smtClean="0">
              <a:solidFill>
                <a:srgbClr val="000000"/>
              </a:solidFill>
              <a:ea typeface="DejaVu Sans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GB" sz="2000" spc="-1" dirty="0" smtClean="0"/>
              <a:t>many small </a:t>
            </a:r>
            <a:r>
              <a:rPr lang="en-GB" sz="2000" spc="-1" dirty="0"/>
              <a:t>modifications are </a:t>
            </a:r>
            <a:r>
              <a:rPr lang="en-GB" sz="2000" spc="-1" dirty="0" smtClean="0"/>
              <a:t>implemented everyday (frequent evolution)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GB" sz="2000" spc="-1" dirty="0" smtClean="0"/>
              <a:t>PLCs reload done during installations shutdowns.</a:t>
            </a:r>
            <a:endParaRPr lang="en-US" sz="2000" spc="-1" dirty="0" smtClean="0"/>
          </a:p>
          <a:p>
            <a:pPr>
              <a:lnSpc>
                <a:spcPct val="100000"/>
              </a:lnSpc>
              <a:defRPr/>
            </a:pPr>
            <a:endParaRPr lang="en-US" sz="2000" spc="-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057" t="64594"/>
          <a:stretch/>
        </p:blipFill>
        <p:spPr>
          <a:xfrm>
            <a:off x="750123" y="5095078"/>
            <a:ext cx="9982200" cy="3884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2057" t="344" b="66662"/>
          <a:stretch/>
        </p:blipFill>
        <p:spPr>
          <a:xfrm>
            <a:off x="750123" y="1710799"/>
            <a:ext cx="9982200" cy="36195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1986" t="32964" b="35779"/>
          <a:stretch/>
        </p:blipFill>
        <p:spPr>
          <a:xfrm>
            <a:off x="750123" y="3586934"/>
            <a:ext cx="9989393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43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8" descr="CERN Central Ji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319" y="1116841"/>
            <a:ext cx="744014" cy="218454"/>
          </a:xfrm>
          <a:prstGeom prst="rect">
            <a:avLst/>
          </a:prstGeom>
          <a:solidFill>
            <a:srgbClr val="0070C0"/>
          </a:solidFill>
        </p:spPr>
      </p:pic>
      <p:cxnSp>
        <p:nvCxnSpPr>
          <p:cNvPr id="4" name="Elbow Connector 3"/>
          <p:cNvCxnSpPr>
            <a:stCxn id="6" idx="3"/>
            <a:endCxn id="12" idx="1"/>
          </p:cNvCxnSpPr>
          <p:nvPr/>
        </p:nvCxnSpPr>
        <p:spPr>
          <a:xfrm>
            <a:off x="779182" y="1225383"/>
            <a:ext cx="1500137" cy="685"/>
          </a:xfrm>
          <a:prstGeom prst="bentConnector3">
            <a:avLst/>
          </a:prstGeom>
          <a:ln w="127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13304" y="1008472"/>
            <a:ext cx="465878" cy="433822"/>
          </a:xfrm>
          <a:prstGeom prst="rect">
            <a:avLst/>
          </a:prstGeom>
          <a:ln>
            <a:noFill/>
          </a:ln>
        </p:spPr>
      </p:pic>
      <p:sp>
        <p:nvSpPr>
          <p:cNvPr id="24" name="Rectangle 23"/>
          <p:cNvSpPr/>
          <p:nvPr/>
        </p:nvSpPr>
        <p:spPr>
          <a:xfrm>
            <a:off x="1071285" y="1005499"/>
            <a:ext cx="875561" cy="43088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chemeClr val="accent2"/>
                </a:solidFill>
              </a:rPr>
              <a:t>Engineering</a:t>
            </a:r>
          </a:p>
          <a:p>
            <a:pPr algn="ctr"/>
            <a:r>
              <a:rPr lang="en-GB" sz="1100" b="1" dirty="0">
                <a:solidFill>
                  <a:schemeClr val="accent2"/>
                </a:solidFill>
              </a:rPr>
              <a:t>r</a:t>
            </a:r>
            <a:r>
              <a:rPr lang="en-GB" sz="1100" b="1" dirty="0" smtClean="0">
                <a:solidFill>
                  <a:schemeClr val="accent2"/>
                </a:solidFill>
              </a:rPr>
              <a:t>equest</a:t>
            </a:r>
            <a:endParaRPr lang="en-GB" sz="1100" b="1" dirty="0">
              <a:solidFill>
                <a:schemeClr val="accent2"/>
              </a:solidFill>
            </a:endParaRPr>
          </a:p>
        </p:txBody>
      </p:sp>
      <p:cxnSp>
        <p:nvCxnSpPr>
          <p:cNvPr id="33" name="Straight Arrow Connector 32"/>
          <p:cNvCxnSpPr>
            <a:stCxn id="12" idx="2"/>
            <a:endCxn id="34" idx="0"/>
          </p:cNvCxnSpPr>
          <p:nvPr/>
        </p:nvCxnSpPr>
        <p:spPr>
          <a:xfrm>
            <a:off x="2651326" y="1335295"/>
            <a:ext cx="82" cy="16690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lowchart: Decision 33"/>
          <p:cNvSpPr/>
          <p:nvPr/>
        </p:nvSpPr>
        <p:spPr>
          <a:xfrm>
            <a:off x="2525408" y="1502203"/>
            <a:ext cx="252000" cy="180000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100" b="1" dirty="0">
              <a:solidFill>
                <a:schemeClr val="tx1"/>
              </a:solidFill>
            </a:endParaRPr>
          </a:p>
        </p:txBody>
      </p:sp>
      <p:cxnSp>
        <p:nvCxnSpPr>
          <p:cNvPr id="35" name="Straight Arrow Connector 34"/>
          <p:cNvCxnSpPr>
            <a:stCxn id="34" idx="2"/>
            <a:endCxn id="129" idx="0"/>
          </p:cNvCxnSpPr>
          <p:nvPr/>
        </p:nvCxnSpPr>
        <p:spPr>
          <a:xfrm>
            <a:off x="2651408" y="1682203"/>
            <a:ext cx="11" cy="19372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7"/>
          <p:cNvCxnSpPr/>
          <p:nvPr/>
        </p:nvCxnSpPr>
        <p:spPr>
          <a:xfrm>
            <a:off x="2773236" y="1584000"/>
            <a:ext cx="288000" cy="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1919377" y="1452796"/>
            <a:ext cx="65434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Urgent?</a:t>
            </a:r>
            <a:endParaRPr lang="en-GB" sz="1100" b="1" dirty="0"/>
          </a:p>
        </p:txBody>
      </p:sp>
      <p:sp>
        <p:nvSpPr>
          <p:cNvPr id="41" name="Rectangle 40"/>
          <p:cNvSpPr/>
          <p:nvPr/>
        </p:nvSpPr>
        <p:spPr>
          <a:xfrm>
            <a:off x="2341582" y="1593256"/>
            <a:ext cx="3786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yes</a:t>
            </a:r>
            <a:endParaRPr lang="en-GB" sz="1100" b="1" dirty="0"/>
          </a:p>
        </p:txBody>
      </p:sp>
      <p:sp>
        <p:nvSpPr>
          <p:cNvPr id="42" name="Rectangle 41"/>
          <p:cNvSpPr/>
          <p:nvPr/>
        </p:nvSpPr>
        <p:spPr>
          <a:xfrm>
            <a:off x="2690363" y="1387311"/>
            <a:ext cx="33214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no</a:t>
            </a:r>
            <a:endParaRPr lang="en-GB" sz="1100" b="1" dirty="0"/>
          </a:p>
        </p:txBody>
      </p:sp>
      <p:cxnSp>
        <p:nvCxnSpPr>
          <p:cNvPr id="44" name="Straight Arrow Connector 43"/>
          <p:cNvCxnSpPr>
            <a:stCxn id="155" idx="2"/>
            <a:endCxn id="49" idx="0"/>
          </p:cNvCxnSpPr>
          <p:nvPr/>
        </p:nvCxnSpPr>
        <p:spPr>
          <a:xfrm flipH="1">
            <a:off x="2653949" y="3286102"/>
            <a:ext cx="2" cy="15893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2075995" y="3445038"/>
            <a:ext cx="1155908" cy="2384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/>
              <a:t>D</a:t>
            </a:r>
            <a:r>
              <a:rPr lang="en-GB" sz="1100" b="1" dirty="0" smtClean="0"/>
              <a:t>ownload</a:t>
            </a:r>
            <a:endParaRPr lang="en-GB" sz="1100" b="1" dirty="0"/>
          </a:p>
        </p:txBody>
      </p:sp>
      <p:cxnSp>
        <p:nvCxnSpPr>
          <p:cNvPr id="54" name="Straight Arrow Connector 53"/>
          <p:cNvCxnSpPr>
            <a:stCxn id="49" idx="2"/>
            <a:endCxn id="55" idx="0"/>
          </p:cNvCxnSpPr>
          <p:nvPr/>
        </p:nvCxnSpPr>
        <p:spPr>
          <a:xfrm flipH="1">
            <a:off x="2648704" y="3683534"/>
            <a:ext cx="5245" cy="14942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2070750" y="3832958"/>
            <a:ext cx="1155907" cy="2602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>
                <a:solidFill>
                  <a:srgbClr val="FF0000"/>
                </a:solidFill>
              </a:rPr>
              <a:t>Test by OP </a:t>
            </a:r>
            <a:endParaRPr lang="en-GB" sz="1100" b="1" dirty="0">
              <a:solidFill>
                <a:srgbClr val="FF0000"/>
              </a:solidFill>
            </a:endParaRPr>
          </a:p>
        </p:txBody>
      </p:sp>
      <p:cxnSp>
        <p:nvCxnSpPr>
          <p:cNvPr id="63" name="Straight Arrow Connector 62"/>
          <p:cNvCxnSpPr>
            <a:stCxn id="55" idx="2"/>
            <a:endCxn id="88" idx="0"/>
          </p:cNvCxnSpPr>
          <p:nvPr/>
        </p:nvCxnSpPr>
        <p:spPr>
          <a:xfrm flipH="1">
            <a:off x="2644424" y="4093172"/>
            <a:ext cx="4280" cy="13843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77" name="Group 2076"/>
          <p:cNvGrpSpPr/>
          <p:nvPr/>
        </p:nvGrpSpPr>
        <p:grpSpPr>
          <a:xfrm>
            <a:off x="2016870" y="2327625"/>
            <a:ext cx="1215670" cy="370374"/>
            <a:chOff x="3936794" y="4777293"/>
            <a:chExt cx="1215670" cy="370374"/>
          </a:xfrm>
        </p:grpSpPr>
        <p:pic>
          <p:nvPicPr>
            <p:cNvPr id="2076" name="Picture 207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96556" y="4838698"/>
              <a:ext cx="1155908" cy="308969"/>
            </a:xfrm>
            <a:prstGeom prst="rect">
              <a:avLst/>
            </a:prstGeom>
          </p:spPr>
        </p:pic>
        <p:sp>
          <p:nvSpPr>
            <p:cNvPr id="82" name="Rectangle 81"/>
            <p:cNvSpPr/>
            <p:nvPr/>
          </p:nvSpPr>
          <p:spPr>
            <a:xfrm>
              <a:off x="3936794" y="4777293"/>
              <a:ext cx="79701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b="1" dirty="0" smtClean="0"/>
                <a:t>Check-Out</a:t>
              </a:r>
              <a:endParaRPr lang="en-GB" sz="1100" b="1" dirty="0"/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006708" y="4170205"/>
            <a:ext cx="1215670" cy="370374"/>
            <a:chOff x="3936794" y="4777293"/>
            <a:chExt cx="1215670" cy="370374"/>
          </a:xfrm>
        </p:grpSpPr>
        <p:pic>
          <p:nvPicPr>
            <p:cNvPr id="88" name="Picture 8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96556" y="4838698"/>
              <a:ext cx="1155908" cy="308969"/>
            </a:xfrm>
            <a:prstGeom prst="rect">
              <a:avLst/>
            </a:prstGeom>
          </p:spPr>
        </p:pic>
        <p:sp>
          <p:nvSpPr>
            <p:cNvPr id="89" name="Rectangle 88"/>
            <p:cNvSpPr/>
            <p:nvPr/>
          </p:nvSpPr>
          <p:spPr>
            <a:xfrm>
              <a:off x="3936794" y="4777293"/>
              <a:ext cx="688009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b="1" dirty="0" smtClean="0"/>
                <a:t>Check-In</a:t>
              </a:r>
              <a:endParaRPr lang="en-GB" sz="1100" b="1" dirty="0"/>
            </a:p>
          </p:txBody>
        </p:sp>
      </p:grpSp>
      <p:cxnSp>
        <p:nvCxnSpPr>
          <p:cNvPr id="128" name="Straight Arrow Connector 127"/>
          <p:cNvCxnSpPr>
            <a:stCxn id="129" idx="2"/>
            <a:endCxn id="2076" idx="0"/>
          </p:cNvCxnSpPr>
          <p:nvPr/>
        </p:nvCxnSpPr>
        <p:spPr>
          <a:xfrm>
            <a:off x="2651419" y="2055928"/>
            <a:ext cx="3167" cy="33310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Flowchart: Decision 128"/>
          <p:cNvSpPr/>
          <p:nvPr/>
        </p:nvSpPr>
        <p:spPr>
          <a:xfrm>
            <a:off x="2525419" y="1875928"/>
            <a:ext cx="252000" cy="180000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1875615" y="1824637"/>
            <a:ext cx="69762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Manual?</a:t>
            </a:r>
            <a:endParaRPr lang="en-GB" sz="1100" b="1" dirty="0"/>
          </a:p>
        </p:txBody>
      </p:sp>
      <p:sp>
        <p:nvSpPr>
          <p:cNvPr id="132" name="Rectangle 131"/>
          <p:cNvSpPr/>
          <p:nvPr/>
        </p:nvSpPr>
        <p:spPr>
          <a:xfrm>
            <a:off x="2336823" y="1976504"/>
            <a:ext cx="3786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yes</a:t>
            </a:r>
            <a:endParaRPr lang="en-GB" sz="1100" b="1" dirty="0"/>
          </a:p>
        </p:txBody>
      </p:sp>
      <p:sp>
        <p:nvSpPr>
          <p:cNvPr id="133" name="Rectangle 132"/>
          <p:cNvSpPr/>
          <p:nvPr/>
        </p:nvSpPr>
        <p:spPr>
          <a:xfrm>
            <a:off x="2685647" y="1760782"/>
            <a:ext cx="33214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no</a:t>
            </a:r>
            <a:endParaRPr lang="en-GB" sz="1100" b="1" dirty="0"/>
          </a:p>
        </p:txBody>
      </p:sp>
      <p:cxnSp>
        <p:nvCxnSpPr>
          <p:cNvPr id="135" name="Straight Arrow Connector 37"/>
          <p:cNvCxnSpPr/>
          <p:nvPr/>
        </p:nvCxnSpPr>
        <p:spPr>
          <a:xfrm flipV="1">
            <a:off x="2773236" y="1962000"/>
            <a:ext cx="1109990" cy="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ectangle 154"/>
          <p:cNvSpPr/>
          <p:nvPr/>
        </p:nvSpPr>
        <p:spPr>
          <a:xfrm>
            <a:off x="2075997" y="2867478"/>
            <a:ext cx="1155908" cy="4186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Program manual modification</a:t>
            </a:r>
            <a:endParaRPr lang="en-GB" sz="1100" b="1" dirty="0">
              <a:solidFill>
                <a:schemeClr val="tx1"/>
              </a:solidFill>
            </a:endParaRPr>
          </a:p>
        </p:txBody>
      </p:sp>
      <p:cxnSp>
        <p:nvCxnSpPr>
          <p:cNvPr id="156" name="Straight Arrow Connector 155"/>
          <p:cNvCxnSpPr>
            <a:stCxn id="2076" idx="2"/>
            <a:endCxn id="155" idx="0"/>
          </p:cNvCxnSpPr>
          <p:nvPr/>
        </p:nvCxnSpPr>
        <p:spPr>
          <a:xfrm flipH="1">
            <a:off x="2653951" y="2697999"/>
            <a:ext cx="635" cy="16947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Arrow Connector 37"/>
          <p:cNvCxnSpPr>
            <a:stCxn id="55" idx="1"/>
            <a:endCxn id="155" idx="1"/>
          </p:cNvCxnSpPr>
          <p:nvPr/>
        </p:nvCxnSpPr>
        <p:spPr>
          <a:xfrm rot="10800000" flipH="1">
            <a:off x="2070749" y="3076791"/>
            <a:ext cx="5247" cy="886275"/>
          </a:xfrm>
          <a:prstGeom prst="bentConnector3">
            <a:avLst>
              <a:gd name="adj1" fmla="val -6912750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Rectangle 229"/>
          <p:cNvSpPr/>
          <p:nvPr/>
        </p:nvSpPr>
        <p:spPr>
          <a:xfrm>
            <a:off x="1911837" y="5130697"/>
            <a:ext cx="1435668" cy="55945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Update </a:t>
            </a:r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Git repository</a:t>
            </a:r>
            <a:endParaRPr lang="en-GB" sz="1100" b="1" spc="-1" dirty="0" smtClean="0">
              <a:solidFill>
                <a:schemeClr val="tx1"/>
              </a:solidFill>
              <a:ea typeface="DejaVu Sans"/>
            </a:endParaRPr>
          </a:p>
          <a:p>
            <a:pPr algn="ctr"/>
            <a:r>
              <a:rPr lang="en-GB" sz="1100" b="1" spc="-1" dirty="0" smtClean="0">
                <a:solidFill>
                  <a:schemeClr val="tx1"/>
                </a:solidFill>
              </a:rPr>
              <a:t>[Specs </a:t>
            </a:r>
            <a:r>
              <a:rPr lang="en-GB" sz="1100" b="1" spc="-1" dirty="0" smtClean="0">
                <a:solidFill>
                  <a:schemeClr val="tx1"/>
                </a:solidFill>
              </a:rPr>
              <a:t>DB</a:t>
            </a:r>
            <a:r>
              <a:rPr lang="en-GB" sz="1100" b="1" spc="-1" dirty="0" smtClean="0">
                <a:solidFill>
                  <a:srgbClr val="FF0000"/>
                </a:solidFill>
              </a:rPr>
              <a:t>*</a:t>
            </a:r>
            <a:r>
              <a:rPr lang="en-GB" sz="1100" b="1" spc="-1" dirty="0" smtClean="0">
                <a:solidFill>
                  <a:schemeClr val="tx1"/>
                </a:solidFill>
              </a:rPr>
              <a:t>, </a:t>
            </a:r>
            <a:r>
              <a:rPr lang="en-GB" sz="1100" b="1" spc="-1" dirty="0" smtClean="0">
                <a:solidFill>
                  <a:schemeClr val="tx1"/>
                </a:solidFill>
              </a:rPr>
              <a:t>templates, </a:t>
            </a:r>
          </a:p>
          <a:p>
            <a:pPr algn="ctr"/>
            <a:r>
              <a:rPr lang="en-GB" sz="1100" b="1" spc="-1" dirty="0">
                <a:solidFill>
                  <a:schemeClr val="tx1"/>
                </a:solidFill>
              </a:rPr>
              <a:t>s</a:t>
            </a:r>
            <a:r>
              <a:rPr lang="en-GB" sz="1100" b="1" spc="-1" dirty="0" smtClean="0">
                <a:solidFill>
                  <a:schemeClr val="tx1"/>
                </a:solidFill>
              </a:rPr>
              <a:t>tatic sources, …] </a:t>
            </a:r>
            <a:endParaRPr lang="en-GB" sz="1100" b="1" dirty="0">
              <a:solidFill>
                <a:schemeClr val="tx1"/>
              </a:solidFill>
            </a:endParaRPr>
          </a:p>
        </p:txBody>
      </p:sp>
      <p:pic>
        <p:nvPicPr>
          <p:cNvPr id="231" name="Picture 2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5605" y="5140421"/>
            <a:ext cx="421487" cy="540000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cxnSp>
        <p:nvCxnSpPr>
          <p:cNvPr id="234" name="Straight Arrow Connector 37"/>
          <p:cNvCxnSpPr>
            <a:stCxn id="230" idx="3"/>
            <a:endCxn id="12" idx="3"/>
          </p:cNvCxnSpPr>
          <p:nvPr/>
        </p:nvCxnSpPr>
        <p:spPr>
          <a:xfrm flipH="1" flipV="1">
            <a:off x="3023333" y="1226068"/>
            <a:ext cx="324172" cy="4184358"/>
          </a:xfrm>
          <a:prstGeom prst="bentConnector3">
            <a:avLst>
              <a:gd name="adj1" fmla="val -90140"/>
            </a:avLst>
          </a:prstGeom>
          <a:ln w="190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Arrow Connector 239"/>
          <p:cNvCxnSpPr>
            <a:stCxn id="88" idx="2"/>
          </p:cNvCxnSpPr>
          <p:nvPr/>
        </p:nvCxnSpPr>
        <p:spPr>
          <a:xfrm>
            <a:off x="2644424" y="4540579"/>
            <a:ext cx="0" cy="14151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Straight Arrow Connector 292"/>
          <p:cNvCxnSpPr>
            <a:stCxn id="303" idx="2"/>
            <a:endCxn id="294" idx="0"/>
          </p:cNvCxnSpPr>
          <p:nvPr/>
        </p:nvCxnSpPr>
        <p:spPr>
          <a:xfrm>
            <a:off x="2633075" y="6155733"/>
            <a:ext cx="2474" cy="15085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4" name="Rectangle 293"/>
          <p:cNvSpPr/>
          <p:nvPr/>
        </p:nvSpPr>
        <p:spPr>
          <a:xfrm>
            <a:off x="2057595" y="6306587"/>
            <a:ext cx="1155908" cy="2384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done</a:t>
            </a:r>
            <a:endParaRPr lang="en-GB" sz="1100" b="1" dirty="0"/>
          </a:p>
        </p:txBody>
      </p:sp>
      <p:grpSp>
        <p:nvGrpSpPr>
          <p:cNvPr id="297" name="Group 296"/>
          <p:cNvGrpSpPr/>
          <p:nvPr/>
        </p:nvGrpSpPr>
        <p:grpSpPr>
          <a:xfrm>
            <a:off x="1989822" y="4623290"/>
            <a:ext cx="1221126" cy="367777"/>
            <a:chOff x="3936794" y="4777293"/>
            <a:chExt cx="1221126" cy="367777"/>
          </a:xfrm>
        </p:grpSpPr>
        <p:pic>
          <p:nvPicPr>
            <p:cNvPr id="298" name="Picture 29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02012" y="4836101"/>
              <a:ext cx="1155908" cy="308969"/>
            </a:xfrm>
            <a:prstGeom prst="rect">
              <a:avLst/>
            </a:prstGeom>
          </p:spPr>
        </p:pic>
        <p:sp>
          <p:nvSpPr>
            <p:cNvPr id="299" name="Rectangle 298"/>
            <p:cNvSpPr/>
            <p:nvPr/>
          </p:nvSpPr>
          <p:spPr>
            <a:xfrm>
              <a:off x="3936794" y="4777293"/>
              <a:ext cx="1196161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b="1" dirty="0" smtClean="0"/>
                <a:t>Compare to V[-1]</a:t>
              </a:r>
              <a:endParaRPr lang="en-GB" sz="1100" b="1" dirty="0"/>
            </a:p>
          </p:txBody>
        </p:sp>
      </p:grpSp>
      <p:cxnSp>
        <p:nvCxnSpPr>
          <p:cNvPr id="300" name="Straight Arrow Connector 37"/>
          <p:cNvCxnSpPr>
            <a:stCxn id="298" idx="2"/>
            <a:endCxn id="230" idx="0"/>
          </p:cNvCxnSpPr>
          <p:nvPr/>
        </p:nvCxnSpPr>
        <p:spPr>
          <a:xfrm rot="5400000">
            <a:off x="2561518" y="5059221"/>
            <a:ext cx="139630" cy="332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Arrow Connector 300"/>
          <p:cNvCxnSpPr>
            <a:stCxn id="230" idx="2"/>
            <a:endCxn id="303" idx="0"/>
          </p:cNvCxnSpPr>
          <p:nvPr/>
        </p:nvCxnSpPr>
        <p:spPr>
          <a:xfrm>
            <a:off x="2629671" y="5690154"/>
            <a:ext cx="3404" cy="15661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2" name="Group 301"/>
          <p:cNvGrpSpPr/>
          <p:nvPr/>
        </p:nvGrpSpPr>
        <p:grpSpPr>
          <a:xfrm>
            <a:off x="1972237" y="5778349"/>
            <a:ext cx="1334020" cy="377384"/>
            <a:chOff x="3919128" y="4767686"/>
            <a:chExt cx="1334020" cy="377384"/>
          </a:xfrm>
        </p:grpSpPr>
        <p:pic>
          <p:nvPicPr>
            <p:cNvPr id="303" name="Picture 30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02012" y="4836101"/>
              <a:ext cx="1155908" cy="308969"/>
            </a:xfrm>
            <a:prstGeom prst="rect">
              <a:avLst/>
            </a:prstGeom>
          </p:spPr>
        </p:pic>
        <p:sp>
          <p:nvSpPr>
            <p:cNvPr id="304" name="Rectangle 303"/>
            <p:cNvSpPr/>
            <p:nvPr/>
          </p:nvSpPr>
          <p:spPr>
            <a:xfrm>
              <a:off x="3919128" y="4767686"/>
              <a:ext cx="133402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b="1" dirty="0" smtClean="0"/>
                <a:t>Compare to </a:t>
              </a:r>
              <a:r>
                <a:rPr lang="en-GB" sz="1100" b="1" dirty="0" smtClean="0"/>
                <a:t>Prod. V</a:t>
              </a:r>
              <a:endParaRPr lang="en-GB" sz="1100" b="1" dirty="0"/>
            </a:p>
          </p:txBody>
        </p:sp>
      </p:grpSp>
      <p:cxnSp>
        <p:nvCxnSpPr>
          <p:cNvPr id="305" name="Straight Arrow Connector 37"/>
          <p:cNvCxnSpPr>
            <a:stCxn id="303" idx="1"/>
            <a:endCxn id="231" idx="1"/>
          </p:cNvCxnSpPr>
          <p:nvPr/>
        </p:nvCxnSpPr>
        <p:spPr>
          <a:xfrm rot="10800000">
            <a:off x="1495605" y="5410421"/>
            <a:ext cx="559516" cy="590828"/>
          </a:xfrm>
          <a:prstGeom prst="bentConnector3">
            <a:avLst>
              <a:gd name="adj1" fmla="val 1779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Arrow Connector 37"/>
          <p:cNvCxnSpPr>
            <a:stCxn id="294" idx="3"/>
            <a:endCxn id="12" idx="0"/>
          </p:cNvCxnSpPr>
          <p:nvPr/>
        </p:nvCxnSpPr>
        <p:spPr>
          <a:xfrm flipH="1" flipV="1">
            <a:off x="2651326" y="1116841"/>
            <a:ext cx="562177" cy="5308994"/>
          </a:xfrm>
          <a:prstGeom prst="bentConnector4">
            <a:avLst>
              <a:gd name="adj1" fmla="val -568301"/>
              <a:gd name="adj2" fmla="val 104306"/>
            </a:avLst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6" name="Rectangle 315"/>
          <p:cNvSpPr/>
          <p:nvPr/>
        </p:nvSpPr>
        <p:spPr>
          <a:xfrm>
            <a:off x="2547539" y="661197"/>
            <a:ext cx="82747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en-GB" sz="1100" b="1" dirty="0" smtClean="0">
                <a:solidFill>
                  <a:schemeClr val="accent1">
                    <a:lumMod val="75000"/>
                  </a:schemeClr>
                </a:solidFill>
              </a:rPr>
              <a:t>ompleted</a:t>
            </a:r>
            <a:endParaRPr lang="en-GB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86" name="Straight Arrow Connector 37"/>
          <p:cNvCxnSpPr>
            <a:stCxn id="230" idx="3"/>
          </p:cNvCxnSpPr>
          <p:nvPr/>
        </p:nvCxnSpPr>
        <p:spPr>
          <a:xfrm flipV="1">
            <a:off x="3347505" y="5410422"/>
            <a:ext cx="121261" cy="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Arrow Connector 37"/>
          <p:cNvCxnSpPr>
            <a:stCxn id="294" idx="3"/>
          </p:cNvCxnSpPr>
          <p:nvPr/>
        </p:nvCxnSpPr>
        <p:spPr>
          <a:xfrm>
            <a:off x="3213503" y="6425835"/>
            <a:ext cx="170946" cy="0"/>
          </a:xfrm>
          <a:prstGeom prst="bentConnector3">
            <a:avLst>
              <a:gd name="adj1" fmla="val 50000"/>
            </a:avLst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0" name="Content Placeholder 2"/>
          <p:cNvSpPr txBox="1">
            <a:spLocks/>
          </p:cNvSpPr>
          <p:nvPr/>
        </p:nvSpPr>
        <p:spPr>
          <a:xfrm>
            <a:off x="0" y="0"/>
            <a:ext cx="12191999" cy="720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200" b="1" i="1" dirty="0">
                <a:solidFill>
                  <a:schemeClr val="accent1">
                    <a:lumMod val="75000"/>
                  </a:schemeClr>
                </a:solidFill>
              </a:rPr>
              <a:t>Workflow for urgent/small </a:t>
            </a: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modifications implemented “on-the-fly”</a:t>
            </a:r>
            <a:endParaRPr lang="en-GB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608767" y="885445"/>
            <a:ext cx="5232251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pc="-1" dirty="0">
                <a:ea typeface="+mn-lt"/>
                <a:cs typeface="+mn-lt"/>
              </a:rPr>
              <a:t>The workflow is common for all cryogenic domains (LHC &amp; non LHC) and PLC software type (Schneider Control Expert, Siemens Step-7 and Siemens TIA Portal).</a:t>
            </a:r>
          </a:p>
          <a:p>
            <a:pPr>
              <a:defRPr/>
            </a:pPr>
            <a:endParaRPr lang="en-US" spc="-1" dirty="0" smtClean="0">
              <a:ea typeface="+mn-lt"/>
              <a:cs typeface="+mn-lt"/>
            </a:endParaRPr>
          </a:p>
          <a:p>
            <a:pPr>
              <a:defRPr/>
            </a:pPr>
            <a:r>
              <a:rPr lang="en-US" spc="-1" dirty="0" smtClean="0">
                <a:ea typeface="+mn-lt"/>
                <a:cs typeface="+mn-lt"/>
              </a:rPr>
              <a:t>The urgent/small modification don’t require a PLC STOP and new UNICOS objects.</a:t>
            </a:r>
          </a:p>
          <a:p>
            <a:pPr>
              <a:defRPr/>
            </a:pPr>
            <a:endParaRPr lang="en-US" spc="-1" dirty="0" smtClean="0">
              <a:ea typeface="+mn-lt"/>
              <a:cs typeface="+mn-lt"/>
            </a:endParaRPr>
          </a:p>
          <a:p>
            <a:pPr>
              <a:defRPr/>
            </a:pPr>
            <a:r>
              <a:rPr lang="en-US" spc="-1" dirty="0" smtClean="0">
                <a:ea typeface="+mn-lt"/>
                <a:cs typeface="+mn-lt"/>
              </a:rPr>
              <a:t>The PLCs source code modifications, build and downloads </a:t>
            </a:r>
            <a:r>
              <a:rPr lang="en-GB" spc="-1" dirty="0" smtClean="0">
                <a:ea typeface="+mn-lt"/>
                <a:cs typeface="+mn-lt"/>
              </a:rPr>
              <a:t>are done using 10 dedicated virtual machines (in TN) and 20 GIT runners (in GPN), both type configured </a:t>
            </a:r>
            <a:r>
              <a:rPr lang="en-GB" spc="-1" dirty="0">
                <a:ea typeface="+mn-lt"/>
                <a:cs typeface="+mn-lt"/>
              </a:rPr>
              <a:t>on </a:t>
            </a:r>
            <a:r>
              <a:rPr lang="en-GB" spc="-1" dirty="0" smtClean="0">
                <a:ea typeface="+mn-lt"/>
                <a:cs typeface="+mn-lt"/>
              </a:rPr>
              <a:t>the CERN Open Stack.</a:t>
            </a:r>
          </a:p>
          <a:p>
            <a:pPr>
              <a:defRPr/>
            </a:pPr>
            <a:endParaRPr lang="en-GB" spc="-1" dirty="0" smtClean="0">
              <a:ea typeface="+mn-lt"/>
              <a:cs typeface="+mn-lt"/>
            </a:endParaRPr>
          </a:p>
          <a:p>
            <a:pPr>
              <a:defRPr/>
            </a:pPr>
            <a:r>
              <a:rPr lang="en-GB" spc="-1" dirty="0" smtClean="0">
                <a:ea typeface="+mn-lt"/>
                <a:cs typeface="+mn-lt"/>
              </a:rPr>
              <a:t>The SCADA objects and process synoptic modifications are done simultaneously with PLC download.</a:t>
            </a:r>
          </a:p>
          <a:p>
            <a:pPr>
              <a:defRPr/>
            </a:pPr>
            <a:endParaRPr lang="en-GB" sz="1400" spc="-1" dirty="0" smtClean="0">
              <a:solidFill>
                <a:schemeClr val="accent1">
                  <a:lumMod val="75000"/>
                </a:schemeClr>
              </a:solidFill>
              <a:ea typeface="+mn-lt"/>
              <a:cs typeface="+mn-lt"/>
            </a:endParaRPr>
          </a:p>
          <a:p>
            <a:pPr>
              <a:defRPr/>
            </a:pPr>
            <a:r>
              <a:rPr lang="en-GB" spc="-1" dirty="0" smtClean="0">
                <a:solidFill>
                  <a:srgbClr val="FF0000"/>
                </a:solidFill>
                <a:ea typeface="+mn-lt"/>
                <a:cs typeface="+mn-lt"/>
              </a:rPr>
              <a:t>*</a:t>
            </a:r>
            <a:r>
              <a:rPr lang="en-GB" spc="-1" dirty="0" smtClean="0">
                <a:ea typeface="+mn-lt"/>
                <a:cs typeface="+mn-lt"/>
              </a:rPr>
              <a:t>The LHC tunnel </a:t>
            </a:r>
            <a:r>
              <a:rPr lang="en-GB" spc="-1" dirty="0">
                <a:ea typeface="+mn-lt"/>
                <a:cs typeface="+mn-lt"/>
              </a:rPr>
              <a:t>Specs DB </a:t>
            </a:r>
            <a:r>
              <a:rPr lang="en-GB" spc="-1" dirty="0" smtClean="0">
                <a:ea typeface="+mn-lt"/>
                <a:cs typeface="+mn-lt"/>
              </a:rPr>
              <a:t>modification are done directly in the Tunnel UNICOS Control DB (attached to the LHC Layout DB).</a:t>
            </a:r>
            <a:endParaRPr lang="en-GB" spc="-1" dirty="0">
              <a:ea typeface="+mn-lt"/>
              <a:cs typeface="+mn-lt"/>
            </a:endParaRPr>
          </a:p>
          <a:p>
            <a:pPr>
              <a:defRPr/>
            </a:pPr>
            <a:endParaRPr lang="en-US" spc="-1" dirty="0">
              <a:ea typeface="+mn-lt"/>
              <a:cs typeface="+mn-lt"/>
            </a:endParaRPr>
          </a:p>
        </p:txBody>
      </p:sp>
      <p:sp>
        <p:nvSpPr>
          <p:cNvPr id="85" name="Rectangle 84"/>
          <p:cNvSpPr/>
          <p:nvPr/>
        </p:nvSpPr>
        <p:spPr>
          <a:xfrm rot="16200000">
            <a:off x="3054310" y="4679531"/>
            <a:ext cx="9204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GIT commits</a:t>
            </a:r>
            <a:endParaRPr lang="en-GB" sz="1100" b="1" dirty="0"/>
          </a:p>
        </p:txBody>
      </p:sp>
      <p:sp>
        <p:nvSpPr>
          <p:cNvPr id="90" name="Rectangle 89"/>
          <p:cNvSpPr/>
          <p:nvPr/>
        </p:nvSpPr>
        <p:spPr>
          <a:xfrm>
            <a:off x="3068950" y="1468610"/>
            <a:ext cx="501525" cy="2384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2</a:t>
            </a:r>
            <a:r>
              <a:rPr lang="en-GB" sz="1100" b="1" baseline="30000" dirty="0" smtClean="0"/>
              <a:t>nd</a:t>
            </a:r>
            <a:r>
              <a:rPr lang="en-GB" sz="1100" b="1" dirty="0" smtClean="0"/>
              <a:t> WF</a:t>
            </a:r>
            <a:endParaRPr lang="en-GB" sz="1100" b="1" dirty="0"/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V="1">
            <a:off x="1761005" y="3420792"/>
            <a:ext cx="240447" cy="210677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aintStroke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V="1">
            <a:off x="1127047" y="5611703"/>
            <a:ext cx="240447" cy="21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89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Rectangle 141"/>
          <p:cNvSpPr/>
          <p:nvPr/>
        </p:nvSpPr>
        <p:spPr>
          <a:xfrm>
            <a:off x="4266573" y="1658952"/>
            <a:ext cx="1474763" cy="55945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Update </a:t>
            </a:r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Git </a:t>
            </a:r>
            <a:r>
              <a:rPr lang="en-GB" sz="1100" b="1" spc="-1" dirty="0">
                <a:solidFill>
                  <a:schemeClr val="tx1"/>
                </a:solidFill>
                <a:ea typeface="DejaVu Sans"/>
              </a:rPr>
              <a:t>repository</a:t>
            </a:r>
            <a:endParaRPr lang="en-GB" sz="1100" b="1" spc="-1" dirty="0" smtClean="0">
              <a:solidFill>
                <a:schemeClr val="tx1"/>
              </a:solidFill>
              <a:ea typeface="DejaVu Sans"/>
            </a:endParaRPr>
          </a:p>
          <a:p>
            <a:pPr algn="ctr"/>
            <a:r>
              <a:rPr lang="en-GB" sz="1100" b="1" spc="-1" dirty="0" smtClean="0">
                <a:solidFill>
                  <a:schemeClr val="tx1"/>
                </a:solidFill>
              </a:rPr>
              <a:t>[Specs </a:t>
            </a:r>
            <a:r>
              <a:rPr lang="en-GB" sz="1100" b="1" spc="-1" dirty="0" smtClean="0">
                <a:solidFill>
                  <a:schemeClr val="tx1"/>
                </a:solidFill>
              </a:rPr>
              <a:t>DB</a:t>
            </a:r>
            <a:r>
              <a:rPr lang="en-GB" sz="1100" b="1" spc="-1" dirty="0" smtClean="0">
                <a:solidFill>
                  <a:srgbClr val="FF0000"/>
                </a:solidFill>
              </a:rPr>
              <a:t>*</a:t>
            </a:r>
            <a:r>
              <a:rPr lang="en-GB" sz="1100" b="1" spc="-1" dirty="0" smtClean="0">
                <a:solidFill>
                  <a:schemeClr val="tx1"/>
                </a:solidFill>
              </a:rPr>
              <a:t>, </a:t>
            </a:r>
            <a:r>
              <a:rPr lang="en-GB" sz="1100" b="1" spc="-1" dirty="0" smtClean="0">
                <a:solidFill>
                  <a:schemeClr val="tx1"/>
                </a:solidFill>
              </a:rPr>
              <a:t>templates, </a:t>
            </a:r>
          </a:p>
          <a:p>
            <a:pPr algn="ctr"/>
            <a:r>
              <a:rPr lang="en-GB" sz="1100" b="1" spc="-1" dirty="0" smtClean="0">
                <a:solidFill>
                  <a:schemeClr val="tx1"/>
                </a:solidFill>
              </a:rPr>
              <a:t>static sources, …] </a:t>
            </a:r>
            <a:endParaRPr lang="en-GB" sz="1100" b="1" dirty="0">
              <a:solidFill>
                <a:schemeClr val="tx1"/>
              </a:solidFill>
            </a:endParaRPr>
          </a:p>
        </p:txBody>
      </p:sp>
      <p:pic>
        <p:nvPicPr>
          <p:cNvPr id="12" name="Picture 8" descr="CERN Central Ji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319" y="1116841"/>
            <a:ext cx="744014" cy="218454"/>
          </a:xfrm>
          <a:prstGeom prst="rect">
            <a:avLst/>
          </a:prstGeom>
          <a:solidFill>
            <a:srgbClr val="0070C0"/>
          </a:solidFill>
        </p:spPr>
      </p:pic>
      <p:cxnSp>
        <p:nvCxnSpPr>
          <p:cNvPr id="4" name="Elbow Connector 3"/>
          <p:cNvCxnSpPr>
            <a:stCxn id="6" idx="3"/>
            <a:endCxn id="12" idx="1"/>
          </p:cNvCxnSpPr>
          <p:nvPr/>
        </p:nvCxnSpPr>
        <p:spPr>
          <a:xfrm>
            <a:off x="779182" y="1225383"/>
            <a:ext cx="1500137" cy="685"/>
          </a:xfrm>
          <a:prstGeom prst="bentConnector3">
            <a:avLst/>
          </a:prstGeom>
          <a:ln w="127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13304" y="1008472"/>
            <a:ext cx="465878" cy="433822"/>
          </a:xfrm>
          <a:prstGeom prst="rect">
            <a:avLst/>
          </a:prstGeom>
          <a:ln>
            <a:noFill/>
          </a:ln>
        </p:spPr>
      </p:pic>
      <p:sp>
        <p:nvSpPr>
          <p:cNvPr id="24" name="Rectangle 23"/>
          <p:cNvSpPr/>
          <p:nvPr/>
        </p:nvSpPr>
        <p:spPr>
          <a:xfrm>
            <a:off x="1071285" y="1005499"/>
            <a:ext cx="875561" cy="43088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chemeClr val="accent2"/>
                </a:solidFill>
              </a:rPr>
              <a:t>Engineering</a:t>
            </a:r>
          </a:p>
          <a:p>
            <a:pPr algn="ctr"/>
            <a:r>
              <a:rPr lang="en-GB" sz="1100" b="1" dirty="0">
                <a:solidFill>
                  <a:schemeClr val="accent2"/>
                </a:solidFill>
              </a:rPr>
              <a:t>r</a:t>
            </a:r>
            <a:r>
              <a:rPr lang="en-GB" sz="1100" b="1" dirty="0" smtClean="0">
                <a:solidFill>
                  <a:schemeClr val="accent2"/>
                </a:solidFill>
              </a:rPr>
              <a:t>equest</a:t>
            </a:r>
            <a:endParaRPr lang="en-GB" sz="1100" b="1" dirty="0">
              <a:solidFill>
                <a:schemeClr val="accent2"/>
              </a:solidFill>
            </a:endParaRPr>
          </a:p>
        </p:txBody>
      </p:sp>
      <p:cxnSp>
        <p:nvCxnSpPr>
          <p:cNvPr id="33" name="Straight Arrow Connector 32"/>
          <p:cNvCxnSpPr>
            <a:stCxn id="12" idx="2"/>
            <a:endCxn id="34" idx="0"/>
          </p:cNvCxnSpPr>
          <p:nvPr/>
        </p:nvCxnSpPr>
        <p:spPr>
          <a:xfrm>
            <a:off x="2651326" y="1335295"/>
            <a:ext cx="82" cy="16690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lowchart: Decision 33"/>
          <p:cNvSpPr/>
          <p:nvPr/>
        </p:nvSpPr>
        <p:spPr>
          <a:xfrm>
            <a:off x="2525408" y="1502203"/>
            <a:ext cx="252000" cy="180000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100" b="1" dirty="0">
              <a:solidFill>
                <a:schemeClr val="tx1"/>
              </a:solidFill>
            </a:endParaRPr>
          </a:p>
        </p:txBody>
      </p:sp>
      <p:cxnSp>
        <p:nvCxnSpPr>
          <p:cNvPr id="35" name="Straight Arrow Connector 34"/>
          <p:cNvCxnSpPr>
            <a:stCxn id="34" idx="2"/>
            <a:endCxn id="129" idx="0"/>
          </p:cNvCxnSpPr>
          <p:nvPr/>
        </p:nvCxnSpPr>
        <p:spPr>
          <a:xfrm>
            <a:off x="2651408" y="1682203"/>
            <a:ext cx="11" cy="19372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7"/>
          <p:cNvCxnSpPr/>
          <p:nvPr/>
        </p:nvCxnSpPr>
        <p:spPr>
          <a:xfrm>
            <a:off x="2773236" y="1584000"/>
            <a:ext cx="288000" cy="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1919377" y="1452796"/>
            <a:ext cx="65434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Urgent?</a:t>
            </a:r>
            <a:endParaRPr lang="en-GB" sz="1100" b="1" dirty="0"/>
          </a:p>
        </p:txBody>
      </p:sp>
      <p:sp>
        <p:nvSpPr>
          <p:cNvPr id="41" name="Rectangle 40"/>
          <p:cNvSpPr/>
          <p:nvPr/>
        </p:nvSpPr>
        <p:spPr>
          <a:xfrm>
            <a:off x="2341582" y="1593256"/>
            <a:ext cx="3786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yes</a:t>
            </a:r>
            <a:endParaRPr lang="en-GB" sz="1100" b="1" dirty="0"/>
          </a:p>
        </p:txBody>
      </p:sp>
      <p:sp>
        <p:nvSpPr>
          <p:cNvPr id="42" name="Rectangle 41"/>
          <p:cNvSpPr/>
          <p:nvPr/>
        </p:nvSpPr>
        <p:spPr>
          <a:xfrm>
            <a:off x="2690363" y="1387311"/>
            <a:ext cx="33214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no</a:t>
            </a:r>
            <a:endParaRPr lang="en-GB" sz="1100" b="1" dirty="0"/>
          </a:p>
        </p:txBody>
      </p:sp>
      <p:cxnSp>
        <p:nvCxnSpPr>
          <p:cNvPr id="44" name="Straight Arrow Connector 43"/>
          <p:cNvCxnSpPr>
            <a:stCxn id="155" idx="2"/>
            <a:endCxn id="49" idx="0"/>
          </p:cNvCxnSpPr>
          <p:nvPr/>
        </p:nvCxnSpPr>
        <p:spPr>
          <a:xfrm flipH="1">
            <a:off x="2653949" y="3286102"/>
            <a:ext cx="2" cy="15893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2075995" y="3445038"/>
            <a:ext cx="1155908" cy="2384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/>
              <a:t>D</a:t>
            </a:r>
            <a:r>
              <a:rPr lang="en-GB" sz="1100" b="1" dirty="0" smtClean="0"/>
              <a:t>ownload</a:t>
            </a:r>
            <a:endParaRPr lang="en-GB" sz="1100" b="1" dirty="0"/>
          </a:p>
        </p:txBody>
      </p:sp>
      <p:cxnSp>
        <p:nvCxnSpPr>
          <p:cNvPr id="54" name="Straight Arrow Connector 53"/>
          <p:cNvCxnSpPr>
            <a:stCxn id="49" idx="2"/>
            <a:endCxn id="55" idx="0"/>
          </p:cNvCxnSpPr>
          <p:nvPr/>
        </p:nvCxnSpPr>
        <p:spPr>
          <a:xfrm flipH="1">
            <a:off x="2648704" y="3683534"/>
            <a:ext cx="5245" cy="14942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2070750" y="3832958"/>
            <a:ext cx="1155907" cy="2602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>
                <a:solidFill>
                  <a:srgbClr val="FF0000"/>
                </a:solidFill>
              </a:rPr>
              <a:t>Test by OP </a:t>
            </a:r>
            <a:endParaRPr lang="en-GB" sz="1100" b="1" dirty="0">
              <a:solidFill>
                <a:srgbClr val="FF0000"/>
              </a:solidFill>
            </a:endParaRPr>
          </a:p>
        </p:txBody>
      </p:sp>
      <p:cxnSp>
        <p:nvCxnSpPr>
          <p:cNvPr id="63" name="Straight Arrow Connector 62"/>
          <p:cNvCxnSpPr>
            <a:stCxn id="55" idx="2"/>
            <a:endCxn id="88" idx="0"/>
          </p:cNvCxnSpPr>
          <p:nvPr/>
        </p:nvCxnSpPr>
        <p:spPr>
          <a:xfrm flipH="1">
            <a:off x="2644424" y="4093172"/>
            <a:ext cx="4280" cy="13843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37"/>
          <p:cNvCxnSpPr>
            <a:stCxn id="217" idx="3"/>
            <a:endCxn id="142" idx="3"/>
          </p:cNvCxnSpPr>
          <p:nvPr/>
        </p:nvCxnSpPr>
        <p:spPr>
          <a:xfrm flipV="1">
            <a:off x="5584156" y="1938681"/>
            <a:ext cx="157180" cy="2024384"/>
          </a:xfrm>
          <a:prstGeom prst="bentConnector3">
            <a:avLst>
              <a:gd name="adj1" fmla="val 245438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77" name="Group 2076"/>
          <p:cNvGrpSpPr/>
          <p:nvPr/>
        </p:nvGrpSpPr>
        <p:grpSpPr>
          <a:xfrm>
            <a:off x="2016870" y="2327625"/>
            <a:ext cx="1215670" cy="370374"/>
            <a:chOff x="3936794" y="4777293"/>
            <a:chExt cx="1215670" cy="370374"/>
          </a:xfrm>
        </p:grpSpPr>
        <p:pic>
          <p:nvPicPr>
            <p:cNvPr id="2076" name="Picture 207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96556" y="4838698"/>
              <a:ext cx="1155908" cy="308969"/>
            </a:xfrm>
            <a:prstGeom prst="rect">
              <a:avLst/>
            </a:prstGeom>
          </p:spPr>
        </p:pic>
        <p:sp>
          <p:nvSpPr>
            <p:cNvPr id="82" name="Rectangle 81"/>
            <p:cNvSpPr/>
            <p:nvPr/>
          </p:nvSpPr>
          <p:spPr>
            <a:xfrm>
              <a:off x="3936794" y="4777293"/>
              <a:ext cx="79701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b="1" dirty="0" smtClean="0"/>
                <a:t>Check-Out</a:t>
              </a:r>
              <a:endParaRPr lang="en-GB" sz="1100" b="1" dirty="0"/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006708" y="4170205"/>
            <a:ext cx="1215670" cy="370374"/>
            <a:chOff x="3936794" y="4777293"/>
            <a:chExt cx="1215670" cy="370374"/>
          </a:xfrm>
        </p:grpSpPr>
        <p:pic>
          <p:nvPicPr>
            <p:cNvPr id="88" name="Picture 8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96556" y="4838698"/>
              <a:ext cx="1155908" cy="308969"/>
            </a:xfrm>
            <a:prstGeom prst="rect">
              <a:avLst/>
            </a:prstGeom>
          </p:spPr>
        </p:pic>
        <p:sp>
          <p:nvSpPr>
            <p:cNvPr id="89" name="Rectangle 88"/>
            <p:cNvSpPr/>
            <p:nvPr/>
          </p:nvSpPr>
          <p:spPr>
            <a:xfrm>
              <a:off x="3936794" y="4777293"/>
              <a:ext cx="688009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b="1" dirty="0" smtClean="0"/>
                <a:t>Check-In</a:t>
              </a:r>
              <a:endParaRPr lang="en-GB" sz="1100" b="1" dirty="0"/>
            </a:p>
          </p:txBody>
        </p:sp>
      </p:grpSp>
      <p:cxnSp>
        <p:nvCxnSpPr>
          <p:cNvPr id="128" name="Straight Arrow Connector 127"/>
          <p:cNvCxnSpPr>
            <a:stCxn id="129" idx="2"/>
            <a:endCxn id="2076" idx="0"/>
          </p:cNvCxnSpPr>
          <p:nvPr/>
        </p:nvCxnSpPr>
        <p:spPr>
          <a:xfrm>
            <a:off x="2651419" y="2055928"/>
            <a:ext cx="3167" cy="33310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Flowchart: Decision 128"/>
          <p:cNvSpPr/>
          <p:nvPr/>
        </p:nvSpPr>
        <p:spPr>
          <a:xfrm>
            <a:off x="2525419" y="1875928"/>
            <a:ext cx="252000" cy="180000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1875615" y="1824637"/>
            <a:ext cx="69762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Manual?</a:t>
            </a:r>
            <a:endParaRPr lang="en-GB" sz="1100" b="1" dirty="0"/>
          </a:p>
        </p:txBody>
      </p:sp>
      <p:sp>
        <p:nvSpPr>
          <p:cNvPr id="132" name="Rectangle 131"/>
          <p:cNvSpPr/>
          <p:nvPr/>
        </p:nvSpPr>
        <p:spPr>
          <a:xfrm>
            <a:off x="2336823" y="1976504"/>
            <a:ext cx="3786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yes</a:t>
            </a:r>
            <a:endParaRPr lang="en-GB" sz="1100" b="1" dirty="0"/>
          </a:p>
        </p:txBody>
      </p:sp>
      <p:sp>
        <p:nvSpPr>
          <p:cNvPr id="133" name="Rectangle 132"/>
          <p:cNvSpPr/>
          <p:nvPr/>
        </p:nvSpPr>
        <p:spPr>
          <a:xfrm>
            <a:off x="2685647" y="1760782"/>
            <a:ext cx="33214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no</a:t>
            </a:r>
            <a:endParaRPr lang="en-GB" sz="1100" b="1" dirty="0"/>
          </a:p>
        </p:txBody>
      </p:sp>
      <p:cxnSp>
        <p:nvCxnSpPr>
          <p:cNvPr id="135" name="Straight Arrow Connector 37"/>
          <p:cNvCxnSpPr/>
          <p:nvPr/>
        </p:nvCxnSpPr>
        <p:spPr>
          <a:xfrm flipV="1">
            <a:off x="2773236" y="1962000"/>
            <a:ext cx="1109990" cy="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11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1993" y="1662099"/>
            <a:ext cx="426781" cy="546783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cxnSp>
        <p:nvCxnSpPr>
          <p:cNvPr id="150" name="Straight Arrow Connector 37"/>
          <p:cNvCxnSpPr>
            <a:stCxn id="142" idx="0"/>
            <a:endCxn id="12" idx="3"/>
          </p:cNvCxnSpPr>
          <p:nvPr/>
        </p:nvCxnSpPr>
        <p:spPr>
          <a:xfrm rot="16200000" flipV="1">
            <a:off x="3797202" y="452199"/>
            <a:ext cx="432884" cy="1980622"/>
          </a:xfrm>
          <a:prstGeom prst="bentConnector2">
            <a:avLst/>
          </a:prstGeom>
          <a:ln w="190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ectangle 154"/>
          <p:cNvSpPr/>
          <p:nvPr/>
        </p:nvSpPr>
        <p:spPr>
          <a:xfrm>
            <a:off x="2075997" y="2867478"/>
            <a:ext cx="1155908" cy="4186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Program manual modification</a:t>
            </a:r>
            <a:endParaRPr lang="en-GB" sz="1100" b="1" dirty="0">
              <a:solidFill>
                <a:schemeClr val="tx1"/>
              </a:solidFill>
            </a:endParaRPr>
          </a:p>
        </p:txBody>
      </p:sp>
      <p:cxnSp>
        <p:nvCxnSpPr>
          <p:cNvPr id="156" name="Straight Arrow Connector 155"/>
          <p:cNvCxnSpPr>
            <a:stCxn id="2076" idx="2"/>
            <a:endCxn id="155" idx="0"/>
          </p:cNvCxnSpPr>
          <p:nvPr/>
        </p:nvCxnSpPr>
        <p:spPr>
          <a:xfrm flipH="1">
            <a:off x="2653951" y="2697999"/>
            <a:ext cx="635" cy="16947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37"/>
          <p:cNvCxnSpPr>
            <a:stCxn id="190" idx="2"/>
            <a:endCxn id="179" idx="0"/>
          </p:cNvCxnSpPr>
          <p:nvPr/>
        </p:nvCxnSpPr>
        <p:spPr>
          <a:xfrm rot="5400000">
            <a:off x="4921709" y="2782501"/>
            <a:ext cx="169479" cy="47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Rectangle 178"/>
          <p:cNvSpPr/>
          <p:nvPr/>
        </p:nvSpPr>
        <p:spPr>
          <a:xfrm>
            <a:off x="4428257" y="2867478"/>
            <a:ext cx="1155908" cy="4186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Copy code from GIT CI artefact</a:t>
            </a:r>
            <a:endParaRPr lang="en-GB" sz="1100" b="1" dirty="0">
              <a:solidFill>
                <a:schemeClr val="tx1"/>
              </a:solidFill>
            </a:endParaRPr>
          </a:p>
        </p:txBody>
      </p:sp>
      <p:grpSp>
        <p:nvGrpSpPr>
          <p:cNvPr id="189" name="Group 188"/>
          <p:cNvGrpSpPr/>
          <p:nvPr/>
        </p:nvGrpSpPr>
        <p:grpSpPr>
          <a:xfrm>
            <a:off x="4368969" y="2327625"/>
            <a:ext cx="1215670" cy="370374"/>
            <a:chOff x="3936794" y="4777293"/>
            <a:chExt cx="1215670" cy="370374"/>
          </a:xfrm>
        </p:grpSpPr>
        <p:pic>
          <p:nvPicPr>
            <p:cNvPr id="190" name="Picture 18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96556" y="4838698"/>
              <a:ext cx="1155908" cy="308969"/>
            </a:xfrm>
            <a:prstGeom prst="rect">
              <a:avLst/>
            </a:prstGeom>
          </p:spPr>
        </p:pic>
        <p:sp>
          <p:nvSpPr>
            <p:cNvPr id="191" name="Rectangle 190"/>
            <p:cNvSpPr/>
            <p:nvPr/>
          </p:nvSpPr>
          <p:spPr>
            <a:xfrm>
              <a:off x="3936794" y="4777293"/>
              <a:ext cx="79701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b="1" dirty="0" smtClean="0"/>
                <a:t>Check-Out</a:t>
              </a:r>
              <a:endParaRPr lang="en-GB" sz="1100" b="1" dirty="0"/>
            </a:p>
          </p:txBody>
        </p:sp>
      </p:grpSp>
      <p:cxnSp>
        <p:nvCxnSpPr>
          <p:cNvPr id="198" name="Straight Arrow Connector 37"/>
          <p:cNvCxnSpPr>
            <a:stCxn id="55" idx="1"/>
            <a:endCxn id="155" idx="1"/>
          </p:cNvCxnSpPr>
          <p:nvPr/>
        </p:nvCxnSpPr>
        <p:spPr>
          <a:xfrm rot="10800000" flipH="1">
            <a:off x="2070749" y="3076791"/>
            <a:ext cx="5247" cy="886275"/>
          </a:xfrm>
          <a:prstGeom prst="bentConnector3">
            <a:avLst>
              <a:gd name="adj1" fmla="val -6912750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Arrow Connector 37"/>
          <p:cNvCxnSpPr>
            <a:stCxn id="142" idx="2"/>
            <a:endCxn id="190" idx="0"/>
          </p:cNvCxnSpPr>
          <p:nvPr/>
        </p:nvCxnSpPr>
        <p:spPr>
          <a:xfrm rot="16200000" flipH="1">
            <a:off x="4920010" y="2302354"/>
            <a:ext cx="170621" cy="273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Arrow Connector 213"/>
          <p:cNvCxnSpPr>
            <a:stCxn id="179" idx="2"/>
            <a:endCxn id="215" idx="0"/>
          </p:cNvCxnSpPr>
          <p:nvPr/>
        </p:nvCxnSpPr>
        <p:spPr>
          <a:xfrm>
            <a:off x="5006211" y="3286102"/>
            <a:ext cx="5237" cy="15893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Rectangle 214"/>
          <p:cNvSpPr/>
          <p:nvPr/>
        </p:nvSpPr>
        <p:spPr>
          <a:xfrm>
            <a:off x="4433494" y="3445038"/>
            <a:ext cx="1155908" cy="2384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/>
              <a:t>D</a:t>
            </a:r>
            <a:r>
              <a:rPr lang="en-GB" sz="1100" b="1" dirty="0" smtClean="0"/>
              <a:t>ownload</a:t>
            </a:r>
            <a:endParaRPr lang="en-GB" sz="1100" b="1" dirty="0"/>
          </a:p>
        </p:txBody>
      </p:sp>
      <p:cxnSp>
        <p:nvCxnSpPr>
          <p:cNvPr id="216" name="Straight Arrow Connector 215"/>
          <p:cNvCxnSpPr>
            <a:stCxn id="215" idx="2"/>
            <a:endCxn id="217" idx="0"/>
          </p:cNvCxnSpPr>
          <p:nvPr/>
        </p:nvCxnSpPr>
        <p:spPr>
          <a:xfrm flipH="1">
            <a:off x="5006203" y="3683534"/>
            <a:ext cx="5245" cy="14942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Rectangle 216"/>
          <p:cNvSpPr/>
          <p:nvPr/>
        </p:nvSpPr>
        <p:spPr>
          <a:xfrm>
            <a:off x="4428249" y="3832958"/>
            <a:ext cx="1155907" cy="2602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>
                <a:solidFill>
                  <a:srgbClr val="FF0000"/>
                </a:solidFill>
              </a:rPr>
              <a:t>Test by OP </a:t>
            </a:r>
            <a:endParaRPr lang="en-GB" sz="1100" b="1" dirty="0">
              <a:solidFill>
                <a:srgbClr val="FF0000"/>
              </a:solidFill>
            </a:endParaRPr>
          </a:p>
        </p:txBody>
      </p:sp>
      <p:cxnSp>
        <p:nvCxnSpPr>
          <p:cNvPr id="218" name="Straight Arrow Connector 217"/>
          <p:cNvCxnSpPr>
            <a:stCxn id="217" idx="2"/>
            <a:endCxn id="220" idx="0"/>
          </p:cNvCxnSpPr>
          <p:nvPr/>
        </p:nvCxnSpPr>
        <p:spPr>
          <a:xfrm>
            <a:off x="5006203" y="4093172"/>
            <a:ext cx="483" cy="13843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9" name="Group 218"/>
          <p:cNvGrpSpPr/>
          <p:nvPr/>
        </p:nvGrpSpPr>
        <p:grpSpPr>
          <a:xfrm>
            <a:off x="4368970" y="4170205"/>
            <a:ext cx="1215670" cy="370374"/>
            <a:chOff x="3936794" y="4777293"/>
            <a:chExt cx="1215670" cy="370374"/>
          </a:xfrm>
        </p:grpSpPr>
        <p:pic>
          <p:nvPicPr>
            <p:cNvPr id="220" name="Picture 2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96556" y="4838698"/>
              <a:ext cx="1155908" cy="308969"/>
            </a:xfrm>
            <a:prstGeom prst="rect">
              <a:avLst/>
            </a:prstGeom>
          </p:spPr>
        </p:pic>
        <p:sp>
          <p:nvSpPr>
            <p:cNvPr id="221" name="Rectangle 220"/>
            <p:cNvSpPr/>
            <p:nvPr/>
          </p:nvSpPr>
          <p:spPr>
            <a:xfrm>
              <a:off x="3936794" y="4777293"/>
              <a:ext cx="688009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b="1" dirty="0" smtClean="0"/>
                <a:t>Check-In</a:t>
              </a:r>
              <a:endParaRPr lang="en-GB" sz="1100" b="1" dirty="0"/>
            </a:p>
          </p:txBody>
        </p:sp>
      </p:grpSp>
      <p:sp>
        <p:nvSpPr>
          <p:cNvPr id="230" name="Rectangle 229"/>
          <p:cNvSpPr/>
          <p:nvPr/>
        </p:nvSpPr>
        <p:spPr>
          <a:xfrm>
            <a:off x="1911837" y="5130697"/>
            <a:ext cx="1435668" cy="55945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Update </a:t>
            </a:r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Git repository</a:t>
            </a:r>
            <a:endParaRPr lang="en-GB" sz="1100" b="1" spc="-1" dirty="0" smtClean="0">
              <a:solidFill>
                <a:schemeClr val="tx1"/>
              </a:solidFill>
              <a:ea typeface="DejaVu Sans"/>
            </a:endParaRPr>
          </a:p>
          <a:p>
            <a:pPr algn="ctr"/>
            <a:r>
              <a:rPr lang="en-GB" sz="1100" b="1" spc="-1" dirty="0" smtClean="0">
                <a:solidFill>
                  <a:schemeClr val="tx1"/>
                </a:solidFill>
              </a:rPr>
              <a:t>[Specs </a:t>
            </a:r>
            <a:r>
              <a:rPr lang="en-GB" sz="1100" b="1" spc="-1" dirty="0" smtClean="0">
                <a:solidFill>
                  <a:schemeClr val="tx1"/>
                </a:solidFill>
              </a:rPr>
              <a:t>DB</a:t>
            </a:r>
            <a:r>
              <a:rPr lang="en-GB" sz="1100" b="1" spc="-1" dirty="0" smtClean="0">
                <a:solidFill>
                  <a:srgbClr val="FF0000"/>
                </a:solidFill>
              </a:rPr>
              <a:t>*</a:t>
            </a:r>
            <a:r>
              <a:rPr lang="en-GB" sz="1100" b="1" spc="-1" dirty="0" smtClean="0">
                <a:solidFill>
                  <a:schemeClr val="tx1"/>
                </a:solidFill>
              </a:rPr>
              <a:t>, </a:t>
            </a:r>
            <a:r>
              <a:rPr lang="en-GB" sz="1100" b="1" spc="-1" dirty="0" smtClean="0">
                <a:solidFill>
                  <a:schemeClr val="tx1"/>
                </a:solidFill>
              </a:rPr>
              <a:t>templates, </a:t>
            </a:r>
          </a:p>
          <a:p>
            <a:pPr algn="ctr"/>
            <a:r>
              <a:rPr lang="en-GB" sz="1100" b="1" spc="-1" dirty="0">
                <a:solidFill>
                  <a:schemeClr val="tx1"/>
                </a:solidFill>
              </a:rPr>
              <a:t>s</a:t>
            </a:r>
            <a:r>
              <a:rPr lang="en-GB" sz="1100" b="1" spc="-1" dirty="0" smtClean="0">
                <a:solidFill>
                  <a:schemeClr val="tx1"/>
                </a:solidFill>
              </a:rPr>
              <a:t>tatic sources, …] </a:t>
            </a:r>
            <a:endParaRPr lang="en-GB" sz="1100" b="1" dirty="0">
              <a:solidFill>
                <a:schemeClr val="tx1"/>
              </a:solidFill>
            </a:endParaRPr>
          </a:p>
        </p:txBody>
      </p:sp>
      <p:pic>
        <p:nvPicPr>
          <p:cNvPr id="231" name="Picture 2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5605" y="5140421"/>
            <a:ext cx="421487" cy="540000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cxnSp>
        <p:nvCxnSpPr>
          <p:cNvPr id="234" name="Straight Arrow Connector 37"/>
          <p:cNvCxnSpPr>
            <a:stCxn id="230" idx="3"/>
            <a:endCxn id="12" idx="3"/>
          </p:cNvCxnSpPr>
          <p:nvPr/>
        </p:nvCxnSpPr>
        <p:spPr>
          <a:xfrm flipH="1" flipV="1">
            <a:off x="3023333" y="1226068"/>
            <a:ext cx="324172" cy="4184358"/>
          </a:xfrm>
          <a:prstGeom prst="bentConnector3">
            <a:avLst>
              <a:gd name="adj1" fmla="val -90140"/>
            </a:avLst>
          </a:prstGeom>
          <a:ln w="190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Arrow Connector 239"/>
          <p:cNvCxnSpPr>
            <a:stCxn id="88" idx="2"/>
          </p:cNvCxnSpPr>
          <p:nvPr/>
        </p:nvCxnSpPr>
        <p:spPr>
          <a:xfrm>
            <a:off x="2644424" y="4540579"/>
            <a:ext cx="0" cy="14151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Straight Arrow Connector 292"/>
          <p:cNvCxnSpPr>
            <a:stCxn id="303" idx="2"/>
            <a:endCxn id="294" idx="0"/>
          </p:cNvCxnSpPr>
          <p:nvPr/>
        </p:nvCxnSpPr>
        <p:spPr>
          <a:xfrm>
            <a:off x="2633075" y="6155733"/>
            <a:ext cx="2474" cy="15085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4" name="Rectangle 293"/>
          <p:cNvSpPr/>
          <p:nvPr/>
        </p:nvSpPr>
        <p:spPr>
          <a:xfrm>
            <a:off x="2057595" y="6306587"/>
            <a:ext cx="1155908" cy="2384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done</a:t>
            </a:r>
            <a:endParaRPr lang="en-GB" sz="1100" b="1" dirty="0"/>
          </a:p>
        </p:txBody>
      </p:sp>
      <p:cxnSp>
        <p:nvCxnSpPr>
          <p:cNvPr id="295" name="Straight Arrow Connector 294"/>
          <p:cNvCxnSpPr>
            <a:stCxn id="220" idx="2"/>
            <a:endCxn id="296" idx="0"/>
          </p:cNvCxnSpPr>
          <p:nvPr/>
        </p:nvCxnSpPr>
        <p:spPr>
          <a:xfrm>
            <a:off x="5006686" y="4540579"/>
            <a:ext cx="2663" cy="13510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" name="Rectangle 295"/>
          <p:cNvSpPr/>
          <p:nvPr/>
        </p:nvSpPr>
        <p:spPr>
          <a:xfrm>
            <a:off x="4431395" y="4675683"/>
            <a:ext cx="1155908" cy="2384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done</a:t>
            </a:r>
            <a:endParaRPr lang="en-GB" sz="1100" b="1" dirty="0"/>
          </a:p>
        </p:txBody>
      </p:sp>
      <p:grpSp>
        <p:nvGrpSpPr>
          <p:cNvPr id="297" name="Group 296"/>
          <p:cNvGrpSpPr/>
          <p:nvPr/>
        </p:nvGrpSpPr>
        <p:grpSpPr>
          <a:xfrm>
            <a:off x="1989822" y="4623290"/>
            <a:ext cx="1221126" cy="367777"/>
            <a:chOff x="3936794" y="4777293"/>
            <a:chExt cx="1221126" cy="367777"/>
          </a:xfrm>
        </p:grpSpPr>
        <p:pic>
          <p:nvPicPr>
            <p:cNvPr id="298" name="Picture 29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02012" y="4836101"/>
              <a:ext cx="1155908" cy="308969"/>
            </a:xfrm>
            <a:prstGeom prst="rect">
              <a:avLst/>
            </a:prstGeom>
          </p:spPr>
        </p:pic>
        <p:sp>
          <p:nvSpPr>
            <p:cNvPr id="299" name="Rectangle 298"/>
            <p:cNvSpPr/>
            <p:nvPr/>
          </p:nvSpPr>
          <p:spPr>
            <a:xfrm>
              <a:off x="3936794" y="4777293"/>
              <a:ext cx="1196161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b="1" dirty="0" smtClean="0"/>
                <a:t>Compare to V[-1]</a:t>
              </a:r>
              <a:endParaRPr lang="en-GB" sz="1100" b="1" dirty="0"/>
            </a:p>
          </p:txBody>
        </p:sp>
      </p:grpSp>
      <p:cxnSp>
        <p:nvCxnSpPr>
          <p:cNvPr id="300" name="Straight Arrow Connector 37"/>
          <p:cNvCxnSpPr>
            <a:stCxn id="298" idx="2"/>
            <a:endCxn id="230" idx="0"/>
          </p:cNvCxnSpPr>
          <p:nvPr/>
        </p:nvCxnSpPr>
        <p:spPr>
          <a:xfrm rot="5400000">
            <a:off x="2561518" y="5059221"/>
            <a:ext cx="139630" cy="332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Arrow Connector 300"/>
          <p:cNvCxnSpPr>
            <a:stCxn id="230" idx="2"/>
            <a:endCxn id="303" idx="0"/>
          </p:cNvCxnSpPr>
          <p:nvPr/>
        </p:nvCxnSpPr>
        <p:spPr>
          <a:xfrm>
            <a:off x="2629671" y="5690154"/>
            <a:ext cx="3404" cy="15661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2" name="Group 301"/>
          <p:cNvGrpSpPr/>
          <p:nvPr/>
        </p:nvGrpSpPr>
        <p:grpSpPr>
          <a:xfrm>
            <a:off x="1972237" y="5778349"/>
            <a:ext cx="1334020" cy="377384"/>
            <a:chOff x="3919128" y="4767686"/>
            <a:chExt cx="1334020" cy="377384"/>
          </a:xfrm>
        </p:grpSpPr>
        <p:pic>
          <p:nvPicPr>
            <p:cNvPr id="303" name="Picture 30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02012" y="4836101"/>
              <a:ext cx="1155908" cy="308969"/>
            </a:xfrm>
            <a:prstGeom prst="rect">
              <a:avLst/>
            </a:prstGeom>
          </p:spPr>
        </p:pic>
        <p:sp>
          <p:nvSpPr>
            <p:cNvPr id="304" name="Rectangle 303"/>
            <p:cNvSpPr/>
            <p:nvPr/>
          </p:nvSpPr>
          <p:spPr>
            <a:xfrm>
              <a:off x="3919128" y="4767686"/>
              <a:ext cx="133402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b="1" dirty="0" smtClean="0"/>
                <a:t>Compare to </a:t>
              </a:r>
              <a:r>
                <a:rPr lang="en-GB" sz="1100" b="1" dirty="0" smtClean="0"/>
                <a:t>Prod. V</a:t>
              </a:r>
              <a:endParaRPr lang="en-GB" sz="1100" b="1" dirty="0"/>
            </a:p>
          </p:txBody>
        </p:sp>
      </p:grpSp>
      <p:cxnSp>
        <p:nvCxnSpPr>
          <p:cNvPr id="305" name="Straight Arrow Connector 37"/>
          <p:cNvCxnSpPr>
            <a:stCxn id="303" idx="1"/>
            <a:endCxn id="231" idx="1"/>
          </p:cNvCxnSpPr>
          <p:nvPr/>
        </p:nvCxnSpPr>
        <p:spPr>
          <a:xfrm rot="10800000">
            <a:off x="1495605" y="5410421"/>
            <a:ext cx="559516" cy="590828"/>
          </a:xfrm>
          <a:prstGeom prst="bentConnector3">
            <a:avLst>
              <a:gd name="adj1" fmla="val 1779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Arrow Connector 37"/>
          <p:cNvCxnSpPr>
            <a:stCxn id="294" idx="3"/>
            <a:endCxn id="12" idx="0"/>
          </p:cNvCxnSpPr>
          <p:nvPr/>
        </p:nvCxnSpPr>
        <p:spPr>
          <a:xfrm flipH="1" flipV="1">
            <a:off x="2651326" y="1116841"/>
            <a:ext cx="562177" cy="5308994"/>
          </a:xfrm>
          <a:prstGeom prst="bentConnector4">
            <a:avLst>
              <a:gd name="adj1" fmla="val -568301"/>
              <a:gd name="adj2" fmla="val 104306"/>
            </a:avLst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6" name="Rectangle 315"/>
          <p:cNvSpPr/>
          <p:nvPr/>
        </p:nvSpPr>
        <p:spPr>
          <a:xfrm>
            <a:off x="2547539" y="661197"/>
            <a:ext cx="82747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en-GB" sz="1100" b="1" dirty="0" smtClean="0">
                <a:solidFill>
                  <a:schemeClr val="accent1">
                    <a:lumMod val="75000"/>
                  </a:schemeClr>
                </a:solidFill>
              </a:rPr>
              <a:t>ompleted</a:t>
            </a:r>
            <a:endParaRPr lang="en-GB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8" name="Rectangle 317"/>
          <p:cNvSpPr/>
          <p:nvPr/>
        </p:nvSpPr>
        <p:spPr>
          <a:xfrm>
            <a:off x="4193741" y="1018230"/>
            <a:ext cx="9204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GIT commits</a:t>
            </a:r>
            <a:endParaRPr lang="en-GB" sz="1100" b="1" dirty="0"/>
          </a:p>
        </p:txBody>
      </p:sp>
      <p:cxnSp>
        <p:nvCxnSpPr>
          <p:cNvPr id="338" name="Straight Arrow Connector 37"/>
          <p:cNvCxnSpPr>
            <a:stCxn id="296" idx="3"/>
            <a:endCxn id="12" idx="0"/>
          </p:cNvCxnSpPr>
          <p:nvPr/>
        </p:nvCxnSpPr>
        <p:spPr>
          <a:xfrm flipH="1" flipV="1">
            <a:off x="2651326" y="1116841"/>
            <a:ext cx="2935977" cy="3678090"/>
          </a:xfrm>
          <a:prstGeom prst="bentConnector4">
            <a:avLst>
              <a:gd name="adj1" fmla="val -27685"/>
              <a:gd name="adj2" fmla="val 106215"/>
            </a:avLst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Straight Arrow Connector 37"/>
          <p:cNvCxnSpPr>
            <a:stCxn id="230" idx="3"/>
          </p:cNvCxnSpPr>
          <p:nvPr/>
        </p:nvCxnSpPr>
        <p:spPr>
          <a:xfrm flipV="1">
            <a:off x="3347505" y="5410422"/>
            <a:ext cx="121261" cy="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Arrow Connector 37"/>
          <p:cNvCxnSpPr>
            <a:stCxn id="294" idx="3"/>
          </p:cNvCxnSpPr>
          <p:nvPr/>
        </p:nvCxnSpPr>
        <p:spPr>
          <a:xfrm>
            <a:off x="3213503" y="6425835"/>
            <a:ext cx="170946" cy="0"/>
          </a:xfrm>
          <a:prstGeom prst="bentConnector3">
            <a:avLst>
              <a:gd name="adj1" fmla="val 50000"/>
            </a:avLst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0" name="Content Placeholder 2"/>
          <p:cNvSpPr txBox="1">
            <a:spLocks/>
          </p:cNvSpPr>
          <p:nvPr/>
        </p:nvSpPr>
        <p:spPr>
          <a:xfrm>
            <a:off x="0" y="0"/>
            <a:ext cx="12191999" cy="720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200" b="1" i="1" dirty="0">
                <a:solidFill>
                  <a:schemeClr val="accent1">
                    <a:lumMod val="75000"/>
                  </a:schemeClr>
                </a:solidFill>
              </a:rPr>
              <a:t>Workflow for urgent/small </a:t>
            </a: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modifications implemented “on-the-fly”</a:t>
            </a:r>
            <a:endParaRPr lang="en-GB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608767" y="885445"/>
            <a:ext cx="5232251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pc="-1" dirty="0">
                <a:ea typeface="+mn-lt"/>
                <a:cs typeface="+mn-lt"/>
              </a:rPr>
              <a:t>The workflow is common for all cryogenic domains (LHC &amp; non LHC) and PLC software type (Schneider Control Expert, Siemens Step-7 and Siemens TIA Portal).</a:t>
            </a:r>
          </a:p>
          <a:p>
            <a:pPr>
              <a:defRPr/>
            </a:pPr>
            <a:endParaRPr lang="en-US" spc="-1" dirty="0" smtClean="0">
              <a:ea typeface="+mn-lt"/>
              <a:cs typeface="+mn-lt"/>
            </a:endParaRPr>
          </a:p>
          <a:p>
            <a:pPr>
              <a:defRPr/>
            </a:pPr>
            <a:r>
              <a:rPr lang="en-US" spc="-1" dirty="0" smtClean="0">
                <a:ea typeface="+mn-lt"/>
                <a:cs typeface="+mn-lt"/>
              </a:rPr>
              <a:t>The urgent/small modification don’t require a PLC STOP and new UNICOS objects.</a:t>
            </a:r>
          </a:p>
          <a:p>
            <a:pPr>
              <a:defRPr/>
            </a:pPr>
            <a:endParaRPr lang="en-US" spc="-1" dirty="0" smtClean="0">
              <a:ea typeface="+mn-lt"/>
              <a:cs typeface="+mn-lt"/>
            </a:endParaRPr>
          </a:p>
          <a:p>
            <a:pPr>
              <a:defRPr/>
            </a:pPr>
            <a:r>
              <a:rPr lang="en-US" spc="-1" dirty="0" smtClean="0">
                <a:ea typeface="+mn-lt"/>
                <a:cs typeface="+mn-lt"/>
              </a:rPr>
              <a:t>The PLCs source code modifications, build and downloads </a:t>
            </a:r>
            <a:r>
              <a:rPr lang="en-GB" spc="-1" dirty="0" smtClean="0">
                <a:ea typeface="+mn-lt"/>
                <a:cs typeface="+mn-lt"/>
              </a:rPr>
              <a:t>are done using 10 dedicated virtual machines (in TN) and 20 GIT runners (in GPN), both type configured </a:t>
            </a:r>
            <a:r>
              <a:rPr lang="en-GB" spc="-1" dirty="0">
                <a:ea typeface="+mn-lt"/>
                <a:cs typeface="+mn-lt"/>
              </a:rPr>
              <a:t>on </a:t>
            </a:r>
            <a:r>
              <a:rPr lang="en-GB" spc="-1" dirty="0" smtClean="0">
                <a:ea typeface="+mn-lt"/>
                <a:cs typeface="+mn-lt"/>
              </a:rPr>
              <a:t>the CERN Open Stack.</a:t>
            </a:r>
          </a:p>
          <a:p>
            <a:pPr>
              <a:defRPr/>
            </a:pPr>
            <a:endParaRPr lang="en-GB" spc="-1" dirty="0" smtClean="0">
              <a:ea typeface="+mn-lt"/>
              <a:cs typeface="+mn-lt"/>
            </a:endParaRPr>
          </a:p>
          <a:p>
            <a:pPr>
              <a:defRPr/>
            </a:pPr>
            <a:r>
              <a:rPr lang="en-GB" spc="-1" dirty="0" smtClean="0">
                <a:ea typeface="+mn-lt"/>
                <a:cs typeface="+mn-lt"/>
              </a:rPr>
              <a:t>The SCADA objects and process synoptic modifications are done simultaneously with PLC download.</a:t>
            </a:r>
          </a:p>
          <a:p>
            <a:pPr>
              <a:defRPr/>
            </a:pPr>
            <a:endParaRPr lang="en-GB" sz="1400" spc="-1" dirty="0" smtClean="0">
              <a:solidFill>
                <a:schemeClr val="accent1">
                  <a:lumMod val="75000"/>
                </a:schemeClr>
              </a:solidFill>
              <a:ea typeface="+mn-lt"/>
              <a:cs typeface="+mn-lt"/>
            </a:endParaRPr>
          </a:p>
          <a:p>
            <a:pPr>
              <a:defRPr/>
            </a:pPr>
            <a:r>
              <a:rPr lang="en-GB" spc="-1" dirty="0" smtClean="0">
                <a:solidFill>
                  <a:srgbClr val="FF0000"/>
                </a:solidFill>
                <a:ea typeface="+mn-lt"/>
                <a:cs typeface="+mn-lt"/>
              </a:rPr>
              <a:t>*</a:t>
            </a:r>
            <a:r>
              <a:rPr lang="en-GB" spc="-1" dirty="0" smtClean="0">
                <a:ea typeface="+mn-lt"/>
                <a:cs typeface="+mn-lt"/>
              </a:rPr>
              <a:t>The LHC tunnel </a:t>
            </a:r>
            <a:r>
              <a:rPr lang="en-GB" spc="-1" dirty="0">
                <a:ea typeface="+mn-lt"/>
                <a:cs typeface="+mn-lt"/>
              </a:rPr>
              <a:t>Specs DB </a:t>
            </a:r>
            <a:r>
              <a:rPr lang="en-GB" spc="-1" dirty="0" smtClean="0">
                <a:ea typeface="+mn-lt"/>
                <a:cs typeface="+mn-lt"/>
              </a:rPr>
              <a:t>modification are done directly in the Tunnel UNICOS Control DB (attached to the LHC Layout DB).</a:t>
            </a:r>
            <a:endParaRPr lang="en-GB" spc="-1" dirty="0">
              <a:ea typeface="+mn-lt"/>
              <a:cs typeface="+mn-lt"/>
            </a:endParaRPr>
          </a:p>
          <a:p>
            <a:pPr>
              <a:defRPr/>
            </a:pPr>
            <a:endParaRPr lang="en-US" spc="-1" dirty="0">
              <a:ea typeface="+mn-lt"/>
              <a:cs typeface="+mn-lt"/>
            </a:endParaRPr>
          </a:p>
        </p:txBody>
      </p:sp>
      <p:sp>
        <p:nvSpPr>
          <p:cNvPr id="85" name="Rectangle 84"/>
          <p:cNvSpPr/>
          <p:nvPr/>
        </p:nvSpPr>
        <p:spPr>
          <a:xfrm rot="16200000">
            <a:off x="3054310" y="4679531"/>
            <a:ext cx="9204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GIT commits</a:t>
            </a:r>
            <a:endParaRPr lang="en-GB" sz="1100" b="1" dirty="0"/>
          </a:p>
        </p:txBody>
      </p:sp>
      <p:sp>
        <p:nvSpPr>
          <p:cNvPr id="90" name="Rectangle 89"/>
          <p:cNvSpPr/>
          <p:nvPr/>
        </p:nvSpPr>
        <p:spPr>
          <a:xfrm>
            <a:off x="3068950" y="1468610"/>
            <a:ext cx="501525" cy="2384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2</a:t>
            </a:r>
            <a:r>
              <a:rPr lang="en-GB" sz="1100" b="1" baseline="30000" dirty="0" smtClean="0"/>
              <a:t>nd</a:t>
            </a:r>
            <a:r>
              <a:rPr lang="en-GB" sz="1100" b="1" dirty="0" smtClean="0"/>
              <a:t> WF</a:t>
            </a:r>
            <a:endParaRPr lang="en-GB" sz="1100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V="1">
            <a:off x="5656600" y="2937039"/>
            <a:ext cx="240447" cy="210677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V="1">
            <a:off x="1761005" y="3420792"/>
            <a:ext cx="240447" cy="210677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aintStroke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V="1">
            <a:off x="1127047" y="5611703"/>
            <a:ext cx="240447" cy="21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28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Rectangle 267"/>
          <p:cNvSpPr/>
          <p:nvPr/>
        </p:nvSpPr>
        <p:spPr>
          <a:xfrm>
            <a:off x="1050512" y="4092853"/>
            <a:ext cx="4933267" cy="7279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100" b="1" dirty="0" smtClean="0"/>
              <a:t>DEV</a:t>
            </a:r>
            <a:endParaRPr lang="en-GB" sz="1100" b="1" dirty="0"/>
          </a:p>
        </p:txBody>
      </p:sp>
      <p:pic>
        <p:nvPicPr>
          <p:cNvPr id="12" name="Picture 8" descr="CERN Central Ji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319" y="1116841"/>
            <a:ext cx="744014" cy="218454"/>
          </a:xfrm>
          <a:prstGeom prst="rect">
            <a:avLst/>
          </a:prstGeom>
          <a:solidFill>
            <a:srgbClr val="0070C0"/>
          </a:solidFill>
        </p:spPr>
      </p:pic>
      <p:cxnSp>
        <p:nvCxnSpPr>
          <p:cNvPr id="4" name="Elbow Connector 3"/>
          <p:cNvCxnSpPr>
            <a:stCxn id="6" idx="3"/>
            <a:endCxn id="12" idx="1"/>
          </p:cNvCxnSpPr>
          <p:nvPr/>
        </p:nvCxnSpPr>
        <p:spPr>
          <a:xfrm>
            <a:off x="779182" y="1225383"/>
            <a:ext cx="1500137" cy="685"/>
          </a:xfrm>
          <a:prstGeom prst="bentConnector3">
            <a:avLst/>
          </a:prstGeom>
          <a:ln w="127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13304" y="1008472"/>
            <a:ext cx="465878" cy="433822"/>
          </a:xfrm>
          <a:prstGeom prst="rect">
            <a:avLst/>
          </a:prstGeom>
          <a:ln>
            <a:noFill/>
          </a:ln>
        </p:spPr>
      </p:pic>
      <p:sp>
        <p:nvSpPr>
          <p:cNvPr id="24" name="Rectangle 23"/>
          <p:cNvSpPr/>
          <p:nvPr/>
        </p:nvSpPr>
        <p:spPr>
          <a:xfrm>
            <a:off x="1071285" y="1005499"/>
            <a:ext cx="875561" cy="43088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chemeClr val="accent2"/>
                </a:solidFill>
              </a:rPr>
              <a:t>Engineering</a:t>
            </a:r>
          </a:p>
          <a:p>
            <a:pPr algn="ctr"/>
            <a:r>
              <a:rPr lang="en-GB" sz="1100" b="1" dirty="0">
                <a:solidFill>
                  <a:schemeClr val="accent2"/>
                </a:solidFill>
              </a:rPr>
              <a:t>r</a:t>
            </a:r>
            <a:r>
              <a:rPr lang="en-GB" sz="1100" b="1" dirty="0" smtClean="0">
                <a:solidFill>
                  <a:schemeClr val="accent2"/>
                </a:solidFill>
              </a:rPr>
              <a:t>equest</a:t>
            </a:r>
            <a:endParaRPr lang="en-GB" sz="1100" b="1" dirty="0">
              <a:solidFill>
                <a:schemeClr val="accent2"/>
              </a:solidFill>
            </a:endParaRPr>
          </a:p>
        </p:txBody>
      </p:sp>
      <p:cxnSp>
        <p:nvCxnSpPr>
          <p:cNvPr id="33" name="Straight Arrow Connector 32"/>
          <p:cNvCxnSpPr>
            <a:stCxn id="12" idx="2"/>
            <a:endCxn id="34" idx="0"/>
          </p:cNvCxnSpPr>
          <p:nvPr/>
        </p:nvCxnSpPr>
        <p:spPr>
          <a:xfrm>
            <a:off x="2651326" y="1335295"/>
            <a:ext cx="82" cy="16690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lowchart: Decision 33"/>
          <p:cNvSpPr/>
          <p:nvPr/>
        </p:nvSpPr>
        <p:spPr>
          <a:xfrm>
            <a:off x="2525408" y="1502203"/>
            <a:ext cx="252000" cy="180000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100" b="1" dirty="0">
              <a:solidFill>
                <a:schemeClr val="tx1"/>
              </a:solidFill>
            </a:endParaRPr>
          </a:p>
        </p:txBody>
      </p:sp>
      <p:cxnSp>
        <p:nvCxnSpPr>
          <p:cNvPr id="35" name="Straight Arrow Connector 34"/>
          <p:cNvCxnSpPr>
            <a:stCxn id="34" idx="2"/>
            <a:endCxn id="129" idx="0"/>
          </p:cNvCxnSpPr>
          <p:nvPr/>
        </p:nvCxnSpPr>
        <p:spPr>
          <a:xfrm>
            <a:off x="2651408" y="1682203"/>
            <a:ext cx="11" cy="19372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7"/>
          <p:cNvCxnSpPr>
            <a:stCxn id="34" idx="3"/>
            <a:endCxn id="95" idx="1"/>
          </p:cNvCxnSpPr>
          <p:nvPr/>
        </p:nvCxnSpPr>
        <p:spPr>
          <a:xfrm>
            <a:off x="2777408" y="1592203"/>
            <a:ext cx="613298" cy="677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1919377" y="1452796"/>
            <a:ext cx="65434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Urgent?</a:t>
            </a:r>
            <a:endParaRPr lang="en-GB" sz="1100" b="1" dirty="0"/>
          </a:p>
        </p:txBody>
      </p:sp>
      <p:sp>
        <p:nvSpPr>
          <p:cNvPr id="41" name="Rectangle 40"/>
          <p:cNvSpPr/>
          <p:nvPr/>
        </p:nvSpPr>
        <p:spPr>
          <a:xfrm>
            <a:off x="2341582" y="1593256"/>
            <a:ext cx="3786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yes</a:t>
            </a:r>
            <a:endParaRPr lang="en-GB" sz="1100" b="1" dirty="0"/>
          </a:p>
        </p:txBody>
      </p:sp>
      <p:sp>
        <p:nvSpPr>
          <p:cNvPr id="42" name="Rectangle 41"/>
          <p:cNvSpPr/>
          <p:nvPr/>
        </p:nvSpPr>
        <p:spPr>
          <a:xfrm>
            <a:off x="2690362" y="1387311"/>
            <a:ext cx="70034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dirty="0" smtClean="0"/>
              <a:t>no</a:t>
            </a:r>
            <a:endParaRPr lang="en-GB" sz="1100" b="1" dirty="0"/>
          </a:p>
        </p:txBody>
      </p:sp>
      <p:sp>
        <p:nvSpPr>
          <p:cNvPr id="400" name="Content Placeholder 2"/>
          <p:cNvSpPr txBox="1">
            <a:spLocks/>
          </p:cNvSpPr>
          <p:nvPr/>
        </p:nvSpPr>
        <p:spPr>
          <a:xfrm>
            <a:off x="0" y="0"/>
            <a:ext cx="12191999" cy="720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200" b="1" i="1" dirty="0">
                <a:solidFill>
                  <a:schemeClr val="accent1">
                    <a:lumMod val="75000"/>
                  </a:schemeClr>
                </a:solidFill>
              </a:rPr>
              <a:t>Workflow for </a:t>
            </a: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planned control improvements &amp; new projects</a:t>
            </a:r>
            <a:endParaRPr lang="en-GB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404199" y="1872675"/>
            <a:ext cx="499726" cy="2384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1</a:t>
            </a:r>
            <a:r>
              <a:rPr lang="en-GB" sz="1100" b="1" baseline="30000" dirty="0" smtClean="0"/>
              <a:t>st</a:t>
            </a:r>
            <a:r>
              <a:rPr lang="en-GB" sz="1100" b="1" dirty="0" smtClean="0"/>
              <a:t> WF</a:t>
            </a:r>
            <a:endParaRPr lang="en-GB" sz="1100" b="1" dirty="0"/>
          </a:p>
        </p:txBody>
      </p:sp>
      <p:sp>
        <p:nvSpPr>
          <p:cNvPr id="91" name="Rectangle 90"/>
          <p:cNvSpPr/>
          <p:nvPr/>
        </p:nvSpPr>
        <p:spPr>
          <a:xfrm>
            <a:off x="3077866" y="1212236"/>
            <a:ext cx="96693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New project?</a:t>
            </a:r>
            <a:endParaRPr lang="en-GB" sz="1100" b="1" dirty="0"/>
          </a:p>
        </p:txBody>
      </p:sp>
      <p:sp>
        <p:nvSpPr>
          <p:cNvPr id="95" name="Flowchart: Decision 94"/>
          <p:cNvSpPr/>
          <p:nvPr/>
        </p:nvSpPr>
        <p:spPr>
          <a:xfrm>
            <a:off x="3390706" y="1502880"/>
            <a:ext cx="252000" cy="180000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100" b="1" dirty="0">
              <a:solidFill>
                <a:schemeClr val="tx1"/>
              </a:solidFill>
            </a:endParaRPr>
          </a:p>
        </p:txBody>
      </p:sp>
      <p:cxnSp>
        <p:nvCxnSpPr>
          <p:cNvPr id="96" name="Straight Arrow Connector 95"/>
          <p:cNvCxnSpPr>
            <a:stCxn id="95" idx="2"/>
            <a:endCxn id="99" idx="0"/>
          </p:cNvCxnSpPr>
          <p:nvPr/>
        </p:nvCxnSpPr>
        <p:spPr>
          <a:xfrm flipH="1">
            <a:off x="3516217" y="1682880"/>
            <a:ext cx="489" cy="6180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37"/>
          <p:cNvCxnSpPr>
            <a:stCxn id="95" idx="3"/>
            <a:endCxn id="100" idx="1"/>
          </p:cNvCxnSpPr>
          <p:nvPr/>
        </p:nvCxnSpPr>
        <p:spPr>
          <a:xfrm>
            <a:off x="3642706" y="1592880"/>
            <a:ext cx="616576" cy="84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>
            <a:off x="2934489" y="2300941"/>
            <a:ext cx="1163455" cy="2384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HW selection</a:t>
            </a:r>
            <a:endParaRPr lang="en-GB" sz="1100" b="1" dirty="0"/>
          </a:p>
        </p:txBody>
      </p:sp>
      <p:sp>
        <p:nvSpPr>
          <p:cNvPr id="100" name="Rectangle 99"/>
          <p:cNvSpPr/>
          <p:nvPr/>
        </p:nvSpPr>
        <p:spPr>
          <a:xfrm>
            <a:off x="4259282" y="1474473"/>
            <a:ext cx="1432639" cy="2384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Reverse Engineering</a:t>
            </a:r>
            <a:endParaRPr lang="en-GB" sz="1100" b="1" dirty="0"/>
          </a:p>
        </p:txBody>
      </p:sp>
      <p:sp>
        <p:nvSpPr>
          <p:cNvPr id="101" name="Rectangle 100"/>
          <p:cNvSpPr/>
          <p:nvPr/>
        </p:nvSpPr>
        <p:spPr>
          <a:xfrm>
            <a:off x="3206880" y="1583601"/>
            <a:ext cx="3786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yes</a:t>
            </a:r>
            <a:endParaRPr lang="en-GB" sz="1100" b="1" dirty="0"/>
          </a:p>
        </p:txBody>
      </p:sp>
      <p:sp>
        <p:nvSpPr>
          <p:cNvPr id="102" name="Rectangle 101"/>
          <p:cNvSpPr/>
          <p:nvPr/>
        </p:nvSpPr>
        <p:spPr>
          <a:xfrm>
            <a:off x="3567908" y="1384792"/>
            <a:ext cx="3353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no</a:t>
            </a:r>
            <a:endParaRPr lang="en-GB" sz="1100" b="1" dirty="0"/>
          </a:p>
        </p:txBody>
      </p:sp>
      <p:sp>
        <p:nvSpPr>
          <p:cNvPr id="103" name="Rectangle 102"/>
          <p:cNvSpPr/>
          <p:nvPr/>
        </p:nvSpPr>
        <p:spPr>
          <a:xfrm>
            <a:off x="4543016" y="2684285"/>
            <a:ext cx="892605" cy="237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HW lab tests</a:t>
            </a:r>
            <a:endParaRPr lang="en-GB" sz="1100" b="1" dirty="0"/>
          </a:p>
        </p:txBody>
      </p:sp>
      <p:cxnSp>
        <p:nvCxnSpPr>
          <p:cNvPr id="104" name="Straight Arrow Connector 37"/>
          <p:cNvCxnSpPr>
            <a:stCxn id="99" idx="2"/>
            <a:endCxn id="103" idx="1"/>
          </p:cNvCxnSpPr>
          <p:nvPr/>
        </p:nvCxnSpPr>
        <p:spPr>
          <a:xfrm rot="16200000" flipH="1">
            <a:off x="3897792" y="2157861"/>
            <a:ext cx="263648" cy="1026799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105"/>
          <p:cNvSpPr/>
          <p:nvPr/>
        </p:nvSpPr>
        <p:spPr>
          <a:xfrm>
            <a:off x="2797795" y="2996056"/>
            <a:ext cx="1435886" cy="2384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UCPC version selection </a:t>
            </a:r>
            <a:endParaRPr lang="en-GB" sz="1100" b="1" dirty="0"/>
          </a:p>
        </p:txBody>
      </p:sp>
      <p:cxnSp>
        <p:nvCxnSpPr>
          <p:cNvPr id="110" name="Straight Arrow Connector 37"/>
          <p:cNvCxnSpPr>
            <a:stCxn id="99" idx="2"/>
            <a:endCxn id="106" idx="0"/>
          </p:cNvCxnSpPr>
          <p:nvPr/>
        </p:nvCxnSpPr>
        <p:spPr>
          <a:xfrm rot="5400000">
            <a:off x="3287669" y="2767507"/>
            <a:ext cx="456619" cy="47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37"/>
          <p:cNvCxnSpPr>
            <a:stCxn id="103" idx="0"/>
            <a:endCxn id="99" idx="3"/>
          </p:cNvCxnSpPr>
          <p:nvPr/>
        </p:nvCxnSpPr>
        <p:spPr>
          <a:xfrm rot="16200000" flipV="1">
            <a:off x="4411584" y="2106549"/>
            <a:ext cx="264096" cy="891375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Rectangle 121"/>
          <p:cNvSpPr/>
          <p:nvPr/>
        </p:nvSpPr>
        <p:spPr>
          <a:xfrm>
            <a:off x="96626" y="1452545"/>
            <a:ext cx="958995" cy="4951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>
                <a:solidFill>
                  <a:schemeClr val="bg1"/>
                </a:solidFill>
              </a:rPr>
              <a:t>N</a:t>
            </a:r>
            <a:r>
              <a:rPr lang="en-GB" sz="1100" b="1" dirty="0" smtClean="0">
                <a:solidFill>
                  <a:schemeClr val="bg1"/>
                </a:solidFill>
              </a:rPr>
              <a:t>ew logic</a:t>
            </a:r>
          </a:p>
          <a:p>
            <a:pPr algn="ctr"/>
            <a:r>
              <a:rPr lang="en-GB" sz="1100" b="1" dirty="0" smtClean="0">
                <a:solidFill>
                  <a:schemeClr val="bg1"/>
                </a:solidFill>
              </a:rPr>
              <a:t> specification</a:t>
            </a:r>
          </a:p>
          <a:p>
            <a:pPr algn="ctr"/>
            <a:r>
              <a:rPr lang="en-GB" sz="1100" b="1" dirty="0" smtClean="0">
                <a:solidFill>
                  <a:schemeClr val="bg1"/>
                </a:solidFill>
              </a:rPr>
              <a:t>or ECR</a:t>
            </a:r>
            <a:endParaRPr lang="en-GB" sz="1100" b="1" dirty="0">
              <a:solidFill>
                <a:schemeClr val="bg1"/>
              </a:solidFill>
            </a:endParaRPr>
          </a:p>
        </p:txBody>
      </p:sp>
      <p:cxnSp>
        <p:nvCxnSpPr>
          <p:cNvPr id="149" name="Straight Arrow Connector 37"/>
          <p:cNvCxnSpPr>
            <a:stCxn id="103" idx="2"/>
            <a:endCxn id="152" idx="3"/>
          </p:cNvCxnSpPr>
          <p:nvPr/>
        </p:nvCxnSpPr>
        <p:spPr>
          <a:xfrm rot="5400000">
            <a:off x="4467111" y="3135115"/>
            <a:ext cx="735439" cy="308979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Rectangle 151"/>
          <p:cNvSpPr/>
          <p:nvPr/>
        </p:nvSpPr>
        <p:spPr>
          <a:xfrm>
            <a:off x="2353864" y="3377595"/>
            <a:ext cx="2326476" cy="55945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Create from template or Update GIT project [baseline, libraries, default templates] and configure application </a:t>
            </a:r>
          </a:p>
        </p:txBody>
      </p:sp>
      <p:pic>
        <p:nvPicPr>
          <p:cNvPr id="153" name="Picture 15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2742" y="3385546"/>
            <a:ext cx="426781" cy="546783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154" name="Rectangle 153"/>
          <p:cNvSpPr/>
          <p:nvPr/>
        </p:nvSpPr>
        <p:spPr>
          <a:xfrm>
            <a:off x="2518449" y="4997059"/>
            <a:ext cx="1996737" cy="55945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Commit &amp; build project with </a:t>
            </a:r>
            <a:r>
              <a:rPr lang="en-GB" sz="1100" b="1" spc="-1" dirty="0" err="1" smtClean="0">
                <a:solidFill>
                  <a:schemeClr val="tx1"/>
                </a:solidFill>
                <a:ea typeface="DejaVu Sans"/>
              </a:rPr>
              <a:t>GitLab</a:t>
            </a:r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 CI </a:t>
            </a:r>
            <a:r>
              <a:rPr lang="en-GB" sz="1100" b="1" spc="-1" dirty="0">
                <a:solidFill>
                  <a:schemeClr val="tx1"/>
                </a:solidFill>
                <a:ea typeface="DejaVu Sans"/>
              </a:rPr>
              <a:t>and </a:t>
            </a:r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then deploy automatically to</a:t>
            </a:r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 mirror system</a:t>
            </a:r>
          </a:p>
        </p:txBody>
      </p:sp>
      <p:pic>
        <p:nvPicPr>
          <p:cNvPr id="157" name="Picture 15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86250" y="5007352"/>
            <a:ext cx="426781" cy="546783"/>
          </a:xfrm>
          <a:prstGeom prst="rect">
            <a:avLst/>
          </a:prstGeom>
          <a:ln w="9525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aintStroke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V="1">
            <a:off x="4739998" y="2455281"/>
            <a:ext cx="240447" cy="210677"/>
          </a:xfrm>
          <a:prstGeom prst="rect">
            <a:avLst/>
          </a:prstGeom>
        </p:spPr>
      </p:pic>
      <p:cxnSp>
        <p:nvCxnSpPr>
          <p:cNvPr id="173" name="Straight Arrow Connector 37"/>
          <p:cNvCxnSpPr>
            <a:stCxn id="106" idx="2"/>
            <a:endCxn id="152" idx="0"/>
          </p:cNvCxnSpPr>
          <p:nvPr/>
        </p:nvCxnSpPr>
        <p:spPr>
          <a:xfrm rot="16200000" flipH="1">
            <a:off x="3444899" y="3305391"/>
            <a:ext cx="143043" cy="136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Rectangle 192"/>
          <p:cNvSpPr/>
          <p:nvPr/>
        </p:nvSpPr>
        <p:spPr>
          <a:xfrm>
            <a:off x="1466492" y="4149448"/>
            <a:ext cx="1555113" cy="6094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Fill/Update Specs DB [Objects, Interlocks &amp; Logic templates]</a:t>
            </a:r>
            <a:endParaRPr lang="en-GB" sz="1100" b="1" dirty="0"/>
          </a:p>
        </p:txBody>
      </p:sp>
      <p:cxnSp>
        <p:nvCxnSpPr>
          <p:cNvPr id="194" name="Straight Arrow Connector 37"/>
          <p:cNvCxnSpPr>
            <a:stCxn id="152" idx="2"/>
            <a:endCxn id="268" idx="0"/>
          </p:cNvCxnSpPr>
          <p:nvPr/>
        </p:nvCxnSpPr>
        <p:spPr>
          <a:xfrm rot="16200000" flipH="1">
            <a:off x="3439224" y="4014930"/>
            <a:ext cx="155801" cy="4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Rectangle 196"/>
          <p:cNvSpPr/>
          <p:nvPr/>
        </p:nvSpPr>
        <p:spPr>
          <a:xfrm>
            <a:off x="3057352" y="4158985"/>
            <a:ext cx="1371835" cy="5999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Program templates</a:t>
            </a:r>
            <a:endParaRPr lang="en-GB" sz="1100" b="1" dirty="0"/>
          </a:p>
        </p:txBody>
      </p:sp>
      <p:cxnSp>
        <p:nvCxnSpPr>
          <p:cNvPr id="202" name="Straight Arrow Connector 37"/>
          <p:cNvCxnSpPr>
            <a:stCxn id="268" idx="2"/>
            <a:endCxn id="154" idx="0"/>
          </p:cNvCxnSpPr>
          <p:nvPr/>
        </p:nvCxnSpPr>
        <p:spPr>
          <a:xfrm rot="5400000">
            <a:off x="3428870" y="4908783"/>
            <a:ext cx="176224" cy="32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Rectangle 210"/>
          <p:cNvSpPr/>
          <p:nvPr/>
        </p:nvSpPr>
        <p:spPr>
          <a:xfrm>
            <a:off x="4476143" y="4158984"/>
            <a:ext cx="1375136" cy="5999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/>
              <a:t>Create</a:t>
            </a:r>
          </a:p>
          <a:p>
            <a:pPr algn="ctr"/>
            <a:r>
              <a:rPr lang="en-GB" sz="1100" b="1" dirty="0" smtClean="0"/>
              <a:t>hardware configuration</a:t>
            </a:r>
            <a:endParaRPr lang="en-GB" sz="1100" b="1" dirty="0"/>
          </a:p>
        </p:txBody>
      </p:sp>
      <p:sp>
        <p:nvSpPr>
          <p:cNvPr id="257" name="Rectangle 256"/>
          <p:cNvSpPr/>
          <p:nvPr/>
        </p:nvSpPr>
        <p:spPr>
          <a:xfrm>
            <a:off x="2568807" y="5721234"/>
            <a:ext cx="1890308" cy="4196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dirty="0" smtClean="0">
                <a:solidFill>
                  <a:schemeClr val="tx1"/>
                </a:solidFill>
              </a:rPr>
              <a:t>Test </a:t>
            </a:r>
            <a:r>
              <a:rPr lang="en-GB" sz="1100" b="1" dirty="0" smtClean="0">
                <a:solidFill>
                  <a:schemeClr val="tx1"/>
                </a:solidFill>
              </a:rPr>
              <a:t>project on mirror control system by DEV and</a:t>
            </a:r>
            <a:r>
              <a:rPr lang="en-GB" sz="1100" b="1" dirty="0" smtClean="0">
                <a:solidFill>
                  <a:srgbClr val="FF0000"/>
                </a:solidFill>
              </a:rPr>
              <a:t> </a:t>
            </a:r>
            <a:r>
              <a:rPr lang="en-GB" sz="1100" b="1" dirty="0">
                <a:solidFill>
                  <a:srgbClr val="FF0000"/>
                </a:solidFill>
              </a:rPr>
              <a:t>OP</a:t>
            </a:r>
            <a:endParaRPr lang="en-GB" sz="1100" b="1" dirty="0" smtClean="0">
              <a:solidFill>
                <a:schemeClr val="tx1"/>
              </a:solidFill>
            </a:endParaRPr>
          </a:p>
        </p:txBody>
      </p:sp>
      <p:cxnSp>
        <p:nvCxnSpPr>
          <p:cNvPr id="258" name="Straight Arrow Connector 37"/>
          <p:cNvCxnSpPr>
            <a:stCxn id="257" idx="1"/>
            <a:endCxn id="268" idx="1"/>
          </p:cNvCxnSpPr>
          <p:nvPr/>
        </p:nvCxnSpPr>
        <p:spPr>
          <a:xfrm rot="10800000">
            <a:off x="1050513" y="4456845"/>
            <a:ext cx="1518295" cy="1474193"/>
          </a:xfrm>
          <a:prstGeom prst="bentConnector3">
            <a:avLst>
              <a:gd name="adj1" fmla="val 115056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0" name="Picture 25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aintStroke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V="1">
            <a:off x="840643" y="5165259"/>
            <a:ext cx="240447" cy="210677"/>
          </a:xfrm>
          <a:prstGeom prst="rect">
            <a:avLst/>
          </a:prstGeom>
        </p:spPr>
      </p:pic>
      <p:cxnSp>
        <p:nvCxnSpPr>
          <p:cNvPr id="261" name="Straight Arrow Connector 37"/>
          <p:cNvCxnSpPr>
            <a:stCxn id="154" idx="2"/>
            <a:endCxn id="257" idx="0"/>
          </p:cNvCxnSpPr>
          <p:nvPr/>
        </p:nvCxnSpPr>
        <p:spPr>
          <a:xfrm rot="5400000">
            <a:off x="3433031" y="5637447"/>
            <a:ext cx="164718" cy="2857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Straight Arrow Connector 37"/>
          <p:cNvCxnSpPr>
            <a:stCxn id="154" idx="3"/>
            <a:endCxn id="12" idx="3"/>
          </p:cNvCxnSpPr>
          <p:nvPr/>
        </p:nvCxnSpPr>
        <p:spPr>
          <a:xfrm flipH="1" flipV="1">
            <a:off x="3023333" y="1226068"/>
            <a:ext cx="1491853" cy="4050720"/>
          </a:xfrm>
          <a:prstGeom prst="bentConnector3">
            <a:avLst>
              <a:gd name="adj1" fmla="val -119861"/>
            </a:avLst>
          </a:prstGeom>
          <a:ln w="190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37"/>
          <p:cNvCxnSpPr>
            <a:stCxn id="100" idx="2"/>
            <a:endCxn id="109" idx="0"/>
          </p:cNvCxnSpPr>
          <p:nvPr/>
        </p:nvCxnSpPr>
        <p:spPr>
          <a:xfrm rot="5400000">
            <a:off x="4914280" y="1773035"/>
            <a:ext cx="121389" cy="125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tangle 108"/>
          <p:cNvSpPr/>
          <p:nvPr/>
        </p:nvSpPr>
        <p:spPr>
          <a:xfrm>
            <a:off x="4256770" y="1834358"/>
            <a:ext cx="1435151" cy="237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1" spc="-1" dirty="0" smtClean="0">
                <a:solidFill>
                  <a:schemeClr val="tx1"/>
                </a:solidFill>
                <a:ea typeface="DejaVu Sans"/>
              </a:rPr>
              <a:t>Update specs DB in Git</a:t>
            </a:r>
            <a:endParaRPr lang="en-GB" sz="1100" b="1" dirty="0">
              <a:solidFill>
                <a:schemeClr val="tx1"/>
              </a:solidFill>
            </a:endParaRPr>
          </a:p>
        </p:txBody>
      </p:sp>
      <p:cxnSp>
        <p:nvCxnSpPr>
          <p:cNvPr id="111" name="Straight Arrow Connector 37"/>
          <p:cNvCxnSpPr>
            <a:stCxn id="109" idx="2"/>
            <a:endCxn id="99" idx="0"/>
          </p:cNvCxnSpPr>
          <p:nvPr/>
        </p:nvCxnSpPr>
        <p:spPr>
          <a:xfrm rot="5400000">
            <a:off x="4130791" y="1457385"/>
            <a:ext cx="228983" cy="145812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37"/>
          <p:cNvCxnSpPr/>
          <p:nvPr/>
        </p:nvCxnSpPr>
        <p:spPr>
          <a:xfrm flipV="1">
            <a:off x="4524416" y="5277367"/>
            <a:ext cx="121261" cy="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>
            <a:off x="4652526" y="5044990"/>
            <a:ext cx="9204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GIT commits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88984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29044</TotalTime>
  <Words>1371</Words>
  <Application>Microsoft Office PowerPoint</Application>
  <PresentationFormat>Widescreen</PresentationFormat>
  <Paragraphs>210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DejaVu Sans</vt:lpstr>
      <vt:lpstr>Roboto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Tovar-Gonzalez</dc:creator>
  <cp:lastModifiedBy>Czeslaw Fluder</cp:lastModifiedBy>
  <cp:revision>1044</cp:revision>
  <cp:lastPrinted>2023-04-19T07:57:33Z</cp:lastPrinted>
  <dcterms:created xsi:type="dcterms:W3CDTF">2021-10-15T07:11:43Z</dcterms:created>
  <dcterms:modified xsi:type="dcterms:W3CDTF">2023-04-20T08:22:41Z</dcterms:modified>
</cp:coreProperties>
</file>