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6" r:id="rId4"/>
    <p:sldId id="359" r:id="rId5"/>
    <p:sldId id="298" r:id="rId6"/>
    <p:sldId id="360" r:id="rId7"/>
    <p:sldId id="361" r:id="rId8"/>
    <p:sldId id="391" r:id="rId9"/>
    <p:sldId id="318" r:id="rId10"/>
    <p:sldId id="317" r:id="rId11"/>
    <p:sldId id="315" r:id="rId12"/>
    <p:sldId id="333" r:id="rId13"/>
    <p:sldId id="353" r:id="rId14"/>
    <p:sldId id="302" r:id="rId15"/>
    <p:sldId id="345" r:id="rId16"/>
    <p:sldId id="320" r:id="rId17"/>
    <p:sldId id="321" r:id="rId18"/>
    <p:sldId id="323" r:id="rId19"/>
    <p:sldId id="327" r:id="rId20"/>
    <p:sldId id="330" r:id="rId21"/>
    <p:sldId id="331" r:id="rId22"/>
    <p:sldId id="387" r:id="rId23"/>
    <p:sldId id="329" r:id="rId24"/>
    <p:sldId id="354" r:id="rId25"/>
    <p:sldId id="332" r:id="rId26"/>
    <p:sldId id="334" r:id="rId27"/>
    <p:sldId id="335" r:id="rId28"/>
    <p:sldId id="336" r:id="rId29"/>
    <p:sldId id="337" r:id="rId30"/>
    <p:sldId id="338" r:id="rId31"/>
    <p:sldId id="339" r:id="rId32"/>
    <p:sldId id="394" r:id="rId33"/>
    <p:sldId id="395" r:id="rId34"/>
    <p:sldId id="340" r:id="rId35"/>
    <p:sldId id="261" r:id="rId36"/>
    <p:sldId id="341" r:id="rId37"/>
    <p:sldId id="342" r:id="rId38"/>
    <p:sldId id="346" r:id="rId39"/>
    <p:sldId id="362" r:id="rId40"/>
    <p:sldId id="363" r:id="rId41"/>
    <p:sldId id="379" r:id="rId42"/>
    <p:sldId id="378" r:id="rId43"/>
    <p:sldId id="384" r:id="rId44"/>
    <p:sldId id="385" r:id="rId45"/>
    <p:sldId id="381" r:id="rId46"/>
    <p:sldId id="366" r:id="rId47"/>
    <p:sldId id="403" r:id="rId48"/>
    <p:sldId id="377" r:id="rId49"/>
    <p:sldId id="380" r:id="rId50"/>
    <p:sldId id="404" r:id="rId51"/>
    <p:sldId id="405" r:id="rId52"/>
    <p:sldId id="406" r:id="rId53"/>
    <p:sldId id="407" r:id="rId54"/>
    <p:sldId id="392" r:id="rId55"/>
    <p:sldId id="409" r:id="rId56"/>
    <p:sldId id="410" r:id="rId57"/>
    <p:sldId id="411" r:id="rId58"/>
    <p:sldId id="412" r:id="rId59"/>
    <p:sldId id="413" r:id="rId60"/>
    <p:sldId id="398" r:id="rId61"/>
    <p:sldId id="344" r:id="rId62"/>
    <p:sldId id="408" r:id="rId63"/>
    <p:sldId id="399" r:id="rId64"/>
    <p:sldId id="401" r:id="rId65"/>
    <p:sldId id="414" r:id="rId66"/>
    <p:sldId id="373" r:id="rId67"/>
    <p:sldId id="375" r:id="rId68"/>
    <p:sldId id="386" r:id="rId69"/>
    <p:sldId id="355" r:id="rId70"/>
    <p:sldId id="376" r:id="rId71"/>
    <p:sldId id="286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20" y="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0" y="12030"/>
            <a:ext cx="1021977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8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3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07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B. Fernández et al. | Towards the optimization of the Safety Life-Cycle for SIS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1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44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20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4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1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9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4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45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7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82E57-6366-4E07-A615-7EA97E279FEF}" type="datetimeFigureOut">
              <a:rPr lang="en-GB" smtClean="0"/>
              <a:t>01/06/2023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D9B49-BB3A-4ABA-87F7-C190F6E94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58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724733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www.isograph.com/software/reliability-workbench/prediction-software/mil-hdbk-217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1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jpeg"/><Relationship Id="rId7" Type="http://schemas.openxmlformats.org/officeDocument/2006/relationships/image" Target="../media/image40.jpg"/><Relationship Id="rId12" Type="http://schemas.openxmlformats.org/officeDocument/2006/relationships/image" Target="../media/image21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7.jpeg"/><Relationship Id="rId7" Type="http://schemas.openxmlformats.org/officeDocument/2006/relationships/image" Target="../media/image45.jpg"/><Relationship Id="rId12" Type="http://schemas.openxmlformats.org/officeDocument/2006/relationships/image" Target="../media/image21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7.png"/><Relationship Id="rId5" Type="http://schemas.openxmlformats.org/officeDocument/2006/relationships/image" Target="../media/image39.png"/><Relationship Id="rId10" Type="http://schemas.openxmlformats.org/officeDocument/2006/relationships/image" Target="../media/image46.png"/><Relationship Id="rId4" Type="http://schemas.openxmlformats.org/officeDocument/2006/relationships/image" Target="../media/image38.png"/><Relationship Id="rId9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8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56.jp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icalepcs2019.vrws.de/papers/mopha041.pdf" TargetMode="External"/><Relationship Id="rId7" Type="http://schemas.openxmlformats.org/officeDocument/2006/relationships/image" Target="../media/image68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8.jpeg"/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12" Type="http://schemas.openxmlformats.org/officeDocument/2006/relationships/hyperlink" Target="https://cern.ch/plcverif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jpe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7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hyperlink" Target="https://edms.cern.ch/document/2166298/0.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oleObject" Target="../embeddings/oleObject3.bin"/><Relationship Id="rId4" Type="http://schemas.openxmlformats.org/officeDocument/2006/relationships/image" Target="../media/image87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pn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98.png"/><Relationship Id="rId5" Type="http://schemas.openxmlformats.org/officeDocument/2006/relationships/image" Target="../media/image92.png"/><Relationship Id="rId10" Type="http://schemas.openxmlformats.org/officeDocument/2006/relationships/image" Target="../media/image97.jpeg"/><Relationship Id="rId4" Type="http://schemas.openxmlformats.org/officeDocument/2006/relationships/image" Target="../media/image91.jpeg"/><Relationship Id="rId9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png"/><Relationship Id="rId4" Type="http://schemas.openxmlformats.org/officeDocument/2006/relationships/image" Target="../media/image10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wnloads.opito.com/downloads/Critical-evaluation-of-quantitative-human-error-estimation-methods-in-light-of-different-incident-causation-models-2018.pdf?mtime=20181029151433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6.png"/><Relationship Id="rId4" Type="http://schemas.openxmlformats.org/officeDocument/2006/relationships/image" Target="../media/image11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114042/2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7.png"/><Relationship Id="rId7" Type="http://schemas.openxmlformats.org/officeDocument/2006/relationships/image" Target="../media/image1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#!master/navigator/document?P:1130229435:100966634:subDocs" TargetMode="External"/><Relationship Id="rId5" Type="http://schemas.openxmlformats.org/officeDocument/2006/relationships/image" Target="../media/image128.png"/><Relationship Id="rId4" Type="http://schemas.openxmlformats.org/officeDocument/2006/relationships/image" Target="../media/image43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fcdeb3597bbefa61732b5fdbb53c53e6" TargetMode="External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edms.cern.ch/document/2647881/1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unicos.web.cern.ch/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v.com/landingpage/en/training-functional-safety-cyber-security/main-navigation/functional-safety/" TargetMode="External"/><Relationship Id="rId2" Type="http://schemas.openxmlformats.org/officeDocument/2006/relationships/hyperlink" Target="https://www.tuvsud.com/en-us/services/functional-safety/about#:~:text=More%20technically%20however%2C%20the%20definition,(often%20called%20safety%20functions).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uv.com/landingpage/en/training-functional-safety-cyber-security/catalogue_pages/catalogue06-process-hazard-risk-analysis.html" TargetMode="External"/><Relationship Id="rId4" Type="http://schemas.openxmlformats.org/officeDocument/2006/relationships/hyperlink" Target="https://www.tuv.com/landingpage/en/training-functional-safety-cyber-security/catalogue_page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1796715" y="1824790"/>
            <a:ext cx="8534401" cy="1798304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tx2"/>
                </a:solidFill>
              </a:rPr>
              <a:t>Functional Safety at BE-ICS</a:t>
            </a:r>
            <a:br>
              <a:rPr lang="en-GB" sz="3600" b="1" dirty="0">
                <a:solidFill>
                  <a:schemeClr val="tx2"/>
                </a:solidFill>
              </a:rPr>
            </a:b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7151298" y="4446494"/>
            <a:ext cx="3556808" cy="169551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1900" dirty="0">
                <a:solidFill>
                  <a:schemeClr val="tx2"/>
                </a:solidFill>
              </a:rPr>
              <a:t>Borja Fernández Adiego</a:t>
            </a:r>
          </a:p>
          <a:p>
            <a:pPr algn="r"/>
            <a:r>
              <a:rPr lang="en-US" sz="1900" dirty="0">
                <a:solidFill>
                  <a:schemeClr val="tx2"/>
                </a:solidFill>
              </a:rPr>
              <a:t>Andrea Germinario</a:t>
            </a:r>
          </a:p>
          <a:p>
            <a:pPr algn="r"/>
            <a:r>
              <a:rPr lang="en-US" sz="1900" dirty="0">
                <a:solidFill>
                  <a:schemeClr val="tx2"/>
                </a:solidFill>
              </a:rPr>
              <a:t>Enrique Blanco </a:t>
            </a:r>
            <a:r>
              <a:rPr lang="en-US" sz="1900" dirty="0" err="1">
                <a:solidFill>
                  <a:schemeClr val="tx2"/>
                </a:solidFill>
              </a:rPr>
              <a:t>Viñuela</a:t>
            </a:r>
            <a:endParaRPr lang="en-US" sz="1900" dirty="0">
              <a:solidFill>
                <a:schemeClr val="tx2"/>
              </a:solidFill>
            </a:endParaRPr>
          </a:p>
          <a:p>
            <a:pPr algn="r"/>
            <a:r>
              <a:rPr lang="en-US" sz="1900" dirty="0" err="1">
                <a:solidFill>
                  <a:schemeClr val="tx2"/>
                </a:solidFill>
              </a:rPr>
              <a:t>Frédéric</a:t>
            </a:r>
            <a:r>
              <a:rPr lang="en-US" sz="1900" dirty="0">
                <a:solidFill>
                  <a:schemeClr val="tx2"/>
                </a:solidFill>
              </a:rPr>
              <a:t> Chapron</a:t>
            </a:r>
          </a:p>
          <a:p>
            <a:pPr algn="r"/>
            <a:r>
              <a:rPr lang="en-US" sz="1900" dirty="0">
                <a:solidFill>
                  <a:schemeClr val="tx2"/>
                </a:solidFill>
              </a:rPr>
              <a:t>Peter Sollander</a:t>
            </a:r>
          </a:p>
          <a:p>
            <a:pPr algn="r"/>
            <a:endParaRPr lang="en-US" sz="1800" i="1" dirty="0">
              <a:solidFill>
                <a:schemeClr val="tx2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7151298" y="6241522"/>
            <a:ext cx="3556808" cy="286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>
                <a:solidFill>
                  <a:schemeClr val="tx2"/>
                </a:solidFill>
              </a:rPr>
              <a:t>31/05/2023</a:t>
            </a:r>
            <a:endParaRPr lang="en-US" sz="1800" dirty="0">
              <a:solidFill>
                <a:schemeClr val="tx2"/>
              </a:solidFill>
            </a:endParaRPr>
          </a:p>
          <a:p>
            <a:pPr algn="r"/>
            <a:endParaRPr lang="en-US" sz="1800" dirty="0">
              <a:solidFill>
                <a:schemeClr val="tx2"/>
              </a:solidFill>
            </a:endParaRPr>
          </a:p>
          <a:p>
            <a:pPr algn="r"/>
            <a:endParaRPr lang="en-US" sz="1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9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34" y="634026"/>
            <a:ext cx="5283698" cy="557588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2967" y="1439334"/>
            <a:ext cx="6399758" cy="5212478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IEC 61511 </a:t>
            </a:r>
            <a:r>
              <a:rPr lang="en-US" sz="1800" b="0" dirty="0"/>
              <a:t>standard - </a:t>
            </a:r>
            <a:r>
              <a:rPr lang="en-US" sz="1800" dirty="0"/>
              <a:t>SIS</a:t>
            </a:r>
            <a:r>
              <a:rPr lang="en-US" sz="1800" b="0" dirty="0"/>
              <a:t> (Safety Instrumented Systems) for the </a:t>
            </a:r>
            <a:r>
              <a:rPr lang="en-US" sz="1800" dirty="0"/>
              <a:t>industrial process sector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/>
              <a:t>It provides the </a:t>
            </a:r>
            <a:r>
              <a:rPr lang="en-US" sz="1800" dirty="0"/>
              <a:t>safety life-cycle</a:t>
            </a:r>
            <a:r>
              <a:rPr lang="en-US" sz="1800" b="0" dirty="0"/>
              <a:t>:</a:t>
            </a:r>
            <a:endParaRPr lang="en-GB" sz="1800" b="0" dirty="0"/>
          </a:p>
          <a:p>
            <a:pPr marL="896938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11 phases (to complete the project)</a:t>
            </a:r>
          </a:p>
          <a:p>
            <a:pPr marL="896938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0" dirty="0"/>
              <a:t>19 Clauses (</a:t>
            </a:r>
            <a:r>
              <a:rPr lang="en-US" sz="1800" dirty="0"/>
              <a:t>requirements</a:t>
            </a:r>
            <a:r>
              <a:rPr lang="en-US" sz="1800" b="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b="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/>
              <a:t>Very </a:t>
            </a:r>
            <a:r>
              <a:rPr lang="en-US" sz="1800" dirty="0"/>
              <a:t>challenging</a:t>
            </a:r>
            <a:r>
              <a:rPr lang="en-US" sz="1800" b="0" dirty="0"/>
              <a:t> task </a:t>
            </a:r>
            <a:r>
              <a:rPr lang="en-US" sz="1800" dirty="0"/>
              <a:t>to implement </a:t>
            </a:r>
            <a:r>
              <a:rPr lang="en-US" sz="1800" b="0" dirty="0"/>
              <a:t>all the requirements (lots of resources and time-consuming)</a:t>
            </a:r>
          </a:p>
        </p:txBody>
      </p:sp>
      <p:sp>
        <p:nvSpPr>
          <p:cNvPr id="7" name="Rectangle 6"/>
          <p:cNvSpPr/>
          <p:nvPr/>
        </p:nvSpPr>
        <p:spPr>
          <a:xfrm>
            <a:off x="9023783" y="586693"/>
            <a:ext cx="1630393" cy="13252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53158" y="2123573"/>
            <a:ext cx="1630393" cy="15039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79534" y="634026"/>
            <a:ext cx="689164" cy="551411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64775" y="2510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2"/>
                </a:solidFill>
              </a:rPr>
              <a:t>Context – IEC 61511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83552" y="2868706"/>
            <a:ext cx="1579320" cy="89328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29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24" b="5304"/>
          <a:stretch/>
        </p:blipFill>
        <p:spPr>
          <a:xfrm>
            <a:off x="5040923" y="1058139"/>
            <a:ext cx="5191934" cy="229310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Failures types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3193" y="3388659"/>
            <a:ext cx="58305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types according their nature: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Random Hardware Failures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From degradation mechanism</a:t>
            </a:r>
          </a:p>
          <a:p>
            <a:pPr marL="457200" lvl="2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Systematic Failures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Incorrect specification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Human errors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Software errors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Maintenance and modifications</a:t>
            </a:r>
          </a:p>
          <a:p>
            <a:pPr marL="914400" lvl="3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….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6409" y="1891138"/>
            <a:ext cx="3285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per project phase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1145" y="5740026"/>
            <a:ext cx="6473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Functional Safety cares </a:t>
            </a:r>
            <a:r>
              <a:rPr lang="en-US" sz="2000" dirty="0">
                <a:solidFill>
                  <a:schemeClr val="tx2"/>
                </a:solidFill>
              </a:rPr>
              <a:t>about </a:t>
            </a:r>
            <a:r>
              <a:rPr lang="en-US" sz="2000" b="1" dirty="0">
                <a:solidFill>
                  <a:schemeClr val="tx2"/>
                </a:solidFill>
              </a:rPr>
              <a:t>random and systematic </a:t>
            </a:r>
            <a:r>
              <a:rPr lang="en-US" sz="2000" dirty="0">
                <a:solidFill>
                  <a:schemeClr val="tx2"/>
                </a:solidFill>
              </a:rPr>
              <a:t>failures </a:t>
            </a:r>
            <a:r>
              <a:rPr lang="en-US" sz="2000" b="1" dirty="0">
                <a:solidFill>
                  <a:schemeClr val="tx2"/>
                </a:solidFill>
              </a:rPr>
              <a:t>but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only</a:t>
            </a:r>
            <a:r>
              <a:rPr lang="en-US" sz="2000" dirty="0">
                <a:solidFill>
                  <a:schemeClr val="tx2"/>
                </a:solidFill>
              </a:rPr>
              <a:t> about the </a:t>
            </a:r>
            <a:r>
              <a:rPr lang="en-US" sz="2000" b="1" dirty="0">
                <a:solidFill>
                  <a:schemeClr val="tx2"/>
                </a:solidFill>
              </a:rPr>
              <a:t>dangerous undetected failures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4604" y="3388659"/>
            <a:ext cx="48597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Failure types according their criticality and diagnostics: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Dangerous vs Safe</a:t>
            </a:r>
          </a:p>
          <a:p>
            <a:pPr lvl="1" indent="-285750">
              <a:buFont typeface="Wingdings" panose="05000000000000000000" pitchFamily="2" charset="2"/>
              <a:buChar char="§"/>
            </a:pPr>
            <a:endParaRPr lang="en-US" sz="2000" b="1" dirty="0">
              <a:solidFill>
                <a:schemeClr val="tx2"/>
              </a:solidFill>
            </a:endParaRPr>
          </a:p>
          <a:p>
            <a:pPr lvl="1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Detected vs Undetected</a:t>
            </a:r>
            <a:endParaRPr lang="en-US" sz="2000" dirty="0">
              <a:solidFill>
                <a:schemeClr val="tx2"/>
              </a:solidFill>
            </a:endParaRPr>
          </a:p>
          <a:p>
            <a:pPr marL="457200" lvl="2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FE6EB7A-1B16-F2AF-0F97-6D9F5F6AB1B4}"/>
              </a:ext>
            </a:extLst>
          </p:cNvPr>
          <p:cNvSpPr/>
          <p:nvPr/>
        </p:nvSpPr>
        <p:spPr>
          <a:xfrm>
            <a:off x="91250" y="1010039"/>
            <a:ext cx="11643550" cy="2336824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B1AA80E-963D-324F-72FF-09D0EF85B55F}"/>
              </a:ext>
            </a:extLst>
          </p:cNvPr>
          <p:cNvSpPr/>
          <p:nvPr/>
        </p:nvSpPr>
        <p:spPr>
          <a:xfrm>
            <a:off x="121494" y="3426075"/>
            <a:ext cx="4776621" cy="3398663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ACB51B7-2A62-8DA6-0D5F-B5D159FDC5F4}"/>
              </a:ext>
            </a:extLst>
          </p:cNvPr>
          <p:cNvSpPr/>
          <p:nvPr/>
        </p:nvSpPr>
        <p:spPr>
          <a:xfrm>
            <a:off x="5944667" y="3426075"/>
            <a:ext cx="5739946" cy="2092297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63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2" grpId="0" animBg="1"/>
      <p:bldP spid="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What about SIL?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392518"/>
            <a:ext cx="7848600" cy="6685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SIL</a:t>
            </a:r>
            <a:r>
              <a:rPr lang="en-US" sz="2000" dirty="0">
                <a:solidFill>
                  <a:schemeClr val="tx2"/>
                </a:solidFill>
              </a:rPr>
              <a:t> (Safety Integrity Level) = tool to </a:t>
            </a:r>
            <a:r>
              <a:rPr lang="en-US" sz="2000" b="1" dirty="0">
                <a:solidFill>
                  <a:schemeClr val="tx2"/>
                </a:solidFill>
              </a:rPr>
              <a:t>quantify the risk reduction</a:t>
            </a:r>
          </a:p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15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b="28563"/>
          <a:stretch/>
        </p:blipFill>
        <p:spPr bwMode="auto">
          <a:xfrm>
            <a:off x="1716188" y="3996064"/>
            <a:ext cx="4808672" cy="141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Quantitative SIL requirements | Download 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14" y="2061095"/>
            <a:ext cx="6668020" cy="163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97877" y="5906205"/>
            <a:ext cx="7848600" cy="668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tx2"/>
                </a:solidFill>
              </a:rPr>
              <a:t>But it is </a:t>
            </a:r>
            <a:r>
              <a:rPr lang="en-US" sz="2000" b="1" dirty="0">
                <a:solidFill>
                  <a:schemeClr val="tx2"/>
                </a:solidFill>
              </a:rPr>
              <a:t>not only about hardware reliability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637980" y="2061095"/>
            <a:ext cx="4217248" cy="18203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Low Demand: </a:t>
            </a:r>
            <a:r>
              <a:rPr lang="en-GB" sz="1600" dirty="0">
                <a:solidFill>
                  <a:schemeClr val="tx2"/>
                </a:solidFill>
              </a:rPr>
              <a:t>Safety Function demand rate is less than or equal to once a year</a:t>
            </a:r>
          </a:p>
          <a:p>
            <a:pPr marL="0" indent="0">
              <a:buNone/>
            </a:pPr>
            <a:endParaRPr lang="en-US" sz="16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High Demand Mode: </a:t>
            </a:r>
            <a:r>
              <a:rPr lang="en-GB" sz="1600" dirty="0">
                <a:solidFill>
                  <a:schemeClr val="tx2"/>
                </a:solidFill>
              </a:rPr>
              <a:t>Safety Function demand rate is more than once a year</a:t>
            </a:r>
          </a:p>
          <a:p>
            <a:pPr marL="0" indent="0">
              <a:buNone/>
            </a:pP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What about SIL?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900" y="2028799"/>
            <a:ext cx="971550" cy="9620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3264358"/>
            <a:ext cx="46266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Risk analysis: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Identify</a:t>
            </a:r>
            <a:r>
              <a:rPr lang="en-US" dirty="0"/>
              <a:t> the risk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Evaluate</a:t>
            </a:r>
            <a:r>
              <a:rPr lang="en-US" dirty="0"/>
              <a:t> its criticality (consequence + frequency of the hazardous event)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Determine</a:t>
            </a:r>
            <a:r>
              <a:rPr lang="en-US" dirty="0"/>
              <a:t> the needed </a:t>
            </a:r>
            <a:r>
              <a:rPr lang="en-US" b="1" dirty="0"/>
              <a:t>risk reduction </a:t>
            </a:r>
            <a:r>
              <a:rPr lang="en-US" dirty="0"/>
              <a:t>(tolerable risk) = </a:t>
            </a:r>
            <a:r>
              <a:rPr lang="en-US" b="1" dirty="0"/>
              <a:t>SIL target </a:t>
            </a:r>
            <a:r>
              <a:rPr lang="en-U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/>
              <a:t>e.g. </a:t>
            </a:r>
            <a:r>
              <a:rPr lang="en-US" b="1" dirty="0"/>
              <a:t>SIL2 Low demand</a:t>
            </a:r>
            <a:r>
              <a:rPr lang="en-US" dirty="0"/>
              <a:t> SIF (if the temp. is higher than 60°C, open the valve)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113952" y="6344397"/>
            <a:ext cx="7848600" cy="428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tx2"/>
                </a:solidFill>
              </a:rPr>
              <a:t>it is </a:t>
            </a:r>
            <a:r>
              <a:rPr lang="en-US" sz="2000" b="1" dirty="0">
                <a:solidFill>
                  <a:schemeClr val="tx2"/>
                </a:solidFill>
              </a:rPr>
              <a:t>not only about hardware reliability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48951" y="3463376"/>
            <a:ext cx="1371600" cy="118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SIL2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438458" y="3264358"/>
            <a:ext cx="4660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Design the SIL2 Low Demand SIF </a:t>
            </a:r>
            <a:r>
              <a:rPr lang="en-US" dirty="0"/>
              <a:t>according to the IEC 61511 (or other) by following the </a:t>
            </a:r>
            <a:r>
              <a:rPr lang="en-US" b="1" dirty="0"/>
              <a:t>safety life cycle (hardware, software, communication protocols, architecture,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8274" y="2076424"/>
            <a:ext cx="933450" cy="914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07250" y="1207319"/>
            <a:ext cx="2228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Process engineer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Safety officer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….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90573" y="1512425"/>
            <a:ext cx="222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Functional Safety engineer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25277" y="1991310"/>
            <a:ext cx="3086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“agreement”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Risk reduction</a:t>
            </a:r>
          </a:p>
          <a:p>
            <a:pPr algn="ctr"/>
            <a:r>
              <a:rPr lang="en-US" b="1" dirty="0"/>
              <a:t>Requirements = SIL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8690" y="5489933"/>
            <a:ext cx="1093515" cy="58093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2" name="Picture 4" descr="http://cfnewsads.thomasnet.com/images/large/801/8011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56710" y="5444803"/>
            <a:ext cx="524689" cy="67118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5" name="Oval 24"/>
          <p:cNvSpPr/>
          <p:nvPr/>
        </p:nvSpPr>
        <p:spPr>
          <a:xfrm>
            <a:off x="7033323" y="5526203"/>
            <a:ext cx="590550" cy="508389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TT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26" name="Straight Connector 25"/>
          <p:cNvCxnSpPr>
            <a:stCxn id="25" idx="6"/>
            <a:endCxn id="21" idx="1"/>
          </p:cNvCxnSpPr>
          <p:nvPr/>
        </p:nvCxnSpPr>
        <p:spPr>
          <a:xfrm>
            <a:off x="7623873" y="5780398"/>
            <a:ext cx="62481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3"/>
            <a:endCxn id="22" idx="1"/>
          </p:cNvCxnSpPr>
          <p:nvPr/>
        </p:nvCxnSpPr>
        <p:spPr>
          <a:xfrm flipV="1">
            <a:off x="9342205" y="5780397"/>
            <a:ext cx="814505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380305" y="5408277"/>
            <a:ext cx="777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profisafe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Book Icon Vector Art, Icons, and Graphics for Free Download">
            <a:extLst>
              <a:ext uri="{FF2B5EF4-FFF2-40B4-BE49-F238E27FC236}">
                <a16:creationId xmlns:a16="http://schemas.microsoft.com/office/drawing/2014/main" id="{5F2A8998-6D70-6CD2-E1CB-77BD02365F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4" t="19368" r="8699" b="21951"/>
          <a:stretch/>
        </p:blipFill>
        <p:spPr bwMode="auto">
          <a:xfrm>
            <a:off x="10064416" y="742010"/>
            <a:ext cx="1576138" cy="111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9D1E6A-E4DD-833C-A951-F79646CFD3D9}"/>
              </a:ext>
            </a:extLst>
          </p:cNvPr>
          <p:cNvSpPr txBox="1"/>
          <p:nvPr/>
        </p:nvSpPr>
        <p:spPr>
          <a:xfrm>
            <a:off x="10064416" y="1825647"/>
            <a:ext cx="1696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FS standards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1938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6" grpId="0"/>
      <p:bldP spid="18" grpId="0"/>
      <p:bldP spid="19" grpId="0"/>
      <p:bldP spid="20" grpId="0"/>
      <p:bldP spid="25" grpId="0" animBg="1"/>
      <p:bldP spid="2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93153" y="2432423"/>
            <a:ext cx="6186381" cy="233208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Safety Instrumented System </a:t>
            </a:r>
            <a:r>
              <a:rPr lang="en-US" sz="1800" b="0" dirty="0"/>
              <a:t>for the SM18 cluster F (superconducting magnets test bench facility)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endParaRPr lang="en-US" sz="1800" b="1" dirty="0"/>
          </a:p>
          <a:p>
            <a:pPr marL="457200" indent="-457200">
              <a:buFont typeface="+mj-lt"/>
              <a:buAutoNum type="arabicPeriod"/>
            </a:pPr>
            <a:endParaRPr lang="en-US" sz="1800" b="1" dirty="0"/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Protection layers </a:t>
            </a:r>
            <a:r>
              <a:rPr lang="en-US" sz="1800" b="0" dirty="0"/>
              <a:t>for the HL-LHC Full Remote Alignment System (FRAS)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CERN Safety systems examples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4A980C-168A-728F-BFF8-8A054F0A4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34" y="634026"/>
            <a:ext cx="5283698" cy="5575884"/>
          </a:xfrm>
          <a:prstGeom prst="rect">
            <a:avLst/>
          </a:prstGeom>
        </p:spPr>
      </p:pic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5EB3A195-6649-EDA3-D82C-98105133FA71}"/>
              </a:ext>
            </a:extLst>
          </p:cNvPr>
          <p:cNvCxnSpPr>
            <a:cxnSpLocks/>
          </p:cNvCxnSpPr>
          <p:nvPr/>
        </p:nvCxnSpPr>
        <p:spPr>
          <a:xfrm rot="5400000">
            <a:off x="7835567" y="2135605"/>
            <a:ext cx="3338066" cy="474550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0C87C6D7-2549-B496-DE84-32190B8848F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21324" y="2135605"/>
            <a:ext cx="3338066" cy="474550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A45184BD-4D7B-DC55-D2E1-735C01A3890B}"/>
              </a:ext>
            </a:extLst>
          </p:cNvPr>
          <p:cNvSpPr/>
          <p:nvPr/>
        </p:nvSpPr>
        <p:spPr>
          <a:xfrm>
            <a:off x="8578516" y="1708484"/>
            <a:ext cx="474550" cy="4331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8038229-610B-D91D-3FD9-60A3CFA8076D}"/>
              </a:ext>
            </a:extLst>
          </p:cNvPr>
          <p:cNvSpPr/>
          <p:nvPr/>
        </p:nvSpPr>
        <p:spPr>
          <a:xfrm>
            <a:off x="10601564" y="1708484"/>
            <a:ext cx="474550" cy="4331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2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29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3389" y="2790733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SM18 Cluster F Safety Instrumented System</a:t>
            </a:r>
          </a:p>
        </p:txBody>
      </p:sp>
    </p:spTree>
    <p:extLst>
      <p:ext uri="{BB962C8B-B14F-4D97-AF65-F5344CB8AC3E}">
        <p14:creationId xmlns:p14="http://schemas.microsoft.com/office/powerpoint/2010/main" val="3888110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https://mediastream.cern.ch/MediaArchive/Photo/Public/2004/0403011/0403011_01/0403011_01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43" y="1510552"/>
            <a:ext cx="8797349" cy="435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506817" y="6070084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Taken from </a:t>
            </a:r>
            <a:r>
              <a:rPr lang="en-US" sz="1600" dirty="0">
                <a:hlinkClick r:id="rId3"/>
              </a:rPr>
              <a:t>https://cds.cern.ch/record/724733</a:t>
            </a:r>
            <a:r>
              <a:rPr lang="en-US" sz="1600" dirty="0"/>
              <a:t> </a:t>
            </a:r>
            <a:endParaRPr lang="en-GB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SM18 Cluster F project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93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237" y="124012"/>
            <a:ext cx="6695868" cy="661002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00018" y="1495612"/>
            <a:ext cx="2895600" cy="11472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tx2"/>
                </a:solidFill>
              </a:rPr>
              <a:t>One of the several </a:t>
            </a:r>
            <a:r>
              <a:rPr lang="en-US" sz="2000" b="1" dirty="0">
                <a:solidFill>
                  <a:schemeClr val="tx2"/>
                </a:solidFill>
              </a:rPr>
              <a:t>Magnet test bench </a:t>
            </a:r>
            <a:r>
              <a:rPr lang="en-US" sz="2000" dirty="0">
                <a:solidFill>
                  <a:schemeClr val="tx2"/>
                </a:solidFill>
              </a:rPr>
              <a:t>facilities located in the SM18 building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87105" y="3324412"/>
            <a:ext cx="1533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 dirty="0">
                <a:solidFill>
                  <a:schemeClr val="tx2"/>
                </a:solidFill>
              </a:rPr>
              <a:t>6 power converters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5705" y="5533706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It consists of </a:t>
            </a:r>
            <a:r>
              <a:rPr lang="en-US" b="1" dirty="0">
                <a:solidFill>
                  <a:schemeClr val="tx2"/>
                </a:solidFill>
              </a:rPr>
              <a:t>2 test benches</a:t>
            </a:r>
            <a:r>
              <a:rPr lang="en-US" dirty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HL-LHC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SC link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Context – SM18 Cluster F project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6188" y="3385967"/>
            <a:ext cx="3232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Electrical and cryogenics risks</a:t>
            </a:r>
          </a:p>
        </p:txBody>
      </p:sp>
    </p:spTree>
    <p:extLst>
      <p:ext uri="{BB962C8B-B14F-4D97-AF65-F5344CB8AC3E}">
        <p14:creationId xmlns:p14="http://schemas.microsoft.com/office/powerpoint/2010/main" val="427727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47" y="2279542"/>
            <a:ext cx="8035288" cy="281030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380844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Risk analysis hazard identification – </a:t>
            </a:r>
            <a:br>
              <a:rPr lang="en-GB" sz="2800" b="1" dirty="0">
                <a:solidFill>
                  <a:schemeClr val="tx2"/>
                </a:solidFill>
              </a:rPr>
            </a:br>
            <a:r>
              <a:rPr lang="en-GB" sz="2800" b="1" dirty="0">
                <a:solidFill>
                  <a:schemeClr val="tx2"/>
                </a:solidFill>
              </a:rPr>
              <a:t>Personnel and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24144" y="12613"/>
            <a:ext cx="824029" cy="2840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11 CuadroTexto"/>
          <p:cNvSpPr txBox="1"/>
          <p:nvPr/>
        </p:nvSpPr>
        <p:spPr>
          <a:xfrm>
            <a:off x="8348598" y="2948907"/>
            <a:ext cx="3369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schemeClr val="tx2"/>
                </a:solidFill>
              </a:rPr>
              <a:t>Other methods: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HAZOP</a:t>
            </a:r>
            <a:r>
              <a:rPr lang="en-US" sz="1600" dirty="0">
                <a:solidFill>
                  <a:schemeClr val="tx2"/>
                </a:solidFill>
              </a:rPr>
              <a:t>: when you analyze deviations (e.g. high temperature, high pressure)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FTA</a:t>
            </a:r>
            <a:r>
              <a:rPr lang="en-US" sz="1600" dirty="0">
                <a:solidFill>
                  <a:schemeClr val="tx2"/>
                </a:solidFill>
              </a:rPr>
              <a:t>: when you analyze the combination of multiple failures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What-if</a:t>
            </a:r>
            <a:r>
              <a:rPr lang="en-US" sz="1600" dirty="0">
                <a:solidFill>
                  <a:schemeClr val="tx2"/>
                </a:solidFill>
              </a:rPr>
              <a:t>: based on experience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etc.</a:t>
            </a:r>
          </a:p>
        </p:txBody>
      </p:sp>
      <p:sp>
        <p:nvSpPr>
          <p:cNvPr id="9" name="11 CuadroTexto"/>
          <p:cNvSpPr txBox="1"/>
          <p:nvPr/>
        </p:nvSpPr>
        <p:spPr>
          <a:xfrm>
            <a:off x="140447" y="1867535"/>
            <a:ext cx="4835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>
                <a:solidFill>
                  <a:schemeClr val="tx2"/>
                </a:solidFill>
              </a:rPr>
              <a:t>FMEA</a:t>
            </a:r>
            <a:r>
              <a:rPr lang="en-US" sz="1600" dirty="0">
                <a:solidFill>
                  <a:schemeClr val="tx2"/>
                </a:solidFill>
              </a:rPr>
              <a:t> (Failure Mode and Effect Analysis)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47" y="2830149"/>
            <a:ext cx="8035288" cy="306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9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5564" y="4478362"/>
            <a:ext cx="174458" cy="16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40591" y="4478362"/>
            <a:ext cx="174458" cy="16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3465415" y="2833793"/>
            <a:ext cx="1124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</a:t>
            </a:r>
          </a:p>
          <a:p>
            <a:pPr algn="ctr"/>
            <a:r>
              <a:rPr lang="en-US" dirty="0"/>
              <a:t>risk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7470388" y="2833793"/>
            <a:ext cx="1124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Original</a:t>
            </a:r>
          </a:p>
          <a:p>
            <a:pPr algn="ctr"/>
            <a:r>
              <a:rPr lang="en-US" dirty="0"/>
              <a:t>risk</a:t>
            </a:r>
            <a:endParaRPr lang="en-GB" dirty="0"/>
          </a:p>
        </p:txBody>
      </p:sp>
      <p:cxnSp>
        <p:nvCxnSpPr>
          <p:cNvPr id="65" name="Straight Connector 64"/>
          <p:cNvCxnSpPr>
            <a:stCxn id="7" idx="0"/>
            <a:endCxn id="62" idx="2"/>
          </p:cNvCxnSpPr>
          <p:nvPr/>
        </p:nvCxnSpPr>
        <p:spPr>
          <a:xfrm flipV="1">
            <a:off x="4027820" y="3480124"/>
            <a:ext cx="0" cy="99823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6" idx="0"/>
            <a:endCxn id="63" idx="2"/>
          </p:cNvCxnSpPr>
          <p:nvPr/>
        </p:nvCxnSpPr>
        <p:spPr>
          <a:xfrm flipV="1">
            <a:off x="8032793" y="3480124"/>
            <a:ext cx="0" cy="99823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088518" y="4682496"/>
            <a:ext cx="1151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Protection</a:t>
            </a:r>
          </a:p>
          <a:p>
            <a:pPr algn="ctr"/>
            <a:r>
              <a:rPr lang="en-US" sz="1400" dirty="0"/>
              <a:t>Layers</a:t>
            </a:r>
          </a:p>
        </p:txBody>
      </p:sp>
      <p:sp>
        <p:nvSpPr>
          <p:cNvPr id="73" name="Oval 72"/>
          <p:cNvSpPr/>
          <p:nvPr/>
        </p:nvSpPr>
        <p:spPr>
          <a:xfrm>
            <a:off x="3366170" y="2711057"/>
            <a:ext cx="1308015" cy="87201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7378785" y="2704221"/>
            <a:ext cx="1308015" cy="87201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437910" y="2227285"/>
            <a:ext cx="1189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e.g. 1/Year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21598" y="2227285"/>
            <a:ext cx="150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e.g.1/100Year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74029" y="1775791"/>
            <a:ext cx="3298701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Estimation</a:t>
            </a:r>
            <a:r>
              <a:rPr lang="en-US" sz="1600" dirty="0"/>
              <a:t> of the original failure frequency due to (for example):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Operator/expert command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How? 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Collected data from similar systems and operational experience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Reliability predictions (e.g. MIL-HDBK-217 </a:t>
            </a:r>
            <a:r>
              <a:rPr lang="en-US" sz="1100" dirty="0">
                <a:hlinkClick r:id="rId2"/>
              </a:rPr>
              <a:t>https://www.isograph.com/software/reliability-workbench/prediction-software/mil-hdbk-217/</a:t>
            </a:r>
            <a:r>
              <a:rPr lang="en-US" sz="1100" dirty="0"/>
              <a:t> </a:t>
            </a:r>
            <a:r>
              <a:rPr lang="en-U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Based on the</a:t>
            </a:r>
            <a:r>
              <a:rPr lang="en-US" sz="1600" b="1" dirty="0"/>
              <a:t> IEC 61511-3 guidelines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167" y="1775791"/>
            <a:ext cx="32987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Depends on the definition of </a:t>
            </a:r>
            <a:r>
              <a:rPr lang="en-US" sz="1600" b="1" dirty="0"/>
              <a:t>tolerable risk </a:t>
            </a:r>
            <a:r>
              <a:rPr lang="en-US" sz="1600" dirty="0"/>
              <a:t>(combination of frequency and the severity of the risk)</a:t>
            </a:r>
          </a:p>
          <a:p>
            <a:endParaRPr lang="en-US" sz="1600" dirty="0"/>
          </a:p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How?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Judgement </a:t>
            </a:r>
            <a:r>
              <a:rPr lang="en-US" sz="1600" dirty="0"/>
              <a:t>of the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Based on the</a:t>
            </a:r>
            <a:r>
              <a:rPr lang="en-US" sz="1600" b="1" dirty="0"/>
              <a:t> IEC 61511 guidelines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Risk assessment - Risk reduction and layers of protection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1395" y="4678921"/>
            <a:ext cx="1538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Safety-related system</a:t>
            </a:r>
          </a:p>
          <a:p>
            <a:pPr algn="ctr"/>
            <a:r>
              <a:rPr lang="en-US" sz="1400" b="1" dirty="0"/>
              <a:t>(SIL1, SIL2, SIL3)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06392" y="4682496"/>
            <a:ext cx="1033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Conditional modifiers</a:t>
            </a:r>
          </a:p>
        </p:txBody>
      </p:sp>
      <p:cxnSp>
        <p:nvCxnSpPr>
          <p:cNvPr id="22" name="Straight Arrow Connector 21"/>
          <p:cNvCxnSpPr>
            <a:stCxn id="74" idx="2"/>
            <a:endCxn id="73" idx="6"/>
          </p:cNvCxnSpPr>
          <p:nvPr/>
        </p:nvCxnSpPr>
        <p:spPr>
          <a:xfrm flipH="1">
            <a:off x="4674185" y="3140226"/>
            <a:ext cx="2704600" cy="6836"/>
          </a:xfrm>
          <a:prstGeom prst="straightConnector1">
            <a:avLst/>
          </a:prstGeom>
          <a:ln w="19050">
            <a:solidFill>
              <a:schemeClr val="accent1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25722" y="2529381"/>
            <a:ext cx="1877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Necessary risk reduction</a:t>
            </a:r>
          </a:p>
        </p:txBody>
      </p:sp>
      <p:cxnSp>
        <p:nvCxnSpPr>
          <p:cNvPr id="26" name="Straight Arrow Connector 25"/>
          <p:cNvCxnSpPr>
            <a:stCxn id="6" idx="1"/>
            <a:endCxn id="27" idx="3"/>
          </p:cNvCxnSpPr>
          <p:nvPr/>
        </p:nvCxnSpPr>
        <p:spPr>
          <a:xfrm flipH="1" flipV="1">
            <a:off x="6513626" y="4552905"/>
            <a:ext cx="1431938" cy="66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339168" y="4471692"/>
            <a:ext cx="174458" cy="1624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stCxn id="27" idx="1"/>
            <a:endCxn id="29" idx="3"/>
          </p:cNvCxnSpPr>
          <p:nvPr/>
        </p:nvCxnSpPr>
        <p:spPr>
          <a:xfrm flipH="1">
            <a:off x="4903437" y="4552905"/>
            <a:ext cx="1435731" cy="95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728979" y="4481278"/>
            <a:ext cx="174458" cy="1624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>
            <a:stCxn id="29" idx="1"/>
            <a:endCxn id="7" idx="3"/>
          </p:cNvCxnSpPr>
          <p:nvPr/>
        </p:nvCxnSpPr>
        <p:spPr>
          <a:xfrm flipH="1" flipV="1">
            <a:off x="4115049" y="4559575"/>
            <a:ext cx="613930" cy="29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527676" y="4484712"/>
            <a:ext cx="1438430" cy="115109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510779" y="5743133"/>
            <a:ext cx="3031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According to the Functional Safety Standards</a:t>
            </a:r>
          </a:p>
          <a:p>
            <a:pPr algn="ctr"/>
            <a:r>
              <a:rPr lang="en-US" sz="1400" dirty="0"/>
              <a:t>IEC 61508, IEC 61511 or IEC 62061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0624144" y="12612"/>
            <a:ext cx="824029" cy="58206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1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3" grpId="0" animBg="1"/>
      <p:bldP spid="74" grpId="0" animBg="1"/>
      <p:bldP spid="2" grpId="0"/>
      <p:bldP spid="64" grpId="0"/>
      <p:bldP spid="3" grpId="0"/>
      <p:bldP spid="23" grpId="0"/>
      <p:bldP spid="19" grpId="0"/>
      <p:bldP spid="20" grpId="0"/>
      <p:bldP spid="24" grpId="0"/>
      <p:bldP spid="27" grpId="0" animBg="1"/>
      <p:bldP spid="29" grpId="0" animBg="1"/>
      <p:bldP spid="34" grpId="0" animBg="1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Agenda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11 CuadroTexto"/>
          <p:cNvSpPr txBox="1"/>
          <p:nvPr/>
        </p:nvSpPr>
        <p:spPr>
          <a:xfrm>
            <a:off x="751359" y="2213952"/>
            <a:ext cx="9850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 few basic concepts about </a:t>
            </a:r>
            <a:r>
              <a:rPr lang="en-US" b="1" dirty="0">
                <a:solidFill>
                  <a:schemeClr val="tx2"/>
                </a:solidFill>
              </a:rPr>
              <a:t>Functional Safety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 Functional Safety projects at BE-ICS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Management of Functional Safety projects at BE-ICS</a:t>
            </a:r>
          </a:p>
        </p:txBody>
      </p:sp>
    </p:spTree>
    <p:extLst>
      <p:ext uri="{BB962C8B-B14F-4D97-AF65-F5344CB8AC3E}">
        <p14:creationId xmlns:p14="http://schemas.microsoft.com/office/powerpoint/2010/main" val="1037862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469718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Risk assessment - Tolerable risk (Personnel protection)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90657" y="2390752"/>
            <a:ext cx="4999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Calibration based on the IEC 61508 and IEC 61511 examples (</a:t>
            </a:r>
            <a:r>
              <a:rPr lang="en-US" i="1" dirty="0"/>
              <a:t>and the HSE matrix)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Sometimes the necessary </a:t>
            </a:r>
            <a:r>
              <a:rPr lang="en-US" b="1" dirty="0"/>
              <a:t>risk reduction is bigger for machine protection </a:t>
            </a:r>
            <a:r>
              <a:rPr lang="en-US" dirty="0"/>
              <a:t>(mainly due to the F and P parameters)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0130"/>
            <a:ext cx="5207639" cy="3562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14219" y="3460166"/>
            <a:ext cx="353683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95879" y="3460166"/>
            <a:ext cx="369864" cy="19700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793720" y="3453277"/>
            <a:ext cx="345224" cy="2038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75675" y="3460166"/>
            <a:ext cx="468295" cy="41850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018212" y="2094856"/>
            <a:ext cx="419080" cy="2958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57200" y="1514218"/>
            <a:ext cx="783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IEC 61511-3 Annex D - Calibrated Risk Graph (</a:t>
            </a:r>
            <a:r>
              <a:rPr lang="en-GB" b="1" dirty="0"/>
              <a:t>qualitative</a:t>
            </a:r>
            <a:r>
              <a:rPr lang="en-GB" dirty="0"/>
              <a:t> method)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8426" y="5808051"/>
            <a:ext cx="8275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SIL1</a:t>
            </a:r>
            <a:r>
              <a:rPr lang="en-US" dirty="0"/>
              <a:t> → necessary </a:t>
            </a:r>
            <a:r>
              <a:rPr lang="en-US" b="1" dirty="0"/>
              <a:t>Risk Reduction Factor </a:t>
            </a:r>
            <a:r>
              <a:rPr lang="en-US" dirty="0"/>
              <a:t>10 &lt; (RFF) ≤ 100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63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Calibrated Risk Graph – calibration (corporative decision)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934953" y="1623928"/>
          <a:ext cx="6106779" cy="4301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477365" imgH="5267182" progId="Excel.Sheet.12">
                  <p:embed/>
                </p:oleObj>
              </mc:Choice>
              <mc:Fallback>
                <p:oleObj name="Worksheet" r:id="rId2" imgW="7477365" imgH="5267182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34953" y="1623928"/>
                        <a:ext cx="6106779" cy="43019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6769" y="2616018"/>
            <a:ext cx="2788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Personnel protection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Based on </a:t>
            </a:r>
            <a:r>
              <a:rPr lang="en-GB" b="1" dirty="0">
                <a:solidFill>
                  <a:schemeClr val="tx2"/>
                </a:solidFill>
              </a:rPr>
              <a:t>examples</a:t>
            </a:r>
            <a:r>
              <a:rPr lang="en-GB" dirty="0">
                <a:solidFill>
                  <a:schemeClr val="tx2"/>
                </a:solidFill>
              </a:rPr>
              <a:t> from IEC 61511-3:2016 Annex D or IEC 61508-5:2010 Annex E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97719" y="2616018"/>
            <a:ext cx="2859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Machine protection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Based on the operational </a:t>
            </a:r>
            <a:r>
              <a:rPr lang="en-GB" b="1" dirty="0">
                <a:solidFill>
                  <a:schemeClr val="tx2"/>
                </a:solidFill>
              </a:rPr>
              <a:t>experience at CERN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1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Calibrated Risk Graph vs HSE matrix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89323"/>
              </p:ext>
            </p:extLst>
          </p:nvPr>
        </p:nvGraphicFramePr>
        <p:xfrm>
          <a:off x="789711" y="3383595"/>
          <a:ext cx="4779818" cy="336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7477365" imgH="5267182" progId="Excel.Sheet.12">
                  <p:embed/>
                </p:oleObj>
              </mc:Choice>
              <mc:Fallback>
                <p:oleObj name="Worksheet" r:id="rId2" imgW="7477365" imgH="5267182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9711" y="3383595"/>
                        <a:ext cx="4779818" cy="3367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0981" y="1048592"/>
            <a:ext cx="3308984" cy="22637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1633" y="1196813"/>
            <a:ext cx="5152050" cy="1067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1633" y="5248609"/>
            <a:ext cx="5145656" cy="9370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4295" y="2387081"/>
            <a:ext cx="4726727" cy="252169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66986" y="4253073"/>
            <a:ext cx="353683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718684" y="4450234"/>
            <a:ext cx="481417" cy="27604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81030" y="1968125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799954" y="1966438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18606" y="1811906"/>
            <a:ext cx="185438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3250" y="1101065"/>
            <a:ext cx="271500" cy="1914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47007" y="1775689"/>
            <a:ext cx="203982" cy="2106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424253" y="4264155"/>
            <a:ext cx="3997804" cy="2649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76266" y="2047965"/>
            <a:ext cx="3449487" cy="2161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6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380844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Risk analysis hazard identification – </a:t>
            </a:r>
            <a:br>
              <a:rPr lang="en-GB" sz="2800" b="1" dirty="0">
                <a:solidFill>
                  <a:schemeClr val="tx2"/>
                </a:solidFill>
              </a:rPr>
            </a:br>
            <a:r>
              <a:rPr lang="en-GB" sz="2800" b="1" dirty="0">
                <a:solidFill>
                  <a:schemeClr val="tx2"/>
                </a:solidFill>
              </a:rPr>
              <a:t>Personnel and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624144" y="12613"/>
            <a:ext cx="824029" cy="6012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28445"/>
          <a:stretch/>
        </p:blipFill>
        <p:spPr>
          <a:xfrm>
            <a:off x="902020" y="2240320"/>
            <a:ext cx="6383297" cy="25531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5815" y="3679424"/>
            <a:ext cx="615361" cy="1223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074368" y="500894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Risk graph calibration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868026" y="4114605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502220" y="4116696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989351" y="4112430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77799" y="4112430"/>
            <a:ext cx="497968" cy="490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319311" y="3789264"/>
            <a:ext cx="4651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SIL1</a:t>
            </a:r>
          </a:p>
          <a:p>
            <a:pPr algn="ctr"/>
            <a:r>
              <a:rPr lang="en-US" dirty="0"/>
              <a:t>necessary </a:t>
            </a:r>
            <a:r>
              <a:rPr lang="en-US" b="1" dirty="0"/>
              <a:t>Risk Reduction Factor 10 &lt; RFF ≤ 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9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Safety Requirements Specification (SRS)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402848" y="1633213"/>
            <a:ext cx="10007428" cy="3247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 algn="ctr">
              <a:buNone/>
            </a:pPr>
            <a:r>
              <a:rPr lang="en-GB" dirty="0"/>
              <a:t>Very detailed (and tedious) document to specify all details of each Safety Instrumented Functions (SIF)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303435" y="716652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21" y="1995055"/>
            <a:ext cx="5089222" cy="46158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047" y="1995055"/>
            <a:ext cx="4443229" cy="460959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967047" y="4534670"/>
            <a:ext cx="1751001" cy="5297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967047" y="5607893"/>
            <a:ext cx="1751001" cy="3442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1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408217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SIS design and engineering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1"/>
          <p:cNvSpPr>
            <a:spLocks noGrp="1"/>
          </p:cNvSpPr>
          <p:nvPr>
            <p:ph idx="1"/>
          </p:nvPr>
        </p:nvSpPr>
        <p:spPr>
          <a:xfrm>
            <a:off x="457200" y="1810864"/>
            <a:ext cx="8347104" cy="405205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Design a SIS compliant with the SRS </a:t>
            </a:r>
            <a:r>
              <a:rPr lang="en-GB" sz="1800" b="0" dirty="0">
                <a:solidFill>
                  <a:schemeClr val="tx2"/>
                </a:solidFill>
              </a:rPr>
              <a:t>(Safety Requirements Specification)</a:t>
            </a:r>
            <a:endParaRPr lang="en-US" sz="1800" b="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Challenges:</a:t>
            </a:r>
            <a:endParaRPr lang="en-GB" sz="1800" dirty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b="1" dirty="0">
                <a:solidFill>
                  <a:schemeClr val="tx2"/>
                </a:solidFill>
              </a:rPr>
              <a:t>Design and engineering requirements</a:t>
            </a:r>
            <a:r>
              <a:rPr lang="en-GB" sz="1800" dirty="0">
                <a:solidFill>
                  <a:schemeClr val="tx2"/>
                </a:solidFill>
              </a:rPr>
              <a:t>: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b="1" dirty="0">
                <a:solidFill>
                  <a:schemeClr val="tx2"/>
                </a:solidFill>
              </a:rPr>
              <a:t>Hardware Fault Tolerance</a:t>
            </a:r>
            <a:r>
              <a:rPr lang="en-GB" sz="1800" dirty="0">
                <a:solidFill>
                  <a:schemeClr val="tx2"/>
                </a:solidFill>
              </a:rPr>
              <a:t> (11.4)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2"/>
                </a:solidFill>
              </a:rPr>
              <a:t>Selection of the devices (11.5)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b="1" dirty="0">
                <a:solidFill>
                  <a:schemeClr val="tx2"/>
                </a:solidFill>
              </a:rPr>
              <a:t>Hardware random failures </a:t>
            </a:r>
            <a:r>
              <a:rPr lang="en-GB" sz="1800" dirty="0">
                <a:solidFill>
                  <a:schemeClr val="tx2"/>
                </a:solidFill>
              </a:rPr>
              <a:t>(11.9)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2"/>
                </a:solidFill>
              </a:rPr>
              <a:t>Others (System behaviour on detection of a fault, field devices, interfaces, maintenance, etc.)</a:t>
            </a:r>
          </a:p>
          <a:p>
            <a:pPr marL="666900" lvl="1" indent="-342900">
              <a:buFont typeface="+mj-lt"/>
              <a:buAutoNum type="arabicPeriod"/>
            </a:pPr>
            <a:endParaRPr lang="en-GB" sz="1800" b="1" dirty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b="1" dirty="0">
                <a:solidFill>
                  <a:schemeClr val="tx2"/>
                </a:solidFill>
              </a:rPr>
              <a:t>Application program (AP) Requirements</a:t>
            </a:r>
          </a:p>
          <a:p>
            <a:pPr marL="666900" lvl="1" indent="-342900">
              <a:buFont typeface="+mj-lt"/>
              <a:buAutoNum type="arabicPeriod"/>
            </a:pPr>
            <a:endParaRPr lang="en-GB" sz="1800" dirty="0">
              <a:solidFill>
                <a:schemeClr val="tx2"/>
              </a:solidFill>
            </a:endParaRPr>
          </a:p>
          <a:p>
            <a:pPr marL="666900" lvl="1" indent="-342900">
              <a:buFont typeface="+mj-lt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Factory Acceptance Test (FAT) requirements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377546" y="2777813"/>
            <a:ext cx="3194454" cy="33326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377545" y="3393000"/>
            <a:ext cx="3266173" cy="3946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120854" y="4597405"/>
            <a:ext cx="2506864" cy="3946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5193673" y="4644308"/>
            <a:ext cx="2207430" cy="30082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12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026531" y="2540471"/>
            <a:ext cx="2541713" cy="27190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11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535902" y="5247135"/>
            <a:ext cx="2207430" cy="30082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13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802498" y="3071426"/>
            <a:ext cx="1163781" cy="48572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SIS req.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8611009" y="3951258"/>
            <a:ext cx="1015650" cy="81227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Design and engineering</a:t>
            </a:r>
          </a:p>
          <a:p>
            <a:pPr algn="ctr"/>
            <a:r>
              <a:rPr lang="en-US" sz="1200" dirty="0"/>
              <a:t>Req.</a:t>
            </a:r>
          </a:p>
          <a:p>
            <a:pPr algn="ctr"/>
            <a:r>
              <a:rPr lang="en-US" sz="1200" dirty="0"/>
              <a:t>Clause 11</a:t>
            </a:r>
            <a:endParaRPr lang="en-GB" sz="1200" dirty="0"/>
          </a:p>
        </p:txBody>
      </p:sp>
      <p:sp>
        <p:nvSpPr>
          <p:cNvPr id="32" name="Rectangle 31"/>
          <p:cNvSpPr/>
          <p:nvPr/>
        </p:nvSpPr>
        <p:spPr>
          <a:xfrm>
            <a:off x="9902722" y="4155847"/>
            <a:ext cx="940713" cy="69859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AP</a:t>
            </a:r>
          </a:p>
          <a:p>
            <a:pPr algn="ctr"/>
            <a:r>
              <a:rPr lang="en-US" sz="1200" dirty="0"/>
              <a:t>Req.</a:t>
            </a:r>
          </a:p>
          <a:p>
            <a:pPr algn="ctr"/>
            <a:r>
              <a:rPr lang="en-US" sz="1200" dirty="0"/>
              <a:t>Clause 12</a:t>
            </a:r>
            <a:endParaRPr lang="en-GB" sz="1200" dirty="0"/>
          </a:p>
        </p:txBody>
      </p:sp>
      <p:sp>
        <p:nvSpPr>
          <p:cNvPr id="33" name="Rectangle 32"/>
          <p:cNvSpPr/>
          <p:nvPr/>
        </p:nvSpPr>
        <p:spPr>
          <a:xfrm>
            <a:off x="11119499" y="3951259"/>
            <a:ext cx="940713" cy="81227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FAT</a:t>
            </a:r>
          </a:p>
          <a:p>
            <a:pPr algn="ctr"/>
            <a:r>
              <a:rPr lang="en-US" sz="1200" dirty="0"/>
              <a:t>Req.</a:t>
            </a:r>
          </a:p>
          <a:p>
            <a:pPr algn="ctr"/>
            <a:r>
              <a:rPr lang="en-US" sz="1200" dirty="0"/>
              <a:t>Clause 13</a:t>
            </a:r>
            <a:endParaRPr lang="en-GB" sz="1200" dirty="0"/>
          </a:p>
        </p:txBody>
      </p:sp>
      <p:cxnSp>
        <p:nvCxnSpPr>
          <p:cNvPr id="34" name="Straight Connector 33"/>
          <p:cNvCxnSpPr>
            <a:stCxn id="30" idx="2"/>
            <a:endCxn id="31" idx="0"/>
          </p:cNvCxnSpPr>
          <p:nvPr/>
        </p:nvCxnSpPr>
        <p:spPr>
          <a:xfrm flipH="1">
            <a:off x="9118834" y="3557150"/>
            <a:ext cx="1265555" cy="39410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30" idx="2"/>
            <a:endCxn id="32" idx="0"/>
          </p:cNvCxnSpPr>
          <p:nvPr/>
        </p:nvCxnSpPr>
        <p:spPr>
          <a:xfrm flipH="1">
            <a:off x="10373079" y="3557150"/>
            <a:ext cx="11310" cy="59869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0" idx="2"/>
            <a:endCxn id="33" idx="0"/>
          </p:cNvCxnSpPr>
          <p:nvPr/>
        </p:nvCxnSpPr>
        <p:spPr>
          <a:xfrm>
            <a:off x="10384389" y="3557150"/>
            <a:ext cx="1205467" cy="39410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472462" y="3847167"/>
            <a:ext cx="2493818" cy="113749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27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Hardware 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0" name="Picture 9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577470"/>
            <a:ext cx="554984" cy="57612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Safety Chain PC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3" y="2819400"/>
            <a:ext cx="8134350" cy="581025"/>
          </a:xfrm>
          <a:prstGeom prst="rect">
            <a:avLst/>
          </a:prstGeom>
        </p:spPr>
      </p:pic>
      <p:cxnSp>
        <p:nvCxnSpPr>
          <p:cNvPr id="26" name="Straight Connector 25"/>
          <p:cNvCxnSpPr>
            <a:stCxn id="16" idx="3"/>
            <a:endCxn id="11" idx="1"/>
          </p:cNvCxnSpPr>
          <p:nvPr/>
        </p:nvCxnSpPr>
        <p:spPr>
          <a:xfrm>
            <a:off x="1382392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0" idx="1"/>
            <a:endCxn id="11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2" idx="1"/>
            <a:endCxn id="10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3" idx="1"/>
            <a:endCxn id="12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1"/>
            <a:endCxn id="13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117275" y="2370093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62216" y="1294245"/>
            <a:ext cx="1222771" cy="112867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414" y="4225181"/>
            <a:ext cx="3202608" cy="8006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264" y="5307299"/>
            <a:ext cx="1776907" cy="46248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268414" y="3796901"/>
            <a:ext cx="1649697" cy="286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Example</a:t>
            </a:r>
            <a:r>
              <a:rPr lang="en-US" dirty="0"/>
              <a:t> </a:t>
            </a:r>
            <a:r>
              <a:rPr lang="en-US" sz="1400" dirty="0">
                <a:solidFill>
                  <a:schemeClr val="tx2"/>
                </a:solidFill>
              </a:rPr>
              <a:t>1oo1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/>
          <a:srcRect r="2909"/>
          <a:stretch/>
        </p:blipFill>
        <p:spPr>
          <a:xfrm>
            <a:off x="4379351" y="4386876"/>
            <a:ext cx="2745155" cy="56757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5146887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882633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564879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379351" y="4444114"/>
            <a:ext cx="588196" cy="4318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4673449" y="5619369"/>
            <a:ext cx="2207430" cy="300823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61508-6:2010 Annex 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4703" y="5868946"/>
            <a:ext cx="3621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Average Probability of Failure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On Demand for the sensor group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36271" y="4178560"/>
            <a:ext cx="4279155" cy="180782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9449125" y="4459194"/>
            <a:ext cx="1052513" cy="34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8102841" y="5451028"/>
            <a:ext cx="2605052" cy="23024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8382584" y="1932716"/>
            <a:ext cx="313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No certified device (reliability calculation is needed)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52546" y="2690290"/>
            <a:ext cx="112566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125320" y="2690290"/>
            <a:ext cx="3695761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5941283" y="2690290"/>
            <a:ext cx="2300270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852546" y="4378534"/>
            <a:ext cx="419941" cy="5759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2477123" y="4378534"/>
            <a:ext cx="419941" cy="5759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1306710" y="4378848"/>
            <a:ext cx="355835" cy="2760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9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1" grpId="0"/>
      <p:bldP spid="32" grpId="0" animBg="1"/>
      <p:bldP spid="35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4" grpId="0" animBg="1"/>
      <p:bldP spid="45" grpId="0" animBg="1"/>
      <p:bldP spid="46" grpId="0"/>
      <p:bldP spid="47" grpId="0" animBg="1"/>
      <p:bldP spid="48" grpId="0" animBg="1"/>
      <p:bldP spid="49" grpId="0" animBg="1"/>
      <p:bldP spid="52" grpId="0" animBg="1"/>
      <p:bldP spid="53" grpId="0" animBg="1"/>
      <p:bldP spid="5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Hardware 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50" name="Picture 49" descr="Resultado de imagen de 317F-2PN/D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954" y="1447800"/>
            <a:ext cx="835466" cy="8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275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" descr="Resultado de imagen de ET200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3" y="1536741"/>
            <a:ext cx="545796" cy="65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982" y="1567877"/>
            <a:ext cx="255134" cy="59531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219200"/>
            <a:ext cx="554984" cy="576126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7239000" y="1448196"/>
            <a:ext cx="1066800" cy="834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Safety Chain PC</a:t>
            </a:r>
            <a:endParaRPr lang="en-GB" dirty="0"/>
          </a:p>
        </p:txBody>
      </p:sp>
      <p:cxnSp>
        <p:nvCxnSpPr>
          <p:cNvPr id="56" name="Straight Connector 55"/>
          <p:cNvCxnSpPr>
            <a:stCxn id="54" idx="3"/>
            <a:endCxn id="51" idx="1"/>
          </p:cNvCxnSpPr>
          <p:nvPr/>
        </p:nvCxnSpPr>
        <p:spPr>
          <a:xfrm>
            <a:off x="1382392" y="1507263"/>
            <a:ext cx="734883" cy="3582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0" idx="1"/>
            <a:endCxn id="51" idx="3"/>
          </p:cNvCxnSpPr>
          <p:nvPr/>
        </p:nvCxnSpPr>
        <p:spPr>
          <a:xfrm flipH="1">
            <a:off x="2663071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2" idx="1"/>
            <a:endCxn id="50" idx="3"/>
          </p:cNvCxnSpPr>
          <p:nvPr/>
        </p:nvCxnSpPr>
        <p:spPr>
          <a:xfrm flipH="1">
            <a:off x="4233420" y="1865534"/>
            <a:ext cx="7348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3" idx="1"/>
            <a:endCxn id="52" idx="3"/>
          </p:cNvCxnSpPr>
          <p:nvPr/>
        </p:nvCxnSpPr>
        <p:spPr>
          <a:xfrm flipH="1">
            <a:off x="5514099" y="1865533"/>
            <a:ext cx="734883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5" idx="1"/>
            <a:endCxn id="53" idx="3"/>
          </p:cNvCxnSpPr>
          <p:nvPr/>
        </p:nvCxnSpPr>
        <p:spPr>
          <a:xfrm flipH="1">
            <a:off x="6504116" y="1865533"/>
            <a:ext cx="7348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292330" y="2459745"/>
            <a:ext cx="3956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Reliability block diagram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7408" y="1975009"/>
            <a:ext cx="554984" cy="576126"/>
          </a:xfrm>
          <a:prstGeom prst="rect">
            <a:avLst/>
          </a:prstGeom>
        </p:spPr>
      </p:pic>
      <p:cxnSp>
        <p:nvCxnSpPr>
          <p:cNvPr id="63" name="Straight Connector 62"/>
          <p:cNvCxnSpPr>
            <a:stCxn id="62" idx="3"/>
            <a:endCxn id="51" idx="1"/>
          </p:cNvCxnSpPr>
          <p:nvPr/>
        </p:nvCxnSpPr>
        <p:spPr>
          <a:xfrm flipV="1">
            <a:off x="1382392" y="1865534"/>
            <a:ext cx="734883" cy="3975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43200"/>
            <a:ext cx="7297517" cy="132907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8"/>
          <a:srcRect r="2909"/>
          <a:stretch/>
        </p:blipFill>
        <p:spPr>
          <a:xfrm>
            <a:off x="4379351" y="4386876"/>
            <a:ext cx="2745155" cy="56757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66" name="Rectangle 65"/>
          <p:cNvSpPr/>
          <p:nvPr/>
        </p:nvSpPr>
        <p:spPr>
          <a:xfrm>
            <a:off x="5146887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882633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6564879" y="4239477"/>
            <a:ext cx="529846" cy="8634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4379351" y="4444114"/>
            <a:ext cx="588196" cy="43184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/>
          <p:cNvSpPr/>
          <p:nvPr/>
        </p:nvSpPr>
        <p:spPr>
          <a:xfrm>
            <a:off x="4673449" y="5222505"/>
            <a:ext cx="2207430" cy="300823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61508-6:2010 Annex B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6271" y="4178560"/>
            <a:ext cx="4279155" cy="1807823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9449125" y="4459194"/>
            <a:ext cx="1052513" cy="34183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8102841" y="5451028"/>
            <a:ext cx="2605052" cy="23024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3581" y="4329367"/>
            <a:ext cx="2959518" cy="69078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3581" y="5599926"/>
            <a:ext cx="5624019" cy="63809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701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Hardware random failures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/>
          <a:srcRect l="2104" t="29635" r="1530" b="29598"/>
          <a:stretch/>
        </p:blipFill>
        <p:spPr>
          <a:xfrm>
            <a:off x="590930" y="1658530"/>
            <a:ext cx="8907773" cy="48768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71930" y="1137414"/>
            <a:ext cx="769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Reliability Block Diagram (RBD) or </a:t>
            </a:r>
            <a:r>
              <a:rPr lang="en-US" sz="1600" b="1" dirty="0">
                <a:solidFill>
                  <a:schemeClr val="tx2"/>
                </a:solidFill>
              </a:rPr>
              <a:t>Fault Tree Analysis (FTA) </a:t>
            </a:r>
            <a:r>
              <a:rPr lang="en-US" sz="1600" dirty="0">
                <a:solidFill>
                  <a:schemeClr val="tx2"/>
                </a:solidFill>
              </a:rPr>
              <a:t>for SIFs</a:t>
            </a:r>
            <a:r>
              <a:rPr lang="en-US" sz="1600" b="1" dirty="0">
                <a:solidFill>
                  <a:schemeClr val="tx2"/>
                </a:solidFill>
              </a:rPr>
              <a:t> - ISOGRAPH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81592" y="2496730"/>
            <a:ext cx="3809627" cy="411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467230" y="206689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Sensors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29330" y="588763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CCF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248530" y="2801530"/>
            <a:ext cx="2362200" cy="1371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515230" y="417313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PLC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25705" y="2496730"/>
            <a:ext cx="3084675" cy="41147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144130" y="206689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Actuators failure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238630" y="4477930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972055" y="5654684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715005" y="5654684"/>
            <a:ext cx="266700" cy="2710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 descr="Relation between RRF and SIL in low demand mode | Download Tab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39019" b="28563"/>
          <a:stretch/>
        </p:blipFill>
        <p:spPr bwMode="auto">
          <a:xfrm>
            <a:off x="9653447" y="1925002"/>
            <a:ext cx="2338023" cy="117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4584789" y="2218196"/>
            <a:ext cx="844841" cy="46106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>
            <a:stCxn id="2" idx="6"/>
          </p:cNvCxnSpPr>
          <p:nvPr/>
        </p:nvCxnSpPr>
        <p:spPr>
          <a:xfrm>
            <a:off x="5429630" y="2448726"/>
            <a:ext cx="4235494" cy="23053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665124" y="2587993"/>
            <a:ext cx="2331747" cy="21353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14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/>
      <p:bldP spid="35" grpId="1"/>
      <p:bldP spid="36" grpId="0"/>
      <p:bldP spid="36" grpId="1"/>
      <p:bldP spid="37" grpId="0" animBg="1"/>
      <p:bldP spid="37" grpId="1" animBg="1"/>
      <p:bldP spid="38" grpId="0"/>
      <p:bldP spid="38" grpId="1"/>
      <p:bldP spid="39" grpId="0" animBg="1"/>
      <p:bldP spid="39" grpId="1" animBg="1"/>
      <p:bldP spid="40" grpId="0"/>
      <p:bldP spid="40" grpId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2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Architectural constraints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576730" y="1658530"/>
            <a:ext cx="11084346" cy="16177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/>
              <a:t>Even if the prob. of failure is compliant with target SIL, we may need to apply redundancy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b="0" dirty="0"/>
              <a:t>Use the reliability model (sensors + controller + actuators) and analyze the SIF architecture</a:t>
            </a:r>
            <a:endParaRPr lang="en-GB" sz="1800" b="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869" y="3356530"/>
            <a:ext cx="3232878" cy="1746914"/>
          </a:xfrm>
          <a:prstGeom prst="rect">
            <a:avLst/>
          </a:prstGeom>
          <a:ln w="28575">
            <a:noFill/>
          </a:ln>
        </p:spPr>
      </p:pic>
      <p:sp>
        <p:nvSpPr>
          <p:cNvPr id="44" name="Rectangle 43"/>
          <p:cNvSpPr/>
          <p:nvPr/>
        </p:nvSpPr>
        <p:spPr>
          <a:xfrm flipV="1">
            <a:off x="8680801" y="4180389"/>
            <a:ext cx="2973443" cy="21117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Content Placeholder 1"/>
          <p:cNvSpPr txBox="1">
            <a:spLocks/>
          </p:cNvSpPr>
          <p:nvPr/>
        </p:nvSpPr>
        <p:spPr>
          <a:xfrm>
            <a:off x="457200" y="5053457"/>
            <a:ext cx="2703729" cy="6055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400" b="0" dirty="0"/>
              <a:t>Redundancy is needed</a:t>
            </a:r>
            <a:r>
              <a:rPr lang="en-GB" sz="1400" b="0" dirty="0"/>
              <a:t>, </a:t>
            </a:r>
            <a:r>
              <a:rPr lang="en-GB" sz="1400" b="0" dirty="0" err="1"/>
              <a:t>i</a:t>
            </a:r>
            <a:r>
              <a:rPr lang="en-US" sz="1400" b="0" dirty="0"/>
              <a:t>f continuous mode</a:t>
            </a:r>
          </a:p>
          <a:p>
            <a:pPr algn="ctr"/>
            <a:endParaRPr lang="en-US" sz="1800" dirty="0"/>
          </a:p>
        </p:txBody>
      </p:sp>
      <p:sp>
        <p:nvSpPr>
          <p:cNvPr id="46" name="Rounded Rectangle 45"/>
          <p:cNvSpPr/>
          <p:nvPr/>
        </p:nvSpPr>
        <p:spPr>
          <a:xfrm>
            <a:off x="9033817" y="2886359"/>
            <a:ext cx="2382981" cy="411931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bg1"/>
                </a:solidFill>
              </a:rPr>
              <a:t>Hardware Fault Tolerance</a:t>
            </a:r>
          </a:p>
          <a:p>
            <a:pPr algn="ctr"/>
            <a:r>
              <a:rPr lang="en-GB" sz="1200" i="1" dirty="0">
                <a:solidFill>
                  <a:schemeClr val="bg1"/>
                </a:solidFill>
              </a:rPr>
              <a:t>IEC 61511-1:2016 Clause 11.4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76284"/>
            <a:ext cx="7562850" cy="1377397"/>
          </a:xfrm>
          <a:prstGeom prst="rect">
            <a:avLst/>
          </a:prstGeom>
        </p:spPr>
      </p:pic>
      <p:sp>
        <p:nvSpPr>
          <p:cNvPr id="48" name="Content Placeholder 1"/>
          <p:cNvSpPr txBox="1">
            <a:spLocks/>
          </p:cNvSpPr>
          <p:nvPr/>
        </p:nvSpPr>
        <p:spPr>
          <a:xfrm>
            <a:off x="8608869" y="5161684"/>
            <a:ext cx="3232878" cy="3630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/>
              <a:t>HFT </a:t>
            </a:r>
            <a:r>
              <a:rPr lang="en-US" sz="1400" b="0" dirty="0"/>
              <a:t>(Hardware Fault Tolerance)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7709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Risks at the industrial installations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2" descr="C:\dev\Safety\FortissCollaboration\LH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" y="1985402"/>
            <a:ext cx="4554856" cy="3029050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mediastream.cern.ch/MediaArchive/Photo/Public/2007/0712013/0712013_02/0712013_02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334" y="2867002"/>
            <a:ext cx="4042000" cy="3033470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dev\Safety\FortissCollaboration\CMS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114" y="1985402"/>
            <a:ext cx="4523145" cy="3028206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11221" y="1601239"/>
            <a:ext cx="366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CERN particle accelerators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27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12" y="4989020"/>
            <a:ext cx="5899748" cy="183361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Architectural constraints analysis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1603"/>
            <a:ext cx="7562850" cy="13773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9412" y="3120940"/>
            <a:ext cx="5899748" cy="18320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08421" y="5545480"/>
            <a:ext cx="2452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Type B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(complex devices ≈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contain microprocessors)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739" y="3548531"/>
            <a:ext cx="2519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Type A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(simple devices ≈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Mechanical devices)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81738" y="2362200"/>
            <a:ext cx="1066800" cy="697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643" y="1134875"/>
            <a:ext cx="8424714" cy="86512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81085" y="1134875"/>
            <a:ext cx="6988014" cy="3343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833212" y="5992892"/>
            <a:ext cx="3110388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837480" y="5715000"/>
            <a:ext cx="4553920" cy="2124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8444826" y="2513454"/>
            <a:ext cx="3467138" cy="417987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Architectural Constraints</a:t>
            </a:r>
          </a:p>
          <a:p>
            <a:pPr algn="ctr"/>
            <a:r>
              <a:rPr lang="en-GB" sz="1200" dirty="0"/>
              <a:t>IEC 61508:2010-2 Clause 7.4.4 Route 1H or 2H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620170" y="2523188"/>
            <a:ext cx="3111653" cy="381102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Architectural Constraints</a:t>
            </a:r>
          </a:p>
          <a:p>
            <a:pPr algn="ctr"/>
            <a:r>
              <a:rPr lang="en-GB" sz="1200" dirty="0"/>
              <a:t>IEC 61508-2:2010 Clause 7.4.4 Route 1H</a:t>
            </a:r>
            <a:endParaRPr lang="en-GB" sz="1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7" grpId="0" animBg="1"/>
      <p:bldP spid="28" grpId="0" animBg="1"/>
      <p:bldP spid="29" grpId="0" animBg="1"/>
      <p:bldP spid="15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Architectural constrains analysis with Isograph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20" y="1597923"/>
            <a:ext cx="7334751" cy="44008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221" y="1933546"/>
            <a:ext cx="3616170" cy="333595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31" name="Rectangle 30"/>
          <p:cNvSpPr/>
          <p:nvPr/>
        </p:nvSpPr>
        <p:spPr>
          <a:xfrm>
            <a:off x="219246" y="3109002"/>
            <a:ext cx="1005705" cy="1806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31" idx="3"/>
            <a:endCxn id="30" idx="1"/>
          </p:cNvCxnSpPr>
          <p:nvPr/>
        </p:nvCxnSpPr>
        <p:spPr>
          <a:xfrm flipV="1">
            <a:off x="1224951" y="3601522"/>
            <a:ext cx="6860270" cy="41064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393502" y="3079630"/>
            <a:ext cx="3174521" cy="19323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8479580" y="4108786"/>
            <a:ext cx="1092017" cy="17376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8085221" y="5395477"/>
            <a:ext cx="3362952" cy="1968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srgbClr val="C00000"/>
                </a:solidFill>
              </a:rPr>
              <a:t>Related to SFF </a:t>
            </a:r>
            <a:r>
              <a:rPr lang="en-US" sz="1400" b="0" dirty="0">
                <a:solidFill>
                  <a:srgbClr val="C00000"/>
                </a:solidFill>
              </a:rPr>
              <a:t>(Safe Failure Fraction)</a:t>
            </a:r>
            <a:endParaRPr lang="en-GB" sz="1400" b="0" dirty="0">
              <a:solidFill>
                <a:srgbClr val="C00000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970" y="5439630"/>
            <a:ext cx="775677" cy="74584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620" y="5531289"/>
            <a:ext cx="554984" cy="57612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2012" y="5514896"/>
            <a:ext cx="255134" cy="595312"/>
          </a:xfrm>
          <a:prstGeom prst="rect">
            <a:avLst/>
          </a:prstGeom>
        </p:spPr>
      </p:pic>
      <p:cxnSp>
        <p:nvCxnSpPr>
          <p:cNvPr id="39" name="Straight Connector 38"/>
          <p:cNvCxnSpPr>
            <a:stCxn id="37" idx="3"/>
            <a:endCxn id="36" idx="1"/>
          </p:cNvCxnSpPr>
          <p:nvPr/>
        </p:nvCxnSpPr>
        <p:spPr>
          <a:xfrm flipV="1">
            <a:off x="765604" y="5812552"/>
            <a:ext cx="640366" cy="6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6" idx="3"/>
            <a:endCxn id="38" idx="1"/>
          </p:cNvCxnSpPr>
          <p:nvPr/>
        </p:nvCxnSpPr>
        <p:spPr>
          <a:xfrm>
            <a:off x="2181647" y="5812552"/>
            <a:ext cx="64036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1443" y="5365900"/>
            <a:ext cx="829536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1305455" y="5365900"/>
            <a:ext cx="976708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666639" y="5365900"/>
            <a:ext cx="583099" cy="8587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1261948" y="3106034"/>
            <a:ext cx="2854440" cy="1806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4500864" y="3102996"/>
            <a:ext cx="3044507" cy="28957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63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5" grpId="0"/>
      <p:bldP spid="41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063871-61A1-94A0-6C85-24A9456C989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10522178" cy="1117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2"/>
                </a:solidFill>
              </a:rPr>
              <a:t>Other tools: </a:t>
            </a:r>
            <a:r>
              <a:rPr lang="en-US" sz="2800" b="1" dirty="0" err="1">
                <a:solidFill>
                  <a:schemeClr val="tx2"/>
                </a:solidFill>
              </a:rPr>
              <a:t>ExSILentia</a:t>
            </a:r>
            <a:r>
              <a:rPr lang="en-US" sz="2800" b="1" dirty="0">
                <a:solidFill>
                  <a:schemeClr val="tx2"/>
                </a:solidFill>
              </a:rPr>
              <a:t> from EXIDA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02BFF30-E329-45C2-A224-ED266603BA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83" y="25717"/>
            <a:ext cx="6091104" cy="34262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296541-AF55-4969-A81F-E69CA4869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9286"/>
            <a:ext cx="10515600" cy="41970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406AA2"/>
                </a:solidFill>
              </a:rPr>
              <a:t>SILver</a:t>
            </a:r>
            <a:endParaRPr lang="en-GB" sz="2400" dirty="0">
              <a:solidFill>
                <a:srgbClr val="406AA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E43235-9DBF-428D-9668-57470EA11084}"/>
              </a:ext>
            </a:extLst>
          </p:cNvPr>
          <p:cNvSpPr txBox="1"/>
          <p:nvPr/>
        </p:nvSpPr>
        <p:spPr>
          <a:xfrm>
            <a:off x="838200" y="2900588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summary Matrix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07A7C32-0D95-43FA-96B5-4370307E8A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829" b="88574"/>
          <a:stretch/>
        </p:blipFill>
        <p:spPr>
          <a:xfrm>
            <a:off x="295496" y="3762889"/>
            <a:ext cx="11601008" cy="15806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3531706-0668-4CE5-8333-767B1090FECF}"/>
              </a:ext>
            </a:extLst>
          </p:cNvPr>
          <p:cNvSpPr/>
          <p:nvPr/>
        </p:nvSpPr>
        <p:spPr>
          <a:xfrm>
            <a:off x="5791200" y="-49598"/>
            <a:ext cx="3274243" cy="61954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482BC47-2FCF-4443-9FC5-E1FEC5F02153}"/>
              </a:ext>
            </a:extLst>
          </p:cNvPr>
          <p:cNvCxnSpPr>
            <a:cxnSpLocks/>
            <a:stCxn id="7" idx="4"/>
            <a:endCxn id="5" idx="0"/>
          </p:cNvCxnSpPr>
          <p:nvPr/>
        </p:nvCxnSpPr>
        <p:spPr>
          <a:xfrm flipH="1">
            <a:off x="6096000" y="569950"/>
            <a:ext cx="1332322" cy="319293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DA112F6-C900-48F9-984E-F62D24194662}"/>
              </a:ext>
            </a:extLst>
          </p:cNvPr>
          <p:cNvSpPr/>
          <p:nvPr/>
        </p:nvSpPr>
        <p:spPr>
          <a:xfrm>
            <a:off x="5959587" y="4129436"/>
            <a:ext cx="2391954" cy="128625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988C34-5764-4224-B03E-B845C1E39607}"/>
              </a:ext>
            </a:extLst>
          </p:cNvPr>
          <p:cNvSpPr txBox="1"/>
          <p:nvPr/>
        </p:nvSpPr>
        <p:spPr>
          <a:xfrm>
            <a:off x="5637660" y="5529696"/>
            <a:ext cx="3035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Hardware reliability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Architectural </a:t>
            </a:r>
            <a:r>
              <a:rPr lang="en-US" dirty="0" err="1">
                <a:solidFill>
                  <a:srgbClr val="FF0000"/>
                </a:solidFill>
              </a:rPr>
              <a:t>contrains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Systematic Capability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B6A3DA-D4AB-0492-AA45-988812543A6E}"/>
              </a:ext>
            </a:extLst>
          </p:cNvPr>
          <p:cNvSpPr txBox="1"/>
          <p:nvPr/>
        </p:nvSpPr>
        <p:spPr>
          <a:xfrm>
            <a:off x="457200" y="1467833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ExSILentia</a:t>
            </a:r>
            <a:r>
              <a:rPr lang="en-US" dirty="0"/>
              <a:t> covers the “full safety life cycle”</a:t>
            </a:r>
          </a:p>
        </p:txBody>
      </p:sp>
    </p:spTree>
    <p:extLst>
      <p:ext uri="{BB962C8B-B14F-4D97-AF65-F5344CB8AC3E}">
        <p14:creationId xmlns:p14="http://schemas.microsoft.com/office/powerpoint/2010/main" val="13770565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96541-AF55-4969-A81F-E69CA4869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8095"/>
            <a:ext cx="10515600" cy="419708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406AA2"/>
                </a:solidFill>
              </a:rPr>
              <a:t>SILver</a:t>
            </a:r>
            <a:endParaRPr lang="en-GB" sz="2400" dirty="0">
              <a:solidFill>
                <a:srgbClr val="406AA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E43235-9DBF-428D-9668-57470EA11084}"/>
              </a:ext>
            </a:extLst>
          </p:cNvPr>
          <p:cNvSpPr txBox="1"/>
          <p:nvPr/>
        </p:nvSpPr>
        <p:spPr>
          <a:xfrm>
            <a:off x="838200" y="2001904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graphical model </a:t>
            </a: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B0F2DE4-4427-48D9-BCB4-487F5FA3ED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5" t="12421" r="269" b="75720"/>
          <a:stretch/>
        </p:blipFill>
        <p:spPr>
          <a:xfrm>
            <a:off x="130890" y="3785772"/>
            <a:ext cx="11930219" cy="942141"/>
          </a:xfrm>
          <a:prstGeom prst="rect">
            <a:avLst/>
          </a:prstGeom>
        </p:spPr>
      </p:pic>
      <p:pic>
        <p:nvPicPr>
          <p:cNvPr id="10" name="Picture 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6C8D583-FA15-4174-A3C0-06EBC18B9B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883" y="25717"/>
            <a:ext cx="6091104" cy="342624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40066FA6-3076-48BE-9223-A61703663827}"/>
              </a:ext>
            </a:extLst>
          </p:cNvPr>
          <p:cNvSpPr/>
          <p:nvPr/>
        </p:nvSpPr>
        <p:spPr>
          <a:xfrm>
            <a:off x="6757529" y="362422"/>
            <a:ext cx="5303580" cy="61954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109E6B9-3626-48F9-B0EC-7399B239A3A7}"/>
              </a:ext>
            </a:extLst>
          </p:cNvPr>
          <p:cNvCxnSpPr>
            <a:cxnSpLocks/>
            <a:stCxn id="11" idx="4"/>
            <a:endCxn id="7" idx="0"/>
          </p:cNvCxnSpPr>
          <p:nvPr/>
        </p:nvCxnSpPr>
        <p:spPr>
          <a:xfrm flipH="1">
            <a:off x="6096000" y="981970"/>
            <a:ext cx="3313319" cy="280380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40302A1E-E66C-145D-A9DC-B55A171579E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10522178" cy="1117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2"/>
                </a:solidFill>
              </a:rPr>
              <a:t>Other tools: </a:t>
            </a:r>
            <a:r>
              <a:rPr lang="en-US" sz="2800" b="1" dirty="0" err="1">
                <a:solidFill>
                  <a:schemeClr val="tx2"/>
                </a:solidFill>
              </a:rPr>
              <a:t>ExSILentia</a:t>
            </a:r>
            <a:r>
              <a:rPr lang="en-US" sz="2800" b="1" dirty="0">
                <a:solidFill>
                  <a:schemeClr val="tx2"/>
                </a:solidFill>
              </a:rPr>
              <a:t> from EXIDA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423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1" name="Content Placeholder 1"/>
          <p:cNvSpPr>
            <a:spLocks noGrp="1"/>
          </p:cNvSpPr>
          <p:nvPr>
            <p:ph idx="1"/>
          </p:nvPr>
        </p:nvSpPr>
        <p:spPr>
          <a:xfrm>
            <a:off x="371533" y="1227047"/>
            <a:ext cx="11448934" cy="1211354"/>
          </a:xfrm>
        </p:spPr>
        <p:txBody>
          <a:bodyPr>
            <a:normAutofit/>
          </a:bodyPr>
          <a:lstStyle/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61508-3 (2010). Software requirements</a:t>
            </a:r>
          </a:p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61511-1 (2016). Clause 12. SIS application program development</a:t>
            </a:r>
          </a:p>
          <a:p>
            <a:pPr marL="152550" indent="-285750">
              <a:buFont typeface="Wingdings" panose="05000000000000000000" pitchFamily="2" charset="2"/>
              <a:buChar char="§"/>
            </a:pPr>
            <a:r>
              <a:rPr lang="en-GB" sz="1800" dirty="0"/>
              <a:t>IEC 61511-2 (2016). Annex A and Annex B</a:t>
            </a:r>
          </a:p>
          <a:p>
            <a:pPr marL="0" indent="0">
              <a:buNone/>
            </a:pPr>
            <a:endParaRPr lang="en-US" sz="1800" b="0" i="1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33" y="4860851"/>
            <a:ext cx="6527977" cy="3478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566" y="5508479"/>
            <a:ext cx="7145813" cy="72893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0191" y="3339992"/>
            <a:ext cx="6336188" cy="13654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533" y="2425095"/>
            <a:ext cx="6608985" cy="90375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9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ontent Placeholder 2"/>
          <p:cNvSpPr txBox="1">
            <a:spLocks/>
          </p:cNvSpPr>
          <p:nvPr/>
        </p:nvSpPr>
        <p:spPr>
          <a:xfrm>
            <a:off x="475635" y="4885385"/>
            <a:ext cx="11022061" cy="1656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IEC 61511</a:t>
            </a:r>
            <a:r>
              <a:rPr lang="en-US" sz="2000" dirty="0">
                <a:solidFill>
                  <a:schemeClr val="tx2"/>
                </a:solidFill>
              </a:rPr>
              <a:t>: </a:t>
            </a:r>
            <a:r>
              <a:rPr lang="en-GB" sz="2000" dirty="0">
                <a:solidFill>
                  <a:schemeClr val="tx2"/>
                </a:solidFill>
              </a:rPr>
              <a:t>Functional safety – Safety instrumented systems for the process industry sector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several references to model checking. For example from IEC 61511-2:2016 Annex B:</a:t>
            </a:r>
          </a:p>
          <a:p>
            <a:pPr marL="0" indent="0">
              <a:buNone/>
            </a:pPr>
            <a:r>
              <a:rPr lang="en-US" sz="2000" b="0" i="1" dirty="0">
                <a:solidFill>
                  <a:schemeClr val="tx1"/>
                </a:solidFill>
              </a:rPr>
              <a:t>“… </a:t>
            </a:r>
            <a:r>
              <a:rPr lang="en-GB" sz="2000" i="1" dirty="0">
                <a:solidFill>
                  <a:schemeClr val="tx1"/>
                </a:solidFill>
              </a:rPr>
              <a:t>specification</a:t>
            </a:r>
            <a:r>
              <a:rPr lang="en-GB" sz="2000" b="0" i="1" dirty="0">
                <a:solidFill>
                  <a:schemeClr val="tx1"/>
                </a:solidFill>
              </a:rPr>
              <a:t> should be implemented in the </a:t>
            </a:r>
            <a:r>
              <a:rPr lang="en-GB" sz="2000" i="1" dirty="0">
                <a:solidFill>
                  <a:schemeClr val="tx1"/>
                </a:solidFill>
              </a:rPr>
              <a:t>graphical language of the </a:t>
            </a:r>
            <a:r>
              <a:rPr lang="en-GB" sz="2000" b="1" i="1" dirty="0">
                <a:solidFill>
                  <a:schemeClr val="tx1"/>
                </a:solidFill>
              </a:rPr>
              <a:t>model checking </a:t>
            </a:r>
            <a:r>
              <a:rPr lang="en-GB" sz="2000" i="1" dirty="0">
                <a:solidFill>
                  <a:schemeClr val="tx1"/>
                </a:solidFill>
              </a:rPr>
              <a:t>workbench </a:t>
            </a:r>
            <a:r>
              <a:rPr lang="en-GB" sz="2000" b="0" i="1" dirty="0">
                <a:solidFill>
                  <a:schemeClr val="tx1"/>
                </a:solidFill>
              </a:rPr>
              <a:t>environment...”</a:t>
            </a:r>
            <a:endParaRPr lang="en-US" sz="2000" b="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635" y="1307198"/>
            <a:ext cx="11158901" cy="665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IEC 61508</a:t>
            </a:r>
            <a:r>
              <a:rPr lang="en-US" sz="2000" dirty="0">
                <a:solidFill>
                  <a:schemeClr val="tx2"/>
                </a:solidFill>
              </a:rPr>
              <a:t>: </a:t>
            </a:r>
            <a:r>
              <a:rPr lang="en-GB" sz="2000" dirty="0">
                <a:solidFill>
                  <a:schemeClr val="tx2"/>
                </a:solidFill>
              </a:rPr>
              <a:t>Functional safety of electrical/electronic/programmable electronic safety-related systems</a:t>
            </a: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000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239" y="1753063"/>
            <a:ext cx="4991769" cy="29813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32" y="1853299"/>
            <a:ext cx="5515135" cy="20376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2308" y="2808982"/>
            <a:ext cx="5631428" cy="1841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348386" y="4546842"/>
            <a:ext cx="5119480" cy="1841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984578" y="5725471"/>
            <a:ext cx="1739834" cy="3063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64774" y="251011"/>
            <a:ext cx="1048870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chemeClr val="tx2"/>
                </a:solidFill>
              </a:rPr>
              <a:t>Testing and verification - Formal methods and the FS standards</a:t>
            </a:r>
          </a:p>
        </p:txBody>
      </p:sp>
    </p:spTree>
    <p:extLst>
      <p:ext uri="{BB962C8B-B14F-4D97-AF65-F5344CB8AC3E}">
        <p14:creationId xmlns:p14="http://schemas.microsoft.com/office/powerpoint/2010/main" val="121740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53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2112" y="1579415"/>
            <a:ext cx="6157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CEM</a:t>
            </a:r>
            <a:r>
              <a:rPr lang="en-US" dirty="0">
                <a:solidFill>
                  <a:schemeClr val="tx2"/>
                </a:solidFill>
              </a:rPr>
              <a:t> (Cause and Effect Matrix) - </a:t>
            </a:r>
            <a:r>
              <a:rPr lang="en-US" b="1" dirty="0" err="1">
                <a:solidFill>
                  <a:schemeClr val="tx2"/>
                </a:solidFill>
              </a:rPr>
              <a:t>SISpec</a:t>
            </a:r>
            <a:endParaRPr lang="en-US" b="1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More details: </a:t>
            </a:r>
            <a:r>
              <a:rPr lang="en-US" dirty="0">
                <a:hlinkClick r:id="rId3"/>
              </a:rPr>
              <a:t>MOPHA041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7490" y="6211968"/>
            <a:ext cx="110570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Simulation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test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b="1" dirty="0">
                <a:solidFill>
                  <a:schemeClr val="tx2"/>
                </a:solidFill>
              </a:rPr>
              <a:t>verification</a:t>
            </a:r>
            <a:r>
              <a:rPr lang="en-US" dirty="0">
                <a:solidFill>
                  <a:schemeClr val="tx2"/>
                </a:solidFill>
              </a:rPr>
              <a:t> case generation and </a:t>
            </a:r>
            <a:r>
              <a:rPr lang="en-US" b="1" dirty="0">
                <a:solidFill>
                  <a:schemeClr val="tx2"/>
                </a:solidFill>
              </a:rPr>
              <a:t>code generation </a:t>
            </a:r>
            <a:r>
              <a:rPr lang="en-US" dirty="0">
                <a:solidFill>
                  <a:schemeClr val="tx2"/>
                </a:solidFill>
              </a:rPr>
              <a:t>are possible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6397" y="1579415"/>
            <a:ext cx="6025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LD</a:t>
            </a:r>
            <a:r>
              <a:rPr lang="en-US" dirty="0">
                <a:solidFill>
                  <a:schemeClr val="tx2"/>
                </a:solidFill>
              </a:rPr>
              <a:t> (Logic Diagrams) - </a:t>
            </a:r>
            <a:r>
              <a:rPr lang="en-US" b="1" dirty="0" err="1">
                <a:solidFill>
                  <a:schemeClr val="tx2"/>
                </a:solidFill>
              </a:rPr>
              <a:t>Grassedit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90" y="2867346"/>
            <a:ext cx="2436730" cy="20802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5019" y="2867346"/>
            <a:ext cx="2522684" cy="2084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728" y="1976807"/>
            <a:ext cx="5018940" cy="22420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9728" y="4316980"/>
            <a:ext cx="4622502" cy="179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4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Application Program 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0303435" y="1100316"/>
            <a:ext cx="768223" cy="32208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423234" y="2029592"/>
            <a:ext cx="9236" cy="4454871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6786989" y="2031006"/>
            <a:ext cx="9236" cy="4454871"/>
          </a:xfrm>
          <a:prstGeom prst="line">
            <a:avLst/>
          </a:pr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76" y="3395027"/>
            <a:ext cx="2180870" cy="15580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313136" y="3058145"/>
            <a:ext cx="9384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err="1"/>
              <a:t>SISpec</a:t>
            </a:r>
            <a:endParaRPr lang="en-GB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276" y="2676388"/>
            <a:ext cx="2418458" cy="120691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4" name="Picture 4" descr="https://www.totallyintegratedautomation.com/wp-content/uploads/2017/08/snlseptStep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10" y="3730304"/>
            <a:ext cx="527430" cy="52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https://engsoftware.net/wp-content/uploads/2021/06/TIA-Portal-1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56" y="3730305"/>
            <a:ext cx="527430" cy="52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Source Code Logo Images, Stock Photos &amp;amp; Vectors | Shutterstock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8" t="20232" r="28792" b="27437"/>
          <a:stretch/>
        </p:blipFill>
        <p:spPr bwMode="auto">
          <a:xfrm>
            <a:off x="7967249" y="2926390"/>
            <a:ext cx="538934" cy="71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/>
          <a:srcRect r="38928" b="23151"/>
          <a:stretch/>
        </p:blipFill>
        <p:spPr>
          <a:xfrm>
            <a:off x="9217960" y="3335144"/>
            <a:ext cx="1643535" cy="149233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575" y="4664921"/>
            <a:ext cx="325118" cy="32511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08402" y="4902042"/>
            <a:ext cx="1320499" cy="84163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31" name="Elbow Connector 30"/>
          <p:cNvCxnSpPr>
            <a:stCxn id="21" idx="3"/>
            <a:endCxn id="23" idx="1"/>
          </p:cNvCxnSpPr>
          <p:nvPr/>
        </p:nvCxnSpPr>
        <p:spPr>
          <a:xfrm flipV="1">
            <a:off x="2541046" y="3279847"/>
            <a:ext cx="1285230" cy="894226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1" idx="3"/>
            <a:endCxn id="30" idx="1"/>
          </p:cNvCxnSpPr>
          <p:nvPr/>
        </p:nvCxnSpPr>
        <p:spPr>
          <a:xfrm>
            <a:off x="2541046" y="4174073"/>
            <a:ext cx="4567356" cy="1148788"/>
          </a:xfrm>
          <a:prstGeom prst="bentConnector3">
            <a:avLst>
              <a:gd name="adj1" fmla="val 1417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text file 5 ic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268" y="2926390"/>
            <a:ext cx="714474" cy="71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/>
          <p:cNvCxnSpPr>
            <a:stCxn id="23" idx="3"/>
            <a:endCxn id="33" idx="1"/>
          </p:cNvCxnSpPr>
          <p:nvPr/>
        </p:nvCxnSpPr>
        <p:spPr>
          <a:xfrm>
            <a:off x="6244734" y="3279847"/>
            <a:ext cx="872534" cy="37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6" idx="3"/>
            <a:endCxn id="27" idx="1"/>
          </p:cNvCxnSpPr>
          <p:nvPr/>
        </p:nvCxnSpPr>
        <p:spPr>
          <a:xfrm>
            <a:off x="8506183" y="3283627"/>
            <a:ext cx="711777" cy="7976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0" idx="3"/>
            <a:endCxn id="27" idx="1"/>
          </p:cNvCxnSpPr>
          <p:nvPr/>
        </p:nvCxnSpPr>
        <p:spPr>
          <a:xfrm flipV="1">
            <a:off x="8428901" y="4081312"/>
            <a:ext cx="789059" cy="124154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834718" y="3002847"/>
            <a:ext cx="1026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b="1" dirty="0" err="1"/>
              <a:t>PLCverif</a:t>
            </a:r>
            <a:endParaRPr lang="en-GB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869787" y="2234516"/>
            <a:ext cx="17977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303030"/>
                </a:solidFill>
              </a:rPr>
              <a:t>Exported source code</a:t>
            </a:r>
            <a:endParaRPr lang="en-GB" sz="1200" b="1" dirty="0">
              <a:solidFill>
                <a:srgbClr val="30303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17268" y="2741553"/>
            <a:ext cx="7144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303030"/>
                </a:solidFill>
              </a:rPr>
              <a:t>IL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879479" y="2593324"/>
            <a:ext cx="7144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303030"/>
                </a:solidFill>
              </a:rPr>
              <a:t>LADDER</a:t>
            </a:r>
          </a:p>
          <a:p>
            <a:pPr algn="ctr"/>
            <a:r>
              <a:rPr lang="en-US" sz="1000" dirty="0">
                <a:solidFill>
                  <a:srgbClr val="303030"/>
                </a:solidFill>
              </a:rPr>
              <a:t>XML</a:t>
            </a:r>
            <a:endParaRPr lang="en-GB" sz="1000" dirty="0">
              <a:solidFill>
                <a:srgbClr val="30303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26276" y="2378903"/>
            <a:ext cx="241845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303030"/>
                </a:solidFill>
              </a:rPr>
              <a:t>PLC program</a:t>
            </a:r>
            <a:endParaRPr lang="en-GB" sz="1200" b="1" dirty="0">
              <a:solidFill>
                <a:srgbClr val="30303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19047" y="4614143"/>
            <a:ext cx="17977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303030"/>
                </a:solidFill>
              </a:rPr>
              <a:t>Verification cases</a:t>
            </a:r>
            <a:endParaRPr lang="en-GB" sz="1200" b="1" dirty="0">
              <a:solidFill>
                <a:srgbClr val="30303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731857" y="5900197"/>
            <a:ext cx="2615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</a:rPr>
              <a:t>PLCverif</a:t>
            </a:r>
            <a:r>
              <a:rPr lang="en-US" sz="1600" dirty="0">
                <a:solidFill>
                  <a:schemeClr val="tx2"/>
                </a:solidFill>
              </a:rPr>
              <a:t> more details: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  <a:hlinkClick r:id="rId12"/>
              </a:rPr>
              <a:t>https://cern.ch/plcverif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MOPV042, WEPV042, etc.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86225" y="1615152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/>
              <a:t>AP verification</a:t>
            </a:r>
            <a:endParaRPr lang="en-GB" b="1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3663904" y="1611261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/>
              <a:t>AP development</a:t>
            </a:r>
            <a:endParaRPr lang="en-GB" b="1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79011" y="1610445"/>
            <a:ext cx="27431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i="1" dirty="0"/>
              <a:t>AP specification</a:t>
            </a:r>
            <a:endParaRPr lang="en-GB" b="1" i="1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987" y="2024385"/>
            <a:ext cx="634483" cy="61008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1267992" y="3788014"/>
            <a:ext cx="575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C00000"/>
                </a:solidFill>
                <a:latin typeface="Arial"/>
                <a:sym typeface="Wingdings"/>
              </a:rPr>
              <a:t></a:t>
            </a:r>
            <a:endParaRPr lang="en-US" sz="4000" b="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49" name="Picture 2" descr="Reports Icon Images, Stock Photos &amp;amp; Vectors | Shutterstock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0" t="23821" r="26304" b="31809"/>
          <a:stretch/>
        </p:blipFill>
        <p:spPr bwMode="auto">
          <a:xfrm>
            <a:off x="11191372" y="4492377"/>
            <a:ext cx="850153" cy="94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11221327" y="3001385"/>
            <a:ext cx="588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  <a:latin typeface="Arial"/>
                <a:sym typeface="Wingdings"/>
              </a:rPr>
              <a:t></a:t>
            </a:r>
            <a:endParaRPr lang="en-US" sz="4000" b="1" dirty="0">
              <a:solidFill>
                <a:srgbClr val="00B05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745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5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42142" y="249190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Protection Layers design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2F2DBD-917B-0F6F-0DCC-415312C2A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34" y="634026"/>
            <a:ext cx="5283698" cy="5575884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86F2FE8-0875-8E0A-DA78-AF4172269C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21324" y="2135605"/>
            <a:ext cx="3338066" cy="474550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75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Context – FRAS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199" y="1524487"/>
            <a:ext cx="7499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</a:t>
            </a:r>
            <a:r>
              <a:rPr lang="en-US" dirty="0"/>
              <a:t>ull </a:t>
            </a:r>
            <a:r>
              <a:rPr lang="en-US" b="1" dirty="0"/>
              <a:t>R</a:t>
            </a:r>
            <a:r>
              <a:rPr lang="en-US" dirty="0"/>
              <a:t>emote </a:t>
            </a:r>
            <a:r>
              <a:rPr lang="en-US" b="1" dirty="0"/>
              <a:t>A</a:t>
            </a:r>
            <a:r>
              <a:rPr lang="en-US" dirty="0"/>
              <a:t>lignment </a:t>
            </a:r>
            <a:r>
              <a:rPr lang="en-US" b="1" dirty="0"/>
              <a:t>S</a:t>
            </a:r>
            <a:r>
              <a:rPr lang="en-US" dirty="0"/>
              <a:t>ystem for the </a:t>
            </a:r>
            <a:r>
              <a:rPr lang="en-US" b="1" dirty="0"/>
              <a:t>HL-LHC </a:t>
            </a:r>
            <a:r>
              <a:rPr lang="fr-CH" dirty="0">
                <a:hlinkClick r:id="rId2"/>
              </a:rPr>
              <a:t>EDMS 2166298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Installed in </a:t>
            </a:r>
            <a:r>
              <a:rPr lang="en-US" b="1" dirty="0"/>
              <a:t>both</a:t>
            </a:r>
            <a:r>
              <a:rPr lang="en-US" dirty="0"/>
              <a:t> Long Straight Sections (</a:t>
            </a:r>
            <a:r>
              <a:rPr lang="en-US" b="1" dirty="0"/>
              <a:t>LSS</a:t>
            </a:r>
            <a:r>
              <a:rPr lang="en-US" dirty="0"/>
              <a:t>) </a:t>
            </a:r>
            <a:r>
              <a:rPr lang="en-US" b="1" dirty="0"/>
              <a:t>of IP1 </a:t>
            </a:r>
            <a:r>
              <a:rPr lang="en-US" dirty="0"/>
              <a:t>(</a:t>
            </a:r>
            <a:r>
              <a:rPr lang="en-US" dirty="0">
                <a:solidFill>
                  <a:schemeClr val="accent6"/>
                </a:solidFill>
              </a:rPr>
              <a:t>ATLAS</a:t>
            </a:r>
            <a:r>
              <a:rPr lang="en-US" dirty="0"/>
              <a:t>) </a:t>
            </a:r>
            <a:r>
              <a:rPr lang="en-US" b="1" dirty="0"/>
              <a:t>and IP5 </a:t>
            </a:r>
            <a:r>
              <a:rPr lang="en-US" dirty="0"/>
              <a:t>(</a:t>
            </a:r>
            <a:r>
              <a:rPr lang="en-US" dirty="0">
                <a:solidFill>
                  <a:schemeClr val="accent6"/>
                </a:solidFill>
              </a:rPr>
              <a:t>CMS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3191" y="46149"/>
            <a:ext cx="2810434" cy="257248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9911829" y="2970654"/>
            <a:ext cx="2109711" cy="2039934"/>
            <a:chOff x="9905667" y="2697743"/>
            <a:chExt cx="2109711" cy="203993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3072462-6447-09BD-0855-6869CABC9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59738" y="3199559"/>
              <a:ext cx="2001568" cy="1538118"/>
            </a:xfrm>
            <a:prstGeom prst="rect">
              <a:avLst/>
            </a:prstGeom>
          </p:spPr>
        </p:pic>
        <p:sp>
          <p:nvSpPr>
            <p:cNvPr id="11" name="TextBox 194">
              <a:extLst>
                <a:ext uri="{FF2B5EF4-FFF2-40B4-BE49-F238E27FC236}">
                  <a16:creationId xmlns:a16="http://schemas.microsoft.com/office/drawing/2014/main" id="{DE049D95-F2C0-0CC7-BC49-A09EBD385B0E}"/>
                </a:ext>
              </a:extLst>
            </p:cNvPr>
            <p:cNvSpPr txBox="1"/>
            <p:nvPr/>
          </p:nvSpPr>
          <p:spPr>
            <a:xfrm>
              <a:off x="9905667" y="2697743"/>
              <a:ext cx="210971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/>
                <a:t>Triplet-D1</a:t>
              </a:r>
              <a:r>
                <a:rPr lang="fr-CH" sz="1400" dirty="0"/>
                <a:t>: Q1, Q2a, Q2b, </a:t>
              </a:r>
            </a:p>
            <a:p>
              <a:pPr algn="ctr"/>
              <a:r>
                <a:rPr lang="fr-CH" sz="1400" dirty="0"/>
                <a:t>Q3, CP and D1</a:t>
              </a:r>
              <a:endParaRPr lang="en-GB" sz="1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176726" y="5111643"/>
            <a:ext cx="4015274" cy="1609717"/>
            <a:chOff x="8176726" y="5111643"/>
            <a:chExt cx="4015274" cy="160971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9B815DF-B68C-175B-5B81-671FB72CE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9743" y="5367328"/>
              <a:ext cx="1588269" cy="12889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1F8BA5B-177B-C7E5-4B7C-C35F3132C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20500" y="5362366"/>
              <a:ext cx="1699590" cy="1358994"/>
            </a:xfrm>
            <a:prstGeom prst="rect">
              <a:avLst/>
            </a:prstGeom>
          </p:spPr>
        </p:pic>
        <p:sp>
          <p:nvSpPr>
            <p:cNvPr id="14" name="TextBox 198">
              <a:extLst>
                <a:ext uri="{FF2B5EF4-FFF2-40B4-BE49-F238E27FC236}">
                  <a16:creationId xmlns:a16="http://schemas.microsoft.com/office/drawing/2014/main" id="{6841410D-3336-398A-9991-211D3D702ADB}"/>
                </a:ext>
              </a:extLst>
            </p:cNvPr>
            <p:cNvSpPr txBox="1"/>
            <p:nvPr/>
          </p:nvSpPr>
          <p:spPr>
            <a:xfrm>
              <a:off x="8176726" y="5111643"/>
              <a:ext cx="401527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/>
                <a:t>CMCT</a:t>
              </a:r>
              <a:r>
                <a:rPr lang="fr-CH" sz="1400" dirty="0"/>
                <a:t>: </a:t>
              </a:r>
              <a:r>
                <a:rPr lang="fr-CH" sz="1400" dirty="0" err="1"/>
                <a:t>Collimators</a:t>
              </a:r>
              <a:r>
                <a:rPr lang="pl-PL" sz="1400" dirty="0"/>
                <a:t>, Q4/5 masks, </a:t>
              </a:r>
              <a:r>
                <a:rPr lang="fr-CH" sz="1400" dirty="0" err="1"/>
                <a:t>Crab-cavities</a:t>
              </a:r>
              <a:r>
                <a:rPr lang="pl-PL" sz="1400" dirty="0"/>
                <a:t>, TAXN</a:t>
              </a:r>
              <a:endParaRPr lang="en-GB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085881" y="2970654"/>
            <a:ext cx="2104551" cy="1966754"/>
            <a:chOff x="8150837" y="2699907"/>
            <a:chExt cx="2104551" cy="1966754"/>
          </a:xfrm>
        </p:grpSpPr>
        <p:sp>
          <p:nvSpPr>
            <p:cNvPr id="15" name="TextBox 195">
              <a:extLst>
                <a:ext uri="{FF2B5EF4-FFF2-40B4-BE49-F238E27FC236}">
                  <a16:creationId xmlns:a16="http://schemas.microsoft.com/office/drawing/2014/main" id="{2B3FB2D9-85DA-570E-A405-38DE8B7E5663}"/>
                </a:ext>
              </a:extLst>
            </p:cNvPr>
            <p:cNvSpPr txBox="1"/>
            <p:nvPr/>
          </p:nvSpPr>
          <p:spPr>
            <a:xfrm>
              <a:off x="8150837" y="2699907"/>
              <a:ext cx="210455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400" b="1" dirty="0"/>
                <a:t>Q45-D2</a:t>
              </a:r>
              <a:r>
                <a:rPr lang="fr-CH" sz="1400" dirty="0"/>
                <a:t>: Q4, Q5, D2</a:t>
              </a:r>
              <a:endParaRPr lang="en-GB" sz="1400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E0321F0-3416-D047-79E1-A07D11217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07101" y="3201723"/>
              <a:ext cx="1922861" cy="1464938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228A0CDD-CD1D-40C7-B63B-281E4A52C9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04" y="2578337"/>
            <a:ext cx="7893737" cy="4143023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9465163" y="46149"/>
            <a:ext cx="538736" cy="4685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2" idx="1"/>
          </p:cNvCxnSpPr>
          <p:nvPr/>
        </p:nvCxnSpPr>
        <p:spPr>
          <a:xfrm flipH="1">
            <a:off x="81105" y="280439"/>
            <a:ext cx="9384058" cy="227280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974841" y="342078"/>
            <a:ext cx="1715168" cy="221116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465163" y="2178864"/>
            <a:ext cx="538736" cy="4685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9894523" y="2401804"/>
            <a:ext cx="783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6"/>
                </a:solidFill>
              </a:rPr>
              <a:t>ATLAS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911829" y="21152"/>
            <a:ext cx="783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6"/>
                </a:solidFill>
              </a:rPr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377972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Risks at the industrial installations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11 CuadroTexto"/>
          <p:cNvSpPr txBox="1"/>
          <p:nvPr/>
        </p:nvSpPr>
        <p:spPr>
          <a:xfrm>
            <a:off x="960535" y="5979130"/>
            <a:ext cx="9850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chemeClr val="tx2"/>
                </a:solidFill>
              </a:rPr>
              <a:t>Risk for the </a:t>
            </a:r>
            <a:r>
              <a:rPr lang="en-US" b="1" dirty="0">
                <a:solidFill>
                  <a:schemeClr val="tx2"/>
                </a:solidFill>
              </a:rPr>
              <a:t>personnel</a:t>
            </a:r>
            <a:r>
              <a:rPr lang="en-US" dirty="0">
                <a:solidFill>
                  <a:schemeClr val="tx2"/>
                </a:solidFill>
              </a:rPr>
              <a:t>, the </a:t>
            </a:r>
            <a:r>
              <a:rPr lang="en-US" b="1" dirty="0">
                <a:solidFill>
                  <a:schemeClr val="tx2"/>
                </a:solidFill>
              </a:rPr>
              <a:t>installations</a:t>
            </a:r>
            <a:r>
              <a:rPr lang="en-US" dirty="0">
                <a:solidFill>
                  <a:schemeClr val="tx2"/>
                </a:solidFill>
              </a:rPr>
              <a:t> (economic losses), the </a:t>
            </a:r>
            <a:r>
              <a:rPr lang="en-US" b="1" dirty="0">
                <a:solidFill>
                  <a:schemeClr val="tx2"/>
                </a:solidFill>
              </a:rPr>
              <a:t>environment</a:t>
            </a:r>
            <a:r>
              <a:rPr lang="en-US" dirty="0">
                <a:solidFill>
                  <a:schemeClr val="tx2"/>
                </a:solidFill>
              </a:rPr>
              <a:t>, </a:t>
            </a:r>
          </a:p>
          <a:p>
            <a:pPr algn="ctr" defTabSz="457200"/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chemeClr val="tx2"/>
                </a:solidFill>
              </a:rPr>
              <a:t>reputation</a:t>
            </a:r>
            <a:r>
              <a:rPr lang="en-US" dirty="0">
                <a:solidFill>
                  <a:schemeClr val="tx2"/>
                </a:solidFill>
              </a:rPr>
              <a:t> of the organization, etc.</a:t>
            </a:r>
          </a:p>
        </p:txBody>
      </p:sp>
      <p:pic>
        <p:nvPicPr>
          <p:cNvPr id="14" name="Picture 2" descr="https://mediastream.cern.ch/MediaArchive/Photo/Public/2004/0401027/0401027_03/0401027_03-A5-at-72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0" y="1939498"/>
            <a:ext cx="5051097" cy="3295369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052872" y="1493902"/>
            <a:ext cx="366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CERN industrial facilities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Picture 4" descr="https://mediastream.cern.ch/MediaArchive/Photo/Public/2004/0403011/0403011_01/0403011_01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379" y="2683761"/>
            <a:ext cx="6660856" cy="3295369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cds.cern.ch/record/1974086/files/Cv4_010_28%20novembre%202014_GuillaumeJeanneret-CERN2014.jpg?subformat=icon-14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57" y="2140234"/>
            <a:ext cx="4937907" cy="3295368"/>
          </a:xfrm>
          <a:prstGeom prst="rect">
            <a:avLst/>
          </a:prstGeom>
          <a:noFill/>
          <a:ln w="381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5007" r="4044" b="1559"/>
          <a:stretch/>
        </p:blipFill>
        <p:spPr>
          <a:xfrm>
            <a:off x="9420726" y="1863234"/>
            <a:ext cx="2424363" cy="3641213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5263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Context – FRAS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15169" y="5597817"/>
            <a:ext cx="28893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Bellow </a:t>
            </a:r>
            <a:r>
              <a:rPr lang="en-US" sz="1600" b="1" dirty="0"/>
              <a:t>deformation limits</a:t>
            </a:r>
          </a:p>
          <a:p>
            <a:pPr algn="ctr"/>
            <a:r>
              <a:rPr lang="en-US" sz="1600" dirty="0"/>
              <a:t>+/- 2.5 mm</a:t>
            </a:r>
          </a:p>
          <a:p>
            <a:pPr algn="ctr"/>
            <a:r>
              <a:rPr lang="en-US" sz="1600" dirty="0"/>
              <a:t>1 </a:t>
            </a:r>
            <a:r>
              <a:rPr lang="en-US" sz="1600" dirty="0" err="1"/>
              <a:t>mrad</a:t>
            </a:r>
            <a:endParaRPr lang="en-US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l="2197" t="11508" r="2290" b="20638"/>
          <a:stretch/>
        </p:blipFill>
        <p:spPr bwMode="auto">
          <a:xfrm>
            <a:off x="7052315" y="4059708"/>
            <a:ext cx="3015039" cy="141143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57200" y="2038542"/>
            <a:ext cx="51018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 IP sides </a:t>
            </a:r>
            <a:r>
              <a:rPr lang="en-US" dirty="0"/>
              <a:t>and each of them contains: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17 components </a:t>
            </a:r>
            <a:r>
              <a:rPr lang="en-US" dirty="0"/>
              <a:t>for remote alignment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Capacitive sensors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54 WPS (Wire Positioning System)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10 Inclinometers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FSI </a:t>
            </a:r>
            <a:r>
              <a:rPr lang="en-US" dirty="0"/>
              <a:t>(Frequency Scanning Interferometer)</a:t>
            </a:r>
            <a:r>
              <a:rPr lang="en-US" b="1" dirty="0"/>
              <a:t> sensors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27 HLS (Hydrostatic Levelling Sensors)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16 FSI inclinometers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Resolvers</a:t>
            </a:r>
            <a:r>
              <a:rPr lang="en-US" dirty="0"/>
              <a:t> (5 motors per component):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85 resolvers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21 bellows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3761650" y="489153"/>
            <a:ext cx="509624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4926349" y="1200362"/>
          <a:ext cx="3098496" cy="251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0582332" imgH="8563050" progId="Visio.Drawing.15">
                  <p:embed/>
                </p:oleObj>
              </mc:Choice>
              <mc:Fallback>
                <p:oleObj r:id="rId3" imgW="10582332" imgH="8563050" progId="Visio.Drawing.15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349" y="1200362"/>
                        <a:ext cx="3098496" cy="2510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8152815" y="628582"/>
          <a:ext cx="3098496" cy="251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0582332" imgH="8563050" progId="Visio.Drawing.15">
                  <p:embed/>
                </p:oleObj>
              </mc:Choice>
              <mc:Fallback>
                <p:oleObj r:id="rId5" imgW="10582332" imgH="8563050" progId="Visio.Drawing.15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2815" y="628582"/>
                        <a:ext cx="3098496" cy="2510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022382" y="3059917"/>
            <a:ext cx="3169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Universal Adjustment Platform (UAP)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5 Motorized jacks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 ≤ 20 µm/s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563265" y="1554173"/>
            <a:ext cx="1068024" cy="18785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7052315" y="1742027"/>
            <a:ext cx="510950" cy="23176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31289" y="1554173"/>
            <a:ext cx="1436065" cy="250553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97625" y="2951373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5680068" y="1204792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6" name="Rectangle 15"/>
          <p:cNvSpPr/>
          <p:nvPr/>
        </p:nvSpPr>
        <p:spPr>
          <a:xfrm>
            <a:off x="9107717" y="628582"/>
            <a:ext cx="210509" cy="2170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6" name="Isosceles Triangle 5"/>
          <p:cNvSpPr/>
          <p:nvPr/>
        </p:nvSpPr>
        <p:spPr>
          <a:xfrm>
            <a:off x="5441048" y="3746864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>
            <a:off x="6309773" y="1080808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9641977" y="520614"/>
            <a:ext cx="246295" cy="23910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381226" y="4591078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989375" y="3081011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8213869" y="2512849"/>
            <a:ext cx="289450" cy="25867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66" name="Picture 142" descr="Order Warning Signs for Workplace Safety | VKF Renzel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8" t="12299" r="7522" b="11730"/>
          <a:stretch/>
        </p:blipFill>
        <p:spPr bwMode="auto">
          <a:xfrm>
            <a:off x="5729800" y="5597817"/>
            <a:ext cx="947293" cy="84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001247" y="5729811"/>
            <a:ext cx="2889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Exceeding the limits would imply up to </a:t>
            </a:r>
            <a:r>
              <a:rPr lang="en-US" sz="1600" b="1" dirty="0"/>
              <a:t>1 year of stop </a:t>
            </a:r>
            <a:r>
              <a:rPr lang="en-US" sz="1600" dirty="0"/>
              <a:t>of the LHC</a:t>
            </a:r>
          </a:p>
        </p:txBody>
      </p:sp>
    </p:spTree>
    <p:extLst>
      <p:ext uri="{BB962C8B-B14F-4D97-AF65-F5344CB8AC3E}">
        <p14:creationId xmlns:p14="http://schemas.microsoft.com/office/powerpoint/2010/main" val="108584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" grpId="0" animBg="1"/>
      <p:bldP spid="14" grpId="0" animBg="1"/>
      <p:bldP spid="16" grpId="0" animBg="1"/>
      <p:bldP spid="6" grpId="0" animBg="1"/>
      <p:bldP spid="22" grpId="0" animBg="1"/>
      <p:bldP spid="24" grpId="0" animBg="1"/>
      <p:bldP spid="8" grpId="0" animBg="1"/>
      <p:bldP spid="25" grpId="0" animBg="1"/>
      <p:bldP spid="26" grpId="0" animBg="1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897" y="692150"/>
            <a:ext cx="9245468" cy="608329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FRAS control system (IP side)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689" y="1658370"/>
            <a:ext cx="277420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17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21 bellows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Sensors: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54 WPS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10 Cap. </a:t>
            </a:r>
            <a:r>
              <a:rPr lang="en-US" sz="1600" dirty="0" err="1"/>
              <a:t>inclin</a:t>
            </a:r>
            <a:r>
              <a:rPr lang="en-US" sz="16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27 HLS FSI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16 FSI </a:t>
            </a:r>
            <a:r>
              <a:rPr lang="en-US" sz="1600" dirty="0" err="1"/>
              <a:t>inclin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17x5 = </a:t>
            </a:r>
            <a:r>
              <a:rPr lang="en-US" sz="1600" b="1" dirty="0"/>
              <a:t>85 motors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85 resolvers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Controllers and IO devices: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 FECs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9 DIOTs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2 PXI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 Inter FSI crate – up to 8 FSI boards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17 Sambuca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1 </a:t>
            </a:r>
            <a:r>
              <a:rPr lang="en-US" sz="1600" b="1" dirty="0" err="1"/>
              <a:t>WinCCOA</a:t>
            </a:r>
            <a:r>
              <a:rPr lang="en-US" sz="1600" b="1" dirty="0"/>
              <a:t> server </a:t>
            </a:r>
            <a:r>
              <a:rPr lang="en-US" sz="1600" dirty="0"/>
              <a:t>/ project</a:t>
            </a:r>
          </a:p>
        </p:txBody>
      </p:sp>
      <p:pic>
        <p:nvPicPr>
          <p:cNvPr id="6" name="Obraz 84">
            <a:extLst>
              <a:ext uri="{FF2B5EF4-FFF2-40B4-BE49-F238E27FC236}">
                <a16:creationId xmlns:a16="http://schemas.microsoft.com/office/drawing/2014/main" id="{2007C343-05BF-4774-BFA8-7B5EE9CFAB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091" y="2605449"/>
            <a:ext cx="1330830" cy="748317"/>
          </a:xfrm>
          <a:prstGeom prst="rect">
            <a:avLst/>
          </a:prstGeom>
        </p:spPr>
      </p:pic>
      <p:pic>
        <p:nvPicPr>
          <p:cNvPr id="7" name="Obraz 85">
            <a:extLst>
              <a:ext uri="{FF2B5EF4-FFF2-40B4-BE49-F238E27FC236}">
                <a16:creationId xmlns:a16="http://schemas.microsoft.com/office/drawing/2014/main" id="{9372D1F4-C6AC-44AB-8A3F-9153D285CA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8" b="26253"/>
          <a:stretch/>
        </p:blipFill>
        <p:spPr>
          <a:xfrm>
            <a:off x="10558209" y="1774173"/>
            <a:ext cx="958198" cy="74378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631105" y="2460460"/>
            <a:ext cx="913178" cy="366844"/>
            <a:chOff x="6861122" y="4283205"/>
            <a:chExt cx="913178" cy="3668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8CCB7E3-F602-49B6-8002-48F4B5723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61122" y="4283205"/>
              <a:ext cx="865861" cy="3668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DE48B1-293A-4A0A-B110-01FB023AA80F}"/>
                </a:ext>
              </a:extLst>
            </p:cNvPr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592451" y="4468200"/>
              <a:ext cx="181849" cy="181849"/>
            </a:xfrm>
            <a:prstGeom prst="rect">
              <a:avLst/>
            </a:prstGeom>
          </p:spPr>
        </p:pic>
      </p:grpSp>
      <p:pic>
        <p:nvPicPr>
          <p:cNvPr id="11" name="Picture 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8588" y="2082382"/>
            <a:ext cx="1209023" cy="2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702EED-B2AA-4F37-8C5D-DBA14837263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85" r="26342" b="17124"/>
          <a:stretch/>
        </p:blipFill>
        <p:spPr>
          <a:xfrm>
            <a:off x="3087528" y="5089125"/>
            <a:ext cx="770982" cy="61114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546AFA-A90B-4655-9C31-CBDB374173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857" y="2861182"/>
            <a:ext cx="1144355" cy="424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C9E276-D0A1-457A-8407-1F2B6269301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947" y="2809551"/>
            <a:ext cx="682881" cy="52467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D15478-89AA-4D6C-812C-CD9B63860C1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7609" t="23299" r="38047" b="38762"/>
          <a:stretch/>
        </p:blipFill>
        <p:spPr>
          <a:xfrm>
            <a:off x="2556232" y="2082382"/>
            <a:ext cx="723646" cy="616418"/>
          </a:xfrm>
          <a:prstGeom prst="rect">
            <a:avLst/>
          </a:prstGeom>
          <a:ln>
            <a:solidFill>
              <a:srgbClr val="B28B1E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B30B1C-CBC0-7B03-0F42-8D04FCDAE0C0}"/>
              </a:ext>
            </a:extLst>
          </p:cNvPr>
          <p:cNvSpPr txBox="1"/>
          <p:nvPr/>
        </p:nvSpPr>
        <p:spPr>
          <a:xfrm>
            <a:off x="8794750" y="692150"/>
            <a:ext cx="3059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BE-GM, BE-CEM and BE-ICS collaboration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01538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IEC 61511 Safety Life Cycle 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20" y="1173456"/>
            <a:ext cx="5283698" cy="5575884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4960127" y="1173456"/>
            <a:ext cx="1710388" cy="128029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269393" y="2681104"/>
            <a:ext cx="1585398" cy="150277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890972" y="3407620"/>
            <a:ext cx="1516326" cy="87493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269393" y="2681104"/>
            <a:ext cx="1585398" cy="15027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127531" y="3521919"/>
            <a:ext cx="1834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Protection Layers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requirements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6253" y="3038068"/>
            <a:ext cx="21053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Safety Instrumented System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Certified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Architectural constrains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Software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269393" y="2681104"/>
            <a:ext cx="1585398" cy="15027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269393" y="2681104"/>
            <a:ext cx="1585398" cy="15027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93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39" grpId="1" animBg="1"/>
      <p:bldP spid="42" grpId="0" animBg="1"/>
      <p:bldP spid="43" grpId="0" animBg="1"/>
      <p:bldP spid="2" grpId="0"/>
      <p:bldP spid="4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1205713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Protection Layers design (IEC 61511-3 Annex C)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76" y="1756930"/>
            <a:ext cx="8110937" cy="44955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41648" y="2258755"/>
            <a:ext cx="1966824" cy="29180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67905" y="3137156"/>
            <a:ext cx="4583502" cy="26454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25850" y="4076700"/>
            <a:ext cx="4976056" cy="2349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272328" y="2597418"/>
            <a:ext cx="4583502" cy="26454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191041" y="4771596"/>
            <a:ext cx="4912211" cy="24491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489777"/>
              </p:ext>
            </p:extLst>
          </p:nvPr>
        </p:nvGraphicFramePr>
        <p:xfrm>
          <a:off x="9087696" y="2777559"/>
          <a:ext cx="2875080" cy="30924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7540">
                  <a:extLst>
                    <a:ext uri="{9D8B030D-6E8A-4147-A177-3AD203B41FA5}">
                      <a16:colId xmlns:a16="http://schemas.microsoft.com/office/drawing/2014/main" val="2181848162"/>
                    </a:ext>
                  </a:extLst>
                </a:gridCol>
                <a:gridCol w="1437540">
                  <a:extLst>
                    <a:ext uri="{9D8B030D-6E8A-4147-A177-3AD203B41FA5}">
                      <a16:colId xmlns:a16="http://schemas.microsoft.com/office/drawing/2014/main" val="1398648456"/>
                    </a:ext>
                  </a:extLst>
                </a:gridCol>
              </a:tblGrid>
              <a:tr h="82585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Necessary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algn="ctr"/>
                      <a:r>
                        <a:rPr lang="en-US" sz="1600" baseline="0" dirty="0"/>
                        <a:t>Risk </a:t>
                      </a:r>
                    </a:p>
                    <a:p>
                      <a:pPr algn="ctr"/>
                      <a:r>
                        <a:rPr lang="en-US" sz="1600" baseline="0" dirty="0"/>
                        <a:t>Reduction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Number </a:t>
                      </a:r>
                    </a:p>
                    <a:p>
                      <a:pPr algn="ctr"/>
                      <a:r>
                        <a:rPr lang="en-US" sz="1600" dirty="0"/>
                        <a:t>of PLs</a:t>
                      </a:r>
                      <a:endParaRPr lang="en-GB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7807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14602"/>
                  </a:ext>
                </a:extLst>
              </a:tr>
              <a:tr h="72675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9509703"/>
                  </a:ext>
                </a:extLst>
              </a:tr>
              <a:tr h="81311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865919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4508486" y="5053683"/>
            <a:ext cx="2455564" cy="2349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9653447" y="8626"/>
            <a:ext cx="2476836" cy="15241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1072568" y="1027679"/>
            <a:ext cx="729113" cy="445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 animBg="1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11205713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Analysis of the Protection Layers (IEC 61511-2 Annex A)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30" y="1558510"/>
            <a:ext cx="8206577" cy="4642368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985817" y="4997450"/>
            <a:ext cx="1160483" cy="48895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Protection layers proposal for bellow and personnel protection </a:t>
            </a:r>
            <a:br>
              <a:rPr lang="en-US" sz="2800" b="1" dirty="0">
                <a:solidFill>
                  <a:schemeClr val="tx2"/>
                </a:solidFill>
              </a:rPr>
            </a:br>
            <a:r>
              <a:rPr lang="en-US" sz="2800" b="1" dirty="0">
                <a:solidFill>
                  <a:schemeClr val="tx2"/>
                </a:solidFill>
              </a:rPr>
              <a:t>(functional schema)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1099" y="5768588"/>
            <a:ext cx="4914919" cy="572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1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486158" y="5768588"/>
            <a:ext cx="3682108" cy="572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2</a:t>
            </a:r>
            <a:endParaRPr lang="en-GB" dirty="0"/>
          </a:p>
        </p:txBody>
      </p:sp>
      <p:cxnSp>
        <p:nvCxnSpPr>
          <p:cNvPr id="6" name="Straight Connector 5"/>
          <p:cNvCxnSpPr>
            <a:stCxn id="2" idx="3"/>
            <a:endCxn id="12" idx="1"/>
          </p:cNvCxnSpPr>
          <p:nvPr/>
        </p:nvCxnSpPr>
        <p:spPr>
          <a:xfrm>
            <a:off x="7366018" y="6054750"/>
            <a:ext cx="1120140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2" descr="stepping motor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2" t="27511" r="27827" b="28518"/>
          <a:stretch/>
        </p:blipFill>
        <p:spPr bwMode="auto">
          <a:xfrm>
            <a:off x="1854009" y="5889418"/>
            <a:ext cx="467068" cy="46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28685" y="6356486"/>
            <a:ext cx="317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x5</a:t>
            </a:r>
            <a:endParaRPr lang="en-GB" sz="1050" dirty="0"/>
          </a:p>
        </p:txBody>
      </p:sp>
      <p:sp>
        <p:nvSpPr>
          <p:cNvPr id="15" name="Rectangle 14"/>
          <p:cNvSpPr/>
          <p:nvPr/>
        </p:nvSpPr>
        <p:spPr>
          <a:xfrm>
            <a:off x="1666973" y="5095396"/>
            <a:ext cx="855195" cy="5131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85618" y="3256315"/>
            <a:ext cx="1203851" cy="801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SAMbuCa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85617" y="3256315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PXI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C3BCDA12-D1D0-43CE-9E59-C07921F7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4988" y="1564532"/>
            <a:ext cx="1104836" cy="11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 descr="Engineer icon man in hard hat buider symbol Vector Imag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7" t="16513" r="22033" b="29043"/>
          <a:stretch/>
        </p:blipFill>
        <p:spPr bwMode="auto">
          <a:xfrm>
            <a:off x="1109661" y="1771650"/>
            <a:ext cx="308233" cy="31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85158" y="2070149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FRAS operator</a:t>
            </a:r>
            <a:endParaRPr lang="en-GB" sz="1050" dirty="0"/>
          </a:p>
        </p:txBody>
      </p:sp>
      <p:cxnSp>
        <p:nvCxnSpPr>
          <p:cNvPr id="25" name="Straight Connector 24"/>
          <p:cNvCxnSpPr>
            <a:stCxn id="18" idx="2"/>
            <a:endCxn id="15" idx="0"/>
          </p:cNvCxnSpPr>
          <p:nvPr/>
        </p:nvCxnSpPr>
        <p:spPr>
          <a:xfrm>
            <a:off x="2087544" y="4057767"/>
            <a:ext cx="7027" cy="1037629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5" idx="2"/>
            <a:endCxn id="13" idx="0"/>
          </p:cNvCxnSpPr>
          <p:nvPr/>
        </p:nvCxnSpPr>
        <p:spPr>
          <a:xfrm flipH="1">
            <a:off x="2087543" y="5608512"/>
            <a:ext cx="7028" cy="28090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Elbow Connector 2048"/>
          <p:cNvCxnSpPr>
            <a:stCxn id="13" idx="1"/>
            <a:endCxn id="18" idx="1"/>
          </p:cNvCxnSpPr>
          <p:nvPr/>
        </p:nvCxnSpPr>
        <p:spPr>
          <a:xfrm rot="10800000">
            <a:off x="1485619" y="3657042"/>
            <a:ext cx="368391" cy="2465911"/>
          </a:xfrm>
          <a:prstGeom prst="bentConnector3">
            <a:avLst>
              <a:gd name="adj1" fmla="val 310268"/>
            </a:avLst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2053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3197104" y="5232892"/>
            <a:ext cx="381054" cy="2381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4130459" y="5232892"/>
            <a:ext cx="381054" cy="23812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/>
          <a:srcRect t="5521" b="5810"/>
          <a:stretch/>
        </p:blipFill>
        <p:spPr>
          <a:xfrm>
            <a:off x="5142215" y="5232892"/>
            <a:ext cx="381054" cy="238125"/>
          </a:xfrm>
          <a:prstGeom prst="rect">
            <a:avLst/>
          </a:prstGeom>
        </p:spPr>
      </p:pic>
      <p:cxnSp>
        <p:nvCxnSpPr>
          <p:cNvPr id="42" name="Elbow Connector 41"/>
          <p:cNvCxnSpPr>
            <a:stCxn id="18" idx="3"/>
            <a:endCxn id="2054" idx="0"/>
          </p:cNvCxnSpPr>
          <p:nvPr/>
        </p:nvCxnSpPr>
        <p:spPr>
          <a:xfrm>
            <a:off x="2689469" y="3657041"/>
            <a:ext cx="698162" cy="1575851"/>
          </a:xfrm>
          <a:prstGeom prst="bentConnector2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868998" y="1511339"/>
            <a:ext cx="793669" cy="6027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FEC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4" name="Straight Connector 53"/>
          <p:cNvCxnSpPr>
            <a:stCxn id="2054" idx="1"/>
            <a:endCxn id="15" idx="3"/>
          </p:cNvCxnSpPr>
          <p:nvPr/>
        </p:nvCxnSpPr>
        <p:spPr>
          <a:xfrm flipH="1" flipV="1">
            <a:off x="2522168" y="5351954"/>
            <a:ext cx="674936" cy="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40" idx="1"/>
            <a:endCxn id="2054" idx="3"/>
          </p:cNvCxnSpPr>
          <p:nvPr/>
        </p:nvCxnSpPr>
        <p:spPr>
          <a:xfrm flipH="1">
            <a:off x="3578158" y="5351955"/>
            <a:ext cx="552301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41" idx="1"/>
            <a:endCxn id="40" idx="3"/>
          </p:cNvCxnSpPr>
          <p:nvPr/>
        </p:nvCxnSpPr>
        <p:spPr>
          <a:xfrm flipH="1">
            <a:off x="4511513" y="5351955"/>
            <a:ext cx="630702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Rectangle 2075"/>
          <p:cNvSpPr/>
          <p:nvPr/>
        </p:nvSpPr>
        <p:spPr>
          <a:xfrm>
            <a:off x="6912777" y="5457552"/>
            <a:ext cx="374650" cy="3019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FSI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587972" y="5449751"/>
            <a:ext cx="374650" cy="3019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FSI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9291528" y="5449751"/>
            <a:ext cx="497008" cy="3019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WPS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017330" y="5449751"/>
            <a:ext cx="497008" cy="30192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WPS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78" name="Elbow Connector 77"/>
          <p:cNvCxnSpPr>
            <a:stCxn id="70" idx="0"/>
            <a:endCxn id="65" idx="3"/>
          </p:cNvCxnSpPr>
          <p:nvPr/>
        </p:nvCxnSpPr>
        <p:spPr>
          <a:xfrm rot="16200000" flipV="1">
            <a:off x="6906100" y="2815819"/>
            <a:ext cx="2390501" cy="2877364"/>
          </a:xfrm>
          <a:prstGeom prst="bentConnector2">
            <a:avLst/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076" idx="0"/>
            <a:endCxn id="51" idx="2"/>
          </p:cNvCxnSpPr>
          <p:nvPr/>
        </p:nvCxnSpPr>
        <p:spPr>
          <a:xfrm flipV="1">
            <a:off x="7100102" y="4384473"/>
            <a:ext cx="421" cy="107307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68" idx="0"/>
            <a:endCxn id="51" idx="3"/>
          </p:cNvCxnSpPr>
          <p:nvPr/>
        </p:nvCxnSpPr>
        <p:spPr>
          <a:xfrm rot="16200000" flipV="1">
            <a:off x="7505871" y="4180324"/>
            <a:ext cx="1466004" cy="1072849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56" idx="2"/>
            <a:endCxn id="41" idx="0"/>
          </p:cNvCxnSpPr>
          <p:nvPr/>
        </p:nvCxnSpPr>
        <p:spPr>
          <a:xfrm flipH="1">
            <a:off x="5332742" y="4684947"/>
            <a:ext cx="1307" cy="547945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009012" y="5408380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Motor relay</a:t>
            </a:r>
            <a:endParaRPr lang="en-GB" sz="1050" dirty="0"/>
          </a:p>
        </p:txBody>
      </p:sp>
      <p:sp>
        <p:nvSpPr>
          <p:cNvPr id="127" name="TextBox 126"/>
          <p:cNvSpPr txBox="1"/>
          <p:nvPr/>
        </p:nvSpPr>
        <p:spPr>
          <a:xfrm>
            <a:off x="3944698" y="5401762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Motor relay</a:t>
            </a:r>
            <a:endParaRPr lang="en-GB" sz="1050" dirty="0"/>
          </a:p>
        </p:txBody>
      </p:sp>
      <p:sp>
        <p:nvSpPr>
          <p:cNvPr id="128" name="TextBox 127"/>
          <p:cNvSpPr txBox="1"/>
          <p:nvPr/>
        </p:nvSpPr>
        <p:spPr>
          <a:xfrm>
            <a:off x="4947938" y="5392452"/>
            <a:ext cx="757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Motor relay</a:t>
            </a:r>
            <a:endParaRPr lang="en-GB" sz="1050" dirty="0"/>
          </a:p>
        </p:txBody>
      </p:sp>
      <p:sp>
        <p:nvSpPr>
          <p:cNvPr id="130" name="TextBox 129"/>
          <p:cNvSpPr txBox="1"/>
          <p:nvPr/>
        </p:nvSpPr>
        <p:spPr>
          <a:xfrm>
            <a:off x="8741087" y="1564532"/>
            <a:ext cx="2457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PL1: capacitive sensors</a:t>
            </a:r>
          </a:p>
          <a:p>
            <a:r>
              <a:rPr lang="en-US" dirty="0">
                <a:solidFill>
                  <a:srgbClr val="C00000"/>
                </a:solidFill>
              </a:rPr>
              <a:t>PL2: resolvers</a:t>
            </a:r>
          </a:p>
          <a:p>
            <a:r>
              <a:rPr lang="en-US" dirty="0">
                <a:solidFill>
                  <a:schemeClr val="accent6"/>
                </a:solidFill>
              </a:rPr>
              <a:t>PL3: FSI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68999" y="2930971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DIOT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stCxn id="65" idx="0"/>
            <a:endCxn id="45" idx="2"/>
          </p:cNvCxnSpPr>
          <p:nvPr/>
        </p:nvCxnSpPr>
        <p:spPr>
          <a:xfrm rot="16200000" flipV="1">
            <a:off x="5857373" y="2522509"/>
            <a:ext cx="816922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65" idx="1"/>
            <a:endCxn id="40" idx="0"/>
          </p:cNvCxnSpPr>
          <p:nvPr/>
        </p:nvCxnSpPr>
        <p:spPr>
          <a:xfrm rot="10800000" flipV="1">
            <a:off x="4320987" y="3059250"/>
            <a:ext cx="1548013" cy="2173642"/>
          </a:xfrm>
          <a:prstGeom prst="bentConnector2">
            <a:avLst/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1" name="Group 2050"/>
          <p:cNvGrpSpPr/>
          <p:nvPr/>
        </p:nvGrpSpPr>
        <p:grpSpPr>
          <a:xfrm>
            <a:off x="6497755" y="3583021"/>
            <a:ext cx="1204693" cy="801452"/>
            <a:chOff x="7270008" y="2972994"/>
            <a:chExt cx="1204693" cy="801452"/>
          </a:xfrm>
        </p:grpSpPr>
        <p:sp>
          <p:nvSpPr>
            <p:cNvPr id="51" name="Rectangle 50"/>
            <p:cNvSpPr/>
            <p:nvPr/>
          </p:nvSpPr>
          <p:spPr>
            <a:xfrm>
              <a:off x="7270850" y="2972994"/>
              <a:ext cx="1203851" cy="8014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FSI </a:t>
              </a:r>
              <a:r>
                <a:rPr lang="en-US" sz="1200" dirty="0" err="1">
                  <a:solidFill>
                    <a:schemeClr val="tx1"/>
                  </a:solidFill>
                </a:rPr>
                <a:t>interf</a:t>
              </a:r>
              <a:r>
                <a:rPr lang="en-US" sz="1200" dirty="0">
                  <a:solidFill>
                    <a:schemeClr val="tx1"/>
                  </a:solidFill>
                </a:rPr>
                <a:t>.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70008" y="2972994"/>
              <a:ext cx="866158" cy="2565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PC server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4937214" y="4428389"/>
            <a:ext cx="793669" cy="2565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DO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cxnSpLocks/>
            <a:stCxn id="55" idx="1"/>
            <a:endCxn id="56" idx="0"/>
          </p:cNvCxnSpPr>
          <p:nvPr/>
        </p:nvCxnSpPr>
        <p:spPr>
          <a:xfrm rot="10800000" flipV="1">
            <a:off x="5334049" y="3711299"/>
            <a:ext cx="1163706" cy="717089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71" idx="0"/>
            <a:endCxn id="65" idx="2"/>
          </p:cNvCxnSpPr>
          <p:nvPr/>
        </p:nvCxnSpPr>
        <p:spPr>
          <a:xfrm flipV="1">
            <a:off x="6265834" y="3187529"/>
            <a:ext cx="0" cy="226222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pproved stamp on white background. approved stamp sign. Photos | Adobe  Stock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t="3939" r="4046" b="4238"/>
          <a:stretch/>
        </p:blipFill>
        <p:spPr bwMode="auto">
          <a:xfrm>
            <a:off x="10337211" y="3257585"/>
            <a:ext cx="1094651" cy="67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9727358" y="3884257"/>
            <a:ext cx="2440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by MPP (Machine Protection Panel)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74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/>
      <p:bldP spid="15" grpId="0" animBg="1"/>
      <p:bldP spid="18" grpId="0" animBg="1"/>
      <p:bldP spid="16" grpId="0" animBg="1"/>
      <p:bldP spid="24" grpId="0"/>
      <p:bldP spid="45" grpId="0" animBg="1"/>
      <p:bldP spid="2076" grpId="0" animBg="1"/>
      <p:bldP spid="68" grpId="0" animBg="1"/>
      <p:bldP spid="70" grpId="0" animBg="1"/>
      <p:bldP spid="71" grpId="0" animBg="1"/>
      <p:bldP spid="116" grpId="0"/>
      <p:bldP spid="127" grpId="0"/>
      <p:bldP spid="128" grpId="0"/>
      <p:bldP spid="65" grpId="0" animBg="1"/>
      <p:bldP spid="5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6260838" y="1682750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control system vs FRAS Protection Layers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6" y="1682750"/>
            <a:ext cx="5881446" cy="48748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65823" y="1180862"/>
            <a:ext cx="346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hardware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07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"/>
          <a:stretch/>
        </p:blipFill>
        <p:spPr>
          <a:xfrm>
            <a:off x="6260838" y="1682750"/>
            <a:ext cx="5876342" cy="487489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FRAS control system vs FRAS PLs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65823" y="1180862"/>
            <a:ext cx="3466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New hardware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8BA078-DE0E-D6ED-F9C0-FEBFC9A01F86}"/>
              </a:ext>
            </a:extLst>
          </p:cNvPr>
          <p:cNvSpPr txBox="1"/>
          <p:nvPr/>
        </p:nvSpPr>
        <p:spPr>
          <a:xfrm>
            <a:off x="327903" y="2519757"/>
            <a:ext cx="56032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PLs and the FRAS control system </a:t>
            </a:r>
            <a:r>
              <a:rPr lang="en-US" sz="1600" b="1" dirty="0"/>
              <a:t>share most of the components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We need to analyze the different FRAS control system failures and </a:t>
            </a:r>
            <a:r>
              <a:rPr lang="en-US" sz="1600" b="1" dirty="0"/>
              <a:t>asses</a:t>
            </a:r>
            <a:r>
              <a:rPr lang="en-US" sz="1600" dirty="0"/>
              <a:t> </a:t>
            </a:r>
            <a:r>
              <a:rPr lang="en-US" sz="1600" b="1" dirty="0"/>
              <a:t>which protection layer protects from specific failures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Functional safety analysis:</a:t>
            </a: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b="1" dirty="0"/>
              <a:t>FMEA</a:t>
            </a:r>
            <a:r>
              <a:rPr lang="en-US" sz="1600" dirty="0"/>
              <a:t> to analyze </a:t>
            </a:r>
            <a:r>
              <a:rPr lang="en-US" sz="1600" b="1" dirty="0"/>
              <a:t>component</a:t>
            </a:r>
            <a:r>
              <a:rPr lang="en-US" sz="1600" dirty="0"/>
              <a:t> failures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b="1" dirty="0"/>
              <a:t>FTA</a:t>
            </a:r>
            <a:r>
              <a:rPr lang="en-US" sz="1600" dirty="0"/>
              <a:t> to analyze </a:t>
            </a:r>
            <a:r>
              <a:rPr lang="en-US" sz="1600" b="1" dirty="0"/>
              <a:t>system</a:t>
            </a:r>
            <a:r>
              <a:rPr lang="en-US" sz="1600" dirty="0"/>
              <a:t> failures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b="1" dirty="0"/>
              <a:t>LOPA</a:t>
            </a:r>
            <a:r>
              <a:rPr lang="en-US" sz="1600" dirty="0"/>
              <a:t> to analyze the efficiency of our PLs and assess if we meet the risk reduction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1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Reliability data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65567" y="1801191"/>
            <a:ext cx="44827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Source of information: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Failure records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Reliability studies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Standard recommendations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Operator errors (HEART method)</a:t>
            </a:r>
            <a:endParaRPr lang="en-GB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5E1F29-010D-047B-76EF-2ED762470B33}"/>
              </a:ext>
            </a:extLst>
          </p:cNvPr>
          <p:cNvSpPr txBox="1"/>
          <p:nvPr/>
        </p:nvSpPr>
        <p:spPr>
          <a:xfrm>
            <a:off x="6345287" y="2721114"/>
            <a:ext cx="4482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highlight>
                  <a:srgbClr val="FFFF00"/>
                </a:highlight>
              </a:rPr>
              <a:t>For safety analysis, we only care about </a:t>
            </a:r>
            <a:r>
              <a:rPr lang="en-US" sz="2000" b="1" dirty="0">
                <a:highlight>
                  <a:srgbClr val="FFFF00"/>
                </a:highlight>
              </a:rPr>
              <a:t>dangerous undetected failures</a:t>
            </a:r>
            <a:endParaRPr lang="en-GB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321674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FMEA – Individual component failures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AE8B91-9CEE-2E10-C8A3-87D236349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541" y="985369"/>
            <a:ext cx="10126917" cy="587263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6AF3737-C4F5-6D34-BA49-3EBC329D183F}"/>
              </a:ext>
            </a:extLst>
          </p:cNvPr>
          <p:cNvSpPr/>
          <p:nvPr/>
        </p:nvSpPr>
        <p:spPr>
          <a:xfrm>
            <a:off x="7448921" y="1879745"/>
            <a:ext cx="480224" cy="36181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C4CDAF5-E129-9822-B3CA-CC79A7FD4AD1}"/>
              </a:ext>
            </a:extLst>
          </p:cNvPr>
          <p:cNvSpPr/>
          <p:nvPr/>
        </p:nvSpPr>
        <p:spPr>
          <a:xfrm>
            <a:off x="9207195" y="1879745"/>
            <a:ext cx="480224" cy="36181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88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Risk definition and risk reduction</a:t>
            </a:r>
            <a:endParaRPr lang="en-GB" sz="2800" dirty="0">
              <a:solidFill>
                <a:schemeClr val="tx2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3409647" y="2220992"/>
            <a:ext cx="28001" cy="3762104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>
          <a:xfrm>
            <a:off x="3232364" y="5819876"/>
            <a:ext cx="4967132" cy="9331"/>
          </a:xfrm>
          <a:prstGeom prst="straightConnector1">
            <a:avLst/>
          </a:prstGeom>
          <a:noFill/>
          <a:ln w="19050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 flipV="1">
            <a:off x="3418977" y="3172713"/>
            <a:ext cx="1698171" cy="9332"/>
          </a:xfrm>
          <a:prstGeom prst="line">
            <a:avLst/>
          </a:prstGeom>
          <a:noFill/>
          <a:ln w="9525" cap="flat" cmpd="sng" algn="ctr">
            <a:solidFill>
              <a:srgbClr val="0055A0"/>
            </a:solidFill>
            <a:prstDash val="dash"/>
          </a:ln>
          <a:effectLst/>
        </p:spPr>
      </p:cxnSp>
      <p:cxnSp>
        <p:nvCxnSpPr>
          <p:cNvPr id="44" name="Straight Connector 43"/>
          <p:cNvCxnSpPr>
            <a:endCxn id="46" idx="0"/>
          </p:cNvCxnSpPr>
          <p:nvPr/>
        </p:nvCxnSpPr>
        <p:spPr>
          <a:xfrm>
            <a:off x="5098487" y="3172713"/>
            <a:ext cx="37323" cy="2636217"/>
          </a:xfrm>
          <a:prstGeom prst="line">
            <a:avLst/>
          </a:prstGeom>
          <a:noFill/>
          <a:ln w="9525" cap="flat" cmpd="sng" algn="ctr">
            <a:solidFill>
              <a:srgbClr val="0055A0"/>
            </a:solidFill>
            <a:prstDash val="dash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3092416" y="3004757"/>
            <a:ext cx="34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63194" y="5808930"/>
            <a:ext cx="345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F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03294" y="2015855"/>
            <a:ext cx="1743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Consequence (C)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66953" y="5829207"/>
            <a:ext cx="149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Frequency (F)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63194" y="2827614"/>
            <a:ext cx="970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Initial risk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308427" y="5141635"/>
            <a:ext cx="122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tolerable risk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98891" y="4274869"/>
            <a:ext cx="138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unacceptable risk</a:t>
            </a:r>
          </a:p>
        </p:txBody>
      </p:sp>
      <p:cxnSp>
        <p:nvCxnSpPr>
          <p:cNvPr id="52" name="4 Conector recto de flecha"/>
          <p:cNvCxnSpPr>
            <a:endCxn id="54" idx="0"/>
          </p:cNvCxnSpPr>
          <p:nvPr/>
        </p:nvCxnSpPr>
        <p:spPr>
          <a:xfrm flipH="1">
            <a:off x="4143654" y="3175852"/>
            <a:ext cx="954834" cy="1323305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sp>
        <p:nvSpPr>
          <p:cNvPr id="53" name="TextBox 26"/>
          <p:cNvSpPr txBox="1"/>
          <p:nvPr/>
        </p:nvSpPr>
        <p:spPr>
          <a:xfrm>
            <a:off x="3446969" y="4587903"/>
            <a:ext cx="970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 pitchFamily="34" charset="0"/>
                <a:cs typeface="Arial" pitchFamily="34" charset="0"/>
              </a:rPr>
              <a:t>Target risk</a:t>
            </a:r>
          </a:p>
        </p:txBody>
      </p:sp>
      <p:sp>
        <p:nvSpPr>
          <p:cNvPr id="54" name="Oval 19"/>
          <p:cNvSpPr/>
          <p:nvPr/>
        </p:nvSpPr>
        <p:spPr>
          <a:xfrm>
            <a:off x="4097001" y="4499157"/>
            <a:ext cx="93306" cy="74645"/>
          </a:xfrm>
          <a:prstGeom prst="ellipse">
            <a:avLst/>
          </a:prstGeom>
          <a:solidFill>
            <a:srgbClr val="0055A0"/>
          </a:solidFill>
          <a:ln w="19050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5" name="Straight Arrow Connector 54"/>
          <p:cNvCxnSpPr>
            <a:cxnSpLocks/>
          </p:cNvCxnSpPr>
          <p:nvPr/>
        </p:nvCxnSpPr>
        <p:spPr>
          <a:xfrm>
            <a:off x="5098486" y="3210036"/>
            <a:ext cx="18662" cy="429337"/>
          </a:xfrm>
          <a:prstGeom prst="straightConnector1">
            <a:avLst/>
          </a:prstGeom>
          <a:noFill/>
          <a:ln w="2857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>
          <a:xfrm flipH="1">
            <a:off x="4435966" y="3163384"/>
            <a:ext cx="662520" cy="0"/>
          </a:xfrm>
          <a:prstGeom prst="straightConnector1">
            <a:avLst/>
          </a:prstGeom>
          <a:noFill/>
          <a:ln w="28575" cap="flat" cmpd="sng" algn="ctr">
            <a:solidFill>
              <a:srgbClr val="0055A0"/>
            </a:solidFill>
            <a:prstDash val="solid"/>
            <a:tailEnd type="arrow"/>
          </a:ln>
          <a:effectLst/>
        </p:spPr>
      </p:cxnSp>
      <p:sp>
        <p:nvSpPr>
          <p:cNvPr id="57" name="Oval 56"/>
          <p:cNvSpPr/>
          <p:nvPr/>
        </p:nvSpPr>
        <p:spPr>
          <a:xfrm>
            <a:off x="5051834" y="3135391"/>
            <a:ext cx="93306" cy="74645"/>
          </a:xfrm>
          <a:prstGeom prst="ellipse">
            <a:avLst/>
          </a:prstGeom>
          <a:solidFill>
            <a:srgbClr val="0055A0"/>
          </a:solidFill>
          <a:ln w="19050" cap="flat" cmpd="sng" algn="ctr">
            <a:solidFill>
              <a:srgbClr val="0055A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35810" y="3331596"/>
            <a:ext cx="1073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Protection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22830" y="2816072"/>
            <a:ext cx="1175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b="1" dirty="0">
                <a:solidFill>
                  <a:srgbClr val="0055A0"/>
                </a:solidFill>
                <a:latin typeface="Arial"/>
              </a:rPr>
              <a:t>Prevention</a:t>
            </a:r>
          </a:p>
        </p:txBody>
      </p:sp>
      <p:sp>
        <p:nvSpPr>
          <p:cNvPr id="60" name="11 CuadroTexto"/>
          <p:cNvSpPr txBox="1"/>
          <p:nvPr/>
        </p:nvSpPr>
        <p:spPr>
          <a:xfrm>
            <a:off x="1586551" y="2901484"/>
            <a:ext cx="16232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dirty="0"/>
              <a:t>e.g. 1 fatality, 1 year of delay of the LHC, etc.</a:t>
            </a:r>
          </a:p>
        </p:txBody>
      </p:sp>
      <p:sp>
        <p:nvSpPr>
          <p:cNvPr id="61" name="11 CuadroTexto"/>
          <p:cNvSpPr txBox="1"/>
          <p:nvPr/>
        </p:nvSpPr>
        <p:spPr>
          <a:xfrm>
            <a:off x="3960929" y="6098395"/>
            <a:ext cx="2312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400" dirty="0"/>
              <a:t>e.g. 1 failure in 10 years</a:t>
            </a:r>
          </a:p>
        </p:txBody>
      </p:sp>
      <p:sp>
        <p:nvSpPr>
          <p:cNvPr id="77" name="Arc 76"/>
          <p:cNvSpPr/>
          <p:nvPr/>
        </p:nvSpPr>
        <p:spPr>
          <a:xfrm>
            <a:off x="3715968" y="289431"/>
            <a:ext cx="8431036" cy="5008605"/>
          </a:xfrm>
          <a:prstGeom prst="arc">
            <a:avLst>
              <a:gd name="adj1" fmla="val 5559312"/>
              <a:gd name="adj2" fmla="val 10797366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11 CuadroTexto"/>
          <p:cNvSpPr txBox="1"/>
          <p:nvPr/>
        </p:nvSpPr>
        <p:spPr>
          <a:xfrm>
            <a:off x="7594417" y="1801575"/>
            <a:ext cx="43824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Risk = f(F, C)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Initial risk -&gt; Tolerable risk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Prevention measures (gas leak detection + interlock)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Protection measures (evacuation procedure)</a:t>
            </a:r>
          </a:p>
        </p:txBody>
      </p:sp>
    </p:spTree>
    <p:extLst>
      <p:ext uri="{BB962C8B-B14F-4D97-AF65-F5344CB8AC3E}">
        <p14:creationId xmlns:p14="http://schemas.microsoft.com/office/powerpoint/2010/main" val="42485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 animBg="1"/>
      <p:bldP spid="57" grpId="0" animBg="1"/>
      <p:bldP spid="58" grpId="0"/>
      <p:bldP spid="59" grpId="0"/>
      <p:bldP spid="60" grpId="0"/>
      <p:bldP spid="61" grpId="0"/>
      <p:bldP spid="7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AA6EE10-0BB6-873F-8939-57E5198F7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" y="3230882"/>
            <a:ext cx="12192000" cy="350410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FTA for FRAS control system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74135"/>
            <a:ext cx="3709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Isograph reliability workbench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83467" y="5994112"/>
            <a:ext cx="3078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Failure modes and frequency </a:t>
            </a:r>
          </a:p>
          <a:p>
            <a:pPr algn="ctr"/>
            <a:r>
              <a:rPr lang="en-US" sz="1600" dirty="0"/>
              <a:t>from the FMEA</a:t>
            </a:r>
            <a:endParaRPr lang="en-GB" sz="1600" dirty="0"/>
          </a:p>
        </p:txBody>
      </p:sp>
      <p:cxnSp>
        <p:nvCxnSpPr>
          <p:cNvPr id="18" name="Straight Arrow Connector 17"/>
          <p:cNvCxnSpPr>
            <a:cxnSpLocks/>
            <a:stCxn id="5" idx="1"/>
          </p:cNvCxnSpPr>
          <p:nvPr/>
        </p:nvCxnSpPr>
        <p:spPr>
          <a:xfrm flipH="1">
            <a:off x="4382349" y="6286500"/>
            <a:ext cx="3001118" cy="224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cxnSpLocks/>
            <a:stCxn id="5" idx="0"/>
          </p:cNvCxnSpPr>
          <p:nvPr/>
        </p:nvCxnSpPr>
        <p:spPr>
          <a:xfrm flipH="1" flipV="1">
            <a:off x="6918960" y="5279231"/>
            <a:ext cx="2003618" cy="714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Diagram">
            <a:extLst>
              <a:ext uri="{FF2B5EF4-FFF2-40B4-BE49-F238E27FC236}">
                <a16:creationId xmlns:a16="http://schemas.microsoft.com/office/drawing/2014/main" id="{B7D9237C-8FD7-4F1F-3080-DA6D6CC872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960" y="123016"/>
            <a:ext cx="5084353" cy="240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5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">
            <a:extLst>
              <a:ext uri="{FF2B5EF4-FFF2-40B4-BE49-F238E27FC236}">
                <a16:creationId xmlns:a16="http://schemas.microsoft.com/office/drawing/2014/main" id="{1A83D768-AD66-8F7C-6E42-23DC42681A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270" y="631016"/>
            <a:ext cx="5084353" cy="240667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FTA – top FEC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0" y="4009312"/>
            <a:ext cx="5471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All</a:t>
            </a:r>
            <a:r>
              <a:rPr lang="en-US" dirty="0"/>
              <a:t> failures records are considered </a:t>
            </a:r>
            <a:r>
              <a:rPr lang="en-US" b="1" dirty="0"/>
              <a:t>dangerous undetected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However, many of them could be detected (e.g. most hardware errors)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204323" y="964736"/>
            <a:ext cx="407194" cy="22112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1EFB0D-BFFD-9074-48E6-B5C7B6CC6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17" y="3296412"/>
            <a:ext cx="4218623" cy="337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7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">
            <a:extLst>
              <a:ext uri="{FF2B5EF4-FFF2-40B4-BE49-F238E27FC236}">
                <a16:creationId xmlns:a16="http://schemas.microsoft.com/office/drawing/2014/main" id="{DA7C4CD8-D884-B180-33E0-3E589EF0C1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959" y="524196"/>
            <a:ext cx="5084353" cy="240667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FTA – actuation path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7180" y="4602237"/>
            <a:ext cx="5090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hardware failure in the SAMBUCA cards would be detected by the PXI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software/logic error won't be detected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6918959" y="1480938"/>
            <a:ext cx="1639253" cy="4931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DE32D602-1FF0-F0AB-7366-129C6683F3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CA45B5-0A0F-3A32-7EF4-F2EA37BEA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57" y="1271460"/>
            <a:ext cx="5864005" cy="531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02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">
            <a:extLst>
              <a:ext uri="{FF2B5EF4-FFF2-40B4-BE49-F238E27FC236}">
                <a16:creationId xmlns:a16="http://schemas.microsoft.com/office/drawing/2014/main" id="{B93E8658-62C3-D1EE-94AA-CA1DC42E8E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81" y="530413"/>
            <a:ext cx="5084353" cy="240667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FTA – Operator mistake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flipV="1">
            <a:off x="9166859" y="472440"/>
            <a:ext cx="548641" cy="4648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627A93-F4A3-01C3-C92F-4970E3B235FB}"/>
              </a:ext>
            </a:extLst>
          </p:cNvPr>
          <p:cNvSpPr txBox="1"/>
          <p:nvPr/>
        </p:nvSpPr>
        <p:spPr>
          <a:xfrm>
            <a:off x="4602480" y="3309936"/>
            <a:ext cx="7589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operator makes a mistake, the </a:t>
            </a:r>
            <a:r>
              <a:rPr lang="en-US" b="1" dirty="0"/>
              <a:t>top FEC should avoid the wrong command to be transmitted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HEART</a:t>
            </a:r>
            <a:r>
              <a:rPr lang="en-US" dirty="0"/>
              <a:t> method was used to evaluate, the probability of the human failure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1F979F-2E68-0B16-343B-CCA6E7B90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97" y="2049867"/>
            <a:ext cx="24479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503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Operator mistakes</a:t>
            </a:r>
            <a:br>
              <a:rPr lang="en-US" sz="2800" b="1" dirty="0">
                <a:solidFill>
                  <a:schemeClr val="tx2"/>
                </a:solidFill>
              </a:rPr>
            </a:br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EF1F05-7F91-B184-7130-3967A24A5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65" y="2379302"/>
            <a:ext cx="6336002" cy="42525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22CB19-185B-BEA4-DE39-18388BB02C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225"/>
          <a:stretch/>
        </p:blipFill>
        <p:spPr>
          <a:xfrm>
            <a:off x="6096000" y="2443596"/>
            <a:ext cx="6020376" cy="16664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981827-00E9-8552-F99A-55B520ACB162}"/>
              </a:ext>
            </a:extLst>
          </p:cNvPr>
          <p:cNvSpPr txBox="1"/>
          <p:nvPr/>
        </p:nvSpPr>
        <p:spPr>
          <a:xfrm>
            <a:off x="385011" y="1552074"/>
            <a:ext cx="116297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“</a:t>
            </a:r>
            <a:r>
              <a:rPr lang="en-GB" sz="1200" i="1" dirty="0"/>
              <a:t>Critical evaluation of quantitative human error estimation methods in light of different incident causation models and </a:t>
            </a:r>
            <a:r>
              <a:rPr lang="en-GB" sz="1200" i="1" dirty="0" err="1"/>
              <a:t>Hollnagel’s</a:t>
            </a:r>
            <a:r>
              <a:rPr lang="en-GB" sz="1200" i="1" dirty="0"/>
              <a:t> research on performance variability</a:t>
            </a:r>
            <a:r>
              <a:rPr lang="en-US" sz="1200" dirty="0"/>
              <a:t>” </a:t>
            </a:r>
          </a:p>
          <a:p>
            <a:r>
              <a:rPr lang="en-US" sz="1200" dirty="0"/>
              <a:t>by Esme Fowler (University of Aberdeen)</a:t>
            </a:r>
          </a:p>
          <a:p>
            <a:r>
              <a:rPr lang="en-US" sz="1100" dirty="0">
                <a:hlinkClick r:id="rId4"/>
              </a:rPr>
              <a:t>https://downloads.opito.com/downloads/Critical-evaluation-of-quantitative-human-error-estimation-methods-in-light-of-different-incident-causation-models-2018.pdf?mtime=20181029151433</a:t>
            </a:r>
            <a:r>
              <a:rPr lang="en-US" sz="1100" dirty="0"/>
              <a:t>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73554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AF0BA7-7874-0C73-66C6-F7F1E25AA89D}"/>
              </a:ext>
            </a:extLst>
          </p:cNvPr>
          <p:cNvGrpSpPr/>
          <p:nvPr/>
        </p:nvGrpSpPr>
        <p:grpSpPr>
          <a:xfrm>
            <a:off x="2399239" y="1769546"/>
            <a:ext cx="7031987" cy="4651938"/>
            <a:chOff x="4839118" y="1066800"/>
            <a:chExt cx="7031987" cy="46519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56DDDAE-F4EE-8046-BB26-006A2436C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39118" y="1066800"/>
              <a:ext cx="6972300" cy="23622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7F51F4B-0D83-2A25-E218-4A55380A7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08355" y="3393644"/>
              <a:ext cx="3990975" cy="5143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B01CC7C-9C33-A6E2-92A9-CC5094AAB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8355" y="3994713"/>
              <a:ext cx="6762750" cy="17240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8518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17DBD6-93CC-AC9A-C31A-98E1B1859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17" y="1403605"/>
            <a:ext cx="5793319" cy="50892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DB6777-378E-9E9F-7868-547EC6A24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726" y="3429000"/>
            <a:ext cx="4603915" cy="10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211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986DEC-3B6A-ACF1-A371-D329F166B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8" y="1743156"/>
            <a:ext cx="6585437" cy="38502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F2A263-625F-DC99-91AB-629181348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598" y="2439949"/>
            <a:ext cx="5693265" cy="278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3936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A9A0DE-9CD6-5D70-6AFF-42D0B80EA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59" y="2126246"/>
            <a:ext cx="6080531" cy="3676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BDA70C-1EC8-E14F-24D8-B42CED2B0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393" y="2289338"/>
            <a:ext cx="5852404" cy="328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67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HEART (Human Error Analysis Reduction Technique) method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F8A1F6-FD79-3F65-245F-2604101B0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" y="1643663"/>
            <a:ext cx="4886390" cy="11930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EF5C47-930E-9B49-F9CF-A1C6B444C3F6}"/>
                  </a:ext>
                </a:extLst>
              </p:cNvPr>
              <p:cNvSpPr txBox="1"/>
              <p:nvPr/>
            </p:nvSpPr>
            <p:spPr>
              <a:xfrm>
                <a:off x="5156833" y="1794639"/>
                <a:ext cx="6395087" cy="6551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b="1" dirty="0"/>
                  <a:t>FinalHEP</a:t>
                </a: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=0.17∗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3−1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∗0.5+1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∗(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2−1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∗0.2+1)</m:t>
                    </m:r>
                  </m:oMath>
                </a14:m>
                <a:r>
                  <a:rPr lang="en-GB" sz="2000" dirty="0"/>
                  <a:t>           = 0.408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EF5C47-930E-9B49-F9CF-A1C6B444C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833" y="1794639"/>
                <a:ext cx="6395087" cy="655179"/>
              </a:xfrm>
              <a:prstGeom prst="rect">
                <a:avLst/>
              </a:prstGeom>
              <a:blipFill>
                <a:blip r:embed="rId3"/>
                <a:stretch>
                  <a:fillRect l="-2479" t="-8333" b="-2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50EA38-6F0A-8B81-8F9F-9327B8C24298}"/>
                  </a:ext>
                </a:extLst>
              </p:cNvPr>
              <p:cNvSpPr txBox="1"/>
              <p:nvPr/>
            </p:nvSpPr>
            <p:spPr>
              <a:xfrm>
                <a:off x="7521573" y="4513715"/>
                <a:ext cx="4558667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l-GR" sz="2000" b="1" dirty="0"/>
                  <a:t>λ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=0.408 ∗50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𝑜𝑝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/>
                  <a:t> 4.9 f/y = 5.6 E-4 </a:t>
                </a:r>
                <a:r>
                  <a:rPr lang="en-US" dirty="0"/>
                  <a:t>y</a:t>
                </a:r>
                <a:r>
                  <a:rPr lang="en-US" baseline="30000" dirty="0"/>
                  <a:t>-1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50EA38-6F0A-8B81-8F9F-9327B8C24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1573" y="4513715"/>
                <a:ext cx="4558667" cy="307777"/>
              </a:xfrm>
              <a:prstGeom prst="rect">
                <a:avLst/>
              </a:prstGeom>
              <a:blipFill>
                <a:blip r:embed="rId4"/>
                <a:stretch>
                  <a:fillRect l="-3476" t="-25490" b="-49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8673C295-D3C5-4FE0-D8E2-75D0EA699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0" y="3851508"/>
            <a:ext cx="6929120" cy="163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27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Tolerable risk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953" y="358588"/>
            <a:ext cx="3089703" cy="1701893"/>
          </a:xfrm>
          <a:prstGeom prst="rect">
            <a:avLst/>
          </a:prstGeom>
        </p:spPr>
      </p:pic>
      <p:sp>
        <p:nvSpPr>
          <p:cNvPr id="27" name="11 CuadroTexto"/>
          <p:cNvSpPr txBox="1"/>
          <p:nvPr/>
        </p:nvSpPr>
        <p:spPr>
          <a:xfrm>
            <a:off x="1455674" y="1353339"/>
            <a:ext cx="4382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chemeClr val="tx2"/>
                </a:solidFill>
              </a:rPr>
              <a:t>HSE risk matrix</a:t>
            </a:r>
          </a:p>
          <a:p>
            <a:pPr algn="ctr" defTabSz="457200"/>
            <a:r>
              <a:rPr lang="en-US" dirty="0">
                <a:solidFill>
                  <a:schemeClr val="tx2"/>
                </a:solidFill>
                <a:hlinkClick r:id="rId3"/>
              </a:rPr>
              <a:t>https://edms.cern.ch/document/1114042/2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8" y="2340329"/>
            <a:ext cx="6406666" cy="1327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8" y="4079067"/>
            <a:ext cx="6406666" cy="11666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2877" y="2340329"/>
            <a:ext cx="5445921" cy="2905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6616" y="5406005"/>
            <a:ext cx="7270035" cy="1266884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609788" y="4464424"/>
            <a:ext cx="1338730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218667" y="3060783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146611" y="4809986"/>
            <a:ext cx="3144066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651624" y="4994184"/>
            <a:ext cx="1461247" cy="1852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640979" y="4650650"/>
            <a:ext cx="2649698" cy="16842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369859" y="3060783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34" idx="3"/>
          </p:cNvCxnSpPr>
          <p:nvPr/>
        </p:nvCxnSpPr>
        <p:spPr>
          <a:xfrm flipH="1">
            <a:off x="3288301" y="3156162"/>
            <a:ext cx="206064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369859" y="3424616"/>
            <a:ext cx="106963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/>
          <p:cNvCxnSpPr>
            <a:stCxn id="62" idx="0"/>
            <a:endCxn id="38" idx="2"/>
          </p:cNvCxnSpPr>
          <p:nvPr/>
        </p:nvCxnSpPr>
        <p:spPr>
          <a:xfrm flipV="1">
            <a:off x="5904676" y="3251541"/>
            <a:ext cx="0" cy="17307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7411317" y="2681189"/>
            <a:ext cx="828190" cy="256452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6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62" grpId="0" animBg="1"/>
      <p:bldP spid="6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07364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Conclusions FTA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2E11623-8B57-1B43-C75C-105208895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889" y="639284"/>
            <a:ext cx="7665884" cy="19681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3C991A2-E5C1-4069-E608-1A5494B2463A}"/>
              </a:ext>
            </a:extLst>
          </p:cNvPr>
          <p:cNvSpPr/>
          <p:nvPr/>
        </p:nvSpPr>
        <p:spPr>
          <a:xfrm>
            <a:off x="10083097" y="572952"/>
            <a:ext cx="592932" cy="214881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CD3A30-E602-4F09-994C-B3C366227E91}"/>
              </a:ext>
            </a:extLst>
          </p:cNvPr>
          <p:cNvSpPr/>
          <p:nvPr/>
        </p:nvSpPr>
        <p:spPr>
          <a:xfrm>
            <a:off x="3738245" y="1828591"/>
            <a:ext cx="7720330" cy="369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2B7584-2657-5676-26B8-5943D9370E98}"/>
                  </a:ext>
                </a:extLst>
              </p:cNvPr>
              <p:cNvSpPr txBox="1"/>
              <p:nvPr/>
            </p:nvSpPr>
            <p:spPr>
              <a:xfrm>
                <a:off x="772018" y="3525005"/>
                <a:ext cx="11419982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is 8.393E-5 </a:t>
                </a:r>
                <a:r>
                  <a:rPr lang="en-US" dirty="0"/>
                  <a:t>h</a:t>
                </a:r>
                <a:r>
                  <a:rPr lang="en-US" baseline="30000" dirty="0"/>
                  <a:t>-1</a:t>
                </a:r>
                <a:r>
                  <a:rPr lang="en-GB" dirty="0"/>
                  <a:t> = 0.735 </a:t>
                </a:r>
                <a:r>
                  <a:rPr lang="en-US" dirty="0"/>
                  <a:t>y</a:t>
                </a:r>
                <a:r>
                  <a:rPr lang="en-US" baseline="30000" dirty="0"/>
                  <a:t>-1</a:t>
                </a:r>
                <a:r>
                  <a:rPr lang="en-GB" dirty="0"/>
                  <a:t> = </a:t>
                </a:r>
                <a:r>
                  <a:rPr lang="en-GB" b="1" dirty="0"/>
                  <a:t>7.35 failures per 10 years </a:t>
                </a:r>
                <a:r>
                  <a:rPr lang="en-GB" dirty="0">
                    <a:highlight>
                      <a:srgbClr val="FFFF00"/>
                    </a:highlight>
                  </a:rPr>
                  <a:t>according to the collected data </a:t>
                </a:r>
                <a:r>
                  <a:rPr lang="en-GB" dirty="0"/>
                  <a:t>and the FTA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biggest contributors to this risk are: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the top FEC</a:t>
                </a:r>
                <a:r>
                  <a:rPr lang="en-GB" dirty="0"/>
                  <a:t>: </a:t>
                </a:r>
                <a:r>
                  <a:rPr lang="el-GR" dirty="0"/>
                  <a:t>λ</a:t>
                </a:r>
                <a:r>
                  <a:rPr lang="en-US" dirty="0"/>
                  <a:t> </a:t>
                </a:r>
                <a:r>
                  <a:rPr lang="en-GB" dirty="0"/>
                  <a:t>= 0.27 </a:t>
                </a:r>
                <a:r>
                  <a:rPr lang="en-US" dirty="0"/>
                  <a:t>y</a:t>
                </a:r>
                <a:r>
                  <a:rPr lang="en-US" baseline="30000" dirty="0"/>
                  <a:t>-1 </a:t>
                </a:r>
                <a:r>
                  <a:rPr lang="en-GB" dirty="0"/>
                  <a:t>(</a:t>
                </a:r>
                <a:r>
                  <a:rPr lang="en-GB" b="1" dirty="0"/>
                  <a:t>FESA class </a:t>
                </a:r>
                <a:r>
                  <a:rPr lang="en-GB" dirty="0"/>
                  <a:t>is the biggest contributor)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Actuation path</a:t>
                </a:r>
                <a:r>
                  <a:rPr lang="en-GB" dirty="0"/>
                  <a:t>: </a:t>
                </a:r>
                <a:r>
                  <a:rPr lang="el-GR" dirty="0"/>
                  <a:t>λ</a:t>
                </a:r>
                <a:r>
                  <a:rPr lang="en-US" dirty="0"/>
                  <a:t> </a:t>
                </a:r>
                <a:r>
                  <a:rPr lang="en-GB" dirty="0"/>
                  <a:t>= 0.30 </a:t>
                </a:r>
                <a:r>
                  <a:rPr lang="en-US" dirty="0"/>
                  <a:t>y</a:t>
                </a:r>
                <a:r>
                  <a:rPr lang="en-US" baseline="30000" dirty="0"/>
                  <a:t>-1</a:t>
                </a:r>
                <a:r>
                  <a:rPr lang="en-GB" dirty="0"/>
                  <a:t> (</a:t>
                </a:r>
                <a:r>
                  <a:rPr lang="en-GB" b="1" dirty="0"/>
                  <a:t>SAMBUCA</a:t>
                </a:r>
                <a:r>
                  <a:rPr lang="en-GB" dirty="0"/>
                  <a:t> cards and </a:t>
                </a:r>
                <a:r>
                  <a:rPr lang="en-GB" b="1" dirty="0"/>
                  <a:t>FESA</a:t>
                </a:r>
                <a:r>
                  <a:rPr lang="en-GB" dirty="0"/>
                  <a:t> </a:t>
                </a:r>
                <a:r>
                  <a:rPr lang="en-GB" b="1" dirty="0"/>
                  <a:t>software</a:t>
                </a:r>
                <a:r>
                  <a:rPr lang="en-GB" dirty="0"/>
                  <a:t> error are the biggest contributors here)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Motors and UAPs</a:t>
                </a:r>
                <a:r>
                  <a:rPr lang="en-GB" dirty="0"/>
                  <a:t>: </a:t>
                </a:r>
                <a:r>
                  <a:rPr lang="el-GR" dirty="0"/>
                  <a:t>λ</a:t>
                </a:r>
                <a:r>
                  <a:rPr lang="en-US" dirty="0"/>
                  <a:t> </a:t>
                </a:r>
                <a:r>
                  <a:rPr lang="en-GB" dirty="0"/>
                  <a:t>= 0.16 </a:t>
                </a:r>
                <a:r>
                  <a:rPr lang="en-US" dirty="0"/>
                  <a:t>y</a:t>
                </a:r>
                <a:r>
                  <a:rPr lang="en-US" baseline="30000" dirty="0"/>
                  <a:t>-1</a:t>
                </a:r>
                <a:r>
                  <a:rPr lang="en-GB" dirty="0"/>
                  <a:t> (~ 50% each)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The PLs share most of the hardware (and </a:t>
                </a:r>
                <a:r>
                  <a:rPr lang="en-GB" b="1" dirty="0"/>
                  <a:t>software</a:t>
                </a:r>
                <a:r>
                  <a:rPr lang="en-GB" dirty="0"/>
                  <a:t>) with the FRAS control system, </a:t>
                </a:r>
                <a:r>
                  <a:rPr lang="en-GB" b="1" dirty="0">
                    <a:solidFill>
                      <a:srgbClr val="FF0000"/>
                    </a:solidFill>
                  </a:rPr>
                  <a:t>LOPA</a:t>
                </a:r>
                <a:r>
                  <a:rPr lang="en-GB" b="1" dirty="0"/>
                  <a:t> is a good choice to assess scenarios risk and the adequacy of the PLs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2B7584-2657-5676-26B8-5943D9370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018" y="3525005"/>
                <a:ext cx="11419982" cy="3139321"/>
              </a:xfrm>
              <a:prstGeom prst="rect">
                <a:avLst/>
              </a:prstGeom>
              <a:blipFill>
                <a:blip r:embed="rId3"/>
                <a:stretch>
                  <a:fillRect l="-374" t="-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0FC0780-329E-7D57-C1F9-904F8B91A523}"/>
                  </a:ext>
                </a:extLst>
              </p:cNvPr>
              <p:cNvSpPr txBox="1"/>
              <p:nvPr/>
            </p:nvSpPr>
            <p:spPr>
              <a:xfrm>
                <a:off x="11344773" y="1715952"/>
                <a:ext cx="5281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0FC0780-329E-7D57-C1F9-904F8B91A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44773" y="1715952"/>
                <a:ext cx="52814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A3B0F23-5ECC-4D90-1FB5-A49AD05E5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801" y="1028700"/>
            <a:ext cx="1355074" cy="16850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CFE5C4-0619-C15F-774D-AFC1958CA1CA}"/>
              </a:ext>
            </a:extLst>
          </p:cNvPr>
          <p:cNvSpPr txBox="1"/>
          <p:nvPr/>
        </p:nvSpPr>
        <p:spPr>
          <a:xfrm>
            <a:off x="3678889" y="231568"/>
            <a:ext cx="7779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TE-MPE risk matrices for the LHC (</a:t>
            </a:r>
            <a:r>
              <a:rPr lang="en-GB" sz="1600" u="sng" dirty="0">
                <a:hlinkClick r:id="rId6"/>
              </a:rPr>
              <a:t>EDMS2647876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E5B9CC8-B901-A1E4-1169-521FFAF764AE}"/>
                  </a:ext>
                </a:extLst>
              </p:cNvPr>
              <p:cNvSpPr/>
              <p:nvPr/>
            </p:nvSpPr>
            <p:spPr>
              <a:xfrm>
                <a:off x="6432571" y="2693416"/>
                <a:ext cx="1073435" cy="6002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E5B9CC8-B901-A1E4-1169-521FFAF764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2571" y="2693416"/>
                <a:ext cx="1073435" cy="60022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0DBC0F4-44CD-A528-EA24-5F26342BCD54}"/>
                  </a:ext>
                </a:extLst>
              </p:cNvPr>
              <p:cNvSpPr/>
              <p:nvPr/>
            </p:nvSpPr>
            <p:spPr>
              <a:xfrm>
                <a:off x="8045245" y="2693416"/>
                <a:ext cx="2439899" cy="559961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7.35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=73.5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0DBC0F4-44CD-A528-EA24-5F26342BCD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245" y="2693416"/>
                <a:ext cx="2439899" cy="5599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0772A1A-4D31-45A5-FB03-E303463004E3}"/>
              </a:ext>
            </a:extLst>
          </p:cNvPr>
          <p:cNvSpPr txBox="1"/>
          <p:nvPr/>
        </p:nvSpPr>
        <p:spPr>
          <a:xfrm>
            <a:off x="4888832" y="2860358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Risk reduction factor</a:t>
            </a:r>
            <a:endParaRPr lang="en-GB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3E193E-9B90-772F-D6B3-E15664CF883E}"/>
              </a:ext>
            </a:extLst>
          </p:cNvPr>
          <p:cNvSpPr txBox="1"/>
          <p:nvPr/>
        </p:nvSpPr>
        <p:spPr>
          <a:xfrm>
            <a:off x="10329653" y="2834408"/>
            <a:ext cx="772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≈ 100</a:t>
            </a:r>
          </a:p>
        </p:txBody>
      </p:sp>
    </p:spTree>
    <p:extLst>
      <p:ext uri="{BB962C8B-B14F-4D97-AF65-F5344CB8AC3E}">
        <p14:creationId xmlns:p14="http://schemas.microsoft.com/office/powerpoint/2010/main" val="144977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6" grpId="0"/>
      <p:bldP spid="3" grpId="0"/>
      <p:bldP spid="8" grpId="0" animBg="1"/>
      <p:bldP spid="11" grpId="0"/>
      <p:bldP spid="12" grpId="0"/>
      <p:bldP spid="1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6D5A2D8-8ABE-94DD-FBBC-B1E52746F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191126"/>
            <a:ext cx="12115800" cy="552650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Layers of Protection Analysis (LOPA)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9783" y="559118"/>
            <a:ext cx="2437017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Initiating events and frequency from the FTA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2052320" y="1186076"/>
            <a:ext cx="10087012" cy="1807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062480" y="3129866"/>
            <a:ext cx="10087012" cy="44618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002779" y="5621503"/>
            <a:ext cx="1082041" cy="5397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493520" y="3579383"/>
            <a:ext cx="10645811" cy="15022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002779" y="6439234"/>
            <a:ext cx="1082041" cy="2596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9646920" y="5671924"/>
            <a:ext cx="2468880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Target from MPE matrices</a:t>
            </a:r>
            <a:endParaRPr lang="en-GB" sz="14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567" y="5213402"/>
            <a:ext cx="1785897" cy="4585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3076511" y="4756840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012740" y="4765098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4ECAAB-A939-8A00-FD4F-5414E8C89C54}"/>
              </a:ext>
            </a:extLst>
          </p:cNvPr>
          <p:cNvSpPr txBox="1"/>
          <p:nvPr/>
        </p:nvSpPr>
        <p:spPr>
          <a:xfrm>
            <a:off x="8981077" y="562986"/>
            <a:ext cx="2437017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Assuming independent (and diverse) PLs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8990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3" grpId="0" animBg="1"/>
      <p:bldP spid="21" grpId="0" animBg="1"/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11F776-1AAF-1FA0-2225-8E811774D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8" y="1132440"/>
            <a:ext cx="12139332" cy="5551927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Layers of Protection Analysis (LOPA)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5042" y="3098800"/>
            <a:ext cx="10106478" cy="4250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033259" y="6424698"/>
            <a:ext cx="1082041" cy="25966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645169" y="3523826"/>
            <a:ext cx="10517774" cy="16086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3235686" y="4960030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106448" y="4960030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DDAB555-B8EF-054C-5C9F-22C2532D298F}"/>
              </a:ext>
            </a:extLst>
          </p:cNvPr>
          <p:cNvSpPr/>
          <p:nvPr/>
        </p:nvSpPr>
        <p:spPr>
          <a:xfrm>
            <a:off x="2319203" y="4960030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86B561-D649-2885-76F9-D0F03BD4DF61}"/>
              </a:ext>
            </a:extLst>
          </p:cNvPr>
          <p:cNvSpPr txBox="1"/>
          <p:nvPr/>
        </p:nvSpPr>
        <p:spPr>
          <a:xfrm>
            <a:off x="6249783" y="459103"/>
            <a:ext cx="5644561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We don’t meet the independence and diversity requirements</a:t>
            </a:r>
          </a:p>
          <a:p>
            <a:pPr algn="ctr"/>
            <a:r>
              <a:rPr lang="en-US" sz="1600" dirty="0"/>
              <a:t>From the IEC 61511 standard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324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3" grpId="0" animBg="1"/>
      <p:bldP spid="21" grpId="0" animBg="1"/>
      <p:bldP spid="6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3491C1-9A12-4561-D3AB-7D0C4A194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" y="1134471"/>
            <a:ext cx="12154572" cy="554083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Layers of Protection Analysis (LOPA)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2000" y="3078480"/>
            <a:ext cx="10122572" cy="44958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029786" y="6453527"/>
            <a:ext cx="1082041" cy="25966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767840" y="3528060"/>
            <a:ext cx="10386732" cy="17443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3250616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121378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DDAB555-B8EF-054C-5C9F-22C2532D298F}"/>
              </a:ext>
            </a:extLst>
          </p:cNvPr>
          <p:cNvSpPr/>
          <p:nvPr/>
        </p:nvSpPr>
        <p:spPr>
          <a:xfrm>
            <a:off x="2334133" y="4974881"/>
            <a:ext cx="901243" cy="4585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B6C62A-5294-072C-2EA0-717FFC225336}"/>
              </a:ext>
            </a:extLst>
          </p:cNvPr>
          <p:cNvSpPr txBox="1"/>
          <p:nvPr/>
        </p:nvSpPr>
        <p:spPr>
          <a:xfrm>
            <a:off x="6249783" y="459103"/>
            <a:ext cx="5644561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We don’t meet the independence and diversity requirements</a:t>
            </a:r>
          </a:p>
          <a:p>
            <a:pPr algn="ctr"/>
            <a:r>
              <a:rPr lang="en-US" sz="1600" dirty="0"/>
              <a:t>From the IEC 61511 standard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7357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Conclusions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71940"/>
            <a:ext cx="113442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About FRAS control system: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biggest contributors to this risk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the top FEC</a:t>
            </a:r>
            <a:r>
              <a:rPr lang="en-GB" dirty="0"/>
              <a:t>: </a:t>
            </a:r>
            <a:r>
              <a:rPr lang="el-GR" dirty="0"/>
              <a:t>λ</a:t>
            </a:r>
            <a:r>
              <a:rPr lang="en-US" dirty="0"/>
              <a:t> </a:t>
            </a:r>
            <a:r>
              <a:rPr lang="en-GB" dirty="0"/>
              <a:t>= 0.27 </a:t>
            </a:r>
            <a:r>
              <a:rPr lang="en-US" dirty="0"/>
              <a:t>y</a:t>
            </a:r>
            <a:r>
              <a:rPr lang="en-US" baseline="30000" dirty="0"/>
              <a:t>-1 </a:t>
            </a:r>
            <a:r>
              <a:rPr lang="en-GB" dirty="0"/>
              <a:t>(</a:t>
            </a:r>
            <a:r>
              <a:rPr lang="en-GB" b="1" dirty="0"/>
              <a:t>FESA class </a:t>
            </a:r>
            <a:r>
              <a:rPr lang="en-GB" dirty="0"/>
              <a:t>is the biggest contributor)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Actuation path</a:t>
            </a:r>
            <a:r>
              <a:rPr lang="en-GB" dirty="0"/>
              <a:t>: </a:t>
            </a:r>
            <a:r>
              <a:rPr lang="el-GR" dirty="0"/>
              <a:t>λ</a:t>
            </a:r>
            <a:r>
              <a:rPr lang="en-US" dirty="0"/>
              <a:t> </a:t>
            </a:r>
            <a:r>
              <a:rPr lang="en-GB" dirty="0"/>
              <a:t>= 0.30 </a:t>
            </a:r>
            <a:r>
              <a:rPr lang="en-US" dirty="0"/>
              <a:t>y</a:t>
            </a:r>
            <a:r>
              <a:rPr lang="en-US" baseline="30000" dirty="0"/>
              <a:t>-1</a:t>
            </a:r>
            <a:r>
              <a:rPr lang="en-GB" dirty="0"/>
              <a:t> (</a:t>
            </a:r>
            <a:r>
              <a:rPr lang="en-GB" b="1" dirty="0"/>
              <a:t>SAMBUCA</a:t>
            </a:r>
            <a:r>
              <a:rPr lang="en-GB" dirty="0"/>
              <a:t> cards and </a:t>
            </a:r>
            <a:r>
              <a:rPr lang="en-GB" b="1" dirty="0"/>
              <a:t>FESA</a:t>
            </a:r>
            <a:r>
              <a:rPr lang="en-GB" dirty="0"/>
              <a:t> </a:t>
            </a:r>
            <a:r>
              <a:rPr lang="en-GB" b="1" dirty="0"/>
              <a:t>software</a:t>
            </a:r>
            <a:r>
              <a:rPr lang="en-GB" dirty="0"/>
              <a:t> error are the biggest contributors here)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Motors and UAPs</a:t>
            </a:r>
            <a:r>
              <a:rPr lang="en-GB" dirty="0"/>
              <a:t>: </a:t>
            </a:r>
            <a:r>
              <a:rPr lang="el-GR" dirty="0"/>
              <a:t>λ</a:t>
            </a:r>
            <a:r>
              <a:rPr lang="en-US" dirty="0"/>
              <a:t> </a:t>
            </a:r>
            <a:r>
              <a:rPr lang="en-GB" dirty="0"/>
              <a:t>= 0.16 </a:t>
            </a:r>
            <a:r>
              <a:rPr lang="en-US" dirty="0"/>
              <a:t>y</a:t>
            </a:r>
            <a:r>
              <a:rPr lang="en-US" baseline="30000" dirty="0"/>
              <a:t>-1</a:t>
            </a:r>
            <a:r>
              <a:rPr lang="en-GB" dirty="0"/>
              <a:t> (~ 50% each)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Software errors can be minimized by “exhaustive” functional testing </a:t>
            </a:r>
          </a:p>
          <a:p>
            <a:endParaRPr lang="en-US" dirty="0"/>
          </a:p>
          <a:p>
            <a:endParaRPr lang="en-US" dirty="0"/>
          </a:p>
          <a:p>
            <a:r>
              <a:rPr lang="en-GB" dirty="0"/>
              <a:t>About the PLs: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We don’t meet all the requirements from IEC 61511 to claim a risk reduction of 10 per PL</a:t>
            </a:r>
            <a:r>
              <a:rPr lang="en-US" dirty="0"/>
              <a:t>, therefore we only claim a maximum of 10 risk reduction for all PLs protecting from a specific event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According to this data</a:t>
            </a:r>
            <a:r>
              <a:rPr lang="en-US" dirty="0"/>
              <a:t>, if the risk is present (motors are powered) </a:t>
            </a:r>
            <a:r>
              <a:rPr lang="en-US" b="1" dirty="0"/>
              <a:t>more than 11 full days </a:t>
            </a:r>
            <a:r>
              <a:rPr lang="en-US" dirty="0"/>
              <a:t>per year, we don’t meet the tolerable risk target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According to this data</a:t>
            </a:r>
            <a:r>
              <a:rPr lang="en-US" dirty="0"/>
              <a:t>, if FRAS components are operated less than 11 days, </a:t>
            </a:r>
            <a:r>
              <a:rPr lang="en-US" b="1" dirty="0"/>
              <a:t>we do NOT need to provide diversity and replace the PL1 FEC by a PLC </a:t>
            </a:r>
            <a:r>
              <a:rPr lang="en-US" dirty="0"/>
              <a:t>(if a PLC is installed in PL1, full independence between 2 PLs can be achieved)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Human errors are analyzed by the </a:t>
            </a:r>
            <a:r>
              <a:rPr lang="en-US" b="1" dirty="0"/>
              <a:t>HEART</a:t>
            </a:r>
            <a:r>
              <a:rPr lang="en-US" dirty="0"/>
              <a:t> method, but it is not a critical source of danger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Cybersecurity issues will be addressed with different methods (determinist methods)</a:t>
            </a:r>
          </a:p>
        </p:txBody>
      </p:sp>
    </p:spTree>
    <p:extLst>
      <p:ext uri="{BB962C8B-B14F-4D97-AF65-F5344CB8AC3E}">
        <p14:creationId xmlns:p14="http://schemas.microsoft.com/office/powerpoint/2010/main" val="255464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33389" y="2790733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Functional safety projects management</a:t>
            </a:r>
          </a:p>
        </p:txBody>
      </p:sp>
    </p:spTree>
    <p:extLst>
      <p:ext uri="{BB962C8B-B14F-4D97-AF65-F5344CB8AC3E}">
        <p14:creationId xmlns:p14="http://schemas.microsoft.com/office/powerpoint/2010/main" val="16462241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Management of Functional Safety projects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8" y="3916148"/>
            <a:ext cx="12084553" cy="2117575"/>
          </a:xfrm>
          <a:prstGeom prst="rect">
            <a:avLst/>
          </a:prstGeom>
        </p:spPr>
      </p:pic>
      <p:sp>
        <p:nvSpPr>
          <p:cNvPr id="49" name="Content Placeholder 1"/>
          <p:cNvSpPr txBox="1">
            <a:spLocks/>
          </p:cNvSpPr>
          <p:nvPr/>
        </p:nvSpPr>
        <p:spPr>
          <a:xfrm>
            <a:off x="335588" y="1816685"/>
            <a:ext cx="11448934" cy="11914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Challenges: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/>
              <a:t>Define the </a:t>
            </a:r>
            <a:r>
              <a:rPr lang="en-US" b="1" dirty="0"/>
              <a:t>roles</a:t>
            </a:r>
            <a:r>
              <a:rPr lang="en-US" dirty="0"/>
              <a:t> and </a:t>
            </a:r>
            <a:r>
              <a:rPr lang="en-US" b="1" dirty="0"/>
              <a:t>responsibilities</a:t>
            </a:r>
            <a:r>
              <a:rPr lang="en-US" dirty="0"/>
              <a:t> of the project members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/>
              <a:t>Define the </a:t>
            </a:r>
            <a:r>
              <a:rPr lang="en-US" b="1" dirty="0"/>
              <a:t>workflow</a:t>
            </a:r>
            <a:r>
              <a:rPr lang="en-US" dirty="0"/>
              <a:t> and </a:t>
            </a:r>
            <a:r>
              <a:rPr lang="en-US" b="1" dirty="0"/>
              <a:t>documentation to coordinate all project members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609750" lvl="1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091" y="16484"/>
            <a:ext cx="2194930" cy="2316308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9845964" y="16484"/>
            <a:ext cx="406400" cy="23163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1899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Management of Functional Safety projects (workflow)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091" y="16484"/>
            <a:ext cx="2194930" cy="2316308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9845964" y="16484"/>
            <a:ext cx="406400" cy="23163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66" y="1325685"/>
            <a:ext cx="8559789" cy="5425218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1181C96-DD11-674D-8638-1DA3F6214903}"/>
              </a:ext>
            </a:extLst>
          </p:cNvPr>
          <p:cNvSpPr/>
          <p:nvPr/>
        </p:nvSpPr>
        <p:spPr>
          <a:xfrm>
            <a:off x="1320835" y="2180701"/>
            <a:ext cx="2784373" cy="4482270"/>
          </a:xfrm>
          <a:prstGeom prst="roundRect">
            <a:avLst/>
          </a:prstGeom>
          <a:noFill/>
          <a:ln w="38100">
            <a:solidFill>
              <a:srgbClr val="FF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AE6DE-7A82-0D45-97E0-7C1921798D81}"/>
              </a:ext>
            </a:extLst>
          </p:cNvPr>
          <p:cNvSpPr txBox="1"/>
          <p:nvPr/>
        </p:nvSpPr>
        <p:spPr>
          <a:xfrm>
            <a:off x="2317631" y="213825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9933"/>
                </a:solidFill>
              </a:rPr>
              <a:t>Analysis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9E1FC72-80AF-AE45-8808-5F5EB82DDC8A}"/>
              </a:ext>
            </a:extLst>
          </p:cNvPr>
          <p:cNvSpPr/>
          <p:nvPr/>
        </p:nvSpPr>
        <p:spPr>
          <a:xfrm>
            <a:off x="4162759" y="2180701"/>
            <a:ext cx="2858298" cy="448227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297AEE-0C18-1F45-8BD4-5A46C76BC552}"/>
              </a:ext>
            </a:extLst>
          </p:cNvPr>
          <p:cNvSpPr txBox="1"/>
          <p:nvPr/>
        </p:nvSpPr>
        <p:spPr>
          <a:xfrm>
            <a:off x="4751548" y="2140779"/>
            <a:ext cx="169245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Design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Implementation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B653D92-A04E-5944-BD27-972762234D9D}"/>
              </a:ext>
            </a:extLst>
          </p:cNvPr>
          <p:cNvSpPr/>
          <p:nvPr/>
        </p:nvSpPr>
        <p:spPr>
          <a:xfrm>
            <a:off x="7104184" y="2180701"/>
            <a:ext cx="2148521" cy="44822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350767-54B7-404C-AE09-2CF724D30DF9}"/>
              </a:ext>
            </a:extLst>
          </p:cNvPr>
          <p:cNvSpPr txBox="1"/>
          <p:nvPr/>
        </p:nvSpPr>
        <p:spPr>
          <a:xfrm>
            <a:off x="7388924" y="2141818"/>
            <a:ext cx="16705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Operation</a:t>
            </a:r>
            <a:br>
              <a:rPr lang="en-GB" dirty="0">
                <a:solidFill>
                  <a:srgbClr val="00B050"/>
                </a:solidFill>
              </a:rPr>
            </a:br>
            <a:r>
              <a:rPr lang="en-GB" dirty="0">
                <a:solidFill>
                  <a:srgbClr val="00B050"/>
                </a:solidFill>
              </a:rPr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214546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33" y="1048557"/>
            <a:ext cx="8319212" cy="431501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Functional Safety tools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AEEB-278D-4F80-85E6-D95430054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254" y="5567260"/>
            <a:ext cx="10515600" cy="995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More details in </a:t>
            </a:r>
            <a:r>
              <a:rPr lang="en-US" sz="1800" dirty="0">
                <a:hlinkClick r:id="rId3"/>
              </a:rPr>
              <a:t>https://inspirehep.net/files/fcdeb3597bbefa61732b5fdbb53c53e6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Many more tools for phase 4 (SIL verification)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48571" y="1649192"/>
            <a:ext cx="9757729" cy="272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73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0522178" cy="111788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Conclusions / tips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5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457200" y="1530054"/>
            <a:ext cx="11448934" cy="48262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dirty="0"/>
              <a:t>FS is about </a:t>
            </a:r>
            <a:r>
              <a:rPr lang="en-GB" b="1" dirty="0"/>
              <a:t>proving</a:t>
            </a:r>
            <a:r>
              <a:rPr lang="en-GB" dirty="0"/>
              <a:t> that </a:t>
            </a:r>
            <a:r>
              <a:rPr lang="en-GB" b="1" dirty="0"/>
              <a:t>your design, development and operation meet </a:t>
            </a:r>
            <a:r>
              <a:rPr lang="en-GB" dirty="0"/>
              <a:t>the risk reduction target (</a:t>
            </a:r>
            <a:r>
              <a:rPr lang="en-GB" b="1" dirty="0"/>
              <a:t>SIL</a:t>
            </a:r>
            <a:r>
              <a:rPr lang="en-GB" dirty="0"/>
              <a:t>) 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/>
              <a:t>The SIL (risk reduction target) can be achieved (mainly) by: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US" dirty="0"/>
              <a:t>a </a:t>
            </a:r>
            <a:r>
              <a:rPr lang="en-US" b="1" dirty="0"/>
              <a:t>SIS</a:t>
            </a:r>
            <a:r>
              <a:rPr lang="en-US" dirty="0"/>
              <a:t> (IEC 61511-1 clauses 10, 11, 12 and 13) 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US" dirty="0"/>
              <a:t>or </a:t>
            </a:r>
            <a:r>
              <a:rPr lang="en-US" b="1" dirty="0"/>
              <a:t>independent</a:t>
            </a:r>
            <a:r>
              <a:rPr lang="en-US" dirty="0"/>
              <a:t> </a:t>
            </a:r>
            <a:r>
              <a:rPr lang="en-US" b="1" dirty="0"/>
              <a:t>protection layers </a:t>
            </a:r>
            <a:r>
              <a:rPr lang="en-US" dirty="0"/>
              <a:t>(IEC 61511-1 clause 9)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/>
              <a:t>If SIS, then:</a:t>
            </a:r>
            <a:endParaRPr lang="en-GB" dirty="0"/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Reliability calculations (random hardware failures)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Architectural analysis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Systematic failures analysis (</a:t>
            </a:r>
            <a:r>
              <a:rPr lang="en-GB" dirty="0" err="1"/>
              <a:t>e.g</a:t>
            </a:r>
            <a:r>
              <a:rPr lang="en-GB" dirty="0"/>
              <a:t> Operators, EMC, etc.)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Software design and verification</a:t>
            </a:r>
          </a:p>
          <a:p>
            <a:pPr marL="933750" lvl="2" indent="-285750">
              <a:buFont typeface="Wingdings" panose="05000000000000000000" pitchFamily="2" charset="2"/>
              <a:buChar char="§"/>
            </a:pPr>
            <a:r>
              <a:rPr lang="en-GB" dirty="0"/>
              <a:t>…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US" dirty="0"/>
              <a:t>If PLs, then: specificity, independence, dependability, auditability and diversity (when possible)</a:t>
            </a:r>
            <a:endParaRPr lang="en-GB" dirty="0"/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Multidisciplinary teams </a:t>
            </a:r>
            <a:r>
              <a:rPr lang="en-GB" dirty="0"/>
              <a:t>(Safety engineers, process engineers, automation engineers, functional safety engineers, …)</a:t>
            </a:r>
          </a:p>
          <a:p>
            <a:pPr marL="6097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Proof tests </a:t>
            </a:r>
            <a:r>
              <a:rPr lang="en-GB" dirty="0"/>
              <a:t>(periodic test to maintain the SIL over the life of the industrial plant)</a:t>
            </a:r>
          </a:p>
          <a:p>
            <a:pPr lvl="1" indent="0">
              <a:buNone/>
            </a:pPr>
            <a:endParaRPr lang="en-US" sz="1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9"/>
          <a:stretch/>
        </p:blipFill>
        <p:spPr>
          <a:xfrm>
            <a:off x="7436458" y="2130724"/>
            <a:ext cx="3829639" cy="23566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402129" y="3174521"/>
            <a:ext cx="2398144" cy="13128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88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Tolerable risk at CERN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953" y="358588"/>
            <a:ext cx="3089703" cy="1701893"/>
          </a:xfrm>
          <a:prstGeom prst="rect">
            <a:avLst/>
          </a:prstGeom>
        </p:spPr>
      </p:pic>
      <p:sp>
        <p:nvSpPr>
          <p:cNvPr id="27" name="11 CuadroTexto"/>
          <p:cNvSpPr txBox="1"/>
          <p:nvPr/>
        </p:nvSpPr>
        <p:spPr>
          <a:xfrm>
            <a:off x="1455674" y="1353339"/>
            <a:ext cx="4382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chemeClr val="tx2"/>
                </a:solidFill>
              </a:rPr>
              <a:t>CERN accelerators risk matrices (BE-MPE)</a:t>
            </a:r>
          </a:p>
          <a:p>
            <a:pPr algn="ctr" defTabSz="457200"/>
            <a:r>
              <a:rPr lang="en-US" dirty="0">
                <a:solidFill>
                  <a:schemeClr val="tx2"/>
                </a:solidFill>
                <a:hlinkClick r:id="rId3"/>
              </a:rPr>
              <a:t>https://edms.cern.ch/document/2647881/1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152" y="3206464"/>
            <a:ext cx="8321994" cy="21366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1 CuadroTexto"/>
          <p:cNvSpPr txBox="1"/>
          <p:nvPr/>
        </p:nvSpPr>
        <p:spPr>
          <a:xfrm>
            <a:off x="930687" y="2593814"/>
            <a:ext cx="182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schemeClr val="tx2"/>
                </a:solidFill>
              </a:rPr>
              <a:t>LHC example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0687" y="3833715"/>
            <a:ext cx="98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Failure mode</a:t>
            </a:r>
          </a:p>
          <a:p>
            <a:r>
              <a:rPr lang="en-US" sz="1200" i="1" dirty="0"/>
              <a:t>frequency</a:t>
            </a:r>
            <a:endParaRPr lang="en-GB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19152" y="2868654"/>
            <a:ext cx="8557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Failure mode consequence (severity) – LHC downtime</a:t>
            </a:r>
            <a:endParaRPr lang="en-GB" sz="1200" i="1" dirty="0"/>
          </a:p>
        </p:txBody>
      </p:sp>
      <p:sp>
        <p:nvSpPr>
          <p:cNvPr id="13" name="Rectangle 12"/>
          <p:cNvSpPr/>
          <p:nvPr/>
        </p:nvSpPr>
        <p:spPr>
          <a:xfrm>
            <a:off x="8591177" y="4467523"/>
            <a:ext cx="720164" cy="2235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1"/>
            <a:endCxn id="15" idx="3"/>
          </p:cNvCxnSpPr>
          <p:nvPr/>
        </p:nvCxnSpPr>
        <p:spPr>
          <a:xfrm flipH="1" flipV="1">
            <a:off x="7966953" y="4579293"/>
            <a:ext cx="624224" cy="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246789" y="4483914"/>
            <a:ext cx="72016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3" idx="2"/>
            <a:endCxn id="20" idx="0"/>
          </p:cNvCxnSpPr>
          <p:nvPr/>
        </p:nvCxnSpPr>
        <p:spPr>
          <a:xfrm>
            <a:off x="8951259" y="4691064"/>
            <a:ext cx="0" cy="2261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591177" y="4917254"/>
            <a:ext cx="720164" cy="1907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9956801" y="4433536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801" y="4433536"/>
                <a:ext cx="44486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9956363" y="4832901"/>
                <a:ext cx="444865" cy="33855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363" y="4832901"/>
                <a:ext cx="44486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036460" y="5674642"/>
                <a:ext cx="1073435" cy="60022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460" y="5674642"/>
                <a:ext cx="1073435" cy="60022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6649134" y="5674642"/>
                <a:ext cx="2366802" cy="597023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𝑅𝑅𝐹</m:t>
                      </m:r>
                      <m: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=100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9134" y="5674642"/>
                <a:ext cx="2366802" cy="59702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3492721" y="5841584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Risk reduction factor</a:t>
            </a:r>
            <a:endParaRPr lang="en-GB" sz="12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8951259" y="5841584"/>
            <a:ext cx="1940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Related to SIL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8098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5" grpId="0" animBg="1"/>
      <p:bldP spid="20" grpId="0" animBg="1"/>
      <p:bldP spid="23" grpId="0"/>
      <p:bldP spid="24" grpId="0"/>
      <p:bldP spid="25" grpId="0" animBg="1"/>
      <p:bldP spid="26" grpId="0"/>
      <p:bldP spid="28" grpId="0"/>
      <p:bldP spid="3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7"/>
            <a:ext cx="11205713" cy="1422777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Future work at BE-ICS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57199" y="1697413"/>
            <a:ext cx="11481157" cy="47120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Regarding management aspects: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Traceability</a:t>
            </a:r>
            <a:r>
              <a:rPr lang="en-US" sz="1800" b="0" dirty="0"/>
              <a:t> (explore commercial tools)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Workflow</a:t>
            </a:r>
            <a:r>
              <a:rPr lang="en-US" sz="1800" b="0" dirty="0"/>
              <a:t> procedures for functional safety projects</a:t>
            </a:r>
            <a:r>
              <a:rPr lang="en-US" sz="1800" dirty="0"/>
              <a:t> </a:t>
            </a:r>
            <a:r>
              <a:rPr lang="en-US" sz="1800" b="0" dirty="0"/>
              <a:t>(coordination and responsibilities of the different groups)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b="0" dirty="0"/>
              <a:t>Functional safety </a:t>
            </a:r>
            <a:r>
              <a:rPr lang="en-US" sz="1800" dirty="0"/>
              <a:t>service</a:t>
            </a:r>
            <a:r>
              <a:rPr lang="en-US" sz="1800" b="0" dirty="0"/>
              <a:t> definition</a:t>
            </a:r>
          </a:p>
          <a:p>
            <a:endParaRPr lang="en-US" sz="1800" dirty="0"/>
          </a:p>
          <a:p>
            <a:r>
              <a:rPr lang="en-US" sz="1800" dirty="0"/>
              <a:t>Regarding technical aspects: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Code generation </a:t>
            </a:r>
            <a:r>
              <a:rPr lang="en-US" sz="1800" b="0" dirty="0"/>
              <a:t>of application programs (Siemens safety LADDER code for TIA portal)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Integration </a:t>
            </a:r>
            <a:r>
              <a:rPr lang="en-US" sz="1800" b="0" dirty="0"/>
              <a:t>in our frameworks (e.g. </a:t>
            </a:r>
            <a:r>
              <a:rPr lang="en-US" sz="1800" b="0" dirty="0">
                <a:hlinkClick r:id="rId2"/>
              </a:rPr>
              <a:t>UNICOS</a:t>
            </a:r>
            <a:r>
              <a:rPr lang="en-US" sz="1800" b="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b="0" dirty="0"/>
              <a:t>Frequency estimation of software errors (?)</a:t>
            </a:r>
          </a:p>
          <a:p>
            <a:endParaRPr lang="en-US" sz="1800" b="0" dirty="0"/>
          </a:p>
          <a:p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13763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347" y="24226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4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8BC5A079-C11E-A44E-2AE3-3F4CFC9DE800}"/>
              </a:ext>
            </a:extLst>
          </p:cNvPr>
          <p:cNvSpPr/>
          <p:nvPr/>
        </p:nvSpPr>
        <p:spPr>
          <a:xfrm>
            <a:off x="7460026" y="2676706"/>
            <a:ext cx="3054870" cy="287190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Functional Safety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" name="11 CuadroTexto">
            <a:extLst>
              <a:ext uri="{FF2B5EF4-FFF2-40B4-BE49-F238E27FC236}">
                <a16:creationId xmlns:a16="http://schemas.microsoft.com/office/drawing/2014/main" id="{7B5D4E70-929A-AC30-86D8-B00EADA8E311}"/>
              </a:ext>
            </a:extLst>
          </p:cNvPr>
          <p:cNvSpPr txBox="1"/>
          <p:nvPr/>
        </p:nvSpPr>
        <p:spPr>
          <a:xfrm>
            <a:off x="525440" y="1419862"/>
            <a:ext cx="740643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dirty="0"/>
              <a:t>The goal is to </a:t>
            </a:r>
            <a:r>
              <a:rPr lang="en-GB" b="1" dirty="0"/>
              <a:t>ensure safety </a:t>
            </a:r>
            <a:r>
              <a:rPr lang="en-GB" dirty="0"/>
              <a:t>in our industrial installations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b="1" dirty="0"/>
              <a:t>Functional Safety </a:t>
            </a:r>
            <a:r>
              <a:rPr lang="en-GB" dirty="0"/>
              <a:t>is, “</a:t>
            </a:r>
            <a:r>
              <a:rPr lang="en-GB" b="1" dirty="0"/>
              <a:t>Systems</a:t>
            </a:r>
            <a:r>
              <a:rPr lang="en-GB" dirty="0"/>
              <a:t> that lead to the </a:t>
            </a:r>
            <a:r>
              <a:rPr lang="en-GB" b="1" dirty="0"/>
              <a:t>freedom from unacceptable risk</a:t>
            </a:r>
            <a:r>
              <a:rPr lang="en-GB" dirty="0"/>
              <a:t> … by the proper implementation of one or more </a:t>
            </a:r>
            <a:r>
              <a:rPr lang="en-GB" b="1" dirty="0"/>
              <a:t>automatic protection functions</a:t>
            </a:r>
            <a:r>
              <a:rPr lang="en-GB" dirty="0"/>
              <a:t> (often called safety functions).” from </a:t>
            </a:r>
            <a:r>
              <a:rPr lang="en-GB" dirty="0">
                <a:hlinkClick r:id="rId2"/>
              </a:rPr>
              <a:t>TÜV SÜD</a:t>
            </a:r>
            <a:endParaRPr lang="en-GB" dirty="0"/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Functional safety standards: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IEC 61508</a:t>
            </a:r>
            <a:r>
              <a:rPr lang="en-GB" dirty="0">
                <a:solidFill>
                  <a:schemeClr val="tx2"/>
                </a:solidFill>
              </a:rPr>
              <a:t>: Functional Safety of Electrical / Electronic / </a:t>
            </a:r>
          </a:p>
          <a:p>
            <a:pPr lvl="1" defTabSz="457200"/>
            <a:r>
              <a:rPr lang="en-GB" dirty="0">
                <a:solidFill>
                  <a:schemeClr val="tx2"/>
                </a:solidFill>
              </a:rPr>
              <a:t>     Programmable Electronic Safety-related Systems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2"/>
                </a:solidFill>
              </a:rPr>
              <a:t>IEC 61511</a:t>
            </a:r>
            <a:r>
              <a:rPr lang="en-GB" dirty="0">
                <a:solidFill>
                  <a:schemeClr val="tx2"/>
                </a:solidFill>
              </a:rPr>
              <a:t>: specific for the process industry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IEC 62061: safety of machinery 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IEC 13849: safety-related Parts of Control Systems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Specific industry standards (</a:t>
            </a:r>
            <a:r>
              <a:rPr lang="en-GB" dirty="0" err="1">
                <a:solidFill>
                  <a:schemeClr val="tx2"/>
                </a:solidFill>
              </a:rPr>
              <a:t>e.g</a:t>
            </a:r>
            <a:r>
              <a:rPr lang="en-GB" dirty="0">
                <a:solidFill>
                  <a:schemeClr val="tx2"/>
                </a:solidFill>
              </a:rPr>
              <a:t> chemical industry, radioprotection, etc.)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Functional Safety certified courses (by </a:t>
            </a:r>
            <a:r>
              <a:rPr lang="en-GB" dirty="0">
                <a:solidFill>
                  <a:schemeClr val="tx2"/>
                </a:solidFill>
                <a:hlinkClick r:id="rId3"/>
              </a:rPr>
              <a:t>TÜV </a:t>
            </a:r>
            <a:r>
              <a:rPr lang="en-GB" dirty="0" err="1">
                <a:solidFill>
                  <a:schemeClr val="tx2"/>
                </a:solidFill>
                <a:hlinkClick r:id="rId3"/>
              </a:rPr>
              <a:t>Rheinland</a:t>
            </a:r>
            <a:r>
              <a:rPr lang="en-GB" dirty="0">
                <a:solidFill>
                  <a:schemeClr val="tx2"/>
                </a:solidFill>
              </a:rPr>
              <a:t>):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4"/>
              </a:rPr>
              <a:t>Safety Instrumented Systems</a:t>
            </a:r>
            <a:r>
              <a:rPr lang="en-GB" dirty="0">
                <a:solidFill>
                  <a:schemeClr val="tx2"/>
                </a:solidFill>
              </a:rPr>
              <a:t> and</a:t>
            </a:r>
          </a:p>
          <a:p>
            <a:pPr marL="742950" lvl="1" indent="-285750" defTabSz="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hlinkClick r:id="rId5"/>
              </a:rPr>
              <a:t>Process Hazard &amp; Risk Analysis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82267D-0821-732E-017F-8E78E27059C7}"/>
              </a:ext>
            </a:extLst>
          </p:cNvPr>
          <p:cNvSpPr/>
          <p:nvPr/>
        </p:nvSpPr>
        <p:spPr>
          <a:xfrm>
            <a:off x="8991212" y="2694770"/>
            <a:ext cx="3054870" cy="287190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B41975-DAD2-DFA9-9C66-012E1EF6143B}"/>
              </a:ext>
            </a:extLst>
          </p:cNvPr>
          <p:cNvSpPr txBox="1"/>
          <p:nvPr/>
        </p:nvSpPr>
        <p:spPr>
          <a:xfrm>
            <a:off x="7955945" y="2359782"/>
            <a:ext cx="1810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Process safety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BB5CD2-F8E6-E973-E14D-CB61218ACE85}"/>
              </a:ext>
            </a:extLst>
          </p:cNvPr>
          <p:cNvSpPr txBox="1"/>
          <p:nvPr/>
        </p:nvSpPr>
        <p:spPr>
          <a:xfrm>
            <a:off x="9718886" y="2359782"/>
            <a:ext cx="1810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Occupational safety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5EC58-4946-F18D-7C5C-7960A08C03E9}"/>
              </a:ext>
            </a:extLst>
          </p:cNvPr>
          <p:cNvSpPr txBox="1"/>
          <p:nvPr/>
        </p:nvSpPr>
        <p:spPr>
          <a:xfrm>
            <a:off x="8284595" y="2872781"/>
            <a:ext cx="1153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Mechanical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integrity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BE0C20-2EEB-2448-6CE7-00D2A60BE7F9}"/>
              </a:ext>
            </a:extLst>
          </p:cNvPr>
          <p:cNvSpPr txBox="1"/>
          <p:nvPr/>
        </p:nvSpPr>
        <p:spPr>
          <a:xfrm>
            <a:off x="7566817" y="3328430"/>
            <a:ext cx="91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Inherently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safer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design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B7B62B-5407-E5ED-D7BB-FAB638685C1E}"/>
              </a:ext>
            </a:extLst>
          </p:cNvPr>
          <p:cNvSpPr txBox="1"/>
          <p:nvPr/>
        </p:nvSpPr>
        <p:spPr>
          <a:xfrm>
            <a:off x="8123531" y="4920344"/>
            <a:ext cx="9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Emergency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response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F2BEA1-DEA9-6FFA-E65C-C5E7FA4A3132}"/>
              </a:ext>
            </a:extLst>
          </p:cNvPr>
          <p:cNvSpPr txBox="1"/>
          <p:nvPr/>
        </p:nvSpPr>
        <p:spPr>
          <a:xfrm>
            <a:off x="10734166" y="3677447"/>
            <a:ext cx="916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Ergonomics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F9BBF9-8432-108C-38AB-0E8FF9D2609E}"/>
              </a:ext>
            </a:extLst>
          </p:cNvPr>
          <p:cNvSpPr txBox="1"/>
          <p:nvPr/>
        </p:nvSpPr>
        <p:spPr>
          <a:xfrm>
            <a:off x="10885650" y="4223054"/>
            <a:ext cx="9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Work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schedules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CACADB-7E80-ABDC-D59E-56390C6A1355}"/>
              </a:ext>
            </a:extLst>
          </p:cNvPr>
          <p:cNvSpPr txBox="1"/>
          <p:nvPr/>
        </p:nvSpPr>
        <p:spPr>
          <a:xfrm>
            <a:off x="10165973" y="4735678"/>
            <a:ext cx="91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Personal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Protective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Equipment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8BF367-B5DA-5B44-5928-DE49AA332943}"/>
              </a:ext>
            </a:extLst>
          </p:cNvPr>
          <p:cNvSpPr txBox="1"/>
          <p:nvPr/>
        </p:nvSpPr>
        <p:spPr>
          <a:xfrm>
            <a:off x="10328095" y="3002972"/>
            <a:ext cx="9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Fall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prevention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14DD3A-9F81-A133-C91D-CBFBC399EACD}"/>
              </a:ext>
            </a:extLst>
          </p:cNvPr>
          <p:cNvSpPr txBox="1"/>
          <p:nvPr/>
        </p:nvSpPr>
        <p:spPr>
          <a:xfrm>
            <a:off x="9325973" y="3436499"/>
            <a:ext cx="916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Procedures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F7280D-31C8-7345-3538-503B623A0F1E}"/>
              </a:ext>
            </a:extLst>
          </p:cNvPr>
          <p:cNvSpPr txBox="1"/>
          <p:nvPr/>
        </p:nvSpPr>
        <p:spPr>
          <a:xfrm>
            <a:off x="9285971" y="3850769"/>
            <a:ext cx="9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Safety audits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5C0D51-35DE-7A5E-C376-A5B7A9E246C2}"/>
              </a:ext>
            </a:extLst>
          </p:cNvPr>
          <p:cNvSpPr txBox="1"/>
          <p:nvPr/>
        </p:nvSpPr>
        <p:spPr>
          <a:xfrm>
            <a:off x="9299918" y="4593244"/>
            <a:ext cx="916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Training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F031BB-21C5-2C12-1E55-F800BC42331F}"/>
              </a:ext>
            </a:extLst>
          </p:cNvPr>
          <p:cNvSpPr/>
          <p:nvPr/>
        </p:nvSpPr>
        <p:spPr>
          <a:xfrm>
            <a:off x="7996784" y="5908681"/>
            <a:ext cx="3817067" cy="90358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Risk for the people, the environment and the installations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6B7EF7-2F89-3BCF-F285-56A282536A39}"/>
              </a:ext>
            </a:extLst>
          </p:cNvPr>
          <p:cNvSpPr txBox="1"/>
          <p:nvPr/>
        </p:nvSpPr>
        <p:spPr>
          <a:xfrm>
            <a:off x="8782649" y="2073125"/>
            <a:ext cx="181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Safety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749C8BE-E6BF-049E-C841-A39F9FD7A961}"/>
              </a:ext>
            </a:extLst>
          </p:cNvPr>
          <p:cNvSpPr/>
          <p:nvPr/>
        </p:nvSpPr>
        <p:spPr>
          <a:xfrm>
            <a:off x="7460026" y="2676706"/>
            <a:ext cx="3054870" cy="2871905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255F99-2A15-550B-5D1E-04845E90AD3E}"/>
              </a:ext>
            </a:extLst>
          </p:cNvPr>
          <p:cNvSpPr txBox="1"/>
          <p:nvPr/>
        </p:nvSpPr>
        <p:spPr>
          <a:xfrm>
            <a:off x="7837487" y="4119070"/>
            <a:ext cx="1110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Functional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Safety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B6C88D-15BC-53F1-92B6-E802F6E77BDA}"/>
              </a:ext>
            </a:extLst>
          </p:cNvPr>
          <p:cNvSpPr txBox="1"/>
          <p:nvPr/>
        </p:nvSpPr>
        <p:spPr>
          <a:xfrm>
            <a:off x="6529321" y="926916"/>
            <a:ext cx="322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HSE</a:t>
            </a:r>
            <a:r>
              <a:rPr lang="en-GB" sz="1200" dirty="0">
                <a:solidFill>
                  <a:schemeClr val="tx2"/>
                </a:solidFill>
              </a:rPr>
              <a:t> (Health &amp; Safety and Environmental) unit </a:t>
            </a:r>
            <a:endParaRPr lang="en-US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</a:rPr>
              <a:t>DSO</a:t>
            </a:r>
            <a:r>
              <a:rPr lang="en-US" sz="1200" dirty="0">
                <a:solidFill>
                  <a:schemeClr val="tx2"/>
                </a:solidFill>
              </a:rPr>
              <a:t> (Department Security Officer)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E24BEB-DB08-4E65-D95C-73E67AE56A33}"/>
              </a:ext>
            </a:extLst>
          </p:cNvPr>
          <p:cNvSpPr txBox="1"/>
          <p:nvPr/>
        </p:nvSpPr>
        <p:spPr>
          <a:xfrm>
            <a:off x="9534305" y="926916"/>
            <a:ext cx="2626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Process experts and responsible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Control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Instrumentation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</a:rPr>
              <a:t>Functional Safety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</a:rPr>
              <a:t>…</a:t>
            </a:r>
            <a:endParaRPr lang="en-GB" sz="1200" b="1" dirty="0">
              <a:solidFill>
                <a:schemeClr val="tx2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1009AB0-EF8B-49E6-025D-3FEBFA064938}"/>
              </a:ext>
            </a:extLst>
          </p:cNvPr>
          <p:cNvCxnSpPr>
            <a:cxnSpLocks/>
            <a:stCxn id="22" idx="2"/>
            <a:endCxn id="20" idx="0"/>
          </p:cNvCxnSpPr>
          <p:nvPr/>
        </p:nvCxnSpPr>
        <p:spPr>
          <a:xfrm>
            <a:off x="8139409" y="1573247"/>
            <a:ext cx="253123" cy="254582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F4A5AE3-242B-8E89-3548-AE9049C4B32C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8644689" y="1942579"/>
            <a:ext cx="2202656" cy="217649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5" grpId="0"/>
      <p:bldP spid="6" grpId="0" animBg="1"/>
      <p:bldP spid="20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ars.els-cdn.com/content/image/1-s2.0-S0950423005000707-gr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4266" y="2764897"/>
            <a:ext cx="5808947" cy="3464807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175" y="2454177"/>
            <a:ext cx="933450" cy="914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126" y="3321893"/>
            <a:ext cx="260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e.g.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Design a sensor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to be used in Safety systems for a chemical plant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6337" y="2454177"/>
            <a:ext cx="971550" cy="9620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57687" y="3345705"/>
            <a:ext cx="222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e.g.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Design Safety system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for a chemical plant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251728" y="4738255"/>
            <a:ext cx="1894982" cy="15922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214013" y="4738255"/>
            <a:ext cx="958660" cy="159220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06170" y="4738255"/>
            <a:ext cx="1948383" cy="159220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224467" y="4738255"/>
            <a:ext cx="967801" cy="159220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64775" y="2510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2"/>
                </a:solidFill>
              </a:rPr>
              <a:t>Context – Functional Safety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0" name="Content Placeholder 1"/>
          <p:cNvSpPr>
            <a:spLocks noGrp="1"/>
          </p:cNvSpPr>
          <p:nvPr>
            <p:ph idx="1"/>
          </p:nvPr>
        </p:nvSpPr>
        <p:spPr>
          <a:xfrm>
            <a:off x="571126" y="1622135"/>
            <a:ext cx="6399758" cy="585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dirty="0"/>
              <a:t>Which standard should we use?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7293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9081</TotalTime>
  <Words>3103</Words>
  <Application>Microsoft Office PowerPoint</Application>
  <PresentationFormat>Widescreen</PresentationFormat>
  <Paragraphs>577</Paragraphs>
  <Slides>71</Slides>
  <Notes>0</Notes>
  <HiddenSlides>7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71</vt:i4>
      </vt:variant>
    </vt:vector>
  </HeadingPairs>
  <TitlesOfParts>
    <vt:vector size="79" baseType="lpstr">
      <vt:lpstr>Arial</vt:lpstr>
      <vt:lpstr>Calibri</vt:lpstr>
      <vt:lpstr>Calibri Light</vt:lpstr>
      <vt:lpstr>Cambria Math</vt:lpstr>
      <vt:lpstr>Wingdings</vt:lpstr>
      <vt:lpstr>Office Theme</vt:lpstr>
      <vt:lpstr>Worksheet</vt:lpstr>
      <vt:lpstr>Microsoft Visio Drawing</vt:lpstr>
      <vt:lpstr>Functional Safety at BE-ICS </vt:lpstr>
      <vt:lpstr>Agenda</vt:lpstr>
      <vt:lpstr>Risks at the industrial installations at CERN</vt:lpstr>
      <vt:lpstr>Risks at the industrial installations at CERN</vt:lpstr>
      <vt:lpstr>Risk definition and risk reduction</vt:lpstr>
      <vt:lpstr>Tolerable risk at CERN</vt:lpstr>
      <vt:lpstr>Tolerable risk at CERN</vt:lpstr>
      <vt:lpstr>Functional Safety</vt:lpstr>
      <vt:lpstr>PowerPoint Presentation</vt:lpstr>
      <vt:lpstr>PowerPoint Presentation</vt:lpstr>
      <vt:lpstr>Failures types</vt:lpstr>
      <vt:lpstr>What about SIL?</vt:lpstr>
      <vt:lpstr>What about SIL?</vt:lpstr>
      <vt:lpstr>CERN Safety systems examples</vt:lpstr>
      <vt:lpstr>SM18 Cluster F Safety Instrumented System</vt:lpstr>
      <vt:lpstr>SM18 Cluster F project</vt:lpstr>
      <vt:lpstr>Context – SM18 Cluster F project</vt:lpstr>
      <vt:lpstr>Risk analysis hazard identification –  Personnel and machine protection</vt:lpstr>
      <vt:lpstr>Risk assessment - Risk reduction and layers of protection</vt:lpstr>
      <vt:lpstr>Risk assessment - Tolerable risk (Personnel protection)</vt:lpstr>
      <vt:lpstr>Calibrated Risk Graph – calibration (corporative decision)</vt:lpstr>
      <vt:lpstr>Calibrated Risk Graph vs HSE matrix</vt:lpstr>
      <vt:lpstr>Risk analysis hazard identification –  Personnel and machine protection</vt:lpstr>
      <vt:lpstr>Safety Requirements Specification (SRS)</vt:lpstr>
      <vt:lpstr>SIS design and engineering</vt:lpstr>
      <vt:lpstr>Hardware random failures analysis</vt:lpstr>
      <vt:lpstr>Hardware random failures analysis</vt:lpstr>
      <vt:lpstr>Hardware random failures analysis</vt:lpstr>
      <vt:lpstr>Architectural constraints analysis</vt:lpstr>
      <vt:lpstr>Architectural constraints analysis</vt:lpstr>
      <vt:lpstr>Architectural constrains analysis with Isograph</vt:lpstr>
      <vt:lpstr>SILver</vt:lpstr>
      <vt:lpstr>SILver</vt:lpstr>
      <vt:lpstr>Application Program </vt:lpstr>
      <vt:lpstr>PowerPoint Presentation</vt:lpstr>
      <vt:lpstr>Application Program </vt:lpstr>
      <vt:lpstr>Application Program </vt:lpstr>
      <vt:lpstr>FRAS Protection Layers design</vt:lpstr>
      <vt:lpstr>Context – FRAS</vt:lpstr>
      <vt:lpstr>Context – FRAS</vt:lpstr>
      <vt:lpstr>FRAS control system (IP side)</vt:lpstr>
      <vt:lpstr>IEC 61511 Safety Life Cycle </vt:lpstr>
      <vt:lpstr>Protection Layers design (IEC 61511-3 Annex C)</vt:lpstr>
      <vt:lpstr>Analysis of the Protection Layers (IEC 61511-2 Annex A)</vt:lpstr>
      <vt:lpstr>Protection layers proposal for bellow and personnel protection  (functional schema)</vt:lpstr>
      <vt:lpstr>FRAS control system vs FRAS Protection Layers</vt:lpstr>
      <vt:lpstr>FRAS control system vs FRAS PLs</vt:lpstr>
      <vt:lpstr>Reliability data</vt:lpstr>
      <vt:lpstr>FMEA – Individual component failures</vt:lpstr>
      <vt:lpstr>FTA for FRAS control system</vt:lpstr>
      <vt:lpstr>FTA – top FEC</vt:lpstr>
      <vt:lpstr>FTA – actuation path</vt:lpstr>
      <vt:lpstr>FTA – Operator mistake</vt:lpstr>
      <vt:lpstr>Operator mistakes HEART (Human Error Analysis Reduction Technique) method</vt:lpstr>
      <vt:lpstr>HEART (Human Error Analysis Reduction Technique) method</vt:lpstr>
      <vt:lpstr>HEART (Human Error Analysis Reduction Technique) method</vt:lpstr>
      <vt:lpstr>HEART (Human Error Analysis Reduction Technique) method</vt:lpstr>
      <vt:lpstr>HEART (Human Error Analysis Reduction Technique) method</vt:lpstr>
      <vt:lpstr>HEART (Human Error Analysis Reduction Technique) method</vt:lpstr>
      <vt:lpstr>Conclusions FTA</vt:lpstr>
      <vt:lpstr>Layers of Protection Analysis (LOPA)</vt:lpstr>
      <vt:lpstr>Layers of Protection Analysis (LOPA)</vt:lpstr>
      <vt:lpstr>Layers of Protection Analysis (LOPA)</vt:lpstr>
      <vt:lpstr>Conclusions</vt:lpstr>
      <vt:lpstr>Functional safety projects management</vt:lpstr>
      <vt:lpstr>Management of Functional Safety projects</vt:lpstr>
      <vt:lpstr>Management of Functional Safety projects (workflow)</vt:lpstr>
      <vt:lpstr>Functional Safety tools</vt:lpstr>
      <vt:lpstr>Conclusions / tips</vt:lpstr>
      <vt:lpstr>Future work at BE-ICS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Borja Fernandez Adiego</dc:creator>
  <cp:lastModifiedBy>Borja Fernandez Adiego</cp:lastModifiedBy>
  <cp:revision>1309</cp:revision>
  <dcterms:created xsi:type="dcterms:W3CDTF">2021-10-12T15:57:06Z</dcterms:created>
  <dcterms:modified xsi:type="dcterms:W3CDTF">2023-06-01T07:57:45Z</dcterms:modified>
</cp:coreProperties>
</file>