
<file path=[Content_Types].xml><?xml version="1.0" encoding="utf-8"?>
<Types xmlns="http://schemas.openxmlformats.org/package/2006/content-types">
  <Default Extension="emf" ContentType="image/x-emf"/>
  <Default Extension="gif" ContentType="image/gif"/>
  <Default Extension="jpeg" ContentType="image/jpeg"/>
  <Default Extension="jpg" ContentType="image/jpeg"/>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autoCompressPictures="0">
  <p:sldMasterIdLst>
    <p:sldMasterId id="2147483964" r:id="rId1"/>
  </p:sldMasterIdLst>
  <p:notesMasterIdLst>
    <p:notesMasterId r:id="rId55"/>
  </p:notesMasterIdLst>
  <p:handoutMasterIdLst>
    <p:handoutMasterId r:id="rId56"/>
  </p:handoutMasterIdLst>
  <p:sldIdLst>
    <p:sldId id="1158" r:id="rId2"/>
    <p:sldId id="1494" r:id="rId3"/>
    <p:sldId id="1526" r:id="rId4"/>
    <p:sldId id="1421" r:id="rId5"/>
    <p:sldId id="1378" r:id="rId6"/>
    <p:sldId id="1527" r:id="rId7"/>
    <p:sldId id="1495" r:id="rId8"/>
    <p:sldId id="1509" r:id="rId9"/>
    <p:sldId id="1497" r:id="rId10"/>
    <p:sldId id="1507" r:id="rId11"/>
    <p:sldId id="1510" r:id="rId12"/>
    <p:sldId id="1499" r:id="rId13"/>
    <p:sldId id="1511" r:id="rId14"/>
    <p:sldId id="1498" r:id="rId15"/>
    <p:sldId id="1433" r:id="rId16"/>
    <p:sldId id="1431" r:id="rId17"/>
    <p:sldId id="1535" r:id="rId18"/>
    <p:sldId id="1504" r:id="rId19"/>
    <p:sldId id="1501" r:id="rId20"/>
    <p:sldId id="1528" r:id="rId21"/>
    <p:sldId id="1518" r:id="rId22"/>
    <p:sldId id="1514" r:id="rId23"/>
    <p:sldId id="1496" r:id="rId24"/>
    <p:sldId id="1519" r:id="rId25"/>
    <p:sldId id="1536" r:id="rId26"/>
    <p:sldId id="1533" r:id="rId27"/>
    <p:sldId id="1529" r:id="rId28"/>
    <p:sldId id="1384" r:id="rId29"/>
    <p:sldId id="1523" r:id="rId30"/>
    <p:sldId id="1520" r:id="rId31"/>
    <p:sldId id="1537" r:id="rId32"/>
    <p:sldId id="1522" r:id="rId33"/>
    <p:sldId id="1530" r:id="rId34"/>
    <p:sldId id="257" r:id="rId35"/>
    <p:sldId id="1478" r:id="rId36"/>
    <p:sldId id="1449" r:id="rId37"/>
    <p:sldId id="1492" r:id="rId38"/>
    <p:sldId id="358" r:id="rId39"/>
    <p:sldId id="1534" r:id="rId40"/>
    <p:sldId id="1531" r:id="rId41"/>
    <p:sldId id="998" r:id="rId42"/>
    <p:sldId id="986" r:id="rId43"/>
    <p:sldId id="987" r:id="rId44"/>
    <p:sldId id="300" r:id="rId45"/>
    <p:sldId id="948" r:id="rId46"/>
    <p:sldId id="995" r:id="rId47"/>
    <p:sldId id="1532" r:id="rId48"/>
    <p:sldId id="1524" r:id="rId49"/>
    <p:sldId id="1525" r:id="rId50"/>
    <p:sldId id="1503" r:id="rId51"/>
    <p:sldId id="1512" r:id="rId52"/>
    <p:sldId id="1515" r:id="rId53"/>
    <p:sldId id="1513" r:id="rId54"/>
  </p:sldIdLst>
  <p:sldSz cx="9144000" cy="6858000" type="screen4x3"/>
  <p:notesSz cx="6794500" cy="9931400"/>
  <p:defaultTextStyle>
    <a:defPPr>
      <a:defRPr lang="de-CH"/>
    </a:defPPr>
    <a:lvl1pPr algn="l" rtl="0" eaLnBrk="0" fontAlgn="base" hangingPunct="0">
      <a:spcBef>
        <a:spcPct val="50000"/>
      </a:spcBef>
      <a:spcAft>
        <a:spcPct val="0"/>
      </a:spcAft>
      <a:defRPr sz="1600" kern="1200">
        <a:solidFill>
          <a:schemeClr val="tx1"/>
        </a:solidFill>
        <a:latin typeface="Arial" charset="0"/>
        <a:ea typeface="ヒラギノ角ゴ Pro W3" charset="0"/>
        <a:cs typeface="ヒラギノ角ゴ Pro W3" charset="0"/>
      </a:defRPr>
    </a:lvl1pPr>
    <a:lvl2pPr marL="457200" algn="l" rtl="0" eaLnBrk="0" fontAlgn="base" hangingPunct="0">
      <a:spcBef>
        <a:spcPct val="50000"/>
      </a:spcBef>
      <a:spcAft>
        <a:spcPct val="0"/>
      </a:spcAft>
      <a:defRPr sz="1600" kern="1200">
        <a:solidFill>
          <a:schemeClr val="tx1"/>
        </a:solidFill>
        <a:latin typeface="Arial" charset="0"/>
        <a:ea typeface="ヒラギノ角ゴ Pro W3" charset="0"/>
        <a:cs typeface="ヒラギノ角ゴ Pro W3" charset="0"/>
      </a:defRPr>
    </a:lvl2pPr>
    <a:lvl3pPr marL="914400" algn="l" rtl="0" eaLnBrk="0" fontAlgn="base" hangingPunct="0">
      <a:spcBef>
        <a:spcPct val="50000"/>
      </a:spcBef>
      <a:spcAft>
        <a:spcPct val="0"/>
      </a:spcAft>
      <a:defRPr sz="1600" kern="1200">
        <a:solidFill>
          <a:schemeClr val="tx1"/>
        </a:solidFill>
        <a:latin typeface="Arial" charset="0"/>
        <a:ea typeface="ヒラギノ角ゴ Pro W3" charset="0"/>
        <a:cs typeface="ヒラギノ角ゴ Pro W3" charset="0"/>
      </a:defRPr>
    </a:lvl3pPr>
    <a:lvl4pPr marL="1371600" algn="l" rtl="0" eaLnBrk="0" fontAlgn="base" hangingPunct="0">
      <a:spcBef>
        <a:spcPct val="50000"/>
      </a:spcBef>
      <a:spcAft>
        <a:spcPct val="0"/>
      </a:spcAft>
      <a:defRPr sz="1600" kern="1200">
        <a:solidFill>
          <a:schemeClr val="tx1"/>
        </a:solidFill>
        <a:latin typeface="Arial" charset="0"/>
        <a:ea typeface="ヒラギノ角ゴ Pro W3" charset="0"/>
        <a:cs typeface="ヒラギノ角ゴ Pro W3" charset="0"/>
      </a:defRPr>
    </a:lvl4pPr>
    <a:lvl5pPr marL="1828800" algn="l" rtl="0" eaLnBrk="0" fontAlgn="base" hangingPunct="0">
      <a:spcBef>
        <a:spcPct val="50000"/>
      </a:spcBef>
      <a:spcAft>
        <a:spcPct val="0"/>
      </a:spcAft>
      <a:defRPr sz="1600" kern="1200">
        <a:solidFill>
          <a:schemeClr val="tx1"/>
        </a:solidFill>
        <a:latin typeface="Arial" charset="0"/>
        <a:ea typeface="ヒラギノ角ゴ Pro W3" charset="0"/>
        <a:cs typeface="ヒラギノ角ゴ Pro W3" charset="0"/>
      </a:defRPr>
    </a:lvl5pPr>
    <a:lvl6pPr marL="2286000" algn="l" defTabSz="457200" rtl="0" eaLnBrk="1" latinLnBrk="0" hangingPunct="1">
      <a:defRPr sz="1600" kern="1200">
        <a:solidFill>
          <a:schemeClr val="tx1"/>
        </a:solidFill>
        <a:latin typeface="Arial" charset="0"/>
        <a:ea typeface="ヒラギノ角ゴ Pro W3" charset="0"/>
        <a:cs typeface="ヒラギノ角ゴ Pro W3" charset="0"/>
      </a:defRPr>
    </a:lvl6pPr>
    <a:lvl7pPr marL="2743200" algn="l" defTabSz="457200" rtl="0" eaLnBrk="1" latinLnBrk="0" hangingPunct="1">
      <a:defRPr sz="1600" kern="1200">
        <a:solidFill>
          <a:schemeClr val="tx1"/>
        </a:solidFill>
        <a:latin typeface="Arial" charset="0"/>
        <a:ea typeface="ヒラギノ角ゴ Pro W3" charset="0"/>
        <a:cs typeface="ヒラギノ角ゴ Pro W3" charset="0"/>
      </a:defRPr>
    </a:lvl7pPr>
    <a:lvl8pPr marL="3200400" algn="l" defTabSz="457200" rtl="0" eaLnBrk="1" latinLnBrk="0" hangingPunct="1">
      <a:defRPr sz="1600" kern="1200">
        <a:solidFill>
          <a:schemeClr val="tx1"/>
        </a:solidFill>
        <a:latin typeface="Arial" charset="0"/>
        <a:ea typeface="ヒラギノ角ゴ Pro W3" charset="0"/>
        <a:cs typeface="ヒラギノ角ゴ Pro W3" charset="0"/>
      </a:defRPr>
    </a:lvl8pPr>
    <a:lvl9pPr marL="3657600" algn="l" defTabSz="457200" rtl="0" eaLnBrk="1" latinLnBrk="0" hangingPunct="1">
      <a:defRPr sz="1600" kern="1200">
        <a:solidFill>
          <a:schemeClr val="tx1"/>
        </a:solidFill>
        <a:latin typeface="Arial" charset="0"/>
        <a:ea typeface="ヒラギノ角ゴ Pro W3" charset="0"/>
        <a:cs typeface="ヒラギノ角ゴ Pro W3" charset="0"/>
      </a:defRPr>
    </a:lvl9pPr>
  </p:defaultTextStyle>
  <p:extLst>
    <p:ext uri="{521415D9-36F7-43E2-AB2F-B90AF26B5E84}">
      <p14:sectionLst xmlns:p14="http://schemas.microsoft.com/office/powerpoint/2010/main">
        <p14:section name="Standardabschnitt" id="{AE7857C0-2D20-4703-8FB6-39B300EF5577}">
          <p14:sldIdLst>
            <p14:sldId id="1158"/>
            <p14:sldId id="1494"/>
            <p14:sldId id="1526"/>
            <p14:sldId id="1421"/>
            <p14:sldId id="1378"/>
            <p14:sldId id="1527"/>
            <p14:sldId id="1495"/>
            <p14:sldId id="1509"/>
            <p14:sldId id="1497"/>
            <p14:sldId id="1507"/>
            <p14:sldId id="1510"/>
            <p14:sldId id="1499"/>
            <p14:sldId id="1511"/>
            <p14:sldId id="1498"/>
            <p14:sldId id="1433"/>
            <p14:sldId id="1431"/>
            <p14:sldId id="1535"/>
            <p14:sldId id="1504"/>
            <p14:sldId id="1501"/>
            <p14:sldId id="1528"/>
            <p14:sldId id="1518"/>
            <p14:sldId id="1514"/>
            <p14:sldId id="1496"/>
            <p14:sldId id="1519"/>
            <p14:sldId id="1536"/>
            <p14:sldId id="1533"/>
            <p14:sldId id="1529"/>
            <p14:sldId id="1384"/>
            <p14:sldId id="1523"/>
            <p14:sldId id="1520"/>
            <p14:sldId id="1537"/>
            <p14:sldId id="1522"/>
            <p14:sldId id="1530"/>
            <p14:sldId id="257"/>
            <p14:sldId id="1478"/>
            <p14:sldId id="1449"/>
            <p14:sldId id="1492"/>
            <p14:sldId id="358"/>
            <p14:sldId id="1534"/>
            <p14:sldId id="1531"/>
            <p14:sldId id="998"/>
            <p14:sldId id="986"/>
            <p14:sldId id="987"/>
            <p14:sldId id="300"/>
            <p14:sldId id="948"/>
            <p14:sldId id="995"/>
            <p14:sldId id="1532"/>
            <p14:sldId id="1524"/>
            <p14:sldId id="1525"/>
            <p14:sldId id="1503"/>
            <p14:sldId id="1512"/>
            <p14:sldId id="1515"/>
            <p14:sldId id="1513"/>
          </p14:sldIdLst>
        </p14:section>
      </p14:sectionLst>
    </p:ext>
    <p:ext uri="{EFAFB233-063F-42B5-8137-9DF3F51BA10A}">
      <p15:sldGuideLst xmlns:p15="http://schemas.microsoft.com/office/powerpoint/2012/main">
        <p15:guide id="1" orient="horz" pos="890">
          <p15:clr>
            <a:srgbClr val="A4A3A4"/>
          </p15:clr>
        </p15:guide>
        <p15:guide id="2" orient="horz" pos="845">
          <p15:clr>
            <a:srgbClr val="A4A3A4"/>
          </p15:clr>
        </p15:guide>
        <p15:guide id="3" orient="horz" pos="3793">
          <p15:clr>
            <a:srgbClr val="A4A3A4"/>
          </p15:clr>
        </p15:guide>
        <p15:guide id="4" orient="horz" pos="1117">
          <p15:clr>
            <a:srgbClr val="A4A3A4"/>
          </p15:clr>
        </p15:guide>
        <p15:guide id="5" orient="horz" pos="187">
          <p15:clr>
            <a:srgbClr val="A4A3A4"/>
          </p15:clr>
        </p15:guide>
        <p15:guide id="6" orient="horz" pos="504">
          <p15:clr>
            <a:srgbClr val="A4A3A4"/>
          </p15:clr>
        </p15:guide>
        <p15:guide id="7" orient="horz" pos="4156">
          <p15:clr>
            <a:srgbClr val="A4A3A4"/>
          </p15:clr>
        </p15:guide>
        <p15:guide id="8" orient="horz">
          <p15:clr>
            <a:srgbClr val="A4A3A4"/>
          </p15:clr>
        </p15:guide>
        <p15:guide id="9" pos="657">
          <p15:clr>
            <a:srgbClr val="A4A3A4"/>
          </p15:clr>
        </p15:guide>
        <p15:guide id="10" pos="5534">
          <p15:clr>
            <a:srgbClr val="A4A3A4"/>
          </p15:clr>
        </p15:guide>
        <p15:guide id="11" pos="521">
          <p15:clr>
            <a:srgbClr val="A4A3A4"/>
          </p15:clr>
        </p15:guide>
        <p15:guide id="12" pos="453">
          <p15:clr>
            <a:srgbClr val="A4A3A4"/>
          </p15:clr>
        </p15:guide>
        <p15:guide id="13" pos="1315">
          <p15:clr>
            <a:srgbClr val="A4A3A4"/>
          </p15:clr>
        </p15:guide>
        <p15:guide id="14" pos="3039">
          <p15:clr>
            <a:srgbClr val="A4A3A4"/>
          </p15:clr>
        </p15:guide>
        <p15:guide id="15" pos="3152">
          <p15:clr>
            <a:srgbClr val="A4A3A4"/>
          </p15:clr>
        </p15:guide>
        <p15:guide id="16" pos="5738">
          <p15:clr>
            <a:srgbClr val="A4A3A4"/>
          </p15:clr>
        </p15:guide>
      </p15:sldGuideLst>
    </p:ext>
    <p:ext uri="{2D200454-40CA-4A62-9FC3-DE9A4176ACB9}">
      <p15:notesGuideLst xmlns:p15="http://schemas.microsoft.com/office/powerpoint/2012/main">
        <p15:guide id="1" orient="horz" pos="3128">
          <p15:clr>
            <a:srgbClr val="A4A3A4"/>
          </p15:clr>
        </p15:guide>
        <p15:guide id="2" pos="214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4A182"/>
    <a:srgbClr val="F5F7F6"/>
    <a:srgbClr val="ED7D31"/>
    <a:srgbClr val="E31818"/>
    <a:srgbClr val="003A94"/>
    <a:srgbClr val="F7941C"/>
    <a:srgbClr val="FFFFFF"/>
    <a:srgbClr val="92D051"/>
    <a:srgbClr val="BF0100"/>
    <a:srgbClr val="B7D4A1"/>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1414"/>
    <p:restoredTop sz="96186" autoAdjust="0"/>
  </p:normalViewPr>
  <p:slideViewPr>
    <p:cSldViewPr snapToObjects="1">
      <p:cViewPr varScale="1">
        <p:scale>
          <a:sx n="109" d="100"/>
          <a:sy n="109" d="100"/>
        </p:scale>
        <p:origin x="168" y="400"/>
      </p:cViewPr>
      <p:guideLst>
        <p:guide orient="horz" pos="890"/>
        <p:guide orient="horz" pos="845"/>
        <p:guide orient="horz" pos="3793"/>
        <p:guide orient="horz" pos="1117"/>
        <p:guide orient="horz" pos="187"/>
        <p:guide orient="horz" pos="504"/>
        <p:guide orient="horz" pos="4156"/>
        <p:guide orient="horz"/>
        <p:guide pos="657"/>
        <p:guide pos="5534"/>
        <p:guide pos="521"/>
        <p:guide pos="453"/>
        <p:guide pos="1315"/>
        <p:guide pos="3039"/>
        <p:guide pos="3152"/>
        <p:guide pos="5738"/>
      </p:guideLst>
    </p:cSldViewPr>
  </p:slideViewPr>
  <p:outlineViewPr>
    <p:cViewPr>
      <p:scale>
        <a:sx n="33" d="100"/>
        <a:sy n="33" d="100"/>
      </p:scale>
      <p:origin x="0" y="-49832"/>
    </p:cViewPr>
  </p:outlineViewPr>
  <p:notesTextViewPr>
    <p:cViewPr>
      <p:scale>
        <a:sx n="100" d="100"/>
        <a:sy n="100" d="100"/>
      </p:scale>
      <p:origin x="0" y="0"/>
    </p:cViewPr>
  </p:notesTextViewPr>
  <p:sorterViewPr>
    <p:cViewPr>
      <p:scale>
        <a:sx n="100" d="100"/>
        <a:sy n="100" d="100"/>
      </p:scale>
      <p:origin x="0" y="0"/>
    </p:cViewPr>
  </p:sorterViewPr>
  <p:notesViewPr>
    <p:cSldViewPr snapToObjects="1">
      <p:cViewPr varScale="1">
        <p:scale>
          <a:sx n="115" d="100"/>
          <a:sy n="115" d="100"/>
        </p:scale>
        <p:origin x="-4932" y="-108"/>
      </p:cViewPr>
      <p:guideLst>
        <p:guide orient="horz" pos="3128"/>
        <p:guide pos="214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notesMaster" Target="notesMasters/notesMaster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viewProps" Target="viewProps.xml"/><Relationship Id="rId5" Type="http://schemas.openxmlformats.org/officeDocument/2006/relationships/slide" Target="slides/slide4.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handoutMaster" Target="handoutMasters/handoutMaster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theme" Target="theme/theme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presProps" Target="presProps.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5_3">
  <dgm:title val=""/>
  <dgm:desc val=""/>
  <dgm:catLst>
    <dgm:cat type="accent5" pri="11300"/>
  </dgm:catLst>
  <dgm:styleLbl name="node0">
    <dgm:fillClrLst meth="repeat">
      <a:schemeClr val="accent5">
        <a:shade val="80000"/>
      </a:schemeClr>
    </dgm:fillClrLst>
    <dgm:linClrLst meth="repeat">
      <a:schemeClr val="lt1"/>
    </dgm:linClrLst>
    <dgm:effectClrLst/>
    <dgm:txLinClrLst/>
    <dgm:txFillClrLst/>
    <dgm:txEffectClrLst/>
  </dgm:styleLbl>
  <dgm:styleLbl name="node1">
    <dgm:fillClrLst>
      <a:schemeClr val="accent5">
        <a:shade val="80000"/>
      </a:schemeClr>
      <a:schemeClr val="accent5">
        <a:tint val="70000"/>
      </a:schemeClr>
    </dgm:fillClrLst>
    <dgm:linClrLst meth="repeat">
      <a:schemeClr val="lt1"/>
    </dgm:linClrLst>
    <dgm:effectClrLst/>
    <dgm:txLinClrLst/>
    <dgm:txFillClrLst/>
    <dgm:txEffectClrLst/>
  </dgm:styleLbl>
  <dgm:styleLbl name="alignNode1">
    <dgm:fillClrLst>
      <a:schemeClr val="accent5">
        <a:shade val="80000"/>
      </a:schemeClr>
      <a:schemeClr val="accent5">
        <a:tint val="70000"/>
      </a:schemeClr>
    </dgm:fillClrLst>
    <dgm:linClrLst>
      <a:schemeClr val="accent5">
        <a:shade val="80000"/>
      </a:schemeClr>
      <a:schemeClr val="accent5">
        <a:tint val="70000"/>
      </a:schemeClr>
    </dgm:linClrLst>
    <dgm:effectClrLst/>
    <dgm:txLinClrLst/>
    <dgm:txFillClrLst/>
    <dgm:txEffectClrLst/>
  </dgm:styleLbl>
  <dgm:styleLbl name="lnNode1">
    <dgm:fillClrLst>
      <a:schemeClr val="accent5">
        <a:shade val="80000"/>
      </a:schemeClr>
      <a:schemeClr val="accent5">
        <a:tint val="70000"/>
      </a:schemeClr>
    </dgm:fillClrLst>
    <dgm:linClrLst meth="repeat">
      <a:schemeClr val="lt1"/>
    </dgm:linClrLst>
    <dgm:effectClrLst/>
    <dgm:txLinClrLst/>
    <dgm:txFillClrLst/>
    <dgm:txEffectClrLst/>
  </dgm:styleLbl>
  <dgm:styleLbl name="vennNode1">
    <dgm:fillClrLst>
      <a:schemeClr val="accent5">
        <a:shade val="80000"/>
        <a:alpha val="50000"/>
      </a:schemeClr>
      <a:schemeClr val="accent5">
        <a:tint val="70000"/>
        <a:alpha val="50000"/>
      </a:schemeClr>
    </dgm:fillClrLst>
    <dgm:linClrLst meth="repeat">
      <a:schemeClr val="lt1"/>
    </dgm:linClrLst>
    <dgm:effectClrLst/>
    <dgm:txLinClrLst/>
    <dgm:txFillClrLst/>
    <dgm:txEffectClrLst/>
  </dgm:styleLbl>
  <dgm:styleLbl name="node2">
    <dgm:fillClrLst>
      <a:schemeClr val="accent5">
        <a:tint val="99000"/>
      </a:schemeClr>
    </dgm:fillClrLst>
    <dgm:linClrLst meth="repeat">
      <a:schemeClr val="lt1"/>
    </dgm:linClrLst>
    <dgm:effectClrLst/>
    <dgm:txLinClrLst/>
    <dgm:txFillClrLst/>
    <dgm:txEffectClrLst/>
  </dgm:styleLbl>
  <dgm:styleLbl name="node3">
    <dgm:fillClrLst>
      <a:schemeClr val="accent5">
        <a:tint val="80000"/>
      </a:schemeClr>
    </dgm:fillClrLst>
    <dgm:linClrLst meth="repeat">
      <a:schemeClr val="lt1"/>
    </dgm:linClrLst>
    <dgm:effectClrLst/>
    <dgm:txLinClrLst/>
    <dgm:txFillClrLst/>
    <dgm:txEffectClrLst/>
  </dgm:styleLbl>
  <dgm:styleLbl name="node4">
    <dgm:fillClrLst>
      <a:schemeClr val="accent5">
        <a:tint val="70000"/>
      </a:schemeClr>
    </dgm:fillClrLst>
    <dgm:linClrLst meth="repeat">
      <a:schemeClr val="lt1"/>
    </dgm:linClrLst>
    <dgm:effectClrLst/>
    <dgm:txLinClrLst/>
    <dgm:txFillClrLst/>
    <dgm:txEffectClrLst/>
  </dgm:styleLbl>
  <dgm:styleLbl name="fgImgPlace1">
    <dgm:fillClrLst>
      <a:schemeClr val="accent5">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hade val="90000"/>
      </a:schemeClr>
      <a:schemeClr val="accent5">
        <a:tint val="70000"/>
      </a:schemeClr>
    </dgm:fillClrLst>
    <dgm:linClrLst>
      <a:schemeClr val="accent5">
        <a:shade val="90000"/>
      </a:schemeClr>
      <a:schemeClr val="accent5">
        <a:tint val="70000"/>
      </a:schemeClr>
    </dgm:linClrLst>
    <dgm:effectClrLst/>
    <dgm:txLinClrLst/>
    <dgm:txFillClrLst/>
    <dgm:txEffectClrLst/>
  </dgm:styleLbl>
  <dgm:styleLbl name="fgSibTrans2D1">
    <dgm:fillClrLst>
      <a:schemeClr val="accent5">
        <a:shade val="90000"/>
      </a:schemeClr>
      <a:schemeClr val="accent5">
        <a:tint val="70000"/>
      </a:schemeClr>
    </dgm:fillClrLst>
    <dgm:linClrLst>
      <a:schemeClr val="accent5">
        <a:shade val="90000"/>
      </a:schemeClr>
      <a:schemeClr val="accent5">
        <a:tint val="70000"/>
      </a:schemeClr>
    </dgm:linClrLst>
    <dgm:effectClrLst/>
    <dgm:txLinClrLst/>
    <dgm:txFillClrLst meth="repeat">
      <a:schemeClr val="lt1"/>
    </dgm:txFillClrLst>
    <dgm:txEffectClrLst/>
  </dgm:styleLbl>
  <dgm:styleLbl name="bgSibTrans2D1">
    <dgm:fillClrLst>
      <a:schemeClr val="accent5">
        <a:shade val="90000"/>
      </a:schemeClr>
      <a:schemeClr val="accent5">
        <a:tint val="70000"/>
      </a:schemeClr>
    </dgm:fillClrLst>
    <dgm:linClrLst>
      <a:schemeClr val="accent5">
        <a:shade val="90000"/>
      </a:schemeClr>
      <a:schemeClr val="accent5">
        <a:tint val="70000"/>
      </a:schemeClr>
    </dgm:linClrLst>
    <dgm:effectClrLst/>
    <dgm:txLinClrLst/>
    <dgm:txFillClrLst meth="repeat">
      <a:schemeClr val="lt1"/>
    </dgm:txFillClrLst>
    <dgm:txEffectClrLst/>
  </dgm:styleLbl>
  <dgm:styleLbl name="sibTrans1D1">
    <dgm:fillClrLst>
      <a:schemeClr val="accent5">
        <a:shade val="90000"/>
      </a:schemeClr>
      <a:schemeClr val="accent5">
        <a:tint val="70000"/>
      </a:schemeClr>
    </dgm:fillClrLst>
    <dgm:linClrLst>
      <a:schemeClr val="accent5">
        <a:shade val="90000"/>
      </a:schemeClr>
      <a:schemeClr val="accent5">
        <a:tint val="70000"/>
      </a:schemeClr>
    </dgm:linClrLst>
    <dgm:effectClrLst/>
    <dgm:txLinClrLst/>
    <dgm:txFillClrLst meth="repeat">
      <a:schemeClr val="tx1"/>
    </dgm:txFillClrLst>
    <dgm:txEffectClrLst/>
  </dgm:styleLbl>
  <dgm:styleLbl name="callout">
    <dgm:fillClrLst meth="repeat">
      <a:schemeClr val="accent5"/>
    </dgm:fillClrLst>
    <dgm:linClrLst meth="repeat">
      <a:schemeClr val="accent5"/>
    </dgm:linClrLst>
    <dgm:effectClrLst/>
    <dgm:txLinClrLst/>
    <dgm:txFillClrLst meth="repeat">
      <a:schemeClr val="tx1"/>
    </dgm:txFillClrLst>
    <dgm:txEffectClrLst/>
  </dgm:styleLbl>
  <dgm:styleLbl name="asst0">
    <dgm:fillClrLst meth="repeat">
      <a:schemeClr val="accent5">
        <a:shade val="80000"/>
      </a:schemeClr>
    </dgm:fillClrLst>
    <dgm:linClrLst meth="repeat">
      <a:schemeClr val="lt1"/>
    </dgm:linClrLst>
    <dgm:effectClrLst/>
    <dgm:txLinClrLst/>
    <dgm:txFillClrLst/>
    <dgm:txEffectClrLst/>
  </dgm:styleLbl>
  <dgm:styleLbl name="asst1">
    <dgm:fillClrLst meth="repeat">
      <a:schemeClr val="accent5">
        <a:shade val="80000"/>
      </a:schemeClr>
    </dgm:fillClrLst>
    <dgm:linClrLst meth="repeat">
      <a:schemeClr val="lt1"/>
    </dgm:linClrLst>
    <dgm:effectClrLst/>
    <dgm:txLinClrLst/>
    <dgm:txFillClrLst/>
    <dgm:txEffectClrLst/>
  </dgm:styleLbl>
  <dgm:styleLbl name="asst2">
    <dgm:fillClrLst>
      <a:schemeClr val="accent5">
        <a:tint val="99000"/>
      </a:schemeClr>
    </dgm:fillClrLst>
    <dgm:linClrLst meth="repeat">
      <a:schemeClr val="lt1"/>
    </dgm:linClrLst>
    <dgm:effectClrLst/>
    <dgm:txLinClrLst/>
    <dgm:txFillClrLst/>
    <dgm:txEffectClrLst/>
  </dgm:styleLbl>
  <dgm:styleLbl name="asst3">
    <dgm:fillClrLst>
      <a:schemeClr val="accent5">
        <a:tint val="80000"/>
      </a:schemeClr>
    </dgm:fillClrLst>
    <dgm:linClrLst meth="repeat">
      <a:schemeClr val="lt1"/>
    </dgm:linClrLst>
    <dgm:effectClrLst/>
    <dgm:txLinClrLst/>
    <dgm:txFillClrLst/>
    <dgm:txEffectClrLst/>
  </dgm:styleLbl>
  <dgm:styleLbl name="asst4">
    <dgm:fillClrLst>
      <a:schemeClr val="accent5">
        <a:tint val="70000"/>
      </a:schemeClr>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a:tint val="90000"/>
      </a:schemeClr>
    </dgm:fillClrLst>
    <dgm:linClrLst meth="repeat">
      <a:schemeClr val="accent5">
        <a:tint val="90000"/>
      </a:schemeClr>
    </dgm:linClrLst>
    <dgm:effectClrLst/>
    <dgm:txLinClrLst/>
    <dgm:txFillClrLst/>
    <dgm:txEffectClrLst/>
  </dgm:styleLbl>
  <dgm:styleLbl name="parChTrans2D3">
    <dgm:fillClrLst meth="repeat">
      <a:schemeClr val="accent5">
        <a:tint val="70000"/>
      </a:schemeClr>
    </dgm:fillClrLst>
    <dgm:linClrLst meth="repeat">
      <a:schemeClr val="accent5">
        <a:tint val="70000"/>
      </a:schemeClr>
    </dgm:linClrLst>
    <dgm:effectClrLst/>
    <dgm:txLinClrLst/>
    <dgm:txFillClrLst/>
    <dgm:txEffectClrLst/>
  </dgm:styleLbl>
  <dgm:styleLbl name="parChTrans2D4">
    <dgm:fillClrLst meth="repeat">
      <a:schemeClr val="accent5">
        <a:tint val="50000"/>
      </a:schemeClr>
    </dgm:fillClrLst>
    <dgm:linClrLst meth="repeat">
      <a:schemeClr val="accent5">
        <a:tint val="50000"/>
      </a:schemeClr>
    </dgm:linClrLst>
    <dgm:effectClrLst/>
    <dgm:txLinClrLst/>
    <dgm:txFillClrLst meth="repeat">
      <a:schemeClr val="lt1"/>
    </dgm:txFillClrLst>
    <dgm:txEffectClrLst/>
  </dgm:styleLbl>
  <dgm:styleLbl name="parChTrans1D1">
    <dgm:fillClrLst meth="repeat">
      <a:schemeClr val="accent5">
        <a:shade val="80000"/>
      </a:schemeClr>
    </dgm:fillClrLst>
    <dgm:linClrLst meth="repeat">
      <a:schemeClr val="accent5">
        <a:shade val="80000"/>
      </a:schemeClr>
    </dgm:linClrLst>
    <dgm:effectClrLst/>
    <dgm:txLinClrLst/>
    <dgm:txFillClrLst meth="repeat">
      <a:schemeClr val="tx1"/>
    </dgm:txFillClrLst>
    <dgm:txEffectClrLst/>
  </dgm:styleLbl>
  <dgm:styleLbl name="parChTrans1D2">
    <dgm:fillClrLst meth="repeat">
      <a:schemeClr val="accent5">
        <a:tint val="99000"/>
      </a:schemeClr>
    </dgm:fillClrLst>
    <dgm:linClrLst meth="repeat">
      <a:schemeClr val="accent5">
        <a:tint val="99000"/>
      </a:schemeClr>
    </dgm:linClrLst>
    <dgm:effectClrLst/>
    <dgm:txLinClrLst/>
    <dgm:txFillClrLst meth="repeat">
      <a:schemeClr val="tx1"/>
    </dgm:txFillClrLst>
    <dgm:txEffectClrLst/>
  </dgm:styleLbl>
  <dgm:styleLbl name="parChTrans1D3">
    <dgm:fillClrLst meth="repeat">
      <a:schemeClr val="accent5">
        <a:tint val="80000"/>
      </a:schemeClr>
    </dgm:fillClrLst>
    <dgm:linClrLst meth="repeat">
      <a:schemeClr val="accent5">
        <a:tint val="80000"/>
      </a:schemeClr>
    </dgm:linClrLst>
    <dgm:effectClrLst/>
    <dgm:txLinClrLst/>
    <dgm:txFillClrLst meth="repeat">
      <a:schemeClr val="tx1"/>
    </dgm:txFillClrLst>
    <dgm:txEffectClrLst/>
  </dgm:styleLbl>
  <dgm:styleLbl name="parChTrans1D4">
    <dgm:fillClrLst meth="repeat">
      <a:schemeClr val="accent5">
        <a:tint val="70000"/>
      </a:schemeClr>
    </dgm:fillClrLst>
    <dgm:linClrLst meth="repeat">
      <a:schemeClr val="accent5">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hade val="80000"/>
      </a:schemeClr>
      <a:schemeClr val="accent5">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hade val="80000"/>
      </a:schemeClr>
      <a:schemeClr val="accent5">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hade val="80000"/>
      </a:schemeClr>
      <a:schemeClr val="accent5">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hade val="80000"/>
      </a:schemeClr>
      <a:schemeClr val="accent5">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5">
        <a:shade val="80000"/>
      </a:schemeClr>
      <a:schemeClr val="accent5">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a:tint val="70000"/>
      </a:schemeClr>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5_3">
  <dgm:title val=""/>
  <dgm:desc val=""/>
  <dgm:catLst>
    <dgm:cat type="accent5" pri="11300"/>
  </dgm:catLst>
  <dgm:styleLbl name="node0">
    <dgm:fillClrLst meth="repeat">
      <a:schemeClr val="accent5">
        <a:shade val="80000"/>
      </a:schemeClr>
    </dgm:fillClrLst>
    <dgm:linClrLst meth="repeat">
      <a:schemeClr val="lt1"/>
    </dgm:linClrLst>
    <dgm:effectClrLst/>
    <dgm:txLinClrLst/>
    <dgm:txFillClrLst/>
    <dgm:txEffectClrLst/>
  </dgm:styleLbl>
  <dgm:styleLbl name="node1">
    <dgm:fillClrLst>
      <a:schemeClr val="accent5">
        <a:shade val="80000"/>
      </a:schemeClr>
      <a:schemeClr val="accent5">
        <a:tint val="70000"/>
      </a:schemeClr>
    </dgm:fillClrLst>
    <dgm:linClrLst meth="repeat">
      <a:schemeClr val="lt1"/>
    </dgm:linClrLst>
    <dgm:effectClrLst/>
    <dgm:txLinClrLst/>
    <dgm:txFillClrLst/>
    <dgm:txEffectClrLst/>
  </dgm:styleLbl>
  <dgm:styleLbl name="alignNode1">
    <dgm:fillClrLst>
      <a:schemeClr val="accent5">
        <a:shade val="80000"/>
      </a:schemeClr>
      <a:schemeClr val="accent5">
        <a:tint val="70000"/>
      </a:schemeClr>
    </dgm:fillClrLst>
    <dgm:linClrLst>
      <a:schemeClr val="accent5">
        <a:shade val="80000"/>
      </a:schemeClr>
      <a:schemeClr val="accent5">
        <a:tint val="70000"/>
      </a:schemeClr>
    </dgm:linClrLst>
    <dgm:effectClrLst/>
    <dgm:txLinClrLst/>
    <dgm:txFillClrLst/>
    <dgm:txEffectClrLst/>
  </dgm:styleLbl>
  <dgm:styleLbl name="lnNode1">
    <dgm:fillClrLst>
      <a:schemeClr val="accent5">
        <a:shade val="80000"/>
      </a:schemeClr>
      <a:schemeClr val="accent5">
        <a:tint val="70000"/>
      </a:schemeClr>
    </dgm:fillClrLst>
    <dgm:linClrLst meth="repeat">
      <a:schemeClr val="lt1"/>
    </dgm:linClrLst>
    <dgm:effectClrLst/>
    <dgm:txLinClrLst/>
    <dgm:txFillClrLst/>
    <dgm:txEffectClrLst/>
  </dgm:styleLbl>
  <dgm:styleLbl name="vennNode1">
    <dgm:fillClrLst>
      <a:schemeClr val="accent5">
        <a:shade val="80000"/>
        <a:alpha val="50000"/>
      </a:schemeClr>
      <a:schemeClr val="accent5">
        <a:tint val="70000"/>
        <a:alpha val="50000"/>
      </a:schemeClr>
    </dgm:fillClrLst>
    <dgm:linClrLst meth="repeat">
      <a:schemeClr val="lt1"/>
    </dgm:linClrLst>
    <dgm:effectClrLst/>
    <dgm:txLinClrLst/>
    <dgm:txFillClrLst/>
    <dgm:txEffectClrLst/>
  </dgm:styleLbl>
  <dgm:styleLbl name="node2">
    <dgm:fillClrLst>
      <a:schemeClr val="accent5">
        <a:tint val="99000"/>
      </a:schemeClr>
    </dgm:fillClrLst>
    <dgm:linClrLst meth="repeat">
      <a:schemeClr val="lt1"/>
    </dgm:linClrLst>
    <dgm:effectClrLst/>
    <dgm:txLinClrLst/>
    <dgm:txFillClrLst/>
    <dgm:txEffectClrLst/>
  </dgm:styleLbl>
  <dgm:styleLbl name="node3">
    <dgm:fillClrLst>
      <a:schemeClr val="accent5">
        <a:tint val="80000"/>
      </a:schemeClr>
    </dgm:fillClrLst>
    <dgm:linClrLst meth="repeat">
      <a:schemeClr val="lt1"/>
    </dgm:linClrLst>
    <dgm:effectClrLst/>
    <dgm:txLinClrLst/>
    <dgm:txFillClrLst/>
    <dgm:txEffectClrLst/>
  </dgm:styleLbl>
  <dgm:styleLbl name="node4">
    <dgm:fillClrLst>
      <a:schemeClr val="accent5">
        <a:tint val="70000"/>
      </a:schemeClr>
    </dgm:fillClrLst>
    <dgm:linClrLst meth="repeat">
      <a:schemeClr val="lt1"/>
    </dgm:linClrLst>
    <dgm:effectClrLst/>
    <dgm:txLinClrLst/>
    <dgm:txFillClrLst/>
    <dgm:txEffectClrLst/>
  </dgm:styleLbl>
  <dgm:styleLbl name="fgImgPlace1">
    <dgm:fillClrLst>
      <a:schemeClr val="accent5">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hade val="90000"/>
      </a:schemeClr>
      <a:schemeClr val="accent5">
        <a:tint val="70000"/>
      </a:schemeClr>
    </dgm:fillClrLst>
    <dgm:linClrLst>
      <a:schemeClr val="accent5">
        <a:shade val="90000"/>
      </a:schemeClr>
      <a:schemeClr val="accent5">
        <a:tint val="70000"/>
      </a:schemeClr>
    </dgm:linClrLst>
    <dgm:effectClrLst/>
    <dgm:txLinClrLst/>
    <dgm:txFillClrLst/>
    <dgm:txEffectClrLst/>
  </dgm:styleLbl>
  <dgm:styleLbl name="fgSibTrans2D1">
    <dgm:fillClrLst>
      <a:schemeClr val="accent5">
        <a:shade val="90000"/>
      </a:schemeClr>
      <a:schemeClr val="accent5">
        <a:tint val="70000"/>
      </a:schemeClr>
    </dgm:fillClrLst>
    <dgm:linClrLst>
      <a:schemeClr val="accent5">
        <a:shade val="90000"/>
      </a:schemeClr>
      <a:schemeClr val="accent5">
        <a:tint val="70000"/>
      </a:schemeClr>
    </dgm:linClrLst>
    <dgm:effectClrLst/>
    <dgm:txLinClrLst/>
    <dgm:txFillClrLst meth="repeat">
      <a:schemeClr val="lt1"/>
    </dgm:txFillClrLst>
    <dgm:txEffectClrLst/>
  </dgm:styleLbl>
  <dgm:styleLbl name="bgSibTrans2D1">
    <dgm:fillClrLst>
      <a:schemeClr val="accent5">
        <a:shade val="90000"/>
      </a:schemeClr>
      <a:schemeClr val="accent5">
        <a:tint val="70000"/>
      </a:schemeClr>
    </dgm:fillClrLst>
    <dgm:linClrLst>
      <a:schemeClr val="accent5">
        <a:shade val="90000"/>
      </a:schemeClr>
      <a:schemeClr val="accent5">
        <a:tint val="70000"/>
      </a:schemeClr>
    </dgm:linClrLst>
    <dgm:effectClrLst/>
    <dgm:txLinClrLst/>
    <dgm:txFillClrLst meth="repeat">
      <a:schemeClr val="lt1"/>
    </dgm:txFillClrLst>
    <dgm:txEffectClrLst/>
  </dgm:styleLbl>
  <dgm:styleLbl name="sibTrans1D1">
    <dgm:fillClrLst>
      <a:schemeClr val="accent5">
        <a:shade val="90000"/>
      </a:schemeClr>
      <a:schemeClr val="accent5">
        <a:tint val="70000"/>
      </a:schemeClr>
    </dgm:fillClrLst>
    <dgm:linClrLst>
      <a:schemeClr val="accent5">
        <a:shade val="90000"/>
      </a:schemeClr>
      <a:schemeClr val="accent5">
        <a:tint val="70000"/>
      </a:schemeClr>
    </dgm:linClrLst>
    <dgm:effectClrLst/>
    <dgm:txLinClrLst/>
    <dgm:txFillClrLst meth="repeat">
      <a:schemeClr val="tx1"/>
    </dgm:txFillClrLst>
    <dgm:txEffectClrLst/>
  </dgm:styleLbl>
  <dgm:styleLbl name="callout">
    <dgm:fillClrLst meth="repeat">
      <a:schemeClr val="accent5"/>
    </dgm:fillClrLst>
    <dgm:linClrLst meth="repeat">
      <a:schemeClr val="accent5"/>
    </dgm:linClrLst>
    <dgm:effectClrLst/>
    <dgm:txLinClrLst/>
    <dgm:txFillClrLst meth="repeat">
      <a:schemeClr val="tx1"/>
    </dgm:txFillClrLst>
    <dgm:txEffectClrLst/>
  </dgm:styleLbl>
  <dgm:styleLbl name="asst0">
    <dgm:fillClrLst meth="repeat">
      <a:schemeClr val="accent5">
        <a:shade val="80000"/>
      </a:schemeClr>
    </dgm:fillClrLst>
    <dgm:linClrLst meth="repeat">
      <a:schemeClr val="lt1"/>
    </dgm:linClrLst>
    <dgm:effectClrLst/>
    <dgm:txLinClrLst/>
    <dgm:txFillClrLst/>
    <dgm:txEffectClrLst/>
  </dgm:styleLbl>
  <dgm:styleLbl name="asst1">
    <dgm:fillClrLst meth="repeat">
      <a:schemeClr val="accent5">
        <a:shade val="80000"/>
      </a:schemeClr>
    </dgm:fillClrLst>
    <dgm:linClrLst meth="repeat">
      <a:schemeClr val="lt1"/>
    </dgm:linClrLst>
    <dgm:effectClrLst/>
    <dgm:txLinClrLst/>
    <dgm:txFillClrLst/>
    <dgm:txEffectClrLst/>
  </dgm:styleLbl>
  <dgm:styleLbl name="asst2">
    <dgm:fillClrLst>
      <a:schemeClr val="accent5">
        <a:tint val="99000"/>
      </a:schemeClr>
    </dgm:fillClrLst>
    <dgm:linClrLst meth="repeat">
      <a:schemeClr val="lt1"/>
    </dgm:linClrLst>
    <dgm:effectClrLst/>
    <dgm:txLinClrLst/>
    <dgm:txFillClrLst/>
    <dgm:txEffectClrLst/>
  </dgm:styleLbl>
  <dgm:styleLbl name="asst3">
    <dgm:fillClrLst>
      <a:schemeClr val="accent5">
        <a:tint val="80000"/>
      </a:schemeClr>
    </dgm:fillClrLst>
    <dgm:linClrLst meth="repeat">
      <a:schemeClr val="lt1"/>
    </dgm:linClrLst>
    <dgm:effectClrLst/>
    <dgm:txLinClrLst/>
    <dgm:txFillClrLst/>
    <dgm:txEffectClrLst/>
  </dgm:styleLbl>
  <dgm:styleLbl name="asst4">
    <dgm:fillClrLst>
      <a:schemeClr val="accent5">
        <a:tint val="70000"/>
      </a:schemeClr>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a:tint val="90000"/>
      </a:schemeClr>
    </dgm:fillClrLst>
    <dgm:linClrLst meth="repeat">
      <a:schemeClr val="accent5">
        <a:tint val="90000"/>
      </a:schemeClr>
    </dgm:linClrLst>
    <dgm:effectClrLst/>
    <dgm:txLinClrLst/>
    <dgm:txFillClrLst/>
    <dgm:txEffectClrLst/>
  </dgm:styleLbl>
  <dgm:styleLbl name="parChTrans2D3">
    <dgm:fillClrLst meth="repeat">
      <a:schemeClr val="accent5">
        <a:tint val="70000"/>
      </a:schemeClr>
    </dgm:fillClrLst>
    <dgm:linClrLst meth="repeat">
      <a:schemeClr val="accent5">
        <a:tint val="70000"/>
      </a:schemeClr>
    </dgm:linClrLst>
    <dgm:effectClrLst/>
    <dgm:txLinClrLst/>
    <dgm:txFillClrLst/>
    <dgm:txEffectClrLst/>
  </dgm:styleLbl>
  <dgm:styleLbl name="parChTrans2D4">
    <dgm:fillClrLst meth="repeat">
      <a:schemeClr val="accent5">
        <a:tint val="50000"/>
      </a:schemeClr>
    </dgm:fillClrLst>
    <dgm:linClrLst meth="repeat">
      <a:schemeClr val="accent5">
        <a:tint val="50000"/>
      </a:schemeClr>
    </dgm:linClrLst>
    <dgm:effectClrLst/>
    <dgm:txLinClrLst/>
    <dgm:txFillClrLst meth="repeat">
      <a:schemeClr val="lt1"/>
    </dgm:txFillClrLst>
    <dgm:txEffectClrLst/>
  </dgm:styleLbl>
  <dgm:styleLbl name="parChTrans1D1">
    <dgm:fillClrLst meth="repeat">
      <a:schemeClr val="accent5">
        <a:shade val="80000"/>
      </a:schemeClr>
    </dgm:fillClrLst>
    <dgm:linClrLst meth="repeat">
      <a:schemeClr val="accent5">
        <a:shade val="80000"/>
      </a:schemeClr>
    </dgm:linClrLst>
    <dgm:effectClrLst/>
    <dgm:txLinClrLst/>
    <dgm:txFillClrLst meth="repeat">
      <a:schemeClr val="tx1"/>
    </dgm:txFillClrLst>
    <dgm:txEffectClrLst/>
  </dgm:styleLbl>
  <dgm:styleLbl name="parChTrans1D2">
    <dgm:fillClrLst meth="repeat">
      <a:schemeClr val="accent5">
        <a:tint val="99000"/>
      </a:schemeClr>
    </dgm:fillClrLst>
    <dgm:linClrLst meth="repeat">
      <a:schemeClr val="accent5">
        <a:tint val="99000"/>
      </a:schemeClr>
    </dgm:linClrLst>
    <dgm:effectClrLst/>
    <dgm:txLinClrLst/>
    <dgm:txFillClrLst meth="repeat">
      <a:schemeClr val="tx1"/>
    </dgm:txFillClrLst>
    <dgm:txEffectClrLst/>
  </dgm:styleLbl>
  <dgm:styleLbl name="parChTrans1D3">
    <dgm:fillClrLst meth="repeat">
      <a:schemeClr val="accent5">
        <a:tint val="80000"/>
      </a:schemeClr>
    </dgm:fillClrLst>
    <dgm:linClrLst meth="repeat">
      <a:schemeClr val="accent5">
        <a:tint val="80000"/>
      </a:schemeClr>
    </dgm:linClrLst>
    <dgm:effectClrLst/>
    <dgm:txLinClrLst/>
    <dgm:txFillClrLst meth="repeat">
      <a:schemeClr val="tx1"/>
    </dgm:txFillClrLst>
    <dgm:txEffectClrLst/>
  </dgm:styleLbl>
  <dgm:styleLbl name="parChTrans1D4">
    <dgm:fillClrLst meth="repeat">
      <a:schemeClr val="accent5">
        <a:tint val="70000"/>
      </a:schemeClr>
    </dgm:fillClrLst>
    <dgm:linClrLst meth="repeat">
      <a:schemeClr val="accent5">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hade val="80000"/>
      </a:schemeClr>
      <a:schemeClr val="accent5">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hade val="80000"/>
      </a:schemeClr>
      <a:schemeClr val="accent5">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hade val="80000"/>
      </a:schemeClr>
      <a:schemeClr val="accent5">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hade val="80000"/>
      </a:schemeClr>
      <a:schemeClr val="accent5">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5">
        <a:shade val="80000"/>
      </a:schemeClr>
      <a:schemeClr val="accent5">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a:tint val="70000"/>
      </a:schemeClr>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0EAD148-7049-C243-A8CC-10BC5B728B28}" type="doc">
      <dgm:prSet loTypeId="urn:microsoft.com/office/officeart/2005/8/layout/venn1" loCatId="" qsTypeId="urn:microsoft.com/office/officeart/2005/8/quickstyle/simple1" qsCatId="simple" csTypeId="urn:microsoft.com/office/officeart/2005/8/colors/accent5_3" csCatId="accent5" phldr="1"/>
      <dgm:spPr/>
    </dgm:pt>
    <dgm:pt modelId="{AFEB92AF-A419-944E-8701-14511FE07D0E}" type="pres">
      <dgm:prSet presAssocID="{00EAD148-7049-C243-A8CC-10BC5B728B28}" presName="compositeShape" presStyleCnt="0">
        <dgm:presLayoutVars>
          <dgm:chMax val="7"/>
          <dgm:dir/>
          <dgm:resizeHandles val="exact"/>
        </dgm:presLayoutVars>
      </dgm:prSet>
      <dgm:spPr/>
    </dgm:pt>
  </dgm:ptLst>
  <dgm:cxnLst>
    <dgm:cxn modelId="{B781F696-B530-E346-ABD9-5897625FB31A}" type="presOf" srcId="{00EAD148-7049-C243-A8CC-10BC5B728B28}" destId="{AFEB92AF-A419-944E-8701-14511FE07D0E}" srcOrd="0" destOrd="0" presId="urn:microsoft.com/office/officeart/2005/8/layout/venn1"/>
  </dgm:cxnLst>
  <dgm:bg/>
  <dgm:whole>
    <a:ln>
      <a:noFill/>
    </a:ln>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00EAD148-7049-C243-A8CC-10BC5B728B28}" type="doc">
      <dgm:prSet loTypeId="urn:microsoft.com/office/officeart/2005/8/layout/venn1" loCatId="" qsTypeId="urn:microsoft.com/office/officeart/2005/8/quickstyle/simple1" qsCatId="simple" csTypeId="urn:microsoft.com/office/officeart/2005/8/colors/accent5_3" csCatId="accent5" phldr="1"/>
      <dgm:spPr/>
    </dgm:pt>
    <dgm:pt modelId="{2E912425-5018-6540-A70B-1D2D017EF418}">
      <dgm:prSet phldrT="[Text]"/>
      <dgm:spPr>
        <a:ln w="6350">
          <a:solidFill>
            <a:srgbClr val="003B6E"/>
          </a:solidFill>
        </a:ln>
      </dgm:spPr>
      <dgm:t>
        <a:bodyPr/>
        <a:lstStyle/>
        <a:p>
          <a:r>
            <a:rPr lang="en-US">
              <a:solidFill>
                <a:schemeClr val="bg1"/>
              </a:solidFill>
            </a:rPr>
            <a:t>Performance</a:t>
          </a:r>
          <a:endParaRPr lang="en-US" dirty="0">
            <a:solidFill>
              <a:schemeClr val="bg1"/>
            </a:solidFill>
          </a:endParaRPr>
        </a:p>
      </dgm:t>
    </dgm:pt>
    <dgm:pt modelId="{05D90080-DC48-D449-8C8E-7C3196E6CC1B}" type="parTrans" cxnId="{E9C9F7CB-27C8-584A-80C2-39B526D928CC}">
      <dgm:prSet/>
      <dgm:spPr/>
      <dgm:t>
        <a:bodyPr/>
        <a:lstStyle/>
        <a:p>
          <a:endParaRPr lang="en-US">
            <a:solidFill>
              <a:schemeClr val="bg1"/>
            </a:solidFill>
          </a:endParaRPr>
        </a:p>
      </dgm:t>
    </dgm:pt>
    <dgm:pt modelId="{052597C6-ACD9-E148-AB87-CFE16025794B}" type="sibTrans" cxnId="{E9C9F7CB-27C8-584A-80C2-39B526D928CC}">
      <dgm:prSet/>
      <dgm:spPr/>
      <dgm:t>
        <a:bodyPr/>
        <a:lstStyle/>
        <a:p>
          <a:endParaRPr lang="en-US">
            <a:solidFill>
              <a:schemeClr val="bg1"/>
            </a:solidFill>
          </a:endParaRPr>
        </a:p>
      </dgm:t>
    </dgm:pt>
    <dgm:pt modelId="{96A1FED0-0AC6-3445-8819-FE13EE8BF824}">
      <dgm:prSet phldrT="[Text]"/>
      <dgm:spPr>
        <a:ln w="6350">
          <a:solidFill>
            <a:srgbClr val="003B6E"/>
          </a:solidFill>
        </a:ln>
      </dgm:spPr>
      <dgm:t>
        <a:bodyPr/>
        <a:lstStyle/>
        <a:p>
          <a:r>
            <a:rPr lang="en-US">
              <a:solidFill>
                <a:schemeClr val="bg1"/>
              </a:solidFill>
            </a:rPr>
            <a:t>Robustness</a:t>
          </a:r>
          <a:endParaRPr lang="en-US" dirty="0">
            <a:solidFill>
              <a:schemeClr val="bg1"/>
            </a:solidFill>
          </a:endParaRPr>
        </a:p>
      </dgm:t>
    </dgm:pt>
    <dgm:pt modelId="{95DE0EBD-9D4F-AA45-872A-90DFB93A120B}" type="parTrans" cxnId="{F8523629-2CA3-7B40-A070-96101FAB2506}">
      <dgm:prSet/>
      <dgm:spPr/>
      <dgm:t>
        <a:bodyPr/>
        <a:lstStyle/>
        <a:p>
          <a:endParaRPr lang="en-US">
            <a:solidFill>
              <a:schemeClr val="bg1"/>
            </a:solidFill>
          </a:endParaRPr>
        </a:p>
      </dgm:t>
    </dgm:pt>
    <dgm:pt modelId="{0F2C7FD5-7717-F144-BE15-B2F7871C7D7B}" type="sibTrans" cxnId="{F8523629-2CA3-7B40-A070-96101FAB2506}">
      <dgm:prSet/>
      <dgm:spPr/>
      <dgm:t>
        <a:bodyPr/>
        <a:lstStyle/>
        <a:p>
          <a:endParaRPr lang="en-US">
            <a:solidFill>
              <a:schemeClr val="bg1"/>
            </a:solidFill>
          </a:endParaRPr>
        </a:p>
      </dgm:t>
    </dgm:pt>
    <dgm:pt modelId="{8B4EDE00-3076-F442-BBAD-F68F9881F0A8}">
      <dgm:prSet phldrT="[Text]"/>
      <dgm:spPr>
        <a:ln w="6350">
          <a:solidFill>
            <a:srgbClr val="003B6E"/>
          </a:solidFill>
        </a:ln>
      </dgm:spPr>
      <dgm:t>
        <a:bodyPr/>
        <a:lstStyle/>
        <a:p>
          <a:r>
            <a:rPr lang="en-US">
              <a:solidFill>
                <a:schemeClr val="bg1"/>
              </a:solidFill>
            </a:rPr>
            <a:t>Cost</a:t>
          </a:r>
          <a:endParaRPr lang="en-US" dirty="0">
            <a:solidFill>
              <a:schemeClr val="bg1"/>
            </a:solidFill>
          </a:endParaRPr>
        </a:p>
      </dgm:t>
    </dgm:pt>
    <dgm:pt modelId="{C5B6C4F0-B92A-2F4C-9C10-F9A88EFCB962}" type="parTrans" cxnId="{C4AED6A5-DDE2-9649-8D07-53005589B2C9}">
      <dgm:prSet/>
      <dgm:spPr/>
      <dgm:t>
        <a:bodyPr/>
        <a:lstStyle/>
        <a:p>
          <a:endParaRPr lang="en-US">
            <a:solidFill>
              <a:schemeClr val="bg1"/>
            </a:solidFill>
          </a:endParaRPr>
        </a:p>
      </dgm:t>
    </dgm:pt>
    <dgm:pt modelId="{6BDBCE39-0F5E-C642-A734-D766F0D2F922}" type="sibTrans" cxnId="{C4AED6A5-DDE2-9649-8D07-53005589B2C9}">
      <dgm:prSet/>
      <dgm:spPr/>
      <dgm:t>
        <a:bodyPr/>
        <a:lstStyle/>
        <a:p>
          <a:endParaRPr lang="en-US">
            <a:solidFill>
              <a:schemeClr val="bg1"/>
            </a:solidFill>
          </a:endParaRPr>
        </a:p>
      </dgm:t>
    </dgm:pt>
    <dgm:pt modelId="{AFEB92AF-A419-944E-8701-14511FE07D0E}" type="pres">
      <dgm:prSet presAssocID="{00EAD148-7049-C243-A8CC-10BC5B728B28}" presName="compositeShape" presStyleCnt="0">
        <dgm:presLayoutVars>
          <dgm:chMax val="7"/>
          <dgm:dir/>
          <dgm:resizeHandles val="exact"/>
        </dgm:presLayoutVars>
      </dgm:prSet>
      <dgm:spPr/>
    </dgm:pt>
    <dgm:pt modelId="{4B8154D0-2BB7-5944-8E2C-D767DA38061B}" type="pres">
      <dgm:prSet presAssocID="{2E912425-5018-6540-A70B-1D2D017EF418}" presName="circ1" presStyleLbl="vennNode1" presStyleIdx="0" presStyleCnt="3"/>
      <dgm:spPr/>
    </dgm:pt>
    <dgm:pt modelId="{EDDBFE55-EEB4-3F40-A397-98A8860DD02A}" type="pres">
      <dgm:prSet presAssocID="{2E912425-5018-6540-A70B-1D2D017EF418}" presName="circ1Tx" presStyleLbl="revTx" presStyleIdx="0" presStyleCnt="0">
        <dgm:presLayoutVars>
          <dgm:chMax val="0"/>
          <dgm:chPref val="0"/>
          <dgm:bulletEnabled val="1"/>
        </dgm:presLayoutVars>
      </dgm:prSet>
      <dgm:spPr/>
    </dgm:pt>
    <dgm:pt modelId="{D77214DA-016D-C44F-86ED-45DA7EDABF24}" type="pres">
      <dgm:prSet presAssocID="{96A1FED0-0AC6-3445-8819-FE13EE8BF824}" presName="circ2" presStyleLbl="vennNode1" presStyleIdx="1" presStyleCnt="3"/>
      <dgm:spPr/>
    </dgm:pt>
    <dgm:pt modelId="{1D60EDB9-0C6A-0D4D-B0DD-15289CD061AA}" type="pres">
      <dgm:prSet presAssocID="{96A1FED0-0AC6-3445-8819-FE13EE8BF824}" presName="circ2Tx" presStyleLbl="revTx" presStyleIdx="0" presStyleCnt="0">
        <dgm:presLayoutVars>
          <dgm:chMax val="0"/>
          <dgm:chPref val="0"/>
          <dgm:bulletEnabled val="1"/>
        </dgm:presLayoutVars>
      </dgm:prSet>
      <dgm:spPr/>
    </dgm:pt>
    <dgm:pt modelId="{9788DD01-185A-0F48-AB26-94A41211D80E}" type="pres">
      <dgm:prSet presAssocID="{8B4EDE00-3076-F442-BBAD-F68F9881F0A8}" presName="circ3" presStyleLbl="vennNode1" presStyleIdx="2" presStyleCnt="3"/>
      <dgm:spPr/>
    </dgm:pt>
    <dgm:pt modelId="{14919507-1C27-7146-BF1B-E9E5E9313209}" type="pres">
      <dgm:prSet presAssocID="{8B4EDE00-3076-F442-BBAD-F68F9881F0A8}" presName="circ3Tx" presStyleLbl="revTx" presStyleIdx="0" presStyleCnt="0">
        <dgm:presLayoutVars>
          <dgm:chMax val="0"/>
          <dgm:chPref val="0"/>
          <dgm:bulletEnabled val="1"/>
        </dgm:presLayoutVars>
      </dgm:prSet>
      <dgm:spPr/>
    </dgm:pt>
  </dgm:ptLst>
  <dgm:cxnLst>
    <dgm:cxn modelId="{E7CDB91E-9A72-9A4E-9314-01F15A325978}" type="presOf" srcId="{8B4EDE00-3076-F442-BBAD-F68F9881F0A8}" destId="{14919507-1C27-7146-BF1B-E9E5E9313209}" srcOrd="1" destOrd="0" presId="urn:microsoft.com/office/officeart/2005/8/layout/venn1"/>
    <dgm:cxn modelId="{F8523629-2CA3-7B40-A070-96101FAB2506}" srcId="{00EAD148-7049-C243-A8CC-10BC5B728B28}" destId="{96A1FED0-0AC6-3445-8819-FE13EE8BF824}" srcOrd="1" destOrd="0" parTransId="{95DE0EBD-9D4F-AA45-872A-90DFB93A120B}" sibTransId="{0F2C7FD5-7717-F144-BE15-B2F7871C7D7B}"/>
    <dgm:cxn modelId="{F26B7230-9AE3-7247-8D2F-0E61D85E6806}" type="presOf" srcId="{96A1FED0-0AC6-3445-8819-FE13EE8BF824}" destId="{D77214DA-016D-C44F-86ED-45DA7EDABF24}" srcOrd="0" destOrd="0" presId="urn:microsoft.com/office/officeart/2005/8/layout/venn1"/>
    <dgm:cxn modelId="{3D757C35-2568-C943-918C-8DF0195DD121}" type="presOf" srcId="{2E912425-5018-6540-A70B-1D2D017EF418}" destId="{EDDBFE55-EEB4-3F40-A397-98A8860DD02A}" srcOrd="1" destOrd="0" presId="urn:microsoft.com/office/officeart/2005/8/layout/venn1"/>
    <dgm:cxn modelId="{24ED2266-291F-644F-B152-338CF1A24B93}" type="presOf" srcId="{96A1FED0-0AC6-3445-8819-FE13EE8BF824}" destId="{1D60EDB9-0C6A-0D4D-B0DD-15289CD061AA}" srcOrd="1" destOrd="0" presId="urn:microsoft.com/office/officeart/2005/8/layout/venn1"/>
    <dgm:cxn modelId="{B781F696-B530-E346-ABD9-5897625FB31A}" type="presOf" srcId="{00EAD148-7049-C243-A8CC-10BC5B728B28}" destId="{AFEB92AF-A419-944E-8701-14511FE07D0E}" srcOrd="0" destOrd="0" presId="urn:microsoft.com/office/officeart/2005/8/layout/venn1"/>
    <dgm:cxn modelId="{C4AED6A5-DDE2-9649-8D07-53005589B2C9}" srcId="{00EAD148-7049-C243-A8CC-10BC5B728B28}" destId="{8B4EDE00-3076-F442-BBAD-F68F9881F0A8}" srcOrd="2" destOrd="0" parTransId="{C5B6C4F0-B92A-2F4C-9C10-F9A88EFCB962}" sibTransId="{6BDBCE39-0F5E-C642-A734-D766F0D2F922}"/>
    <dgm:cxn modelId="{E9C9F7CB-27C8-584A-80C2-39B526D928CC}" srcId="{00EAD148-7049-C243-A8CC-10BC5B728B28}" destId="{2E912425-5018-6540-A70B-1D2D017EF418}" srcOrd="0" destOrd="0" parTransId="{05D90080-DC48-D449-8C8E-7C3196E6CC1B}" sibTransId="{052597C6-ACD9-E148-AB87-CFE16025794B}"/>
    <dgm:cxn modelId="{44B630ED-D06B-E945-BD55-C0689F738F16}" type="presOf" srcId="{2E912425-5018-6540-A70B-1D2D017EF418}" destId="{4B8154D0-2BB7-5944-8E2C-D767DA38061B}" srcOrd="0" destOrd="0" presId="urn:microsoft.com/office/officeart/2005/8/layout/venn1"/>
    <dgm:cxn modelId="{09FCA3F9-272A-4642-A656-4F550B6C5C3F}" type="presOf" srcId="{8B4EDE00-3076-F442-BBAD-F68F9881F0A8}" destId="{9788DD01-185A-0F48-AB26-94A41211D80E}" srcOrd="0" destOrd="0" presId="urn:microsoft.com/office/officeart/2005/8/layout/venn1"/>
    <dgm:cxn modelId="{D5848A1B-6692-6D48-9398-3CACF9C47889}" type="presParOf" srcId="{AFEB92AF-A419-944E-8701-14511FE07D0E}" destId="{4B8154D0-2BB7-5944-8E2C-D767DA38061B}" srcOrd="0" destOrd="0" presId="urn:microsoft.com/office/officeart/2005/8/layout/venn1"/>
    <dgm:cxn modelId="{C2956B71-650D-1840-84B9-83B7B252EC0F}" type="presParOf" srcId="{AFEB92AF-A419-944E-8701-14511FE07D0E}" destId="{EDDBFE55-EEB4-3F40-A397-98A8860DD02A}" srcOrd="1" destOrd="0" presId="urn:microsoft.com/office/officeart/2005/8/layout/venn1"/>
    <dgm:cxn modelId="{5E5DEE67-FFAF-5F46-8228-912EE9331453}" type="presParOf" srcId="{AFEB92AF-A419-944E-8701-14511FE07D0E}" destId="{D77214DA-016D-C44F-86ED-45DA7EDABF24}" srcOrd="2" destOrd="0" presId="urn:microsoft.com/office/officeart/2005/8/layout/venn1"/>
    <dgm:cxn modelId="{88F74302-8D6E-2544-A9F7-68D37ACF8383}" type="presParOf" srcId="{AFEB92AF-A419-944E-8701-14511FE07D0E}" destId="{1D60EDB9-0C6A-0D4D-B0DD-15289CD061AA}" srcOrd="3" destOrd="0" presId="urn:microsoft.com/office/officeart/2005/8/layout/venn1"/>
    <dgm:cxn modelId="{01846A70-9F17-C343-A4F3-6818E79F6A27}" type="presParOf" srcId="{AFEB92AF-A419-944E-8701-14511FE07D0E}" destId="{9788DD01-185A-0F48-AB26-94A41211D80E}" srcOrd="4" destOrd="0" presId="urn:microsoft.com/office/officeart/2005/8/layout/venn1"/>
    <dgm:cxn modelId="{6B152C63-37BD-E743-B2EF-C1F7846C830A}" type="presParOf" srcId="{AFEB92AF-A419-944E-8701-14511FE07D0E}" destId="{14919507-1C27-7146-BF1B-E9E5E9313209}" srcOrd="5" destOrd="0" presId="urn:microsoft.com/office/officeart/2005/8/layout/venn1"/>
  </dgm:cxnLst>
  <dgm:bg/>
  <dgm:whole>
    <a:ln>
      <a:noFill/>
    </a:ln>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F40FBF50-05CE-4A4C-9E4F-A1409F2119B7}" type="doc">
      <dgm:prSet loTypeId="urn:microsoft.com/office/officeart/2005/8/layout/venn1" loCatId="" qsTypeId="urn:microsoft.com/office/officeart/2005/8/quickstyle/simple1" qsCatId="simple" csTypeId="urn:microsoft.com/office/officeart/2005/8/colors/colorful1" csCatId="colorful" phldr="1"/>
      <dgm:spPr/>
    </dgm:pt>
    <dgm:pt modelId="{BBE5F5E3-AA27-1A4E-9AEF-1B0BDAB6E963}">
      <dgm:prSet phldrT="[Text]" custT="1"/>
      <dgm:spPr/>
      <dgm:t>
        <a:bodyPr/>
        <a:lstStyle/>
        <a:p>
          <a:r>
            <a:rPr lang="en-US" sz="1600" dirty="0"/>
            <a:t>Cable and </a:t>
          </a:r>
          <a:br>
            <a:rPr lang="en-US" sz="1600" dirty="0"/>
          </a:br>
          <a:r>
            <a:rPr lang="en-US" sz="1600" dirty="0"/>
            <a:t>coil design</a:t>
          </a:r>
        </a:p>
      </dgm:t>
    </dgm:pt>
    <dgm:pt modelId="{E577994A-F3E6-6043-94FC-8742204AA39D}" type="parTrans" cxnId="{DE57CC5A-45F9-0744-A04B-9CD105B4C41F}">
      <dgm:prSet/>
      <dgm:spPr/>
      <dgm:t>
        <a:bodyPr/>
        <a:lstStyle/>
        <a:p>
          <a:endParaRPr lang="en-US" sz="1200"/>
        </a:p>
      </dgm:t>
    </dgm:pt>
    <dgm:pt modelId="{246F4ADF-BE06-4E49-B091-5FEAB8FF8AA0}" type="sibTrans" cxnId="{DE57CC5A-45F9-0744-A04B-9CD105B4C41F}">
      <dgm:prSet/>
      <dgm:spPr/>
      <dgm:t>
        <a:bodyPr/>
        <a:lstStyle/>
        <a:p>
          <a:endParaRPr lang="en-US" sz="1200"/>
        </a:p>
      </dgm:t>
    </dgm:pt>
    <dgm:pt modelId="{9ABABBEE-2512-904F-91D6-68DE8A38273E}">
      <dgm:prSet phldrT="[Text]" custT="1"/>
      <dgm:spPr/>
      <dgm:t>
        <a:bodyPr/>
        <a:lstStyle/>
        <a:p>
          <a:r>
            <a:rPr lang="en-US" sz="1600" dirty="0"/>
            <a:t>Beam dynamics interface</a:t>
          </a:r>
        </a:p>
      </dgm:t>
    </dgm:pt>
    <dgm:pt modelId="{D6AF4BC9-3AB0-B048-A506-64A36A5492E6}" type="parTrans" cxnId="{405EA427-33DC-A54E-B879-45EF415F309F}">
      <dgm:prSet/>
      <dgm:spPr/>
      <dgm:t>
        <a:bodyPr/>
        <a:lstStyle/>
        <a:p>
          <a:endParaRPr lang="en-US" sz="1200"/>
        </a:p>
      </dgm:t>
    </dgm:pt>
    <dgm:pt modelId="{7A910327-3CEF-F24C-8EE2-7121F27ADAAB}" type="sibTrans" cxnId="{405EA427-33DC-A54E-B879-45EF415F309F}">
      <dgm:prSet/>
      <dgm:spPr/>
      <dgm:t>
        <a:bodyPr/>
        <a:lstStyle/>
        <a:p>
          <a:endParaRPr lang="en-US" sz="1200"/>
        </a:p>
      </dgm:t>
    </dgm:pt>
    <dgm:pt modelId="{5B6572EB-BCC9-A244-9BD1-4F31FEAEFC76}">
      <dgm:prSet phldrT="[Text]" custT="1"/>
      <dgm:spPr/>
      <dgm:t>
        <a:bodyPr/>
        <a:lstStyle/>
        <a:p>
          <a:r>
            <a:rPr lang="en-US" sz="1600" dirty="0"/>
            <a:t>Structural design</a:t>
          </a:r>
        </a:p>
      </dgm:t>
    </dgm:pt>
    <dgm:pt modelId="{5740A847-394F-C64A-ADD4-74C5997D0708}" type="parTrans" cxnId="{B5E7AE39-98EE-F74E-B8E9-24B89FFA54D2}">
      <dgm:prSet/>
      <dgm:spPr/>
      <dgm:t>
        <a:bodyPr/>
        <a:lstStyle/>
        <a:p>
          <a:endParaRPr lang="en-US" sz="1200"/>
        </a:p>
      </dgm:t>
    </dgm:pt>
    <dgm:pt modelId="{AFCCFAB3-4598-1041-8B12-8D704B6FB769}" type="sibTrans" cxnId="{B5E7AE39-98EE-F74E-B8E9-24B89FFA54D2}">
      <dgm:prSet/>
      <dgm:spPr/>
      <dgm:t>
        <a:bodyPr/>
        <a:lstStyle/>
        <a:p>
          <a:endParaRPr lang="en-US" sz="1200"/>
        </a:p>
      </dgm:t>
    </dgm:pt>
    <dgm:pt modelId="{95BE1394-FCB1-A548-AD1A-E7D50421F7C4}">
      <dgm:prSet phldrT="[Text]" custT="1"/>
      <dgm:spPr/>
      <dgm:t>
        <a:bodyPr/>
        <a:lstStyle/>
        <a:p>
          <a:r>
            <a:rPr lang="en-US" sz="1600" dirty="0"/>
            <a:t>Thermal design</a:t>
          </a:r>
        </a:p>
      </dgm:t>
    </dgm:pt>
    <dgm:pt modelId="{B9507EBF-D4F0-DF45-B290-D2E3B55A5BA9}" type="parTrans" cxnId="{DF8C1D99-97DC-1C4F-8D6C-1561E466357A}">
      <dgm:prSet/>
      <dgm:spPr/>
      <dgm:t>
        <a:bodyPr/>
        <a:lstStyle/>
        <a:p>
          <a:endParaRPr lang="en-US" sz="1200"/>
        </a:p>
      </dgm:t>
    </dgm:pt>
    <dgm:pt modelId="{4D806B89-A0E6-E844-84BB-E0DBCC2B33E5}" type="sibTrans" cxnId="{DF8C1D99-97DC-1C4F-8D6C-1561E466357A}">
      <dgm:prSet/>
      <dgm:spPr/>
      <dgm:t>
        <a:bodyPr/>
        <a:lstStyle/>
        <a:p>
          <a:endParaRPr lang="en-US" sz="1200"/>
        </a:p>
      </dgm:t>
    </dgm:pt>
    <dgm:pt modelId="{23F40FC5-3CD3-E747-B4FA-57B284D3BE1E}">
      <dgm:prSet phldrT="[Text]" custT="1"/>
      <dgm:spPr/>
      <dgm:t>
        <a:bodyPr/>
        <a:lstStyle/>
        <a:p>
          <a:r>
            <a:rPr lang="en-US" sz="1600" dirty="0"/>
            <a:t>Cryogenics interface</a:t>
          </a:r>
        </a:p>
      </dgm:t>
    </dgm:pt>
    <dgm:pt modelId="{83D7F123-292B-4A4D-817E-129F349E2608}" type="parTrans" cxnId="{FECA57A5-8BF9-0D47-B7A9-1B93D857F637}">
      <dgm:prSet/>
      <dgm:spPr/>
      <dgm:t>
        <a:bodyPr/>
        <a:lstStyle/>
        <a:p>
          <a:endParaRPr lang="en-US" sz="1200"/>
        </a:p>
      </dgm:t>
    </dgm:pt>
    <dgm:pt modelId="{6CEC5A29-1FDB-B045-907C-9E1F149F8F4D}" type="sibTrans" cxnId="{FECA57A5-8BF9-0D47-B7A9-1B93D857F637}">
      <dgm:prSet/>
      <dgm:spPr/>
      <dgm:t>
        <a:bodyPr/>
        <a:lstStyle/>
        <a:p>
          <a:endParaRPr lang="en-US" sz="1200"/>
        </a:p>
      </dgm:t>
    </dgm:pt>
    <dgm:pt modelId="{325DA87B-E0AA-5A48-804B-3313461BE312}">
      <dgm:prSet phldrT="[Text]" custT="1"/>
      <dgm:spPr/>
      <dgm:t>
        <a:bodyPr/>
        <a:lstStyle/>
        <a:p>
          <a:r>
            <a:rPr lang="en-US" sz="1600" dirty="0"/>
            <a:t>Protection design</a:t>
          </a:r>
        </a:p>
      </dgm:t>
    </dgm:pt>
    <dgm:pt modelId="{5DD2A547-AD22-1745-B31A-AE211CC5599B}" type="parTrans" cxnId="{044F7920-3062-514E-AFD0-E164CEF66B04}">
      <dgm:prSet/>
      <dgm:spPr/>
      <dgm:t>
        <a:bodyPr/>
        <a:lstStyle/>
        <a:p>
          <a:endParaRPr lang="en-US" sz="1200"/>
        </a:p>
      </dgm:t>
    </dgm:pt>
    <dgm:pt modelId="{0A85EC3F-035F-CB42-9ADF-6890EF37BBED}" type="sibTrans" cxnId="{044F7920-3062-514E-AFD0-E164CEF66B04}">
      <dgm:prSet/>
      <dgm:spPr/>
      <dgm:t>
        <a:bodyPr/>
        <a:lstStyle/>
        <a:p>
          <a:endParaRPr lang="en-US" sz="1200"/>
        </a:p>
      </dgm:t>
    </dgm:pt>
    <dgm:pt modelId="{A3034E1E-BBB2-E641-8F59-22439EC8BDFE}" type="pres">
      <dgm:prSet presAssocID="{F40FBF50-05CE-4A4C-9E4F-A1409F2119B7}" presName="compositeShape" presStyleCnt="0">
        <dgm:presLayoutVars>
          <dgm:chMax val="7"/>
          <dgm:dir/>
          <dgm:resizeHandles val="exact"/>
        </dgm:presLayoutVars>
      </dgm:prSet>
      <dgm:spPr/>
    </dgm:pt>
    <dgm:pt modelId="{3CDFFFA4-0C0B-6C47-8F45-0C89A7677C92}" type="pres">
      <dgm:prSet presAssocID="{BBE5F5E3-AA27-1A4E-9AEF-1B0BDAB6E963}" presName="circ1" presStyleLbl="vennNode1" presStyleIdx="0" presStyleCnt="6"/>
      <dgm:spPr/>
    </dgm:pt>
    <dgm:pt modelId="{C9E1CA54-1658-BA41-A823-1DFFDC1ABD78}" type="pres">
      <dgm:prSet presAssocID="{BBE5F5E3-AA27-1A4E-9AEF-1B0BDAB6E963}" presName="circ1Tx" presStyleLbl="revTx" presStyleIdx="0" presStyleCnt="0">
        <dgm:presLayoutVars>
          <dgm:chMax val="0"/>
          <dgm:chPref val="0"/>
          <dgm:bulletEnabled val="1"/>
        </dgm:presLayoutVars>
      </dgm:prSet>
      <dgm:spPr/>
    </dgm:pt>
    <dgm:pt modelId="{7D02CD0E-FBB4-CC47-95D2-7888D7897025}" type="pres">
      <dgm:prSet presAssocID="{5B6572EB-BCC9-A244-9BD1-4F31FEAEFC76}" presName="circ2" presStyleLbl="vennNode1" presStyleIdx="1" presStyleCnt="6"/>
      <dgm:spPr/>
    </dgm:pt>
    <dgm:pt modelId="{667975B5-BDE3-CE47-8598-7C8050F0471E}" type="pres">
      <dgm:prSet presAssocID="{5B6572EB-BCC9-A244-9BD1-4F31FEAEFC76}" presName="circ2Tx" presStyleLbl="revTx" presStyleIdx="0" presStyleCnt="0">
        <dgm:presLayoutVars>
          <dgm:chMax val="0"/>
          <dgm:chPref val="0"/>
          <dgm:bulletEnabled val="1"/>
        </dgm:presLayoutVars>
      </dgm:prSet>
      <dgm:spPr/>
    </dgm:pt>
    <dgm:pt modelId="{2EC649BA-68CA-6643-96BD-C128C3D78B50}" type="pres">
      <dgm:prSet presAssocID="{95BE1394-FCB1-A548-AD1A-E7D50421F7C4}" presName="circ3" presStyleLbl="vennNode1" presStyleIdx="2" presStyleCnt="6"/>
      <dgm:spPr/>
    </dgm:pt>
    <dgm:pt modelId="{628E7FDA-35BC-DA49-8205-D71B32A1905A}" type="pres">
      <dgm:prSet presAssocID="{95BE1394-FCB1-A548-AD1A-E7D50421F7C4}" presName="circ3Tx" presStyleLbl="revTx" presStyleIdx="0" presStyleCnt="0">
        <dgm:presLayoutVars>
          <dgm:chMax val="0"/>
          <dgm:chPref val="0"/>
          <dgm:bulletEnabled val="1"/>
        </dgm:presLayoutVars>
      </dgm:prSet>
      <dgm:spPr/>
    </dgm:pt>
    <dgm:pt modelId="{5272D6CF-1CD1-FB43-87F6-4DFE2EDBBC48}" type="pres">
      <dgm:prSet presAssocID="{325DA87B-E0AA-5A48-804B-3313461BE312}" presName="circ4" presStyleLbl="vennNode1" presStyleIdx="3" presStyleCnt="6"/>
      <dgm:spPr/>
    </dgm:pt>
    <dgm:pt modelId="{4C1D7C0B-ECE2-7742-BC75-A8199F7E55F9}" type="pres">
      <dgm:prSet presAssocID="{325DA87B-E0AA-5A48-804B-3313461BE312}" presName="circ4Tx" presStyleLbl="revTx" presStyleIdx="0" presStyleCnt="0">
        <dgm:presLayoutVars>
          <dgm:chMax val="0"/>
          <dgm:chPref val="0"/>
          <dgm:bulletEnabled val="1"/>
        </dgm:presLayoutVars>
      </dgm:prSet>
      <dgm:spPr/>
    </dgm:pt>
    <dgm:pt modelId="{7EDFCEC1-7098-5D44-A04C-250FBBD0B50C}" type="pres">
      <dgm:prSet presAssocID="{23F40FC5-3CD3-E747-B4FA-57B284D3BE1E}" presName="circ5" presStyleLbl="vennNode1" presStyleIdx="4" presStyleCnt="6"/>
      <dgm:spPr/>
    </dgm:pt>
    <dgm:pt modelId="{9B391555-8755-5B42-91C4-462C03F25119}" type="pres">
      <dgm:prSet presAssocID="{23F40FC5-3CD3-E747-B4FA-57B284D3BE1E}" presName="circ5Tx" presStyleLbl="revTx" presStyleIdx="0" presStyleCnt="0">
        <dgm:presLayoutVars>
          <dgm:chMax val="0"/>
          <dgm:chPref val="0"/>
          <dgm:bulletEnabled val="1"/>
        </dgm:presLayoutVars>
      </dgm:prSet>
      <dgm:spPr/>
    </dgm:pt>
    <dgm:pt modelId="{940DC4FB-0B00-9F4D-94E1-DD16D214E13D}" type="pres">
      <dgm:prSet presAssocID="{9ABABBEE-2512-904F-91D6-68DE8A38273E}" presName="circ6" presStyleLbl="vennNode1" presStyleIdx="5" presStyleCnt="6"/>
      <dgm:spPr/>
    </dgm:pt>
    <dgm:pt modelId="{72A4D8F5-ABF8-CC4D-9AE7-F160C65CA777}" type="pres">
      <dgm:prSet presAssocID="{9ABABBEE-2512-904F-91D6-68DE8A38273E}" presName="circ6Tx" presStyleLbl="revTx" presStyleIdx="0" presStyleCnt="0">
        <dgm:presLayoutVars>
          <dgm:chMax val="0"/>
          <dgm:chPref val="0"/>
          <dgm:bulletEnabled val="1"/>
        </dgm:presLayoutVars>
      </dgm:prSet>
      <dgm:spPr/>
    </dgm:pt>
  </dgm:ptLst>
  <dgm:cxnLst>
    <dgm:cxn modelId="{853AAD02-15DB-8043-94E3-003BB7798E9E}" type="presOf" srcId="{F40FBF50-05CE-4A4C-9E4F-A1409F2119B7}" destId="{A3034E1E-BBB2-E641-8F59-22439EC8BDFE}" srcOrd="0" destOrd="0" presId="urn:microsoft.com/office/officeart/2005/8/layout/venn1"/>
    <dgm:cxn modelId="{9EA8FE1C-29CA-E246-9896-AA3E8D5EE7CB}" type="presOf" srcId="{9ABABBEE-2512-904F-91D6-68DE8A38273E}" destId="{72A4D8F5-ABF8-CC4D-9AE7-F160C65CA777}" srcOrd="0" destOrd="0" presId="urn:microsoft.com/office/officeart/2005/8/layout/venn1"/>
    <dgm:cxn modelId="{044F7920-3062-514E-AFD0-E164CEF66B04}" srcId="{F40FBF50-05CE-4A4C-9E4F-A1409F2119B7}" destId="{325DA87B-E0AA-5A48-804B-3313461BE312}" srcOrd="3" destOrd="0" parTransId="{5DD2A547-AD22-1745-B31A-AE211CC5599B}" sibTransId="{0A85EC3F-035F-CB42-9ADF-6890EF37BBED}"/>
    <dgm:cxn modelId="{405EA427-33DC-A54E-B879-45EF415F309F}" srcId="{F40FBF50-05CE-4A4C-9E4F-A1409F2119B7}" destId="{9ABABBEE-2512-904F-91D6-68DE8A38273E}" srcOrd="5" destOrd="0" parTransId="{D6AF4BC9-3AB0-B048-A506-64A36A5492E6}" sibTransId="{7A910327-3CEF-F24C-8EE2-7121F27ADAAB}"/>
    <dgm:cxn modelId="{9D35A62E-330F-7740-BFE3-1F89B3B62BD1}" type="presOf" srcId="{325DA87B-E0AA-5A48-804B-3313461BE312}" destId="{4C1D7C0B-ECE2-7742-BC75-A8199F7E55F9}" srcOrd="0" destOrd="0" presId="urn:microsoft.com/office/officeart/2005/8/layout/venn1"/>
    <dgm:cxn modelId="{B5E7AE39-98EE-F74E-B8E9-24B89FFA54D2}" srcId="{F40FBF50-05CE-4A4C-9E4F-A1409F2119B7}" destId="{5B6572EB-BCC9-A244-9BD1-4F31FEAEFC76}" srcOrd="1" destOrd="0" parTransId="{5740A847-394F-C64A-ADD4-74C5997D0708}" sibTransId="{AFCCFAB3-4598-1041-8B12-8D704B6FB769}"/>
    <dgm:cxn modelId="{DE57CC5A-45F9-0744-A04B-9CD105B4C41F}" srcId="{F40FBF50-05CE-4A4C-9E4F-A1409F2119B7}" destId="{BBE5F5E3-AA27-1A4E-9AEF-1B0BDAB6E963}" srcOrd="0" destOrd="0" parTransId="{E577994A-F3E6-6043-94FC-8742204AA39D}" sibTransId="{246F4ADF-BE06-4E49-B091-5FEAB8FF8AA0}"/>
    <dgm:cxn modelId="{F3309D70-610B-244A-99B6-693F00D06C72}" type="presOf" srcId="{BBE5F5E3-AA27-1A4E-9AEF-1B0BDAB6E963}" destId="{C9E1CA54-1658-BA41-A823-1DFFDC1ABD78}" srcOrd="0" destOrd="0" presId="urn:microsoft.com/office/officeart/2005/8/layout/venn1"/>
    <dgm:cxn modelId="{DF8C1D99-97DC-1C4F-8D6C-1561E466357A}" srcId="{F40FBF50-05CE-4A4C-9E4F-A1409F2119B7}" destId="{95BE1394-FCB1-A548-AD1A-E7D50421F7C4}" srcOrd="2" destOrd="0" parTransId="{B9507EBF-D4F0-DF45-B290-D2E3B55A5BA9}" sibTransId="{4D806B89-A0E6-E844-84BB-E0DBCC2B33E5}"/>
    <dgm:cxn modelId="{FECA57A5-8BF9-0D47-B7A9-1B93D857F637}" srcId="{F40FBF50-05CE-4A4C-9E4F-A1409F2119B7}" destId="{23F40FC5-3CD3-E747-B4FA-57B284D3BE1E}" srcOrd="4" destOrd="0" parTransId="{83D7F123-292B-4A4D-817E-129F349E2608}" sibTransId="{6CEC5A29-1FDB-B045-907C-9E1F149F8F4D}"/>
    <dgm:cxn modelId="{1B6EE8CA-D986-F045-8870-AD1ADCC07B0A}" type="presOf" srcId="{23F40FC5-3CD3-E747-B4FA-57B284D3BE1E}" destId="{9B391555-8755-5B42-91C4-462C03F25119}" srcOrd="0" destOrd="0" presId="urn:microsoft.com/office/officeart/2005/8/layout/venn1"/>
    <dgm:cxn modelId="{D8C78DD4-6753-3349-90A3-052A5794447D}" type="presOf" srcId="{95BE1394-FCB1-A548-AD1A-E7D50421F7C4}" destId="{628E7FDA-35BC-DA49-8205-D71B32A1905A}" srcOrd="0" destOrd="0" presId="urn:microsoft.com/office/officeart/2005/8/layout/venn1"/>
    <dgm:cxn modelId="{A3BBAAE1-670F-0E40-8995-2A7E88D715B6}" type="presOf" srcId="{5B6572EB-BCC9-A244-9BD1-4F31FEAEFC76}" destId="{667975B5-BDE3-CE47-8598-7C8050F0471E}" srcOrd="0" destOrd="0" presId="urn:microsoft.com/office/officeart/2005/8/layout/venn1"/>
    <dgm:cxn modelId="{B1C37DE5-CFF8-E943-87E0-A366669B5972}" type="presParOf" srcId="{A3034E1E-BBB2-E641-8F59-22439EC8BDFE}" destId="{3CDFFFA4-0C0B-6C47-8F45-0C89A7677C92}" srcOrd="0" destOrd="0" presId="urn:microsoft.com/office/officeart/2005/8/layout/venn1"/>
    <dgm:cxn modelId="{E7776AD3-FF1F-5245-B107-99DFC69A7042}" type="presParOf" srcId="{A3034E1E-BBB2-E641-8F59-22439EC8BDFE}" destId="{C9E1CA54-1658-BA41-A823-1DFFDC1ABD78}" srcOrd="1" destOrd="0" presId="urn:microsoft.com/office/officeart/2005/8/layout/venn1"/>
    <dgm:cxn modelId="{5D2F76B4-5039-6842-A8DF-12EDAA118F6C}" type="presParOf" srcId="{A3034E1E-BBB2-E641-8F59-22439EC8BDFE}" destId="{7D02CD0E-FBB4-CC47-95D2-7888D7897025}" srcOrd="2" destOrd="0" presId="urn:microsoft.com/office/officeart/2005/8/layout/venn1"/>
    <dgm:cxn modelId="{811D1FBF-54F4-924B-A215-CBD1A0BC0368}" type="presParOf" srcId="{A3034E1E-BBB2-E641-8F59-22439EC8BDFE}" destId="{667975B5-BDE3-CE47-8598-7C8050F0471E}" srcOrd="3" destOrd="0" presId="urn:microsoft.com/office/officeart/2005/8/layout/venn1"/>
    <dgm:cxn modelId="{CA154C85-3EC8-9D4E-8772-2D84D00A1B8E}" type="presParOf" srcId="{A3034E1E-BBB2-E641-8F59-22439EC8BDFE}" destId="{2EC649BA-68CA-6643-96BD-C128C3D78B50}" srcOrd="4" destOrd="0" presId="urn:microsoft.com/office/officeart/2005/8/layout/venn1"/>
    <dgm:cxn modelId="{05751FC0-FBAD-2846-97A2-B4F3B9D57AAF}" type="presParOf" srcId="{A3034E1E-BBB2-E641-8F59-22439EC8BDFE}" destId="{628E7FDA-35BC-DA49-8205-D71B32A1905A}" srcOrd="5" destOrd="0" presId="urn:microsoft.com/office/officeart/2005/8/layout/venn1"/>
    <dgm:cxn modelId="{DE8EAC68-CA0D-F545-AEE1-77E67FDFCC4D}" type="presParOf" srcId="{A3034E1E-BBB2-E641-8F59-22439EC8BDFE}" destId="{5272D6CF-1CD1-FB43-87F6-4DFE2EDBBC48}" srcOrd="6" destOrd="0" presId="urn:microsoft.com/office/officeart/2005/8/layout/venn1"/>
    <dgm:cxn modelId="{83C2A7A8-B2C7-DA42-8DC1-9A39BD4EB8D5}" type="presParOf" srcId="{A3034E1E-BBB2-E641-8F59-22439EC8BDFE}" destId="{4C1D7C0B-ECE2-7742-BC75-A8199F7E55F9}" srcOrd="7" destOrd="0" presId="urn:microsoft.com/office/officeart/2005/8/layout/venn1"/>
    <dgm:cxn modelId="{5F9B0317-D383-3845-A841-3A4E8B51E842}" type="presParOf" srcId="{A3034E1E-BBB2-E641-8F59-22439EC8BDFE}" destId="{7EDFCEC1-7098-5D44-A04C-250FBBD0B50C}" srcOrd="8" destOrd="0" presId="urn:microsoft.com/office/officeart/2005/8/layout/venn1"/>
    <dgm:cxn modelId="{B5BF3E2C-D6A9-5842-99D0-A4440C06910F}" type="presParOf" srcId="{A3034E1E-BBB2-E641-8F59-22439EC8BDFE}" destId="{9B391555-8755-5B42-91C4-462C03F25119}" srcOrd="9" destOrd="0" presId="urn:microsoft.com/office/officeart/2005/8/layout/venn1"/>
    <dgm:cxn modelId="{AADCCBD8-34E6-E744-BE37-37C26329E051}" type="presParOf" srcId="{A3034E1E-BBB2-E641-8F59-22439EC8BDFE}" destId="{940DC4FB-0B00-9F4D-94E1-DD16D214E13D}" srcOrd="10" destOrd="0" presId="urn:microsoft.com/office/officeart/2005/8/layout/venn1"/>
    <dgm:cxn modelId="{F0086B5E-7163-414D-9B33-C4F090890DE3}" type="presParOf" srcId="{A3034E1E-BBB2-E641-8F59-22439EC8BDFE}" destId="{72A4D8F5-ABF8-CC4D-9AE7-F160C65CA777}" srcOrd="11" destOrd="0" presId="urn:microsoft.com/office/officeart/2005/8/layout/venn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B8154D0-2BB7-5944-8E2C-D767DA38061B}">
      <dsp:nvSpPr>
        <dsp:cNvPr id="0" name=""/>
        <dsp:cNvSpPr/>
      </dsp:nvSpPr>
      <dsp:spPr>
        <a:xfrm>
          <a:off x="1234017" y="34278"/>
          <a:ext cx="1645357" cy="1645357"/>
        </a:xfrm>
        <a:prstGeom prst="ellipse">
          <a:avLst/>
        </a:prstGeom>
        <a:solidFill>
          <a:schemeClr val="accent5">
            <a:shade val="80000"/>
            <a:alpha val="50000"/>
            <a:hueOff val="0"/>
            <a:satOff val="0"/>
            <a:lumOff val="0"/>
            <a:alphaOff val="0"/>
          </a:schemeClr>
        </a:solidFill>
        <a:ln w="6350" cap="flat" cmpd="sng" algn="ctr">
          <a:solidFill>
            <a:srgbClr val="003B6E"/>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marL="0" lvl="0" indent="0" algn="ctr" defTabSz="711200">
            <a:lnSpc>
              <a:spcPct val="90000"/>
            </a:lnSpc>
            <a:spcBef>
              <a:spcPct val="0"/>
            </a:spcBef>
            <a:spcAft>
              <a:spcPct val="35000"/>
            </a:spcAft>
            <a:buNone/>
          </a:pPr>
          <a:r>
            <a:rPr lang="en-US" sz="1600" kern="1200">
              <a:solidFill>
                <a:schemeClr val="bg1"/>
              </a:solidFill>
            </a:rPr>
            <a:t>Performance</a:t>
          </a:r>
          <a:endParaRPr lang="en-US" sz="1600" kern="1200" dirty="0">
            <a:solidFill>
              <a:schemeClr val="bg1"/>
            </a:solidFill>
          </a:endParaRPr>
        </a:p>
      </dsp:txBody>
      <dsp:txXfrm>
        <a:off x="1453398" y="322215"/>
        <a:ext cx="1206595" cy="740410"/>
      </dsp:txXfrm>
    </dsp:sp>
    <dsp:sp modelId="{D77214DA-016D-C44F-86ED-45DA7EDABF24}">
      <dsp:nvSpPr>
        <dsp:cNvPr id="0" name=""/>
        <dsp:cNvSpPr/>
      </dsp:nvSpPr>
      <dsp:spPr>
        <a:xfrm>
          <a:off x="1827717" y="1062626"/>
          <a:ext cx="1645357" cy="1645357"/>
        </a:xfrm>
        <a:prstGeom prst="ellipse">
          <a:avLst/>
        </a:prstGeom>
        <a:solidFill>
          <a:schemeClr val="accent5">
            <a:shade val="80000"/>
            <a:alpha val="50000"/>
            <a:hueOff val="416043"/>
            <a:satOff val="-44076"/>
            <a:lumOff val="21691"/>
            <a:alphaOff val="0"/>
          </a:schemeClr>
        </a:solidFill>
        <a:ln w="6350" cap="flat" cmpd="sng" algn="ctr">
          <a:solidFill>
            <a:srgbClr val="003B6E"/>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marL="0" lvl="0" indent="0" algn="ctr" defTabSz="711200">
            <a:lnSpc>
              <a:spcPct val="90000"/>
            </a:lnSpc>
            <a:spcBef>
              <a:spcPct val="0"/>
            </a:spcBef>
            <a:spcAft>
              <a:spcPct val="35000"/>
            </a:spcAft>
            <a:buNone/>
          </a:pPr>
          <a:r>
            <a:rPr lang="en-US" sz="1600" kern="1200">
              <a:solidFill>
                <a:schemeClr val="bg1"/>
              </a:solidFill>
            </a:rPr>
            <a:t>Robustness</a:t>
          </a:r>
          <a:endParaRPr lang="en-US" sz="1600" kern="1200" dirty="0">
            <a:solidFill>
              <a:schemeClr val="bg1"/>
            </a:solidFill>
          </a:endParaRPr>
        </a:p>
      </dsp:txBody>
      <dsp:txXfrm>
        <a:off x="2330922" y="1487677"/>
        <a:ext cx="987214" cy="904946"/>
      </dsp:txXfrm>
    </dsp:sp>
    <dsp:sp modelId="{9788DD01-185A-0F48-AB26-94A41211D80E}">
      <dsp:nvSpPr>
        <dsp:cNvPr id="0" name=""/>
        <dsp:cNvSpPr/>
      </dsp:nvSpPr>
      <dsp:spPr>
        <a:xfrm>
          <a:off x="640318" y="1062626"/>
          <a:ext cx="1645357" cy="1645357"/>
        </a:xfrm>
        <a:prstGeom prst="ellipse">
          <a:avLst/>
        </a:prstGeom>
        <a:solidFill>
          <a:schemeClr val="accent5">
            <a:shade val="80000"/>
            <a:alpha val="50000"/>
            <a:hueOff val="832085"/>
            <a:satOff val="-88151"/>
            <a:lumOff val="43383"/>
            <a:alphaOff val="0"/>
          </a:schemeClr>
        </a:solidFill>
        <a:ln w="6350" cap="flat" cmpd="sng" algn="ctr">
          <a:solidFill>
            <a:srgbClr val="003B6E"/>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marL="0" lvl="0" indent="0" algn="ctr" defTabSz="711200">
            <a:lnSpc>
              <a:spcPct val="90000"/>
            </a:lnSpc>
            <a:spcBef>
              <a:spcPct val="0"/>
            </a:spcBef>
            <a:spcAft>
              <a:spcPct val="35000"/>
            </a:spcAft>
            <a:buNone/>
          </a:pPr>
          <a:r>
            <a:rPr lang="en-US" sz="1600" kern="1200">
              <a:solidFill>
                <a:schemeClr val="bg1"/>
              </a:solidFill>
            </a:rPr>
            <a:t>Cost</a:t>
          </a:r>
          <a:endParaRPr lang="en-US" sz="1600" kern="1200" dirty="0">
            <a:solidFill>
              <a:schemeClr val="bg1"/>
            </a:solidFill>
          </a:endParaRPr>
        </a:p>
      </dsp:txBody>
      <dsp:txXfrm>
        <a:off x="795255" y="1487677"/>
        <a:ext cx="987214" cy="904946"/>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CDFFFA4-0C0B-6C47-8F45-0C89A7677C92}">
      <dsp:nvSpPr>
        <dsp:cNvPr id="0" name=""/>
        <dsp:cNvSpPr/>
      </dsp:nvSpPr>
      <dsp:spPr>
        <a:xfrm>
          <a:off x="2581216" y="923524"/>
          <a:ext cx="1237249" cy="1237249"/>
        </a:xfrm>
        <a:prstGeom prst="ellipse">
          <a:avLst/>
        </a:prstGeom>
        <a:solidFill>
          <a:schemeClr val="accent2">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sp>
    <dsp:sp modelId="{C9E1CA54-1658-BA41-A823-1DFFDC1ABD78}">
      <dsp:nvSpPr>
        <dsp:cNvPr id="0" name=""/>
        <dsp:cNvSpPr/>
      </dsp:nvSpPr>
      <dsp:spPr>
        <a:xfrm>
          <a:off x="2426560" y="0"/>
          <a:ext cx="1546562" cy="842485"/>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0" lvl="0" indent="0" algn="ctr" defTabSz="711200">
            <a:lnSpc>
              <a:spcPct val="90000"/>
            </a:lnSpc>
            <a:spcBef>
              <a:spcPct val="0"/>
            </a:spcBef>
            <a:spcAft>
              <a:spcPct val="35000"/>
            </a:spcAft>
            <a:buNone/>
          </a:pPr>
          <a:r>
            <a:rPr lang="en-US" sz="1600" kern="1200" dirty="0"/>
            <a:t>Cable and </a:t>
          </a:r>
          <a:br>
            <a:rPr lang="en-US" sz="1600" kern="1200" dirty="0"/>
          </a:br>
          <a:r>
            <a:rPr lang="en-US" sz="1600" kern="1200" dirty="0"/>
            <a:t>coil design</a:t>
          </a:r>
        </a:p>
      </dsp:txBody>
      <dsp:txXfrm>
        <a:off x="2426560" y="0"/>
        <a:ext cx="1546562" cy="842485"/>
      </dsp:txXfrm>
    </dsp:sp>
    <dsp:sp modelId="{7D02CD0E-FBB4-CC47-95D2-7888D7897025}">
      <dsp:nvSpPr>
        <dsp:cNvPr id="0" name=""/>
        <dsp:cNvSpPr/>
      </dsp:nvSpPr>
      <dsp:spPr>
        <a:xfrm>
          <a:off x="2982807" y="1155408"/>
          <a:ext cx="1237249" cy="1237249"/>
        </a:xfrm>
        <a:prstGeom prst="ellipse">
          <a:avLst/>
        </a:prstGeom>
        <a:solidFill>
          <a:schemeClr val="accent3">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sp>
    <dsp:sp modelId="{667975B5-BDE3-CE47-8598-7C8050F0471E}">
      <dsp:nvSpPr>
        <dsp:cNvPr id="0" name=""/>
        <dsp:cNvSpPr/>
      </dsp:nvSpPr>
      <dsp:spPr>
        <a:xfrm>
          <a:off x="4311819" y="802367"/>
          <a:ext cx="1465625" cy="922722"/>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0" lvl="0" indent="0" algn="ctr" defTabSz="711200">
            <a:lnSpc>
              <a:spcPct val="90000"/>
            </a:lnSpc>
            <a:spcBef>
              <a:spcPct val="0"/>
            </a:spcBef>
            <a:spcAft>
              <a:spcPct val="35000"/>
            </a:spcAft>
            <a:buNone/>
          </a:pPr>
          <a:r>
            <a:rPr lang="en-US" sz="1600" kern="1200" dirty="0"/>
            <a:t>Structural design</a:t>
          </a:r>
        </a:p>
      </dsp:txBody>
      <dsp:txXfrm>
        <a:off x="4311819" y="802367"/>
        <a:ext cx="1465625" cy="922722"/>
      </dsp:txXfrm>
    </dsp:sp>
    <dsp:sp modelId="{2EC649BA-68CA-6643-96BD-C128C3D78B50}">
      <dsp:nvSpPr>
        <dsp:cNvPr id="0" name=""/>
        <dsp:cNvSpPr/>
      </dsp:nvSpPr>
      <dsp:spPr>
        <a:xfrm>
          <a:off x="2982807" y="1619176"/>
          <a:ext cx="1237249" cy="1237249"/>
        </a:xfrm>
        <a:prstGeom prst="ellipse">
          <a:avLst/>
        </a:prstGeom>
        <a:solidFill>
          <a:schemeClr val="accent4">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sp>
    <dsp:sp modelId="{628E7FDA-35BC-DA49-8205-D71B32A1905A}">
      <dsp:nvSpPr>
        <dsp:cNvPr id="0" name=""/>
        <dsp:cNvSpPr/>
      </dsp:nvSpPr>
      <dsp:spPr>
        <a:xfrm>
          <a:off x="4311819" y="2178426"/>
          <a:ext cx="1465625" cy="1031041"/>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0" lvl="0" indent="0" algn="ctr" defTabSz="711200">
            <a:lnSpc>
              <a:spcPct val="90000"/>
            </a:lnSpc>
            <a:spcBef>
              <a:spcPct val="0"/>
            </a:spcBef>
            <a:spcAft>
              <a:spcPct val="35000"/>
            </a:spcAft>
            <a:buNone/>
          </a:pPr>
          <a:r>
            <a:rPr lang="en-US" sz="1600" kern="1200" dirty="0"/>
            <a:t>Thermal design</a:t>
          </a:r>
        </a:p>
      </dsp:txBody>
      <dsp:txXfrm>
        <a:off x="4311819" y="2178426"/>
        <a:ext cx="1465625" cy="1031041"/>
      </dsp:txXfrm>
    </dsp:sp>
    <dsp:sp modelId="{5272D6CF-1CD1-FB43-87F6-4DFE2EDBBC48}">
      <dsp:nvSpPr>
        <dsp:cNvPr id="0" name=""/>
        <dsp:cNvSpPr/>
      </dsp:nvSpPr>
      <dsp:spPr>
        <a:xfrm>
          <a:off x="2581216" y="1851461"/>
          <a:ext cx="1237249" cy="1237249"/>
        </a:xfrm>
        <a:prstGeom prst="ellipse">
          <a:avLst/>
        </a:prstGeom>
        <a:solidFill>
          <a:schemeClr val="accent5">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sp>
    <dsp:sp modelId="{4C1D7C0B-ECE2-7742-BC75-A8199F7E55F9}">
      <dsp:nvSpPr>
        <dsp:cNvPr id="0" name=""/>
        <dsp:cNvSpPr/>
      </dsp:nvSpPr>
      <dsp:spPr>
        <a:xfrm>
          <a:off x="2426560" y="3169349"/>
          <a:ext cx="1546562" cy="842485"/>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0" lvl="0" indent="0" algn="ctr" defTabSz="711200">
            <a:lnSpc>
              <a:spcPct val="90000"/>
            </a:lnSpc>
            <a:spcBef>
              <a:spcPct val="0"/>
            </a:spcBef>
            <a:spcAft>
              <a:spcPct val="35000"/>
            </a:spcAft>
            <a:buNone/>
          </a:pPr>
          <a:r>
            <a:rPr lang="en-US" sz="1600" kern="1200" dirty="0"/>
            <a:t>Protection design</a:t>
          </a:r>
        </a:p>
      </dsp:txBody>
      <dsp:txXfrm>
        <a:off x="2426560" y="3169349"/>
        <a:ext cx="1546562" cy="842485"/>
      </dsp:txXfrm>
    </dsp:sp>
    <dsp:sp modelId="{7EDFCEC1-7098-5D44-A04C-250FBBD0B50C}">
      <dsp:nvSpPr>
        <dsp:cNvPr id="0" name=""/>
        <dsp:cNvSpPr/>
      </dsp:nvSpPr>
      <dsp:spPr>
        <a:xfrm>
          <a:off x="2179625" y="1619176"/>
          <a:ext cx="1237249" cy="1237249"/>
        </a:xfrm>
        <a:prstGeom prst="ellipse">
          <a:avLst/>
        </a:prstGeom>
        <a:solidFill>
          <a:schemeClr val="accent6">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sp>
    <dsp:sp modelId="{9B391555-8755-5B42-91C4-462C03F25119}">
      <dsp:nvSpPr>
        <dsp:cNvPr id="0" name=""/>
        <dsp:cNvSpPr/>
      </dsp:nvSpPr>
      <dsp:spPr>
        <a:xfrm>
          <a:off x="622237" y="2178426"/>
          <a:ext cx="1465625" cy="1031041"/>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0" lvl="0" indent="0" algn="ctr" defTabSz="711200">
            <a:lnSpc>
              <a:spcPct val="90000"/>
            </a:lnSpc>
            <a:spcBef>
              <a:spcPct val="0"/>
            </a:spcBef>
            <a:spcAft>
              <a:spcPct val="35000"/>
            </a:spcAft>
            <a:buNone/>
          </a:pPr>
          <a:r>
            <a:rPr lang="en-US" sz="1600" kern="1200" dirty="0"/>
            <a:t>Cryogenics interface</a:t>
          </a:r>
        </a:p>
      </dsp:txBody>
      <dsp:txXfrm>
        <a:off x="622237" y="2178426"/>
        <a:ext cx="1465625" cy="1031041"/>
      </dsp:txXfrm>
    </dsp:sp>
    <dsp:sp modelId="{940DC4FB-0B00-9F4D-94E1-DD16D214E13D}">
      <dsp:nvSpPr>
        <dsp:cNvPr id="0" name=""/>
        <dsp:cNvSpPr/>
      </dsp:nvSpPr>
      <dsp:spPr>
        <a:xfrm>
          <a:off x="2179625" y="1155408"/>
          <a:ext cx="1237249" cy="1237249"/>
        </a:xfrm>
        <a:prstGeom prst="ellipse">
          <a:avLst/>
        </a:prstGeom>
        <a:solidFill>
          <a:schemeClr val="accent2">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sp>
    <dsp:sp modelId="{72A4D8F5-ABF8-CC4D-9AE7-F160C65CA777}">
      <dsp:nvSpPr>
        <dsp:cNvPr id="0" name=""/>
        <dsp:cNvSpPr/>
      </dsp:nvSpPr>
      <dsp:spPr>
        <a:xfrm>
          <a:off x="622237" y="802367"/>
          <a:ext cx="1465625" cy="1031041"/>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0" lvl="0" indent="0" algn="ctr" defTabSz="711200">
            <a:lnSpc>
              <a:spcPct val="90000"/>
            </a:lnSpc>
            <a:spcBef>
              <a:spcPct val="0"/>
            </a:spcBef>
            <a:spcAft>
              <a:spcPct val="35000"/>
            </a:spcAft>
            <a:buNone/>
          </a:pPr>
          <a:r>
            <a:rPr lang="en-US" sz="1600" kern="1200" dirty="0"/>
            <a:t>Beam dynamics interface</a:t>
          </a:r>
        </a:p>
      </dsp:txBody>
      <dsp:txXfrm>
        <a:off x="622237" y="802367"/>
        <a:ext cx="1465625" cy="1031041"/>
      </dsp:txXfrm>
    </dsp:sp>
  </dsp:spTree>
</dsp:drawing>
</file>

<file path=ppt/diagrams/layout1.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layout2.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layout3.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8786" name="Rectangle 2"/>
          <p:cNvSpPr>
            <a:spLocks noGrp="1" noChangeArrowheads="1"/>
          </p:cNvSpPr>
          <p:nvPr>
            <p:ph type="hdr" sz="quarter"/>
          </p:nvPr>
        </p:nvSpPr>
        <p:spPr bwMode="auto">
          <a:xfrm>
            <a:off x="0" y="0"/>
            <a:ext cx="2944807" cy="497008"/>
          </a:xfrm>
          <a:prstGeom prst="rect">
            <a:avLst/>
          </a:prstGeom>
          <a:noFill/>
          <a:ln w="9525">
            <a:noFill/>
            <a:miter lim="800000"/>
            <a:headEnd/>
            <a:tailEnd/>
          </a:ln>
          <a:effectLst/>
        </p:spPr>
        <p:txBody>
          <a:bodyPr vert="horz" wrap="square" lIns="95561" tIns="47782" rIns="95561" bIns="47782" numCol="1" anchor="t" anchorCtr="0" compatLnSpc="1">
            <a:prstTxWarp prst="textNoShape">
              <a:avLst/>
            </a:prstTxWarp>
          </a:bodyPr>
          <a:lstStyle>
            <a:lvl1pPr defTabSz="955672">
              <a:spcBef>
                <a:spcPct val="0"/>
              </a:spcBef>
              <a:defRPr sz="1200" baseline="30000">
                <a:latin typeface="Times" charset="0"/>
                <a:ea typeface="ヒラギノ角ゴ Pro W3" charset="-128"/>
                <a:cs typeface="ヒラギノ角ゴ Pro W3" charset="-128"/>
              </a:defRPr>
            </a:lvl1pPr>
          </a:lstStyle>
          <a:p>
            <a:pPr>
              <a:defRPr/>
            </a:pPr>
            <a:endParaRPr lang="en-GB" dirty="0">
              <a:latin typeface="+mn-lt"/>
            </a:endParaRPr>
          </a:p>
        </p:txBody>
      </p:sp>
      <p:sp>
        <p:nvSpPr>
          <p:cNvPr id="118787" name="Rectangle 3"/>
          <p:cNvSpPr>
            <a:spLocks noGrp="1" noChangeArrowheads="1"/>
          </p:cNvSpPr>
          <p:nvPr>
            <p:ph type="dt" sz="quarter" idx="1"/>
          </p:nvPr>
        </p:nvSpPr>
        <p:spPr bwMode="auto">
          <a:xfrm>
            <a:off x="3849694" y="0"/>
            <a:ext cx="2944807" cy="497008"/>
          </a:xfrm>
          <a:prstGeom prst="rect">
            <a:avLst/>
          </a:prstGeom>
          <a:noFill/>
          <a:ln w="9525">
            <a:noFill/>
            <a:miter lim="800000"/>
            <a:headEnd/>
            <a:tailEnd/>
          </a:ln>
          <a:effectLst/>
        </p:spPr>
        <p:txBody>
          <a:bodyPr vert="horz" wrap="square" lIns="95561" tIns="47782" rIns="95561" bIns="47782" numCol="1" anchor="t" anchorCtr="0" compatLnSpc="1">
            <a:prstTxWarp prst="textNoShape">
              <a:avLst/>
            </a:prstTxWarp>
          </a:bodyPr>
          <a:lstStyle>
            <a:lvl1pPr algn="r" defTabSz="955672">
              <a:spcBef>
                <a:spcPct val="0"/>
              </a:spcBef>
              <a:defRPr sz="1200" baseline="30000">
                <a:latin typeface="Times" charset="0"/>
                <a:ea typeface="ヒラギノ角ゴ Pro W3" charset="-128"/>
                <a:cs typeface="ヒラギノ角ゴ Pro W3" charset="-128"/>
              </a:defRPr>
            </a:lvl1pPr>
          </a:lstStyle>
          <a:p>
            <a:pPr>
              <a:defRPr/>
            </a:pPr>
            <a:endParaRPr lang="en-GB" dirty="0">
              <a:latin typeface="+mn-lt"/>
            </a:endParaRPr>
          </a:p>
        </p:txBody>
      </p:sp>
      <p:sp>
        <p:nvSpPr>
          <p:cNvPr id="118788" name="Rectangle 4"/>
          <p:cNvSpPr>
            <a:spLocks noGrp="1" noChangeArrowheads="1"/>
          </p:cNvSpPr>
          <p:nvPr>
            <p:ph type="ftr" sz="quarter" idx="2"/>
          </p:nvPr>
        </p:nvSpPr>
        <p:spPr bwMode="auto">
          <a:xfrm>
            <a:off x="0" y="9434393"/>
            <a:ext cx="2944807" cy="497008"/>
          </a:xfrm>
          <a:prstGeom prst="rect">
            <a:avLst/>
          </a:prstGeom>
          <a:noFill/>
          <a:ln w="9525">
            <a:noFill/>
            <a:miter lim="800000"/>
            <a:headEnd/>
            <a:tailEnd/>
          </a:ln>
          <a:effectLst/>
        </p:spPr>
        <p:txBody>
          <a:bodyPr vert="horz" wrap="square" lIns="95561" tIns="47782" rIns="95561" bIns="47782" numCol="1" anchor="b" anchorCtr="0" compatLnSpc="1">
            <a:prstTxWarp prst="textNoShape">
              <a:avLst/>
            </a:prstTxWarp>
          </a:bodyPr>
          <a:lstStyle>
            <a:lvl1pPr defTabSz="955672">
              <a:spcBef>
                <a:spcPct val="0"/>
              </a:spcBef>
              <a:defRPr sz="1200" baseline="30000">
                <a:latin typeface="Times" charset="0"/>
                <a:ea typeface="ヒラギノ角ゴ Pro W3" charset="-128"/>
                <a:cs typeface="ヒラギノ角ゴ Pro W3" charset="-128"/>
              </a:defRPr>
            </a:lvl1pPr>
          </a:lstStyle>
          <a:p>
            <a:pPr>
              <a:defRPr/>
            </a:pPr>
            <a:endParaRPr lang="en-GB">
              <a:latin typeface="+mn-lt"/>
            </a:endParaRPr>
          </a:p>
        </p:txBody>
      </p:sp>
      <p:sp>
        <p:nvSpPr>
          <p:cNvPr id="118789" name="Rectangle 5"/>
          <p:cNvSpPr>
            <a:spLocks noGrp="1" noChangeArrowheads="1"/>
          </p:cNvSpPr>
          <p:nvPr>
            <p:ph type="sldNum" sz="quarter" idx="3"/>
          </p:nvPr>
        </p:nvSpPr>
        <p:spPr bwMode="auto">
          <a:xfrm>
            <a:off x="3849694" y="9434393"/>
            <a:ext cx="2944807" cy="497008"/>
          </a:xfrm>
          <a:prstGeom prst="rect">
            <a:avLst/>
          </a:prstGeom>
          <a:noFill/>
          <a:ln w="9525">
            <a:noFill/>
            <a:miter lim="800000"/>
            <a:headEnd/>
            <a:tailEnd/>
          </a:ln>
          <a:effectLst/>
        </p:spPr>
        <p:txBody>
          <a:bodyPr vert="horz" wrap="square" lIns="95561" tIns="47782" rIns="95561" bIns="47782" numCol="1" anchor="b" anchorCtr="0" compatLnSpc="1">
            <a:prstTxWarp prst="textNoShape">
              <a:avLst/>
            </a:prstTxWarp>
          </a:bodyPr>
          <a:lstStyle>
            <a:lvl1pPr algn="r" defTabSz="955672">
              <a:spcBef>
                <a:spcPct val="0"/>
              </a:spcBef>
              <a:defRPr sz="1200" baseline="30000">
                <a:latin typeface="Times" charset="0"/>
              </a:defRPr>
            </a:lvl1pPr>
          </a:lstStyle>
          <a:p>
            <a:pPr>
              <a:defRPr/>
            </a:pPr>
            <a:fld id="{630A188E-C926-984B-863C-48B251A81B15}" type="slidenum">
              <a:rPr lang="en-GB">
                <a:latin typeface="+mn-lt"/>
              </a:rPr>
              <a:pPr>
                <a:defRPr/>
              </a:pPr>
              <a:t>‹#›</a:t>
            </a:fld>
            <a:endParaRPr lang="en-GB" dirty="0">
              <a:latin typeface="+mn-lt"/>
            </a:endParaRPr>
          </a:p>
        </p:txBody>
      </p:sp>
    </p:spTree>
    <p:extLst>
      <p:ext uri="{BB962C8B-B14F-4D97-AF65-F5344CB8AC3E}">
        <p14:creationId xmlns:p14="http://schemas.microsoft.com/office/powerpoint/2010/main" val="2895994286"/>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2882" name="Rectangle 2"/>
          <p:cNvSpPr>
            <a:spLocks noGrp="1" noChangeArrowheads="1"/>
          </p:cNvSpPr>
          <p:nvPr>
            <p:ph type="hdr" sz="quarter"/>
          </p:nvPr>
        </p:nvSpPr>
        <p:spPr bwMode="auto">
          <a:xfrm>
            <a:off x="0" y="0"/>
            <a:ext cx="2944807" cy="497008"/>
          </a:xfrm>
          <a:prstGeom prst="rect">
            <a:avLst/>
          </a:prstGeom>
          <a:noFill/>
          <a:ln w="9525">
            <a:noFill/>
            <a:miter lim="800000"/>
            <a:headEnd/>
            <a:tailEnd/>
          </a:ln>
          <a:effectLst/>
        </p:spPr>
        <p:txBody>
          <a:bodyPr vert="horz" wrap="square" lIns="95561" tIns="47782" rIns="95561" bIns="47782" numCol="1" anchor="t" anchorCtr="0" compatLnSpc="1">
            <a:prstTxWarp prst="textNoShape">
              <a:avLst/>
            </a:prstTxWarp>
          </a:bodyPr>
          <a:lstStyle>
            <a:lvl1pPr defTabSz="955672">
              <a:spcBef>
                <a:spcPct val="0"/>
              </a:spcBef>
              <a:defRPr sz="1000" baseline="0">
                <a:latin typeface="+mn-lt"/>
                <a:ea typeface="ヒラギノ角ゴ Pro W3" charset="-128"/>
                <a:cs typeface="ヒラギノ角ゴ Pro W3" charset="-128"/>
              </a:defRPr>
            </a:lvl1pPr>
          </a:lstStyle>
          <a:p>
            <a:pPr>
              <a:defRPr/>
            </a:pPr>
            <a:endParaRPr lang="de-DE" dirty="0"/>
          </a:p>
        </p:txBody>
      </p:sp>
      <p:sp>
        <p:nvSpPr>
          <p:cNvPr id="122883" name="Rectangle 3"/>
          <p:cNvSpPr>
            <a:spLocks noGrp="1" noChangeArrowheads="1"/>
          </p:cNvSpPr>
          <p:nvPr>
            <p:ph type="dt" idx="1"/>
          </p:nvPr>
        </p:nvSpPr>
        <p:spPr bwMode="auto">
          <a:xfrm>
            <a:off x="3849694" y="0"/>
            <a:ext cx="2944807" cy="497008"/>
          </a:xfrm>
          <a:prstGeom prst="rect">
            <a:avLst/>
          </a:prstGeom>
          <a:noFill/>
          <a:ln w="9525">
            <a:noFill/>
            <a:miter lim="800000"/>
            <a:headEnd/>
            <a:tailEnd/>
          </a:ln>
          <a:effectLst/>
        </p:spPr>
        <p:txBody>
          <a:bodyPr vert="horz" wrap="square" lIns="95561" tIns="47782" rIns="95561" bIns="47782" numCol="1" anchor="t" anchorCtr="0" compatLnSpc="1">
            <a:prstTxWarp prst="textNoShape">
              <a:avLst/>
            </a:prstTxWarp>
          </a:bodyPr>
          <a:lstStyle>
            <a:lvl1pPr algn="r" defTabSz="955672">
              <a:spcBef>
                <a:spcPct val="0"/>
              </a:spcBef>
              <a:defRPr sz="1000" baseline="0">
                <a:latin typeface="+mn-lt"/>
                <a:ea typeface="ヒラギノ角ゴ Pro W3" charset="-128"/>
                <a:cs typeface="ヒラギノ角ゴ Pro W3" charset="-128"/>
              </a:defRPr>
            </a:lvl1pPr>
          </a:lstStyle>
          <a:p>
            <a:pPr>
              <a:defRPr/>
            </a:pPr>
            <a:endParaRPr lang="de-DE" dirty="0"/>
          </a:p>
        </p:txBody>
      </p:sp>
      <p:sp>
        <p:nvSpPr>
          <p:cNvPr id="7172" name="Rectangle 4"/>
          <p:cNvSpPr>
            <a:spLocks noGrp="1" noRot="1" noChangeAspect="1" noChangeArrowheads="1" noTextEdit="1"/>
          </p:cNvSpPr>
          <p:nvPr>
            <p:ph type="sldImg" idx="2"/>
          </p:nvPr>
        </p:nvSpPr>
        <p:spPr bwMode="auto">
          <a:xfrm>
            <a:off x="915988" y="746125"/>
            <a:ext cx="4965700" cy="3724275"/>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 xmlns:ma14="http://schemas.microsoft.com/office/mac/drawingml/2011/main" val="1"/>
            </a:ext>
          </a:extLst>
        </p:spPr>
      </p:sp>
      <p:sp>
        <p:nvSpPr>
          <p:cNvPr id="122885" name="Rectangle 5"/>
          <p:cNvSpPr>
            <a:spLocks noGrp="1" noChangeArrowheads="1"/>
          </p:cNvSpPr>
          <p:nvPr>
            <p:ph type="body" sz="quarter" idx="3"/>
          </p:nvPr>
        </p:nvSpPr>
        <p:spPr bwMode="auto">
          <a:xfrm>
            <a:off x="906631" y="4718072"/>
            <a:ext cx="4981238" cy="4467817"/>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p>
            <a:pPr lvl="0"/>
            <a:r>
              <a:rPr lang="de-DE" noProof="0" dirty="0"/>
              <a:t>Mastertextformat bearbeiten</a:t>
            </a:r>
          </a:p>
          <a:p>
            <a:pPr lvl="1"/>
            <a:r>
              <a:rPr lang="de-DE" noProof="0" dirty="0"/>
              <a:t>Zweite Ebene</a:t>
            </a:r>
          </a:p>
          <a:p>
            <a:pPr lvl="2"/>
            <a:r>
              <a:rPr lang="de-DE" noProof="0" dirty="0"/>
              <a:t>Dritte Ebene</a:t>
            </a:r>
          </a:p>
          <a:p>
            <a:pPr lvl="3"/>
            <a:r>
              <a:rPr lang="de-DE" noProof="0" dirty="0"/>
              <a:t>Vierte Ebene</a:t>
            </a:r>
          </a:p>
          <a:p>
            <a:pPr lvl="4"/>
            <a:r>
              <a:rPr lang="de-DE" noProof="0" dirty="0"/>
              <a:t>Fünfte Ebene</a:t>
            </a:r>
          </a:p>
          <a:p>
            <a:pPr lvl="5"/>
            <a:r>
              <a:rPr lang="de-DE" noProof="0" dirty="0"/>
              <a:t>Sechste Ebene</a:t>
            </a:r>
          </a:p>
          <a:p>
            <a:pPr lvl="6"/>
            <a:r>
              <a:rPr lang="de-DE" noProof="0" dirty="0"/>
              <a:t>Siebte Ebene</a:t>
            </a:r>
          </a:p>
          <a:p>
            <a:pPr lvl="7"/>
            <a:r>
              <a:rPr lang="de-DE" noProof="0" dirty="0"/>
              <a:t>Achte Ebene</a:t>
            </a:r>
          </a:p>
          <a:p>
            <a:pPr lvl="8"/>
            <a:r>
              <a:rPr lang="de-DE" noProof="0" dirty="0"/>
              <a:t>Neunte Ebene</a:t>
            </a:r>
          </a:p>
        </p:txBody>
      </p:sp>
      <p:sp>
        <p:nvSpPr>
          <p:cNvPr id="122886" name="Rectangle 6"/>
          <p:cNvSpPr>
            <a:spLocks noGrp="1" noChangeArrowheads="1"/>
          </p:cNvSpPr>
          <p:nvPr>
            <p:ph type="ftr" sz="quarter" idx="4"/>
          </p:nvPr>
        </p:nvSpPr>
        <p:spPr bwMode="auto">
          <a:xfrm>
            <a:off x="0" y="9434393"/>
            <a:ext cx="2944807" cy="497008"/>
          </a:xfrm>
          <a:prstGeom prst="rect">
            <a:avLst/>
          </a:prstGeom>
          <a:noFill/>
          <a:ln w="9525">
            <a:noFill/>
            <a:miter lim="800000"/>
            <a:headEnd/>
            <a:tailEnd/>
          </a:ln>
          <a:effectLst/>
        </p:spPr>
        <p:txBody>
          <a:bodyPr vert="horz" wrap="square" lIns="95561" tIns="47782" rIns="95561" bIns="47782" numCol="1" anchor="b" anchorCtr="0" compatLnSpc="1">
            <a:prstTxWarp prst="textNoShape">
              <a:avLst/>
            </a:prstTxWarp>
          </a:bodyPr>
          <a:lstStyle>
            <a:lvl1pPr defTabSz="955672">
              <a:spcBef>
                <a:spcPct val="0"/>
              </a:spcBef>
              <a:defRPr sz="1000" baseline="0">
                <a:latin typeface="+mn-lt"/>
                <a:ea typeface="ヒラギノ角ゴ Pro W3" charset="-128"/>
                <a:cs typeface="ヒラギノ角ゴ Pro W3" charset="-128"/>
              </a:defRPr>
            </a:lvl1pPr>
          </a:lstStyle>
          <a:p>
            <a:pPr>
              <a:defRPr/>
            </a:pPr>
            <a:endParaRPr lang="de-DE" dirty="0"/>
          </a:p>
        </p:txBody>
      </p:sp>
      <p:sp>
        <p:nvSpPr>
          <p:cNvPr id="122887" name="Rectangle 7"/>
          <p:cNvSpPr>
            <a:spLocks noGrp="1" noChangeArrowheads="1"/>
          </p:cNvSpPr>
          <p:nvPr>
            <p:ph type="sldNum" sz="quarter" idx="5"/>
          </p:nvPr>
        </p:nvSpPr>
        <p:spPr bwMode="auto">
          <a:xfrm>
            <a:off x="3849694" y="9434393"/>
            <a:ext cx="2944807" cy="497008"/>
          </a:xfrm>
          <a:prstGeom prst="rect">
            <a:avLst/>
          </a:prstGeom>
          <a:noFill/>
          <a:ln w="9525">
            <a:noFill/>
            <a:miter lim="800000"/>
            <a:headEnd/>
            <a:tailEnd/>
          </a:ln>
          <a:effectLst/>
        </p:spPr>
        <p:txBody>
          <a:bodyPr vert="horz" wrap="square" lIns="95561" tIns="47782" rIns="95561" bIns="47782" numCol="1" anchor="b" anchorCtr="0" compatLnSpc="1">
            <a:prstTxWarp prst="textNoShape">
              <a:avLst/>
            </a:prstTxWarp>
          </a:bodyPr>
          <a:lstStyle>
            <a:lvl1pPr algn="r" defTabSz="955672">
              <a:spcBef>
                <a:spcPct val="0"/>
              </a:spcBef>
              <a:defRPr sz="1000" baseline="0">
                <a:latin typeface="+mn-lt"/>
              </a:defRPr>
            </a:lvl1pPr>
          </a:lstStyle>
          <a:p>
            <a:pPr>
              <a:defRPr/>
            </a:pPr>
            <a:fld id="{EC696245-F065-0B47-B74E-D5003861FD61}" type="slidenum">
              <a:rPr lang="de-DE" smtClean="0"/>
              <a:pPr>
                <a:defRPr/>
              </a:pPr>
              <a:t>‹#›</a:t>
            </a:fld>
            <a:endParaRPr lang="de-DE" dirty="0"/>
          </a:p>
        </p:txBody>
      </p:sp>
    </p:spTree>
    <p:extLst>
      <p:ext uri="{BB962C8B-B14F-4D97-AF65-F5344CB8AC3E}">
        <p14:creationId xmlns:p14="http://schemas.microsoft.com/office/powerpoint/2010/main" val="761473846"/>
      </p:ext>
    </p:extLst>
  </p:cSld>
  <p:clrMap bg1="lt1" tx1="dk1" bg2="lt2" tx2="dk2" accent1="accent1" accent2="accent2" accent3="accent3" accent4="accent4" accent5="accent5" accent6="accent6" hlink="hlink" folHlink="folHlink"/>
  <p:hf hdr="0" ftr="0" dt="0"/>
  <p:notesStyle>
    <a:lvl1pPr marL="90488" indent="-90488" algn="l" rtl="0" eaLnBrk="0" fontAlgn="base" hangingPunct="0">
      <a:spcBef>
        <a:spcPts val="0"/>
      </a:spcBef>
      <a:spcAft>
        <a:spcPct val="0"/>
      </a:spcAft>
      <a:buFont typeface="Arial" panose="020B0604020202020204" pitchFamily="34" charset="0"/>
      <a:buChar char="•"/>
      <a:defRPr sz="1000" kern="1200" baseline="0">
        <a:solidFill>
          <a:schemeClr val="tx1"/>
        </a:solidFill>
        <a:latin typeface="+mn-lt"/>
        <a:ea typeface="ヒラギノ角ゴ Pro W3" pitchFamily="-108" charset="-128"/>
        <a:cs typeface="ヒラギノ角ゴ Pro W3" pitchFamily="-108" charset="-128"/>
      </a:defRPr>
    </a:lvl1pPr>
    <a:lvl2pPr marL="180975" indent="-92075" algn="l" rtl="0" eaLnBrk="0" fontAlgn="base" hangingPunct="0">
      <a:spcBef>
        <a:spcPts val="0"/>
      </a:spcBef>
      <a:spcAft>
        <a:spcPct val="0"/>
      </a:spcAft>
      <a:buFont typeface="Symbol" panose="05050102010706020507" pitchFamily="18" charset="2"/>
      <a:buChar char="-"/>
      <a:defRPr sz="1000" kern="1200" baseline="0">
        <a:solidFill>
          <a:schemeClr val="tx1"/>
        </a:solidFill>
        <a:latin typeface="+mn-lt"/>
        <a:ea typeface="ヒラギノ角ゴ Pro W3" charset="-128"/>
        <a:cs typeface="ヒラギノ角ゴ Pro W3" charset="0"/>
      </a:defRPr>
    </a:lvl2pPr>
    <a:lvl3pPr marL="266700" indent="-85725" algn="l" rtl="0" eaLnBrk="0" fontAlgn="base" hangingPunct="0">
      <a:spcBef>
        <a:spcPts val="0"/>
      </a:spcBef>
      <a:spcAft>
        <a:spcPct val="0"/>
      </a:spcAft>
      <a:buFont typeface="Symbol" panose="05050102010706020507" pitchFamily="18" charset="2"/>
      <a:buChar char="-"/>
      <a:defRPr sz="1000" kern="1200" baseline="0">
        <a:solidFill>
          <a:schemeClr val="tx1"/>
        </a:solidFill>
        <a:latin typeface="+mn-lt"/>
        <a:ea typeface="ＭＳ Ｐゴシック" charset="-128"/>
        <a:cs typeface="ＭＳ Ｐゴシック" charset="-128"/>
      </a:defRPr>
    </a:lvl3pPr>
    <a:lvl4pPr marL="357188" indent="-90488" algn="l" rtl="0" eaLnBrk="0" fontAlgn="base" hangingPunct="0">
      <a:spcBef>
        <a:spcPts val="0"/>
      </a:spcBef>
      <a:spcAft>
        <a:spcPct val="0"/>
      </a:spcAft>
      <a:buFont typeface="Symbol" panose="05050102010706020507" pitchFamily="18" charset="2"/>
      <a:buChar char="-"/>
      <a:defRPr sz="1000" kern="1200" baseline="0">
        <a:solidFill>
          <a:schemeClr val="tx1"/>
        </a:solidFill>
        <a:latin typeface="+mn-lt"/>
        <a:ea typeface="ＭＳ Ｐゴシック" charset="-128"/>
        <a:cs typeface="ＭＳ Ｐゴシック" charset="-128"/>
      </a:defRPr>
    </a:lvl4pPr>
    <a:lvl5pPr marL="447675" indent="-90488" algn="l" rtl="0" eaLnBrk="0" fontAlgn="base" hangingPunct="0">
      <a:spcBef>
        <a:spcPts val="0"/>
      </a:spcBef>
      <a:spcAft>
        <a:spcPct val="0"/>
      </a:spcAft>
      <a:buFont typeface="Symbol" panose="05050102010706020507" pitchFamily="18" charset="2"/>
      <a:buChar char="-"/>
      <a:defRPr sz="1000" kern="1200" baseline="0">
        <a:solidFill>
          <a:schemeClr val="tx1"/>
        </a:solidFill>
        <a:latin typeface="+mn-lt"/>
        <a:ea typeface="ヒラギノ角ゴ Pro W3" pitchFamily="-112" charset="-128"/>
        <a:cs typeface="ＭＳ Ｐゴシック" charset="0"/>
      </a:defRPr>
    </a:lvl5pPr>
    <a:lvl6pPr marL="538163" indent="-90488" algn="l" defTabSz="457200" rtl="0" eaLnBrk="1" latinLnBrk="0" hangingPunct="1">
      <a:buFont typeface="Symbol" panose="05050102010706020507" pitchFamily="18" charset="2"/>
      <a:buChar char="-"/>
      <a:defRPr sz="1000" kern="1200" baseline="0">
        <a:solidFill>
          <a:schemeClr val="tx1"/>
        </a:solidFill>
        <a:latin typeface="+mn-lt"/>
        <a:ea typeface="+mn-ea"/>
        <a:cs typeface="Arial" panose="020B0604020202020204" pitchFamily="34" charset="0"/>
      </a:defRPr>
    </a:lvl6pPr>
    <a:lvl7pPr marL="628650" indent="-90488" algn="l" defTabSz="457200" rtl="0" eaLnBrk="1" latinLnBrk="0" hangingPunct="1">
      <a:buFont typeface="Symbol" panose="05050102010706020507" pitchFamily="18" charset="2"/>
      <a:buChar char="-"/>
      <a:defRPr sz="1000" kern="1200">
        <a:solidFill>
          <a:schemeClr val="tx1"/>
        </a:solidFill>
        <a:latin typeface="+mn-lt"/>
        <a:ea typeface="+mn-ea"/>
        <a:cs typeface="Arial" panose="020B0604020202020204" pitchFamily="34" charset="0"/>
      </a:defRPr>
    </a:lvl7pPr>
    <a:lvl8pPr marL="719138" indent="-90488" algn="l" defTabSz="457200" rtl="0" eaLnBrk="1" latinLnBrk="0" hangingPunct="1">
      <a:buFont typeface="Symbol" panose="05050102010706020507" pitchFamily="18" charset="2"/>
      <a:buChar char="-"/>
      <a:defRPr sz="1000" kern="1200">
        <a:solidFill>
          <a:schemeClr val="tx1"/>
        </a:solidFill>
        <a:latin typeface="+mn-lt"/>
        <a:ea typeface="+mn-ea"/>
        <a:cs typeface="Arial" panose="020B0604020202020204" pitchFamily="34" charset="0"/>
      </a:defRPr>
    </a:lvl8pPr>
    <a:lvl9pPr marL="806450" indent="-88900" algn="l" defTabSz="457200" rtl="0" eaLnBrk="1" latinLnBrk="0" hangingPunct="1">
      <a:buFont typeface="Symbol" panose="05050102010706020507" pitchFamily="18" charset="2"/>
      <a:buChar char="-"/>
      <a:defRPr sz="1000" kern="1200">
        <a:solidFill>
          <a:schemeClr val="tx1"/>
        </a:solidFill>
        <a:latin typeface="+mn-lt"/>
        <a:ea typeface="+mn-ea"/>
        <a:cs typeface="Arial" panose="020B0604020202020204" pitchFamily="34" charset="0"/>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LBNL is preparing a wax impregnated subscale CCT magnet</a:t>
            </a:r>
          </a:p>
        </p:txBody>
      </p:sp>
      <p:sp>
        <p:nvSpPr>
          <p:cNvPr id="4" name="Slide Number Placeholder 3"/>
          <p:cNvSpPr>
            <a:spLocks noGrp="1"/>
          </p:cNvSpPr>
          <p:nvPr>
            <p:ph type="sldNum" sz="quarter" idx="10"/>
          </p:nvPr>
        </p:nvSpPr>
        <p:spPr/>
        <p:txBody>
          <a:bodyPr/>
          <a:lstStyle/>
          <a:p>
            <a:pPr>
              <a:defRPr/>
            </a:pPr>
            <a:fld id="{EC696245-F065-0B47-B74E-D5003861FD61}" type="slidenum">
              <a:rPr lang="de-DE" smtClean="0"/>
              <a:pPr>
                <a:defRPr/>
              </a:pPr>
              <a:t>16</a:t>
            </a:fld>
            <a:endParaRPr lang="de-DE" dirty="0"/>
          </a:p>
        </p:txBody>
      </p:sp>
    </p:spTree>
    <p:extLst>
      <p:ext uri="{BB962C8B-B14F-4D97-AF65-F5344CB8AC3E}">
        <p14:creationId xmlns:p14="http://schemas.microsoft.com/office/powerpoint/2010/main" val="368938380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LBNL is preparing a wax impregnated subscale CCT magnet</a:t>
            </a:r>
          </a:p>
        </p:txBody>
      </p:sp>
      <p:sp>
        <p:nvSpPr>
          <p:cNvPr id="4" name="Slide Number Placeholder 3"/>
          <p:cNvSpPr>
            <a:spLocks noGrp="1"/>
          </p:cNvSpPr>
          <p:nvPr>
            <p:ph type="sldNum" sz="quarter" idx="10"/>
          </p:nvPr>
        </p:nvSpPr>
        <p:spPr/>
        <p:txBody>
          <a:bodyPr/>
          <a:lstStyle/>
          <a:p>
            <a:pPr>
              <a:defRPr/>
            </a:pPr>
            <a:fld id="{EC696245-F065-0B47-B74E-D5003861FD61}" type="slidenum">
              <a:rPr lang="de-DE" smtClean="0"/>
              <a:pPr>
                <a:defRPr/>
              </a:pPr>
              <a:t>17</a:t>
            </a:fld>
            <a:endParaRPr lang="de-DE" dirty="0"/>
          </a:p>
        </p:txBody>
      </p:sp>
    </p:spTree>
    <p:extLst>
      <p:ext uri="{BB962C8B-B14F-4D97-AF65-F5344CB8AC3E}">
        <p14:creationId xmlns:p14="http://schemas.microsoft.com/office/powerpoint/2010/main" val="2481325764"/>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folie">
    <p:spTree>
      <p:nvGrpSpPr>
        <p:cNvPr id="1" name=""/>
        <p:cNvGrpSpPr/>
        <p:nvPr/>
      </p:nvGrpSpPr>
      <p:grpSpPr>
        <a:xfrm>
          <a:off x="0" y="0"/>
          <a:ext cx="0" cy="0"/>
          <a:chOff x="0" y="0"/>
          <a:chExt cx="0" cy="0"/>
        </a:xfrm>
      </p:grpSpPr>
      <p:pic>
        <p:nvPicPr>
          <p:cNvPr id="10" name="Picture 2" descr="U:\20160506_PSI_Luftbild_0292.jpg"/>
          <p:cNvPicPr>
            <a:picLocks noChangeAspect="1" noChangeArrowheads="1"/>
          </p:cNvPicPr>
          <p:nvPr userDrawn="1"/>
        </p:nvPicPr>
        <p:blipFill rotWithShape="1">
          <a:blip r:embed="rId2" cstate="email">
            <a:extLst>
              <a:ext uri="{28A0092B-C50C-407E-A947-70E740481C1C}">
                <a14:useLocalDpi xmlns:a14="http://schemas.microsoft.com/office/drawing/2010/main"/>
              </a:ext>
            </a:extLst>
          </a:blip>
          <a:srcRect/>
          <a:stretch/>
        </p:blipFill>
        <p:spPr bwMode="auto">
          <a:xfrm>
            <a:off x="2642401" y="282698"/>
            <a:ext cx="5674015" cy="3361902"/>
          </a:xfrm>
          <a:prstGeom prst="rect">
            <a:avLst/>
          </a:prstGeom>
          <a:noFill/>
          <a:extLst>
            <a:ext uri="{909E8E84-426E-40DD-AFC4-6F175D3DCCD1}">
              <a14:hiddenFill xmlns:a14="http://schemas.microsoft.com/office/drawing/2010/main">
                <a:solidFill>
                  <a:srgbClr val="FFFFFF"/>
                </a:solidFill>
              </a14:hiddenFill>
            </a:ext>
          </a:extLst>
        </p:spPr>
      </p:pic>
      <p:sp>
        <p:nvSpPr>
          <p:cNvPr id="1027" name="Rectangle 8"/>
          <p:cNvSpPr>
            <a:spLocks noGrp="1" noChangeArrowheads="1"/>
          </p:cNvSpPr>
          <p:nvPr>
            <p:ph type="title"/>
          </p:nvPr>
        </p:nvSpPr>
        <p:spPr>
          <a:xfrm>
            <a:off x="814387" y="4572000"/>
            <a:ext cx="7969249" cy="1388939"/>
          </a:xfrm>
        </p:spPr>
        <p:txBody>
          <a:bodyPr/>
          <a:lstStyle>
            <a:lvl1pPr>
              <a:defRPr sz="3000">
                <a:solidFill>
                  <a:srgbClr val="686868"/>
                </a:solidFill>
                <a:latin typeface="Georgia" charset="0"/>
                <a:ea typeface="ヒラギノ角ゴ Pro W3" charset="0"/>
              </a:defRPr>
            </a:lvl1pPr>
          </a:lstStyle>
          <a:p>
            <a:pPr lvl="0"/>
            <a:r>
              <a:rPr lang="en-US" noProof="0"/>
              <a:t>Click to edit Master title style</a:t>
            </a:r>
            <a:endParaRPr lang="en-GB" noProof="0" dirty="0"/>
          </a:p>
        </p:txBody>
      </p:sp>
      <p:sp>
        <p:nvSpPr>
          <p:cNvPr id="69649" name="Rectangle 17"/>
          <p:cNvSpPr>
            <a:spLocks noGrp="1" noChangeArrowheads="1"/>
          </p:cNvSpPr>
          <p:nvPr>
            <p:ph type="subTitle" sz="quarter" idx="1"/>
          </p:nvPr>
        </p:nvSpPr>
        <p:spPr bwMode="auto">
          <a:xfrm>
            <a:off x="814388" y="4140000"/>
            <a:ext cx="7969249" cy="364520"/>
          </a:xfrm>
          <a:prstGeom prst="rect">
            <a:avLst/>
          </a:prstGeom>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0" tIns="0" rIns="0" bIns="0" numCol="1" anchor="t" anchorCtr="0" compatLnSpc="1">
            <a:prstTxWarp prst="textNoShape">
              <a:avLst/>
            </a:prstTxWarp>
          </a:bodyPr>
          <a:lstStyle>
            <a:lvl1pPr marL="0" indent="0">
              <a:buNone/>
              <a:defRPr sz="1800" b="1">
                <a:solidFill>
                  <a:srgbClr val="969696"/>
                </a:solidFill>
                <a:ea typeface="ヒラギノ角ゴ Pro W3" charset="0"/>
              </a:defRPr>
            </a:lvl1pPr>
          </a:lstStyle>
          <a:p>
            <a:pPr lvl="0"/>
            <a:r>
              <a:rPr lang="en-US" noProof="0"/>
              <a:t>Click to edit Master subtitle style</a:t>
            </a:r>
            <a:endParaRPr lang="en-GB" noProof="0" dirty="0"/>
          </a:p>
        </p:txBody>
      </p:sp>
      <p:sp>
        <p:nvSpPr>
          <p:cNvPr id="9" name="Rechteck 8"/>
          <p:cNvSpPr/>
          <p:nvPr userDrawn="1"/>
        </p:nvSpPr>
        <p:spPr bwMode="auto">
          <a:xfrm>
            <a:off x="-2" y="282698"/>
            <a:ext cx="2534400" cy="3362326"/>
          </a:xfrm>
          <a:prstGeom prst="rect">
            <a:avLst/>
          </a:prstGeom>
          <a:solidFill>
            <a:srgbClr val="E5E5E5"/>
          </a:solidFill>
          <a:ln w="9525" cap="flat" cmpd="sng" algn="ctr">
            <a:noFill/>
            <a:prstDash val="solid"/>
            <a:round/>
            <a:headEnd type="none" w="med" len="med"/>
            <a:tailEnd type="none" w="med" len="med"/>
          </a:ln>
          <a:effectLst/>
        </p:spPr>
        <p:txBody>
          <a:bodyPr/>
          <a:lstStyle/>
          <a:p>
            <a:pPr>
              <a:spcBef>
                <a:spcPct val="0"/>
              </a:spcBef>
              <a:defRPr/>
            </a:pPr>
            <a:endParaRPr lang="de-DE" sz="2400" dirty="0">
              <a:ln>
                <a:solidFill>
                  <a:srgbClr val="FFFFFF"/>
                </a:solidFill>
              </a:ln>
              <a:latin typeface="Times" charset="0"/>
            </a:endParaRPr>
          </a:p>
        </p:txBody>
      </p:sp>
      <p:pic>
        <p:nvPicPr>
          <p:cNvPr id="12" name="Bild 24" descr="PSI-Logo_narrow_30k.eps"/>
          <p:cNvPicPr>
            <a:picLocks noChangeAspect="1"/>
          </p:cNvPicPr>
          <p:nvPr userDrawn="1"/>
        </p:nvPicPr>
        <p:blipFill>
          <a:blip r:embed="rId3" cstate="screen">
            <a:extLst>
              <a:ext uri="{28A0092B-C50C-407E-A947-70E740481C1C}">
                <a14:useLocalDpi xmlns:a14="http://schemas.microsoft.com/office/drawing/2010/main"/>
              </a:ext>
            </a:extLst>
          </a:blip>
          <a:srcRect/>
          <a:stretch>
            <a:fillRect/>
          </a:stretch>
        </p:blipFill>
        <p:spPr bwMode="auto">
          <a:xfrm>
            <a:off x="830263" y="548680"/>
            <a:ext cx="1219200" cy="434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Rechteck 1"/>
          <p:cNvSpPr>
            <a:spLocks noChangeArrowheads="1"/>
          </p:cNvSpPr>
          <p:nvPr userDrawn="1"/>
        </p:nvSpPr>
        <p:spPr bwMode="auto">
          <a:xfrm>
            <a:off x="5292080" y="3412620"/>
            <a:ext cx="3024336" cy="232404"/>
          </a:xfrm>
          <a:prstGeom prst="rect">
            <a:avLst/>
          </a:prstGeom>
          <a:solidFill>
            <a:schemeClr val="bg1">
              <a:alpha val="74117"/>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nchor="ctr" anchorCtr="0"/>
          <a:lstStyle/>
          <a:p>
            <a:pPr algn="ctr">
              <a:spcBef>
                <a:spcPct val="0"/>
              </a:spcBef>
            </a:pPr>
            <a:r>
              <a:rPr lang="de-CH" sz="1100" b="1" i="0" kern="0" spc="30" dirty="0">
                <a:solidFill>
                  <a:srgbClr val="505150"/>
                </a:solidFill>
                <a:latin typeface="+mn-lt"/>
                <a:cs typeface="Arial" charset="0"/>
              </a:rPr>
              <a:t>WIR SCHAFFEN WISSEN – HEUTE FÜR MORGEN</a:t>
            </a:r>
          </a:p>
        </p:txBody>
      </p:sp>
      <p:sp>
        <p:nvSpPr>
          <p:cNvPr id="14" name="Rechteck 13"/>
          <p:cNvSpPr/>
          <p:nvPr userDrawn="1"/>
        </p:nvSpPr>
        <p:spPr bwMode="auto">
          <a:xfrm>
            <a:off x="8424000" y="282698"/>
            <a:ext cx="720000" cy="3362326"/>
          </a:xfrm>
          <a:prstGeom prst="rect">
            <a:avLst/>
          </a:prstGeom>
          <a:solidFill>
            <a:srgbClr val="E5E5E5"/>
          </a:solidFill>
          <a:ln w="9525" cap="flat" cmpd="sng" algn="ctr">
            <a:noFill/>
            <a:prstDash val="solid"/>
            <a:round/>
            <a:headEnd type="none" w="med" len="med"/>
            <a:tailEnd type="none" w="med" len="med"/>
          </a:ln>
          <a:effectLst/>
        </p:spPr>
        <p:txBody>
          <a:bodyPr/>
          <a:lstStyle/>
          <a:p>
            <a:pPr>
              <a:spcBef>
                <a:spcPct val="0"/>
              </a:spcBef>
              <a:defRPr/>
            </a:pPr>
            <a:endParaRPr lang="de-DE" sz="2400" dirty="0">
              <a:ln>
                <a:solidFill>
                  <a:srgbClr val="FFFFFF"/>
                </a:solidFill>
              </a:ln>
              <a:latin typeface="Times" charset="0"/>
            </a:endParaRPr>
          </a:p>
        </p:txBody>
      </p:sp>
      <p:sp>
        <p:nvSpPr>
          <p:cNvPr id="15" name="Rechteck 15"/>
          <p:cNvSpPr>
            <a:spLocks noChangeArrowheads="1"/>
          </p:cNvSpPr>
          <p:nvPr userDrawn="1"/>
        </p:nvSpPr>
        <p:spPr bwMode="auto">
          <a:xfrm>
            <a:off x="828000" y="6138863"/>
            <a:ext cx="720725" cy="719137"/>
          </a:xfrm>
          <a:prstGeom prst="rect">
            <a:avLst/>
          </a:prstGeom>
          <a:solidFill>
            <a:srgbClr val="B9B9B9"/>
          </a:solidFill>
          <a:ln>
            <a:noFill/>
          </a:ln>
        </p:spPr>
        <p:txBody>
          <a:bodyPr/>
          <a:lstStyle/>
          <a:p>
            <a:pPr>
              <a:spcBef>
                <a:spcPct val="0"/>
              </a:spcBef>
            </a:pPr>
            <a:endParaRPr lang="de-DE" sz="2400">
              <a:latin typeface="Times" charset="0"/>
            </a:endParaRPr>
          </a:p>
        </p:txBody>
      </p:sp>
    </p:spTree>
    <p:extLst>
      <p:ext uri="{BB962C8B-B14F-4D97-AF65-F5344CB8AC3E}">
        <p14:creationId xmlns:p14="http://schemas.microsoft.com/office/powerpoint/2010/main" val="3333668075"/>
      </p:ext>
    </p:extLst>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type="obj">
  <p:cSld name="1_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lgn="l">
              <a:defRPr/>
            </a:lvl1pPr>
          </a:lstStyle>
          <a:p>
            <a:r>
              <a:rPr kumimoji="0" lang="en-US"/>
              <a:t>Click to edit Master title style</a:t>
            </a:r>
          </a:p>
        </p:txBody>
      </p:sp>
      <p:sp>
        <p:nvSpPr>
          <p:cNvPr id="3" name="Espace réservé du contenu 2"/>
          <p:cNvSpPr>
            <a:spLocks noGrp="1"/>
          </p:cNvSpPr>
          <p:nvPr>
            <p:ph idx="1"/>
          </p:nvPr>
        </p:nvSpPr>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dirty="0"/>
          </a:p>
        </p:txBody>
      </p:sp>
      <p:sp>
        <p:nvSpPr>
          <p:cNvPr id="9" name="Slide Number Placeholder 3"/>
          <p:cNvSpPr>
            <a:spLocks noGrp="1"/>
          </p:cNvSpPr>
          <p:nvPr>
            <p:ph type="sldNum" sz="quarter" idx="4"/>
          </p:nvPr>
        </p:nvSpPr>
        <p:spPr>
          <a:xfrm>
            <a:off x="8185376" y="6356351"/>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pic>
        <p:nvPicPr>
          <p:cNvPr id="5" name="Picture 4" descr="A picture containing drawing&#10;&#10;Description automatically generated">
            <a:extLst>
              <a:ext uri="{FF2B5EF4-FFF2-40B4-BE49-F238E27FC236}">
                <a16:creationId xmlns:a16="http://schemas.microsoft.com/office/drawing/2014/main" id="{83F0CE0B-D304-18B6-5B5F-4A9C14A927C4}"/>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5496" y="44624"/>
            <a:ext cx="681925" cy="716729"/>
          </a:xfrm>
          <a:prstGeom prst="rect">
            <a:avLst/>
          </a:prstGeom>
        </p:spPr>
      </p:pic>
    </p:spTree>
    <p:extLst>
      <p:ext uri="{BB962C8B-B14F-4D97-AF65-F5344CB8AC3E}">
        <p14:creationId xmlns:p14="http://schemas.microsoft.com/office/powerpoint/2010/main" val="96988060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 preserve="1">
  <p:cSld name="2_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lgn="l">
              <a:defRPr/>
            </a:lvl1pPr>
          </a:lstStyle>
          <a:p>
            <a:r>
              <a:rPr kumimoji="0" lang="en-US"/>
              <a:t>Click to edit Master title style</a:t>
            </a:r>
          </a:p>
        </p:txBody>
      </p:sp>
      <p:sp>
        <p:nvSpPr>
          <p:cNvPr id="3" name="Espace réservé du contenu 2"/>
          <p:cNvSpPr>
            <a:spLocks noGrp="1"/>
          </p:cNvSpPr>
          <p:nvPr>
            <p:ph idx="1"/>
          </p:nvPr>
        </p:nvSpPr>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dirty="0"/>
          </a:p>
        </p:txBody>
      </p:sp>
      <p:sp>
        <p:nvSpPr>
          <p:cNvPr id="9" name="Slide Number Placeholder 3"/>
          <p:cNvSpPr>
            <a:spLocks noGrp="1"/>
          </p:cNvSpPr>
          <p:nvPr>
            <p:ph type="sldNum" sz="quarter" idx="4"/>
          </p:nvPr>
        </p:nvSpPr>
        <p:spPr>
          <a:xfrm>
            <a:off x="8185376" y="6356351"/>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extLst>
      <p:ext uri="{BB962C8B-B14F-4D97-AF65-F5344CB8AC3E}">
        <p14:creationId xmlns:p14="http://schemas.microsoft.com/office/powerpoint/2010/main" val="349809271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8" name="Inhaltsplatzhalter 7"/>
          <p:cNvSpPr>
            <a:spLocks noGrp="1"/>
          </p:cNvSpPr>
          <p:nvPr>
            <p:ph sz="quarter" idx="13" hasCustomPrompt="1"/>
          </p:nvPr>
        </p:nvSpPr>
        <p:spPr/>
        <p:txBody>
          <a:bodyPr/>
          <a:lstStyle>
            <a:lvl1pPr marL="177800" marR="0" indent="-177800" algn="l" defTabSz="914400" rtl="0" eaLnBrk="1" fontAlgn="auto" latinLnBrk="0" hangingPunct="1">
              <a:lnSpc>
                <a:spcPct val="110000"/>
              </a:lnSpc>
              <a:spcBef>
                <a:spcPts val="0"/>
              </a:spcBef>
              <a:spcAft>
                <a:spcPts val="0"/>
              </a:spcAft>
              <a:buClr>
                <a:schemeClr val="tx1"/>
              </a:buClr>
              <a:buSzPct val="100000"/>
              <a:buFont typeface="Arial" panose="020B0604020202020204" pitchFamily="34" charset="0"/>
              <a:buChar char="•"/>
              <a:tabLst/>
              <a:defRPr>
                <a:latin typeface="+mn-lt"/>
              </a:defRPr>
            </a:lvl1pPr>
            <a:lvl2pPr marL="355600" marR="0" indent="-177800" algn="l" defTabSz="914400"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a:latin typeface="+mn-lt"/>
              </a:defRPr>
            </a:lvl2pPr>
            <a:lvl3pPr marL="539750" marR="0" indent="-184150" algn="l" defTabSz="914400"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a:latin typeface="+mn-lt"/>
              </a:defRPr>
            </a:lvl3pPr>
            <a:lvl4pPr marL="717550" marR="0" indent="-177800" algn="l" defTabSz="914400"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a:latin typeface="+mn-lt"/>
              </a:defRPr>
            </a:lvl4pPr>
            <a:lvl5pPr marL="895350" marR="0" indent="-177800" algn="l" defTabSz="914400"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a:latin typeface="+mn-lt"/>
              </a:defRPr>
            </a:lvl5pPr>
            <a:lvl6pPr marL="1074738" indent="-179388">
              <a:lnSpc>
                <a:spcPct val="110000"/>
              </a:lnSpc>
              <a:buClr>
                <a:schemeClr val="tx1"/>
              </a:buClr>
              <a:buFont typeface="Symbol" panose="05050102010706020507" pitchFamily="18" charset="2"/>
              <a:buChar char="-"/>
              <a:defRPr sz="1600"/>
            </a:lvl6pPr>
            <a:lvl7pPr marL="1257300" indent="-182563">
              <a:lnSpc>
                <a:spcPct val="110000"/>
              </a:lnSpc>
              <a:buFont typeface="Symbol" panose="05050102010706020507" pitchFamily="18" charset="2"/>
              <a:buChar char="-"/>
              <a:defRPr sz="1600"/>
            </a:lvl7pPr>
            <a:lvl8pPr marL="1436688" indent="-179388">
              <a:lnSpc>
                <a:spcPct val="110000"/>
              </a:lnSpc>
              <a:buFont typeface="Symbol" panose="05050102010706020507" pitchFamily="18" charset="2"/>
              <a:buChar char="-"/>
              <a:defRPr sz="1600"/>
            </a:lvl8pPr>
            <a:lvl9pPr marL="1614488" indent="-177800">
              <a:lnSpc>
                <a:spcPct val="110000"/>
              </a:lnSpc>
              <a:buFont typeface="Symbol" panose="05050102010706020507" pitchFamily="18" charset="2"/>
              <a:buChar char="-"/>
              <a:defRPr sz="1600"/>
            </a:lvl9pPr>
          </a:lstStyle>
          <a:p>
            <a:pPr lvl="0"/>
            <a:r>
              <a:rPr lang="en-GB" noProof="0" dirty="0" err="1"/>
              <a:t>Mastertextformat</a:t>
            </a:r>
            <a:r>
              <a:rPr lang="en-GB" noProof="0" dirty="0"/>
              <a:t> </a:t>
            </a:r>
            <a:r>
              <a:rPr lang="en-GB" noProof="0" dirty="0" err="1"/>
              <a:t>bearbeiten</a:t>
            </a:r>
            <a:endParaRPr lang="en-GB" noProof="0" dirty="0"/>
          </a:p>
          <a:p>
            <a:pPr lvl="1"/>
            <a:r>
              <a:rPr lang="en-GB" noProof="0" dirty="0" err="1"/>
              <a:t>Zweite</a:t>
            </a:r>
            <a:r>
              <a:rPr lang="en-GB" noProof="0" dirty="0"/>
              <a:t> </a:t>
            </a:r>
            <a:r>
              <a:rPr lang="en-GB" noProof="0" dirty="0" err="1"/>
              <a:t>Ebene</a:t>
            </a:r>
            <a:endParaRPr lang="en-GB" noProof="0" dirty="0"/>
          </a:p>
          <a:p>
            <a:pPr lvl="2"/>
            <a:r>
              <a:rPr lang="en-GB" noProof="0" dirty="0" err="1"/>
              <a:t>Dritte</a:t>
            </a:r>
            <a:r>
              <a:rPr lang="en-GB" noProof="0" dirty="0"/>
              <a:t> </a:t>
            </a:r>
            <a:r>
              <a:rPr lang="en-GB" noProof="0" dirty="0" err="1"/>
              <a:t>Ebene</a:t>
            </a:r>
            <a:endParaRPr lang="en-GB" noProof="0" dirty="0"/>
          </a:p>
          <a:p>
            <a:pPr lvl="3"/>
            <a:r>
              <a:rPr lang="en-GB" noProof="0" dirty="0" err="1"/>
              <a:t>Vierte</a:t>
            </a:r>
            <a:r>
              <a:rPr lang="en-GB" noProof="0" dirty="0"/>
              <a:t> </a:t>
            </a:r>
            <a:r>
              <a:rPr lang="en-GB" noProof="0" dirty="0" err="1"/>
              <a:t>Ebene</a:t>
            </a:r>
            <a:endParaRPr lang="en-GB" noProof="0" dirty="0"/>
          </a:p>
          <a:p>
            <a:pPr lvl="4"/>
            <a:r>
              <a:rPr lang="en-GB" noProof="0" dirty="0" err="1"/>
              <a:t>Fünfte</a:t>
            </a:r>
            <a:r>
              <a:rPr lang="en-GB" noProof="0" dirty="0"/>
              <a:t> </a:t>
            </a:r>
            <a:r>
              <a:rPr lang="en-GB" noProof="0" dirty="0" err="1"/>
              <a:t>Ebene</a:t>
            </a:r>
            <a:endParaRPr lang="en-GB" noProof="0" dirty="0"/>
          </a:p>
          <a:p>
            <a:pPr lvl="5"/>
            <a:r>
              <a:rPr lang="en-GB" noProof="0" dirty="0" err="1"/>
              <a:t>Sechste</a:t>
            </a:r>
            <a:r>
              <a:rPr lang="en-GB" noProof="0" dirty="0"/>
              <a:t> </a:t>
            </a:r>
            <a:r>
              <a:rPr lang="en-GB" noProof="0" dirty="0" err="1"/>
              <a:t>Ebene</a:t>
            </a:r>
            <a:endParaRPr lang="en-GB" noProof="0" dirty="0"/>
          </a:p>
          <a:p>
            <a:pPr lvl="6"/>
            <a:r>
              <a:rPr lang="en-GB" noProof="0" dirty="0" err="1"/>
              <a:t>Siebte</a:t>
            </a:r>
            <a:r>
              <a:rPr lang="en-GB" noProof="0" dirty="0"/>
              <a:t> </a:t>
            </a:r>
            <a:r>
              <a:rPr lang="en-GB" noProof="0" dirty="0" err="1"/>
              <a:t>Ebene</a:t>
            </a:r>
            <a:endParaRPr lang="en-GB" noProof="0" dirty="0"/>
          </a:p>
          <a:p>
            <a:pPr lvl="7"/>
            <a:r>
              <a:rPr lang="en-GB" noProof="0" dirty="0" err="1"/>
              <a:t>Achte</a:t>
            </a:r>
            <a:r>
              <a:rPr lang="en-GB" noProof="0" dirty="0"/>
              <a:t> </a:t>
            </a:r>
            <a:r>
              <a:rPr lang="en-GB" noProof="0" dirty="0" err="1"/>
              <a:t>Ebene</a:t>
            </a:r>
            <a:endParaRPr lang="en-GB" noProof="0" dirty="0"/>
          </a:p>
          <a:p>
            <a:pPr lvl="8"/>
            <a:r>
              <a:rPr lang="en-GB" noProof="0" dirty="0" err="1"/>
              <a:t>Neunte</a:t>
            </a:r>
            <a:r>
              <a:rPr lang="en-GB" noProof="0" dirty="0"/>
              <a:t> </a:t>
            </a:r>
            <a:r>
              <a:rPr lang="en-GB" noProof="0" dirty="0" err="1"/>
              <a:t>Ebene</a:t>
            </a:r>
            <a:endParaRPr kumimoji="0" lang="en-GB" sz="1800" b="0" i="0" u="none" strike="noStrike" kern="1200" cap="none" spc="0" normalizeH="0" baseline="0" noProof="0" dirty="0">
              <a:ln>
                <a:noFill/>
              </a:ln>
              <a:solidFill>
                <a:prstClr val="black">
                  <a:lumMod val="65000"/>
                  <a:lumOff val="35000"/>
                </a:prstClr>
              </a:solidFill>
              <a:effectLst/>
              <a:uLnTx/>
              <a:uFillTx/>
              <a:latin typeface="Rockwell"/>
              <a:ea typeface="+mn-ea"/>
              <a:cs typeface="+mn-cs"/>
            </a:endParaRPr>
          </a:p>
        </p:txBody>
      </p:sp>
      <p:sp>
        <p:nvSpPr>
          <p:cNvPr id="10" name="Titel 9"/>
          <p:cNvSpPr>
            <a:spLocks noGrp="1"/>
          </p:cNvSpPr>
          <p:nvPr>
            <p:ph type="title"/>
          </p:nvPr>
        </p:nvSpPr>
        <p:spPr/>
        <p:txBody>
          <a:bodyPr/>
          <a:lstStyle/>
          <a:p>
            <a:r>
              <a:rPr lang="en-US" noProof="0"/>
              <a:t>Click to edit Master title style</a:t>
            </a:r>
            <a:endParaRPr lang="en-GB" noProof="0" dirty="0"/>
          </a:p>
        </p:txBody>
      </p:sp>
      <p:sp>
        <p:nvSpPr>
          <p:cNvPr id="14" name="Foliennummernplatzhalter 13"/>
          <p:cNvSpPr>
            <a:spLocks noGrp="1"/>
          </p:cNvSpPr>
          <p:nvPr>
            <p:ph type="sldNum" sz="quarter" idx="16"/>
          </p:nvPr>
        </p:nvSpPr>
        <p:spPr/>
        <p:txBody>
          <a:bodyPr/>
          <a:lstStyle/>
          <a:p>
            <a:pPr algn="r">
              <a:defRPr/>
            </a:pPr>
            <a:r>
              <a:rPr lang="de-DE" dirty="0"/>
              <a:t>Page </a:t>
            </a:r>
            <a:fld id="{EBC07571-3134-BB4B-B83F-1A9FE18D34F3}" type="slidenum">
              <a:rPr lang="de-DE" smtClean="0"/>
              <a:pPr algn="r">
                <a:defRPr/>
              </a:pPr>
              <a:t>‹#›</a:t>
            </a:fld>
            <a:endParaRPr lang="de-DE" dirty="0"/>
          </a:p>
        </p:txBody>
      </p:sp>
      <p:pic>
        <p:nvPicPr>
          <p:cNvPr id="2" name="Picture 1" descr="A picture containing drawing&#10;&#10;Description automatically generated">
            <a:extLst>
              <a:ext uri="{FF2B5EF4-FFF2-40B4-BE49-F238E27FC236}">
                <a16:creationId xmlns:a16="http://schemas.microsoft.com/office/drawing/2014/main" id="{23CCA8EE-602F-1B7C-8853-1E459ED040CC}"/>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5496" y="44624"/>
            <a:ext cx="681925" cy="716729"/>
          </a:xfrm>
          <a:prstGeom prst="rect">
            <a:avLst/>
          </a:prstGeom>
        </p:spPr>
      </p:pic>
    </p:spTree>
    <p:extLst>
      <p:ext uri="{BB962C8B-B14F-4D97-AF65-F5344CB8AC3E}">
        <p14:creationId xmlns:p14="http://schemas.microsoft.com/office/powerpoint/2010/main" val="2131681881"/>
      </p:ext>
    </p:extLst>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el und Inhalt (grau)">
    <p:spTree>
      <p:nvGrpSpPr>
        <p:cNvPr id="1" name=""/>
        <p:cNvGrpSpPr/>
        <p:nvPr/>
      </p:nvGrpSpPr>
      <p:grpSpPr>
        <a:xfrm>
          <a:off x="0" y="0"/>
          <a:ext cx="0" cy="0"/>
          <a:chOff x="0" y="0"/>
          <a:chExt cx="0" cy="0"/>
        </a:xfrm>
      </p:grpSpPr>
      <p:sp>
        <p:nvSpPr>
          <p:cNvPr id="2" name="Rechteck 1"/>
          <p:cNvSpPr/>
          <p:nvPr userDrawn="1"/>
        </p:nvSpPr>
        <p:spPr bwMode="auto">
          <a:xfrm>
            <a:off x="827088" y="1412875"/>
            <a:ext cx="8066087" cy="5184775"/>
          </a:xfrm>
          <a:prstGeom prst="rect">
            <a:avLst/>
          </a:prstGeom>
          <a:solidFill>
            <a:srgbClr val="E5E5E5"/>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Times" charset="0"/>
            </a:endParaRPr>
          </a:p>
        </p:txBody>
      </p:sp>
      <p:sp>
        <p:nvSpPr>
          <p:cNvPr id="10" name="Titel 9"/>
          <p:cNvSpPr>
            <a:spLocks noGrp="1"/>
          </p:cNvSpPr>
          <p:nvPr>
            <p:ph type="title"/>
          </p:nvPr>
        </p:nvSpPr>
        <p:spPr/>
        <p:txBody>
          <a:bodyPr/>
          <a:lstStyle>
            <a:lvl1pPr>
              <a:defRPr spc="0" baseline="0"/>
            </a:lvl1pPr>
          </a:lstStyle>
          <a:p>
            <a:r>
              <a:rPr lang="en-US" noProof="0"/>
              <a:t>Click to edit Master title style</a:t>
            </a:r>
            <a:endParaRPr lang="en-GB" noProof="0" dirty="0"/>
          </a:p>
        </p:txBody>
      </p:sp>
      <p:sp>
        <p:nvSpPr>
          <p:cNvPr id="14" name="Foliennummernplatzhalter 13"/>
          <p:cNvSpPr>
            <a:spLocks noGrp="1"/>
          </p:cNvSpPr>
          <p:nvPr>
            <p:ph type="sldNum" sz="quarter" idx="16"/>
          </p:nvPr>
        </p:nvSpPr>
        <p:spPr/>
        <p:txBody>
          <a:bodyPr/>
          <a:lstStyle/>
          <a:p>
            <a:pPr algn="r">
              <a:defRPr/>
            </a:pPr>
            <a:r>
              <a:rPr lang="de-DE" dirty="0"/>
              <a:t>Page </a:t>
            </a:r>
            <a:fld id="{EBC07571-3134-BB4B-B83F-1A9FE18D34F3}" type="slidenum">
              <a:rPr lang="de-DE" smtClean="0"/>
              <a:pPr algn="r">
                <a:defRPr/>
              </a:pPr>
              <a:t>‹#›</a:t>
            </a:fld>
            <a:endParaRPr lang="de-DE" dirty="0"/>
          </a:p>
        </p:txBody>
      </p:sp>
      <p:sp>
        <p:nvSpPr>
          <p:cNvPr id="9" name="Inhaltsplatzhalter 7"/>
          <p:cNvSpPr>
            <a:spLocks noGrp="1"/>
          </p:cNvSpPr>
          <p:nvPr>
            <p:ph sz="quarter" idx="13" hasCustomPrompt="1"/>
          </p:nvPr>
        </p:nvSpPr>
        <p:spPr>
          <a:xfrm>
            <a:off x="934839" y="1484782"/>
            <a:ext cx="7885633" cy="4608514"/>
          </a:xfrm>
        </p:spPr>
        <p:txBody>
          <a:bodyPr/>
          <a:lstStyle>
            <a:lvl1pPr marL="177800" marR="0" indent="-177800" algn="l" defTabSz="914400" rtl="0" eaLnBrk="1" fontAlgn="auto" latinLnBrk="0" hangingPunct="1">
              <a:lnSpc>
                <a:spcPct val="110000"/>
              </a:lnSpc>
              <a:spcBef>
                <a:spcPts val="0"/>
              </a:spcBef>
              <a:spcAft>
                <a:spcPts val="0"/>
              </a:spcAft>
              <a:buClr>
                <a:schemeClr val="tx1"/>
              </a:buClr>
              <a:buSzPct val="100000"/>
              <a:buFont typeface="Arial" panose="020B0604020202020204" pitchFamily="34" charset="0"/>
              <a:buChar char="•"/>
              <a:tabLst/>
              <a:defRPr>
                <a:latin typeface="+mn-lt"/>
              </a:defRPr>
            </a:lvl1pPr>
            <a:lvl2pPr marL="355600" marR="0" indent="-177800" algn="l" defTabSz="914400"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a:latin typeface="+mn-lt"/>
              </a:defRPr>
            </a:lvl2pPr>
            <a:lvl3pPr marL="539750" marR="0" indent="-184150" algn="l" defTabSz="914400"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a:latin typeface="+mn-lt"/>
              </a:defRPr>
            </a:lvl3pPr>
            <a:lvl4pPr marL="717550" marR="0" indent="-177800" algn="l" defTabSz="914400"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a:latin typeface="+mn-lt"/>
              </a:defRPr>
            </a:lvl4pPr>
            <a:lvl5pPr marL="895350" marR="0" indent="-177800" algn="l" defTabSz="914400"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a:latin typeface="+mn-lt"/>
              </a:defRPr>
            </a:lvl5pPr>
            <a:lvl6pPr marL="1074738" indent="-179388">
              <a:lnSpc>
                <a:spcPct val="110000"/>
              </a:lnSpc>
              <a:buClr>
                <a:schemeClr val="tx1"/>
              </a:buClr>
              <a:buFont typeface="Symbol" panose="05050102010706020507" pitchFamily="18" charset="2"/>
              <a:buChar char="-"/>
              <a:defRPr sz="1600"/>
            </a:lvl6pPr>
            <a:lvl7pPr marL="1257300" indent="-182563">
              <a:lnSpc>
                <a:spcPct val="110000"/>
              </a:lnSpc>
              <a:buFont typeface="Symbol" panose="05050102010706020507" pitchFamily="18" charset="2"/>
              <a:buChar char="-"/>
              <a:defRPr sz="1600"/>
            </a:lvl7pPr>
            <a:lvl8pPr marL="1436688" indent="-179388">
              <a:lnSpc>
                <a:spcPct val="110000"/>
              </a:lnSpc>
              <a:buFont typeface="Symbol" panose="05050102010706020507" pitchFamily="18" charset="2"/>
              <a:buChar char="-"/>
              <a:defRPr sz="1600"/>
            </a:lvl8pPr>
            <a:lvl9pPr marL="1614488" indent="-177800">
              <a:lnSpc>
                <a:spcPct val="110000"/>
              </a:lnSpc>
              <a:buFont typeface="Symbol" panose="05050102010706020507" pitchFamily="18" charset="2"/>
              <a:buChar char="-"/>
              <a:defRPr sz="1600"/>
            </a:lvl9pPr>
          </a:lstStyle>
          <a:p>
            <a:pPr lvl="0"/>
            <a:r>
              <a:rPr lang="de-CH" dirty="0"/>
              <a:t>Mastertextformat bearbeiten</a:t>
            </a:r>
          </a:p>
          <a:p>
            <a:pPr lvl="1"/>
            <a:r>
              <a:rPr lang="de-CH" dirty="0"/>
              <a:t>Zweite Ebene</a:t>
            </a:r>
          </a:p>
          <a:p>
            <a:pPr lvl="2"/>
            <a:r>
              <a:rPr lang="de-CH" dirty="0"/>
              <a:t>Dritte Ebene</a:t>
            </a:r>
          </a:p>
          <a:p>
            <a:pPr lvl="3"/>
            <a:r>
              <a:rPr lang="de-CH" dirty="0"/>
              <a:t>Vierte Ebene</a:t>
            </a:r>
          </a:p>
          <a:p>
            <a:pPr lvl="4"/>
            <a:r>
              <a:rPr lang="de-CH" dirty="0"/>
              <a:t>Fünfte Ebene</a:t>
            </a:r>
          </a:p>
          <a:p>
            <a:pPr lvl="5"/>
            <a:r>
              <a:rPr lang="de-CH" dirty="0"/>
              <a:t>Sechste Ebene</a:t>
            </a:r>
          </a:p>
          <a:p>
            <a:pPr lvl="6"/>
            <a:r>
              <a:rPr lang="de-CH" dirty="0"/>
              <a:t>Siebte Ebene</a:t>
            </a:r>
          </a:p>
          <a:p>
            <a:pPr lvl="7"/>
            <a:r>
              <a:rPr lang="de-CH" dirty="0"/>
              <a:t>Achte Ebene</a:t>
            </a:r>
          </a:p>
          <a:p>
            <a:pPr lvl="8"/>
            <a:r>
              <a:rPr lang="de-CH" dirty="0"/>
              <a:t>Neunte Ebene</a:t>
            </a:r>
            <a:endParaRPr kumimoji="0" lang="de-CH" sz="1800" b="0" i="0" u="none" strike="noStrike" kern="1200" cap="none" spc="0" normalizeH="0" baseline="0" noProof="0" dirty="0">
              <a:ln>
                <a:noFill/>
              </a:ln>
              <a:solidFill>
                <a:prstClr val="black">
                  <a:lumMod val="65000"/>
                  <a:lumOff val="35000"/>
                </a:prstClr>
              </a:solidFill>
              <a:effectLst/>
              <a:uLnTx/>
              <a:uFillTx/>
              <a:latin typeface="Rockwell"/>
              <a:ea typeface="+mn-ea"/>
              <a:cs typeface="+mn-cs"/>
            </a:endParaRPr>
          </a:p>
        </p:txBody>
      </p:sp>
    </p:spTree>
    <p:extLst>
      <p:ext uri="{BB962C8B-B14F-4D97-AF65-F5344CB8AC3E}">
        <p14:creationId xmlns:p14="http://schemas.microsoft.com/office/powerpoint/2010/main" val="2878391058"/>
      </p:ext>
    </p:extLst>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el und zwei Inhalte">
    <p:spTree>
      <p:nvGrpSpPr>
        <p:cNvPr id="1" name=""/>
        <p:cNvGrpSpPr/>
        <p:nvPr/>
      </p:nvGrpSpPr>
      <p:grpSpPr>
        <a:xfrm>
          <a:off x="0" y="0"/>
          <a:ext cx="0" cy="0"/>
          <a:chOff x="0" y="0"/>
          <a:chExt cx="0" cy="0"/>
        </a:xfrm>
      </p:grpSpPr>
      <p:sp>
        <p:nvSpPr>
          <p:cNvPr id="11" name="Inhaltsplatzhalter 10"/>
          <p:cNvSpPr>
            <a:spLocks noGrp="1"/>
          </p:cNvSpPr>
          <p:nvPr>
            <p:ph sz="quarter" idx="13" hasCustomPrompt="1"/>
          </p:nvPr>
        </p:nvSpPr>
        <p:spPr>
          <a:xfrm>
            <a:off x="1042988" y="1341438"/>
            <a:ext cx="3781425" cy="4679950"/>
          </a:xfrm>
        </p:spPr>
        <p:txBody>
          <a:bodyPr/>
          <a:lstStyle>
            <a:lvl1pPr marL="177800" indent="-177800">
              <a:buClr>
                <a:schemeClr val="tx1"/>
              </a:buClr>
              <a:buFont typeface="Arial" panose="020B0604020202020204" pitchFamily="34" charset="0"/>
              <a:buChar char="•"/>
              <a:defRPr/>
            </a:lvl1pPr>
            <a:lvl2pPr marL="355600" indent="-177800">
              <a:buSzPct val="100000"/>
              <a:buFont typeface="Symbol" panose="05050102010706020507" pitchFamily="18" charset="2"/>
              <a:buChar char="-"/>
              <a:defRPr/>
            </a:lvl2pPr>
            <a:lvl3pPr marL="539750" indent="-184150">
              <a:buFont typeface="Symbol" panose="05050102010706020507" pitchFamily="18" charset="2"/>
              <a:buChar char="-"/>
              <a:defRPr/>
            </a:lvl3pPr>
            <a:lvl4pPr marL="717550" indent="-177800">
              <a:buFont typeface="Symbol" panose="05050102010706020507" pitchFamily="18" charset="2"/>
              <a:buChar char="-"/>
              <a:defRPr/>
            </a:lvl4pPr>
            <a:lvl5pPr marL="895350" indent="-177800">
              <a:buFont typeface="Symbol" panose="05050102010706020507" pitchFamily="18" charset="2"/>
              <a:buChar char="-"/>
              <a:defRPr/>
            </a:lvl5pPr>
            <a:lvl6pPr marL="1074738" indent="-179388">
              <a:buFont typeface="Symbol" panose="05050102010706020507" pitchFamily="18" charset="2"/>
              <a:buChar char="-"/>
              <a:defRPr sz="1600"/>
            </a:lvl6pPr>
            <a:lvl7pPr marL="1257300" indent="-182563">
              <a:buFont typeface="Symbol" panose="05050102010706020507" pitchFamily="18" charset="2"/>
              <a:buChar char="-"/>
              <a:defRPr sz="1600"/>
            </a:lvl7pPr>
            <a:lvl8pPr marL="1436688" indent="-179388">
              <a:buFont typeface="Symbol" panose="05050102010706020507" pitchFamily="18" charset="2"/>
              <a:buChar char="-"/>
              <a:defRPr sz="1600"/>
            </a:lvl8pPr>
            <a:lvl9pPr marL="1614488" indent="-177800">
              <a:buFont typeface="Symbol" panose="05050102010706020507" pitchFamily="18" charset="2"/>
              <a:buChar char="-"/>
              <a:defRPr sz="1600"/>
            </a:lvl9pPr>
          </a:lstStyle>
          <a:p>
            <a:pPr lvl="0"/>
            <a:r>
              <a:rPr lang="en-GB" noProof="0" dirty="0" err="1"/>
              <a:t>Mastertextformat</a:t>
            </a:r>
            <a:r>
              <a:rPr lang="en-GB" noProof="0" dirty="0"/>
              <a:t> </a:t>
            </a:r>
            <a:r>
              <a:rPr lang="en-GB" noProof="0" dirty="0" err="1"/>
              <a:t>bearbeiten</a:t>
            </a:r>
            <a:endParaRPr lang="en-GB" noProof="0" dirty="0"/>
          </a:p>
          <a:p>
            <a:pPr lvl="1"/>
            <a:r>
              <a:rPr lang="en-GB" noProof="0" dirty="0" err="1"/>
              <a:t>Zweite</a:t>
            </a:r>
            <a:r>
              <a:rPr lang="en-GB" noProof="0" dirty="0"/>
              <a:t> </a:t>
            </a:r>
            <a:r>
              <a:rPr lang="en-GB" noProof="0" dirty="0" err="1"/>
              <a:t>Ebene</a:t>
            </a:r>
            <a:endParaRPr lang="en-GB" noProof="0" dirty="0"/>
          </a:p>
          <a:p>
            <a:pPr lvl="2"/>
            <a:r>
              <a:rPr lang="en-GB" noProof="0" dirty="0" err="1"/>
              <a:t>Dritte</a:t>
            </a:r>
            <a:r>
              <a:rPr lang="en-GB" noProof="0" dirty="0"/>
              <a:t> </a:t>
            </a:r>
            <a:r>
              <a:rPr lang="en-GB" noProof="0" dirty="0" err="1"/>
              <a:t>Ebene</a:t>
            </a:r>
            <a:endParaRPr lang="en-GB" noProof="0" dirty="0"/>
          </a:p>
          <a:p>
            <a:pPr lvl="3"/>
            <a:r>
              <a:rPr lang="en-GB" noProof="0" dirty="0" err="1"/>
              <a:t>Vierte</a:t>
            </a:r>
            <a:r>
              <a:rPr lang="en-GB" noProof="0" dirty="0"/>
              <a:t> </a:t>
            </a:r>
            <a:r>
              <a:rPr lang="en-GB" noProof="0" dirty="0" err="1"/>
              <a:t>Ebene</a:t>
            </a:r>
            <a:endParaRPr lang="en-GB" noProof="0" dirty="0"/>
          </a:p>
          <a:p>
            <a:pPr lvl="4"/>
            <a:r>
              <a:rPr lang="en-GB" noProof="0" dirty="0" err="1"/>
              <a:t>Fünfte</a:t>
            </a:r>
            <a:r>
              <a:rPr lang="en-GB" noProof="0" dirty="0"/>
              <a:t> </a:t>
            </a:r>
            <a:r>
              <a:rPr lang="en-GB" noProof="0" dirty="0" err="1"/>
              <a:t>Ebene</a:t>
            </a:r>
            <a:endParaRPr lang="en-GB" noProof="0" dirty="0"/>
          </a:p>
          <a:p>
            <a:pPr lvl="5"/>
            <a:r>
              <a:rPr lang="en-GB" noProof="0" dirty="0" err="1"/>
              <a:t>Sechste</a:t>
            </a:r>
            <a:r>
              <a:rPr lang="en-GB" noProof="0" dirty="0"/>
              <a:t> </a:t>
            </a:r>
            <a:r>
              <a:rPr lang="en-GB" noProof="0" dirty="0" err="1"/>
              <a:t>Ebene</a:t>
            </a:r>
            <a:endParaRPr lang="en-GB" noProof="0" dirty="0"/>
          </a:p>
          <a:p>
            <a:pPr lvl="6"/>
            <a:r>
              <a:rPr lang="en-GB" noProof="0" dirty="0" err="1"/>
              <a:t>Siebte</a:t>
            </a:r>
            <a:r>
              <a:rPr lang="en-GB" noProof="0" dirty="0"/>
              <a:t> </a:t>
            </a:r>
            <a:r>
              <a:rPr lang="en-GB" noProof="0" dirty="0" err="1"/>
              <a:t>Ebene</a:t>
            </a:r>
            <a:endParaRPr lang="en-GB" noProof="0" dirty="0"/>
          </a:p>
          <a:p>
            <a:pPr lvl="7"/>
            <a:r>
              <a:rPr lang="en-GB" noProof="0" dirty="0" err="1"/>
              <a:t>Achte</a:t>
            </a:r>
            <a:r>
              <a:rPr lang="en-GB" noProof="0" dirty="0"/>
              <a:t> </a:t>
            </a:r>
            <a:r>
              <a:rPr lang="en-GB" noProof="0" dirty="0" err="1"/>
              <a:t>Ebene</a:t>
            </a:r>
            <a:endParaRPr lang="en-GB" noProof="0" dirty="0"/>
          </a:p>
          <a:p>
            <a:pPr lvl="8"/>
            <a:r>
              <a:rPr lang="en-GB" noProof="0" dirty="0" err="1"/>
              <a:t>Neunte</a:t>
            </a:r>
            <a:r>
              <a:rPr lang="en-GB" noProof="0" dirty="0"/>
              <a:t> </a:t>
            </a:r>
            <a:r>
              <a:rPr lang="en-GB" noProof="0" dirty="0" err="1"/>
              <a:t>Ebene</a:t>
            </a:r>
            <a:endParaRPr lang="en-GB" noProof="0" dirty="0"/>
          </a:p>
        </p:txBody>
      </p:sp>
      <p:sp>
        <p:nvSpPr>
          <p:cNvPr id="15" name="Foliennummernplatzhalter 14"/>
          <p:cNvSpPr>
            <a:spLocks noGrp="1"/>
          </p:cNvSpPr>
          <p:nvPr>
            <p:ph type="sldNum" sz="quarter" idx="17"/>
          </p:nvPr>
        </p:nvSpPr>
        <p:spPr/>
        <p:txBody>
          <a:bodyPr/>
          <a:lstStyle/>
          <a:p>
            <a:pPr algn="r">
              <a:defRPr/>
            </a:pPr>
            <a:r>
              <a:rPr lang="de-DE" dirty="0"/>
              <a:t>Page </a:t>
            </a:r>
            <a:fld id="{EBC07571-3134-BB4B-B83F-1A9FE18D34F3}" type="slidenum">
              <a:rPr lang="de-DE" smtClean="0"/>
              <a:pPr algn="r">
                <a:defRPr/>
              </a:pPr>
              <a:t>‹#›</a:t>
            </a:fld>
            <a:endParaRPr lang="de-DE" dirty="0"/>
          </a:p>
        </p:txBody>
      </p:sp>
      <p:sp>
        <p:nvSpPr>
          <p:cNvPr id="16" name="Titel 15"/>
          <p:cNvSpPr>
            <a:spLocks noGrp="1"/>
          </p:cNvSpPr>
          <p:nvPr>
            <p:ph type="title"/>
          </p:nvPr>
        </p:nvSpPr>
        <p:spPr/>
        <p:txBody>
          <a:bodyPr/>
          <a:lstStyle/>
          <a:p>
            <a:r>
              <a:rPr lang="en-US" noProof="0"/>
              <a:t>Click to edit Master title style</a:t>
            </a:r>
            <a:endParaRPr lang="en-GB" noProof="0" dirty="0"/>
          </a:p>
        </p:txBody>
      </p:sp>
      <p:sp>
        <p:nvSpPr>
          <p:cNvPr id="8" name="Inhaltsplatzhalter 10"/>
          <p:cNvSpPr>
            <a:spLocks noGrp="1"/>
          </p:cNvSpPr>
          <p:nvPr>
            <p:ph sz="quarter" idx="18" hasCustomPrompt="1"/>
          </p:nvPr>
        </p:nvSpPr>
        <p:spPr>
          <a:xfrm>
            <a:off x="5003800" y="1337869"/>
            <a:ext cx="3781425" cy="4679950"/>
          </a:xfrm>
        </p:spPr>
        <p:txBody>
          <a:bodyPr/>
          <a:lstStyle>
            <a:lvl1pPr marL="177800" indent="-177800">
              <a:buClr>
                <a:schemeClr val="tx1"/>
              </a:buClr>
              <a:buFont typeface="Arial" panose="020B0604020202020204" pitchFamily="34" charset="0"/>
              <a:buChar char="•"/>
              <a:defRPr/>
            </a:lvl1pPr>
            <a:lvl2pPr marL="355600" indent="-177800">
              <a:buSzPct val="100000"/>
              <a:buFont typeface="Symbol" panose="05050102010706020507" pitchFamily="18" charset="2"/>
              <a:buChar char="-"/>
              <a:defRPr/>
            </a:lvl2pPr>
            <a:lvl3pPr marL="539750" indent="-184150">
              <a:buFont typeface="Symbol" panose="05050102010706020507" pitchFamily="18" charset="2"/>
              <a:buChar char="-"/>
              <a:defRPr/>
            </a:lvl3pPr>
            <a:lvl4pPr marL="717550" indent="-177800">
              <a:buFont typeface="Symbol" panose="05050102010706020507" pitchFamily="18" charset="2"/>
              <a:buChar char="-"/>
              <a:defRPr/>
            </a:lvl4pPr>
            <a:lvl5pPr marL="895350" indent="-177800">
              <a:buFont typeface="Symbol" panose="05050102010706020507" pitchFamily="18" charset="2"/>
              <a:buChar char="-"/>
              <a:defRPr/>
            </a:lvl5pPr>
            <a:lvl6pPr marL="1074738" indent="-179388">
              <a:buFont typeface="Symbol" panose="05050102010706020507" pitchFamily="18" charset="2"/>
              <a:buChar char="-"/>
              <a:defRPr sz="1600"/>
            </a:lvl6pPr>
            <a:lvl7pPr marL="1257300" indent="-182563">
              <a:buFont typeface="Symbol" panose="05050102010706020507" pitchFamily="18" charset="2"/>
              <a:buChar char="-"/>
              <a:defRPr sz="1600"/>
            </a:lvl7pPr>
            <a:lvl8pPr marL="1436688" indent="-179388">
              <a:buFont typeface="Symbol" panose="05050102010706020507" pitchFamily="18" charset="2"/>
              <a:buChar char="-"/>
              <a:defRPr sz="1600"/>
            </a:lvl8pPr>
            <a:lvl9pPr marL="1614488" indent="-177800">
              <a:buFont typeface="Symbol" panose="05050102010706020507" pitchFamily="18" charset="2"/>
              <a:buChar char="-"/>
              <a:defRPr sz="1600"/>
            </a:lvl9pPr>
          </a:lstStyle>
          <a:p>
            <a:pPr lvl="0"/>
            <a:r>
              <a:rPr lang="en-GB" noProof="0" dirty="0" err="1"/>
              <a:t>Mastertextformat</a:t>
            </a:r>
            <a:r>
              <a:rPr lang="en-GB" noProof="0" dirty="0"/>
              <a:t> </a:t>
            </a:r>
            <a:r>
              <a:rPr lang="en-GB" noProof="0" dirty="0" err="1"/>
              <a:t>bearbeiten</a:t>
            </a:r>
            <a:endParaRPr lang="en-GB" noProof="0" dirty="0"/>
          </a:p>
          <a:p>
            <a:pPr lvl="1"/>
            <a:r>
              <a:rPr lang="en-GB" noProof="0" dirty="0" err="1"/>
              <a:t>Zweite</a:t>
            </a:r>
            <a:r>
              <a:rPr lang="en-GB" noProof="0" dirty="0"/>
              <a:t> </a:t>
            </a:r>
            <a:r>
              <a:rPr lang="en-GB" noProof="0" dirty="0" err="1"/>
              <a:t>Ebene</a:t>
            </a:r>
            <a:endParaRPr lang="en-GB" noProof="0" dirty="0"/>
          </a:p>
          <a:p>
            <a:pPr lvl="2"/>
            <a:r>
              <a:rPr lang="en-GB" noProof="0" dirty="0" err="1"/>
              <a:t>Dritte</a:t>
            </a:r>
            <a:r>
              <a:rPr lang="en-GB" noProof="0" dirty="0"/>
              <a:t> </a:t>
            </a:r>
            <a:r>
              <a:rPr lang="en-GB" noProof="0" dirty="0" err="1"/>
              <a:t>Ebene</a:t>
            </a:r>
            <a:endParaRPr lang="en-GB" noProof="0" dirty="0"/>
          </a:p>
          <a:p>
            <a:pPr lvl="3"/>
            <a:r>
              <a:rPr lang="en-GB" noProof="0" dirty="0" err="1"/>
              <a:t>Vierte</a:t>
            </a:r>
            <a:r>
              <a:rPr lang="en-GB" noProof="0" dirty="0"/>
              <a:t> </a:t>
            </a:r>
            <a:r>
              <a:rPr lang="en-GB" noProof="0" dirty="0" err="1"/>
              <a:t>Ebene</a:t>
            </a:r>
            <a:endParaRPr lang="en-GB" noProof="0" dirty="0"/>
          </a:p>
          <a:p>
            <a:pPr lvl="4"/>
            <a:r>
              <a:rPr lang="en-GB" noProof="0" dirty="0" err="1"/>
              <a:t>Fünfte</a:t>
            </a:r>
            <a:r>
              <a:rPr lang="en-GB" noProof="0" dirty="0"/>
              <a:t> </a:t>
            </a:r>
            <a:r>
              <a:rPr lang="en-GB" noProof="0" dirty="0" err="1"/>
              <a:t>Ebene</a:t>
            </a:r>
            <a:endParaRPr lang="en-GB" noProof="0" dirty="0"/>
          </a:p>
          <a:p>
            <a:pPr lvl="5"/>
            <a:r>
              <a:rPr lang="en-GB" noProof="0" dirty="0" err="1"/>
              <a:t>Sechste</a:t>
            </a:r>
            <a:r>
              <a:rPr lang="en-GB" noProof="0" dirty="0"/>
              <a:t> </a:t>
            </a:r>
            <a:r>
              <a:rPr lang="en-GB" noProof="0" dirty="0" err="1"/>
              <a:t>Ebene</a:t>
            </a:r>
            <a:endParaRPr lang="en-GB" noProof="0" dirty="0"/>
          </a:p>
          <a:p>
            <a:pPr lvl="6"/>
            <a:r>
              <a:rPr lang="en-GB" noProof="0" dirty="0" err="1"/>
              <a:t>Siebte</a:t>
            </a:r>
            <a:r>
              <a:rPr lang="en-GB" noProof="0" dirty="0"/>
              <a:t> </a:t>
            </a:r>
            <a:r>
              <a:rPr lang="en-GB" noProof="0" dirty="0" err="1"/>
              <a:t>Ebene</a:t>
            </a:r>
            <a:endParaRPr lang="en-GB" noProof="0" dirty="0"/>
          </a:p>
          <a:p>
            <a:pPr lvl="7"/>
            <a:r>
              <a:rPr lang="en-GB" noProof="0" dirty="0" err="1"/>
              <a:t>Achte</a:t>
            </a:r>
            <a:r>
              <a:rPr lang="en-GB" noProof="0" dirty="0"/>
              <a:t> </a:t>
            </a:r>
            <a:r>
              <a:rPr lang="en-GB" noProof="0" dirty="0" err="1"/>
              <a:t>Ebene</a:t>
            </a:r>
            <a:endParaRPr lang="en-GB" noProof="0" dirty="0"/>
          </a:p>
          <a:p>
            <a:pPr lvl="8"/>
            <a:r>
              <a:rPr lang="en-GB" noProof="0" dirty="0" err="1"/>
              <a:t>Neunte</a:t>
            </a:r>
            <a:r>
              <a:rPr lang="en-GB" noProof="0" dirty="0"/>
              <a:t> </a:t>
            </a:r>
            <a:r>
              <a:rPr lang="en-GB" noProof="0" dirty="0" err="1"/>
              <a:t>Ebene</a:t>
            </a:r>
            <a:endParaRPr lang="en-GB" noProof="0" dirty="0"/>
          </a:p>
        </p:txBody>
      </p:sp>
    </p:spTree>
    <p:extLst>
      <p:ext uri="{BB962C8B-B14F-4D97-AF65-F5344CB8AC3E}">
        <p14:creationId xmlns:p14="http://schemas.microsoft.com/office/powerpoint/2010/main" val="653103038"/>
      </p:ext>
    </p:extLst>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el und zwei Inhalte (grau)">
    <p:spTree>
      <p:nvGrpSpPr>
        <p:cNvPr id="1" name=""/>
        <p:cNvGrpSpPr/>
        <p:nvPr/>
      </p:nvGrpSpPr>
      <p:grpSpPr>
        <a:xfrm>
          <a:off x="0" y="0"/>
          <a:ext cx="0" cy="0"/>
          <a:chOff x="0" y="0"/>
          <a:chExt cx="0" cy="0"/>
        </a:xfrm>
      </p:grpSpPr>
      <p:sp>
        <p:nvSpPr>
          <p:cNvPr id="10" name="Rechteck 9"/>
          <p:cNvSpPr/>
          <p:nvPr userDrawn="1"/>
        </p:nvSpPr>
        <p:spPr bwMode="auto">
          <a:xfrm>
            <a:off x="827088" y="1412875"/>
            <a:ext cx="8066087" cy="5184775"/>
          </a:xfrm>
          <a:prstGeom prst="rect">
            <a:avLst/>
          </a:prstGeom>
          <a:solidFill>
            <a:srgbClr val="E5E5E5"/>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Times" charset="0"/>
            </a:endParaRPr>
          </a:p>
        </p:txBody>
      </p:sp>
      <p:sp>
        <p:nvSpPr>
          <p:cNvPr id="15" name="Foliennummernplatzhalter 14"/>
          <p:cNvSpPr>
            <a:spLocks noGrp="1"/>
          </p:cNvSpPr>
          <p:nvPr>
            <p:ph type="sldNum" sz="quarter" idx="17"/>
          </p:nvPr>
        </p:nvSpPr>
        <p:spPr/>
        <p:txBody>
          <a:bodyPr/>
          <a:lstStyle/>
          <a:p>
            <a:pPr algn="r">
              <a:defRPr/>
            </a:pPr>
            <a:r>
              <a:rPr lang="de-DE" dirty="0"/>
              <a:t>Page </a:t>
            </a:r>
            <a:fld id="{EBC07571-3134-BB4B-B83F-1A9FE18D34F3}" type="slidenum">
              <a:rPr lang="de-DE" smtClean="0"/>
              <a:pPr algn="r">
                <a:defRPr/>
              </a:pPr>
              <a:t>‹#›</a:t>
            </a:fld>
            <a:endParaRPr lang="de-DE" dirty="0"/>
          </a:p>
        </p:txBody>
      </p:sp>
      <p:sp>
        <p:nvSpPr>
          <p:cNvPr id="16" name="Titel 15"/>
          <p:cNvSpPr>
            <a:spLocks noGrp="1"/>
          </p:cNvSpPr>
          <p:nvPr>
            <p:ph type="title"/>
          </p:nvPr>
        </p:nvSpPr>
        <p:spPr/>
        <p:txBody>
          <a:bodyPr/>
          <a:lstStyle/>
          <a:p>
            <a:r>
              <a:rPr lang="en-US" noProof="0"/>
              <a:t>Click to edit Master title style</a:t>
            </a:r>
            <a:endParaRPr lang="en-GB" noProof="0" dirty="0"/>
          </a:p>
        </p:txBody>
      </p:sp>
      <p:sp>
        <p:nvSpPr>
          <p:cNvPr id="17" name="Inhaltsplatzhalter 10"/>
          <p:cNvSpPr>
            <a:spLocks noGrp="1"/>
          </p:cNvSpPr>
          <p:nvPr>
            <p:ph sz="quarter" idx="18" hasCustomPrompt="1"/>
          </p:nvPr>
        </p:nvSpPr>
        <p:spPr>
          <a:xfrm>
            <a:off x="938416" y="1449803"/>
            <a:ext cx="3781425" cy="4571585"/>
          </a:xfrm>
        </p:spPr>
        <p:txBody>
          <a:bodyPr/>
          <a:lstStyle>
            <a:lvl1pPr marL="177800" indent="-177800">
              <a:buClr>
                <a:schemeClr val="tx1"/>
              </a:buClr>
              <a:buFont typeface="Arial" panose="020B0604020202020204" pitchFamily="34" charset="0"/>
              <a:buChar char="•"/>
              <a:defRPr/>
            </a:lvl1pPr>
            <a:lvl2pPr marL="355600" indent="-177800">
              <a:buSzPct val="100000"/>
              <a:buFont typeface="Symbol" panose="05050102010706020507" pitchFamily="18" charset="2"/>
              <a:buChar char="-"/>
              <a:defRPr/>
            </a:lvl2pPr>
            <a:lvl3pPr marL="539750" indent="-184150">
              <a:buFont typeface="Symbol" panose="05050102010706020507" pitchFamily="18" charset="2"/>
              <a:buChar char="-"/>
              <a:defRPr/>
            </a:lvl3pPr>
            <a:lvl4pPr marL="717550" indent="-177800">
              <a:buFont typeface="Symbol" panose="05050102010706020507" pitchFamily="18" charset="2"/>
              <a:buChar char="-"/>
              <a:defRPr/>
            </a:lvl4pPr>
            <a:lvl5pPr marL="895350" indent="-177800">
              <a:buFont typeface="Symbol" panose="05050102010706020507" pitchFamily="18" charset="2"/>
              <a:buChar char="-"/>
              <a:defRPr/>
            </a:lvl5pPr>
            <a:lvl6pPr marL="1074738" indent="-179388">
              <a:buFont typeface="Symbol" panose="05050102010706020507" pitchFamily="18" charset="2"/>
              <a:buChar char="-"/>
              <a:defRPr sz="1600"/>
            </a:lvl6pPr>
            <a:lvl7pPr marL="1257300" indent="-182563">
              <a:buFont typeface="Symbol" panose="05050102010706020507" pitchFamily="18" charset="2"/>
              <a:buChar char="-"/>
              <a:defRPr sz="1600"/>
            </a:lvl7pPr>
            <a:lvl8pPr marL="1436688" indent="-179388">
              <a:buFont typeface="Symbol" panose="05050102010706020507" pitchFamily="18" charset="2"/>
              <a:buChar char="-"/>
              <a:defRPr sz="1600"/>
            </a:lvl8pPr>
            <a:lvl9pPr marL="1614488" indent="-177800">
              <a:buFont typeface="Symbol" panose="05050102010706020507" pitchFamily="18" charset="2"/>
              <a:buChar char="-"/>
              <a:defRPr sz="1600"/>
            </a:lvl9pPr>
          </a:lstStyle>
          <a:p>
            <a:pPr lvl="0"/>
            <a:r>
              <a:rPr lang="en-GB" noProof="0" dirty="0" err="1"/>
              <a:t>Mastertextformat</a:t>
            </a:r>
            <a:r>
              <a:rPr lang="en-GB" noProof="0" dirty="0"/>
              <a:t> </a:t>
            </a:r>
            <a:r>
              <a:rPr lang="en-GB" noProof="0" dirty="0" err="1"/>
              <a:t>bearbeiten</a:t>
            </a:r>
            <a:endParaRPr lang="en-GB" noProof="0" dirty="0"/>
          </a:p>
          <a:p>
            <a:pPr lvl="1"/>
            <a:r>
              <a:rPr lang="en-GB" noProof="0" dirty="0" err="1"/>
              <a:t>Zweite</a:t>
            </a:r>
            <a:r>
              <a:rPr lang="en-GB" noProof="0" dirty="0"/>
              <a:t> </a:t>
            </a:r>
            <a:r>
              <a:rPr lang="en-GB" noProof="0" dirty="0" err="1"/>
              <a:t>Ebene</a:t>
            </a:r>
            <a:endParaRPr lang="en-GB" noProof="0" dirty="0"/>
          </a:p>
          <a:p>
            <a:pPr lvl="2"/>
            <a:r>
              <a:rPr lang="en-GB" noProof="0" dirty="0" err="1"/>
              <a:t>Dritte</a:t>
            </a:r>
            <a:r>
              <a:rPr lang="en-GB" noProof="0" dirty="0"/>
              <a:t> </a:t>
            </a:r>
            <a:r>
              <a:rPr lang="en-GB" noProof="0" dirty="0" err="1"/>
              <a:t>Ebene</a:t>
            </a:r>
            <a:endParaRPr lang="en-GB" noProof="0" dirty="0"/>
          </a:p>
          <a:p>
            <a:pPr lvl="3"/>
            <a:r>
              <a:rPr lang="en-GB" noProof="0" dirty="0" err="1"/>
              <a:t>Vierte</a:t>
            </a:r>
            <a:r>
              <a:rPr lang="en-GB" noProof="0" dirty="0"/>
              <a:t> </a:t>
            </a:r>
            <a:r>
              <a:rPr lang="en-GB" noProof="0" dirty="0" err="1"/>
              <a:t>Ebene</a:t>
            </a:r>
            <a:endParaRPr lang="en-GB" noProof="0" dirty="0"/>
          </a:p>
          <a:p>
            <a:pPr lvl="4"/>
            <a:r>
              <a:rPr lang="en-GB" noProof="0" dirty="0" err="1"/>
              <a:t>Fünfte</a:t>
            </a:r>
            <a:r>
              <a:rPr lang="en-GB" noProof="0" dirty="0"/>
              <a:t> </a:t>
            </a:r>
            <a:r>
              <a:rPr lang="en-GB" noProof="0" dirty="0" err="1"/>
              <a:t>Ebene</a:t>
            </a:r>
            <a:endParaRPr lang="en-GB" noProof="0" dirty="0"/>
          </a:p>
          <a:p>
            <a:pPr lvl="5"/>
            <a:r>
              <a:rPr lang="en-GB" noProof="0" dirty="0" err="1"/>
              <a:t>Sechste</a:t>
            </a:r>
            <a:r>
              <a:rPr lang="en-GB" noProof="0" dirty="0"/>
              <a:t> </a:t>
            </a:r>
            <a:r>
              <a:rPr lang="en-GB" noProof="0" dirty="0" err="1"/>
              <a:t>Ebene</a:t>
            </a:r>
            <a:endParaRPr lang="en-GB" noProof="0" dirty="0"/>
          </a:p>
          <a:p>
            <a:pPr lvl="6"/>
            <a:r>
              <a:rPr lang="en-GB" noProof="0" dirty="0" err="1"/>
              <a:t>Siebte</a:t>
            </a:r>
            <a:r>
              <a:rPr lang="en-GB" noProof="0" dirty="0"/>
              <a:t> </a:t>
            </a:r>
            <a:r>
              <a:rPr lang="en-GB" noProof="0" dirty="0" err="1"/>
              <a:t>Ebene</a:t>
            </a:r>
            <a:endParaRPr lang="en-GB" noProof="0" dirty="0"/>
          </a:p>
          <a:p>
            <a:pPr lvl="7"/>
            <a:r>
              <a:rPr lang="en-GB" noProof="0" dirty="0" err="1"/>
              <a:t>Achte</a:t>
            </a:r>
            <a:r>
              <a:rPr lang="en-GB" noProof="0" dirty="0"/>
              <a:t> </a:t>
            </a:r>
            <a:r>
              <a:rPr lang="en-GB" noProof="0" dirty="0" err="1"/>
              <a:t>Ebene</a:t>
            </a:r>
            <a:endParaRPr lang="en-GB" noProof="0" dirty="0"/>
          </a:p>
          <a:p>
            <a:pPr lvl="8"/>
            <a:r>
              <a:rPr lang="en-GB" noProof="0" dirty="0" err="1"/>
              <a:t>Neunte</a:t>
            </a:r>
            <a:r>
              <a:rPr lang="en-GB" noProof="0" dirty="0"/>
              <a:t> </a:t>
            </a:r>
            <a:r>
              <a:rPr lang="en-GB" noProof="0" dirty="0" err="1"/>
              <a:t>Ebene</a:t>
            </a:r>
            <a:endParaRPr lang="en-GB" noProof="0" dirty="0"/>
          </a:p>
        </p:txBody>
      </p:sp>
      <p:sp>
        <p:nvSpPr>
          <p:cNvPr id="18" name="Inhaltsplatzhalter 10"/>
          <p:cNvSpPr>
            <a:spLocks noGrp="1"/>
          </p:cNvSpPr>
          <p:nvPr>
            <p:ph sz="quarter" idx="19" hasCustomPrompt="1"/>
          </p:nvPr>
        </p:nvSpPr>
        <p:spPr>
          <a:xfrm>
            <a:off x="4899228" y="1446234"/>
            <a:ext cx="3781425" cy="4575154"/>
          </a:xfrm>
        </p:spPr>
        <p:txBody>
          <a:bodyPr/>
          <a:lstStyle>
            <a:lvl1pPr marL="177800" indent="-177800">
              <a:buClr>
                <a:schemeClr val="tx1"/>
              </a:buClr>
              <a:buFont typeface="Arial" panose="020B0604020202020204" pitchFamily="34" charset="0"/>
              <a:buChar char="•"/>
              <a:defRPr/>
            </a:lvl1pPr>
            <a:lvl2pPr marL="355600" indent="-177800">
              <a:buSzPct val="100000"/>
              <a:buFont typeface="Symbol" panose="05050102010706020507" pitchFamily="18" charset="2"/>
              <a:buChar char="-"/>
              <a:defRPr/>
            </a:lvl2pPr>
            <a:lvl3pPr marL="539750" indent="-184150">
              <a:buFont typeface="Symbol" panose="05050102010706020507" pitchFamily="18" charset="2"/>
              <a:buChar char="-"/>
              <a:defRPr/>
            </a:lvl3pPr>
            <a:lvl4pPr marL="717550" indent="-177800">
              <a:buFont typeface="Symbol" panose="05050102010706020507" pitchFamily="18" charset="2"/>
              <a:buChar char="-"/>
              <a:defRPr/>
            </a:lvl4pPr>
            <a:lvl5pPr marL="895350" indent="-177800">
              <a:buFont typeface="Symbol" panose="05050102010706020507" pitchFamily="18" charset="2"/>
              <a:buChar char="-"/>
              <a:defRPr/>
            </a:lvl5pPr>
            <a:lvl6pPr marL="1074738" indent="-179388">
              <a:buFont typeface="Symbol" panose="05050102010706020507" pitchFamily="18" charset="2"/>
              <a:buChar char="-"/>
              <a:defRPr sz="1600"/>
            </a:lvl6pPr>
            <a:lvl7pPr marL="1257300" indent="-182563">
              <a:buFont typeface="Symbol" panose="05050102010706020507" pitchFamily="18" charset="2"/>
              <a:buChar char="-"/>
              <a:defRPr sz="1600"/>
            </a:lvl7pPr>
            <a:lvl8pPr marL="1436688" indent="-179388">
              <a:buFont typeface="Symbol" panose="05050102010706020507" pitchFamily="18" charset="2"/>
              <a:buChar char="-"/>
              <a:defRPr sz="1600"/>
            </a:lvl8pPr>
            <a:lvl9pPr marL="1614488" indent="-177800">
              <a:buFont typeface="Symbol" panose="05050102010706020507" pitchFamily="18" charset="2"/>
              <a:buChar char="-"/>
              <a:defRPr sz="1600"/>
            </a:lvl9pPr>
          </a:lstStyle>
          <a:p>
            <a:pPr lvl="0"/>
            <a:r>
              <a:rPr lang="en-GB" noProof="0" dirty="0" err="1"/>
              <a:t>Mastertextformat</a:t>
            </a:r>
            <a:r>
              <a:rPr lang="en-GB" noProof="0" dirty="0"/>
              <a:t> </a:t>
            </a:r>
            <a:r>
              <a:rPr lang="en-GB" noProof="0" dirty="0" err="1"/>
              <a:t>bearbeiten</a:t>
            </a:r>
            <a:endParaRPr lang="en-GB" noProof="0" dirty="0"/>
          </a:p>
          <a:p>
            <a:pPr lvl="1"/>
            <a:r>
              <a:rPr lang="en-GB" noProof="0" dirty="0" err="1"/>
              <a:t>Zweite</a:t>
            </a:r>
            <a:r>
              <a:rPr lang="en-GB" noProof="0" dirty="0"/>
              <a:t> </a:t>
            </a:r>
            <a:r>
              <a:rPr lang="en-GB" noProof="0" dirty="0" err="1"/>
              <a:t>Ebene</a:t>
            </a:r>
            <a:endParaRPr lang="en-GB" noProof="0" dirty="0"/>
          </a:p>
          <a:p>
            <a:pPr lvl="2"/>
            <a:r>
              <a:rPr lang="en-GB" noProof="0" dirty="0" err="1"/>
              <a:t>Dritte</a:t>
            </a:r>
            <a:r>
              <a:rPr lang="en-GB" noProof="0" dirty="0"/>
              <a:t> </a:t>
            </a:r>
            <a:r>
              <a:rPr lang="en-GB" noProof="0" dirty="0" err="1"/>
              <a:t>Ebene</a:t>
            </a:r>
            <a:endParaRPr lang="en-GB" noProof="0" dirty="0"/>
          </a:p>
          <a:p>
            <a:pPr lvl="3"/>
            <a:r>
              <a:rPr lang="en-GB" noProof="0" dirty="0" err="1"/>
              <a:t>Vierte</a:t>
            </a:r>
            <a:r>
              <a:rPr lang="en-GB" noProof="0" dirty="0"/>
              <a:t> </a:t>
            </a:r>
            <a:r>
              <a:rPr lang="en-GB" noProof="0" dirty="0" err="1"/>
              <a:t>Ebene</a:t>
            </a:r>
            <a:endParaRPr lang="en-GB" noProof="0" dirty="0"/>
          </a:p>
          <a:p>
            <a:pPr lvl="4"/>
            <a:r>
              <a:rPr lang="en-GB" noProof="0" dirty="0" err="1"/>
              <a:t>Fünfte</a:t>
            </a:r>
            <a:r>
              <a:rPr lang="en-GB" noProof="0" dirty="0"/>
              <a:t> </a:t>
            </a:r>
            <a:r>
              <a:rPr lang="en-GB" noProof="0" dirty="0" err="1"/>
              <a:t>Ebene</a:t>
            </a:r>
            <a:endParaRPr lang="en-GB" noProof="0" dirty="0"/>
          </a:p>
          <a:p>
            <a:pPr lvl="5"/>
            <a:r>
              <a:rPr lang="en-GB" noProof="0" dirty="0" err="1"/>
              <a:t>Sechste</a:t>
            </a:r>
            <a:r>
              <a:rPr lang="en-GB" noProof="0" dirty="0"/>
              <a:t> </a:t>
            </a:r>
            <a:r>
              <a:rPr lang="en-GB" noProof="0" dirty="0" err="1"/>
              <a:t>Ebene</a:t>
            </a:r>
            <a:endParaRPr lang="en-GB" noProof="0" dirty="0"/>
          </a:p>
          <a:p>
            <a:pPr lvl="6"/>
            <a:r>
              <a:rPr lang="en-GB" noProof="0" dirty="0" err="1"/>
              <a:t>Siebte</a:t>
            </a:r>
            <a:r>
              <a:rPr lang="en-GB" noProof="0" dirty="0"/>
              <a:t> </a:t>
            </a:r>
            <a:r>
              <a:rPr lang="en-GB" noProof="0" dirty="0" err="1"/>
              <a:t>Ebene</a:t>
            </a:r>
            <a:endParaRPr lang="en-GB" noProof="0" dirty="0"/>
          </a:p>
          <a:p>
            <a:pPr lvl="7"/>
            <a:r>
              <a:rPr lang="en-GB" noProof="0" dirty="0" err="1"/>
              <a:t>Achte</a:t>
            </a:r>
            <a:r>
              <a:rPr lang="en-GB" noProof="0" dirty="0"/>
              <a:t> </a:t>
            </a:r>
            <a:r>
              <a:rPr lang="en-GB" noProof="0" dirty="0" err="1"/>
              <a:t>Ebene</a:t>
            </a:r>
            <a:endParaRPr lang="en-GB" noProof="0" dirty="0"/>
          </a:p>
          <a:p>
            <a:pPr lvl="8"/>
            <a:r>
              <a:rPr lang="en-GB" noProof="0" dirty="0" err="1"/>
              <a:t>Neunte</a:t>
            </a:r>
            <a:r>
              <a:rPr lang="en-GB" noProof="0" dirty="0"/>
              <a:t> </a:t>
            </a:r>
            <a:r>
              <a:rPr lang="en-GB" noProof="0" dirty="0" err="1"/>
              <a:t>Ebene</a:t>
            </a:r>
            <a:endParaRPr lang="en-GB" noProof="0" dirty="0"/>
          </a:p>
        </p:txBody>
      </p:sp>
    </p:spTree>
    <p:extLst>
      <p:ext uri="{BB962C8B-B14F-4D97-AF65-F5344CB8AC3E}">
        <p14:creationId xmlns:p14="http://schemas.microsoft.com/office/powerpoint/2010/main" val="963531168"/>
      </p:ext>
    </p:extLst>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noProof="0"/>
              <a:t>Click to edit Master title style</a:t>
            </a:r>
            <a:endParaRPr lang="en-GB" noProof="0" dirty="0"/>
          </a:p>
        </p:txBody>
      </p:sp>
      <p:sp>
        <p:nvSpPr>
          <p:cNvPr id="5" name="Foliennummernplatzhalter 4"/>
          <p:cNvSpPr>
            <a:spLocks noGrp="1"/>
          </p:cNvSpPr>
          <p:nvPr>
            <p:ph type="sldNum" sz="quarter" idx="12"/>
          </p:nvPr>
        </p:nvSpPr>
        <p:spPr/>
        <p:txBody>
          <a:bodyPr/>
          <a:lstStyle/>
          <a:p>
            <a:pPr algn="r">
              <a:defRPr/>
            </a:pPr>
            <a:r>
              <a:rPr lang="de-DE" dirty="0"/>
              <a:t>Page </a:t>
            </a:r>
            <a:fld id="{EBC07571-3134-BB4B-B83F-1A9FE18D34F3}" type="slidenum">
              <a:rPr lang="de-DE" smtClean="0"/>
              <a:pPr algn="r">
                <a:defRPr/>
              </a:pPr>
              <a:t>‹#›</a:t>
            </a:fld>
            <a:endParaRPr lang="de-DE" dirty="0"/>
          </a:p>
        </p:txBody>
      </p:sp>
    </p:spTree>
    <p:extLst>
      <p:ext uri="{BB962C8B-B14F-4D97-AF65-F5344CB8AC3E}">
        <p14:creationId xmlns:p14="http://schemas.microsoft.com/office/powerpoint/2010/main" val="681525059"/>
      </p:ext>
    </p:extLst>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Nur Titel (grau)">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noProof="0"/>
              <a:t>Click to edit Master title style</a:t>
            </a:r>
            <a:endParaRPr lang="en-GB" noProof="0" dirty="0"/>
          </a:p>
        </p:txBody>
      </p:sp>
      <p:sp>
        <p:nvSpPr>
          <p:cNvPr id="5" name="Foliennummernplatzhalter 4"/>
          <p:cNvSpPr>
            <a:spLocks noGrp="1"/>
          </p:cNvSpPr>
          <p:nvPr>
            <p:ph type="sldNum" sz="quarter" idx="12"/>
          </p:nvPr>
        </p:nvSpPr>
        <p:spPr/>
        <p:txBody>
          <a:bodyPr/>
          <a:lstStyle/>
          <a:p>
            <a:pPr algn="r">
              <a:defRPr/>
            </a:pPr>
            <a:r>
              <a:rPr lang="de-DE" dirty="0"/>
              <a:t>Page </a:t>
            </a:r>
            <a:fld id="{EBC07571-3134-BB4B-B83F-1A9FE18D34F3}" type="slidenum">
              <a:rPr lang="de-DE" smtClean="0"/>
              <a:pPr algn="r">
                <a:defRPr/>
              </a:pPr>
              <a:t>‹#›</a:t>
            </a:fld>
            <a:endParaRPr lang="de-DE" dirty="0"/>
          </a:p>
        </p:txBody>
      </p:sp>
      <p:sp>
        <p:nvSpPr>
          <p:cNvPr id="7" name="Rechteck 6"/>
          <p:cNvSpPr/>
          <p:nvPr userDrawn="1"/>
        </p:nvSpPr>
        <p:spPr bwMode="auto">
          <a:xfrm>
            <a:off x="827088" y="1412875"/>
            <a:ext cx="8066087" cy="5184775"/>
          </a:xfrm>
          <a:prstGeom prst="rect">
            <a:avLst/>
          </a:prstGeom>
          <a:solidFill>
            <a:srgbClr val="E5E5E5"/>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Times" charset="0"/>
            </a:endParaRPr>
          </a:p>
        </p:txBody>
      </p:sp>
    </p:spTree>
    <p:extLst>
      <p:ext uri="{BB962C8B-B14F-4D97-AF65-F5344CB8AC3E}">
        <p14:creationId xmlns:p14="http://schemas.microsoft.com/office/powerpoint/2010/main" val="3767438787"/>
      </p:ext>
    </p:extLst>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Inhalt auf Bild (hoch)">
    <p:spTree>
      <p:nvGrpSpPr>
        <p:cNvPr id="1" name=""/>
        <p:cNvGrpSpPr/>
        <p:nvPr/>
      </p:nvGrpSpPr>
      <p:grpSpPr>
        <a:xfrm>
          <a:off x="0" y="0"/>
          <a:ext cx="0" cy="0"/>
          <a:chOff x="0" y="0"/>
          <a:chExt cx="0" cy="0"/>
        </a:xfrm>
      </p:grpSpPr>
      <p:pic>
        <p:nvPicPr>
          <p:cNvPr id="9" name="Picture 2" descr="U:\20160506_PSI_Luftbild_0292.jpg"/>
          <p:cNvPicPr>
            <a:picLocks noChangeAspect="1" noChangeArrowheads="1"/>
          </p:cNvPicPr>
          <p:nvPr userDrawn="1"/>
        </p:nvPicPr>
        <p:blipFill>
          <a:blip r:embed="rId2" cstate="email">
            <a:extLst>
              <a:ext uri="{28A0092B-C50C-407E-A947-70E740481C1C}">
                <a14:useLocalDpi xmlns:a14="http://schemas.microsoft.com/office/drawing/2010/main"/>
              </a:ext>
            </a:extLst>
          </a:blip>
          <a:srcRect/>
          <a:stretch>
            <a:fillRect/>
          </a:stretch>
        </p:blipFill>
        <p:spPr bwMode="auto">
          <a:xfrm>
            <a:off x="827088" y="1019811"/>
            <a:ext cx="8370753" cy="5579107"/>
          </a:xfrm>
          <a:prstGeom prst="rect">
            <a:avLst/>
          </a:prstGeom>
          <a:noFill/>
          <a:extLst>
            <a:ext uri="{909E8E84-426E-40DD-AFC4-6F175D3DCCD1}">
              <a14:hiddenFill xmlns:a14="http://schemas.microsoft.com/office/drawing/2010/main">
                <a:solidFill>
                  <a:srgbClr val="FFFFFF"/>
                </a:solidFill>
              </a14:hiddenFill>
            </a:ext>
          </a:extLst>
        </p:spPr>
      </p:pic>
      <p:sp>
        <p:nvSpPr>
          <p:cNvPr id="10" name="Foliennummernplatzhalter 9"/>
          <p:cNvSpPr>
            <a:spLocks noGrp="1"/>
          </p:cNvSpPr>
          <p:nvPr>
            <p:ph type="sldNum" sz="quarter" idx="12"/>
          </p:nvPr>
        </p:nvSpPr>
        <p:spPr/>
        <p:txBody>
          <a:bodyPr/>
          <a:lstStyle/>
          <a:p>
            <a:pPr algn="r">
              <a:defRPr/>
            </a:pPr>
            <a:r>
              <a:rPr lang="de-DE" dirty="0"/>
              <a:t>Page </a:t>
            </a:r>
            <a:fld id="{EBC07571-3134-BB4B-B83F-1A9FE18D34F3}" type="slidenum">
              <a:rPr lang="de-DE" smtClean="0"/>
              <a:pPr algn="r">
                <a:defRPr/>
              </a:pPr>
              <a:t>‹#›</a:t>
            </a:fld>
            <a:endParaRPr lang="de-DE" dirty="0"/>
          </a:p>
        </p:txBody>
      </p:sp>
      <p:sp>
        <p:nvSpPr>
          <p:cNvPr id="12" name="Titel 11"/>
          <p:cNvSpPr>
            <a:spLocks noGrp="1"/>
          </p:cNvSpPr>
          <p:nvPr>
            <p:ph type="title"/>
          </p:nvPr>
        </p:nvSpPr>
        <p:spPr/>
        <p:txBody>
          <a:bodyPr/>
          <a:lstStyle/>
          <a:p>
            <a:r>
              <a:rPr lang="en-US" noProof="0"/>
              <a:t>Click to edit Master title style</a:t>
            </a:r>
            <a:endParaRPr lang="en-GB" noProof="0" dirty="0"/>
          </a:p>
        </p:txBody>
      </p:sp>
      <p:sp>
        <p:nvSpPr>
          <p:cNvPr id="14" name="Textplatzhalter 13"/>
          <p:cNvSpPr>
            <a:spLocks noGrp="1"/>
          </p:cNvSpPr>
          <p:nvPr>
            <p:ph type="body" sz="quarter" idx="13"/>
          </p:nvPr>
        </p:nvSpPr>
        <p:spPr>
          <a:xfrm>
            <a:off x="827088" y="1019810"/>
            <a:ext cx="2289712" cy="5577839"/>
          </a:xfrm>
          <a:solidFill>
            <a:schemeClr val="bg1">
              <a:alpha val="75000"/>
            </a:schemeClr>
          </a:solidFill>
        </p:spPr>
        <p:txBody>
          <a:bodyPr lIns="72000" tIns="360000" rIns="36000" bIns="36000" anchor="t" anchorCtr="0"/>
          <a:lstStyle>
            <a:lvl1pPr marL="177800" indent="-177800">
              <a:lnSpc>
                <a:spcPct val="110000"/>
              </a:lnSpc>
              <a:spcAft>
                <a:spcPts val="0"/>
              </a:spcAft>
              <a:buFont typeface="Arial" panose="020B0604020202020204" pitchFamily="34" charset="0"/>
              <a:buChar char="•"/>
              <a:defRPr sz="1800"/>
            </a:lvl1pPr>
            <a:lvl2pPr>
              <a:lnSpc>
                <a:spcPct val="110000"/>
              </a:lnSpc>
              <a:spcBef>
                <a:spcPts val="0"/>
              </a:spcBef>
              <a:spcAft>
                <a:spcPts val="0"/>
              </a:spcAft>
              <a:defRPr sz="1800"/>
            </a:lvl2pPr>
            <a:lvl3pPr>
              <a:lnSpc>
                <a:spcPct val="110000"/>
              </a:lnSpc>
              <a:spcBef>
                <a:spcPts val="0"/>
              </a:spcBef>
              <a:spcAft>
                <a:spcPts val="0"/>
              </a:spcAft>
              <a:defRPr sz="1800"/>
            </a:lvl3pPr>
            <a:lvl4pPr>
              <a:lnSpc>
                <a:spcPct val="110000"/>
              </a:lnSpc>
              <a:spcBef>
                <a:spcPts val="0"/>
              </a:spcBef>
              <a:spcAft>
                <a:spcPts val="0"/>
              </a:spcAft>
              <a:defRPr sz="1800"/>
            </a:lvl4pPr>
            <a:lvl5pPr>
              <a:lnSpc>
                <a:spcPct val="110000"/>
              </a:lnSpc>
              <a:spcBef>
                <a:spcPts val="0"/>
              </a:spcBef>
              <a:spcAft>
                <a:spcPts val="0"/>
              </a:spcAft>
              <a:defRPr sz="1800"/>
            </a:lvl5p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dirty="0"/>
          </a:p>
        </p:txBody>
      </p:sp>
      <p:pic>
        <p:nvPicPr>
          <p:cNvPr id="13" name="Bild 14" descr="PSI-Logo_narrow_30k.eps"/>
          <p:cNvPicPr>
            <a:picLocks noChangeAspect="1"/>
          </p:cNvPicPr>
          <p:nvPr userDrawn="1"/>
        </p:nvPicPr>
        <p:blipFill>
          <a:blip r:embed="rId3" cstate="screen">
            <a:extLst>
              <a:ext uri="{28A0092B-C50C-407E-A947-70E740481C1C}">
                <a14:useLocalDpi xmlns:a14="http://schemas.microsoft.com/office/drawing/2010/main"/>
              </a:ext>
            </a:extLst>
          </a:blip>
          <a:srcRect/>
          <a:stretch>
            <a:fillRect/>
          </a:stretch>
        </p:blipFill>
        <p:spPr bwMode="auto">
          <a:xfrm>
            <a:off x="812800" y="285750"/>
            <a:ext cx="1016000" cy="361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668468805"/>
      </p:ext>
    </p:extLst>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Title and Content">
    <p:spTree>
      <p:nvGrpSpPr>
        <p:cNvPr id="1" name=""/>
        <p:cNvGrpSpPr/>
        <p:nvPr/>
      </p:nvGrpSpPr>
      <p:grpSpPr>
        <a:xfrm>
          <a:off x="0" y="0"/>
          <a:ext cx="0" cy="0"/>
          <a:chOff x="0" y="0"/>
          <a:chExt cx="0" cy="0"/>
        </a:xfrm>
      </p:grpSpPr>
      <p:sp>
        <p:nvSpPr>
          <p:cNvPr id="8" name="Inhaltsplatzhalter 7"/>
          <p:cNvSpPr>
            <a:spLocks noGrp="1"/>
          </p:cNvSpPr>
          <p:nvPr>
            <p:ph sz="quarter" idx="13" hasCustomPrompt="1"/>
          </p:nvPr>
        </p:nvSpPr>
        <p:spPr/>
        <p:txBody>
          <a:bodyPr/>
          <a:lstStyle>
            <a:lvl1pPr marL="177792" marR="0" indent="-177792" algn="l" defTabSz="914354" rtl="0" eaLnBrk="1" fontAlgn="auto" latinLnBrk="0" hangingPunct="1">
              <a:lnSpc>
                <a:spcPct val="110000"/>
              </a:lnSpc>
              <a:spcBef>
                <a:spcPts val="0"/>
              </a:spcBef>
              <a:spcAft>
                <a:spcPts val="0"/>
              </a:spcAft>
              <a:buClr>
                <a:schemeClr val="tx1"/>
              </a:buClr>
              <a:buSzPct val="100000"/>
              <a:buFont typeface="Arial" panose="020B0604020202020204" pitchFamily="34" charset="0"/>
              <a:buChar char="•"/>
              <a:tabLst/>
              <a:defRPr sz="1700">
                <a:latin typeface="+mn-lt"/>
              </a:defRPr>
            </a:lvl1pPr>
            <a:lvl2pPr marL="355582" marR="0" indent="-177792" algn="l" defTabSz="914354"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sz="1700">
                <a:latin typeface="+mn-lt"/>
              </a:defRPr>
            </a:lvl2pPr>
            <a:lvl3pPr marL="539724" marR="0" indent="-184142" algn="l" defTabSz="914354"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sz="1700">
                <a:latin typeface="+mn-lt"/>
              </a:defRPr>
            </a:lvl3pPr>
            <a:lvl4pPr marL="717515" marR="0" indent="-177792" algn="l" defTabSz="914354"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sz="1700">
                <a:latin typeface="+mn-lt"/>
              </a:defRPr>
            </a:lvl4pPr>
            <a:lvl5pPr marL="895306" marR="0" indent="-177792" algn="l" defTabSz="914354"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sz="1700">
                <a:latin typeface="+mn-lt"/>
              </a:defRPr>
            </a:lvl5pPr>
            <a:lvl6pPr marL="1074685" indent="-179380">
              <a:lnSpc>
                <a:spcPct val="110000"/>
              </a:lnSpc>
              <a:buClr>
                <a:schemeClr val="tx1"/>
              </a:buClr>
              <a:buFont typeface="Symbol" panose="05050102010706020507" pitchFamily="18" charset="2"/>
              <a:buChar char="-"/>
              <a:defRPr sz="1500"/>
            </a:lvl6pPr>
            <a:lvl7pPr marL="1257238" indent="-182554">
              <a:lnSpc>
                <a:spcPct val="110000"/>
              </a:lnSpc>
              <a:buFont typeface="Symbol" panose="05050102010706020507" pitchFamily="18" charset="2"/>
              <a:buChar char="-"/>
              <a:defRPr sz="1500"/>
            </a:lvl7pPr>
            <a:lvl8pPr marL="1436616" indent="-179380">
              <a:lnSpc>
                <a:spcPct val="110000"/>
              </a:lnSpc>
              <a:buFont typeface="Symbol" panose="05050102010706020507" pitchFamily="18" charset="2"/>
              <a:buChar char="-"/>
              <a:defRPr sz="1500"/>
            </a:lvl8pPr>
            <a:lvl9pPr marL="1614408" indent="-177792">
              <a:lnSpc>
                <a:spcPct val="110000"/>
              </a:lnSpc>
              <a:buFont typeface="Symbol" panose="05050102010706020507" pitchFamily="18" charset="2"/>
              <a:buChar char="-"/>
              <a:defRPr sz="1500"/>
            </a:lvl9pPr>
          </a:lstStyle>
          <a:p>
            <a:pPr lvl="0"/>
            <a:r>
              <a:rPr lang="en-GB" noProof="0" dirty="0"/>
              <a:t>Edit master text format</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a:p>
            <a:pPr lvl="5"/>
            <a:r>
              <a:rPr lang="en-GB" noProof="0" dirty="0"/>
              <a:t>Sixth level</a:t>
            </a:r>
          </a:p>
          <a:p>
            <a:pPr lvl="6"/>
            <a:r>
              <a:rPr lang="en-GB" noProof="0" dirty="0"/>
              <a:t>Seventh level</a:t>
            </a:r>
          </a:p>
          <a:p>
            <a:pPr lvl="7"/>
            <a:r>
              <a:rPr lang="en-GB" noProof="0" dirty="0"/>
              <a:t>Eighth level</a:t>
            </a:r>
          </a:p>
          <a:p>
            <a:pPr lvl="8"/>
            <a:r>
              <a:rPr lang="en-GB" noProof="0" dirty="0"/>
              <a:t>Ninth level</a:t>
            </a:r>
          </a:p>
        </p:txBody>
      </p:sp>
      <p:sp>
        <p:nvSpPr>
          <p:cNvPr id="10" name="Titel 9"/>
          <p:cNvSpPr>
            <a:spLocks noGrp="1"/>
          </p:cNvSpPr>
          <p:nvPr>
            <p:ph type="title" hasCustomPrompt="1"/>
          </p:nvPr>
        </p:nvSpPr>
        <p:spPr>
          <a:xfrm>
            <a:off x="2077211" y="288001"/>
            <a:ext cx="6708025" cy="508500"/>
          </a:xfrm>
        </p:spPr>
        <p:txBody>
          <a:bodyPr/>
          <a:lstStyle>
            <a:lvl1pPr>
              <a:defRPr sz="2400"/>
            </a:lvl1pPr>
          </a:lstStyle>
          <a:p>
            <a:r>
              <a:rPr lang="en-GB" noProof="0" dirty="0">
                <a:effectLst/>
              </a:rPr>
              <a:t>Enter slide title</a:t>
            </a:r>
            <a:endParaRPr lang="en-GB" noProof="0" dirty="0"/>
          </a:p>
        </p:txBody>
      </p:sp>
      <p:sp>
        <p:nvSpPr>
          <p:cNvPr id="14" name="Foliennummernplatzhalter 13"/>
          <p:cNvSpPr>
            <a:spLocks noGrp="1"/>
          </p:cNvSpPr>
          <p:nvPr>
            <p:ph type="sldNum" sz="quarter" idx="16"/>
          </p:nvPr>
        </p:nvSpPr>
        <p:spPr/>
        <p:txBody>
          <a:bodyPr/>
          <a:lstStyle/>
          <a:p>
            <a:pPr algn="r">
              <a:defRPr/>
            </a:pPr>
            <a:r>
              <a:rPr lang="de-DE" dirty="0"/>
              <a:t>Page </a:t>
            </a:r>
            <a:fld id="{EBC07571-3134-BB4B-B83F-1A9FE18D34F3}" type="slidenum">
              <a:rPr lang="de-DE" smtClean="0"/>
              <a:pPr algn="r">
                <a:defRPr/>
              </a:pPr>
              <a:t>‹#›</a:t>
            </a:fld>
            <a:endParaRPr lang="de-DE" dirty="0"/>
          </a:p>
        </p:txBody>
      </p:sp>
      <p:pic>
        <p:nvPicPr>
          <p:cNvPr id="2" name="Picture 1" descr="A picture containing drawing&#10;&#10;Description automatically generated">
            <a:extLst>
              <a:ext uri="{FF2B5EF4-FFF2-40B4-BE49-F238E27FC236}">
                <a16:creationId xmlns:a16="http://schemas.microsoft.com/office/drawing/2014/main" id="{B7498C3C-B563-4AC0-D3A2-A3074E53E8C9}"/>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5496" y="44624"/>
            <a:ext cx="681925" cy="716729"/>
          </a:xfrm>
          <a:prstGeom prst="rect">
            <a:avLst/>
          </a:prstGeom>
        </p:spPr>
      </p:pic>
    </p:spTree>
    <p:extLst>
      <p:ext uri="{BB962C8B-B14F-4D97-AF65-F5344CB8AC3E}">
        <p14:creationId xmlns:p14="http://schemas.microsoft.com/office/powerpoint/2010/main" val="1435048382"/>
      </p:ext>
    </p:extLst>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emf"/><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7" name="Rectangle 8"/>
          <p:cNvSpPr>
            <a:spLocks noGrp="1" noChangeArrowheads="1"/>
          </p:cNvSpPr>
          <p:nvPr>
            <p:ph type="title"/>
          </p:nvPr>
        </p:nvSpPr>
        <p:spPr bwMode="auto">
          <a:xfrm>
            <a:off x="2077200" y="291600"/>
            <a:ext cx="6708025" cy="508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0" tIns="0" rIns="0" bIns="0" numCol="1" anchor="t" anchorCtr="0" compatLnSpc="1">
            <a:prstTxWarp prst="textNoShape">
              <a:avLst/>
            </a:prstTxWarp>
          </a:bodyPr>
          <a:lstStyle/>
          <a:p>
            <a:pPr lvl="0"/>
            <a:r>
              <a:rPr lang="en-GB" noProof="0" dirty="0" err="1"/>
              <a:t>Folientitel</a:t>
            </a:r>
            <a:r>
              <a:rPr lang="en-GB" noProof="0" dirty="0"/>
              <a:t> </a:t>
            </a:r>
            <a:r>
              <a:rPr lang="en-GB" noProof="0" dirty="0" err="1"/>
              <a:t>eingeben</a:t>
            </a:r>
            <a:endParaRPr lang="en-GB" noProof="0" dirty="0"/>
          </a:p>
        </p:txBody>
      </p:sp>
      <p:sp>
        <p:nvSpPr>
          <p:cNvPr id="18" name="Foliennummernplatzhalter 5"/>
          <p:cNvSpPr>
            <a:spLocks noGrp="1"/>
          </p:cNvSpPr>
          <p:nvPr>
            <p:ph type="sldNum" sz="quarter" idx="4"/>
          </p:nvPr>
        </p:nvSpPr>
        <p:spPr>
          <a:xfrm>
            <a:off x="8206312" y="6661150"/>
            <a:ext cx="575742" cy="196850"/>
          </a:xfrm>
          <a:prstGeom prst="rect">
            <a:avLst/>
          </a:prstGeom>
        </p:spPr>
        <p:txBody>
          <a:bodyPr vert="horz" wrap="square" lIns="0" tIns="0" rIns="0" bIns="0" numCol="1" anchor="t" anchorCtr="0" compatLnSpc="1">
            <a:prstTxWarp prst="textNoShape">
              <a:avLst/>
            </a:prstTxWarp>
          </a:bodyPr>
          <a:lstStyle>
            <a:lvl1pPr>
              <a:spcBef>
                <a:spcPct val="0"/>
              </a:spcBef>
              <a:defRPr sz="900" smtClean="0">
                <a:latin typeface="+mn-lt"/>
              </a:defRPr>
            </a:lvl1pPr>
          </a:lstStyle>
          <a:p>
            <a:pPr algn="r">
              <a:defRPr/>
            </a:pPr>
            <a:r>
              <a:rPr lang="de-DE" dirty="0"/>
              <a:t>Page </a:t>
            </a:r>
            <a:fld id="{EBC07571-3134-BB4B-B83F-1A9FE18D34F3}" type="slidenum">
              <a:rPr lang="de-DE" smtClean="0"/>
              <a:pPr algn="r">
                <a:defRPr/>
              </a:pPr>
              <a:t>‹#›</a:t>
            </a:fld>
            <a:endParaRPr lang="de-DE" dirty="0"/>
          </a:p>
        </p:txBody>
      </p:sp>
      <p:sp>
        <p:nvSpPr>
          <p:cNvPr id="6" name="Rechteck 12"/>
          <p:cNvSpPr>
            <a:spLocks noChangeArrowheads="1"/>
          </p:cNvSpPr>
          <p:nvPr/>
        </p:nvSpPr>
        <p:spPr bwMode="auto">
          <a:xfrm>
            <a:off x="0" y="1412875"/>
            <a:ext cx="720725" cy="727901"/>
          </a:xfrm>
          <a:prstGeom prst="rect">
            <a:avLst/>
          </a:prstGeom>
          <a:solidFill>
            <a:srgbClr val="B9B9B9"/>
          </a:solidFill>
          <a:ln>
            <a:noFill/>
          </a:ln>
        </p:spPr>
        <p:txBody>
          <a:bodyPr/>
          <a:lstStyle/>
          <a:p>
            <a:pPr>
              <a:spcBef>
                <a:spcPct val="0"/>
              </a:spcBef>
            </a:pPr>
            <a:endParaRPr lang="de-DE" sz="2400">
              <a:latin typeface="Times" charset="0"/>
            </a:endParaRPr>
          </a:p>
        </p:txBody>
      </p:sp>
      <p:sp>
        <p:nvSpPr>
          <p:cNvPr id="2" name="Textplatzhalter 1"/>
          <p:cNvSpPr>
            <a:spLocks noGrp="1"/>
          </p:cNvSpPr>
          <p:nvPr>
            <p:ph type="body" idx="1"/>
          </p:nvPr>
        </p:nvSpPr>
        <p:spPr>
          <a:xfrm>
            <a:off x="1042988" y="1341438"/>
            <a:ext cx="7742237" cy="4679951"/>
          </a:xfrm>
          <a:prstGeom prst="rect">
            <a:avLst/>
          </a:prstGeom>
        </p:spPr>
        <p:txBody>
          <a:bodyPr vert="horz" lIns="0" tIns="0" rIns="0" bIns="0" rtlCol="0">
            <a:noAutofit/>
          </a:bodyPr>
          <a:lstStyle/>
          <a:p>
            <a:pPr lvl="0"/>
            <a:r>
              <a:rPr lang="en-GB" noProof="0" dirty="0" err="1"/>
              <a:t>Mastertextformat</a:t>
            </a:r>
            <a:r>
              <a:rPr lang="en-GB" noProof="0" dirty="0"/>
              <a:t> </a:t>
            </a:r>
            <a:r>
              <a:rPr lang="en-GB" noProof="0" dirty="0" err="1"/>
              <a:t>bearbeiten</a:t>
            </a:r>
            <a:endParaRPr lang="en-GB" noProof="0" dirty="0"/>
          </a:p>
          <a:p>
            <a:pPr lvl="1"/>
            <a:r>
              <a:rPr lang="en-GB" noProof="0" dirty="0" err="1"/>
              <a:t>Zweite</a:t>
            </a:r>
            <a:r>
              <a:rPr lang="en-GB" noProof="0" dirty="0"/>
              <a:t> </a:t>
            </a:r>
            <a:r>
              <a:rPr lang="en-GB" noProof="0" dirty="0" err="1"/>
              <a:t>Ebene</a:t>
            </a:r>
            <a:endParaRPr lang="en-GB" noProof="0" dirty="0"/>
          </a:p>
          <a:p>
            <a:pPr lvl="2"/>
            <a:r>
              <a:rPr lang="en-GB" noProof="0" dirty="0" err="1"/>
              <a:t>Dritte</a:t>
            </a:r>
            <a:r>
              <a:rPr lang="en-GB" noProof="0" dirty="0"/>
              <a:t> </a:t>
            </a:r>
            <a:r>
              <a:rPr lang="en-GB" noProof="0" dirty="0" err="1"/>
              <a:t>Ebene</a:t>
            </a:r>
            <a:endParaRPr lang="en-GB" noProof="0" dirty="0"/>
          </a:p>
          <a:p>
            <a:pPr lvl="3"/>
            <a:r>
              <a:rPr lang="en-GB" noProof="0" dirty="0" err="1"/>
              <a:t>Vierte</a:t>
            </a:r>
            <a:r>
              <a:rPr lang="en-GB" noProof="0" dirty="0"/>
              <a:t> </a:t>
            </a:r>
            <a:r>
              <a:rPr lang="en-GB" noProof="0" dirty="0" err="1"/>
              <a:t>Ebene</a:t>
            </a:r>
            <a:endParaRPr lang="en-GB" noProof="0" dirty="0"/>
          </a:p>
          <a:p>
            <a:pPr lvl="4"/>
            <a:r>
              <a:rPr lang="en-GB" noProof="0" dirty="0" err="1"/>
              <a:t>Fünfte</a:t>
            </a:r>
            <a:r>
              <a:rPr lang="en-GB" noProof="0" dirty="0"/>
              <a:t> </a:t>
            </a:r>
            <a:r>
              <a:rPr lang="en-GB" noProof="0" dirty="0" err="1"/>
              <a:t>Ebene</a:t>
            </a:r>
            <a:endParaRPr lang="en-GB" noProof="0" dirty="0"/>
          </a:p>
          <a:p>
            <a:pPr lvl="5"/>
            <a:r>
              <a:rPr lang="en-GB" noProof="0" dirty="0" err="1"/>
              <a:t>Sechste</a:t>
            </a:r>
            <a:r>
              <a:rPr lang="en-GB" noProof="0" dirty="0"/>
              <a:t> </a:t>
            </a:r>
            <a:r>
              <a:rPr lang="en-GB" noProof="0" dirty="0" err="1"/>
              <a:t>Ebene</a:t>
            </a:r>
            <a:endParaRPr lang="en-GB" noProof="0" dirty="0"/>
          </a:p>
          <a:p>
            <a:pPr lvl="6"/>
            <a:r>
              <a:rPr lang="en-GB" noProof="0" dirty="0" err="1"/>
              <a:t>Siebte</a:t>
            </a:r>
            <a:r>
              <a:rPr lang="en-GB" noProof="0" dirty="0"/>
              <a:t> </a:t>
            </a:r>
            <a:r>
              <a:rPr lang="en-GB" noProof="0" dirty="0" err="1"/>
              <a:t>Ebene</a:t>
            </a:r>
            <a:endParaRPr lang="en-GB" noProof="0" dirty="0"/>
          </a:p>
          <a:p>
            <a:pPr lvl="7"/>
            <a:r>
              <a:rPr lang="en-GB" noProof="0" dirty="0" err="1"/>
              <a:t>Achte</a:t>
            </a:r>
            <a:r>
              <a:rPr lang="en-GB" noProof="0" dirty="0"/>
              <a:t> </a:t>
            </a:r>
            <a:r>
              <a:rPr lang="en-GB" noProof="0" dirty="0" err="1"/>
              <a:t>Ebene</a:t>
            </a:r>
            <a:endParaRPr lang="en-GB" noProof="0" dirty="0"/>
          </a:p>
          <a:p>
            <a:pPr lvl="8"/>
            <a:r>
              <a:rPr lang="en-GB" noProof="0" dirty="0" err="1"/>
              <a:t>Neunte</a:t>
            </a:r>
            <a:r>
              <a:rPr lang="en-GB" noProof="0" dirty="0"/>
              <a:t> </a:t>
            </a:r>
            <a:r>
              <a:rPr lang="en-GB" noProof="0" dirty="0" err="1"/>
              <a:t>Ebene</a:t>
            </a:r>
            <a:endParaRPr lang="en-GB" noProof="0" dirty="0"/>
          </a:p>
        </p:txBody>
      </p:sp>
      <p:pic>
        <p:nvPicPr>
          <p:cNvPr id="8" name="Bild 14" descr="PSI-Logo_narrow_30k.eps"/>
          <p:cNvPicPr>
            <a:picLocks noChangeAspect="1"/>
          </p:cNvPicPr>
          <p:nvPr/>
        </p:nvPicPr>
        <p:blipFill>
          <a:blip r:embed="rId13" cstate="screen">
            <a:extLst>
              <a:ext uri="{28A0092B-C50C-407E-A947-70E740481C1C}">
                <a14:useLocalDpi xmlns:a14="http://schemas.microsoft.com/office/drawing/2010/main"/>
              </a:ext>
            </a:extLst>
          </a:blip>
          <a:srcRect/>
          <a:stretch>
            <a:fillRect/>
          </a:stretch>
        </p:blipFill>
        <p:spPr bwMode="auto">
          <a:xfrm>
            <a:off x="812800" y="285750"/>
            <a:ext cx="1016000" cy="361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972" r:id="rId1"/>
    <p:sldLayoutId id="2147483974" r:id="rId2"/>
    <p:sldLayoutId id="2147483976" r:id="rId3"/>
    <p:sldLayoutId id="2147483973" r:id="rId4"/>
    <p:sldLayoutId id="2147483977" r:id="rId5"/>
    <p:sldLayoutId id="2147483979" r:id="rId6"/>
    <p:sldLayoutId id="2147483978" r:id="rId7"/>
    <p:sldLayoutId id="2147483980" r:id="rId8"/>
    <p:sldLayoutId id="2147483981" r:id="rId9"/>
    <p:sldLayoutId id="2147483982" r:id="rId10"/>
    <p:sldLayoutId id="2147483983" r:id="rId11"/>
  </p:sldLayoutIdLst>
  <p:transition spd="med"/>
  <p:hf hdr="0"/>
  <p:txStyles>
    <p:titleStyle>
      <a:lvl1pPr algn="l" rtl="0" eaLnBrk="1" fontAlgn="base" hangingPunct="1">
        <a:spcBef>
          <a:spcPct val="0"/>
        </a:spcBef>
        <a:spcAft>
          <a:spcPct val="0"/>
        </a:spcAft>
        <a:defRPr sz="2500" kern="1000" spc="0">
          <a:solidFill>
            <a:srgbClr val="686868"/>
          </a:solidFill>
          <a:latin typeface="+mj-lt"/>
          <a:ea typeface="+mj-ea"/>
          <a:cs typeface="+mj-cs"/>
        </a:defRPr>
      </a:lvl1pPr>
      <a:lvl2pPr algn="l" rtl="0" eaLnBrk="1" fontAlgn="base" hangingPunct="1">
        <a:spcBef>
          <a:spcPct val="0"/>
        </a:spcBef>
        <a:spcAft>
          <a:spcPct val="0"/>
        </a:spcAft>
        <a:defRPr sz="2500">
          <a:solidFill>
            <a:srgbClr val="505150"/>
          </a:solidFill>
          <a:latin typeface="Georgia" charset="0"/>
          <a:ea typeface="ヒラギノ角ゴ Pro W3" pitchFamily="-108" charset="-128"/>
          <a:cs typeface="ヒラギノ角ゴ Pro W3" pitchFamily="-108" charset="-128"/>
        </a:defRPr>
      </a:lvl2pPr>
      <a:lvl3pPr algn="l" rtl="0" eaLnBrk="1" fontAlgn="base" hangingPunct="1">
        <a:spcBef>
          <a:spcPct val="0"/>
        </a:spcBef>
        <a:spcAft>
          <a:spcPct val="0"/>
        </a:spcAft>
        <a:defRPr sz="2500">
          <a:solidFill>
            <a:srgbClr val="505150"/>
          </a:solidFill>
          <a:latin typeface="Georgia" charset="0"/>
          <a:ea typeface="ヒラギノ角ゴ Pro W3" pitchFamily="-108" charset="-128"/>
          <a:cs typeface="ヒラギノ角ゴ Pro W3" pitchFamily="-108" charset="-128"/>
        </a:defRPr>
      </a:lvl3pPr>
      <a:lvl4pPr algn="l" rtl="0" eaLnBrk="1" fontAlgn="base" hangingPunct="1">
        <a:spcBef>
          <a:spcPct val="0"/>
        </a:spcBef>
        <a:spcAft>
          <a:spcPct val="0"/>
        </a:spcAft>
        <a:defRPr sz="2500">
          <a:solidFill>
            <a:srgbClr val="505150"/>
          </a:solidFill>
          <a:latin typeface="Georgia" charset="0"/>
          <a:ea typeface="ヒラギノ角ゴ Pro W3" pitchFamily="-108" charset="-128"/>
          <a:cs typeface="ヒラギノ角ゴ Pro W3" pitchFamily="-108" charset="-128"/>
        </a:defRPr>
      </a:lvl4pPr>
      <a:lvl5pPr algn="l" rtl="0" eaLnBrk="1" fontAlgn="base" hangingPunct="1">
        <a:spcBef>
          <a:spcPct val="0"/>
        </a:spcBef>
        <a:spcAft>
          <a:spcPct val="0"/>
        </a:spcAft>
        <a:defRPr sz="2500">
          <a:solidFill>
            <a:srgbClr val="505150"/>
          </a:solidFill>
          <a:latin typeface="Georgia" charset="0"/>
          <a:ea typeface="ヒラギノ角ゴ Pro W3" pitchFamily="-108" charset="-128"/>
          <a:cs typeface="ヒラギノ角ゴ Pro W3" pitchFamily="-108" charset="-128"/>
        </a:defRPr>
      </a:lvl5pPr>
      <a:lvl6pPr marL="457200" algn="l" rtl="0" eaLnBrk="1" fontAlgn="base" hangingPunct="1">
        <a:spcBef>
          <a:spcPct val="0"/>
        </a:spcBef>
        <a:spcAft>
          <a:spcPct val="0"/>
        </a:spcAft>
        <a:defRPr sz="3200" b="1">
          <a:solidFill>
            <a:schemeClr val="tx2"/>
          </a:solidFill>
          <a:latin typeface="Arial Narrow" pitchFamily="34" charset="0"/>
        </a:defRPr>
      </a:lvl6pPr>
      <a:lvl7pPr marL="914400" algn="l" rtl="0" eaLnBrk="1" fontAlgn="base" hangingPunct="1">
        <a:spcBef>
          <a:spcPct val="0"/>
        </a:spcBef>
        <a:spcAft>
          <a:spcPct val="0"/>
        </a:spcAft>
        <a:defRPr sz="3200" b="1">
          <a:solidFill>
            <a:schemeClr val="tx2"/>
          </a:solidFill>
          <a:latin typeface="Arial Narrow" pitchFamily="34" charset="0"/>
        </a:defRPr>
      </a:lvl7pPr>
      <a:lvl8pPr marL="1371600" algn="l" rtl="0" eaLnBrk="1" fontAlgn="base" hangingPunct="1">
        <a:spcBef>
          <a:spcPct val="0"/>
        </a:spcBef>
        <a:spcAft>
          <a:spcPct val="0"/>
        </a:spcAft>
        <a:defRPr sz="3200" b="1">
          <a:solidFill>
            <a:schemeClr val="tx2"/>
          </a:solidFill>
          <a:latin typeface="Arial Narrow" pitchFamily="34" charset="0"/>
        </a:defRPr>
      </a:lvl8pPr>
      <a:lvl9pPr marL="1828800" algn="l" rtl="0" eaLnBrk="1" fontAlgn="base" hangingPunct="1">
        <a:spcBef>
          <a:spcPct val="0"/>
        </a:spcBef>
        <a:spcAft>
          <a:spcPct val="0"/>
        </a:spcAft>
        <a:defRPr sz="3200" b="1">
          <a:solidFill>
            <a:schemeClr val="tx2"/>
          </a:solidFill>
          <a:latin typeface="Arial Narrow" pitchFamily="34" charset="0"/>
        </a:defRPr>
      </a:lvl9pPr>
    </p:titleStyle>
    <p:bodyStyle>
      <a:lvl1pPr marL="177800" indent="-177800" algn="l" rtl="0" eaLnBrk="1" fontAlgn="base" hangingPunct="1">
        <a:lnSpc>
          <a:spcPct val="110000"/>
        </a:lnSpc>
        <a:spcBef>
          <a:spcPct val="0"/>
        </a:spcBef>
        <a:spcAft>
          <a:spcPct val="0"/>
        </a:spcAft>
        <a:buClr>
          <a:schemeClr val="tx1"/>
        </a:buClr>
        <a:buFont typeface="Arial" panose="020B0604020202020204" pitchFamily="34" charset="0"/>
        <a:buChar char="•"/>
        <a:defRPr sz="1800" kern="1200" spc="0" baseline="0">
          <a:solidFill>
            <a:schemeClr val="tx1"/>
          </a:solidFill>
          <a:latin typeface="+mn-lt"/>
          <a:ea typeface="+mn-ea"/>
          <a:cs typeface="+mn-cs"/>
        </a:defRPr>
      </a:lvl1pPr>
      <a:lvl2pPr marL="355600" indent="-177800" algn="l" rtl="0" eaLnBrk="1" fontAlgn="base" hangingPunct="1">
        <a:lnSpc>
          <a:spcPct val="110000"/>
        </a:lnSpc>
        <a:spcBef>
          <a:spcPct val="0"/>
        </a:spcBef>
        <a:spcAft>
          <a:spcPct val="0"/>
        </a:spcAft>
        <a:buClr>
          <a:schemeClr val="tx1"/>
        </a:buClr>
        <a:buSzPct val="100000"/>
        <a:buFont typeface="Symbol" panose="05050102010706020507" pitchFamily="18" charset="2"/>
        <a:buChar char="-"/>
        <a:defRPr sz="1800" kern="1200" spc="0" baseline="0">
          <a:solidFill>
            <a:schemeClr val="tx1"/>
          </a:solidFill>
          <a:latin typeface="+mn-lt"/>
          <a:ea typeface="+mn-ea"/>
          <a:cs typeface="+mn-cs"/>
        </a:defRPr>
      </a:lvl2pPr>
      <a:lvl3pPr marL="355600" indent="184150" algn="l" rtl="0" eaLnBrk="1" fontAlgn="base" hangingPunct="1">
        <a:lnSpc>
          <a:spcPct val="110000"/>
        </a:lnSpc>
        <a:spcBef>
          <a:spcPct val="0"/>
        </a:spcBef>
        <a:spcAft>
          <a:spcPct val="0"/>
        </a:spcAft>
        <a:buFont typeface="Symbol" panose="05050102010706020507" pitchFamily="18" charset="2"/>
        <a:buChar char="-"/>
        <a:defRPr sz="1800" spc="0" baseline="0">
          <a:solidFill>
            <a:schemeClr val="tx1"/>
          </a:solidFill>
          <a:latin typeface="+mn-lt"/>
          <a:ea typeface="ＭＳ Ｐゴシック" charset="-128"/>
          <a:cs typeface="ＭＳ Ｐゴシック" charset="-128"/>
        </a:defRPr>
      </a:lvl3pPr>
      <a:lvl4pPr marL="717550" indent="-177800" algn="l" rtl="0" eaLnBrk="1" fontAlgn="base" hangingPunct="1">
        <a:lnSpc>
          <a:spcPct val="110000"/>
        </a:lnSpc>
        <a:spcBef>
          <a:spcPct val="0"/>
        </a:spcBef>
        <a:spcAft>
          <a:spcPct val="0"/>
        </a:spcAft>
        <a:buFont typeface="Symbol" panose="05050102010706020507" pitchFamily="18" charset="2"/>
        <a:buChar char="-"/>
        <a:defRPr sz="1800" kern="1200" spc="0" baseline="0">
          <a:solidFill>
            <a:schemeClr val="tx1"/>
          </a:solidFill>
          <a:latin typeface="+mn-lt"/>
          <a:ea typeface="ＭＳ Ｐゴシック" charset="0"/>
          <a:cs typeface="ＭＳ Ｐゴシック" charset="0"/>
        </a:defRPr>
      </a:lvl4pPr>
      <a:lvl5pPr marL="895350" indent="-177800" algn="l" rtl="0" eaLnBrk="1" fontAlgn="base" hangingPunct="1">
        <a:lnSpc>
          <a:spcPct val="110000"/>
        </a:lnSpc>
        <a:spcBef>
          <a:spcPct val="0"/>
        </a:spcBef>
        <a:spcAft>
          <a:spcPct val="0"/>
        </a:spcAft>
        <a:buFont typeface="Symbol" panose="05050102010706020507" pitchFamily="18" charset="2"/>
        <a:buChar char="-"/>
        <a:defRPr sz="1800" kern="1200" spc="0" baseline="0">
          <a:solidFill>
            <a:schemeClr val="tx1"/>
          </a:solidFill>
          <a:latin typeface="+mn-lt"/>
          <a:ea typeface="+mn-ea"/>
          <a:cs typeface="ＭＳ Ｐゴシック" charset="0"/>
        </a:defRPr>
      </a:lvl5pPr>
      <a:lvl6pPr marL="1074738" indent="-179388" algn="l" rtl="0" eaLnBrk="1" fontAlgn="base" hangingPunct="1">
        <a:lnSpc>
          <a:spcPct val="110000"/>
        </a:lnSpc>
        <a:spcBef>
          <a:spcPct val="0"/>
        </a:spcBef>
        <a:spcAft>
          <a:spcPct val="0"/>
        </a:spcAft>
        <a:buFont typeface="Symbol" panose="05050102010706020507" pitchFamily="18" charset="2"/>
        <a:buChar char="-"/>
        <a:defRPr sz="1800">
          <a:solidFill>
            <a:schemeClr val="tx1"/>
          </a:solidFill>
          <a:latin typeface="+mn-lt"/>
          <a:ea typeface="+mn-ea"/>
        </a:defRPr>
      </a:lvl6pPr>
      <a:lvl7pPr marL="1257300" indent="-182563" algn="l" rtl="0" eaLnBrk="1" fontAlgn="base" hangingPunct="1">
        <a:lnSpc>
          <a:spcPct val="110000"/>
        </a:lnSpc>
        <a:spcBef>
          <a:spcPct val="0"/>
        </a:spcBef>
        <a:spcAft>
          <a:spcPct val="0"/>
        </a:spcAft>
        <a:buFont typeface="Symbol" panose="05050102010706020507" pitchFamily="18" charset="2"/>
        <a:buChar char="-"/>
        <a:defRPr sz="1800">
          <a:solidFill>
            <a:schemeClr val="tx1"/>
          </a:solidFill>
          <a:latin typeface="+mn-lt"/>
          <a:ea typeface="+mn-ea"/>
        </a:defRPr>
      </a:lvl7pPr>
      <a:lvl8pPr marL="1436688" indent="-179388" algn="l" rtl="0" eaLnBrk="1" fontAlgn="base" hangingPunct="1">
        <a:lnSpc>
          <a:spcPct val="110000"/>
        </a:lnSpc>
        <a:spcBef>
          <a:spcPct val="0"/>
        </a:spcBef>
        <a:spcAft>
          <a:spcPct val="0"/>
        </a:spcAft>
        <a:buFont typeface="Symbol" panose="05050102010706020507" pitchFamily="18" charset="2"/>
        <a:buChar char="-"/>
        <a:defRPr sz="1800">
          <a:solidFill>
            <a:schemeClr val="tx1"/>
          </a:solidFill>
          <a:latin typeface="+mn-lt"/>
          <a:ea typeface="+mn-ea"/>
        </a:defRPr>
      </a:lvl8pPr>
      <a:lvl9pPr marL="1614488" indent="-177800" algn="l" rtl="0" eaLnBrk="1" fontAlgn="base" hangingPunct="1">
        <a:lnSpc>
          <a:spcPct val="110000"/>
        </a:lnSpc>
        <a:spcBef>
          <a:spcPct val="0"/>
        </a:spcBef>
        <a:spcAft>
          <a:spcPct val="0"/>
        </a:spcAft>
        <a:buFont typeface="Symbol" panose="05050102010706020507" pitchFamily="18" charset="2"/>
        <a:buChar char="-"/>
        <a:defRPr sz="1800">
          <a:solidFill>
            <a:schemeClr val="tx1"/>
          </a:solidFill>
          <a:latin typeface="+mn-lt"/>
          <a:ea typeface="+mn-ea"/>
        </a:defRPr>
      </a:lvl9pPr>
    </p:bodyStyle>
    <p:otherStyle>
      <a:defPPr>
        <a:defRPr lang="de-DE"/>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1.xml"/><Relationship Id="rId4" Type="http://schemas.openxmlformats.org/officeDocument/2006/relationships/image" Target="../media/image7.png"/></Relationships>
</file>

<file path=ppt/slides/_rels/slide10.xml.rels><?xml version="1.0" encoding="UTF-8" standalone="yes"?>
<Relationships xmlns="http://schemas.openxmlformats.org/package/2006/relationships"><Relationship Id="rId8" Type="http://schemas.openxmlformats.org/officeDocument/2006/relationships/image" Target="../media/image37.png"/><Relationship Id="rId3" Type="http://schemas.openxmlformats.org/officeDocument/2006/relationships/diagramLayout" Target="../diagrams/layout1.xml"/><Relationship Id="rId7" Type="http://schemas.openxmlformats.org/officeDocument/2006/relationships/image" Target="../media/image36.png"/><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 Id="rId9" Type="http://schemas.openxmlformats.org/officeDocument/2006/relationships/image" Target="../media/image38.png"/></Relationships>
</file>

<file path=ppt/slides/_rels/slide11.xml.rels><?xml version="1.0" encoding="UTF-8" standalone="yes"?>
<Relationships xmlns="http://schemas.openxmlformats.org/package/2006/relationships"><Relationship Id="rId8" Type="http://schemas.openxmlformats.org/officeDocument/2006/relationships/image" Target="../media/image40.jpeg"/><Relationship Id="rId3" Type="http://schemas.openxmlformats.org/officeDocument/2006/relationships/diagramLayout" Target="../diagrams/layout2.xml"/><Relationship Id="rId7" Type="http://schemas.openxmlformats.org/officeDocument/2006/relationships/image" Target="../media/image39.png"/><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2.xml.rels><?xml version="1.0" encoding="UTF-8" standalone="yes"?>
<Relationships xmlns="http://schemas.openxmlformats.org/package/2006/relationships"><Relationship Id="rId3" Type="http://schemas.openxmlformats.org/officeDocument/2006/relationships/image" Target="../media/image42.jpg"/><Relationship Id="rId2" Type="http://schemas.openxmlformats.org/officeDocument/2006/relationships/image" Target="../media/image41.jp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8" Type="http://schemas.openxmlformats.org/officeDocument/2006/relationships/image" Target="../media/image49.jpeg"/><Relationship Id="rId3" Type="http://schemas.openxmlformats.org/officeDocument/2006/relationships/image" Target="../media/image44.jpeg"/><Relationship Id="rId7" Type="http://schemas.openxmlformats.org/officeDocument/2006/relationships/image" Target="../media/image48.jpeg"/><Relationship Id="rId2" Type="http://schemas.openxmlformats.org/officeDocument/2006/relationships/image" Target="../media/image43.jpeg"/><Relationship Id="rId1" Type="http://schemas.openxmlformats.org/officeDocument/2006/relationships/slideLayout" Target="../slideLayouts/slideLayout2.xml"/><Relationship Id="rId6" Type="http://schemas.openxmlformats.org/officeDocument/2006/relationships/image" Target="../media/image47.jpeg"/><Relationship Id="rId5" Type="http://schemas.openxmlformats.org/officeDocument/2006/relationships/image" Target="../media/image46.jpeg"/><Relationship Id="rId4" Type="http://schemas.openxmlformats.org/officeDocument/2006/relationships/image" Target="../media/image45.jpeg"/></Relationships>
</file>

<file path=ppt/slides/_rels/slide14.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image" Target="../media/image50.jpeg"/><Relationship Id="rId1" Type="http://schemas.openxmlformats.org/officeDocument/2006/relationships/slideLayout" Target="../slideLayouts/slideLayout2.xml"/><Relationship Id="rId4" Type="http://schemas.openxmlformats.org/officeDocument/2006/relationships/image" Target="../media/image52.png"/></Relationships>
</file>

<file path=ppt/slides/_rels/slide15.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image" Target="../media/image53.png"/><Relationship Id="rId1" Type="http://schemas.openxmlformats.org/officeDocument/2006/relationships/slideLayout" Target="../slideLayouts/slideLayout2.xml"/><Relationship Id="rId6" Type="http://schemas.openxmlformats.org/officeDocument/2006/relationships/image" Target="../media/image57.png"/><Relationship Id="rId5" Type="http://schemas.openxmlformats.org/officeDocument/2006/relationships/image" Target="../media/image56.png"/><Relationship Id="rId4" Type="http://schemas.openxmlformats.org/officeDocument/2006/relationships/image" Target="../media/image55.png"/></Relationships>
</file>

<file path=ppt/slides/_rels/slide16.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61.jpeg"/><Relationship Id="rId5" Type="http://schemas.openxmlformats.org/officeDocument/2006/relationships/image" Target="../media/image60.png"/><Relationship Id="rId4" Type="http://schemas.openxmlformats.org/officeDocument/2006/relationships/image" Target="../media/image59.emf"/></Relationships>
</file>

<file path=ppt/slides/_rels/slide17.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58.png"/><Relationship Id="rId4" Type="http://schemas.openxmlformats.org/officeDocument/2006/relationships/image" Target="../media/image18.tiff"/></Relationships>
</file>

<file path=ppt/slides/_rels/slide18.xml.rels><?xml version="1.0" encoding="UTF-8" standalone="yes"?>
<Relationships xmlns="http://schemas.openxmlformats.org/package/2006/relationships"><Relationship Id="rId8" Type="http://schemas.openxmlformats.org/officeDocument/2006/relationships/image" Target="../media/image69.png"/><Relationship Id="rId3" Type="http://schemas.openxmlformats.org/officeDocument/2006/relationships/image" Target="../media/image64.png"/><Relationship Id="rId7" Type="http://schemas.openxmlformats.org/officeDocument/2006/relationships/image" Target="../media/image68.jpeg"/><Relationship Id="rId2" Type="http://schemas.openxmlformats.org/officeDocument/2006/relationships/image" Target="../media/image63.png"/><Relationship Id="rId1" Type="http://schemas.openxmlformats.org/officeDocument/2006/relationships/slideLayout" Target="../slideLayouts/slideLayout2.xml"/><Relationship Id="rId6" Type="http://schemas.openxmlformats.org/officeDocument/2006/relationships/image" Target="../media/image67.png"/><Relationship Id="rId5" Type="http://schemas.openxmlformats.org/officeDocument/2006/relationships/image" Target="../media/image66.png"/><Relationship Id="rId10" Type="http://schemas.openxmlformats.org/officeDocument/2006/relationships/image" Target="../media/image71.png"/><Relationship Id="rId4" Type="http://schemas.openxmlformats.org/officeDocument/2006/relationships/image" Target="../media/image65.png"/><Relationship Id="rId9" Type="http://schemas.openxmlformats.org/officeDocument/2006/relationships/image" Target="../media/image70.png"/></Relationships>
</file>

<file path=ppt/slides/_rels/slide19.xml.rels><?xml version="1.0" encoding="UTF-8" standalone="yes"?>
<Relationships xmlns="http://schemas.openxmlformats.org/package/2006/relationships"><Relationship Id="rId3" Type="http://schemas.openxmlformats.org/officeDocument/2006/relationships/image" Target="../media/image73.png"/><Relationship Id="rId7" Type="http://schemas.openxmlformats.org/officeDocument/2006/relationships/image" Target="../media/image75.png"/><Relationship Id="rId2" Type="http://schemas.openxmlformats.org/officeDocument/2006/relationships/image" Target="../media/image72.png"/><Relationship Id="rId1" Type="http://schemas.openxmlformats.org/officeDocument/2006/relationships/slideLayout" Target="../slideLayouts/slideLayout2.xml"/><Relationship Id="rId6" Type="http://schemas.openxmlformats.org/officeDocument/2006/relationships/image" Target="../media/image74.png"/><Relationship Id="rId5" Type="http://schemas.openxmlformats.org/officeDocument/2006/relationships/image" Target="../media/image58.png"/><Relationship Id="rId4" Type="http://schemas.openxmlformats.org/officeDocument/2006/relationships/image" Target="../media/image18.tiff"/></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76.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78.png"/><Relationship Id="rId2" Type="http://schemas.openxmlformats.org/officeDocument/2006/relationships/image" Target="../media/image77.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80.png"/><Relationship Id="rId2" Type="http://schemas.openxmlformats.org/officeDocument/2006/relationships/image" Target="../media/image79.png"/><Relationship Id="rId1" Type="http://schemas.openxmlformats.org/officeDocument/2006/relationships/slideLayout" Target="../slideLayouts/slideLayout2.xml"/><Relationship Id="rId4" Type="http://schemas.openxmlformats.org/officeDocument/2006/relationships/image" Target="../media/image81.jpeg"/></Relationships>
</file>

<file path=ppt/slides/_rels/slide24.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25.xml.rels><?xml version="1.0" encoding="UTF-8" standalone="yes"?>
<Relationships xmlns="http://schemas.openxmlformats.org/package/2006/relationships"><Relationship Id="rId3" Type="http://schemas.openxmlformats.org/officeDocument/2006/relationships/image" Target="../media/image83.png"/><Relationship Id="rId2" Type="http://schemas.openxmlformats.org/officeDocument/2006/relationships/image" Target="../media/image82.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85.png"/><Relationship Id="rId2" Type="http://schemas.openxmlformats.org/officeDocument/2006/relationships/image" Target="../media/image84.png"/><Relationship Id="rId1" Type="http://schemas.openxmlformats.org/officeDocument/2006/relationships/slideLayout" Target="../slideLayouts/slideLayout2.xml"/><Relationship Id="rId4" Type="http://schemas.openxmlformats.org/officeDocument/2006/relationships/image" Target="../media/image86.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88.png"/><Relationship Id="rId7" Type="http://schemas.openxmlformats.org/officeDocument/2006/relationships/image" Target="../media/image92.png"/><Relationship Id="rId2" Type="http://schemas.openxmlformats.org/officeDocument/2006/relationships/image" Target="../media/image87.png"/><Relationship Id="rId1" Type="http://schemas.openxmlformats.org/officeDocument/2006/relationships/slideLayout" Target="../slideLayouts/slideLayout2.xml"/><Relationship Id="rId6" Type="http://schemas.openxmlformats.org/officeDocument/2006/relationships/image" Target="../media/image91.png"/><Relationship Id="rId5" Type="http://schemas.openxmlformats.org/officeDocument/2006/relationships/image" Target="../media/image90.png"/><Relationship Id="rId4" Type="http://schemas.openxmlformats.org/officeDocument/2006/relationships/image" Target="../media/image89.png"/></Relationships>
</file>

<file path=ppt/slides/_rels/slide29.xml.rels><?xml version="1.0" encoding="UTF-8" standalone="yes"?>
<Relationships xmlns="http://schemas.openxmlformats.org/package/2006/relationships"><Relationship Id="rId3" Type="http://schemas.openxmlformats.org/officeDocument/2006/relationships/image" Target="../media/image94.png"/><Relationship Id="rId2" Type="http://schemas.openxmlformats.org/officeDocument/2006/relationships/image" Target="../media/image93.png"/><Relationship Id="rId1" Type="http://schemas.openxmlformats.org/officeDocument/2006/relationships/slideLayout" Target="../slideLayouts/slideLayout1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95.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96.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98.png"/><Relationship Id="rId2" Type="http://schemas.openxmlformats.org/officeDocument/2006/relationships/image" Target="../media/image97.png"/><Relationship Id="rId1" Type="http://schemas.openxmlformats.org/officeDocument/2006/relationships/slideLayout" Target="../slideLayouts/slideLayout2.xml"/><Relationship Id="rId4" Type="http://schemas.openxmlformats.org/officeDocument/2006/relationships/image" Target="../media/image99.pn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101.png"/><Relationship Id="rId2" Type="http://schemas.openxmlformats.org/officeDocument/2006/relationships/image" Target="../media/image100.png"/><Relationship Id="rId1" Type="http://schemas.openxmlformats.org/officeDocument/2006/relationships/slideLayout" Target="../slideLayouts/slideLayout10.xml"/></Relationships>
</file>

<file path=ppt/slides/_rels/slide35.xml.rels><?xml version="1.0" encoding="UTF-8" standalone="yes"?>
<Relationships xmlns="http://schemas.openxmlformats.org/package/2006/relationships"><Relationship Id="rId3" Type="http://schemas.openxmlformats.org/officeDocument/2006/relationships/image" Target="../media/image1010.png"/><Relationship Id="rId2" Type="http://schemas.openxmlformats.org/officeDocument/2006/relationships/image" Target="../media/image1000.png"/><Relationship Id="rId1" Type="http://schemas.openxmlformats.org/officeDocument/2006/relationships/slideLayout" Target="../slideLayouts/slideLayout10.xml"/><Relationship Id="rId4" Type="http://schemas.openxmlformats.org/officeDocument/2006/relationships/image" Target="../media/image102.png"/></Relationships>
</file>

<file path=ppt/slides/_rels/slide36.xml.rels><?xml version="1.0" encoding="UTF-8" standalone="yes"?>
<Relationships xmlns="http://schemas.openxmlformats.org/package/2006/relationships"><Relationship Id="rId2" Type="http://schemas.openxmlformats.org/officeDocument/2006/relationships/image" Target="../media/image103.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104.jpe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106.jpeg"/><Relationship Id="rId2" Type="http://schemas.openxmlformats.org/officeDocument/2006/relationships/image" Target="../media/image105.jpeg"/><Relationship Id="rId1" Type="http://schemas.openxmlformats.org/officeDocument/2006/relationships/slideLayout" Target="../slideLayouts/slideLayout9.xml"/><Relationship Id="rId4" Type="http://schemas.openxmlformats.org/officeDocument/2006/relationships/image" Target="../media/image107.png"/></Relationships>
</file>

<file path=ppt/slides/_rels/slide39.xml.rels><?xml version="1.0" encoding="UTF-8" standalone="yes"?>
<Relationships xmlns="http://schemas.openxmlformats.org/package/2006/relationships"><Relationship Id="rId3" Type="http://schemas.openxmlformats.org/officeDocument/2006/relationships/image" Target="../media/image109.png"/><Relationship Id="rId2" Type="http://schemas.openxmlformats.org/officeDocument/2006/relationships/image" Target="../media/image108.jpeg"/><Relationship Id="rId1" Type="http://schemas.openxmlformats.org/officeDocument/2006/relationships/slideLayout" Target="../slideLayouts/slideLayout10.xml"/></Relationships>
</file>

<file path=ppt/slides/_rels/slide4.xml.rels><?xml version="1.0" encoding="UTF-8" standalone="yes"?>
<Relationships xmlns="http://schemas.openxmlformats.org/package/2006/relationships"><Relationship Id="rId8" Type="http://schemas.openxmlformats.org/officeDocument/2006/relationships/image" Target="../media/image14.png"/><Relationship Id="rId13" Type="http://schemas.openxmlformats.org/officeDocument/2006/relationships/image" Target="../media/image19.png"/><Relationship Id="rId3" Type="http://schemas.openxmlformats.org/officeDocument/2006/relationships/image" Target="../media/image9.jpeg"/><Relationship Id="rId7" Type="http://schemas.openxmlformats.org/officeDocument/2006/relationships/image" Target="../media/image13.tiff"/><Relationship Id="rId12" Type="http://schemas.openxmlformats.org/officeDocument/2006/relationships/image" Target="../media/image18.tiff"/><Relationship Id="rId2" Type="http://schemas.openxmlformats.org/officeDocument/2006/relationships/image" Target="../media/image8.jpeg"/><Relationship Id="rId16" Type="http://schemas.openxmlformats.org/officeDocument/2006/relationships/image" Target="../media/image22.png"/><Relationship Id="rId1" Type="http://schemas.openxmlformats.org/officeDocument/2006/relationships/slideLayout" Target="../slideLayouts/slideLayout2.xml"/><Relationship Id="rId6" Type="http://schemas.openxmlformats.org/officeDocument/2006/relationships/image" Target="../media/image12.png"/><Relationship Id="rId11" Type="http://schemas.openxmlformats.org/officeDocument/2006/relationships/image" Target="../media/image17.tiff"/><Relationship Id="rId5" Type="http://schemas.openxmlformats.org/officeDocument/2006/relationships/image" Target="../media/image11.png"/><Relationship Id="rId15" Type="http://schemas.openxmlformats.org/officeDocument/2006/relationships/image" Target="../media/image21.jpeg"/><Relationship Id="rId10" Type="http://schemas.openxmlformats.org/officeDocument/2006/relationships/image" Target="../media/image16.jpeg"/><Relationship Id="rId4" Type="http://schemas.openxmlformats.org/officeDocument/2006/relationships/image" Target="../media/image10.tiff"/><Relationship Id="rId9" Type="http://schemas.openxmlformats.org/officeDocument/2006/relationships/image" Target="../media/image15.png"/><Relationship Id="rId14" Type="http://schemas.openxmlformats.org/officeDocument/2006/relationships/image" Target="../media/image20.png"/></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8" Type="http://schemas.openxmlformats.org/officeDocument/2006/relationships/image" Target="../media/image116.png"/><Relationship Id="rId3" Type="http://schemas.openxmlformats.org/officeDocument/2006/relationships/image" Target="../media/image111.png"/><Relationship Id="rId7" Type="http://schemas.openxmlformats.org/officeDocument/2006/relationships/image" Target="../media/image115.png"/><Relationship Id="rId2" Type="http://schemas.openxmlformats.org/officeDocument/2006/relationships/image" Target="../media/image110.tiff"/><Relationship Id="rId1" Type="http://schemas.openxmlformats.org/officeDocument/2006/relationships/slideLayout" Target="../slideLayouts/slideLayout11.xml"/><Relationship Id="rId6" Type="http://schemas.openxmlformats.org/officeDocument/2006/relationships/image" Target="../media/image114.png"/><Relationship Id="rId5" Type="http://schemas.openxmlformats.org/officeDocument/2006/relationships/image" Target="../media/image113.png"/><Relationship Id="rId4" Type="http://schemas.openxmlformats.org/officeDocument/2006/relationships/image" Target="../media/image112.jpeg"/></Relationships>
</file>

<file path=ppt/slides/_rels/slide42.xml.rels><?xml version="1.0" encoding="UTF-8" standalone="yes"?>
<Relationships xmlns="http://schemas.openxmlformats.org/package/2006/relationships"><Relationship Id="rId3" Type="http://schemas.openxmlformats.org/officeDocument/2006/relationships/image" Target="../media/image118.png"/><Relationship Id="rId2" Type="http://schemas.openxmlformats.org/officeDocument/2006/relationships/image" Target="../media/image117.png"/><Relationship Id="rId1" Type="http://schemas.openxmlformats.org/officeDocument/2006/relationships/slideLayout" Target="../slideLayouts/slideLayout11.xml"/><Relationship Id="rId6" Type="http://schemas.openxmlformats.org/officeDocument/2006/relationships/image" Target="../media/image116.png"/><Relationship Id="rId5" Type="http://schemas.openxmlformats.org/officeDocument/2006/relationships/image" Target="../media/image120.jpeg"/><Relationship Id="rId4" Type="http://schemas.openxmlformats.org/officeDocument/2006/relationships/image" Target="../media/image119.png"/></Relationships>
</file>

<file path=ppt/slides/_rels/slide43.xml.rels><?xml version="1.0" encoding="UTF-8" standalone="yes"?>
<Relationships xmlns="http://schemas.openxmlformats.org/package/2006/relationships"><Relationship Id="rId8" Type="http://schemas.openxmlformats.org/officeDocument/2006/relationships/image" Target="../media/image116.png"/><Relationship Id="rId3" Type="http://schemas.openxmlformats.org/officeDocument/2006/relationships/image" Target="../media/image122.png"/><Relationship Id="rId7" Type="http://schemas.openxmlformats.org/officeDocument/2006/relationships/image" Target="../media/image126.png"/><Relationship Id="rId2" Type="http://schemas.openxmlformats.org/officeDocument/2006/relationships/image" Target="../media/image121.gif"/><Relationship Id="rId1" Type="http://schemas.openxmlformats.org/officeDocument/2006/relationships/slideLayout" Target="../slideLayouts/slideLayout11.xml"/><Relationship Id="rId6" Type="http://schemas.openxmlformats.org/officeDocument/2006/relationships/image" Target="../media/image125.png"/><Relationship Id="rId5" Type="http://schemas.openxmlformats.org/officeDocument/2006/relationships/image" Target="../media/image124.png"/><Relationship Id="rId4" Type="http://schemas.openxmlformats.org/officeDocument/2006/relationships/image" Target="../media/image123.png"/><Relationship Id="rId9" Type="http://schemas.openxmlformats.org/officeDocument/2006/relationships/image" Target="../media/image127.jpeg"/></Relationships>
</file>

<file path=ppt/slides/_rels/slide44.xml.rels><?xml version="1.0" encoding="UTF-8" standalone="yes"?>
<Relationships xmlns="http://schemas.openxmlformats.org/package/2006/relationships"><Relationship Id="rId8" Type="http://schemas.openxmlformats.org/officeDocument/2006/relationships/image" Target="../media/image116.png"/><Relationship Id="rId3" Type="http://schemas.openxmlformats.org/officeDocument/2006/relationships/image" Target="../media/image129.png"/><Relationship Id="rId7" Type="http://schemas.openxmlformats.org/officeDocument/2006/relationships/image" Target="../media/image133.png"/><Relationship Id="rId2" Type="http://schemas.openxmlformats.org/officeDocument/2006/relationships/image" Target="../media/image128.png"/><Relationship Id="rId1" Type="http://schemas.openxmlformats.org/officeDocument/2006/relationships/slideLayout" Target="../slideLayouts/slideLayout11.xml"/><Relationship Id="rId6" Type="http://schemas.openxmlformats.org/officeDocument/2006/relationships/image" Target="../media/image132.png"/><Relationship Id="rId5" Type="http://schemas.openxmlformats.org/officeDocument/2006/relationships/image" Target="../media/image131.png"/><Relationship Id="rId4" Type="http://schemas.openxmlformats.org/officeDocument/2006/relationships/image" Target="../media/image130.png"/></Relationships>
</file>

<file path=ppt/slides/_rels/slide45.xml.rels><?xml version="1.0" encoding="UTF-8" standalone="yes"?>
<Relationships xmlns="http://schemas.openxmlformats.org/package/2006/relationships"><Relationship Id="rId3" Type="http://schemas.openxmlformats.org/officeDocument/2006/relationships/image" Target="../media/image135.png"/><Relationship Id="rId2" Type="http://schemas.openxmlformats.org/officeDocument/2006/relationships/image" Target="../media/image134.png"/><Relationship Id="rId1" Type="http://schemas.openxmlformats.org/officeDocument/2006/relationships/slideLayout" Target="../slideLayouts/slideLayout10.xml"/><Relationship Id="rId5" Type="http://schemas.openxmlformats.org/officeDocument/2006/relationships/image" Target="../media/image127.jpeg"/><Relationship Id="rId4" Type="http://schemas.openxmlformats.org/officeDocument/2006/relationships/image" Target="../media/image116.png"/></Relationships>
</file>

<file path=ppt/slides/_rels/slide46.xml.rels><?xml version="1.0" encoding="UTF-8" standalone="yes"?>
<Relationships xmlns="http://schemas.openxmlformats.org/package/2006/relationships"><Relationship Id="rId3" Type="http://schemas.openxmlformats.org/officeDocument/2006/relationships/image" Target="../media/image116.png"/><Relationship Id="rId2" Type="http://schemas.openxmlformats.org/officeDocument/2006/relationships/image" Target="../media/image136.png"/><Relationship Id="rId1" Type="http://schemas.openxmlformats.org/officeDocument/2006/relationships/slideLayout" Target="../slideLayouts/slideLayout11.xml"/><Relationship Id="rId4" Type="http://schemas.openxmlformats.org/officeDocument/2006/relationships/image" Target="../media/image127.jpeg"/></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image" Target="../media/image137.png"/><Relationship Id="rId1" Type="http://schemas.openxmlformats.org/officeDocument/2006/relationships/slideLayout" Target="../slideLayouts/slideLayout10.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5.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8" Type="http://schemas.openxmlformats.org/officeDocument/2006/relationships/image" Target="../media/image144.png"/><Relationship Id="rId3" Type="http://schemas.openxmlformats.org/officeDocument/2006/relationships/image" Target="../media/image139.jpeg"/><Relationship Id="rId7" Type="http://schemas.openxmlformats.org/officeDocument/2006/relationships/image" Target="../media/image143.png"/><Relationship Id="rId2" Type="http://schemas.openxmlformats.org/officeDocument/2006/relationships/image" Target="../media/image138.jpeg"/><Relationship Id="rId1" Type="http://schemas.openxmlformats.org/officeDocument/2006/relationships/slideLayout" Target="../slideLayouts/slideLayout2.xml"/><Relationship Id="rId6" Type="http://schemas.openxmlformats.org/officeDocument/2006/relationships/image" Target="../media/image142.png"/><Relationship Id="rId5" Type="http://schemas.openxmlformats.org/officeDocument/2006/relationships/image" Target="../media/image141.png"/><Relationship Id="rId4" Type="http://schemas.openxmlformats.org/officeDocument/2006/relationships/image" Target="../media/image140.png"/></Relationships>
</file>

<file path=ppt/slides/_rels/slide51.xml.rels><?xml version="1.0" encoding="UTF-8" standalone="yes"?>
<Relationships xmlns="http://schemas.openxmlformats.org/package/2006/relationships"><Relationship Id="rId3" Type="http://schemas.openxmlformats.org/officeDocument/2006/relationships/image" Target="../media/image146.png"/><Relationship Id="rId2" Type="http://schemas.openxmlformats.org/officeDocument/2006/relationships/image" Target="../media/image145.png"/><Relationship Id="rId1" Type="http://schemas.openxmlformats.org/officeDocument/2006/relationships/slideLayout" Target="../slideLayouts/slideLayout2.xml"/><Relationship Id="rId4" Type="http://schemas.openxmlformats.org/officeDocument/2006/relationships/image" Target="../media/image147.png"/></Relationships>
</file>

<file path=ppt/slides/_rels/slide52.xml.rels><?xml version="1.0" encoding="UTF-8" standalone="yes"?>
<Relationships xmlns="http://schemas.openxmlformats.org/package/2006/relationships"><Relationship Id="rId3" Type="http://schemas.openxmlformats.org/officeDocument/2006/relationships/image" Target="../media/image149.png"/><Relationship Id="rId2" Type="http://schemas.openxmlformats.org/officeDocument/2006/relationships/image" Target="../media/image148.pn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2.xml"/><Relationship Id="rId5" Type="http://schemas.openxmlformats.org/officeDocument/2006/relationships/image" Target="../media/image28.png"/><Relationship Id="rId4" Type="http://schemas.openxmlformats.org/officeDocument/2006/relationships/image" Target="../media/image27.gif"/></Relationships>
</file>

<file path=ppt/slides/_rels/slide8.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image" Target="../media/image31.jpeg"/><Relationship Id="rId1" Type="http://schemas.openxmlformats.org/officeDocument/2006/relationships/slideLayout" Target="../slideLayouts/slideLayout2.xml"/><Relationship Id="rId6" Type="http://schemas.openxmlformats.org/officeDocument/2006/relationships/image" Target="../media/image35.png"/><Relationship Id="rId5" Type="http://schemas.openxmlformats.org/officeDocument/2006/relationships/image" Target="../media/image34.png"/><Relationship Id="rId4" Type="http://schemas.openxmlformats.org/officeDocument/2006/relationships/image" Target="../media/image3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D1F086C2-C8FF-D442-BD19-AB7D99901A55}"/>
              </a:ext>
            </a:extLst>
          </p:cNvPr>
          <p:cNvSpPr>
            <a:spLocks noGrp="1"/>
          </p:cNvSpPr>
          <p:nvPr>
            <p:ph type="title"/>
          </p:nvPr>
        </p:nvSpPr>
        <p:spPr>
          <a:xfrm>
            <a:off x="814387" y="4297576"/>
            <a:ext cx="7969249" cy="1656232"/>
          </a:xfrm>
        </p:spPr>
        <p:txBody>
          <a:bodyPr/>
          <a:lstStyle/>
          <a:p>
            <a:r>
              <a:rPr lang="en-US" b="0" dirty="0"/>
              <a:t>Status of High-Field </a:t>
            </a:r>
            <a:r>
              <a:rPr lang="en-US" dirty="0"/>
              <a:t>M</a:t>
            </a:r>
            <a:r>
              <a:rPr lang="en-US" b="0" dirty="0"/>
              <a:t>agnet R&amp;D for Future </a:t>
            </a:r>
            <a:r>
              <a:rPr lang="en-US" dirty="0"/>
              <a:t>C</a:t>
            </a:r>
            <a:r>
              <a:rPr lang="en-US" b="0" dirty="0"/>
              <a:t>olliders in CHART</a:t>
            </a:r>
            <a:br>
              <a:rPr lang="en-US" b="0" dirty="0"/>
            </a:br>
            <a:br>
              <a:rPr lang="en-US" sz="800" b="0" dirty="0"/>
            </a:br>
            <a:r>
              <a:rPr lang="en-US" sz="1200" dirty="0"/>
              <a:t>D. M. Araujo, </a:t>
            </a:r>
            <a:r>
              <a:rPr lang="en-US" sz="1200" u="sng" dirty="0"/>
              <a:t>B. Auchmann</a:t>
            </a:r>
            <a:r>
              <a:rPr lang="en-US" sz="1200" dirty="0"/>
              <a:t>, A. </a:t>
            </a:r>
            <a:r>
              <a:rPr lang="en-US" sz="1200" dirty="0" err="1"/>
              <a:t>Brem</a:t>
            </a:r>
            <a:r>
              <a:rPr lang="en-US" sz="1200" dirty="0"/>
              <a:t>, M. Daly, M. </a:t>
            </a:r>
            <a:r>
              <a:rPr lang="en-US" sz="1200" dirty="0" err="1"/>
              <a:t>Duda</a:t>
            </a:r>
            <a:r>
              <a:rPr lang="en-US" sz="1200" dirty="0"/>
              <a:t>, O. Kirby, M. </a:t>
            </a:r>
            <a:r>
              <a:rPr lang="en-US" sz="1200" dirty="0" err="1"/>
              <a:t>Koratzinos</a:t>
            </a:r>
            <a:r>
              <a:rPr lang="en-US" sz="1200" dirty="0"/>
              <a:t>, J. </a:t>
            </a:r>
            <a:r>
              <a:rPr lang="en-US" sz="1200" dirty="0" err="1"/>
              <a:t>Kosse</a:t>
            </a:r>
            <a:r>
              <a:rPr lang="en-US" sz="1200" dirty="0"/>
              <a:t>, T. </a:t>
            </a:r>
            <a:r>
              <a:rPr lang="en-US" sz="1200" dirty="0" err="1"/>
              <a:t>Michlmayr</a:t>
            </a:r>
            <a:r>
              <a:rPr lang="en-US" sz="1200" dirty="0"/>
              <a:t>, H. G. Rodrigues, S. Sanfilippo, D. </a:t>
            </a:r>
            <a:r>
              <a:rPr lang="en-US" sz="1200" dirty="0" err="1"/>
              <a:t>Sotnikov</a:t>
            </a:r>
            <a:br>
              <a:rPr lang="en-US" sz="1200" dirty="0"/>
            </a:br>
            <a:br>
              <a:rPr lang="en-US" sz="300" dirty="0"/>
            </a:br>
            <a:r>
              <a:rPr lang="en-US" sz="1200" dirty="0" err="1"/>
              <a:t>MuCol</a:t>
            </a:r>
            <a:r>
              <a:rPr lang="en-US" sz="1200" dirty="0"/>
              <a:t> slides by L. </a:t>
            </a:r>
            <a:r>
              <a:rPr lang="en-US" sz="1200" dirty="0" err="1"/>
              <a:t>Bottura</a:t>
            </a:r>
            <a:r>
              <a:rPr lang="en-US" sz="1200" dirty="0"/>
              <a:t> for the Muon Magnets Working Group</a:t>
            </a:r>
            <a:endParaRPr lang="en-US" sz="1600" dirty="0"/>
          </a:p>
        </p:txBody>
      </p:sp>
      <p:sp>
        <p:nvSpPr>
          <p:cNvPr id="6" name="Subtitle 5">
            <a:extLst>
              <a:ext uri="{FF2B5EF4-FFF2-40B4-BE49-F238E27FC236}">
                <a16:creationId xmlns:a16="http://schemas.microsoft.com/office/drawing/2014/main" id="{956C48A8-BD9A-FF4C-A6C2-9A8DA6942FBF}"/>
              </a:ext>
            </a:extLst>
          </p:cNvPr>
          <p:cNvSpPr>
            <a:spLocks noGrp="1"/>
          </p:cNvSpPr>
          <p:nvPr>
            <p:ph type="subTitle" sz="quarter" idx="1"/>
          </p:nvPr>
        </p:nvSpPr>
        <p:spPr>
          <a:xfrm>
            <a:off x="814388" y="3933056"/>
            <a:ext cx="7969249" cy="364520"/>
          </a:xfrm>
        </p:spPr>
        <p:txBody>
          <a:bodyPr/>
          <a:lstStyle/>
          <a:p>
            <a:r>
              <a:rPr lang="en-US" b="0" dirty="0"/>
              <a:t>02.05.2023 – Future Colliders seminar</a:t>
            </a:r>
          </a:p>
        </p:txBody>
      </p:sp>
      <p:sp>
        <p:nvSpPr>
          <p:cNvPr id="4" name="Slide Number Placeholder 3">
            <a:extLst>
              <a:ext uri="{FF2B5EF4-FFF2-40B4-BE49-F238E27FC236}">
                <a16:creationId xmlns:a16="http://schemas.microsoft.com/office/drawing/2014/main" id="{67EDC281-5988-5442-8E5F-B21B26D47B87}"/>
              </a:ext>
            </a:extLst>
          </p:cNvPr>
          <p:cNvSpPr>
            <a:spLocks noGrp="1"/>
          </p:cNvSpPr>
          <p:nvPr>
            <p:ph type="sldNum" sz="quarter" idx="4294967295"/>
          </p:nvPr>
        </p:nvSpPr>
        <p:spPr>
          <a:xfrm>
            <a:off x="8207374" y="6661150"/>
            <a:ext cx="576262" cy="196850"/>
          </a:xfrm>
        </p:spPr>
        <p:txBody>
          <a:bodyPr/>
          <a:lstStyle/>
          <a:p>
            <a:pPr algn="r">
              <a:defRPr/>
            </a:pPr>
            <a:r>
              <a:rPr lang="de-DE" dirty="0"/>
              <a:t>Page </a:t>
            </a:r>
            <a:fld id="{EBC07571-3134-BB4B-B83F-1A9FE18D34F3}" type="slidenum">
              <a:rPr lang="de-DE" smtClean="0"/>
              <a:pPr algn="r">
                <a:defRPr/>
              </a:pPr>
              <a:t>1</a:t>
            </a:fld>
            <a:endParaRPr lang="de-DE" dirty="0"/>
          </a:p>
        </p:txBody>
      </p:sp>
      <p:sp>
        <p:nvSpPr>
          <p:cNvPr id="8" name="Textfeld 6">
            <a:extLst>
              <a:ext uri="{FF2B5EF4-FFF2-40B4-BE49-F238E27FC236}">
                <a16:creationId xmlns:a16="http://schemas.microsoft.com/office/drawing/2014/main" id="{39CA92AB-935A-569A-288E-91E80717A308}"/>
              </a:ext>
            </a:extLst>
          </p:cNvPr>
          <p:cNvSpPr txBox="1"/>
          <p:nvPr/>
        </p:nvSpPr>
        <p:spPr>
          <a:xfrm>
            <a:off x="1763688" y="6346217"/>
            <a:ext cx="7790061" cy="504056"/>
          </a:xfrm>
          <a:prstGeom prst="rect">
            <a:avLst/>
          </a:prstGeom>
          <a:noFill/>
        </p:spPr>
        <p:txBody>
          <a:bodyPr wrap="square" lIns="0" tIns="0" rIns="0" bIns="0" rtlCol="0">
            <a:noAutofit/>
          </a:bodyPr>
          <a:lstStyle/>
          <a:p>
            <a:pPr>
              <a:lnSpc>
                <a:spcPct val="110000"/>
              </a:lnSpc>
              <a:spcBef>
                <a:spcPts val="0"/>
              </a:spcBef>
            </a:pPr>
            <a:r>
              <a:rPr lang="en-GB" sz="1100" dirty="0">
                <a:solidFill>
                  <a:srgbClr val="969696"/>
                </a:solidFill>
              </a:rPr>
              <a:t>This work was performed under the auspices of and with support from the </a:t>
            </a:r>
            <a:br>
              <a:rPr lang="en-GB" sz="1100" dirty="0">
                <a:solidFill>
                  <a:srgbClr val="969696"/>
                </a:solidFill>
              </a:rPr>
            </a:br>
            <a:r>
              <a:rPr lang="en-GB" sz="1100" dirty="0">
                <a:solidFill>
                  <a:srgbClr val="969696"/>
                </a:solidFill>
              </a:rPr>
              <a:t>Swiss Accelerator Research and Technology (CHART) program (</a:t>
            </a:r>
            <a:r>
              <a:rPr lang="en-GB" sz="1100" dirty="0" err="1">
                <a:solidFill>
                  <a:srgbClr val="969696"/>
                </a:solidFill>
              </a:rPr>
              <a:t>www.chart.ch</a:t>
            </a:r>
            <a:r>
              <a:rPr lang="en-GB" sz="1100" dirty="0">
                <a:solidFill>
                  <a:srgbClr val="969696"/>
                </a:solidFill>
              </a:rPr>
              <a:t>).</a:t>
            </a:r>
            <a:endParaRPr lang="en-GB" sz="1100" kern="1000" spc="30" dirty="0">
              <a:solidFill>
                <a:srgbClr val="969696"/>
              </a:solidFill>
              <a:latin typeface="+mn-lt"/>
              <a:cs typeface="Franklin Gothic Book"/>
            </a:endParaRPr>
          </a:p>
        </p:txBody>
      </p:sp>
      <p:pic>
        <p:nvPicPr>
          <p:cNvPr id="7" name="Picture 6" descr="A picture containing drawing&#10;&#10;Description automatically generated">
            <a:extLst>
              <a:ext uri="{FF2B5EF4-FFF2-40B4-BE49-F238E27FC236}">
                <a16:creationId xmlns:a16="http://schemas.microsoft.com/office/drawing/2014/main" id="{153B4CFC-30AA-5244-8D7F-5973C9891560}"/>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814387" y="1359763"/>
            <a:ext cx="1270820" cy="1270820"/>
          </a:xfrm>
          <a:prstGeom prst="rect">
            <a:avLst/>
          </a:prstGeom>
        </p:spPr>
      </p:pic>
      <p:sp>
        <p:nvSpPr>
          <p:cNvPr id="2" name="TextBox 1">
            <a:extLst>
              <a:ext uri="{FF2B5EF4-FFF2-40B4-BE49-F238E27FC236}">
                <a16:creationId xmlns:a16="http://schemas.microsoft.com/office/drawing/2014/main" id="{0CC64F25-B189-E549-3F1A-8C47B304CDB8}"/>
              </a:ext>
            </a:extLst>
          </p:cNvPr>
          <p:cNvSpPr txBox="1"/>
          <p:nvPr/>
        </p:nvSpPr>
        <p:spPr>
          <a:xfrm>
            <a:off x="10098157" y="6546574"/>
            <a:ext cx="0" cy="0"/>
          </a:xfrm>
          <a:prstGeom prst="rect">
            <a:avLst/>
          </a:prstGeom>
          <a:noFill/>
        </p:spPr>
        <p:txBody>
          <a:bodyPr wrap="none" lIns="0" tIns="0" rIns="0" bIns="0" rtlCol="0">
            <a:noAutofit/>
          </a:bodyPr>
          <a:lstStyle/>
          <a:p>
            <a:pPr>
              <a:lnSpc>
                <a:spcPct val="110000"/>
              </a:lnSpc>
              <a:spcBef>
                <a:spcPts val="0"/>
              </a:spcBef>
            </a:pPr>
            <a:endParaRPr lang="en-CH" sz="1800" kern="1000" spc="30" dirty="0" err="1">
              <a:latin typeface="+mn-lt"/>
              <a:cs typeface="Franklin Gothic Book"/>
            </a:endParaRPr>
          </a:p>
        </p:txBody>
      </p:sp>
      <p:pic>
        <p:nvPicPr>
          <p:cNvPr id="9" name="Picture 8">
            <a:extLst>
              <a:ext uri="{FF2B5EF4-FFF2-40B4-BE49-F238E27FC236}">
                <a16:creationId xmlns:a16="http://schemas.microsoft.com/office/drawing/2014/main" id="{D039DD3C-8C2F-3409-F55B-461107AFA5B6}"/>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627784" y="259755"/>
            <a:ext cx="5112568" cy="3384377"/>
          </a:xfrm>
          <a:prstGeom prst="rect">
            <a:avLst/>
          </a:prstGeom>
        </p:spPr>
      </p:pic>
      <p:pic>
        <p:nvPicPr>
          <p:cNvPr id="10" name="Picture 9" descr="A picture containing square&#10;&#10;Description automatically generated">
            <a:extLst>
              <a:ext uri="{FF2B5EF4-FFF2-40B4-BE49-F238E27FC236}">
                <a16:creationId xmlns:a16="http://schemas.microsoft.com/office/drawing/2014/main" id="{60D99524-9190-583F-7389-F686D2AC4067}"/>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7740352" y="199132"/>
            <a:ext cx="814586" cy="3517900"/>
          </a:xfrm>
          <a:prstGeom prst="rect">
            <a:avLst/>
          </a:prstGeom>
        </p:spPr>
      </p:pic>
    </p:spTree>
    <p:extLst>
      <p:ext uri="{BB962C8B-B14F-4D97-AF65-F5344CB8AC3E}">
        <p14:creationId xmlns:p14="http://schemas.microsoft.com/office/powerpoint/2010/main" val="4066884121"/>
      </p:ext>
    </p:extLst>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3A3E0044-833E-974F-A0B1-6AF8CF94A1BE}"/>
              </a:ext>
            </a:extLst>
          </p:cNvPr>
          <p:cNvSpPr>
            <a:spLocks noGrp="1"/>
          </p:cNvSpPr>
          <p:nvPr>
            <p:ph sz="quarter" idx="13"/>
          </p:nvPr>
        </p:nvSpPr>
        <p:spPr/>
        <p:txBody>
          <a:bodyPr/>
          <a:lstStyle/>
          <a:p>
            <a:r>
              <a:rPr lang="en-US" dirty="0" err="1"/>
              <a:t>EuroCirCol</a:t>
            </a:r>
            <a:r>
              <a:rPr lang="en-US" dirty="0"/>
              <a:t> Design Goal: Shared specs and </a:t>
            </a:r>
            <a:r>
              <a:rPr lang="en-US" i="1" dirty="0">
                <a:solidFill>
                  <a:srgbClr val="ED7D31"/>
                </a:solidFill>
              </a:rPr>
              <a:t>minimization of conductor volume</a:t>
            </a:r>
            <a:r>
              <a:rPr lang="en-US" dirty="0"/>
              <a:t>.</a:t>
            </a:r>
          </a:p>
          <a:p>
            <a:r>
              <a:rPr lang="en-US" dirty="0"/>
              <a:t>Stress Management adds mechanical margins and dilutes current density.</a:t>
            </a:r>
          </a:p>
          <a:p>
            <a:r>
              <a:rPr lang="en-US" dirty="0"/>
              <a:t>CCT has 1/3 lower conductor stress (135 MPa) for 20% more conductor vol.</a:t>
            </a:r>
          </a:p>
          <a:p>
            <a:pPr lvl="1"/>
            <a:endParaRPr lang="en-US" dirty="0"/>
          </a:p>
          <a:p>
            <a:pPr lvl="1"/>
            <a:endParaRPr lang="en-US" dirty="0"/>
          </a:p>
          <a:p>
            <a:pPr lvl="1"/>
            <a:endParaRPr lang="en-US" dirty="0"/>
          </a:p>
          <a:p>
            <a:pPr lvl="1"/>
            <a:endParaRPr lang="en-US" dirty="0"/>
          </a:p>
          <a:p>
            <a:pPr lvl="1"/>
            <a:endParaRPr lang="en-US" dirty="0"/>
          </a:p>
          <a:p>
            <a:pPr lvl="1"/>
            <a:endParaRPr lang="en-US" dirty="0"/>
          </a:p>
          <a:p>
            <a:pPr lvl="1"/>
            <a:endParaRPr lang="en-US" dirty="0"/>
          </a:p>
        </p:txBody>
      </p:sp>
      <p:sp>
        <p:nvSpPr>
          <p:cNvPr id="3" name="Title 2">
            <a:extLst>
              <a:ext uri="{FF2B5EF4-FFF2-40B4-BE49-F238E27FC236}">
                <a16:creationId xmlns:a16="http://schemas.microsoft.com/office/drawing/2014/main" id="{36719DD3-BACD-CB61-F6E9-CA79D8856E57}"/>
              </a:ext>
            </a:extLst>
          </p:cNvPr>
          <p:cNvSpPr>
            <a:spLocks noGrp="1"/>
          </p:cNvSpPr>
          <p:nvPr>
            <p:ph type="title"/>
          </p:nvPr>
        </p:nvSpPr>
        <p:spPr>
          <a:xfrm>
            <a:off x="2077200" y="291600"/>
            <a:ext cx="6959296" cy="508500"/>
          </a:xfrm>
        </p:spPr>
        <p:txBody>
          <a:bodyPr/>
          <a:lstStyle/>
          <a:p>
            <a:r>
              <a:rPr lang="en-CH" dirty="0"/>
              <a:t>Design Goal for CHART HFM R&amp;D</a:t>
            </a:r>
          </a:p>
        </p:txBody>
      </p:sp>
      <p:sp>
        <p:nvSpPr>
          <p:cNvPr id="4" name="Slide Number Placeholder 3">
            <a:extLst>
              <a:ext uri="{FF2B5EF4-FFF2-40B4-BE49-F238E27FC236}">
                <a16:creationId xmlns:a16="http://schemas.microsoft.com/office/drawing/2014/main" id="{232FC161-1841-C4BB-9FB7-C5CAFB734BE5}"/>
              </a:ext>
            </a:extLst>
          </p:cNvPr>
          <p:cNvSpPr>
            <a:spLocks noGrp="1"/>
          </p:cNvSpPr>
          <p:nvPr>
            <p:ph type="sldNum" sz="quarter" idx="16"/>
          </p:nvPr>
        </p:nvSpPr>
        <p:spPr/>
        <p:txBody>
          <a:bodyPr/>
          <a:lstStyle/>
          <a:p>
            <a:pPr algn="r">
              <a:defRPr/>
            </a:pPr>
            <a:r>
              <a:rPr lang="de-DE"/>
              <a:t>Page </a:t>
            </a:r>
            <a:fld id="{EBC07571-3134-BB4B-B83F-1A9FE18D34F3}" type="slidenum">
              <a:rPr lang="de-DE" smtClean="0"/>
              <a:pPr algn="r">
                <a:defRPr/>
              </a:pPr>
              <a:t>10</a:t>
            </a:fld>
            <a:endParaRPr lang="de-DE" dirty="0"/>
          </a:p>
        </p:txBody>
      </p:sp>
      <p:graphicFrame>
        <p:nvGraphicFramePr>
          <p:cNvPr id="11" name="Diagram 10">
            <a:extLst>
              <a:ext uri="{FF2B5EF4-FFF2-40B4-BE49-F238E27FC236}">
                <a16:creationId xmlns:a16="http://schemas.microsoft.com/office/drawing/2014/main" id="{BBA2BE2B-9053-21AD-97C7-8020D570BB6B}"/>
              </a:ext>
            </a:extLst>
          </p:cNvPr>
          <p:cNvGraphicFramePr/>
          <p:nvPr>
            <p:extLst>
              <p:ext uri="{D42A27DB-BD31-4B8C-83A1-F6EECF244321}">
                <p14:modId xmlns:p14="http://schemas.microsoft.com/office/powerpoint/2010/main" val="2419301014"/>
              </p:ext>
            </p:extLst>
          </p:nvPr>
        </p:nvGraphicFramePr>
        <p:xfrm>
          <a:off x="2627784" y="3068960"/>
          <a:ext cx="4113393" cy="274226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pSp>
        <p:nvGrpSpPr>
          <p:cNvPr id="17" name="Group 16">
            <a:extLst>
              <a:ext uri="{FF2B5EF4-FFF2-40B4-BE49-F238E27FC236}">
                <a16:creationId xmlns:a16="http://schemas.microsoft.com/office/drawing/2014/main" id="{952602A1-B31A-C957-CC9E-A635CB417B29}"/>
              </a:ext>
            </a:extLst>
          </p:cNvPr>
          <p:cNvGrpSpPr/>
          <p:nvPr/>
        </p:nvGrpSpPr>
        <p:grpSpPr>
          <a:xfrm>
            <a:off x="1331640" y="2708920"/>
            <a:ext cx="6696743" cy="2760243"/>
            <a:chOff x="1112416" y="3406174"/>
            <a:chExt cx="7348015" cy="3028682"/>
          </a:xfrm>
        </p:grpSpPr>
        <p:pic>
          <p:nvPicPr>
            <p:cNvPr id="18" name="Picture 17">
              <a:extLst>
                <a:ext uri="{FF2B5EF4-FFF2-40B4-BE49-F238E27FC236}">
                  <a16:creationId xmlns:a16="http://schemas.microsoft.com/office/drawing/2014/main" id="{C29EC3DC-1019-C43F-692A-32F049B82808}"/>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3273036" y="3406174"/>
              <a:ext cx="3022083" cy="3028682"/>
            </a:xfrm>
            <a:prstGeom prst="rect">
              <a:avLst/>
            </a:prstGeom>
          </p:spPr>
        </p:pic>
        <p:pic>
          <p:nvPicPr>
            <p:cNvPr id="19" name="Content Placeholder 5">
              <a:extLst>
                <a:ext uri="{FF2B5EF4-FFF2-40B4-BE49-F238E27FC236}">
                  <a16:creationId xmlns:a16="http://schemas.microsoft.com/office/drawing/2014/main" id="{EB511D69-3977-E2E3-CED6-B834696C6692}"/>
                </a:ext>
              </a:extLst>
            </p:cNvPr>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6551126" y="3993489"/>
              <a:ext cx="1909305" cy="1898815"/>
            </a:xfrm>
            <a:prstGeom prst="rect">
              <a:avLst/>
            </a:prstGeom>
          </p:spPr>
        </p:pic>
        <p:pic>
          <p:nvPicPr>
            <p:cNvPr id="20" name="Picture 19">
              <a:extLst>
                <a:ext uri="{FF2B5EF4-FFF2-40B4-BE49-F238E27FC236}">
                  <a16:creationId xmlns:a16="http://schemas.microsoft.com/office/drawing/2014/main" id="{94A4D466-A0B9-F33E-496E-1E256ACE4CCC}"/>
                </a:ext>
              </a:extLst>
            </p:cNvPr>
            <p:cNvPicPr>
              <a:picLocks noChangeAspect="1"/>
            </p:cNvPicPr>
            <p:nvPr/>
          </p:nvPicPr>
          <p:blipFill rotWithShape="1">
            <a:blip r:embed="rId9" cstate="screen">
              <a:extLst>
                <a:ext uri="{28A0092B-C50C-407E-A947-70E740481C1C}">
                  <a14:useLocalDpi xmlns:a14="http://schemas.microsoft.com/office/drawing/2010/main"/>
                </a:ext>
              </a:extLst>
            </a:blip>
            <a:srcRect/>
            <a:stretch/>
          </p:blipFill>
          <p:spPr>
            <a:xfrm>
              <a:off x="1112416" y="3974725"/>
              <a:ext cx="1904613" cy="1952950"/>
            </a:xfrm>
            <a:prstGeom prst="rect">
              <a:avLst/>
            </a:prstGeom>
          </p:spPr>
        </p:pic>
      </p:grpSp>
      <p:sp>
        <p:nvSpPr>
          <p:cNvPr id="21" name="TextBox 20">
            <a:extLst>
              <a:ext uri="{FF2B5EF4-FFF2-40B4-BE49-F238E27FC236}">
                <a16:creationId xmlns:a16="http://schemas.microsoft.com/office/drawing/2014/main" id="{21278FCC-E863-8A05-ECA5-63B94A6006E3}"/>
              </a:ext>
            </a:extLst>
          </p:cNvPr>
          <p:cNvSpPr txBox="1"/>
          <p:nvPr/>
        </p:nvSpPr>
        <p:spPr>
          <a:xfrm>
            <a:off x="251520" y="6309320"/>
            <a:ext cx="914400" cy="914400"/>
          </a:xfrm>
          <a:prstGeom prst="rect">
            <a:avLst/>
          </a:prstGeom>
          <a:noFill/>
        </p:spPr>
        <p:txBody>
          <a:bodyPr wrap="none" lIns="0" tIns="0" rIns="0" bIns="0" rtlCol="0">
            <a:noAutofit/>
          </a:bodyPr>
          <a:lstStyle/>
          <a:p>
            <a:pPr>
              <a:lnSpc>
                <a:spcPct val="110000"/>
              </a:lnSpc>
              <a:spcBef>
                <a:spcPts val="0"/>
              </a:spcBef>
            </a:pPr>
            <a:r>
              <a:rPr lang="en-US" sz="900" dirty="0"/>
              <a:t>[B. Auchmann et al., </a:t>
            </a:r>
            <a:r>
              <a:rPr lang="en-US" sz="900" i="1" dirty="0"/>
              <a:t>Electromechanical Design of a 16-T CCT Twin-Aperture Dipole for FCC</a:t>
            </a:r>
            <a:r>
              <a:rPr lang="en-US" sz="900" dirty="0"/>
              <a:t>, IEEE Trans. on Appl. SC 28 (April, 2018) no. 3.]</a:t>
            </a:r>
          </a:p>
          <a:p>
            <a:pPr>
              <a:lnSpc>
                <a:spcPct val="110000"/>
              </a:lnSpc>
              <a:spcBef>
                <a:spcPts val="0"/>
              </a:spcBef>
            </a:pPr>
            <a:endParaRPr lang="en-US" sz="900" kern="1000" spc="30" dirty="0" err="1">
              <a:latin typeface="+mn-lt"/>
              <a:cs typeface="Franklin Gothic Book"/>
            </a:endParaRPr>
          </a:p>
        </p:txBody>
      </p:sp>
      <p:sp>
        <p:nvSpPr>
          <p:cNvPr id="22" name="TextBox 21">
            <a:extLst>
              <a:ext uri="{FF2B5EF4-FFF2-40B4-BE49-F238E27FC236}">
                <a16:creationId xmlns:a16="http://schemas.microsoft.com/office/drawing/2014/main" id="{DD737D7B-3379-9D2E-595D-61BECF736E61}"/>
              </a:ext>
            </a:extLst>
          </p:cNvPr>
          <p:cNvSpPr txBox="1"/>
          <p:nvPr/>
        </p:nvSpPr>
        <p:spPr>
          <a:xfrm>
            <a:off x="251520" y="6503640"/>
            <a:ext cx="914400" cy="914400"/>
          </a:xfrm>
          <a:prstGeom prst="rect">
            <a:avLst/>
          </a:prstGeom>
          <a:noFill/>
        </p:spPr>
        <p:txBody>
          <a:bodyPr wrap="none" lIns="0" tIns="0" rIns="0" bIns="0" rtlCol="0">
            <a:noAutofit/>
          </a:bodyPr>
          <a:lstStyle/>
          <a:p>
            <a:pPr>
              <a:lnSpc>
                <a:spcPct val="110000"/>
              </a:lnSpc>
              <a:spcBef>
                <a:spcPts val="0"/>
              </a:spcBef>
            </a:pPr>
            <a:r>
              <a:rPr lang="en-US" sz="900" dirty="0"/>
              <a:t>[M. </a:t>
            </a:r>
            <a:r>
              <a:rPr lang="en-US" sz="900" dirty="0" err="1"/>
              <a:t>Benedikt</a:t>
            </a:r>
            <a:r>
              <a:rPr lang="en-US" sz="900" dirty="0"/>
              <a:t> et al., </a:t>
            </a:r>
            <a:r>
              <a:rPr lang="en-US" sz="900" i="1" dirty="0"/>
              <a:t>FCC Conceptual Design Report</a:t>
            </a:r>
            <a:r>
              <a:rPr lang="en-US" sz="900" dirty="0"/>
              <a:t>, Vol. 3 – The Hadron Collider (FCC-</a:t>
            </a:r>
            <a:r>
              <a:rPr lang="en-US" sz="900" dirty="0" err="1"/>
              <a:t>hh</a:t>
            </a:r>
            <a:r>
              <a:rPr lang="en-US" sz="900" dirty="0"/>
              <a:t>), pp. 50-52.]</a:t>
            </a:r>
          </a:p>
          <a:p>
            <a:pPr>
              <a:lnSpc>
                <a:spcPct val="110000"/>
              </a:lnSpc>
              <a:spcBef>
                <a:spcPts val="0"/>
              </a:spcBef>
            </a:pPr>
            <a:endParaRPr lang="en-US" sz="900" dirty="0"/>
          </a:p>
          <a:p>
            <a:pPr>
              <a:lnSpc>
                <a:spcPct val="110000"/>
              </a:lnSpc>
              <a:spcBef>
                <a:spcPts val="0"/>
              </a:spcBef>
            </a:pPr>
            <a:endParaRPr lang="en-US" sz="900" kern="1000" spc="30" dirty="0" err="1">
              <a:latin typeface="+mn-lt"/>
              <a:cs typeface="Franklin Gothic Book"/>
            </a:endParaRPr>
          </a:p>
        </p:txBody>
      </p:sp>
    </p:spTree>
    <p:extLst>
      <p:ext uri="{BB962C8B-B14F-4D97-AF65-F5344CB8AC3E}">
        <p14:creationId xmlns:p14="http://schemas.microsoft.com/office/powerpoint/2010/main" val="2293326898"/>
      </p:ext>
    </p:extLst>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3A3E0044-833E-974F-A0B1-6AF8CF94A1BE}"/>
              </a:ext>
            </a:extLst>
          </p:cNvPr>
          <p:cNvSpPr>
            <a:spLocks noGrp="1"/>
          </p:cNvSpPr>
          <p:nvPr>
            <p:ph sz="quarter" idx="13"/>
          </p:nvPr>
        </p:nvSpPr>
        <p:spPr/>
        <p:txBody>
          <a:bodyPr/>
          <a:lstStyle/>
          <a:p>
            <a:r>
              <a:rPr lang="en-US" dirty="0" err="1"/>
              <a:t>EuroCirCol</a:t>
            </a:r>
            <a:r>
              <a:rPr lang="en-US" dirty="0"/>
              <a:t> Design Goal: Shared specs and </a:t>
            </a:r>
            <a:r>
              <a:rPr lang="en-US" i="1" dirty="0">
                <a:solidFill>
                  <a:srgbClr val="ED7D31"/>
                </a:solidFill>
              </a:rPr>
              <a:t>minimization of conductor volume</a:t>
            </a:r>
            <a:r>
              <a:rPr lang="en-US" dirty="0"/>
              <a:t>.</a:t>
            </a:r>
          </a:p>
          <a:p>
            <a:r>
              <a:rPr lang="en-US" dirty="0"/>
              <a:t>Stress Management adds mechanical margins and dilutes current density.</a:t>
            </a:r>
          </a:p>
          <a:p>
            <a:r>
              <a:rPr lang="en-US" dirty="0"/>
              <a:t>CCT has 1/3 lower conductor stress (135 MPa) for 20% more conductor vol.</a:t>
            </a:r>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pPr marL="0" indent="0">
              <a:buNone/>
            </a:pPr>
            <a:endParaRPr lang="en-US" dirty="0"/>
          </a:p>
          <a:p>
            <a:r>
              <a:rPr lang="en-US" dirty="0"/>
              <a:t>Conductor cost is not the only cost component: simple procedures, high production yield, and robustness in operation constitute additional</a:t>
            </a:r>
            <a:br>
              <a:rPr lang="en-US" dirty="0"/>
            </a:br>
            <a:r>
              <a:rPr lang="en-US" dirty="0"/>
              <a:t>savings and accelerate R&amp;D.</a:t>
            </a:r>
          </a:p>
          <a:p>
            <a:pPr lvl="1"/>
            <a:endParaRPr lang="en-US" dirty="0"/>
          </a:p>
          <a:p>
            <a:pPr lvl="1"/>
            <a:endParaRPr lang="en-US" dirty="0"/>
          </a:p>
          <a:p>
            <a:pPr lvl="1"/>
            <a:endParaRPr lang="en-US" dirty="0"/>
          </a:p>
          <a:p>
            <a:pPr lvl="1"/>
            <a:endParaRPr lang="en-US" dirty="0"/>
          </a:p>
          <a:p>
            <a:pPr lvl="1"/>
            <a:endParaRPr lang="en-US" dirty="0"/>
          </a:p>
          <a:p>
            <a:pPr lvl="1"/>
            <a:endParaRPr lang="en-US" dirty="0"/>
          </a:p>
          <a:p>
            <a:pPr lvl="1"/>
            <a:endParaRPr lang="en-US" dirty="0"/>
          </a:p>
          <a:p>
            <a:pPr lvl="1"/>
            <a:endParaRPr lang="en-US" dirty="0"/>
          </a:p>
          <a:p>
            <a:pPr lvl="1"/>
            <a:endParaRPr lang="en-US" dirty="0"/>
          </a:p>
          <a:p>
            <a:pPr marL="0" indent="0">
              <a:buNone/>
            </a:pPr>
            <a:endParaRPr lang="en-CH" dirty="0"/>
          </a:p>
        </p:txBody>
      </p:sp>
      <p:sp>
        <p:nvSpPr>
          <p:cNvPr id="3" name="Title 2">
            <a:extLst>
              <a:ext uri="{FF2B5EF4-FFF2-40B4-BE49-F238E27FC236}">
                <a16:creationId xmlns:a16="http://schemas.microsoft.com/office/drawing/2014/main" id="{36719DD3-BACD-CB61-F6E9-CA79D8856E57}"/>
              </a:ext>
            </a:extLst>
          </p:cNvPr>
          <p:cNvSpPr>
            <a:spLocks noGrp="1"/>
          </p:cNvSpPr>
          <p:nvPr>
            <p:ph type="title"/>
          </p:nvPr>
        </p:nvSpPr>
        <p:spPr>
          <a:xfrm>
            <a:off x="2077200" y="291600"/>
            <a:ext cx="6959296" cy="508500"/>
          </a:xfrm>
        </p:spPr>
        <p:txBody>
          <a:bodyPr/>
          <a:lstStyle/>
          <a:p>
            <a:r>
              <a:rPr lang="en-CH" dirty="0"/>
              <a:t>Design Goal for CHART HFM R&amp;D</a:t>
            </a:r>
          </a:p>
        </p:txBody>
      </p:sp>
      <p:sp>
        <p:nvSpPr>
          <p:cNvPr id="4" name="Slide Number Placeholder 3">
            <a:extLst>
              <a:ext uri="{FF2B5EF4-FFF2-40B4-BE49-F238E27FC236}">
                <a16:creationId xmlns:a16="http://schemas.microsoft.com/office/drawing/2014/main" id="{232FC161-1841-C4BB-9FB7-C5CAFB734BE5}"/>
              </a:ext>
            </a:extLst>
          </p:cNvPr>
          <p:cNvSpPr>
            <a:spLocks noGrp="1"/>
          </p:cNvSpPr>
          <p:nvPr>
            <p:ph type="sldNum" sz="quarter" idx="16"/>
          </p:nvPr>
        </p:nvSpPr>
        <p:spPr/>
        <p:txBody>
          <a:bodyPr/>
          <a:lstStyle/>
          <a:p>
            <a:pPr algn="r">
              <a:defRPr/>
            </a:pPr>
            <a:r>
              <a:rPr lang="de-DE"/>
              <a:t>Page </a:t>
            </a:r>
            <a:fld id="{EBC07571-3134-BB4B-B83F-1A9FE18D34F3}" type="slidenum">
              <a:rPr lang="de-DE" smtClean="0"/>
              <a:pPr algn="r">
                <a:defRPr/>
              </a:pPr>
              <a:t>11</a:t>
            </a:fld>
            <a:endParaRPr lang="de-DE" dirty="0"/>
          </a:p>
        </p:txBody>
      </p:sp>
      <p:graphicFrame>
        <p:nvGraphicFramePr>
          <p:cNvPr id="11" name="Diagram 10">
            <a:extLst>
              <a:ext uri="{FF2B5EF4-FFF2-40B4-BE49-F238E27FC236}">
                <a16:creationId xmlns:a16="http://schemas.microsoft.com/office/drawing/2014/main" id="{BBA2BE2B-9053-21AD-97C7-8020D570BB6B}"/>
              </a:ext>
            </a:extLst>
          </p:cNvPr>
          <p:cNvGraphicFramePr/>
          <p:nvPr>
            <p:extLst>
              <p:ext uri="{D42A27DB-BD31-4B8C-83A1-F6EECF244321}">
                <p14:modId xmlns:p14="http://schemas.microsoft.com/office/powerpoint/2010/main" val="1180988197"/>
              </p:ext>
            </p:extLst>
          </p:nvPr>
        </p:nvGraphicFramePr>
        <p:xfrm>
          <a:off x="2627784" y="2348880"/>
          <a:ext cx="4113393" cy="274226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12" name="Picture 11">
            <a:extLst>
              <a:ext uri="{FF2B5EF4-FFF2-40B4-BE49-F238E27FC236}">
                <a16:creationId xmlns:a16="http://schemas.microsoft.com/office/drawing/2014/main" id="{ECFEC50D-B99A-5D19-BF96-2D2C352102E0}"/>
              </a:ext>
            </a:extLst>
          </p:cNvPr>
          <p:cNvPicPr>
            <a:picLocks noChangeAspect="1"/>
          </p:cNvPicPr>
          <p:nvPr/>
        </p:nvPicPr>
        <p:blipFill>
          <a:blip r:embed="rId7"/>
          <a:stretch>
            <a:fillRect/>
          </a:stretch>
        </p:blipFill>
        <p:spPr>
          <a:xfrm>
            <a:off x="2410232" y="2705745"/>
            <a:ext cx="1270000" cy="609600"/>
          </a:xfrm>
          <a:prstGeom prst="rect">
            <a:avLst/>
          </a:prstGeom>
        </p:spPr>
      </p:pic>
      <p:sp>
        <p:nvSpPr>
          <p:cNvPr id="13" name="Oval 12">
            <a:extLst>
              <a:ext uri="{FF2B5EF4-FFF2-40B4-BE49-F238E27FC236}">
                <a16:creationId xmlns:a16="http://schemas.microsoft.com/office/drawing/2014/main" id="{C0AEE8B6-F110-7998-2845-173A7F757C26}"/>
              </a:ext>
            </a:extLst>
          </p:cNvPr>
          <p:cNvSpPr/>
          <p:nvPr/>
        </p:nvSpPr>
        <p:spPr bwMode="auto">
          <a:xfrm>
            <a:off x="4194550" y="3573016"/>
            <a:ext cx="204056" cy="204056"/>
          </a:xfrm>
          <a:prstGeom prst="ellipse">
            <a:avLst/>
          </a:prstGeom>
          <a:solidFill>
            <a:srgbClr val="003A94"/>
          </a:solidFill>
          <a:ln w="9525" cap="flat" cmpd="sng" algn="ctr">
            <a:solidFill>
              <a:srgbClr val="003A94"/>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CH" sz="2400" b="0" i="0" u="none" strike="noStrike" cap="none" normalizeH="0" baseline="0">
              <a:ln>
                <a:noFill/>
              </a:ln>
              <a:solidFill>
                <a:schemeClr val="tx1"/>
              </a:solidFill>
              <a:effectLst/>
              <a:latin typeface="Times" charset="0"/>
            </a:endParaRPr>
          </a:p>
        </p:txBody>
      </p:sp>
      <p:pic>
        <p:nvPicPr>
          <p:cNvPr id="15" name="Picture 14" descr="A picture containing company name&#10;&#10;Description automatically generated">
            <a:extLst>
              <a:ext uri="{FF2B5EF4-FFF2-40B4-BE49-F238E27FC236}">
                <a16:creationId xmlns:a16="http://schemas.microsoft.com/office/drawing/2014/main" id="{51307C99-CE49-23C3-24D6-21263C4948C8}"/>
              </a:ext>
            </a:extLst>
          </p:cNvPr>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5763019" y="2380684"/>
            <a:ext cx="1195710" cy="1195710"/>
          </a:xfrm>
          <a:prstGeom prst="rect">
            <a:avLst/>
          </a:prstGeom>
        </p:spPr>
      </p:pic>
      <p:sp>
        <p:nvSpPr>
          <p:cNvPr id="16" name="Oval 15">
            <a:extLst>
              <a:ext uri="{FF2B5EF4-FFF2-40B4-BE49-F238E27FC236}">
                <a16:creationId xmlns:a16="http://schemas.microsoft.com/office/drawing/2014/main" id="{DB25B188-F9D1-3872-4AD4-6A0423424977}"/>
              </a:ext>
            </a:extLst>
          </p:cNvPr>
          <p:cNvSpPr/>
          <p:nvPr/>
        </p:nvSpPr>
        <p:spPr bwMode="auto">
          <a:xfrm>
            <a:off x="4949451" y="3573016"/>
            <a:ext cx="204056" cy="204056"/>
          </a:xfrm>
          <a:prstGeom prst="ellipse">
            <a:avLst/>
          </a:prstGeom>
          <a:solidFill>
            <a:srgbClr val="E31818"/>
          </a:solidFill>
          <a:ln w="9525" cap="flat" cmpd="sng" algn="ctr">
            <a:solidFill>
              <a:srgbClr val="E31818"/>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CH" sz="2400" b="0" i="0" u="none" strike="noStrike" cap="none" normalizeH="0" baseline="0" dirty="0">
              <a:ln>
                <a:noFill/>
              </a:ln>
              <a:solidFill>
                <a:schemeClr val="tx1"/>
              </a:solidFill>
              <a:effectLst/>
              <a:latin typeface="Times" charset="0"/>
            </a:endParaRPr>
          </a:p>
        </p:txBody>
      </p:sp>
    </p:spTree>
    <p:extLst>
      <p:ext uri="{BB962C8B-B14F-4D97-AF65-F5344CB8AC3E}">
        <p14:creationId xmlns:p14="http://schemas.microsoft.com/office/powerpoint/2010/main" val="2481973164"/>
      </p:ext>
    </p:extLst>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373CDB3A-92F1-1475-12EC-B5286BCB7717}"/>
              </a:ext>
            </a:extLst>
          </p:cNvPr>
          <p:cNvSpPr>
            <a:spLocks noGrp="1"/>
          </p:cNvSpPr>
          <p:nvPr>
            <p:ph sz="quarter" idx="13"/>
          </p:nvPr>
        </p:nvSpPr>
        <p:spPr/>
        <p:txBody>
          <a:bodyPr/>
          <a:lstStyle/>
          <a:p>
            <a:r>
              <a:rPr lang="en-CH" dirty="0"/>
              <a:t>Magnet design, lab refurbishment, equipment, and commissioning, as well as magnet construction from 02.2017 to 10.2019.</a:t>
            </a:r>
          </a:p>
        </p:txBody>
      </p:sp>
      <p:sp>
        <p:nvSpPr>
          <p:cNvPr id="3" name="Title 2">
            <a:extLst>
              <a:ext uri="{FF2B5EF4-FFF2-40B4-BE49-F238E27FC236}">
                <a16:creationId xmlns:a16="http://schemas.microsoft.com/office/drawing/2014/main" id="{43DB2CC8-4271-72AE-2F03-0EF9591188DA}"/>
              </a:ext>
            </a:extLst>
          </p:cNvPr>
          <p:cNvSpPr>
            <a:spLocks noGrp="1"/>
          </p:cNvSpPr>
          <p:nvPr>
            <p:ph type="title"/>
          </p:nvPr>
        </p:nvSpPr>
        <p:spPr/>
        <p:txBody>
          <a:bodyPr/>
          <a:lstStyle/>
          <a:p>
            <a:r>
              <a:rPr lang="en-CH" dirty="0"/>
              <a:t>Canted Dipole 1 built at PSI</a:t>
            </a:r>
          </a:p>
        </p:txBody>
      </p:sp>
      <p:sp>
        <p:nvSpPr>
          <p:cNvPr id="4" name="Slide Number Placeholder 3">
            <a:extLst>
              <a:ext uri="{FF2B5EF4-FFF2-40B4-BE49-F238E27FC236}">
                <a16:creationId xmlns:a16="http://schemas.microsoft.com/office/drawing/2014/main" id="{7448FE30-2B3C-7972-DFE7-9921F581C335}"/>
              </a:ext>
            </a:extLst>
          </p:cNvPr>
          <p:cNvSpPr>
            <a:spLocks noGrp="1"/>
          </p:cNvSpPr>
          <p:nvPr>
            <p:ph type="sldNum" sz="quarter" idx="16"/>
          </p:nvPr>
        </p:nvSpPr>
        <p:spPr/>
        <p:txBody>
          <a:bodyPr/>
          <a:lstStyle/>
          <a:p>
            <a:pPr algn="r">
              <a:defRPr/>
            </a:pPr>
            <a:r>
              <a:rPr lang="de-DE"/>
              <a:t>Page </a:t>
            </a:r>
            <a:fld id="{EBC07571-3134-BB4B-B83F-1A9FE18D34F3}" type="slidenum">
              <a:rPr lang="de-DE" smtClean="0"/>
              <a:pPr algn="r">
                <a:defRPr/>
              </a:pPr>
              <a:t>12</a:t>
            </a:fld>
            <a:endParaRPr lang="de-DE" dirty="0"/>
          </a:p>
        </p:txBody>
      </p:sp>
      <p:grpSp>
        <p:nvGrpSpPr>
          <p:cNvPr id="15" name="Group 14">
            <a:extLst>
              <a:ext uri="{FF2B5EF4-FFF2-40B4-BE49-F238E27FC236}">
                <a16:creationId xmlns:a16="http://schemas.microsoft.com/office/drawing/2014/main" id="{6EFF9E33-9958-88CF-8AE9-D6A45CCC2DAE}"/>
              </a:ext>
            </a:extLst>
          </p:cNvPr>
          <p:cNvGrpSpPr/>
          <p:nvPr/>
        </p:nvGrpSpPr>
        <p:grpSpPr>
          <a:xfrm>
            <a:off x="107504" y="2276872"/>
            <a:ext cx="8930274" cy="4237538"/>
            <a:chOff x="0" y="2519045"/>
            <a:chExt cx="9144000" cy="4338955"/>
          </a:xfrm>
        </p:grpSpPr>
        <p:pic>
          <p:nvPicPr>
            <p:cNvPr id="16" name="Picture 15">
              <a:extLst>
                <a:ext uri="{FF2B5EF4-FFF2-40B4-BE49-F238E27FC236}">
                  <a16:creationId xmlns:a16="http://schemas.microsoft.com/office/drawing/2014/main" id="{7C51778E-7CAB-396A-B6BA-4F885BA441D2}"/>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4720590"/>
              <a:ext cx="9144000" cy="2137410"/>
            </a:xfrm>
            <a:prstGeom prst="rect">
              <a:avLst/>
            </a:prstGeom>
          </p:spPr>
        </p:pic>
        <p:sp>
          <p:nvSpPr>
            <p:cNvPr id="17" name="Rectangle 16">
              <a:extLst>
                <a:ext uri="{FF2B5EF4-FFF2-40B4-BE49-F238E27FC236}">
                  <a16:creationId xmlns:a16="http://schemas.microsoft.com/office/drawing/2014/main" id="{AF7255A4-D7F1-B2C7-23E0-575B9C17C020}"/>
                </a:ext>
              </a:extLst>
            </p:cNvPr>
            <p:cNvSpPr/>
            <p:nvPr/>
          </p:nvSpPr>
          <p:spPr>
            <a:xfrm>
              <a:off x="591803" y="5102283"/>
              <a:ext cx="1826933" cy="279400"/>
            </a:xfrm>
            <a:prstGeom prst="rect">
              <a:avLst/>
            </a:prstGeom>
            <a:solidFill>
              <a:srgbClr val="FFFFFF">
                <a:alpha val="74510"/>
              </a:srgbClr>
            </a:solidFill>
            <a:ln>
              <a:noFill/>
            </a:ln>
            <a:effectLst/>
            <a:scene3d>
              <a:camera prst="orthographicFront" fov="0">
                <a:rot lat="0" lon="0" rev="0"/>
              </a:camera>
              <a:lightRig rig="harsh" dir="t">
                <a:rot lat="6000000" lon="6000000" rev="0"/>
              </a:lightRig>
            </a:scene3d>
            <a:sp3d contourW="10000" prstMaterial="metal">
              <a:bevelT w="20000" h="9000" prst="softRound"/>
              <a:contourClr>
                <a:srgbClr val="DDDDDD">
                  <a:shade val="30000"/>
                  <a:satMod val="200000"/>
                </a:srgbClr>
              </a:contourClr>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a:ln>
                    <a:noFill/>
                  </a:ln>
                  <a:solidFill>
                    <a:srgbClr val="003B6E"/>
                  </a:solidFill>
                  <a:effectLst/>
                  <a:uLnTx/>
                  <a:uFillTx/>
                  <a:latin typeface="Arial"/>
                  <a:ea typeface="+mn-ea"/>
                  <a:cs typeface="+mn-cs"/>
                </a:rPr>
                <a:t>Vacuum Impregnation</a:t>
              </a:r>
            </a:p>
          </p:txBody>
        </p:sp>
        <p:sp>
          <p:nvSpPr>
            <p:cNvPr id="18" name="Rectangle 17">
              <a:extLst>
                <a:ext uri="{FF2B5EF4-FFF2-40B4-BE49-F238E27FC236}">
                  <a16:creationId xmlns:a16="http://schemas.microsoft.com/office/drawing/2014/main" id="{0C4C3C02-032A-99FD-DD53-FE0F65AD2F04}"/>
                </a:ext>
              </a:extLst>
            </p:cNvPr>
            <p:cNvSpPr/>
            <p:nvPr/>
          </p:nvSpPr>
          <p:spPr>
            <a:xfrm>
              <a:off x="4355387" y="6226113"/>
              <a:ext cx="1826933" cy="279400"/>
            </a:xfrm>
            <a:prstGeom prst="rect">
              <a:avLst/>
            </a:prstGeom>
            <a:solidFill>
              <a:srgbClr val="FFFFFF">
                <a:alpha val="74510"/>
              </a:srgbClr>
            </a:solidFill>
            <a:ln>
              <a:noFill/>
            </a:ln>
            <a:effectLst/>
            <a:scene3d>
              <a:camera prst="orthographicFront" fov="0">
                <a:rot lat="0" lon="0" rev="0"/>
              </a:camera>
              <a:lightRig rig="harsh" dir="t">
                <a:rot lat="6000000" lon="6000000" rev="0"/>
              </a:lightRig>
            </a:scene3d>
            <a:sp3d contourW="10000" prstMaterial="metal">
              <a:bevelT w="20000" h="9000" prst="softRound"/>
              <a:contourClr>
                <a:srgbClr val="DDDDDD">
                  <a:shade val="30000"/>
                  <a:satMod val="200000"/>
                </a:srgbClr>
              </a:contourClr>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a:ln>
                    <a:noFill/>
                  </a:ln>
                  <a:solidFill>
                    <a:srgbClr val="003B6E"/>
                  </a:solidFill>
                  <a:effectLst/>
                  <a:uLnTx/>
                  <a:uFillTx/>
                  <a:latin typeface="Arial"/>
                  <a:ea typeface="+mn-ea"/>
                  <a:cs typeface="+mn-cs"/>
                </a:rPr>
                <a:t>Coil reaction</a:t>
              </a:r>
            </a:p>
          </p:txBody>
        </p:sp>
        <p:pic>
          <p:nvPicPr>
            <p:cNvPr id="19" name="Picture 18">
              <a:extLst>
                <a:ext uri="{FF2B5EF4-FFF2-40B4-BE49-F238E27FC236}">
                  <a16:creationId xmlns:a16="http://schemas.microsoft.com/office/drawing/2014/main" id="{7E628FE7-167D-EB9F-EDA1-E2AD6201212F}"/>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0" y="2519045"/>
              <a:ext cx="9144000" cy="2114550"/>
            </a:xfrm>
            <a:prstGeom prst="rect">
              <a:avLst/>
            </a:prstGeom>
          </p:spPr>
        </p:pic>
        <p:sp>
          <p:nvSpPr>
            <p:cNvPr id="20" name="Rectangle 19">
              <a:extLst>
                <a:ext uri="{FF2B5EF4-FFF2-40B4-BE49-F238E27FC236}">
                  <a16:creationId xmlns:a16="http://schemas.microsoft.com/office/drawing/2014/main" id="{8AC22A53-139A-29F9-4743-29C48E9ED52B}"/>
                </a:ext>
              </a:extLst>
            </p:cNvPr>
            <p:cNvSpPr/>
            <p:nvPr/>
          </p:nvSpPr>
          <p:spPr>
            <a:xfrm>
              <a:off x="6460067" y="2772293"/>
              <a:ext cx="1159933" cy="279400"/>
            </a:xfrm>
            <a:prstGeom prst="rect">
              <a:avLst/>
            </a:prstGeom>
            <a:solidFill>
              <a:srgbClr val="FFFFFF">
                <a:alpha val="74510"/>
              </a:srgbClr>
            </a:solidFill>
            <a:ln>
              <a:noFill/>
            </a:ln>
            <a:effectLst/>
            <a:scene3d>
              <a:camera prst="orthographicFront" fov="0">
                <a:rot lat="0" lon="0" rev="0"/>
              </a:camera>
              <a:lightRig rig="harsh" dir="t">
                <a:rot lat="6000000" lon="6000000" rev="0"/>
              </a:lightRig>
            </a:scene3d>
            <a:sp3d contourW="10000" prstMaterial="metal">
              <a:bevelT w="20000" h="9000" prst="softRound"/>
              <a:contourClr>
                <a:srgbClr val="DDDDDD">
                  <a:shade val="30000"/>
                  <a:satMod val="200000"/>
                </a:srgbClr>
              </a:contourClr>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a:ln>
                    <a:noFill/>
                  </a:ln>
                  <a:solidFill>
                    <a:srgbClr val="003B6E"/>
                  </a:solidFill>
                  <a:effectLst/>
                  <a:uLnTx/>
                  <a:uFillTx/>
                  <a:latin typeface="Arial"/>
                  <a:ea typeface="+mn-ea"/>
                  <a:cs typeface="+mn-cs"/>
                </a:rPr>
                <a:t>Portal crane</a:t>
              </a:r>
            </a:p>
          </p:txBody>
        </p:sp>
        <p:sp>
          <p:nvSpPr>
            <p:cNvPr id="21" name="Rectangle 20">
              <a:extLst>
                <a:ext uri="{FF2B5EF4-FFF2-40B4-BE49-F238E27FC236}">
                  <a16:creationId xmlns:a16="http://schemas.microsoft.com/office/drawing/2014/main" id="{0B529FF3-A48D-B4CF-0DF9-22880D3CF9CA}"/>
                </a:ext>
              </a:extLst>
            </p:cNvPr>
            <p:cNvSpPr/>
            <p:nvPr/>
          </p:nvSpPr>
          <p:spPr>
            <a:xfrm>
              <a:off x="2640235" y="4250269"/>
              <a:ext cx="2855998" cy="279400"/>
            </a:xfrm>
            <a:prstGeom prst="rect">
              <a:avLst/>
            </a:prstGeom>
            <a:solidFill>
              <a:srgbClr val="FFFFFF">
                <a:alpha val="74510"/>
              </a:srgbClr>
            </a:solidFill>
            <a:ln>
              <a:noFill/>
            </a:ln>
            <a:effectLst/>
            <a:scene3d>
              <a:camera prst="orthographicFront" fov="0">
                <a:rot lat="0" lon="0" rev="0"/>
              </a:camera>
              <a:lightRig rig="harsh" dir="t">
                <a:rot lat="6000000" lon="6000000" rev="0"/>
              </a:lightRig>
            </a:scene3d>
            <a:sp3d contourW="10000" prstMaterial="metal">
              <a:bevelT w="20000" h="9000" prst="softRound"/>
              <a:contourClr>
                <a:srgbClr val="DDDDDD">
                  <a:shade val="30000"/>
                  <a:satMod val="200000"/>
                </a:srgbClr>
              </a:contourClr>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a:ln>
                    <a:noFill/>
                  </a:ln>
                  <a:solidFill>
                    <a:srgbClr val="003B6E"/>
                  </a:solidFill>
                  <a:effectLst/>
                  <a:uLnTx/>
                  <a:uFillTx/>
                  <a:latin typeface="Arial"/>
                  <a:ea typeface="+mn-ea"/>
                  <a:cs typeface="+mn-cs"/>
                </a:rPr>
                <a:t>4-m winding/</a:t>
              </a:r>
              <a:r>
                <a:rPr kumimoji="0" lang="en-US" sz="1200" b="0" i="0" u="none" strike="noStrike" kern="0" cap="none" spc="0" normalizeH="0" baseline="0" noProof="0" dirty="0" err="1">
                  <a:ln>
                    <a:noFill/>
                  </a:ln>
                  <a:solidFill>
                    <a:srgbClr val="003B6E"/>
                  </a:solidFill>
                  <a:effectLst/>
                  <a:uLnTx/>
                  <a:uFillTx/>
                  <a:latin typeface="Arial"/>
                  <a:ea typeface="+mn-ea"/>
                  <a:cs typeface="+mn-cs"/>
                </a:rPr>
                <a:t>instrum</a:t>
              </a:r>
              <a:r>
                <a:rPr kumimoji="0" lang="en-US" sz="1200" b="0" i="0" u="none" strike="noStrike" kern="0" cap="none" spc="0" normalizeH="0" baseline="0" noProof="0" dirty="0">
                  <a:ln>
                    <a:noFill/>
                  </a:ln>
                  <a:solidFill>
                    <a:srgbClr val="003B6E"/>
                  </a:solidFill>
                  <a:effectLst/>
                  <a:uLnTx/>
                  <a:uFillTx/>
                  <a:latin typeface="Arial"/>
                  <a:ea typeface="+mn-ea"/>
                  <a:cs typeface="+mn-cs"/>
                </a:rPr>
                <a:t>/assembly bench</a:t>
              </a:r>
            </a:p>
          </p:txBody>
        </p:sp>
        <p:sp>
          <p:nvSpPr>
            <p:cNvPr id="22" name="Rectangle 21">
              <a:extLst>
                <a:ext uri="{FF2B5EF4-FFF2-40B4-BE49-F238E27FC236}">
                  <a16:creationId xmlns:a16="http://schemas.microsoft.com/office/drawing/2014/main" id="{4E0A24EE-57B4-09BB-1496-38DE55A0EED1}"/>
                </a:ext>
              </a:extLst>
            </p:cNvPr>
            <p:cNvSpPr/>
            <p:nvPr/>
          </p:nvSpPr>
          <p:spPr>
            <a:xfrm>
              <a:off x="4667850" y="3405994"/>
              <a:ext cx="1202009" cy="279400"/>
            </a:xfrm>
            <a:prstGeom prst="rect">
              <a:avLst/>
            </a:prstGeom>
            <a:solidFill>
              <a:srgbClr val="FFFFFF">
                <a:alpha val="74510"/>
              </a:srgbClr>
            </a:solidFill>
            <a:ln>
              <a:noFill/>
            </a:ln>
            <a:effectLst/>
            <a:scene3d>
              <a:camera prst="orthographicFront" fov="0">
                <a:rot lat="0" lon="0" rev="0"/>
              </a:camera>
              <a:lightRig rig="harsh" dir="t">
                <a:rot lat="6000000" lon="6000000" rev="0"/>
              </a:lightRig>
            </a:scene3d>
            <a:sp3d contourW="10000" prstMaterial="metal">
              <a:bevelT w="20000" h="9000" prst="softRound"/>
              <a:contourClr>
                <a:srgbClr val="DDDDDD">
                  <a:shade val="30000"/>
                  <a:satMod val="200000"/>
                </a:srgbClr>
              </a:contourClr>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a:ln>
                    <a:noFill/>
                  </a:ln>
                  <a:solidFill>
                    <a:srgbClr val="003B6E"/>
                  </a:solidFill>
                  <a:effectLst/>
                  <a:uLnTx/>
                  <a:uFillTx/>
                  <a:latin typeface="Arial"/>
                  <a:ea typeface="+mn-ea"/>
                  <a:cs typeface="+mn-cs"/>
                </a:rPr>
                <a:t>Winding table</a:t>
              </a:r>
            </a:p>
          </p:txBody>
        </p:sp>
        <p:sp>
          <p:nvSpPr>
            <p:cNvPr id="23" name="Rectangle 22">
              <a:extLst>
                <a:ext uri="{FF2B5EF4-FFF2-40B4-BE49-F238E27FC236}">
                  <a16:creationId xmlns:a16="http://schemas.microsoft.com/office/drawing/2014/main" id="{76B4CC86-0FC0-FA4D-E506-3305F48E7667}"/>
                </a:ext>
              </a:extLst>
            </p:cNvPr>
            <p:cNvSpPr/>
            <p:nvPr/>
          </p:nvSpPr>
          <p:spPr>
            <a:xfrm>
              <a:off x="1022252" y="3405994"/>
              <a:ext cx="1202009" cy="279400"/>
            </a:xfrm>
            <a:prstGeom prst="rect">
              <a:avLst/>
            </a:prstGeom>
            <a:solidFill>
              <a:srgbClr val="FFFFFF">
                <a:alpha val="74510"/>
              </a:srgbClr>
            </a:solidFill>
            <a:ln>
              <a:noFill/>
            </a:ln>
            <a:effectLst/>
            <a:scene3d>
              <a:camera prst="orthographicFront" fov="0">
                <a:rot lat="0" lon="0" rev="0"/>
              </a:camera>
              <a:lightRig rig="harsh" dir="t">
                <a:rot lat="6000000" lon="6000000" rev="0"/>
              </a:lightRig>
            </a:scene3d>
            <a:sp3d contourW="10000" prstMaterial="metal">
              <a:bevelT w="20000" h="9000" prst="softRound"/>
              <a:contourClr>
                <a:srgbClr val="DDDDDD">
                  <a:shade val="30000"/>
                  <a:satMod val="200000"/>
                </a:srgbClr>
              </a:contourClr>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a:ln>
                    <a:noFill/>
                  </a:ln>
                  <a:solidFill>
                    <a:srgbClr val="003B6E"/>
                  </a:solidFill>
                  <a:effectLst/>
                  <a:uLnTx/>
                  <a:uFillTx/>
                  <a:latin typeface="Arial"/>
                  <a:ea typeface="+mn-ea"/>
                  <a:cs typeface="+mn-cs"/>
                </a:rPr>
                <a:t>Storage</a:t>
              </a:r>
            </a:p>
          </p:txBody>
        </p:sp>
      </p:grpSp>
    </p:spTree>
    <p:extLst>
      <p:ext uri="{BB962C8B-B14F-4D97-AF65-F5344CB8AC3E}">
        <p14:creationId xmlns:p14="http://schemas.microsoft.com/office/powerpoint/2010/main" val="2907385019"/>
      </p:ext>
    </p:extLst>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373CDB3A-92F1-1475-12EC-B5286BCB7717}"/>
              </a:ext>
            </a:extLst>
          </p:cNvPr>
          <p:cNvSpPr>
            <a:spLocks noGrp="1"/>
          </p:cNvSpPr>
          <p:nvPr>
            <p:ph sz="quarter" idx="13"/>
          </p:nvPr>
        </p:nvSpPr>
        <p:spPr/>
        <p:txBody>
          <a:bodyPr/>
          <a:lstStyle/>
          <a:p>
            <a:r>
              <a:rPr lang="en-CH" dirty="0"/>
              <a:t>Magnet design, lab refurbishment, equipment, and commissioning, as well as magnet construction from 02.2017 to 10.2019.</a:t>
            </a:r>
          </a:p>
        </p:txBody>
      </p:sp>
      <p:sp>
        <p:nvSpPr>
          <p:cNvPr id="3" name="Title 2">
            <a:extLst>
              <a:ext uri="{FF2B5EF4-FFF2-40B4-BE49-F238E27FC236}">
                <a16:creationId xmlns:a16="http://schemas.microsoft.com/office/drawing/2014/main" id="{43DB2CC8-4271-72AE-2F03-0EF9591188DA}"/>
              </a:ext>
            </a:extLst>
          </p:cNvPr>
          <p:cNvSpPr>
            <a:spLocks noGrp="1"/>
          </p:cNvSpPr>
          <p:nvPr>
            <p:ph type="title"/>
          </p:nvPr>
        </p:nvSpPr>
        <p:spPr/>
        <p:txBody>
          <a:bodyPr/>
          <a:lstStyle/>
          <a:p>
            <a:r>
              <a:rPr lang="en-CH" dirty="0"/>
              <a:t>Canted Dipole 1 built at PSI</a:t>
            </a:r>
          </a:p>
        </p:txBody>
      </p:sp>
      <p:sp>
        <p:nvSpPr>
          <p:cNvPr id="4" name="Slide Number Placeholder 3">
            <a:extLst>
              <a:ext uri="{FF2B5EF4-FFF2-40B4-BE49-F238E27FC236}">
                <a16:creationId xmlns:a16="http://schemas.microsoft.com/office/drawing/2014/main" id="{7448FE30-2B3C-7972-DFE7-9921F581C335}"/>
              </a:ext>
            </a:extLst>
          </p:cNvPr>
          <p:cNvSpPr>
            <a:spLocks noGrp="1"/>
          </p:cNvSpPr>
          <p:nvPr>
            <p:ph type="sldNum" sz="quarter" idx="16"/>
          </p:nvPr>
        </p:nvSpPr>
        <p:spPr/>
        <p:txBody>
          <a:bodyPr/>
          <a:lstStyle/>
          <a:p>
            <a:pPr algn="r">
              <a:defRPr/>
            </a:pPr>
            <a:r>
              <a:rPr lang="de-DE"/>
              <a:t>Page </a:t>
            </a:r>
            <a:fld id="{EBC07571-3134-BB4B-B83F-1A9FE18D34F3}" type="slidenum">
              <a:rPr lang="de-DE" smtClean="0"/>
              <a:pPr algn="r">
                <a:defRPr/>
              </a:pPr>
              <a:t>13</a:t>
            </a:fld>
            <a:endParaRPr lang="de-DE" dirty="0"/>
          </a:p>
        </p:txBody>
      </p:sp>
      <p:sp>
        <p:nvSpPr>
          <p:cNvPr id="6" name="TextBox 5">
            <a:extLst>
              <a:ext uri="{FF2B5EF4-FFF2-40B4-BE49-F238E27FC236}">
                <a16:creationId xmlns:a16="http://schemas.microsoft.com/office/drawing/2014/main" id="{BC8C4E99-AF30-F45E-A0EA-808126080768}"/>
              </a:ext>
            </a:extLst>
          </p:cNvPr>
          <p:cNvSpPr txBox="1"/>
          <p:nvPr/>
        </p:nvSpPr>
        <p:spPr>
          <a:xfrm>
            <a:off x="358775" y="6021389"/>
            <a:ext cx="914400" cy="914400"/>
          </a:xfrm>
          <a:prstGeom prst="rect">
            <a:avLst/>
          </a:prstGeom>
          <a:noFill/>
        </p:spPr>
        <p:txBody>
          <a:bodyPr wrap="none" lIns="0" tIns="0" rIns="0" bIns="0" rtlCol="0">
            <a:noAutofit/>
          </a:bodyPr>
          <a:lstStyle/>
          <a:p>
            <a:pPr>
              <a:lnSpc>
                <a:spcPct val="110000"/>
              </a:lnSpc>
              <a:spcBef>
                <a:spcPts val="0"/>
              </a:spcBef>
            </a:pPr>
            <a:r>
              <a:rPr lang="en-US" sz="900" dirty="0"/>
              <a:t>[G. </a:t>
            </a:r>
            <a:r>
              <a:rPr lang="en-US" sz="900" dirty="0" err="1"/>
              <a:t>Montenero</a:t>
            </a:r>
            <a:r>
              <a:rPr lang="en-US" sz="900" dirty="0"/>
              <a:t> et al., </a:t>
            </a:r>
            <a:r>
              <a:rPr lang="en-US" sz="900" i="1" dirty="0"/>
              <a:t>Coil Manufacturing Process of the First 1-m-Long Canted-Cosine-Theta (CCT) Model Magnet at PSI</a:t>
            </a:r>
            <a:r>
              <a:rPr lang="en-US" sz="900" dirty="0"/>
              <a:t>, IEEE Trans. on App. SC., Vol 29(5), 2019.</a:t>
            </a:r>
            <a:br>
              <a:rPr lang="en-US" sz="900" dirty="0"/>
            </a:br>
            <a:r>
              <a:rPr lang="en-US" sz="900" dirty="0"/>
              <a:t>G. </a:t>
            </a:r>
            <a:r>
              <a:rPr lang="en-US" sz="900" dirty="0" err="1"/>
              <a:t>Montenero</a:t>
            </a:r>
            <a:r>
              <a:rPr lang="en-US" sz="900" dirty="0"/>
              <a:t> et al., </a:t>
            </a:r>
            <a:r>
              <a:rPr lang="en-US" sz="900" i="1" dirty="0"/>
              <a:t>Mechanical Structure for the PSI Canted-Cosine-Theta (CCT) Magnet Program</a:t>
            </a:r>
            <a:r>
              <a:rPr lang="en-US" sz="900" dirty="0"/>
              <a:t>, IEEE Trans. on Appl. SC., Vol 28(3), 2018.]</a:t>
            </a:r>
          </a:p>
          <a:p>
            <a:pPr>
              <a:lnSpc>
                <a:spcPct val="110000"/>
              </a:lnSpc>
              <a:spcBef>
                <a:spcPts val="0"/>
              </a:spcBef>
            </a:pPr>
            <a:endParaRPr lang="en-US" sz="900" dirty="0"/>
          </a:p>
          <a:p>
            <a:pPr>
              <a:lnSpc>
                <a:spcPct val="110000"/>
              </a:lnSpc>
              <a:spcBef>
                <a:spcPts val="0"/>
              </a:spcBef>
            </a:pPr>
            <a:endParaRPr lang="en-US" sz="900" kern="1000" spc="30" dirty="0" err="1">
              <a:latin typeface="+mn-lt"/>
              <a:cs typeface="Franklin Gothic Book"/>
            </a:endParaRPr>
          </a:p>
        </p:txBody>
      </p:sp>
      <p:grpSp>
        <p:nvGrpSpPr>
          <p:cNvPr id="7" name="Group 6">
            <a:extLst>
              <a:ext uri="{FF2B5EF4-FFF2-40B4-BE49-F238E27FC236}">
                <a16:creationId xmlns:a16="http://schemas.microsoft.com/office/drawing/2014/main" id="{7AA72C74-3633-8CB3-4129-1FF9F0479F1D}"/>
              </a:ext>
            </a:extLst>
          </p:cNvPr>
          <p:cNvGrpSpPr/>
          <p:nvPr/>
        </p:nvGrpSpPr>
        <p:grpSpPr>
          <a:xfrm>
            <a:off x="1403648" y="2132856"/>
            <a:ext cx="6539762" cy="3535535"/>
            <a:chOff x="291360" y="1916832"/>
            <a:chExt cx="8660162" cy="4681869"/>
          </a:xfrm>
        </p:grpSpPr>
        <p:pic>
          <p:nvPicPr>
            <p:cNvPr id="8" name="Picture 7" descr="A picture containing indoor, table, sitting, kitchen&#10;&#10;Description automatically generated">
              <a:extLst>
                <a:ext uri="{FF2B5EF4-FFF2-40B4-BE49-F238E27FC236}">
                  <a16:creationId xmlns:a16="http://schemas.microsoft.com/office/drawing/2014/main" id="{8A9970BB-0886-99EE-355F-7C360458900C}"/>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291360" y="3742830"/>
              <a:ext cx="1008112" cy="2852510"/>
            </a:xfrm>
            <a:prstGeom prst="rect">
              <a:avLst/>
            </a:prstGeom>
          </p:spPr>
        </p:pic>
        <p:pic>
          <p:nvPicPr>
            <p:cNvPr id="9" name="Picture 8" descr="A picture containing indoor, table, bicycle, computer&#10;&#10;Description automatically generated">
              <a:extLst>
                <a:ext uri="{FF2B5EF4-FFF2-40B4-BE49-F238E27FC236}">
                  <a16:creationId xmlns:a16="http://schemas.microsoft.com/office/drawing/2014/main" id="{6102809F-893B-761E-1DA9-FEFD602AFE98}"/>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1422444" y="3744947"/>
              <a:ext cx="1512168" cy="2853754"/>
            </a:xfrm>
            <a:prstGeom prst="rect">
              <a:avLst/>
            </a:prstGeom>
          </p:spPr>
        </p:pic>
        <p:pic>
          <p:nvPicPr>
            <p:cNvPr id="10" name="Picture 9" descr="A picture containing indoor, engine, car, sitting&#10;&#10;Description automatically generated">
              <a:extLst>
                <a:ext uri="{FF2B5EF4-FFF2-40B4-BE49-F238E27FC236}">
                  <a16:creationId xmlns:a16="http://schemas.microsoft.com/office/drawing/2014/main" id="{D384B2DF-4C11-6BE3-4DA5-E18ED7BC1BBA}"/>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484245" y="1916832"/>
              <a:ext cx="3028887" cy="1705512"/>
            </a:xfrm>
            <a:prstGeom prst="rect">
              <a:avLst/>
            </a:prstGeom>
          </p:spPr>
        </p:pic>
        <p:pic>
          <p:nvPicPr>
            <p:cNvPr id="11" name="Picture 10" descr="A picture containing indoor, table, white, kitchen&#10;&#10;Description automatically generated">
              <a:extLst>
                <a:ext uri="{FF2B5EF4-FFF2-40B4-BE49-F238E27FC236}">
                  <a16:creationId xmlns:a16="http://schemas.microsoft.com/office/drawing/2014/main" id="{C8F3243D-F133-A5DB-00C7-A6BEA44457B8}"/>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rot="16200000">
              <a:off x="6963441" y="1632821"/>
              <a:ext cx="1704069" cy="2272092"/>
            </a:xfrm>
            <a:prstGeom prst="rect">
              <a:avLst/>
            </a:prstGeom>
          </p:spPr>
        </p:pic>
        <p:pic>
          <p:nvPicPr>
            <p:cNvPr id="12" name="Picture 11" descr="A close up of a sink and a mirror&#10;&#10;Description automatically generated">
              <a:extLst>
                <a:ext uri="{FF2B5EF4-FFF2-40B4-BE49-F238E27FC236}">
                  <a16:creationId xmlns:a16="http://schemas.microsoft.com/office/drawing/2014/main" id="{1784F1EC-ABDB-6702-36A0-C96DA991EFC5}"/>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291360" y="1916833"/>
              <a:ext cx="3028887" cy="1704069"/>
            </a:xfrm>
            <a:prstGeom prst="rect">
              <a:avLst/>
            </a:prstGeom>
          </p:spPr>
        </p:pic>
        <p:pic>
          <p:nvPicPr>
            <p:cNvPr id="13" name="Picture 12" descr="A picture containing indoor, table, man, sitting&#10;&#10;Description automatically generated">
              <a:extLst>
                <a:ext uri="{FF2B5EF4-FFF2-40B4-BE49-F238E27FC236}">
                  <a16:creationId xmlns:a16="http://schemas.microsoft.com/office/drawing/2014/main" id="{70828940-74A2-E0F7-D3D9-B25C88E36795}"/>
                </a:ext>
              </a:extLst>
            </p:cNvPr>
            <p:cNvPicPr>
              <a:picLocks noChangeAspect="1"/>
            </p:cNvPicPr>
            <p:nvPr/>
          </p:nvPicPr>
          <p:blipFill rotWithShape="1">
            <a:blip r:embed="rId7" cstate="screen">
              <a:extLst>
                <a:ext uri="{28A0092B-C50C-407E-A947-70E740481C1C}">
                  <a14:useLocalDpi xmlns:a14="http://schemas.microsoft.com/office/drawing/2010/main"/>
                </a:ext>
              </a:extLst>
            </a:blip>
            <a:srcRect/>
            <a:stretch/>
          </p:blipFill>
          <p:spPr>
            <a:xfrm>
              <a:off x="3057584" y="3741586"/>
              <a:ext cx="2140316" cy="2853754"/>
            </a:xfrm>
            <a:prstGeom prst="rect">
              <a:avLst/>
            </a:prstGeom>
          </p:spPr>
        </p:pic>
        <p:pic>
          <p:nvPicPr>
            <p:cNvPr id="14" name="Picture 13" descr="A group of people standing in a room&#10;&#10;Description automatically generated">
              <a:extLst>
                <a:ext uri="{FF2B5EF4-FFF2-40B4-BE49-F238E27FC236}">
                  <a16:creationId xmlns:a16="http://schemas.microsoft.com/office/drawing/2014/main" id="{3217D8BE-D1D2-A6FF-E874-C9E5A817A9FF}"/>
                </a:ext>
              </a:extLst>
            </p:cNvPr>
            <p:cNvPicPr>
              <a:picLocks noChangeAspect="1"/>
            </p:cNvPicPr>
            <p:nvPr/>
          </p:nvPicPr>
          <p:blipFill rotWithShape="1">
            <a:blip r:embed="rId8" cstate="screen">
              <a:extLst>
                <a:ext uri="{28A0092B-C50C-407E-A947-70E740481C1C}">
                  <a14:useLocalDpi xmlns:a14="http://schemas.microsoft.com/office/drawing/2010/main"/>
                </a:ext>
              </a:extLst>
            </a:blip>
            <a:srcRect/>
            <a:stretch/>
          </p:blipFill>
          <p:spPr>
            <a:xfrm>
              <a:off x="5320872" y="3741586"/>
              <a:ext cx="3630650" cy="2853754"/>
            </a:xfrm>
            <a:prstGeom prst="rect">
              <a:avLst/>
            </a:prstGeom>
          </p:spPr>
        </p:pic>
      </p:grpSp>
    </p:spTree>
    <p:extLst>
      <p:ext uri="{BB962C8B-B14F-4D97-AF65-F5344CB8AC3E}">
        <p14:creationId xmlns:p14="http://schemas.microsoft.com/office/powerpoint/2010/main" val="1985005874"/>
      </p:ext>
    </p:extLst>
  </p:cSld>
  <p:clrMapOvr>
    <a:masterClrMapping/>
  </p:clrMapOvr>
  <p:transition spd="med"/>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descr="A picture containing indoor&#10;&#10;Description automatically generated">
            <a:extLst>
              <a:ext uri="{FF2B5EF4-FFF2-40B4-BE49-F238E27FC236}">
                <a16:creationId xmlns:a16="http://schemas.microsoft.com/office/drawing/2014/main" id="{7815DF9D-4898-F628-AA6B-7394A9305A85}"/>
              </a:ext>
            </a:extLst>
          </p:cNvPr>
          <p:cNvPicPr>
            <a:picLocks noGrp="1" noChangeAspect="1"/>
          </p:cNvPicPr>
          <p:nvPr>
            <p:ph sz="quarter" idx="13"/>
          </p:nvPr>
        </p:nvPicPr>
        <p:blipFill>
          <a:blip r:embed="rId2" cstate="screen">
            <a:extLst>
              <a:ext uri="{28A0092B-C50C-407E-A947-70E740481C1C}">
                <a14:useLocalDpi xmlns:a14="http://schemas.microsoft.com/office/drawing/2010/main"/>
              </a:ext>
            </a:extLst>
          </a:blip>
          <a:stretch>
            <a:fillRect/>
          </a:stretch>
        </p:blipFill>
        <p:spPr>
          <a:xfrm>
            <a:off x="6823517" y="906115"/>
            <a:ext cx="1996955" cy="2666901"/>
          </a:xfrm>
          <a:prstGeom prst="rect">
            <a:avLst/>
          </a:prstGeom>
        </p:spPr>
      </p:pic>
      <p:sp>
        <p:nvSpPr>
          <p:cNvPr id="3" name="Title 2">
            <a:extLst>
              <a:ext uri="{FF2B5EF4-FFF2-40B4-BE49-F238E27FC236}">
                <a16:creationId xmlns:a16="http://schemas.microsoft.com/office/drawing/2014/main" id="{6145316F-9BBF-5261-3E3A-0A2DBE957F10}"/>
              </a:ext>
            </a:extLst>
          </p:cNvPr>
          <p:cNvSpPr>
            <a:spLocks noGrp="1"/>
          </p:cNvSpPr>
          <p:nvPr>
            <p:ph type="title"/>
          </p:nvPr>
        </p:nvSpPr>
        <p:spPr/>
        <p:txBody>
          <a:bodyPr/>
          <a:lstStyle/>
          <a:p>
            <a:r>
              <a:rPr lang="en-CH" dirty="0"/>
              <a:t>CD1 Lessons on Robustness and Performance</a:t>
            </a:r>
          </a:p>
        </p:txBody>
      </p:sp>
      <p:sp>
        <p:nvSpPr>
          <p:cNvPr id="4" name="Slide Number Placeholder 3">
            <a:extLst>
              <a:ext uri="{FF2B5EF4-FFF2-40B4-BE49-F238E27FC236}">
                <a16:creationId xmlns:a16="http://schemas.microsoft.com/office/drawing/2014/main" id="{C97623E5-5B9A-B504-39B3-96F0C7E75947}"/>
              </a:ext>
            </a:extLst>
          </p:cNvPr>
          <p:cNvSpPr>
            <a:spLocks noGrp="1"/>
          </p:cNvSpPr>
          <p:nvPr>
            <p:ph type="sldNum" sz="quarter" idx="16"/>
          </p:nvPr>
        </p:nvSpPr>
        <p:spPr/>
        <p:txBody>
          <a:bodyPr/>
          <a:lstStyle/>
          <a:p>
            <a:pPr algn="r">
              <a:defRPr/>
            </a:pPr>
            <a:r>
              <a:rPr lang="de-DE"/>
              <a:t>Page </a:t>
            </a:r>
            <a:fld id="{EBC07571-3134-BB4B-B83F-1A9FE18D34F3}" type="slidenum">
              <a:rPr lang="de-DE" smtClean="0"/>
              <a:pPr algn="r">
                <a:defRPr/>
              </a:pPr>
              <a:t>14</a:t>
            </a:fld>
            <a:endParaRPr lang="de-DE" dirty="0"/>
          </a:p>
        </p:txBody>
      </p:sp>
      <p:pic>
        <p:nvPicPr>
          <p:cNvPr id="6" name="Picture 5" descr="Chart, line chart&#10;&#10;Description automatically generated">
            <a:extLst>
              <a:ext uri="{FF2B5EF4-FFF2-40B4-BE49-F238E27FC236}">
                <a16:creationId xmlns:a16="http://schemas.microsoft.com/office/drawing/2014/main" id="{D0AA83EB-0FA2-C7E5-7F6D-200A26144B65}"/>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534712" y="3717032"/>
            <a:ext cx="4573792" cy="2628900"/>
          </a:xfrm>
          <a:prstGeom prst="rect">
            <a:avLst/>
          </a:prstGeom>
        </p:spPr>
      </p:pic>
      <p:pic>
        <p:nvPicPr>
          <p:cNvPr id="7" name="Picture 6" descr="Chart, scatter chart&#10;&#10;Description automatically generated">
            <a:extLst>
              <a:ext uri="{FF2B5EF4-FFF2-40B4-BE49-F238E27FC236}">
                <a16:creationId xmlns:a16="http://schemas.microsoft.com/office/drawing/2014/main" id="{61935611-4813-EA2C-89D7-3BA6D019BB2A}"/>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49678" y="3717032"/>
            <a:ext cx="4583377" cy="2629671"/>
          </a:xfrm>
          <a:prstGeom prst="rect">
            <a:avLst/>
          </a:prstGeom>
        </p:spPr>
      </p:pic>
      <p:sp>
        <p:nvSpPr>
          <p:cNvPr id="8" name="TextBox 7">
            <a:extLst>
              <a:ext uri="{FF2B5EF4-FFF2-40B4-BE49-F238E27FC236}">
                <a16:creationId xmlns:a16="http://schemas.microsoft.com/office/drawing/2014/main" id="{AB4B4EAF-F5A5-D5C0-0221-67E498A1E57C}"/>
              </a:ext>
            </a:extLst>
          </p:cNvPr>
          <p:cNvSpPr txBox="1"/>
          <p:nvPr/>
        </p:nvSpPr>
        <p:spPr>
          <a:xfrm>
            <a:off x="748163" y="6445126"/>
            <a:ext cx="914400" cy="914400"/>
          </a:xfrm>
          <a:prstGeom prst="rect">
            <a:avLst/>
          </a:prstGeom>
          <a:noFill/>
        </p:spPr>
        <p:txBody>
          <a:bodyPr wrap="none" lIns="0" tIns="0" rIns="0" bIns="0" rtlCol="0">
            <a:noAutofit/>
          </a:bodyPr>
          <a:lstStyle/>
          <a:p>
            <a:pPr>
              <a:lnSpc>
                <a:spcPct val="110000"/>
              </a:lnSpc>
              <a:spcBef>
                <a:spcPts val="0"/>
              </a:spcBef>
            </a:pPr>
            <a:r>
              <a:rPr lang="en-CH" sz="1200" kern="1000" spc="30" dirty="0">
                <a:latin typeface="+mn-lt"/>
                <a:cs typeface="Franklin Gothic Book"/>
              </a:rPr>
              <a:t>Courtesy F. Mangiarotti (CERN) and M. Daly (PSI).</a:t>
            </a:r>
          </a:p>
        </p:txBody>
      </p:sp>
      <p:sp>
        <p:nvSpPr>
          <p:cNvPr id="10" name="Content Placeholder 1">
            <a:extLst>
              <a:ext uri="{FF2B5EF4-FFF2-40B4-BE49-F238E27FC236}">
                <a16:creationId xmlns:a16="http://schemas.microsoft.com/office/drawing/2014/main" id="{6C54ACE9-D214-6F27-6016-0224693ADA1A}"/>
              </a:ext>
            </a:extLst>
          </p:cNvPr>
          <p:cNvSpPr txBox="1">
            <a:spLocks/>
          </p:cNvSpPr>
          <p:nvPr/>
        </p:nvSpPr>
        <p:spPr>
          <a:xfrm>
            <a:off x="1042988" y="1269329"/>
            <a:ext cx="5617243" cy="4679951"/>
          </a:xfrm>
          <a:prstGeom prst="rect">
            <a:avLst/>
          </a:prstGeom>
        </p:spPr>
        <p:txBody>
          <a:bodyPr vert="horz" lIns="0" tIns="0" rIns="0" bIns="0" rtlCol="0">
            <a:noAutofit/>
          </a:bodyPr>
          <a:lstStyle>
            <a:lvl1pPr marL="177800" marR="0" indent="-177800" algn="l" defTabSz="914400" rtl="0" eaLnBrk="1" fontAlgn="auto" latinLnBrk="0" hangingPunct="1">
              <a:lnSpc>
                <a:spcPct val="110000"/>
              </a:lnSpc>
              <a:spcBef>
                <a:spcPts val="0"/>
              </a:spcBef>
              <a:spcAft>
                <a:spcPts val="0"/>
              </a:spcAft>
              <a:buClr>
                <a:schemeClr val="tx1"/>
              </a:buClr>
              <a:buSzPct val="100000"/>
              <a:buFont typeface="Arial" panose="020B0604020202020204" pitchFamily="34" charset="0"/>
              <a:buChar char="•"/>
              <a:tabLst/>
              <a:defRPr sz="1800" kern="1200" spc="0" baseline="0">
                <a:solidFill>
                  <a:schemeClr val="tx1"/>
                </a:solidFill>
                <a:latin typeface="+mn-lt"/>
                <a:ea typeface="+mn-ea"/>
                <a:cs typeface="+mn-cs"/>
              </a:defRPr>
            </a:lvl1pPr>
            <a:lvl2pPr marL="355600" marR="0" indent="-177800" algn="l" defTabSz="914400"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sz="1800" kern="1200" spc="0" baseline="0">
                <a:solidFill>
                  <a:schemeClr val="tx1"/>
                </a:solidFill>
                <a:latin typeface="+mn-lt"/>
                <a:ea typeface="+mn-ea"/>
                <a:cs typeface="+mn-cs"/>
              </a:defRPr>
            </a:lvl2pPr>
            <a:lvl3pPr marL="539750" marR="0" indent="-184150" algn="l" defTabSz="914400"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sz="1800" spc="0" baseline="0">
                <a:solidFill>
                  <a:schemeClr val="tx1"/>
                </a:solidFill>
                <a:latin typeface="+mn-lt"/>
                <a:ea typeface="ＭＳ Ｐゴシック" charset="-128"/>
                <a:cs typeface="ＭＳ Ｐゴシック" charset="-128"/>
              </a:defRPr>
            </a:lvl3pPr>
            <a:lvl4pPr marL="717550" marR="0" indent="-177800" algn="l" defTabSz="914400"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sz="1800" kern="1200" spc="0" baseline="0">
                <a:solidFill>
                  <a:schemeClr val="tx1"/>
                </a:solidFill>
                <a:latin typeface="+mn-lt"/>
                <a:ea typeface="ＭＳ Ｐゴシック" charset="0"/>
                <a:cs typeface="ＭＳ Ｐゴシック" charset="0"/>
              </a:defRPr>
            </a:lvl4pPr>
            <a:lvl5pPr marL="895350" marR="0" indent="-177800" algn="l" defTabSz="914400"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sz="1800" kern="1200" spc="0" baseline="0">
                <a:solidFill>
                  <a:schemeClr val="tx1"/>
                </a:solidFill>
                <a:latin typeface="+mn-lt"/>
                <a:ea typeface="+mn-ea"/>
                <a:cs typeface="ＭＳ Ｐゴシック" charset="0"/>
              </a:defRPr>
            </a:lvl5pPr>
            <a:lvl6pPr marL="1074738" indent="-179388" algn="l" rtl="0" eaLnBrk="1" fontAlgn="base" hangingPunct="1">
              <a:lnSpc>
                <a:spcPct val="110000"/>
              </a:lnSpc>
              <a:spcBef>
                <a:spcPct val="0"/>
              </a:spcBef>
              <a:spcAft>
                <a:spcPct val="0"/>
              </a:spcAft>
              <a:buClr>
                <a:schemeClr val="tx1"/>
              </a:buClr>
              <a:buFont typeface="Symbol" panose="05050102010706020507" pitchFamily="18" charset="2"/>
              <a:buChar char="-"/>
              <a:defRPr sz="1600">
                <a:solidFill>
                  <a:schemeClr val="tx1"/>
                </a:solidFill>
                <a:latin typeface="+mn-lt"/>
                <a:ea typeface="+mn-ea"/>
              </a:defRPr>
            </a:lvl6pPr>
            <a:lvl7pPr marL="1257300" indent="-182563" algn="l" rtl="0" eaLnBrk="1" fontAlgn="base" hangingPunct="1">
              <a:lnSpc>
                <a:spcPct val="110000"/>
              </a:lnSpc>
              <a:spcBef>
                <a:spcPct val="0"/>
              </a:spcBef>
              <a:spcAft>
                <a:spcPct val="0"/>
              </a:spcAft>
              <a:buFont typeface="Symbol" panose="05050102010706020507" pitchFamily="18" charset="2"/>
              <a:buChar char="-"/>
              <a:defRPr sz="1600">
                <a:solidFill>
                  <a:schemeClr val="tx1"/>
                </a:solidFill>
                <a:latin typeface="+mn-lt"/>
                <a:ea typeface="+mn-ea"/>
              </a:defRPr>
            </a:lvl7pPr>
            <a:lvl8pPr marL="1436688" indent="-179388" algn="l" rtl="0" eaLnBrk="1" fontAlgn="base" hangingPunct="1">
              <a:lnSpc>
                <a:spcPct val="110000"/>
              </a:lnSpc>
              <a:spcBef>
                <a:spcPct val="0"/>
              </a:spcBef>
              <a:spcAft>
                <a:spcPct val="0"/>
              </a:spcAft>
              <a:buFont typeface="Symbol" panose="05050102010706020507" pitchFamily="18" charset="2"/>
              <a:buChar char="-"/>
              <a:defRPr sz="1600">
                <a:solidFill>
                  <a:schemeClr val="tx1"/>
                </a:solidFill>
                <a:latin typeface="+mn-lt"/>
                <a:ea typeface="+mn-ea"/>
              </a:defRPr>
            </a:lvl8pPr>
            <a:lvl9pPr marL="1614488" indent="-177800" algn="l" rtl="0" eaLnBrk="1" fontAlgn="base" hangingPunct="1">
              <a:lnSpc>
                <a:spcPct val="110000"/>
              </a:lnSpc>
              <a:spcBef>
                <a:spcPct val="0"/>
              </a:spcBef>
              <a:spcAft>
                <a:spcPct val="0"/>
              </a:spcAft>
              <a:buFont typeface="Symbol" panose="05050102010706020507" pitchFamily="18" charset="2"/>
              <a:buChar char="-"/>
              <a:defRPr sz="1600">
                <a:solidFill>
                  <a:schemeClr val="tx1"/>
                </a:solidFill>
                <a:latin typeface="+mn-lt"/>
                <a:ea typeface="+mn-ea"/>
              </a:defRPr>
            </a:lvl9pPr>
          </a:lstStyle>
          <a:p>
            <a:r>
              <a:rPr lang="de-CH" sz="1800" dirty="0"/>
              <a:t>The </a:t>
            </a:r>
            <a:r>
              <a:rPr lang="de-CH" sz="1800" dirty="0" err="1"/>
              <a:t>magnet</a:t>
            </a:r>
            <a:r>
              <a:rPr lang="de-CH" sz="1800" dirty="0"/>
              <a:t> </a:t>
            </a:r>
            <a:r>
              <a:rPr lang="de-CH" sz="1800" b="1" dirty="0" err="1">
                <a:solidFill>
                  <a:schemeClr val="accent3"/>
                </a:solidFill>
              </a:rPr>
              <a:t>trained</a:t>
            </a:r>
            <a:r>
              <a:rPr lang="de-CH" sz="1800" b="1" dirty="0">
                <a:solidFill>
                  <a:schemeClr val="accent3"/>
                </a:solidFill>
              </a:rPr>
              <a:t> </a:t>
            </a:r>
            <a:r>
              <a:rPr lang="de-CH" sz="1800" b="1" i="1" dirty="0">
                <a:solidFill>
                  <a:schemeClr val="accent3"/>
                </a:solidFill>
              </a:rPr>
              <a:t>A LOT</a:t>
            </a:r>
            <a:r>
              <a:rPr lang="de-CH" sz="1800" dirty="0"/>
              <a:t>.</a:t>
            </a:r>
          </a:p>
          <a:p>
            <a:r>
              <a:rPr lang="de-CH" b="1" kern="1000" spc="30" dirty="0">
                <a:solidFill>
                  <a:srgbClr val="0070C0"/>
                </a:solidFill>
              </a:rPr>
              <a:t>But, </a:t>
            </a:r>
            <a:r>
              <a:rPr lang="de-CH" b="1" kern="1000" spc="30" dirty="0" err="1">
                <a:solidFill>
                  <a:srgbClr val="0070C0"/>
                </a:solidFill>
              </a:rPr>
              <a:t>it</a:t>
            </a:r>
            <a:r>
              <a:rPr lang="de-CH" b="1" kern="1000" spc="30" dirty="0">
                <a:solidFill>
                  <a:srgbClr val="0070C0"/>
                </a:solidFill>
              </a:rPr>
              <a:t> </a:t>
            </a:r>
            <a:r>
              <a:rPr lang="de-CH" b="1" kern="1000" spc="30" dirty="0" err="1">
                <a:solidFill>
                  <a:srgbClr val="0070C0"/>
                </a:solidFill>
              </a:rPr>
              <a:t>reached</a:t>
            </a:r>
            <a:r>
              <a:rPr lang="de-CH" b="1" kern="1000" spc="30" dirty="0">
                <a:solidFill>
                  <a:srgbClr val="0070C0"/>
                </a:solidFill>
              </a:rPr>
              <a:t> 100% </a:t>
            </a:r>
            <a:r>
              <a:rPr lang="de-CH" b="1" kern="1000" spc="30" dirty="0" err="1">
                <a:solidFill>
                  <a:srgbClr val="0070C0"/>
                </a:solidFill>
              </a:rPr>
              <a:t>of</a:t>
            </a:r>
            <a:r>
              <a:rPr lang="de-CH" b="1" kern="1000" spc="30" dirty="0">
                <a:solidFill>
                  <a:srgbClr val="0070C0"/>
                </a:solidFill>
              </a:rPr>
              <a:t> maximum </a:t>
            </a:r>
            <a:r>
              <a:rPr lang="de-CH" b="1" kern="1000" spc="30" dirty="0" err="1">
                <a:solidFill>
                  <a:srgbClr val="0070C0"/>
                </a:solidFill>
              </a:rPr>
              <a:t>field</a:t>
            </a:r>
            <a:r>
              <a:rPr lang="de-CH" b="1" kern="1000" spc="30" dirty="0">
                <a:solidFill>
                  <a:srgbClr val="0070C0"/>
                </a:solidFill>
              </a:rPr>
              <a:t> at 4.5 K</a:t>
            </a:r>
            <a:r>
              <a:rPr lang="de-CH" sz="1800" dirty="0"/>
              <a:t>. </a:t>
            </a:r>
          </a:p>
          <a:p>
            <a:r>
              <a:rPr lang="de-CH" dirty="0"/>
              <a:t>These </a:t>
            </a:r>
            <a:r>
              <a:rPr lang="de-CH" dirty="0" err="1"/>
              <a:t>were</a:t>
            </a:r>
            <a:r>
              <a:rPr lang="de-CH" dirty="0"/>
              <a:t> </a:t>
            </a:r>
            <a:r>
              <a:rPr lang="de-CH" dirty="0" err="1"/>
              <a:t>the</a:t>
            </a:r>
            <a:r>
              <a:rPr lang="de-CH" dirty="0"/>
              <a:t> </a:t>
            </a:r>
            <a:r>
              <a:rPr lang="de-CH" dirty="0" err="1"/>
              <a:t>first</a:t>
            </a:r>
            <a:r>
              <a:rPr lang="de-CH" dirty="0"/>
              <a:t> Nb</a:t>
            </a:r>
            <a:r>
              <a:rPr lang="de-CH" baseline="-25000" dirty="0"/>
              <a:t>3</a:t>
            </a:r>
            <a:r>
              <a:rPr lang="de-CH" dirty="0"/>
              <a:t>Sn </a:t>
            </a:r>
            <a:r>
              <a:rPr lang="de-CH" dirty="0" err="1"/>
              <a:t>training</a:t>
            </a:r>
            <a:r>
              <a:rPr lang="de-CH" dirty="0"/>
              <a:t> </a:t>
            </a:r>
            <a:r>
              <a:rPr lang="de-CH" dirty="0" err="1"/>
              <a:t>coils</a:t>
            </a:r>
            <a:r>
              <a:rPr lang="de-CH" dirty="0"/>
              <a:t> at PSI:</a:t>
            </a:r>
            <a:endParaRPr lang="de-CH" sz="1800" dirty="0"/>
          </a:p>
          <a:p>
            <a:pPr lvl="1"/>
            <a:r>
              <a:rPr lang="en-CH" kern="1000" spc="30" dirty="0">
                <a:latin typeface="+mn-lt"/>
                <a:cs typeface="Franklin Gothic Book"/>
              </a:rPr>
              <a:t>No conductor degradation occurred from handling, assembly, powering, or thermal cycling.</a:t>
            </a:r>
          </a:p>
          <a:p>
            <a:r>
              <a:rPr lang="en-CH" b="1" kern="1000" spc="30" dirty="0">
                <a:solidFill>
                  <a:srgbClr val="00B050"/>
                </a:solidFill>
                <a:latin typeface="+mn-lt"/>
                <a:cs typeface="Franklin Gothic Book"/>
              </a:rPr>
              <a:t>Stress-management works, CD1 is a robust magnet.</a:t>
            </a:r>
            <a:endParaRPr lang="en-CH" kern="1000" spc="30" dirty="0">
              <a:latin typeface="+mn-lt"/>
              <a:cs typeface="Franklin Gothic Book"/>
            </a:endParaRPr>
          </a:p>
          <a:p>
            <a:pPr marL="0" indent="0">
              <a:buNone/>
            </a:pPr>
            <a:endParaRPr lang="de-CH" sz="1800" dirty="0"/>
          </a:p>
        </p:txBody>
      </p:sp>
    </p:spTree>
    <p:extLst>
      <p:ext uri="{BB962C8B-B14F-4D97-AF65-F5344CB8AC3E}">
        <p14:creationId xmlns:p14="http://schemas.microsoft.com/office/powerpoint/2010/main" val="947167562"/>
      </p:ext>
    </p:extLst>
  </p:cSld>
  <p:clrMapOvr>
    <a:masterClrMapping/>
  </p:clrMapOvr>
  <p:transition spd="med"/>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B6079CBE-330F-9365-5A08-40DCEFC3F7A9}"/>
              </a:ext>
            </a:extLst>
          </p:cNvPr>
          <p:cNvSpPr>
            <a:spLocks noGrp="1"/>
          </p:cNvSpPr>
          <p:nvPr>
            <p:ph sz="quarter" idx="13"/>
          </p:nvPr>
        </p:nvSpPr>
        <p:spPr>
          <a:xfrm>
            <a:off x="993267" y="1196752"/>
            <a:ext cx="7742237" cy="4679951"/>
          </a:xfrm>
        </p:spPr>
        <p:txBody>
          <a:bodyPr/>
          <a:lstStyle/>
          <a:p>
            <a:r>
              <a:rPr lang="en-CH" kern="1000" spc="30" dirty="0">
                <a:latin typeface="+mn-lt"/>
                <a:cs typeface="Franklin Gothic Book"/>
              </a:rPr>
              <a:t>Resin </a:t>
            </a:r>
            <a:r>
              <a:rPr lang="en-CH" kern="1000" spc="30" dirty="0">
                <a:solidFill>
                  <a:srgbClr val="00B050"/>
                </a:solidFill>
                <a:latin typeface="+mn-lt"/>
                <a:cs typeface="Franklin Gothic Book"/>
              </a:rPr>
              <a:t>cracking</a:t>
            </a:r>
            <a:r>
              <a:rPr lang="en-CH" kern="1000" spc="30" dirty="0">
                <a:latin typeface="+mn-lt"/>
                <a:cs typeface="Franklin Gothic Book"/>
              </a:rPr>
              <a:t>.</a:t>
            </a:r>
          </a:p>
          <a:p>
            <a:r>
              <a:rPr lang="en-CH" kern="1000" spc="30" dirty="0">
                <a:solidFill>
                  <a:srgbClr val="0070C0"/>
                </a:solidFill>
                <a:cs typeface="Franklin Gothic Book"/>
              </a:rPr>
              <a:t>De-bonding</a:t>
            </a:r>
            <a:r>
              <a:rPr lang="en-CH" kern="1000" spc="30" dirty="0">
                <a:cs typeface="Franklin Gothic Book"/>
              </a:rPr>
              <a:t> from winding former or strand diameter.</a:t>
            </a:r>
          </a:p>
          <a:p>
            <a:r>
              <a:rPr lang="en-CH" kern="1000" spc="30" dirty="0">
                <a:solidFill>
                  <a:srgbClr val="C00000"/>
                </a:solidFill>
                <a:latin typeface="+mn-lt"/>
                <a:cs typeface="Franklin Gothic Book"/>
              </a:rPr>
              <a:t>Voids</a:t>
            </a:r>
            <a:r>
              <a:rPr lang="en-CH" kern="1000" spc="30" dirty="0">
                <a:latin typeface="+mn-lt"/>
                <a:cs typeface="Franklin Gothic Book"/>
              </a:rPr>
              <a:t> due to processing </a:t>
            </a:r>
            <a:r>
              <a:rPr lang="en-CH" kern="1000" spc="30" dirty="0">
                <a:cs typeface="Franklin Gothic Book"/>
                <a:sym typeface="Wingdings" pitchFamily="2" charset="2"/>
              </a:rPr>
              <a:t> wire movement and/or crack initiation.</a:t>
            </a:r>
            <a:endParaRPr lang="en-CH" kern="1000" spc="30" dirty="0">
              <a:latin typeface="+mn-lt"/>
              <a:cs typeface="Franklin Gothic Book"/>
            </a:endParaRPr>
          </a:p>
          <a:p>
            <a:endParaRPr lang="en-CH" dirty="0"/>
          </a:p>
        </p:txBody>
      </p:sp>
      <p:sp>
        <p:nvSpPr>
          <p:cNvPr id="3" name="Title 2">
            <a:extLst>
              <a:ext uri="{FF2B5EF4-FFF2-40B4-BE49-F238E27FC236}">
                <a16:creationId xmlns:a16="http://schemas.microsoft.com/office/drawing/2014/main" id="{1B16C43C-823D-2CB9-60D0-2354AA036ECB}"/>
              </a:ext>
            </a:extLst>
          </p:cNvPr>
          <p:cNvSpPr>
            <a:spLocks noGrp="1"/>
          </p:cNvSpPr>
          <p:nvPr>
            <p:ph type="title"/>
          </p:nvPr>
        </p:nvSpPr>
        <p:spPr/>
        <p:txBody>
          <a:bodyPr/>
          <a:lstStyle/>
          <a:p>
            <a:r>
              <a:rPr lang="en-CH" dirty="0"/>
              <a:t>Training – Root Causes</a:t>
            </a:r>
          </a:p>
        </p:txBody>
      </p:sp>
      <p:sp>
        <p:nvSpPr>
          <p:cNvPr id="4" name="Slide Number Placeholder 3">
            <a:extLst>
              <a:ext uri="{FF2B5EF4-FFF2-40B4-BE49-F238E27FC236}">
                <a16:creationId xmlns:a16="http://schemas.microsoft.com/office/drawing/2014/main" id="{422B66B1-E666-45A7-625B-FB96E500B7DF}"/>
              </a:ext>
            </a:extLst>
          </p:cNvPr>
          <p:cNvSpPr>
            <a:spLocks noGrp="1"/>
          </p:cNvSpPr>
          <p:nvPr>
            <p:ph type="sldNum" sz="quarter" idx="16"/>
          </p:nvPr>
        </p:nvSpPr>
        <p:spPr/>
        <p:txBody>
          <a:bodyPr/>
          <a:lstStyle/>
          <a:p>
            <a:pPr algn="r">
              <a:defRPr/>
            </a:pPr>
            <a:r>
              <a:rPr lang="de-DE"/>
              <a:t>Page </a:t>
            </a:r>
            <a:fld id="{EBC07571-3134-BB4B-B83F-1A9FE18D34F3}" type="slidenum">
              <a:rPr lang="de-DE" smtClean="0"/>
              <a:pPr algn="r">
                <a:defRPr/>
              </a:pPr>
              <a:t>15</a:t>
            </a:fld>
            <a:endParaRPr lang="de-DE" dirty="0"/>
          </a:p>
        </p:txBody>
      </p:sp>
      <p:pic>
        <p:nvPicPr>
          <p:cNvPr id="8" name="Picture 7">
            <a:extLst>
              <a:ext uri="{FF2B5EF4-FFF2-40B4-BE49-F238E27FC236}">
                <a16:creationId xmlns:a16="http://schemas.microsoft.com/office/drawing/2014/main" id="{02C909E8-E7AD-63B2-BCD3-F7E6FD5A254A}"/>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rot="16200000">
            <a:off x="752644" y="3917260"/>
            <a:ext cx="1500495" cy="2070693"/>
          </a:xfrm>
          <a:prstGeom prst="rect">
            <a:avLst/>
          </a:prstGeom>
        </p:spPr>
      </p:pic>
      <p:pic>
        <p:nvPicPr>
          <p:cNvPr id="10" name="Picture 9" descr="A picture containing text&#10;&#10;Description automatically generated">
            <a:extLst>
              <a:ext uri="{FF2B5EF4-FFF2-40B4-BE49-F238E27FC236}">
                <a16:creationId xmlns:a16="http://schemas.microsoft.com/office/drawing/2014/main" id="{0AED4C79-B571-FEEC-DE29-280596CC7094}"/>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717737" y="4205365"/>
            <a:ext cx="1963650" cy="1500496"/>
          </a:xfrm>
          <a:prstGeom prst="rect">
            <a:avLst/>
          </a:prstGeom>
        </p:spPr>
      </p:pic>
      <p:pic>
        <p:nvPicPr>
          <p:cNvPr id="11" name="Content Placeholder 5" descr="A picture containing text&#10;&#10;Description automatically generated">
            <a:extLst>
              <a:ext uri="{FF2B5EF4-FFF2-40B4-BE49-F238E27FC236}">
                <a16:creationId xmlns:a16="http://schemas.microsoft.com/office/drawing/2014/main" id="{78F87C2F-9571-0BDF-3500-E822F4DA1265}"/>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4860886" y="4202360"/>
            <a:ext cx="2070693" cy="1503500"/>
          </a:xfrm>
          <a:prstGeom prst="rect">
            <a:avLst/>
          </a:prstGeom>
        </p:spPr>
      </p:pic>
      <p:sp>
        <p:nvSpPr>
          <p:cNvPr id="14" name="TextBox 13">
            <a:extLst>
              <a:ext uri="{FF2B5EF4-FFF2-40B4-BE49-F238E27FC236}">
                <a16:creationId xmlns:a16="http://schemas.microsoft.com/office/drawing/2014/main" id="{A05DAA18-7B50-CCA0-2DE6-F13944EEF75D}"/>
              </a:ext>
            </a:extLst>
          </p:cNvPr>
          <p:cNvSpPr txBox="1"/>
          <p:nvPr/>
        </p:nvSpPr>
        <p:spPr>
          <a:xfrm>
            <a:off x="2650926" y="6381328"/>
            <a:ext cx="914400" cy="914400"/>
          </a:xfrm>
          <a:prstGeom prst="rect">
            <a:avLst/>
          </a:prstGeom>
          <a:noFill/>
        </p:spPr>
        <p:txBody>
          <a:bodyPr wrap="none" lIns="0" tIns="0" rIns="0" bIns="0" rtlCol="0">
            <a:noAutofit/>
          </a:bodyPr>
          <a:lstStyle/>
          <a:p>
            <a:pPr>
              <a:lnSpc>
                <a:spcPct val="110000"/>
              </a:lnSpc>
              <a:spcBef>
                <a:spcPts val="0"/>
              </a:spcBef>
            </a:pPr>
            <a:r>
              <a:rPr lang="en-CH" sz="1400" kern="1000" spc="30" dirty="0">
                <a:latin typeface="+mn-lt"/>
                <a:cs typeface="Franklin Gothic Book"/>
              </a:rPr>
              <a:t>[Courtesy of O. Kirby, M. Daly.]</a:t>
            </a:r>
          </a:p>
        </p:txBody>
      </p:sp>
      <p:sp>
        <p:nvSpPr>
          <p:cNvPr id="16" name="TextBox 15">
            <a:extLst>
              <a:ext uri="{FF2B5EF4-FFF2-40B4-BE49-F238E27FC236}">
                <a16:creationId xmlns:a16="http://schemas.microsoft.com/office/drawing/2014/main" id="{3FADA34F-158A-E303-9EF0-5C601A73E734}"/>
              </a:ext>
            </a:extLst>
          </p:cNvPr>
          <p:cNvSpPr txBox="1"/>
          <p:nvPr/>
        </p:nvSpPr>
        <p:spPr>
          <a:xfrm>
            <a:off x="3464913" y="6020719"/>
            <a:ext cx="914400" cy="914400"/>
          </a:xfrm>
          <a:prstGeom prst="rect">
            <a:avLst/>
          </a:prstGeom>
          <a:noFill/>
        </p:spPr>
        <p:txBody>
          <a:bodyPr wrap="none" lIns="0" tIns="0" rIns="0" bIns="0" rtlCol="0">
            <a:noAutofit/>
          </a:bodyPr>
          <a:lstStyle/>
          <a:p>
            <a:pPr>
              <a:lnSpc>
                <a:spcPct val="110000"/>
              </a:lnSpc>
              <a:spcBef>
                <a:spcPts val="0"/>
              </a:spcBef>
            </a:pPr>
            <a:r>
              <a:rPr lang="en-CH" sz="1800" kern="1000" spc="30" dirty="0">
                <a:solidFill>
                  <a:srgbClr val="0070C0"/>
                </a:solidFill>
                <a:latin typeface="+mn-lt"/>
                <a:cs typeface="Franklin Gothic Book"/>
              </a:rPr>
              <a:t>Voids</a:t>
            </a:r>
          </a:p>
        </p:txBody>
      </p:sp>
      <p:cxnSp>
        <p:nvCxnSpPr>
          <p:cNvPr id="18" name="Straight Arrow Connector 17">
            <a:extLst>
              <a:ext uri="{FF2B5EF4-FFF2-40B4-BE49-F238E27FC236}">
                <a16:creationId xmlns:a16="http://schemas.microsoft.com/office/drawing/2014/main" id="{FF432D1A-C10A-9865-4864-69C2350B88B1}"/>
              </a:ext>
            </a:extLst>
          </p:cNvPr>
          <p:cNvCxnSpPr>
            <a:cxnSpLocks/>
          </p:cNvCxnSpPr>
          <p:nvPr/>
        </p:nvCxnSpPr>
        <p:spPr bwMode="auto">
          <a:xfrm flipV="1">
            <a:off x="4047232" y="4877643"/>
            <a:ext cx="2276577" cy="1211506"/>
          </a:xfrm>
          <a:prstGeom prst="straightConnector1">
            <a:avLst/>
          </a:prstGeom>
          <a:solidFill>
            <a:schemeClr val="accent1"/>
          </a:solidFill>
          <a:ln w="28575" cap="flat" cmpd="sng" algn="ctr">
            <a:solidFill>
              <a:srgbClr val="0070C0"/>
            </a:solidFill>
            <a:prstDash val="solid"/>
            <a:round/>
            <a:headEnd type="none" w="med" len="med"/>
            <a:tailEnd type="triangle"/>
          </a:ln>
          <a:effectLst/>
        </p:spPr>
      </p:cxnSp>
      <p:cxnSp>
        <p:nvCxnSpPr>
          <p:cNvPr id="19" name="Straight Arrow Connector 18">
            <a:extLst>
              <a:ext uri="{FF2B5EF4-FFF2-40B4-BE49-F238E27FC236}">
                <a16:creationId xmlns:a16="http://schemas.microsoft.com/office/drawing/2014/main" id="{3CD537F1-496C-CA02-6A67-F2953333A1DA}"/>
              </a:ext>
            </a:extLst>
          </p:cNvPr>
          <p:cNvCxnSpPr>
            <a:cxnSpLocks/>
          </p:cNvCxnSpPr>
          <p:nvPr/>
        </p:nvCxnSpPr>
        <p:spPr bwMode="auto">
          <a:xfrm flipH="1" flipV="1">
            <a:off x="1246392" y="4693734"/>
            <a:ext cx="2392636" cy="1332163"/>
          </a:xfrm>
          <a:prstGeom prst="straightConnector1">
            <a:avLst/>
          </a:prstGeom>
          <a:solidFill>
            <a:schemeClr val="accent1"/>
          </a:solidFill>
          <a:ln w="28575" cap="flat" cmpd="sng" algn="ctr">
            <a:solidFill>
              <a:srgbClr val="0070C0"/>
            </a:solidFill>
            <a:prstDash val="solid"/>
            <a:round/>
            <a:headEnd type="none" w="med" len="med"/>
            <a:tailEnd type="triangle"/>
          </a:ln>
          <a:effectLst/>
        </p:spPr>
      </p:cxnSp>
      <p:sp>
        <p:nvSpPr>
          <p:cNvPr id="22" name="TextBox 21">
            <a:extLst>
              <a:ext uri="{FF2B5EF4-FFF2-40B4-BE49-F238E27FC236}">
                <a16:creationId xmlns:a16="http://schemas.microsoft.com/office/drawing/2014/main" id="{A38A311E-3497-FE8A-C62A-63429BBB6707}"/>
              </a:ext>
            </a:extLst>
          </p:cNvPr>
          <p:cNvSpPr txBox="1"/>
          <p:nvPr/>
        </p:nvSpPr>
        <p:spPr>
          <a:xfrm>
            <a:off x="4650206" y="6020719"/>
            <a:ext cx="914400" cy="914400"/>
          </a:xfrm>
          <a:prstGeom prst="rect">
            <a:avLst/>
          </a:prstGeom>
          <a:noFill/>
        </p:spPr>
        <p:txBody>
          <a:bodyPr wrap="none" lIns="0" tIns="0" rIns="0" bIns="0" rtlCol="0">
            <a:noAutofit/>
          </a:bodyPr>
          <a:lstStyle/>
          <a:p>
            <a:pPr>
              <a:lnSpc>
                <a:spcPct val="110000"/>
              </a:lnSpc>
              <a:spcBef>
                <a:spcPts val="0"/>
              </a:spcBef>
            </a:pPr>
            <a:r>
              <a:rPr lang="en-CH" sz="1800" kern="1000" spc="30" dirty="0">
                <a:solidFill>
                  <a:schemeClr val="accent3"/>
                </a:solidFill>
                <a:latin typeface="+mn-lt"/>
                <a:cs typeface="Franklin Gothic Book"/>
              </a:rPr>
              <a:t>Surface defects (de-bonding)</a:t>
            </a:r>
          </a:p>
        </p:txBody>
      </p:sp>
      <p:cxnSp>
        <p:nvCxnSpPr>
          <p:cNvPr id="23" name="Straight Arrow Connector 22">
            <a:extLst>
              <a:ext uri="{FF2B5EF4-FFF2-40B4-BE49-F238E27FC236}">
                <a16:creationId xmlns:a16="http://schemas.microsoft.com/office/drawing/2014/main" id="{68F54504-2864-B17A-2211-F3F6AC92E8D4}"/>
              </a:ext>
            </a:extLst>
          </p:cNvPr>
          <p:cNvCxnSpPr>
            <a:cxnSpLocks/>
          </p:cNvCxnSpPr>
          <p:nvPr/>
        </p:nvCxnSpPr>
        <p:spPr bwMode="auto">
          <a:xfrm flipV="1">
            <a:off x="5896232" y="5286512"/>
            <a:ext cx="0" cy="739385"/>
          </a:xfrm>
          <a:prstGeom prst="straightConnector1">
            <a:avLst/>
          </a:prstGeom>
          <a:solidFill>
            <a:schemeClr val="accent1"/>
          </a:solidFill>
          <a:ln w="28575" cap="flat" cmpd="sng" algn="ctr">
            <a:solidFill>
              <a:schemeClr val="accent3"/>
            </a:solidFill>
            <a:prstDash val="solid"/>
            <a:round/>
            <a:headEnd type="none" w="med" len="med"/>
            <a:tailEnd type="triangle"/>
          </a:ln>
          <a:effectLst/>
        </p:spPr>
      </p:cxnSp>
      <p:cxnSp>
        <p:nvCxnSpPr>
          <p:cNvPr id="27" name="Straight Arrow Connector 26">
            <a:extLst>
              <a:ext uri="{FF2B5EF4-FFF2-40B4-BE49-F238E27FC236}">
                <a16:creationId xmlns:a16="http://schemas.microsoft.com/office/drawing/2014/main" id="{730B7BC6-8206-90BD-F4BD-1AA85674AF68}"/>
              </a:ext>
            </a:extLst>
          </p:cNvPr>
          <p:cNvCxnSpPr>
            <a:cxnSpLocks/>
          </p:cNvCxnSpPr>
          <p:nvPr/>
        </p:nvCxnSpPr>
        <p:spPr bwMode="auto">
          <a:xfrm flipH="1" flipV="1">
            <a:off x="3607535" y="4765980"/>
            <a:ext cx="1983716" cy="1259917"/>
          </a:xfrm>
          <a:prstGeom prst="straightConnector1">
            <a:avLst/>
          </a:prstGeom>
          <a:solidFill>
            <a:schemeClr val="accent1"/>
          </a:solidFill>
          <a:ln w="28575" cap="flat" cmpd="sng" algn="ctr">
            <a:solidFill>
              <a:schemeClr val="accent3"/>
            </a:solidFill>
            <a:prstDash val="solid"/>
            <a:round/>
            <a:headEnd type="none" w="med" len="med"/>
            <a:tailEnd type="triangle"/>
          </a:ln>
          <a:effectLst/>
        </p:spPr>
      </p:cxnSp>
      <p:sp>
        <p:nvSpPr>
          <p:cNvPr id="29" name="TextBox 28">
            <a:extLst>
              <a:ext uri="{FF2B5EF4-FFF2-40B4-BE49-F238E27FC236}">
                <a16:creationId xmlns:a16="http://schemas.microsoft.com/office/drawing/2014/main" id="{858F8A53-6306-24A2-E6D8-D1D68159011E}"/>
              </a:ext>
            </a:extLst>
          </p:cNvPr>
          <p:cNvSpPr txBox="1"/>
          <p:nvPr/>
        </p:nvSpPr>
        <p:spPr>
          <a:xfrm>
            <a:off x="1566047" y="6025897"/>
            <a:ext cx="914400" cy="914400"/>
          </a:xfrm>
          <a:prstGeom prst="rect">
            <a:avLst/>
          </a:prstGeom>
          <a:noFill/>
        </p:spPr>
        <p:txBody>
          <a:bodyPr wrap="none" lIns="0" tIns="0" rIns="0" bIns="0" rtlCol="0">
            <a:noAutofit/>
          </a:bodyPr>
          <a:lstStyle/>
          <a:p>
            <a:pPr>
              <a:lnSpc>
                <a:spcPct val="110000"/>
              </a:lnSpc>
              <a:spcBef>
                <a:spcPts val="0"/>
              </a:spcBef>
            </a:pPr>
            <a:r>
              <a:rPr lang="en-CH" sz="1800" kern="1000" spc="30" dirty="0">
                <a:solidFill>
                  <a:srgbClr val="00B050"/>
                </a:solidFill>
                <a:latin typeface="+mn-lt"/>
                <a:cs typeface="Franklin Gothic Book"/>
              </a:rPr>
              <a:t>Cracks</a:t>
            </a:r>
          </a:p>
        </p:txBody>
      </p:sp>
      <p:cxnSp>
        <p:nvCxnSpPr>
          <p:cNvPr id="30" name="Straight Arrow Connector 29">
            <a:extLst>
              <a:ext uri="{FF2B5EF4-FFF2-40B4-BE49-F238E27FC236}">
                <a16:creationId xmlns:a16="http://schemas.microsoft.com/office/drawing/2014/main" id="{DE16F2C6-500F-0F23-40B9-7143112A9FB0}"/>
              </a:ext>
            </a:extLst>
          </p:cNvPr>
          <p:cNvCxnSpPr>
            <a:cxnSpLocks/>
          </p:cNvCxnSpPr>
          <p:nvPr/>
        </p:nvCxnSpPr>
        <p:spPr bwMode="auto">
          <a:xfrm flipV="1">
            <a:off x="1865671" y="4877643"/>
            <a:ext cx="333319" cy="1148254"/>
          </a:xfrm>
          <a:prstGeom prst="straightConnector1">
            <a:avLst/>
          </a:prstGeom>
          <a:solidFill>
            <a:schemeClr val="accent1"/>
          </a:solidFill>
          <a:ln w="28575" cap="flat" cmpd="sng" algn="ctr">
            <a:solidFill>
              <a:srgbClr val="00B050"/>
            </a:solidFill>
            <a:prstDash val="solid"/>
            <a:round/>
            <a:headEnd type="none" w="med" len="med"/>
            <a:tailEnd type="triangle"/>
          </a:ln>
          <a:effectLst/>
        </p:spPr>
      </p:cxnSp>
      <p:cxnSp>
        <p:nvCxnSpPr>
          <p:cNvPr id="32" name="Straight Arrow Connector 31">
            <a:extLst>
              <a:ext uri="{FF2B5EF4-FFF2-40B4-BE49-F238E27FC236}">
                <a16:creationId xmlns:a16="http://schemas.microsoft.com/office/drawing/2014/main" id="{C52F2290-4DD8-A66B-BADD-C7520B1CA06E}"/>
              </a:ext>
            </a:extLst>
          </p:cNvPr>
          <p:cNvCxnSpPr>
            <a:cxnSpLocks/>
          </p:cNvCxnSpPr>
          <p:nvPr/>
        </p:nvCxnSpPr>
        <p:spPr bwMode="auto">
          <a:xfrm flipV="1">
            <a:off x="2159661" y="4624140"/>
            <a:ext cx="2247205" cy="1392763"/>
          </a:xfrm>
          <a:prstGeom prst="straightConnector1">
            <a:avLst/>
          </a:prstGeom>
          <a:solidFill>
            <a:schemeClr val="accent1"/>
          </a:solidFill>
          <a:ln w="28575" cap="flat" cmpd="sng" algn="ctr">
            <a:solidFill>
              <a:srgbClr val="00B050"/>
            </a:solidFill>
            <a:prstDash val="solid"/>
            <a:round/>
            <a:headEnd type="none" w="med" len="med"/>
            <a:tailEnd type="triangle"/>
          </a:ln>
          <a:effectLst/>
        </p:spPr>
      </p:cxnSp>
      <p:pic>
        <p:nvPicPr>
          <p:cNvPr id="5" name="Content Placeholder 12" descr="A picture containing lined, several&#10;&#10;Description automatically generated">
            <a:extLst>
              <a:ext uri="{FF2B5EF4-FFF2-40B4-BE49-F238E27FC236}">
                <a16:creationId xmlns:a16="http://schemas.microsoft.com/office/drawing/2014/main" id="{1FBD7596-2519-783C-F125-C2D16A9C7D02}"/>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517832" y="2393057"/>
            <a:ext cx="6379109" cy="1612007"/>
          </a:xfrm>
          <a:prstGeom prst="rect">
            <a:avLst/>
          </a:prstGeom>
          <a:ln w="38100">
            <a:solidFill>
              <a:srgbClr val="002060"/>
            </a:solidFill>
          </a:ln>
        </p:spPr>
      </p:pic>
      <p:pic>
        <p:nvPicPr>
          <p:cNvPr id="7" name="Picture 6">
            <a:extLst>
              <a:ext uri="{FF2B5EF4-FFF2-40B4-BE49-F238E27FC236}">
                <a16:creationId xmlns:a16="http://schemas.microsoft.com/office/drawing/2014/main" id="{21BB6862-A665-BFC9-C9B4-C074A7A9F9F8}"/>
              </a:ext>
            </a:extLst>
          </p:cNvPr>
          <p:cNvPicPr>
            <a:picLocks noChangeAspect="1"/>
          </p:cNvPicPr>
          <p:nvPr/>
        </p:nvPicPr>
        <p:blipFill rotWithShape="1">
          <a:blip r:embed="rId6" cstate="screen">
            <a:extLst>
              <a:ext uri="{28A0092B-C50C-407E-A947-70E740481C1C}">
                <a14:useLocalDpi xmlns:a14="http://schemas.microsoft.com/office/drawing/2010/main"/>
              </a:ext>
            </a:extLst>
          </a:blip>
          <a:srcRect/>
          <a:stretch/>
        </p:blipFill>
        <p:spPr>
          <a:xfrm rot="5400000">
            <a:off x="6344224" y="3237792"/>
            <a:ext cx="3425981" cy="1504141"/>
          </a:xfrm>
          <a:prstGeom prst="rect">
            <a:avLst/>
          </a:prstGeom>
        </p:spPr>
      </p:pic>
      <p:sp>
        <p:nvSpPr>
          <p:cNvPr id="9" name="TextBox 8">
            <a:extLst>
              <a:ext uri="{FF2B5EF4-FFF2-40B4-BE49-F238E27FC236}">
                <a16:creationId xmlns:a16="http://schemas.microsoft.com/office/drawing/2014/main" id="{00FC91F1-F565-6935-B732-24A39FD78651}"/>
              </a:ext>
            </a:extLst>
          </p:cNvPr>
          <p:cNvSpPr txBox="1"/>
          <p:nvPr/>
        </p:nvSpPr>
        <p:spPr>
          <a:xfrm>
            <a:off x="6896941" y="6381328"/>
            <a:ext cx="914400" cy="914400"/>
          </a:xfrm>
          <a:prstGeom prst="rect">
            <a:avLst/>
          </a:prstGeom>
          <a:noFill/>
        </p:spPr>
        <p:txBody>
          <a:bodyPr wrap="none" lIns="0" tIns="0" rIns="0" bIns="0" rtlCol="0">
            <a:noAutofit/>
          </a:bodyPr>
          <a:lstStyle/>
          <a:p>
            <a:pPr>
              <a:lnSpc>
                <a:spcPct val="110000"/>
              </a:lnSpc>
              <a:spcBef>
                <a:spcPts val="0"/>
              </a:spcBef>
            </a:pPr>
            <a:r>
              <a:rPr lang="en-CH" sz="1400" kern="1000" spc="30" dirty="0">
                <a:latin typeface="+mn-lt"/>
                <a:cs typeface="Franklin Gothic Book"/>
              </a:rPr>
              <a:t>[Courtesy D. Arbelaez, LBNL.]</a:t>
            </a:r>
          </a:p>
        </p:txBody>
      </p:sp>
      <p:cxnSp>
        <p:nvCxnSpPr>
          <p:cNvPr id="12" name="Straight Arrow Connector 11">
            <a:extLst>
              <a:ext uri="{FF2B5EF4-FFF2-40B4-BE49-F238E27FC236}">
                <a16:creationId xmlns:a16="http://schemas.microsoft.com/office/drawing/2014/main" id="{13F8E8A8-F9CB-9823-56B5-CDBC275FEB11}"/>
              </a:ext>
            </a:extLst>
          </p:cNvPr>
          <p:cNvCxnSpPr>
            <a:cxnSpLocks/>
          </p:cNvCxnSpPr>
          <p:nvPr/>
        </p:nvCxnSpPr>
        <p:spPr bwMode="auto">
          <a:xfrm flipV="1">
            <a:off x="6229145" y="4624140"/>
            <a:ext cx="1583215" cy="1401757"/>
          </a:xfrm>
          <a:prstGeom prst="straightConnector1">
            <a:avLst/>
          </a:prstGeom>
          <a:solidFill>
            <a:schemeClr val="accent1"/>
          </a:solidFill>
          <a:ln w="28575" cap="flat" cmpd="sng" algn="ctr">
            <a:solidFill>
              <a:schemeClr val="accent3"/>
            </a:solidFill>
            <a:prstDash val="solid"/>
            <a:round/>
            <a:headEnd type="none" w="med" len="med"/>
            <a:tailEnd type="triangle"/>
          </a:ln>
          <a:effectLst/>
        </p:spPr>
      </p:cxnSp>
    </p:spTree>
    <p:extLst>
      <p:ext uri="{BB962C8B-B14F-4D97-AF65-F5344CB8AC3E}">
        <p14:creationId xmlns:p14="http://schemas.microsoft.com/office/powerpoint/2010/main" val="1298639655"/>
      </p:ext>
    </p:extLst>
  </p:cSld>
  <p:clrMapOvr>
    <a:masterClrMapping/>
  </p:clrMapOvr>
  <p:transition spd="med"/>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BA50D338-222C-6746-B4EE-8A0534441E4F}"/>
              </a:ext>
            </a:extLst>
          </p:cNvPr>
          <p:cNvSpPr>
            <a:spLocks noGrp="1"/>
          </p:cNvSpPr>
          <p:nvPr>
            <p:ph type="title"/>
          </p:nvPr>
        </p:nvSpPr>
        <p:spPr/>
        <p:txBody>
          <a:bodyPr/>
          <a:lstStyle/>
          <a:p>
            <a:r>
              <a:rPr lang="en-CH" dirty="0"/>
              <a:t>BOX Program</a:t>
            </a:r>
          </a:p>
        </p:txBody>
      </p:sp>
      <p:sp>
        <p:nvSpPr>
          <p:cNvPr id="4" name="Slide Number Placeholder 3">
            <a:extLst>
              <a:ext uri="{FF2B5EF4-FFF2-40B4-BE49-F238E27FC236}">
                <a16:creationId xmlns:a16="http://schemas.microsoft.com/office/drawing/2014/main" id="{4410673E-7B8A-AB46-BDB0-D988A685BBB8}"/>
              </a:ext>
            </a:extLst>
          </p:cNvPr>
          <p:cNvSpPr>
            <a:spLocks noGrp="1"/>
          </p:cNvSpPr>
          <p:nvPr>
            <p:ph type="sldNum" sz="quarter" idx="16"/>
          </p:nvPr>
        </p:nvSpPr>
        <p:spPr/>
        <p:txBody>
          <a:bodyPr/>
          <a:lstStyle/>
          <a:p>
            <a:pPr algn="r">
              <a:defRPr/>
            </a:pPr>
            <a:r>
              <a:rPr lang="de-DE"/>
              <a:t>Page </a:t>
            </a:r>
            <a:fld id="{EBC07571-3134-BB4B-B83F-1A9FE18D34F3}" type="slidenum">
              <a:rPr lang="de-DE" smtClean="0"/>
              <a:pPr algn="r">
                <a:defRPr/>
              </a:pPr>
              <a:t>16</a:t>
            </a:fld>
            <a:endParaRPr lang="de-DE" dirty="0"/>
          </a:p>
        </p:txBody>
      </p:sp>
      <p:pic>
        <p:nvPicPr>
          <p:cNvPr id="9" name="Picture 8">
            <a:extLst>
              <a:ext uri="{FF2B5EF4-FFF2-40B4-BE49-F238E27FC236}">
                <a16:creationId xmlns:a16="http://schemas.microsoft.com/office/drawing/2014/main" id="{2724C2E0-DDD3-524C-9DB2-197870D9DC9C}"/>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6516216" y="145217"/>
            <a:ext cx="1631148" cy="801266"/>
          </a:xfrm>
          <a:prstGeom prst="rect">
            <a:avLst/>
          </a:prstGeom>
          <a:solidFill>
            <a:schemeClr val="bg1"/>
          </a:solidFill>
        </p:spPr>
      </p:pic>
      <p:grpSp>
        <p:nvGrpSpPr>
          <p:cNvPr id="26" name="Group 25">
            <a:extLst>
              <a:ext uri="{FF2B5EF4-FFF2-40B4-BE49-F238E27FC236}">
                <a16:creationId xmlns:a16="http://schemas.microsoft.com/office/drawing/2014/main" id="{05818636-DFBF-394E-A12E-A6C0050491C9}"/>
              </a:ext>
            </a:extLst>
          </p:cNvPr>
          <p:cNvGrpSpPr/>
          <p:nvPr/>
        </p:nvGrpSpPr>
        <p:grpSpPr>
          <a:xfrm>
            <a:off x="813142" y="1582229"/>
            <a:ext cx="5352928" cy="2774148"/>
            <a:chOff x="361946" y="2348880"/>
            <a:chExt cx="5675774" cy="2941462"/>
          </a:xfrm>
        </p:grpSpPr>
        <p:pic>
          <p:nvPicPr>
            <p:cNvPr id="5" name="Picture 4">
              <a:extLst>
                <a:ext uri="{FF2B5EF4-FFF2-40B4-BE49-F238E27FC236}">
                  <a16:creationId xmlns:a16="http://schemas.microsoft.com/office/drawing/2014/main" id="{15E524D6-3F20-074B-8BAD-208DA0701442}"/>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61946" y="2348880"/>
              <a:ext cx="5675774" cy="2941462"/>
            </a:xfrm>
            <a:prstGeom prst="rect">
              <a:avLst/>
            </a:prstGeom>
          </p:spPr>
        </p:pic>
        <p:cxnSp>
          <p:nvCxnSpPr>
            <p:cNvPr id="11" name="Straight Arrow Connector 10">
              <a:extLst>
                <a:ext uri="{FF2B5EF4-FFF2-40B4-BE49-F238E27FC236}">
                  <a16:creationId xmlns:a16="http://schemas.microsoft.com/office/drawing/2014/main" id="{D701AD67-ACC1-214B-9465-31A6ED8048AB}"/>
                </a:ext>
              </a:extLst>
            </p:cNvPr>
            <p:cNvCxnSpPr/>
            <p:nvPr/>
          </p:nvCxnSpPr>
          <p:spPr bwMode="auto">
            <a:xfrm flipH="1">
              <a:off x="2876209" y="3077344"/>
              <a:ext cx="216024" cy="72008"/>
            </a:xfrm>
            <a:prstGeom prst="straightConnector1">
              <a:avLst/>
            </a:prstGeom>
            <a:ln>
              <a:headEnd type="none" w="med" len="med"/>
              <a:tailEnd type="triangle"/>
            </a:ln>
          </p:spPr>
          <p:style>
            <a:lnRef idx="2">
              <a:schemeClr val="accent6"/>
            </a:lnRef>
            <a:fillRef idx="0">
              <a:schemeClr val="accent6"/>
            </a:fillRef>
            <a:effectRef idx="1">
              <a:schemeClr val="accent6"/>
            </a:effectRef>
            <a:fontRef idx="minor">
              <a:schemeClr val="tx1"/>
            </a:fontRef>
          </p:style>
        </p:cxnSp>
        <p:cxnSp>
          <p:nvCxnSpPr>
            <p:cNvPr id="12" name="Straight Arrow Connector 11">
              <a:extLst>
                <a:ext uri="{FF2B5EF4-FFF2-40B4-BE49-F238E27FC236}">
                  <a16:creationId xmlns:a16="http://schemas.microsoft.com/office/drawing/2014/main" id="{5ABD3646-C607-FA43-8BDA-696CCCB20D58}"/>
                </a:ext>
              </a:extLst>
            </p:cNvPr>
            <p:cNvCxnSpPr>
              <a:cxnSpLocks/>
            </p:cNvCxnSpPr>
            <p:nvPr/>
          </p:nvCxnSpPr>
          <p:spPr bwMode="auto">
            <a:xfrm flipV="1">
              <a:off x="2996208" y="3149352"/>
              <a:ext cx="216024" cy="72008"/>
            </a:xfrm>
            <a:prstGeom prst="straightConnector1">
              <a:avLst/>
            </a:prstGeom>
            <a:ln>
              <a:headEnd type="none" w="med" len="med"/>
              <a:tailEnd type="triangle"/>
            </a:ln>
          </p:spPr>
          <p:style>
            <a:lnRef idx="2">
              <a:schemeClr val="accent2"/>
            </a:lnRef>
            <a:fillRef idx="0">
              <a:schemeClr val="accent2"/>
            </a:fillRef>
            <a:effectRef idx="1">
              <a:schemeClr val="accent2"/>
            </a:effectRef>
            <a:fontRef idx="minor">
              <a:schemeClr val="tx1"/>
            </a:fontRef>
          </p:style>
        </p:cxnSp>
        <p:cxnSp>
          <p:nvCxnSpPr>
            <p:cNvPr id="13" name="Straight Arrow Connector 12">
              <a:extLst>
                <a:ext uri="{FF2B5EF4-FFF2-40B4-BE49-F238E27FC236}">
                  <a16:creationId xmlns:a16="http://schemas.microsoft.com/office/drawing/2014/main" id="{E865078C-C39A-5445-9473-394A46960C62}"/>
                </a:ext>
              </a:extLst>
            </p:cNvPr>
            <p:cNvCxnSpPr/>
            <p:nvPr/>
          </p:nvCxnSpPr>
          <p:spPr bwMode="auto">
            <a:xfrm flipH="1">
              <a:off x="3131840" y="3265678"/>
              <a:ext cx="216024" cy="72008"/>
            </a:xfrm>
            <a:prstGeom prst="straightConnector1">
              <a:avLst/>
            </a:prstGeom>
            <a:ln>
              <a:headEnd type="none" w="med" len="med"/>
              <a:tailEnd type="triangle"/>
            </a:ln>
          </p:spPr>
          <p:style>
            <a:lnRef idx="2">
              <a:schemeClr val="accent6"/>
            </a:lnRef>
            <a:fillRef idx="0">
              <a:schemeClr val="accent6"/>
            </a:fillRef>
            <a:effectRef idx="1">
              <a:schemeClr val="accent6"/>
            </a:effectRef>
            <a:fontRef idx="minor">
              <a:schemeClr val="tx1"/>
            </a:fontRef>
          </p:style>
        </p:cxnSp>
        <p:cxnSp>
          <p:nvCxnSpPr>
            <p:cNvPr id="14" name="Straight Arrow Connector 13">
              <a:extLst>
                <a:ext uri="{FF2B5EF4-FFF2-40B4-BE49-F238E27FC236}">
                  <a16:creationId xmlns:a16="http://schemas.microsoft.com/office/drawing/2014/main" id="{5ED2DF03-252B-0547-812C-2F1CE9CDF7EB}"/>
                </a:ext>
              </a:extLst>
            </p:cNvPr>
            <p:cNvCxnSpPr>
              <a:cxnSpLocks/>
            </p:cNvCxnSpPr>
            <p:nvPr/>
          </p:nvCxnSpPr>
          <p:spPr bwMode="auto">
            <a:xfrm flipV="1">
              <a:off x="3280294" y="3337686"/>
              <a:ext cx="216024" cy="72008"/>
            </a:xfrm>
            <a:prstGeom prst="straightConnector1">
              <a:avLst/>
            </a:prstGeom>
            <a:ln>
              <a:headEnd type="none" w="med" len="med"/>
              <a:tailEnd type="triangle"/>
            </a:ln>
          </p:spPr>
          <p:style>
            <a:lnRef idx="2">
              <a:schemeClr val="accent2"/>
            </a:lnRef>
            <a:fillRef idx="0">
              <a:schemeClr val="accent2"/>
            </a:fillRef>
            <a:effectRef idx="1">
              <a:schemeClr val="accent2"/>
            </a:effectRef>
            <a:fontRef idx="minor">
              <a:schemeClr val="tx1"/>
            </a:fontRef>
          </p:style>
        </p:cxnSp>
        <p:cxnSp>
          <p:nvCxnSpPr>
            <p:cNvPr id="15" name="Straight Arrow Connector 14">
              <a:extLst>
                <a:ext uri="{FF2B5EF4-FFF2-40B4-BE49-F238E27FC236}">
                  <a16:creationId xmlns:a16="http://schemas.microsoft.com/office/drawing/2014/main" id="{8F1256E2-FF5C-7C44-9B0C-CECED582B3CC}"/>
                </a:ext>
              </a:extLst>
            </p:cNvPr>
            <p:cNvCxnSpPr/>
            <p:nvPr/>
          </p:nvCxnSpPr>
          <p:spPr bwMode="auto">
            <a:xfrm flipH="1">
              <a:off x="3419872" y="3445698"/>
              <a:ext cx="216024" cy="72008"/>
            </a:xfrm>
            <a:prstGeom prst="straightConnector1">
              <a:avLst/>
            </a:prstGeom>
            <a:ln>
              <a:headEnd type="none" w="med" len="med"/>
              <a:tailEnd type="triangle"/>
            </a:ln>
          </p:spPr>
          <p:style>
            <a:lnRef idx="2">
              <a:schemeClr val="accent6"/>
            </a:lnRef>
            <a:fillRef idx="0">
              <a:schemeClr val="accent6"/>
            </a:fillRef>
            <a:effectRef idx="1">
              <a:schemeClr val="accent6"/>
            </a:effectRef>
            <a:fontRef idx="minor">
              <a:schemeClr val="tx1"/>
            </a:fontRef>
          </p:style>
        </p:cxnSp>
        <p:cxnSp>
          <p:nvCxnSpPr>
            <p:cNvPr id="16" name="Straight Arrow Connector 15">
              <a:extLst>
                <a:ext uri="{FF2B5EF4-FFF2-40B4-BE49-F238E27FC236}">
                  <a16:creationId xmlns:a16="http://schemas.microsoft.com/office/drawing/2014/main" id="{C2F2F921-9CD1-504A-8690-D331AE684A71}"/>
                </a:ext>
              </a:extLst>
            </p:cNvPr>
            <p:cNvCxnSpPr>
              <a:cxnSpLocks/>
            </p:cNvCxnSpPr>
            <p:nvPr/>
          </p:nvCxnSpPr>
          <p:spPr bwMode="auto">
            <a:xfrm flipV="1">
              <a:off x="3563888" y="3528203"/>
              <a:ext cx="216024" cy="72008"/>
            </a:xfrm>
            <a:prstGeom prst="straightConnector1">
              <a:avLst/>
            </a:prstGeom>
            <a:ln>
              <a:headEnd type="none" w="med" len="med"/>
              <a:tailEnd type="triangle"/>
            </a:ln>
          </p:spPr>
          <p:style>
            <a:lnRef idx="2">
              <a:schemeClr val="accent2"/>
            </a:lnRef>
            <a:fillRef idx="0">
              <a:schemeClr val="accent2"/>
            </a:fillRef>
            <a:effectRef idx="1">
              <a:schemeClr val="accent2"/>
            </a:effectRef>
            <a:fontRef idx="minor">
              <a:schemeClr val="tx1"/>
            </a:fontRef>
          </p:style>
        </p:cxnSp>
        <p:cxnSp>
          <p:nvCxnSpPr>
            <p:cNvPr id="17" name="Straight Arrow Connector 16">
              <a:extLst>
                <a:ext uri="{FF2B5EF4-FFF2-40B4-BE49-F238E27FC236}">
                  <a16:creationId xmlns:a16="http://schemas.microsoft.com/office/drawing/2014/main" id="{4AC93F03-6699-134A-8E7A-F126C05B2032}"/>
                </a:ext>
              </a:extLst>
            </p:cNvPr>
            <p:cNvCxnSpPr/>
            <p:nvPr/>
          </p:nvCxnSpPr>
          <p:spPr bwMode="auto">
            <a:xfrm flipH="1">
              <a:off x="3707904" y="3622613"/>
              <a:ext cx="216024" cy="72008"/>
            </a:xfrm>
            <a:prstGeom prst="straightConnector1">
              <a:avLst/>
            </a:prstGeom>
            <a:ln>
              <a:headEnd type="none" w="med" len="med"/>
              <a:tailEnd type="triangle"/>
            </a:ln>
          </p:spPr>
          <p:style>
            <a:lnRef idx="2">
              <a:schemeClr val="accent6"/>
            </a:lnRef>
            <a:fillRef idx="0">
              <a:schemeClr val="accent6"/>
            </a:fillRef>
            <a:effectRef idx="1">
              <a:schemeClr val="accent6"/>
            </a:effectRef>
            <a:fontRef idx="minor">
              <a:schemeClr val="tx1"/>
            </a:fontRef>
          </p:style>
        </p:cxnSp>
      </p:grpSp>
      <p:sp>
        <p:nvSpPr>
          <p:cNvPr id="2" name="TextBox 1">
            <a:extLst>
              <a:ext uri="{FF2B5EF4-FFF2-40B4-BE49-F238E27FC236}">
                <a16:creationId xmlns:a16="http://schemas.microsoft.com/office/drawing/2014/main" id="{89A5886F-F4C0-B24C-B7A7-74CD3985FE22}"/>
              </a:ext>
            </a:extLst>
          </p:cNvPr>
          <p:cNvSpPr txBox="1"/>
          <p:nvPr/>
        </p:nvSpPr>
        <p:spPr>
          <a:xfrm>
            <a:off x="974503" y="5337467"/>
            <a:ext cx="914400" cy="914400"/>
          </a:xfrm>
          <a:prstGeom prst="rect">
            <a:avLst/>
          </a:prstGeom>
          <a:noFill/>
        </p:spPr>
        <p:txBody>
          <a:bodyPr wrap="none" lIns="0" tIns="0" rIns="0" bIns="0" rtlCol="0">
            <a:noAutofit/>
          </a:bodyPr>
          <a:lstStyle/>
          <a:p>
            <a:pPr>
              <a:lnSpc>
                <a:spcPct val="110000"/>
              </a:lnSpc>
              <a:spcBef>
                <a:spcPts val="0"/>
              </a:spcBef>
            </a:pPr>
            <a:r>
              <a:rPr lang="en-CH" sz="1400" kern="1000" spc="30" dirty="0">
                <a:latin typeface="+mn-lt"/>
                <a:cs typeface="Franklin Gothic Book"/>
              </a:rPr>
              <a:t>Pictures by M. Daly, S. Sidorov, S. Otten</a:t>
            </a:r>
          </a:p>
        </p:txBody>
      </p:sp>
      <p:pic>
        <p:nvPicPr>
          <p:cNvPr id="19" name="Picture 18" descr="A screenshot of a computer&#10;&#10;Description automatically generated with low confidence">
            <a:extLst>
              <a:ext uri="{FF2B5EF4-FFF2-40B4-BE49-F238E27FC236}">
                <a16:creationId xmlns:a16="http://schemas.microsoft.com/office/drawing/2014/main" id="{A43E7D74-68CF-77BA-276A-3ECE58355505}"/>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979892" y="4221088"/>
            <a:ext cx="4612731" cy="952106"/>
          </a:xfrm>
          <a:prstGeom prst="rect">
            <a:avLst/>
          </a:prstGeom>
        </p:spPr>
      </p:pic>
      <p:sp>
        <p:nvSpPr>
          <p:cNvPr id="20" name="TextBox 19">
            <a:extLst>
              <a:ext uri="{FF2B5EF4-FFF2-40B4-BE49-F238E27FC236}">
                <a16:creationId xmlns:a16="http://schemas.microsoft.com/office/drawing/2014/main" id="{81B0DA33-D6CB-9241-95D8-C919F3DA1E70}"/>
              </a:ext>
            </a:extLst>
          </p:cNvPr>
          <p:cNvSpPr txBox="1"/>
          <p:nvPr/>
        </p:nvSpPr>
        <p:spPr>
          <a:xfrm>
            <a:off x="2655277" y="8018585"/>
            <a:ext cx="0" cy="0"/>
          </a:xfrm>
          <a:prstGeom prst="rect">
            <a:avLst/>
          </a:prstGeom>
          <a:noFill/>
        </p:spPr>
        <p:txBody>
          <a:bodyPr wrap="none" lIns="0" tIns="0" rIns="0" bIns="0" rtlCol="0">
            <a:noAutofit/>
          </a:bodyPr>
          <a:lstStyle/>
          <a:p>
            <a:pPr>
              <a:lnSpc>
                <a:spcPct val="110000"/>
              </a:lnSpc>
              <a:spcBef>
                <a:spcPts val="0"/>
              </a:spcBef>
            </a:pPr>
            <a:endParaRPr lang="en-CH" sz="1800" kern="1000" spc="30" dirty="0" err="1">
              <a:latin typeface="+mn-lt"/>
              <a:cs typeface="Franklin Gothic Book"/>
            </a:endParaRPr>
          </a:p>
        </p:txBody>
      </p:sp>
      <p:pic>
        <p:nvPicPr>
          <p:cNvPr id="21" name="Picture 20">
            <a:extLst>
              <a:ext uri="{FF2B5EF4-FFF2-40B4-BE49-F238E27FC236}">
                <a16:creationId xmlns:a16="http://schemas.microsoft.com/office/drawing/2014/main" id="{D77172A0-1FA6-1F73-4433-D68297CF3D14}"/>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6588224" y="1015109"/>
            <a:ext cx="1130580" cy="5517232"/>
          </a:xfrm>
          <a:prstGeom prst="rect">
            <a:avLst/>
          </a:prstGeom>
        </p:spPr>
      </p:pic>
      <p:sp>
        <p:nvSpPr>
          <p:cNvPr id="27" name="TextBox 26">
            <a:extLst>
              <a:ext uri="{FF2B5EF4-FFF2-40B4-BE49-F238E27FC236}">
                <a16:creationId xmlns:a16="http://schemas.microsoft.com/office/drawing/2014/main" id="{0B769E5E-3C0E-0555-D86E-AF7CE66AD0C1}"/>
              </a:ext>
            </a:extLst>
          </p:cNvPr>
          <p:cNvSpPr txBox="1"/>
          <p:nvPr/>
        </p:nvSpPr>
        <p:spPr>
          <a:xfrm>
            <a:off x="7824993" y="4880267"/>
            <a:ext cx="914400" cy="914400"/>
          </a:xfrm>
          <a:prstGeom prst="rect">
            <a:avLst/>
          </a:prstGeom>
          <a:noFill/>
        </p:spPr>
        <p:txBody>
          <a:bodyPr wrap="none" lIns="0" tIns="0" rIns="0" bIns="0" rtlCol="0">
            <a:noAutofit/>
          </a:bodyPr>
          <a:lstStyle/>
          <a:p>
            <a:pPr>
              <a:lnSpc>
                <a:spcPct val="110000"/>
              </a:lnSpc>
              <a:spcBef>
                <a:spcPts val="0"/>
              </a:spcBef>
            </a:pPr>
            <a:r>
              <a:rPr lang="en-CH" sz="1400" kern="1000" spc="30" dirty="0">
                <a:latin typeface="+mn-lt"/>
                <a:cs typeface="Franklin Gothic Book"/>
              </a:rPr>
              <a:t>11-T solenoid</a:t>
            </a:r>
          </a:p>
        </p:txBody>
      </p:sp>
      <p:sp>
        <p:nvSpPr>
          <p:cNvPr id="28" name="TextBox 27">
            <a:extLst>
              <a:ext uri="{FF2B5EF4-FFF2-40B4-BE49-F238E27FC236}">
                <a16:creationId xmlns:a16="http://schemas.microsoft.com/office/drawing/2014/main" id="{7AFC2FD0-2433-E094-71C9-E656F408DEC4}"/>
              </a:ext>
            </a:extLst>
          </p:cNvPr>
          <p:cNvSpPr txBox="1"/>
          <p:nvPr/>
        </p:nvSpPr>
        <p:spPr>
          <a:xfrm>
            <a:off x="7862783" y="1789878"/>
            <a:ext cx="914400" cy="914400"/>
          </a:xfrm>
          <a:prstGeom prst="rect">
            <a:avLst/>
          </a:prstGeom>
          <a:noFill/>
        </p:spPr>
        <p:txBody>
          <a:bodyPr wrap="none" lIns="0" tIns="0" rIns="0" bIns="0" rtlCol="0">
            <a:noAutofit/>
          </a:bodyPr>
          <a:lstStyle/>
          <a:p>
            <a:pPr>
              <a:lnSpc>
                <a:spcPct val="110000"/>
              </a:lnSpc>
              <a:spcBef>
                <a:spcPts val="0"/>
              </a:spcBef>
            </a:pPr>
            <a:r>
              <a:rPr lang="en-CH" sz="1400" kern="1000" spc="30" dirty="0">
                <a:latin typeface="+mn-lt"/>
                <a:cs typeface="Franklin Gothic Book"/>
              </a:rPr>
              <a:t>SC Transformer</a:t>
            </a:r>
          </a:p>
        </p:txBody>
      </p:sp>
    </p:spTree>
    <p:extLst>
      <p:ext uri="{BB962C8B-B14F-4D97-AF65-F5344CB8AC3E}">
        <p14:creationId xmlns:p14="http://schemas.microsoft.com/office/powerpoint/2010/main" val="4081374287"/>
      </p:ext>
    </p:extLst>
  </p:cSld>
  <p:clrMapOvr>
    <a:masterClrMapping/>
  </p:clrMapOvr>
  <p:transition spd="med"/>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BA50D338-222C-6746-B4EE-8A0534441E4F}"/>
              </a:ext>
            </a:extLst>
          </p:cNvPr>
          <p:cNvSpPr>
            <a:spLocks noGrp="1"/>
          </p:cNvSpPr>
          <p:nvPr>
            <p:ph type="title"/>
          </p:nvPr>
        </p:nvSpPr>
        <p:spPr/>
        <p:txBody>
          <a:bodyPr/>
          <a:lstStyle/>
          <a:p>
            <a:r>
              <a:rPr lang="en-CH" dirty="0"/>
              <a:t>BOX Program</a:t>
            </a:r>
          </a:p>
        </p:txBody>
      </p:sp>
      <p:sp>
        <p:nvSpPr>
          <p:cNvPr id="4" name="Slide Number Placeholder 3">
            <a:extLst>
              <a:ext uri="{FF2B5EF4-FFF2-40B4-BE49-F238E27FC236}">
                <a16:creationId xmlns:a16="http://schemas.microsoft.com/office/drawing/2014/main" id="{4410673E-7B8A-AB46-BDB0-D988A685BBB8}"/>
              </a:ext>
            </a:extLst>
          </p:cNvPr>
          <p:cNvSpPr>
            <a:spLocks noGrp="1"/>
          </p:cNvSpPr>
          <p:nvPr>
            <p:ph type="sldNum" sz="quarter" idx="16"/>
          </p:nvPr>
        </p:nvSpPr>
        <p:spPr/>
        <p:txBody>
          <a:bodyPr/>
          <a:lstStyle/>
          <a:p>
            <a:pPr algn="r">
              <a:defRPr/>
            </a:pPr>
            <a:r>
              <a:rPr lang="de-DE"/>
              <a:t>Page </a:t>
            </a:r>
            <a:fld id="{EBC07571-3134-BB4B-B83F-1A9FE18D34F3}" type="slidenum">
              <a:rPr lang="de-DE" smtClean="0"/>
              <a:pPr algn="r">
                <a:defRPr/>
              </a:pPr>
              <a:t>17</a:t>
            </a:fld>
            <a:endParaRPr lang="de-DE" dirty="0"/>
          </a:p>
        </p:txBody>
      </p:sp>
      <p:sp>
        <p:nvSpPr>
          <p:cNvPr id="18" name="Content Placeholder 1">
            <a:extLst>
              <a:ext uri="{FF2B5EF4-FFF2-40B4-BE49-F238E27FC236}">
                <a16:creationId xmlns:a16="http://schemas.microsoft.com/office/drawing/2014/main" id="{1644CC8F-8FD4-C444-8CEC-B4FC07447C29}"/>
              </a:ext>
            </a:extLst>
          </p:cNvPr>
          <p:cNvSpPr txBox="1">
            <a:spLocks/>
          </p:cNvSpPr>
          <p:nvPr/>
        </p:nvSpPr>
        <p:spPr>
          <a:xfrm>
            <a:off x="750289" y="5445793"/>
            <a:ext cx="8031765" cy="4679951"/>
          </a:xfrm>
          <a:prstGeom prst="rect">
            <a:avLst/>
          </a:prstGeom>
        </p:spPr>
        <p:txBody>
          <a:bodyPr vert="horz" lIns="0" tIns="0" rIns="0" bIns="0" rtlCol="0">
            <a:noAutofit/>
          </a:bodyPr>
          <a:lstStyle>
            <a:lvl1pPr marL="177800" marR="0" indent="-177800" algn="l" defTabSz="914400" rtl="0" eaLnBrk="1" fontAlgn="auto" latinLnBrk="0" hangingPunct="1">
              <a:lnSpc>
                <a:spcPct val="110000"/>
              </a:lnSpc>
              <a:spcBef>
                <a:spcPts val="0"/>
              </a:spcBef>
              <a:spcAft>
                <a:spcPts val="0"/>
              </a:spcAft>
              <a:buClr>
                <a:schemeClr val="tx1"/>
              </a:buClr>
              <a:buSzPct val="100000"/>
              <a:buFont typeface="Arial" panose="020B0604020202020204" pitchFamily="34" charset="0"/>
              <a:buChar char="•"/>
              <a:tabLst/>
              <a:defRPr sz="1800" kern="1200" spc="0" baseline="0">
                <a:solidFill>
                  <a:schemeClr val="tx1"/>
                </a:solidFill>
                <a:latin typeface="+mn-lt"/>
                <a:ea typeface="+mn-ea"/>
                <a:cs typeface="+mn-cs"/>
              </a:defRPr>
            </a:lvl1pPr>
            <a:lvl2pPr marL="355600" marR="0" indent="-177800" algn="l" defTabSz="914400"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sz="1800" kern="1200" spc="0" baseline="0">
                <a:solidFill>
                  <a:schemeClr val="tx1"/>
                </a:solidFill>
                <a:latin typeface="+mn-lt"/>
                <a:ea typeface="+mn-ea"/>
                <a:cs typeface="+mn-cs"/>
              </a:defRPr>
            </a:lvl2pPr>
            <a:lvl3pPr marL="539750" marR="0" indent="-184150" algn="l" defTabSz="914400"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sz="1800" spc="0" baseline="0">
                <a:solidFill>
                  <a:schemeClr val="tx1"/>
                </a:solidFill>
                <a:latin typeface="+mn-lt"/>
                <a:ea typeface="ＭＳ Ｐゴシック" charset="-128"/>
                <a:cs typeface="ＭＳ Ｐゴシック" charset="-128"/>
              </a:defRPr>
            </a:lvl3pPr>
            <a:lvl4pPr marL="717550" marR="0" indent="-177800" algn="l" defTabSz="914400"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sz="1800" kern="1200" spc="0" baseline="0">
                <a:solidFill>
                  <a:schemeClr val="tx1"/>
                </a:solidFill>
                <a:latin typeface="+mn-lt"/>
                <a:ea typeface="ＭＳ Ｐゴシック" charset="0"/>
                <a:cs typeface="ＭＳ Ｐゴシック" charset="0"/>
              </a:defRPr>
            </a:lvl4pPr>
            <a:lvl5pPr marL="895350" marR="0" indent="-177800" algn="l" defTabSz="914400"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sz="1800" kern="1200" spc="0" baseline="0">
                <a:solidFill>
                  <a:schemeClr val="tx1"/>
                </a:solidFill>
                <a:latin typeface="+mn-lt"/>
                <a:ea typeface="+mn-ea"/>
                <a:cs typeface="ＭＳ Ｐゴシック" charset="0"/>
              </a:defRPr>
            </a:lvl5pPr>
            <a:lvl6pPr marL="1074738" indent="-179388" algn="l" rtl="0" eaLnBrk="1" fontAlgn="base" hangingPunct="1">
              <a:lnSpc>
                <a:spcPct val="110000"/>
              </a:lnSpc>
              <a:spcBef>
                <a:spcPct val="0"/>
              </a:spcBef>
              <a:spcAft>
                <a:spcPct val="0"/>
              </a:spcAft>
              <a:buClr>
                <a:schemeClr val="tx1"/>
              </a:buClr>
              <a:buFont typeface="Symbol" panose="05050102010706020507" pitchFamily="18" charset="2"/>
              <a:buChar char="-"/>
              <a:defRPr sz="1600">
                <a:solidFill>
                  <a:schemeClr val="tx1"/>
                </a:solidFill>
                <a:latin typeface="+mn-lt"/>
                <a:ea typeface="+mn-ea"/>
              </a:defRPr>
            </a:lvl6pPr>
            <a:lvl7pPr marL="1257300" indent="-182563" algn="l" rtl="0" eaLnBrk="1" fontAlgn="base" hangingPunct="1">
              <a:lnSpc>
                <a:spcPct val="110000"/>
              </a:lnSpc>
              <a:spcBef>
                <a:spcPct val="0"/>
              </a:spcBef>
              <a:spcAft>
                <a:spcPct val="0"/>
              </a:spcAft>
              <a:buFont typeface="Symbol" panose="05050102010706020507" pitchFamily="18" charset="2"/>
              <a:buChar char="-"/>
              <a:defRPr sz="1600">
                <a:solidFill>
                  <a:schemeClr val="tx1"/>
                </a:solidFill>
                <a:latin typeface="+mn-lt"/>
                <a:ea typeface="+mn-ea"/>
              </a:defRPr>
            </a:lvl7pPr>
            <a:lvl8pPr marL="1436688" indent="-179388" algn="l" rtl="0" eaLnBrk="1" fontAlgn="base" hangingPunct="1">
              <a:lnSpc>
                <a:spcPct val="110000"/>
              </a:lnSpc>
              <a:spcBef>
                <a:spcPct val="0"/>
              </a:spcBef>
              <a:spcAft>
                <a:spcPct val="0"/>
              </a:spcAft>
              <a:buFont typeface="Symbol" panose="05050102010706020507" pitchFamily="18" charset="2"/>
              <a:buChar char="-"/>
              <a:defRPr sz="1600">
                <a:solidFill>
                  <a:schemeClr val="tx1"/>
                </a:solidFill>
                <a:latin typeface="+mn-lt"/>
                <a:ea typeface="+mn-ea"/>
              </a:defRPr>
            </a:lvl8pPr>
            <a:lvl9pPr marL="1614488" indent="-177800" algn="l" rtl="0" eaLnBrk="1" fontAlgn="base" hangingPunct="1">
              <a:lnSpc>
                <a:spcPct val="110000"/>
              </a:lnSpc>
              <a:spcBef>
                <a:spcPct val="0"/>
              </a:spcBef>
              <a:spcAft>
                <a:spcPct val="0"/>
              </a:spcAft>
              <a:buFont typeface="Symbol" panose="05050102010706020507" pitchFamily="18" charset="2"/>
              <a:buChar char="-"/>
              <a:defRPr sz="1600">
                <a:solidFill>
                  <a:schemeClr val="tx1"/>
                </a:solidFill>
                <a:latin typeface="+mn-lt"/>
                <a:ea typeface="+mn-ea"/>
              </a:defRPr>
            </a:lvl9pPr>
          </a:lstStyle>
          <a:p>
            <a:pPr marL="0" indent="0" algn="just">
              <a:buFont typeface="Arial" panose="020B0604020202020204" pitchFamily="34" charset="0"/>
              <a:buNone/>
            </a:pPr>
            <a:r>
              <a:rPr lang="en-US" sz="1600" b="1" i="1" dirty="0">
                <a:solidFill>
                  <a:srgbClr val="0070C0"/>
                </a:solidFill>
              </a:rPr>
              <a:t>BOX</a:t>
            </a:r>
            <a:r>
              <a:rPr lang="en-US" sz="1600" dirty="0"/>
              <a:t> (</a:t>
            </a:r>
            <a:r>
              <a:rPr lang="en-US" sz="1600" dirty="0" err="1"/>
              <a:t>BOnding</a:t>
            </a:r>
            <a:r>
              <a:rPr lang="en-US" sz="1600" dirty="0"/>
              <a:t> </a:t>
            </a:r>
            <a:r>
              <a:rPr lang="en-US" sz="1600" dirty="0" err="1"/>
              <a:t>eXperiment</a:t>
            </a:r>
            <a:r>
              <a:rPr lang="en-US" sz="1600" dirty="0"/>
              <a:t>) program with </a:t>
            </a:r>
            <a:r>
              <a:rPr lang="en-US" sz="1600" dirty="0" err="1"/>
              <a:t>uTwente</a:t>
            </a:r>
            <a:r>
              <a:rPr lang="en-US" sz="1600" dirty="0"/>
              <a:t> has shown a wide variety of results, </a:t>
            </a:r>
            <a:br>
              <a:rPr lang="en-US" sz="1600" dirty="0"/>
            </a:br>
            <a:r>
              <a:rPr lang="en-US" sz="1600" dirty="0"/>
              <a:t>from complete conductor </a:t>
            </a:r>
            <a:r>
              <a:rPr lang="en-US" sz="1600" b="1" i="1" dirty="0">
                <a:solidFill>
                  <a:srgbClr val="0070C0"/>
                </a:solidFill>
              </a:rPr>
              <a:t>degradation (no impregnation) </a:t>
            </a:r>
            <a:r>
              <a:rPr lang="en-US" sz="1600" dirty="0"/>
              <a:t>to substantial </a:t>
            </a:r>
            <a:r>
              <a:rPr lang="en-US" sz="1600" b="1" i="1" dirty="0">
                <a:solidFill>
                  <a:srgbClr val="0070C0"/>
                </a:solidFill>
              </a:rPr>
              <a:t>training (epoxy)</a:t>
            </a:r>
            <a:r>
              <a:rPr lang="en-US" sz="1600" dirty="0"/>
              <a:t> to </a:t>
            </a:r>
            <a:br>
              <a:rPr lang="en-US" sz="1600" dirty="0"/>
            </a:br>
            <a:r>
              <a:rPr lang="en-US" sz="1600" b="1" i="1" dirty="0">
                <a:solidFill>
                  <a:srgbClr val="00B050"/>
                </a:solidFill>
              </a:rPr>
              <a:t>no-training (wax, </a:t>
            </a:r>
            <a:r>
              <a:rPr lang="en-US" sz="1600" b="1" i="1" dirty="0" err="1">
                <a:solidFill>
                  <a:srgbClr val="00B050"/>
                </a:solidFill>
              </a:rPr>
              <a:t>Stycast</a:t>
            </a:r>
            <a:r>
              <a:rPr lang="en-US" sz="1600" b="1" i="1" dirty="0">
                <a:solidFill>
                  <a:srgbClr val="00B050"/>
                </a:solidFill>
              </a:rPr>
              <a:t>), </a:t>
            </a:r>
            <a:r>
              <a:rPr lang="en-US" sz="1600" dirty="0"/>
              <a:t>with </a:t>
            </a:r>
            <a:r>
              <a:rPr lang="en-US" sz="1600" b="1" i="1" dirty="0">
                <a:solidFill>
                  <a:srgbClr val="0070C0"/>
                </a:solidFill>
              </a:rPr>
              <a:t>18 BOX samples </a:t>
            </a:r>
            <a:r>
              <a:rPr lang="en-US" sz="1600" dirty="0"/>
              <a:t>successfully</a:t>
            </a:r>
            <a:r>
              <a:rPr lang="en-US" sz="1600" b="1" i="1" dirty="0">
                <a:solidFill>
                  <a:srgbClr val="0070C0"/>
                </a:solidFill>
              </a:rPr>
              <a:t> </a:t>
            </a:r>
            <a:r>
              <a:rPr lang="en-US" sz="1600" dirty="0"/>
              <a:t>manufactured and tested to date.</a:t>
            </a:r>
          </a:p>
          <a:p>
            <a:pPr marL="0" indent="0" algn="just">
              <a:buFont typeface="Arial" panose="020B0604020202020204" pitchFamily="34" charset="0"/>
              <a:buNone/>
            </a:pPr>
            <a:endParaRPr lang="en-US" sz="1050" dirty="0"/>
          </a:p>
        </p:txBody>
      </p:sp>
      <p:sp>
        <p:nvSpPr>
          <p:cNvPr id="2" name="TextBox 1">
            <a:extLst>
              <a:ext uri="{FF2B5EF4-FFF2-40B4-BE49-F238E27FC236}">
                <a16:creationId xmlns:a16="http://schemas.microsoft.com/office/drawing/2014/main" id="{89A5886F-F4C0-B24C-B7A7-74CD3985FE22}"/>
              </a:ext>
            </a:extLst>
          </p:cNvPr>
          <p:cNvSpPr txBox="1"/>
          <p:nvPr/>
        </p:nvSpPr>
        <p:spPr>
          <a:xfrm>
            <a:off x="539552" y="4951990"/>
            <a:ext cx="914400" cy="914400"/>
          </a:xfrm>
          <a:prstGeom prst="rect">
            <a:avLst/>
          </a:prstGeom>
          <a:noFill/>
        </p:spPr>
        <p:txBody>
          <a:bodyPr wrap="none" lIns="0" tIns="0" rIns="0" bIns="0" rtlCol="0">
            <a:noAutofit/>
          </a:bodyPr>
          <a:lstStyle/>
          <a:p>
            <a:pPr>
              <a:lnSpc>
                <a:spcPct val="110000"/>
              </a:lnSpc>
              <a:spcBef>
                <a:spcPts val="0"/>
              </a:spcBef>
            </a:pPr>
            <a:r>
              <a:rPr lang="en-CH" sz="1400" kern="1000" spc="30" dirty="0">
                <a:latin typeface="+mn-lt"/>
                <a:cs typeface="Franklin Gothic Book"/>
              </a:rPr>
              <a:t>Pictures by M. Daly, S. Sidorov, S. Otten</a:t>
            </a:r>
          </a:p>
        </p:txBody>
      </p:sp>
      <p:sp>
        <p:nvSpPr>
          <p:cNvPr id="20" name="TextBox 19">
            <a:extLst>
              <a:ext uri="{FF2B5EF4-FFF2-40B4-BE49-F238E27FC236}">
                <a16:creationId xmlns:a16="http://schemas.microsoft.com/office/drawing/2014/main" id="{81B0DA33-D6CB-9241-95D8-C919F3DA1E70}"/>
              </a:ext>
            </a:extLst>
          </p:cNvPr>
          <p:cNvSpPr txBox="1"/>
          <p:nvPr/>
        </p:nvSpPr>
        <p:spPr>
          <a:xfrm>
            <a:off x="2655277" y="8018585"/>
            <a:ext cx="0" cy="0"/>
          </a:xfrm>
          <a:prstGeom prst="rect">
            <a:avLst/>
          </a:prstGeom>
          <a:noFill/>
        </p:spPr>
        <p:txBody>
          <a:bodyPr wrap="none" lIns="0" tIns="0" rIns="0" bIns="0" rtlCol="0">
            <a:noAutofit/>
          </a:bodyPr>
          <a:lstStyle/>
          <a:p>
            <a:pPr>
              <a:lnSpc>
                <a:spcPct val="110000"/>
              </a:lnSpc>
              <a:spcBef>
                <a:spcPts val="0"/>
              </a:spcBef>
            </a:pPr>
            <a:endParaRPr lang="en-CH" sz="1800" kern="1000" spc="30" dirty="0" err="1">
              <a:latin typeface="+mn-lt"/>
              <a:cs typeface="Franklin Gothic Book"/>
            </a:endParaRPr>
          </a:p>
        </p:txBody>
      </p:sp>
      <p:pic>
        <p:nvPicPr>
          <p:cNvPr id="25" name="Picture 24">
            <a:extLst>
              <a:ext uri="{FF2B5EF4-FFF2-40B4-BE49-F238E27FC236}">
                <a16:creationId xmlns:a16="http://schemas.microsoft.com/office/drawing/2014/main" id="{F71CFCA5-F10F-3745-5E61-89867BF43961}"/>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l="1723" t="6999" r="4302" b="5312"/>
          <a:stretch/>
        </p:blipFill>
        <p:spPr>
          <a:xfrm>
            <a:off x="1895139" y="1250708"/>
            <a:ext cx="5352928" cy="3744476"/>
          </a:xfrm>
          <a:prstGeom prst="rect">
            <a:avLst/>
          </a:prstGeom>
          <a:solidFill>
            <a:schemeClr val="bg1"/>
          </a:solidFill>
        </p:spPr>
      </p:pic>
      <p:pic>
        <p:nvPicPr>
          <p:cNvPr id="10" name="Picture 9">
            <a:extLst>
              <a:ext uri="{FF2B5EF4-FFF2-40B4-BE49-F238E27FC236}">
                <a16:creationId xmlns:a16="http://schemas.microsoft.com/office/drawing/2014/main" id="{48E219E9-40E6-FF81-BDF1-8FD8AF5C99C4}"/>
              </a:ext>
            </a:extLst>
          </p:cNvPr>
          <p:cNvPicPr>
            <a:picLocks noChangeAspect="1"/>
          </p:cNvPicPr>
          <p:nvPr/>
        </p:nvPicPr>
        <p:blipFill rotWithShape="1">
          <a:blip r:embed="rId4" cstate="print">
            <a:extLst>
              <a:ext uri="{28A0092B-C50C-407E-A947-70E740481C1C}">
                <a14:useLocalDpi xmlns:a14="http://schemas.microsoft.com/office/drawing/2010/main"/>
              </a:ext>
            </a:extLst>
          </a:blip>
          <a:srcRect/>
          <a:stretch/>
        </p:blipFill>
        <p:spPr>
          <a:xfrm>
            <a:off x="6566297" y="3818750"/>
            <a:ext cx="1030039" cy="232048"/>
          </a:xfrm>
          <a:prstGeom prst="rect">
            <a:avLst/>
          </a:prstGeom>
        </p:spPr>
      </p:pic>
      <p:pic>
        <p:nvPicPr>
          <p:cNvPr id="6" name="Picture 5">
            <a:extLst>
              <a:ext uri="{FF2B5EF4-FFF2-40B4-BE49-F238E27FC236}">
                <a16:creationId xmlns:a16="http://schemas.microsoft.com/office/drawing/2014/main" id="{CA2A4A2D-0637-CB2C-551B-D0BB14CCE19F}"/>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6516216" y="145217"/>
            <a:ext cx="1631148" cy="801266"/>
          </a:xfrm>
          <a:prstGeom prst="rect">
            <a:avLst/>
          </a:prstGeom>
          <a:solidFill>
            <a:schemeClr val="bg1"/>
          </a:solidFill>
        </p:spPr>
      </p:pic>
    </p:spTree>
    <p:extLst>
      <p:ext uri="{BB962C8B-B14F-4D97-AF65-F5344CB8AC3E}">
        <p14:creationId xmlns:p14="http://schemas.microsoft.com/office/powerpoint/2010/main" val="2085509925"/>
      </p:ext>
    </p:extLst>
  </p:cSld>
  <p:clrMapOvr>
    <a:masterClrMapping/>
  </p:clrMapOvr>
  <p:transition spd="med"/>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27D35FAB-B368-8906-64E1-3E999E76D6B4}"/>
              </a:ext>
            </a:extLst>
          </p:cNvPr>
          <p:cNvSpPr>
            <a:spLocks noGrp="1"/>
          </p:cNvSpPr>
          <p:nvPr>
            <p:ph type="title"/>
          </p:nvPr>
        </p:nvSpPr>
        <p:spPr>
          <a:xfrm>
            <a:off x="2074029" y="373765"/>
            <a:ext cx="6708025" cy="508500"/>
          </a:xfrm>
        </p:spPr>
        <p:txBody>
          <a:bodyPr/>
          <a:lstStyle/>
          <a:p>
            <a:pPr marL="0" indent="0">
              <a:buNone/>
            </a:pPr>
            <a:r>
              <a:rPr lang="en-CH" sz="2000" dirty="0"/>
              <a:t>BOX Findings Implemented in Other Projects:</a:t>
            </a:r>
          </a:p>
        </p:txBody>
      </p:sp>
      <p:sp>
        <p:nvSpPr>
          <p:cNvPr id="4" name="Slide Number Placeholder 3">
            <a:extLst>
              <a:ext uri="{FF2B5EF4-FFF2-40B4-BE49-F238E27FC236}">
                <a16:creationId xmlns:a16="http://schemas.microsoft.com/office/drawing/2014/main" id="{D6927142-4232-7A82-9F0A-430FDE901AFE}"/>
              </a:ext>
            </a:extLst>
          </p:cNvPr>
          <p:cNvSpPr>
            <a:spLocks noGrp="1"/>
          </p:cNvSpPr>
          <p:nvPr>
            <p:ph type="sldNum" sz="quarter" idx="16"/>
          </p:nvPr>
        </p:nvSpPr>
        <p:spPr/>
        <p:txBody>
          <a:bodyPr/>
          <a:lstStyle/>
          <a:p>
            <a:pPr algn="r">
              <a:defRPr/>
            </a:pPr>
            <a:r>
              <a:rPr lang="de-DE"/>
              <a:t>Page </a:t>
            </a:r>
            <a:fld id="{EBC07571-3134-BB4B-B83F-1A9FE18D34F3}" type="slidenum">
              <a:rPr lang="de-DE" smtClean="0"/>
              <a:pPr algn="r">
                <a:defRPr/>
              </a:pPr>
              <a:t>18</a:t>
            </a:fld>
            <a:endParaRPr lang="de-DE" dirty="0"/>
          </a:p>
        </p:txBody>
      </p:sp>
      <p:sp>
        <p:nvSpPr>
          <p:cNvPr id="8" name="Content Placeholder 7">
            <a:extLst>
              <a:ext uri="{FF2B5EF4-FFF2-40B4-BE49-F238E27FC236}">
                <a16:creationId xmlns:a16="http://schemas.microsoft.com/office/drawing/2014/main" id="{C997AB2B-C6F5-1DE2-36E0-376FCFA5A97C}"/>
              </a:ext>
            </a:extLst>
          </p:cNvPr>
          <p:cNvSpPr>
            <a:spLocks noGrp="1"/>
          </p:cNvSpPr>
          <p:nvPr>
            <p:ph sz="quarter" idx="13"/>
          </p:nvPr>
        </p:nvSpPr>
        <p:spPr>
          <a:xfrm>
            <a:off x="1039817" y="980409"/>
            <a:ext cx="7742237" cy="4679951"/>
          </a:xfrm>
        </p:spPr>
        <p:txBody>
          <a:bodyPr/>
          <a:lstStyle/>
          <a:p>
            <a:r>
              <a:rPr lang="en-CH" sz="1600" dirty="0"/>
              <a:t>Wigner Institute and CERN collaboration for SuShi septum for FCC-hh:</a:t>
            </a:r>
          </a:p>
          <a:p>
            <a:pPr lvl="1"/>
            <a:r>
              <a:rPr lang="en-CH" sz="1600" dirty="0"/>
              <a:t>Wax impregnated CCT required no training to nominal current.</a:t>
            </a:r>
          </a:p>
          <a:p>
            <a:pPr lvl="1"/>
            <a:endParaRPr lang="en-CH" sz="1600" dirty="0"/>
          </a:p>
          <a:p>
            <a:pPr lvl="1"/>
            <a:endParaRPr lang="en-CH" sz="1600" dirty="0"/>
          </a:p>
          <a:p>
            <a:pPr lvl="1"/>
            <a:endParaRPr lang="en-CH" sz="1600" dirty="0"/>
          </a:p>
          <a:p>
            <a:pPr lvl="1"/>
            <a:endParaRPr lang="en-CH" sz="1600" dirty="0"/>
          </a:p>
          <a:p>
            <a:pPr marL="177800" lvl="1" indent="0">
              <a:buNone/>
            </a:pPr>
            <a:endParaRPr lang="en-CH" sz="1050" dirty="0"/>
          </a:p>
          <a:p>
            <a:pPr marL="177800" lvl="1" indent="0">
              <a:buNone/>
            </a:pPr>
            <a:endParaRPr lang="en-CH" sz="1050" dirty="0"/>
          </a:p>
          <a:p>
            <a:r>
              <a:rPr lang="en-CH" sz="1600" dirty="0"/>
              <a:t>LBNL’s wax impregnated sub-scale (5 T) CCT.</a:t>
            </a:r>
          </a:p>
          <a:p>
            <a:pPr lvl="1"/>
            <a:r>
              <a:rPr lang="en-CH" sz="1600" dirty="0"/>
              <a:t>First Nb3Sn CCT without training.</a:t>
            </a:r>
          </a:p>
          <a:p>
            <a:pPr lvl="1"/>
            <a:r>
              <a:rPr lang="en-CH" sz="1600" dirty="0"/>
              <a:t>Next up: filled-epoxysub-scale.</a:t>
            </a:r>
          </a:p>
          <a:p>
            <a:pPr lvl="1"/>
            <a:endParaRPr lang="en-CH" sz="1600" dirty="0"/>
          </a:p>
          <a:p>
            <a:pPr lvl="1"/>
            <a:endParaRPr lang="en-CH" sz="1600" dirty="0"/>
          </a:p>
          <a:p>
            <a:pPr lvl="1"/>
            <a:endParaRPr lang="en-CH" sz="1600" dirty="0"/>
          </a:p>
          <a:p>
            <a:pPr lvl="1"/>
            <a:endParaRPr lang="en-CH" sz="1050" dirty="0"/>
          </a:p>
          <a:p>
            <a:pPr lvl="1"/>
            <a:endParaRPr lang="en-CH" sz="100" dirty="0"/>
          </a:p>
          <a:p>
            <a:pPr lvl="1"/>
            <a:endParaRPr lang="en-CH" sz="100" dirty="0"/>
          </a:p>
          <a:p>
            <a:pPr lvl="1"/>
            <a:endParaRPr lang="en-CH" sz="100" dirty="0"/>
          </a:p>
          <a:p>
            <a:pPr lvl="1"/>
            <a:endParaRPr lang="en-CH" sz="100" dirty="0"/>
          </a:p>
          <a:p>
            <a:pPr lvl="1"/>
            <a:endParaRPr lang="en-CH" sz="100" dirty="0"/>
          </a:p>
          <a:p>
            <a:pPr lvl="1"/>
            <a:endParaRPr lang="en-CH" sz="100" dirty="0"/>
          </a:p>
          <a:p>
            <a:r>
              <a:rPr lang="en-CH" sz="1600" dirty="0"/>
              <a:t>PSI’s BigBOX: a 13-turn stress-managed racetrack.</a:t>
            </a:r>
          </a:p>
          <a:p>
            <a:pPr lvl="1"/>
            <a:r>
              <a:rPr lang="en-CH" sz="1600" dirty="0"/>
              <a:t>No training in 9 T background </a:t>
            </a:r>
            <a:br>
              <a:rPr lang="en-CH" sz="1600" dirty="0"/>
            </a:br>
            <a:r>
              <a:rPr lang="en-CH" sz="1600" dirty="0"/>
              <a:t>field of BNL’s DCC17 facility.</a:t>
            </a:r>
          </a:p>
          <a:p>
            <a:pPr lvl="1"/>
            <a:endParaRPr lang="en-CH" sz="1600" dirty="0"/>
          </a:p>
        </p:txBody>
      </p:sp>
      <p:pic>
        <p:nvPicPr>
          <p:cNvPr id="9" name="Content Placeholder 5" descr="Graphical user interface&#10;&#10;Description automatically generated with medium confidence">
            <a:extLst>
              <a:ext uri="{FF2B5EF4-FFF2-40B4-BE49-F238E27FC236}">
                <a16:creationId xmlns:a16="http://schemas.microsoft.com/office/drawing/2014/main" id="{78756A1D-CB54-339C-9319-F8D53B929FDA}"/>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975582" y="3149978"/>
            <a:ext cx="3628866" cy="1568439"/>
          </a:xfrm>
          <a:prstGeom prst="rect">
            <a:avLst/>
          </a:prstGeom>
        </p:spPr>
      </p:pic>
      <p:grpSp>
        <p:nvGrpSpPr>
          <p:cNvPr id="27" name="Group 26">
            <a:extLst>
              <a:ext uri="{FF2B5EF4-FFF2-40B4-BE49-F238E27FC236}">
                <a16:creationId xmlns:a16="http://schemas.microsoft.com/office/drawing/2014/main" id="{2F89181B-6608-6FE2-E24C-C5A75DE13B72}"/>
              </a:ext>
            </a:extLst>
          </p:cNvPr>
          <p:cNvGrpSpPr/>
          <p:nvPr/>
        </p:nvGrpSpPr>
        <p:grpSpPr>
          <a:xfrm>
            <a:off x="1101478" y="989738"/>
            <a:ext cx="7392705" cy="1857947"/>
            <a:chOff x="361946" y="1196753"/>
            <a:chExt cx="8199491" cy="2060710"/>
          </a:xfrm>
        </p:grpSpPr>
        <p:pic>
          <p:nvPicPr>
            <p:cNvPr id="11" name="Picture 10" descr="A picture containing indoor&#10;&#10;Description automatically generated">
              <a:extLst>
                <a:ext uri="{FF2B5EF4-FFF2-40B4-BE49-F238E27FC236}">
                  <a16:creationId xmlns:a16="http://schemas.microsoft.com/office/drawing/2014/main" id="{288ADA2C-E642-2DB2-2384-9AC51EE60791}"/>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420971" y="1946906"/>
              <a:ext cx="2235928" cy="1262615"/>
            </a:xfrm>
            <a:prstGeom prst="rect">
              <a:avLst/>
            </a:prstGeom>
          </p:spPr>
        </p:pic>
        <p:pic>
          <p:nvPicPr>
            <p:cNvPr id="12" name="Picture 11">
              <a:extLst>
                <a:ext uri="{FF2B5EF4-FFF2-40B4-BE49-F238E27FC236}">
                  <a16:creationId xmlns:a16="http://schemas.microsoft.com/office/drawing/2014/main" id="{16D4513D-D675-0AC0-A545-044F944C3C8B}"/>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rot="900000" flipH="1">
              <a:off x="361946" y="1946906"/>
              <a:ext cx="1830261" cy="1310557"/>
            </a:xfrm>
            <a:prstGeom prst="rect">
              <a:avLst/>
            </a:prstGeom>
          </p:spPr>
        </p:pic>
        <p:pic>
          <p:nvPicPr>
            <p:cNvPr id="14" name="Picture 13" descr="Chart, line chart&#10;&#10;Description automatically generated">
              <a:extLst>
                <a:ext uri="{FF2B5EF4-FFF2-40B4-BE49-F238E27FC236}">
                  <a16:creationId xmlns:a16="http://schemas.microsoft.com/office/drawing/2014/main" id="{82102416-4661-CFFA-2C5C-8A2FFA76CF46}"/>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4818636" y="2107431"/>
              <a:ext cx="2454589" cy="989506"/>
            </a:xfrm>
            <a:prstGeom prst="rect">
              <a:avLst/>
            </a:prstGeom>
          </p:spPr>
        </p:pic>
        <p:pic>
          <p:nvPicPr>
            <p:cNvPr id="16" name="Picture 15" descr="A picture containing indoor&#10;&#10;Description automatically generated">
              <a:extLst>
                <a:ext uri="{FF2B5EF4-FFF2-40B4-BE49-F238E27FC236}">
                  <a16:creationId xmlns:a16="http://schemas.microsoft.com/office/drawing/2014/main" id="{CCCD3C5B-2C2B-79A5-7480-2C0C8DA065EB}"/>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7434963" y="1196753"/>
              <a:ext cx="1126474" cy="2016224"/>
            </a:xfrm>
            <a:prstGeom prst="rect">
              <a:avLst/>
            </a:prstGeom>
          </p:spPr>
        </p:pic>
      </p:grpSp>
      <p:pic>
        <p:nvPicPr>
          <p:cNvPr id="17" name="Picture 16" descr="Map&#10;&#10;Description automatically generated">
            <a:extLst>
              <a:ext uri="{FF2B5EF4-FFF2-40B4-BE49-F238E27FC236}">
                <a16:creationId xmlns:a16="http://schemas.microsoft.com/office/drawing/2014/main" id="{4ED39725-C031-4AE6-72F0-034290A52853}"/>
              </a:ext>
            </a:extLst>
          </p:cNvPr>
          <p:cNvPicPr>
            <a:picLocks noChangeAspect="1"/>
          </p:cNvPicPr>
          <p:nvPr/>
        </p:nvPicPr>
        <p:blipFill rotWithShape="1">
          <a:blip r:embed="rId7" cstate="screen">
            <a:extLst>
              <a:ext uri="{28A0092B-C50C-407E-A947-70E740481C1C}">
                <a14:useLocalDpi xmlns:a14="http://schemas.microsoft.com/office/drawing/2010/main"/>
              </a:ext>
            </a:extLst>
          </a:blip>
          <a:srcRect/>
          <a:stretch/>
        </p:blipFill>
        <p:spPr>
          <a:xfrm>
            <a:off x="2123071" y="3806407"/>
            <a:ext cx="2645865" cy="843128"/>
          </a:xfrm>
          <a:prstGeom prst="rect">
            <a:avLst/>
          </a:prstGeom>
        </p:spPr>
      </p:pic>
      <p:grpSp>
        <p:nvGrpSpPr>
          <p:cNvPr id="18" name="Group 17">
            <a:extLst>
              <a:ext uri="{FF2B5EF4-FFF2-40B4-BE49-F238E27FC236}">
                <a16:creationId xmlns:a16="http://schemas.microsoft.com/office/drawing/2014/main" id="{5764DCAC-86BD-5E00-16DE-BA02C03E0DFC}"/>
              </a:ext>
            </a:extLst>
          </p:cNvPr>
          <p:cNvGrpSpPr/>
          <p:nvPr/>
        </p:nvGrpSpPr>
        <p:grpSpPr>
          <a:xfrm>
            <a:off x="969330" y="4012007"/>
            <a:ext cx="1209016" cy="385469"/>
            <a:chOff x="5073341" y="3756349"/>
            <a:chExt cx="2756818" cy="878953"/>
          </a:xfrm>
        </p:grpSpPr>
        <p:sp>
          <p:nvSpPr>
            <p:cNvPr id="19" name="TextBox 18">
              <a:extLst>
                <a:ext uri="{FF2B5EF4-FFF2-40B4-BE49-F238E27FC236}">
                  <a16:creationId xmlns:a16="http://schemas.microsoft.com/office/drawing/2014/main" id="{4DFFAB76-2D98-74B0-4FD0-BC8E1249C2A4}"/>
                </a:ext>
              </a:extLst>
            </p:cNvPr>
            <p:cNvSpPr txBox="1"/>
            <p:nvPr/>
          </p:nvSpPr>
          <p:spPr>
            <a:xfrm>
              <a:off x="5073341" y="4127060"/>
              <a:ext cx="2756818" cy="508242"/>
            </a:xfrm>
            <a:prstGeom prst="rect">
              <a:avLst/>
            </a:prstGeom>
            <a:noFill/>
          </p:spPr>
          <p:txBody>
            <a:bodyPr wrap="square" rtlCol="0">
              <a:spAutoFit/>
            </a:bodyPr>
            <a:lstStyle/>
            <a:p>
              <a:pPr algn="ctr"/>
              <a:r>
                <a:rPr lang="en-US" sz="1100" dirty="0"/>
                <a:t>(CCT Sub5)</a:t>
              </a:r>
            </a:p>
          </p:txBody>
        </p:sp>
        <p:grpSp>
          <p:nvGrpSpPr>
            <p:cNvPr id="20" name="Group 19">
              <a:extLst>
                <a:ext uri="{FF2B5EF4-FFF2-40B4-BE49-F238E27FC236}">
                  <a16:creationId xmlns:a16="http://schemas.microsoft.com/office/drawing/2014/main" id="{0EBBB242-1647-FE46-927E-DCEA8C81FEEC}"/>
                </a:ext>
              </a:extLst>
            </p:cNvPr>
            <p:cNvGrpSpPr/>
            <p:nvPr/>
          </p:nvGrpSpPr>
          <p:grpSpPr>
            <a:xfrm>
              <a:off x="5518731" y="3756349"/>
              <a:ext cx="1970882" cy="561437"/>
              <a:chOff x="4553751" y="3815465"/>
              <a:chExt cx="1970882" cy="561437"/>
            </a:xfrm>
          </p:grpSpPr>
          <p:sp>
            <p:nvSpPr>
              <p:cNvPr id="21" name="Rectangle: Rounded Corners 8">
                <a:extLst>
                  <a:ext uri="{FF2B5EF4-FFF2-40B4-BE49-F238E27FC236}">
                    <a16:creationId xmlns:a16="http://schemas.microsoft.com/office/drawing/2014/main" id="{41539559-664D-232F-71F7-36A2B9BDAC23}"/>
                  </a:ext>
                </a:extLst>
              </p:cNvPr>
              <p:cNvSpPr/>
              <p:nvPr/>
            </p:nvSpPr>
            <p:spPr>
              <a:xfrm>
                <a:off x="4732252" y="3922024"/>
                <a:ext cx="1509037" cy="328091"/>
              </a:xfrm>
              <a:prstGeom prst="roundRect">
                <a:avLst>
                  <a:gd name="adj" fmla="val 30090"/>
                </a:avLst>
              </a:prstGeom>
              <a:solidFill>
                <a:srgbClr val="F8CB79"/>
              </a:solidFill>
              <a:ln>
                <a:no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sz="1600"/>
              </a:p>
            </p:txBody>
          </p:sp>
          <p:sp>
            <p:nvSpPr>
              <p:cNvPr id="22" name="Rectangle 21">
                <a:extLst>
                  <a:ext uri="{FF2B5EF4-FFF2-40B4-BE49-F238E27FC236}">
                    <a16:creationId xmlns:a16="http://schemas.microsoft.com/office/drawing/2014/main" id="{742AC68F-ACCA-13AD-BE68-C6D20F62EBB0}"/>
                  </a:ext>
                </a:extLst>
              </p:cNvPr>
              <p:cNvSpPr/>
              <p:nvPr/>
            </p:nvSpPr>
            <p:spPr>
              <a:xfrm>
                <a:off x="4553751" y="3815465"/>
                <a:ext cx="1970882" cy="561437"/>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lang="en-US" sz="1000" i="1" dirty="0">
                    <a:solidFill>
                      <a:srgbClr val="000000"/>
                    </a:solidFill>
                    <a:cs typeface="Arial" panose="020B0604020202020204" pitchFamily="34" charset="0"/>
                  </a:rPr>
                  <a:t>Paraffin </a:t>
                </a:r>
                <a:r>
                  <a:rPr lang="en-US" sz="800" i="1" dirty="0">
                    <a:solidFill>
                      <a:srgbClr val="000000"/>
                    </a:solidFill>
                    <a:cs typeface="Arial" panose="020B0604020202020204" pitchFamily="34" charset="0"/>
                  </a:rPr>
                  <a:t>wax</a:t>
                </a:r>
                <a:endParaRPr lang="en-US" sz="1000" i="1" dirty="0">
                  <a:solidFill>
                    <a:srgbClr val="000000"/>
                  </a:solidFill>
                  <a:cs typeface="Arial" panose="020B0604020202020204" pitchFamily="34" charset="0"/>
                </a:endParaRPr>
              </a:p>
            </p:txBody>
          </p:sp>
        </p:grpSp>
      </p:grpSp>
      <p:pic>
        <p:nvPicPr>
          <p:cNvPr id="24" name="Picture 3" descr="page3image27018464">
            <a:extLst>
              <a:ext uri="{FF2B5EF4-FFF2-40B4-BE49-F238E27FC236}">
                <a16:creationId xmlns:a16="http://schemas.microsoft.com/office/drawing/2014/main" id="{906146C7-5F6F-453A-6834-98FA382920A7}"/>
              </a:ext>
            </a:extLst>
          </p:cNvPr>
          <p:cNvPicPr>
            <a:picLocks noChangeAspect="1" noChangeArrowheads="1"/>
          </p:cNvPicPr>
          <p:nvPr/>
        </p:nvPicPr>
        <p:blipFill>
          <a:blip r:embed="rId8" cstate="screen">
            <a:extLst>
              <a:ext uri="{28A0092B-C50C-407E-A947-70E740481C1C}">
                <a14:useLocalDpi xmlns:a14="http://schemas.microsoft.com/office/drawing/2010/main"/>
              </a:ext>
            </a:extLst>
          </a:blip>
          <a:srcRect/>
          <a:stretch>
            <a:fillRect/>
          </a:stretch>
        </p:blipFill>
        <p:spPr bwMode="auto">
          <a:xfrm rot="16200000" flipV="1">
            <a:off x="4132090" y="5224783"/>
            <a:ext cx="1227713" cy="1513619"/>
          </a:xfrm>
          <a:prstGeom prst="rect">
            <a:avLst/>
          </a:prstGeom>
          <a:noFill/>
          <a:extLst>
            <a:ext uri="{909E8E84-426E-40DD-AFC4-6F175D3DCCD1}">
              <a14:hiddenFill xmlns:a14="http://schemas.microsoft.com/office/drawing/2010/main">
                <a:solidFill>
                  <a:srgbClr val="FFFFFF"/>
                </a:solidFill>
              </a14:hiddenFill>
            </a:ext>
          </a:extLst>
        </p:spPr>
      </p:pic>
      <p:grpSp>
        <p:nvGrpSpPr>
          <p:cNvPr id="28" name="Group 27">
            <a:extLst>
              <a:ext uri="{FF2B5EF4-FFF2-40B4-BE49-F238E27FC236}">
                <a16:creationId xmlns:a16="http://schemas.microsoft.com/office/drawing/2014/main" id="{D1C6E943-07D9-0F23-3B5B-FA69BA79343D}"/>
              </a:ext>
            </a:extLst>
          </p:cNvPr>
          <p:cNvGrpSpPr/>
          <p:nvPr/>
        </p:nvGrpSpPr>
        <p:grpSpPr>
          <a:xfrm>
            <a:off x="5635526" y="4950178"/>
            <a:ext cx="2886701" cy="1647174"/>
            <a:chOff x="5217482" y="5155120"/>
            <a:chExt cx="2751544" cy="1570052"/>
          </a:xfrm>
        </p:grpSpPr>
        <p:pic>
          <p:nvPicPr>
            <p:cNvPr id="25" name="Picture 4" descr="page4image26982832">
              <a:extLst>
                <a:ext uri="{FF2B5EF4-FFF2-40B4-BE49-F238E27FC236}">
                  <a16:creationId xmlns:a16="http://schemas.microsoft.com/office/drawing/2014/main" id="{F9BB846C-29D0-FC69-9CDA-DBEF40AD1DCA}"/>
                </a:ext>
              </a:extLst>
            </p:cNvPr>
            <p:cNvPicPr>
              <a:picLocks noChangeAspect="1" noChangeArrowheads="1"/>
            </p:cNvPicPr>
            <p:nvPr/>
          </p:nvPicPr>
          <p:blipFill>
            <a:blip r:embed="rId9" cstate="screen">
              <a:extLst>
                <a:ext uri="{28A0092B-C50C-407E-A947-70E740481C1C}">
                  <a14:useLocalDpi xmlns:a14="http://schemas.microsoft.com/office/drawing/2010/main"/>
                </a:ext>
              </a:extLst>
            </a:blip>
            <a:srcRect/>
            <a:stretch>
              <a:fillRect/>
            </a:stretch>
          </p:blipFill>
          <p:spPr bwMode="auto">
            <a:xfrm rot="5400000">
              <a:off x="6593686" y="5348219"/>
              <a:ext cx="1568439" cy="1182241"/>
            </a:xfrm>
            <a:prstGeom prst="rect">
              <a:avLst/>
            </a:prstGeom>
            <a:noFill/>
            <a:extLst>
              <a:ext uri="{909E8E84-426E-40DD-AFC4-6F175D3DCCD1}">
                <a14:hiddenFill xmlns:a14="http://schemas.microsoft.com/office/drawing/2010/main">
                  <a:solidFill>
                    <a:srgbClr val="FFFFFF"/>
                  </a:solidFill>
                </a14:hiddenFill>
              </a:ext>
            </a:extLst>
          </p:spPr>
        </p:pic>
        <p:pic>
          <p:nvPicPr>
            <p:cNvPr id="26" name="Picture 5" descr="page5image26984656">
              <a:extLst>
                <a:ext uri="{FF2B5EF4-FFF2-40B4-BE49-F238E27FC236}">
                  <a16:creationId xmlns:a16="http://schemas.microsoft.com/office/drawing/2014/main" id="{E308A679-EF21-28C8-FAE2-F06F564C5AC5}"/>
                </a:ext>
              </a:extLst>
            </p:cNvPr>
            <p:cNvPicPr>
              <a:picLocks noChangeAspect="1" noChangeArrowheads="1"/>
            </p:cNvPicPr>
            <p:nvPr/>
          </p:nvPicPr>
          <p:blipFill>
            <a:blip r:embed="rId10" cstate="screen">
              <a:extLst>
                <a:ext uri="{28A0092B-C50C-407E-A947-70E740481C1C}">
                  <a14:useLocalDpi xmlns:a14="http://schemas.microsoft.com/office/drawing/2010/main"/>
                </a:ext>
              </a:extLst>
            </a:blip>
            <a:srcRect/>
            <a:stretch>
              <a:fillRect/>
            </a:stretch>
          </p:blipFill>
          <p:spPr bwMode="auto">
            <a:xfrm>
              <a:off x="5217482" y="5155120"/>
              <a:ext cx="1442750" cy="1570052"/>
            </a:xfrm>
            <a:prstGeom prst="rect">
              <a:avLst/>
            </a:prstGeom>
            <a:noFill/>
            <a:extLst>
              <a:ext uri="{909E8E84-426E-40DD-AFC4-6F175D3DCCD1}">
                <a14:hiddenFill xmlns:a14="http://schemas.microsoft.com/office/drawing/2010/main">
                  <a:solidFill>
                    <a:srgbClr val="FFFFFF"/>
                  </a:solidFill>
                </a14:hiddenFill>
              </a:ext>
            </a:extLst>
          </p:spPr>
        </p:pic>
      </p:grpSp>
      <p:sp>
        <p:nvSpPr>
          <p:cNvPr id="29" name="TextBox 28">
            <a:extLst>
              <a:ext uri="{FF2B5EF4-FFF2-40B4-BE49-F238E27FC236}">
                <a16:creationId xmlns:a16="http://schemas.microsoft.com/office/drawing/2014/main" id="{C66DAFA1-FD1D-8B4D-47F7-53530D45D367}"/>
              </a:ext>
            </a:extLst>
          </p:cNvPr>
          <p:cNvSpPr txBox="1"/>
          <p:nvPr/>
        </p:nvSpPr>
        <p:spPr>
          <a:xfrm>
            <a:off x="5353154" y="2838807"/>
            <a:ext cx="914400" cy="914400"/>
          </a:xfrm>
          <a:prstGeom prst="rect">
            <a:avLst/>
          </a:prstGeom>
          <a:noFill/>
        </p:spPr>
        <p:txBody>
          <a:bodyPr wrap="none" lIns="0" tIns="0" rIns="0" bIns="0" rtlCol="0">
            <a:noAutofit/>
          </a:bodyPr>
          <a:lstStyle/>
          <a:p>
            <a:pPr>
              <a:lnSpc>
                <a:spcPct val="110000"/>
              </a:lnSpc>
              <a:spcBef>
                <a:spcPts val="0"/>
              </a:spcBef>
            </a:pPr>
            <a:r>
              <a:rPr lang="en-CH" sz="1400" kern="1000" spc="30" dirty="0">
                <a:latin typeface="+mn-lt"/>
                <a:cs typeface="Franklin Gothic Book"/>
              </a:rPr>
              <a:t>[Courtesy D. Barna et al., Wigner Institute]</a:t>
            </a:r>
          </a:p>
        </p:txBody>
      </p:sp>
      <p:sp>
        <p:nvSpPr>
          <p:cNvPr id="30" name="TextBox 29">
            <a:extLst>
              <a:ext uri="{FF2B5EF4-FFF2-40B4-BE49-F238E27FC236}">
                <a16:creationId xmlns:a16="http://schemas.microsoft.com/office/drawing/2014/main" id="{9277CAE3-74AD-1531-5414-887A8BAC4728}"/>
              </a:ext>
            </a:extLst>
          </p:cNvPr>
          <p:cNvSpPr txBox="1"/>
          <p:nvPr/>
        </p:nvSpPr>
        <p:spPr>
          <a:xfrm>
            <a:off x="5353154" y="4708241"/>
            <a:ext cx="914400" cy="914400"/>
          </a:xfrm>
          <a:prstGeom prst="rect">
            <a:avLst/>
          </a:prstGeom>
          <a:noFill/>
        </p:spPr>
        <p:txBody>
          <a:bodyPr wrap="none" lIns="0" tIns="0" rIns="0" bIns="0" rtlCol="0">
            <a:noAutofit/>
          </a:bodyPr>
          <a:lstStyle/>
          <a:p>
            <a:pPr>
              <a:lnSpc>
                <a:spcPct val="110000"/>
              </a:lnSpc>
              <a:spcBef>
                <a:spcPts val="0"/>
              </a:spcBef>
            </a:pPr>
            <a:r>
              <a:rPr lang="en-CH" sz="1400" kern="1000" spc="30" dirty="0">
                <a:latin typeface="+mn-lt"/>
                <a:cs typeface="Franklin Gothic Book"/>
              </a:rPr>
              <a:t>[Courtesy J.L. Rudeiros Fernandez, LBNL]</a:t>
            </a:r>
          </a:p>
        </p:txBody>
      </p:sp>
      <p:sp>
        <p:nvSpPr>
          <p:cNvPr id="31" name="TextBox 30">
            <a:extLst>
              <a:ext uri="{FF2B5EF4-FFF2-40B4-BE49-F238E27FC236}">
                <a16:creationId xmlns:a16="http://schemas.microsoft.com/office/drawing/2014/main" id="{9E971E80-9AD9-A38C-A3E1-02C09EB3A26A}"/>
              </a:ext>
            </a:extLst>
          </p:cNvPr>
          <p:cNvSpPr txBox="1"/>
          <p:nvPr/>
        </p:nvSpPr>
        <p:spPr>
          <a:xfrm>
            <a:off x="5353154" y="6597352"/>
            <a:ext cx="914400" cy="914400"/>
          </a:xfrm>
          <a:prstGeom prst="rect">
            <a:avLst/>
          </a:prstGeom>
          <a:noFill/>
        </p:spPr>
        <p:txBody>
          <a:bodyPr wrap="none" lIns="0" tIns="0" rIns="0" bIns="0" rtlCol="0">
            <a:noAutofit/>
          </a:bodyPr>
          <a:lstStyle/>
          <a:p>
            <a:pPr>
              <a:lnSpc>
                <a:spcPct val="110000"/>
              </a:lnSpc>
              <a:spcBef>
                <a:spcPts val="0"/>
              </a:spcBef>
            </a:pPr>
            <a:r>
              <a:rPr lang="en-CH" sz="1400" kern="1000" spc="30" dirty="0">
                <a:latin typeface="+mn-lt"/>
                <a:cs typeface="Franklin Gothic Book"/>
              </a:rPr>
              <a:t>[Courtesy D. Araujo et al]</a:t>
            </a:r>
          </a:p>
        </p:txBody>
      </p:sp>
    </p:spTree>
    <p:extLst>
      <p:ext uri="{BB962C8B-B14F-4D97-AF65-F5344CB8AC3E}">
        <p14:creationId xmlns:p14="http://schemas.microsoft.com/office/powerpoint/2010/main" val="538372750"/>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xEl>
                                              <p:pRg st="8" end="8"/>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8">
                                            <p:txEl>
                                              <p:pRg st="9" end="9"/>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8">
                                            <p:txEl>
                                              <p:pRg st="10" end="10"/>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8"/>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7"/>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9"/>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0"/>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8">
                                            <p:txEl>
                                              <p:pRg st="21" end="21"/>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8">
                                            <p:txEl>
                                              <p:pRg st="22" end="22"/>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24"/>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28"/>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3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1"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458F32C-81BE-DD5C-7C0A-4B5EF6AE2F1A}"/>
              </a:ext>
            </a:extLst>
          </p:cNvPr>
          <p:cNvSpPr>
            <a:spLocks noGrp="1"/>
          </p:cNvSpPr>
          <p:nvPr>
            <p:ph type="title"/>
          </p:nvPr>
        </p:nvSpPr>
        <p:spPr/>
        <p:txBody>
          <a:bodyPr/>
          <a:lstStyle/>
          <a:p>
            <a:r>
              <a:rPr lang="en-CH" dirty="0"/>
              <a:t>Turnaround, Innovation, and Risk Mitigation</a:t>
            </a:r>
          </a:p>
        </p:txBody>
      </p:sp>
      <p:sp>
        <p:nvSpPr>
          <p:cNvPr id="4" name="Slide Number Placeholder 3">
            <a:extLst>
              <a:ext uri="{FF2B5EF4-FFF2-40B4-BE49-F238E27FC236}">
                <a16:creationId xmlns:a16="http://schemas.microsoft.com/office/drawing/2014/main" id="{6235313D-A12C-F2EE-0DCF-E6001BEE51AC}"/>
              </a:ext>
            </a:extLst>
          </p:cNvPr>
          <p:cNvSpPr>
            <a:spLocks noGrp="1"/>
          </p:cNvSpPr>
          <p:nvPr>
            <p:ph type="sldNum" sz="quarter" idx="16"/>
          </p:nvPr>
        </p:nvSpPr>
        <p:spPr/>
        <p:txBody>
          <a:bodyPr/>
          <a:lstStyle/>
          <a:p>
            <a:pPr algn="r">
              <a:defRPr/>
            </a:pPr>
            <a:r>
              <a:rPr lang="de-DE"/>
              <a:t>Page </a:t>
            </a:r>
            <a:fld id="{EBC07571-3134-BB4B-B83F-1A9FE18D34F3}" type="slidenum">
              <a:rPr lang="de-DE" smtClean="0"/>
              <a:pPr algn="r">
                <a:defRPr/>
              </a:pPr>
              <a:t>19</a:t>
            </a:fld>
            <a:endParaRPr lang="de-DE" dirty="0"/>
          </a:p>
        </p:txBody>
      </p:sp>
      <p:grpSp>
        <p:nvGrpSpPr>
          <p:cNvPr id="5" name="Group 4">
            <a:extLst>
              <a:ext uri="{FF2B5EF4-FFF2-40B4-BE49-F238E27FC236}">
                <a16:creationId xmlns:a16="http://schemas.microsoft.com/office/drawing/2014/main" id="{DB01EC84-0BF0-F6F3-68B3-3D8B0EEF2E80}"/>
              </a:ext>
            </a:extLst>
          </p:cNvPr>
          <p:cNvGrpSpPr/>
          <p:nvPr/>
        </p:nvGrpSpPr>
        <p:grpSpPr>
          <a:xfrm rot="10800000" flipV="1">
            <a:off x="2731932" y="3077796"/>
            <a:ext cx="3680135" cy="3583354"/>
            <a:chOff x="743515" y="0"/>
            <a:chExt cx="4548485" cy="4360596"/>
          </a:xfrm>
        </p:grpSpPr>
        <p:sp>
          <p:nvSpPr>
            <p:cNvPr id="6" name="Trapezoid 5">
              <a:extLst>
                <a:ext uri="{FF2B5EF4-FFF2-40B4-BE49-F238E27FC236}">
                  <a16:creationId xmlns:a16="http://schemas.microsoft.com/office/drawing/2014/main" id="{2BA8B87D-4784-87DF-1524-90596818FB2C}"/>
                </a:ext>
              </a:extLst>
            </p:cNvPr>
            <p:cNvSpPr/>
            <p:nvPr/>
          </p:nvSpPr>
          <p:spPr>
            <a:xfrm flipV="1">
              <a:off x="743515" y="7276"/>
              <a:ext cx="4548485" cy="324000"/>
            </a:xfrm>
            <a:prstGeom prst="trapezoid">
              <a:avLst>
                <a:gd name="adj" fmla="val 52586"/>
              </a:avLst>
            </a:prstGeom>
            <a:solidFill>
              <a:srgbClr val="002060"/>
            </a:solidFill>
            <a:ln w="12700" cap="flat" cmpd="sng" algn="ctr">
              <a:solidFill>
                <a:srgbClr val="4472C4">
                  <a:shade val="50000"/>
                </a:srgbClr>
              </a:solidFill>
              <a:prstDash val="solid"/>
              <a:miter lim="800000"/>
            </a:ln>
            <a:effectLst>
              <a:outerShdw blurRad="50800" dist="38100" dir="2700000" algn="tl" rotWithShape="0">
                <a:prstClr val="black">
                  <a:alpha val="40000"/>
                </a:prstClr>
              </a:outerShdw>
            </a:effectLst>
          </p:spPr>
          <p:txBody>
            <a:bodyPr rtlCol="0" anchor="ctr"/>
            <a:lstStyle/>
            <a:p>
              <a:endParaRPr lang="en-US" sz="2800"/>
            </a:p>
          </p:txBody>
        </p:sp>
        <p:sp>
          <p:nvSpPr>
            <p:cNvPr id="7" name="TextBox 31">
              <a:extLst>
                <a:ext uri="{FF2B5EF4-FFF2-40B4-BE49-F238E27FC236}">
                  <a16:creationId xmlns:a16="http://schemas.microsoft.com/office/drawing/2014/main" id="{CF236C53-3B8E-9500-8264-BE90A78B2DD6}"/>
                </a:ext>
              </a:extLst>
            </p:cNvPr>
            <p:cNvSpPr txBox="1"/>
            <p:nvPr/>
          </p:nvSpPr>
          <p:spPr>
            <a:xfrm rot="10800000" flipV="1">
              <a:off x="1253751" y="0"/>
              <a:ext cx="3780078" cy="553079"/>
            </a:xfrm>
            <a:prstGeom prst="rect">
              <a:avLst/>
            </a:prstGeom>
            <a:noFill/>
          </p:spPr>
          <p:txBody>
            <a:bodyPr wrap="square" rtlCol="0">
              <a:noAutofit/>
            </a:bodyPr>
            <a:lstStyle/>
            <a:p>
              <a:pPr algn="ctr" fontAlgn="base">
                <a:lnSpc>
                  <a:spcPct val="115000"/>
                </a:lnSpc>
                <a:spcAft>
                  <a:spcPts val="1000"/>
                </a:spcAft>
              </a:pPr>
              <a:r>
                <a:rPr lang="en-US" sz="1100" b="1" i="1">
                  <a:solidFill>
                    <a:srgbClr val="FFFFFF"/>
                  </a:solidFill>
                  <a:effectLst/>
                  <a:latin typeface="Calibri" panose="020F0502020204030204" pitchFamily="34" charset="0"/>
                  <a:ea typeface="Calibri" panose="020F0502020204030204" pitchFamily="34" charset="0"/>
                  <a:cs typeface="Times New Roman" panose="02020603050405020304" pitchFamily="18" charset="0"/>
                </a:rPr>
                <a:t>Materials</a:t>
              </a:r>
              <a:r>
                <a:rPr lang="en-US" sz="1100">
                  <a:solidFill>
                    <a:srgbClr val="FFFFFF"/>
                  </a:solidFill>
                  <a:effectLst/>
                  <a:latin typeface="Calibri" panose="020F0502020204030204" pitchFamily="34" charset="0"/>
                  <a:ea typeface="Calibri" panose="020F0502020204030204" pitchFamily="34" charset="0"/>
                  <a:cs typeface="Times New Roman" panose="02020603050405020304" pitchFamily="18" charset="0"/>
                </a:rPr>
                <a:t> and Composite Samples (not powered)</a:t>
              </a:r>
              <a:endParaRPr lang="en-CH" sz="180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8" name="Trapezoid 7">
              <a:extLst>
                <a:ext uri="{FF2B5EF4-FFF2-40B4-BE49-F238E27FC236}">
                  <a16:creationId xmlns:a16="http://schemas.microsoft.com/office/drawing/2014/main" id="{DD040333-BA3E-32B5-7DE2-CCEA14521DF7}"/>
                </a:ext>
              </a:extLst>
            </p:cNvPr>
            <p:cNvSpPr/>
            <p:nvPr/>
          </p:nvSpPr>
          <p:spPr>
            <a:xfrm flipV="1">
              <a:off x="957655" y="389245"/>
              <a:ext cx="4143549" cy="396001"/>
            </a:xfrm>
            <a:prstGeom prst="trapezoid">
              <a:avLst>
                <a:gd name="adj" fmla="val 52586"/>
              </a:avLst>
            </a:prstGeom>
            <a:solidFill>
              <a:srgbClr val="5B9BD5">
                <a:lumMod val="50000"/>
              </a:srgbClr>
            </a:solidFill>
            <a:ln w="12700" cap="flat" cmpd="sng" algn="ctr">
              <a:solidFill>
                <a:srgbClr val="4472C4">
                  <a:shade val="50000"/>
                </a:srgbClr>
              </a:solidFill>
              <a:prstDash val="solid"/>
              <a:miter lim="800000"/>
            </a:ln>
            <a:effectLst>
              <a:outerShdw blurRad="50800" dist="38100" dir="2700000" algn="tl" rotWithShape="0">
                <a:prstClr val="black">
                  <a:alpha val="40000"/>
                </a:prstClr>
              </a:outerShdw>
            </a:effectLst>
          </p:spPr>
          <p:txBody>
            <a:bodyPr rtlCol="0" anchor="ctr"/>
            <a:lstStyle/>
            <a:p>
              <a:endParaRPr lang="en-US" sz="2800"/>
            </a:p>
          </p:txBody>
        </p:sp>
        <p:sp>
          <p:nvSpPr>
            <p:cNvPr id="9" name="TextBox 33">
              <a:extLst>
                <a:ext uri="{FF2B5EF4-FFF2-40B4-BE49-F238E27FC236}">
                  <a16:creationId xmlns:a16="http://schemas.microsoft.com/office/drawing/2014/main" id="{6710296B-2DE9-62B9-93B4-545D261A67CD}"/>
                </a:ext>
              </a:extLst>
            </p:cNvPr>
            <p:cNvSpPr txBox="1"/>
            <p:nvPr/>
          </p:nvSpPr>
          <p:spPr>
            <a:xfrm rot="10800000" flipV="1">
              <a:off x="1444107" y="417881"/>
              <a:ext cx="3458225" cy="553079"/>
            </a:xfrm>
            <a:prstGeom prst="rect">
              <a:avLst/>
            </a:prstGeom>
            <a:noFill/>
          </p:spPr>
          <p:txBody>
            <a:bodyPr wrap="square" rtlCol="0">
              <a:noAutofit/>
            </a:bodyPr>
            <a:lstStyle/>
            <a:p>
              <a:pPr algn="ctr" fontAlgn="base">
                <a:lnSpc>
                  <a:spcPct val="115000"/>
                </a:lnSpc>
                <a:spcAft>
                  <a:spcPts val="1000"/>
                </a:spcAft>
              </a:pPr>
              <a:r>
                <a:rPr lang="en-US" sz="1100" b="1" i="1" dirty="0">
                  <a:solidFill>
                    <a:srgbClr val="FFFFFF"/>
                  </a:solidFill>
                  <a:effectLst/>
                  <a:latin typeface="Calibri" panose="020F0502020204030204" pitchFamily="34" charset="0"/>
                  <a:ea typeface="Calibri" panose="020F0502020204030204" pitchFamily="34" charset="0"/>
                  <a:cs typeface="Times New Roman" panose="02020603050405020304" pitchFamily="18" charset="0"/>
                </a:rPr>
                <a:t>Powered Samples </a:t>
              </a:r>
              <a:r>
                <a:rPr lang="en-US" sz="1100" dirty="0">
                  <a:solidFill>
                    <a:srgbClr val="FFFFFF"/>
                  </a:solidFill>
                  <a:effectLst/>
                  <a:latin typeface="Calibri" panose="020F0502020204030204" pitchFamily="34" charset="0"/>
                  <a:ea typeface="Calibri" panose="020F0502020204030204" pitchFamily="34" charset="0"/>
                  <a:cs typeface="Times New Roman" panose="02020603050405020304" pitchFamily="18" charset="0"/>
                </a:rPr>
                <a:t>and Mechanical Models</a:t>
              </a:r>
              <a:endParaRPr lang="en-CH" sz="18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0" name="Trapezoid 9">
              <a:extLst>
                <a:ext uri="{FF2B5EF4-FFF2-40B4-BE49-F238E27FC236}">
                  <a16:creationId xmlns:a16="http://schemas.microsoft.com/office/drawing/2014/main" id="{F4C78529-EAF6-C652-BEFD-35B0C4FEAC14}"/>
                </a:ext>
              </a:extLst>
            </p:cNvPr>
            <p:cNvSpPr/>
            <p:nvPr/>
          </p:nvSpPr>
          <p:spPr>
            <a:xfrm flipV="1">
              <a:off x="1199722" y="836616"/>
              <a:ext cx="3660283" cy="539999"/>
            </a:xfrm>
            <a:prstGeom prst="trapezoid">
              <a:avLst>
                <a:gd name="adj" fmla="val 52586"/>
              </a:avLst>
            </a:prstGeom>
            <a:solidFill>
              <a:srgbClr val="5B9BD5">
                <a:lumMod val="75000"/>
              </a:srgbClr>
            </a:solidFill>
            <a:ln w="12700" cap="flat" cmpd="sng" algn="ctr">
              <a:solidFill>
                <a:srgbClr val="4472C4">
                  <a:shade val="50000"/>
                </a:srgbClr>
              </a:solidFill>
              <a:prstDash val="solid"/>
              <a:miter lim="800000"/>
            </a:ln>
            <a:effectLst>
              <a:outerShdw blurRad="50800" dist="38100" dir="2700000" algn="tl" rotWithShape="0">
                <a:prstClr val="black">
                  <a:alpha val="40000"/>
                </a:prstClr>
              </a:outerShdw>
            </a:effectLst>
          </p:spPr>
          <p:txBody>
            <a:bodyPr rtlCol="0" anchor="ctr"/>
            <a:lstStyle/>
            <a:p>
              <a:endParaRPr lang="en-US" sz="2800"/>
            </a:p>
          </p:txBody>
        </p:sp>
        <p:sp>
          <p:nvSpPr>
            <p:cNvPr id="11" name="Rectangle 10">
              <a:extLst>
                <a:ext uri="{FF2B5EF4-FFF2-40B4-BE49-F238E27FC236}">
                  <a16:creationId xmlns:a16="http://schemas.microsoft.com/office/drawing/2014/main" id="{CC08FCD6-6E54-A3FA-6937-F51A7FDE8789}"/>
                </a:ext>
              </a:extLst>
            </p:cNvPr>
            <p:cNvSpPr/>
            <p:nvPr/>
          </p:nvSpPr>
          <p:spPr>
            <a:xfrm rot="10800000" flipV="1">
              <a:off x="1991100" y="937140"/>
              <a:ext cx="1946964" cy="553079"/>
            </a:xfrm>
            <a:prstGeom prst="rect">
              <a:avLst/>
            </a:prstGeom>
          </p:spPr>
          <p:txBody>
            <a:bodyPr wrap="square">
              <a:noAutofit/>
            </a:bodyPr>
            <a:lstStyle/>
            <a:p>
              <a:pPr algn="ctr" fontAlgn="base">
                <a:lnSpc>
                  <a:spcPct val="115000"/>
                </a:lnSpc>
                <a:spcAft>
                  <a:spcPts val="1000"/>
                </a:spcAft>
              </a:pPr>
              <a:r>
                <a:rPr lang="en-US" sz="1100" b="1" i="1" dirty="0">
                  <a:solidFill>
                    <a:srgbClr val="FFFFFF"/>
                  </a:solidFill>
                  <a:effectLst/>
                  <a:latin typeface="Calibri" panose="020F0502020204030204" pitchFamily="34" charset="0"/>
                  <a:ea typeface="Calibri" panose="020F0502020204030204" pitchFamily="34" charset="0"/>
                  <a:cs typeface="Times New Roman" panose="02020603050405020304" pitchFamily="18" charset="0"/>
                </a:rPr>
                <a:t>Sub-scale Magnets </a:t>
              </a:r>
              <a:r>
                <a:rPr lang="en-US" sz="1100" dirty="0">
                  <a:solidFill>
                    <a:srgbClr val="FFFFFF"/>
                  </a:solidFill>
                  <a:effectLst/>
                  <a:latin typeface="Calibri" panose="020F0502020204030204" pitchFamily="34" charset="0"/>
                  <a:ea typeface="Calibri" panose="020F0502020204030204" pitchFamily="34" charset="0"/>
                  <a:cs typeface="Times New Roman" panose="02020603050405020304" pitchFamily="18" charset="0"/>
                </a:rPr>
                <a:t>(5 T)</a:t>
              </a:r>
              <a:endParaRPr lang="en-CH" sz="18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2" name="Trapezoid 11">
              <a:extLst>
                <a:ext uri="{FF2B5EF4-FFF2-40B4-BE49-F238E27FC236}">
                  <a16:creationId xmlns:a16="http://schemas.microsoft.com/office/drawing/2014/main" id="{CFA102C8-D86F-4A1E-B916-407D1249256B}"/>
                </a:ext>
              </a:extLst>
            </p:cNvPr>
            <p:cNvSpPr/>
            <p:nvPr/>
          </p:nvSpPr>
          <p:spPr>
            <a:xfrm flipV="1">
              <a:off x="1516273" y="1437245"/>
              <a:ext cx="3034136" cy="834186"/>
            </a:xfrm>
            <a:prstGeom prst="trapezoid">
              <a:avLst>
                <a:gd name="adj" fmla="val 52586"/>
              </a:avLst>
            </a:prstGeom>
            <a:solidFill>
              <a:srgbClr val="4F9AE0">
                <a:alpha val="85098"/>
              </a:srgbClr>
            </a:solidFill>
            <a:ln w="12700" cap="flat" cmpd="sng" algn="ctr">
              <a:solidFill>
                <a:srgbClr val="4472C4">
                  <a:shade val="50000"/>
                </a:srgbClr>
              </a:solidFill>
              <a:prstDash val="solid"/>
              <a:miter lim="800000"/>
            </a:ln>
            <a:effectLst>
              <a:outerShdw blurRad="50800" dist="38100" dir="2700000" algn="tl" rotWithShape="0">
                <a:prstClr val="black">
                  <a:alpha val="40000"/>
                </a:prstClr>
              </a:outerShdw>
            </a:effectLst>
          </p:spPr>
          <p:txBody>
            <a:bodyPr rtlCol="0" anchor="ctr"/>
            <a:lstStyle/>
            <a:p>
              <a:endParaRPr lang="en-US" sz="2800"/>
            </a:p>
          </p:txBody>
        </p:sp>
        <p:sp>
          <p:nvSpPr>
            <p:cNvPr id="13" name="Rectangle 12">
              <a:extLst>
                <a:ext uri="{FF2B5EF4-FFF2-40B4-BE49-F238E27FC236}">
                  <a16:creationId xmlns:a16="http://schemas.microsoft.com/office/drawing/2014/main" id="{8F1D696D-B036-0A5B-CDD1-6185B1B1A17C}"/>
                </a:ext>
              </a:extLst>
            </p:cNvPr>
            <p:cNvSpPr/>
            <p:nvPr/>
          </p:nvSpPr>
          <p:spPr>
            <a:xfrm rot="10800000" flipV="1">
              <a:off x="1762519" y="1533309"/>
              <a:ext cx="2446082" cy="814795"/>
            </a:xfrm>
            <a:prstGeom prst="rect">
              <a:avLst/>
            </a:prstGeom>
          </p:spPr>
          <p:txBody>
            <a:bodyPr wrap="square">
              <a:noAutofit/>
            </a:bodyPr>
            <a:lstStyle/>
            <a:p>
              <a:pPr algn="ctr" fontAlgn="base">
                <a:lnSpc>
                  <a:spcPct val="115000"/>
                </a:lnSpc>
                <a:spcAft>
                  <a:spcPts val="1000"/>
                </a:spcAft>
              </a:pPr>
              <a:r>
                <a:rPr lang="en-US" sz="1100" b="1" i="1" dirty="0">
                  <a:solidFill>
                    <a:srgbClr val="FFFFFF"/>
                  </a:solidFill>
                  <a:effectLst/>
                  <a:latin typeface="Calibri" panose="020F0502020204030204" pitchFamily="34" charset="0"/>
                  <a:ea typeface="Calibri" panose="020F0502020204030204" pitchFamily="34" charset="0"/>
                  <a:cs typeface="Times New Roman" panose="02020603050405020304" pitchFamily="18" charset="0"/>
                </a:rPr>
                <a:t>Short</a:t>
              </a:r>
              <a:r>
                <a:rPr lang="en-US" sz="1100" dirty="0">
                  <a:solidFill>
                    <a:srgbClr val="FFFFFF"/>
                  </a:solidFill>
                  <a:effectLst/>
                  <a:latin typeface="Calibri" panose="020F0502020204030204" pitchFamily="34" charset="0"/>
                  <a:ea typeface="Calibri" panose="020F0502020204030204" pitchFamily="34" charset="0"/>
                  <a:cs typeface="Times New Roman" panose="02020603050405020304" pitchFamily="18" charset="0"/>
                </a:rPr>
                <a:t> </a:t>
              </a:r>
              <a:r>
                <a:rPr lang="en-US" sz="1100" b="1" i="1" dirty="0">
                  <a:solidFill>
                    <a:srgbClr val="FFFFFF"/>
                  </a:solidFill>
                  <a:effectLst/>
                  <a:latin typeface="Calibri" panose="020F0502020204030204" pitchFamily="34" charset="0"/>
                  <a:ea typeface="Calibri" panose="020F0502020204030204" pitchFamily="34" charset="0"/>
                  <a:cs typeface="Times New Roman" panose="02020603050405020304" pitchFamily="18" charset="0"/>
                </a:rPr>
                <a:t>Magnets</a:t>
              </a:r>
              <a:r>
                <a:rPr lang="en-US" sz="1100" dirty="0">
                  <a:solidFill>
                    <a:srgbClr val="FFFFFF"/>
                  </a:solidFill>
                  <a:effectLst/>
                  <a:latin typeface="Calibri" panose="020F0502020204030204" pitchFamily="34" charset="0"/>
                  <a:ea typeface="Calibri" panose="020F0502020204030204" pitchFamily="34" charset="0"/>
                  <a:cs typeface="Times New Roman" panose="02020603050405020304" pitchFamily="18" charset="0"/>
                </a:rPr>
                <a:t> </a:t>
              </a:r>
              <a:br>
                <a:rPr lang="en-US" sz="1100" dirty="0">
                  <a:solidFill>
                    <a:srgbClr val="FFFFFF"/>
                  </a:solidFill>
                  <a:effectLst/>
                  <a:latin typeface="Calibri" panose="020F0502020204030204" pitchFamily="34" charset="0"/>
                  <a:ea typeface="Calibri" panose="020F0502020204030204" pitchFamily="34" charset="0"/>
                  <a:cs typeface="Times New Roman" panose="02020603050405020304" pitchFamily="18" charset="0"/>
                </a:rPr>
              </a:br>
              <a:r>
                <a:rPr lang="en-US" sz="1100" b="1" i="1" dirty="0">
                  <a:solidFill>
                    <a:srgbClr val="FFFFFF"/>
                  </a:solidFill>
                  <a:effectLst/>
                  <a:latin typeface="Calibri" panose="020F0502020204030204" pitchFamily="34" charset="0"/>
                  <a:ea typeface="Calibri" panose="020F0502020204030204" pitchFamily="34" charset="0"/>
                  <a:cs typeface="Times New Roman" panose="02020603050405020304" pitchFamily="18" charset="0"/>
                </a:rPr>
                <a:t>Ultimate Field </a:t>
              </a:r>
              <a:r>
                <a:rPr lang="en-US" sz="1100" dirty="0">
                  <a:solidFill>
                    <a:srgbClr val="FFFFFF"/>
                  </a:solidFill>
                  <a:effectLst/>
                  <a:latin typeface="Calibri" panose="020F0502020204030204" pitchFamily="34" charset="0"/>
                  <a:ea typeface="Calibri" panose="020F0502020204030204" pitchFamily="34" charset="0"/>
                  <a:cs typeface="Times New Roman" panose="02020603050405020304" pitchFamily="18" charset="0"/>
                </a:rPr>
                <a:t>(14…16T)</a:t>
              </a:r>
              <a:endParaRPr lang="en-CH" sz="18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4" name="Trapezoid 13">
              <a:extLst>
                <a:ext uri="{FF2B5EF4-FFF2-40B4-BE49-F238E27FC236}">
                  <a16:creationId xmlns:a16="http://schemas.microsoft.com/office/drawing/2014/main" id="{439873C6-0617-297F-62BD-450331B4E203}"/>
                </a:ext>
              </a:extLst>
            </p:cNvPr>
            <p:cNvSpPr/>
            <p:nvPr/>
          </p:nvSpPr>
          <p:spPr>
            <a:xfrm flipV="1">
              <a:off x="1991100" y="2339030"/>
              <a:ext cx="2094843" cy="2021566"/>
            </a:xfrm>
            <a:prstGeom prst="trapezoid">
              <a:avLst>
                <a:gd name="adj" fmla="val 52582"/>
              </a:avLst>
            </a:prstGeom>
            <a:solidFill>
              <a:schemeClr val="bg1">
                <a:lumMod val="85000"/>
              </a:schemeClr>
            </a:solidFill>
            <a:ln w="12700" cap="flat" cmpd="sng" algn="ctr">
              <a:solidFill>
                <a:srgbClr val="4472C4">
                  <a:shade val="50000"/>
                </a:srgbClr>
              </a:solidFill>
              <a:prstDash val="solid"/>
              <a:miter lim="800000"/>
            </a:ln>
            <a:effectLst>
              <a:outerShdw blurRad="50800" dist="38100" dir="2700000" algn="tl" rotWithShape="0">
                <a:prstClr val="black">
                  <a:alpha val="40000"/>
                </a:prstClr>
              </a:outerShdw>
            </a:effectLst>
          </p:spPr>
          <p:txBody>
            <a:bodyPr wrap="square" rtlCol="0" anchor="ctr">
              <a:noAutofit/>
            </a:bodyPr>
            <a:lstStyle/>
            <a:p>
              <a:endParaRPr lang="en-US" sz="2800"/>
            </a:p>
          </p:txBody>
        </p:sp>
        <p:sp>
          <p:nvSpPr>
            <p:cNvPr id="15" name="Rectangle 14">
              <a:extLst>
                <a:ext uri="{FF2B5EF4-FFF2-40B4-BE49-F238E27FC236}">
                  <a16:creationId xmlns:a16="http://schemas.microsoft.com/office/drawing/2014/main" id="{A754B0EC-B734-3B81-2BC7-DD55132BCDE7}"/>
                </a:ext>
              </a:extLst>
            </p:cNvPr>
            <p:cNvSpPr/>
            <p:nvPr/>
          </p:nvSpPr>
          <p:spPr>
            <a:xfrm rot="10800000" flipV="1">
              <a:off x="2225476" y="2510818"/>
              <a:ext cx="1585549" cy="1289952"/>
            </a:xfrm>
            <a:prstGeom prst="rect">
              <a:avLst/>
            </a:prstGeom>
          </p:spPr>
          <p:txBody>
            <a:bodyPr wrap="square">
              <a:noAutofit/>
            </a:bodyPr>
            <a:lstStyle/>
            <a:p>
              <a:pPr algn="ctr" fontAlgn="base">
                <a:lnSpc>
                  <a:spcPct val="115000"/>
                </a:lnSpc>
                <a:spcAft>
                  <a:spcPts val="1000"/>
                </a:spcAft>
              </a:pPr>
              <a:r>
                <a:rPr lang="en-US" sz="1100" b="1" i="1" dirty="0">
                  <a:solidFill>
                    <a:srgbClr val="FFFFFF"/>
                  </a:solidFill>
                  <a:effectLst/>
                  <a:latin typeface="Calibri" panose="020F0502020204030204" pitchFamily="34" charset="0"/>
                  <a:ea typeface="Calibri" panose="020F0502020204030204" pitchFamily="34" charset="0"/>
                  <a:cs typeface="Times New Roman" panose="02020603050405020304" pitchFamily="18" charset="0"/>
                </a:rPr>
                <a:t>Long Magnets Ultimate Field Magnets</a:t>
              </a:r>
              <a:r>
                <a:rPr lang="en-US" sz="1100" dirty="0">
                  <a:solidFill>
                    <a:srgbClr val="FFFFFF"/>
                  </a:solidFill>
                  <a:effectLst/>
                  <a:latin typeface="Calibri" panose="020F0502020204030204" pitchFamily="34" charset="0"/>
                  <a:ea typeface="Calibri" panose="020F0502020204030204" pitchFamily="34" charset="0"/>
                  <a:cs typeface="Times New Roman" panose="02020603050405020304" pitchFamily="18" charset="0"/>
                </a:rPr>
                <a:t> </a:t>
              </a:r>
              <a:br>
                <a:rPr lang="en-US" sz="1100" dirty="0">
                  <a:solidFill>
                    <a:srgbClr val="FFFFFF"/>
                  </a:solidFill>
                  <a:effectLst/>
                  <a:latin typeface="Calibri" panose="020F0502020204030204" pitchFamily="34" charset="0"/>
                  <a:ea typeface="Calibri" panose="020F0502020204030204" pitchFamily="34" charset="0"/>
                  <a:cs typeface="Times New Roman" panose="02020603050405020304" pitchFamily="18" charset="0"/>
                </a:rPr>
              </a:br>
              <a:r>
                <a:rPr lang="en-US" sz="1100" dirty="0">
                  <a:solidFill>
                    <a:srgbClr val="FFFFFF"/>
                  </a:solidFill>
                  <a:effectLst/>
                  <a:latin typeface="Calibri" panose="020F0502020204030204" pitchFamily="34" charset="0"/>
                  <a:ea typeface="Calibri" panose="020F0502020204030204" pitchFamily="34" charset="0"/>
                  <a:cs typeface="Times New Roman" panose="02020603050405020304" pitchFamily="18" charset="0"/>
                </a:rPr>
                <a:t>(14…16 T)</a:t>
              </a:r>
              <a:endParaRPr lang="en-CH" sz="1800" dirty="0">
                <a:effectLst/>
                <a:latin typeface="Calibri" panose="020F0502020204030204" pitchFamily="34" charset="0"/>
                <a:ea typeface="Calibri" panose="020F0502020204030204" pitchFamily="34" charset="0"/>
                <a:cs typeface="Times New Roman" panose="02020603050405020304" pitchFamily="18" charset="0"/>
              </a:endParaRPr>
            </a:p>
          </p:txBody>
        </p:sp>
      </p:grpSp>
      <p:sp>
        <p:nvSpPr>
          <p:cNvPr id="17" name="Content Placeholder 1">
            <a:extLst>
              <a:ext uri="{FF2B5EF4-FFF2-40B4-BE49-F238E27FC236}">
                <a16:creationId xmlns:a16="http://schemas.microsoft.com/office/drawing/2014/main" id="{139C2EDC-78D3-4618-7C44-610AE04FA668}"/>
              </a:ext>
            </a:extLst>
          </p:cNvPr>
          <p:cNvSpPr txBox="1">
            <a:spLocks/>
          </p:cNvSpPr>
          <p:nvPr/>
        </p:nvSpPr>
        <p:spPr>
          <a:xfrm>
            <a:off x="901822" y="1141124"/>
            <a:ext cx="7880232" cy="4679951"/>
          </a:xfrm>
          <a:prstGeom prst="rect">
            <a:avLst/>
          </a:prstGeom>
        </p:spPr>
        <p:txBody>
          <a:bodyPr vert="horz" lIns="0" tIns="0" rIns="0" bIns="0" rtlCol="0">
            <a:noAutofit/>
          </a:bodyPr>
          <a:lstStyle>
            <a:lvl1pPr marL="177800" marR="0" indent="-177800" algn="l" defTabSz="914400" rtl="0" eaLnBrk="1" fontAlgn="auto" latinLnBrk="0" hangingPunct="1">
              <a:lnSpc>
                <a:spcPct val="110000"/>
              </a:lnSpc>
              <a:spcBef>
                <a:spcPts val="0"/>
              </a:spcBef>
              <a:spcAft>
                <a:spcPts val="0"/>
              </a:spcAft>
              <a:buClr>
                <a:schemeClr val="tx1"/>
              </a:buClr>
              <a:buSzPct val="100000"/>
              <a:buFont typeface="Arial" panose="020B0604020202020204" pitchFamily="34" charset="0"/>
              <a:buChar char="•"/>
              <a:tabLst/>
              <a:defRPr sz="1800" kern="1200" spc="0" baseline="0">
                <a:solidFill>
                  <a:schemeClr val="tx1"/>
                </a:solidFill>
                <a:latin typeface="+mn-lt"/>
                <a:ea typeface="+mn-ea"/>
                <a:cs typeface="+mn-cs"/>
              </a:defRPr>
            </a:lvl1pPr>
            <a:lvl2pPr marL="355600" marR="0" indent="-177800" algn="l" defTabSz="914400"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sz="1800" kern="1200" spc="0" baseline="0">
                <a:solidFill>
                  <a:schemeClr val="tx1"/>
                </a:solidFill>
                <a:latin typeface="+mn-lt"/>
                <a:ea typeface="+mn-ea"/>
                <a:cs typeface="+mn-cs"/>
              </a:defRPr>
            </a:lvl2pPr>
            <a:lvl3pPr marL="539750" marR="0" indent="-184150" algn="l" defTabSz="914400"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sz="1800" spc="0" baseline="0">
                <a:solidFill>
                  <a:schemeClr val="tx1"/>
                </a:solidFill>
                <a:latin typeface="+mn-lt"/>
                <a:ea typeface="ＭＳ Ｐゴシック" charset="-128"/>
                <a:cs typeface="ＭＳ Ｐゴシック" charset="-128"/>
              </a:defRPr>
            </a:lvl3pPr>
            <a:lvl4pPr marL="717550" marR="0" indent="-177800" algn="l" defTabSz="914400"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sz="1800" kern="1200" spc="0" baseline="0">
                <a:solidFill>
                  <a:schemeClr val="tx1"/>
                </a:solidFill>
                <a:latin typeface="+mn-lt"/>
                <a:ea typeface="ＭＳ Ｐゴシック" charset="0"/>
                <a:cs typeface="ＭＳ Ｐゴシック" charset="0"/>
              </a:defRPr>
            </a:lvl4pPr>
            <a:lvl5pPr marL="895350" marR="0" indent="-177800" algn="l" defTabSz="914400"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sz="1800" kern="1200" spc="0" baseline="0">
                <a:solidFill>
                  <a:schemeClr val="tx1"/>
                </a:solidFill>
                <a:latin typeface="+mn-lt"/>
                <a:ea typeface="+mn-ea"/>
                <a:cs typeface="ＭＳ Ｐゴシック" charset="0"/>
              </a:defRPr>
            </a:lvl5pPr>
            <a:lvl6pPr marL="1074738" indent="-179388" algn="l" rtl="0" eaLnBrk="1" fontAlgn="base" hangingPunct="1">
              <a:lnSpc>
                <a:spcPct val="110000"/>
              </a:lnSpc>
              <a:spcBef>
                <a:spcPct val="0"/>
              </a:spcBef>
              <a:spcAft>
                <a:spcPct val="0"/>
              </a:spcAft>
              <a:buClr>
                <a:schemeClr val="tx1"/>
              </a:buClr>
              <a:buFont typeface="Symbol" panose="05050102010706020507" pitchFamily="18" charset="2"/>
              <a:buChar char="-"/>
              <a:defRPr sz="1600">
                <a:solidFill>
                  <a:schemeClr val="tx1"/>
                </a:solidFill>
                <a:latin typeface="+mn-lt"/>
                <a:ea typeface="+mn-ea"/>
              </a:defRPr>
            </a:lvl6pPr>
            <a:lvl7pPr marL="1257300" indent="-182563" algn="l" rtl="0" eaLnBrk="1" fontAlgn="base" hangingPunct="1">
              <a:lnSpc>
                <a:spcPct val="110000"/>
              </a:lnSpc>
              <a:spcBef>
                <a:spcPct val="0"/>
              </a:spcBef>
              <a:spcAft>
                <a:spcPct val="0"/>
              </a:spcAft>
              <a:buFont typeface="Symbol" panose="05050102010706020507" pitchFamily="18" charset="2"/>
              <a:buChar char="-"/>
              <a:defRPr sz="1600">
                <a:solidFill>
                  <a:schemeClr val="tx1"/>
                </a:solidFill>
                <a:latin typeface="+mn-lt"/>
                <a:ea typeface="+mn-ea"/>
              </a:defRPr>
            </a:lvl7pPr>
            <a:lvl8pPr marL="1436688" indent="-179388" algn="l" rtl="0" eaLnBrk="1" fontAlgn="base" hangingPunct="1">
              <a:lnSpc>
                <a:spcPct val="110000"/>
              </a:lnSpc>
              <a:spcBef>
                <a:spcPct val="0"/>
              </a:spcBef>
              <a:spcAft>
                <a:spcPct val="0"/>
              </a:spcAft>
              <a:buFont typeface="Symbol" panose="05050102010706020507" pitchFamily="18" charset="2"/>
              <a:buChar char="-"/>
              <a:defRPr sz="1600">
                <a:solidFill>
                  <a:schemeClr val="tx1"/>
                </a:solidFill>
                <a:latin typeface="+mn-lt"/>
                <a:ea typeface="+mn-ea"/>
              </a:defRPr>
            </a:lvl8pPr>
            <a:lvl9pPr marL="1614488" indent="-177800" algn="l" rtl="0" eaLnBrk="1" fontAlgn="base" hangingPunct="1">
              <a:lnSpc>
                <a:spcPct val="110000"/>
              </a:lnSpc>
              <a:spcBef>
                <a:spcPct val="0"/>
              </a:spcBef>
              <a:spcAft>
                <a:spcPct val="0"/>
              </a:spcAft>
              <a:buFont typeface="Symbol" panose="05050102010706020507" pitchFamily="18" charset="2"/>
              <a:buChar char="-"/>
              <a:defRPr sz="1600">
                <a:solidFill>
                  <a:schemeClr val="tx1"/>
                </a:solidFill>
                <a:latin typeface="+mn-lt"/>
                <a:ea typeface="+mn-ea"/>
              </a:defRPr>
            </a:lvl9pPr>
          </a:lstStyle>
          <a:p>
            <a:r>
              <a:rPr lang="en-CH" sz="1800" dirty="0"/>
              <a:t>HFM R&amp;D has suffered from slow turnaround and late feedback on technology.</a:t>
            </a:r>
          </a:p>
          <a:p>
            <a:r>
              <a:rPr lang="en-US" sz="1800" dirty="0"/>
              <a:t>“We propose […] a </a:t>
            </a:r>
            <a:r>
              <a:rPr lang="en-US" sz="1800" dirty="0">
                <a:solidFill>
                  <a:srgbClr val="0070C0"/>
                </a:solidFill>
              </a:rPr>
              <a:t>succession of meaningful fast-turnaround demonstrations</a:t>
            </a:r>
            <a:r>
              <a:rPr lang="en-US" dirty="0">
                <a:solidFill>
                  <a:srgbClr val="0070C0"/>
                </a:solidFill>
              </a:rPr>
              <a:t> </a:t>
            </a:r>
            <a:r>
              <a:rPr lang="en-US" dirty="0"/>
              <a:t>[…]</a:t>
            </a:r>
            <a:r>
              <a:rPr lang="en-US" sz="1800" dirty="0"/>
              <a:t>. In this way, </a:t>
            </a:r>
            <a:r>
              <a:rPr lang="en-US" sz="1800" dirty="0">
                <a:solidFill>
                  <a:srgbClr val="0070C0"/>
                </a:solidFill>
              </a:rPr>
              <a:t>new technologies can be tested under realistic conditions at the earliest possible stage, the smallest relevant scale</a:t>
            </a:r>
            <a:r>
              <a:rPr lang="en-US" sz="1800" dirty="0"/>
              <a:t> and cost, and the fastest pace.“ </a:t>
            </a:r>
            <a:r>
              <a:rPr lang="en-US" sz="1400" dirty="0"/>
              <a:t>[LDG Roadmap for High-Field Magnets.]</a:t>
            </a:r>
          </a:p>
          <a:p>
            <a:endParaRPr lang="en-CH" dirty="0"/>
          </a:p>
        </p:txBody>
      </p:sp>
      <p:sp>
        <p:nvSpPr>
          <p:cNvPr id="21" name="TextBox 20">
            <a:extLst>
              <a:ext uri="{FF2B5EF4-FFF2-40B4-BE49-F238E27FC236}">
                <a16:creationId xmlns:a16="http://schemas.microsoft.com/office/drawing/2014/main" id="{049A1C17-C111-780A-73ED-A7016A0A62CC}"/>
              </a:ext>
            </a:extLst>
          </p:cNvPr>
          <p:cNvSpPr txBox="1"/>
          <p:nvPr/>
        </p:nvSpPr>
        <p:spPr>
          <a:xfrm>
            <a:off x="1573664" y="3068960"/>
            <a:ext cx="914400" cy="914400"/>
          </a:xfrm>
          <a:prstGeom prst="rect">
            <a:avLst/>
          </a:prstGeom>
          <a:noFill/>
        </p:spPr>
        <p:txBody>
          <a:bodyPr wrap="none" lIns="0" tIns="0" rIns="0" bIns="0" rtlCol="0">
            <a:noAutofit/>
          </a:bodyPr>
          <a:lstStyle/>
          <a:p>
            <a:pPr>
              <a:lnSpc>
                <a:spcPct val="110000"/>
              </a:lnSpc>
              <a:spcBef>
                <a:spcPts val="0"/>
              </a:spcBef>
            </a:pPr>
            <a:r>
              <a:rPr lang="en-CH" sz="1800" kern="1000" spc="30" dirty="0">
                <a:solidFill>
                  <a:srgbClr val="0070C0"/>
                </a:solidFill>
                <a:latin typeface="+mn-lt"/>
                <a:cs typeface="Franklin Gothic Book"/>
              </a:rPr>
              <a:t>2019</a:t>
            </a:r>
          </a:p>
        </p:txBody>
      </p:sp>
      <p:sp>
        <p:nvSpPr>
          <p:cNvPr id="22" name="TextBox 21">
            <a:extLst>
              <a:ext uri="{FF2B5EF4-FFF2-40B4-BE49-F238E27FC236}">
                <a16:creationId xmlns:a16="http://schemas.microsoft.com/office/drawing/2014/main" id="{4EF19C47-4411-A2B5-D0E4-4ECC72AF2446}"/>
              </a:ext>
            </a:extLst>
          </p:cNvPr>
          <p:cNvSpPr txBox="1"/>
          <p:nvPr/>
        </p:nvSpPr>
        <p:spPr>
          <a:xfrm>
            <a:off x="1566500" y="3384424"/>
            <a:ext cx="914400" cy="914400"/>
          </a:xfrm>
          <a:prstGeom prst="rect">
            <a:avLst/>
          </a:prstGeom>
          <a:noFill/>
        </p:spPr>
        <p:txBody>
          <a:bodyPr wrap="none" lIns="0" tIns="0" rIns="0" bIns="0" rtlCol="0">
            <a:noAutofit/>
          </a:bodyPr>
          <a:lstStyle/>
          <a:p>
            <a:pPr>
              <a:lnSpc>
                <a:spcPct val="110000"/>
              </a:lnSpc>
              <a:spcBef>
                <a:spcPts val="0"/>
              </a:spcBef>
            </a:pPr>
            <a:r>
              <a:rPr lang="en-CH" sz="1800" kern="1000" spc="30" dirty="0">
                <a:solidFill>
                  <a:srgbClr val="0070C0"/>
                </a:solidFill>
                <a:latin typeface="+mn-lt"/>
                <a:cs typeface="Franklin Gothic Book"/>
              </a:rPr>
              <a:t>2020</a:t>
            </a:r>
          </a:p>
        </p:txBody>
      </p:sp>
      <p:sp>
        <p:nvSpPr>
          <p:cNvPr id="23" name="TextBox 22">
            <a:extLst>
              <a:ext uri="{FF2B5EF4-FFF2-40B4-BE49-F238E27FC236}">
                <a16:creationId xmlns:a16="http://schemas.microsoft.com/office/drawing/2014/main" id="{75AE7741-3DB1-78A8-2F3E-7ACE842146FD}"/>
              </a:ext>
            </a:extLst>
          </p:cNvPr>
          <p:cNvSpPr txBox="1"/>
          <p:nvPr/>
        </p:nvSpPr>
        <p:spPr>
          <a:xfrm>
            <a:off x="1563641" y="3774422"/>
            <a:ext cx="914400" cy="914400"/>
          </a:xfrm>
          <a:prstGeom prst="rect">
            <a:avLst/>
          </a:prstGeom>
          <a:noFill/>
        </p:spPr>
        <p:txBody>
          <a:bodyPr wrap="none" lIns="0" tIns="0" rIns="0" bIns="0" rtlCol="0">
            <a:noAutofit/>
          </a:bodyPr>
          <a:lstStyle/>
          <a:p>
            <a:pPr>
              <a:lnSpc>
                <a:spcPct val="110000"/>
              </a:lnSpc>
              <a:spcBef>
                <a:spcPts val="0"/>
              </a:spcBef>
            </a:pPr>
            <a:r>
              <a:rPr lang="en-CH" sz="1800" kern="1000" spc="30" dirty="0">
                <a:solidFill>
                  <a:srgbClr val="0070C0"/>
                </a:solidFill>
                <a:latin typeface="+mn-lt"/>
                <a:cs typeface="Franklin Gothic Book"/>
              </a:rPr>
              <a:t>2023</a:t>
            </a:r>
          </a:p>
        </p:txBody>
      </p:sp>
      <p:sp>
        <p:nvSpPr>
          <p:cNvPr id="26" name="TextBox 25">
            <a:extLst>
              <a:ext uri="{FF2B5EF4-FFF2-40B4-BE49-F238E27FC236}">
                <a16:creationId xmlns:a16="http://schemas.microsoft.com/office/drawing/2014/main" id="{819C8A12-4D05-3FA2-2344-0BA1879E366B}"/>
              </a:ext>
            </a:extLst>
          </p:cNvPr>
          <p:cNvSpPr txBox="1"/>
          <p:nvPr/>
        </p:nvSpPr>
        <p:spPr>
          <a:xfrm>
            <a:off x="1565868" y="2874640"/>
            <a:ext cx="914400" cy="914400"/>
          </a:xfrm>
          <a:prstGeom prst="rect">
            <a:avLst/>
          </a:prstGeom>
          <a:noFill/>
        </p:spPr>
        <p:txBody>
          <a:bodyPr wrap="none" lIns="0" tIns="0" rIns="0" bIns="0" rtlCol="0">
            <a:noAutofit/>
          </a:bodyPr>
          <a:lstStyle/>
          <a:p>
            <a:pPr>
              <a:lnSpc>
                <a:spcPct val="110000"/>
              </a:lnSpc>
              <a:spcBef>
                <a:spcPts val="0"/>
              </a:spcBef>
            </a:pPr>
            <a:r>
              <a:rPr lang="en-CH" sz="1200" i="1" kern="1000" spc="30" dirty="0">
                <a:solidFill>
                  <a:srgbClr val="0070C0"/>
                </a:solidFill>
                <a:latin typeface="+mn-lt"/>
                <a:cs typeface="Franklin Gothic Book"/>
              </a:rPr>
              <a:t>First deliverable</a:t>
            </a:r>
          </a:p>
        </p:txBody>
      </p:sp>
      <p:sp>
        <p:nvSpPr>
          <p:cNvPr id="27" name="TextBox 26">
            <a:extLst>
              <a:ext uri="{FF2B5EF4-FFF2-40B4-BE49-F238E27FC236}">
                <a16:creationId xmlns:a16="http://schemas.microsoft.com/office/drawing/2014/main" id="{98D9096D-709F-81FD-503F-0085AF8BEFA2}"/>
              </a:ext>
            </a:extLst>
          </p:cNvPr>
          <p:cNvSpPr txBox="1"/>
          <p:nvPr/>
        </p:nvSpPr>
        <p:spPr>
          <a:xfrm>
            <a:off x="6549571" y="3090664"/>
            <a:ext cx="914400" cy="914400"/>
          </a:xfrm>
          <a:prstGeom prst="rect">
            <a:avLst/>
          </a:prstGeom>
          <a:noFill/>
        </p:spPr>
        <p:txBody>
          <a:bodyPr wrap="none" lIns="0" tIns="0" rIns="0" bIns="0" rtlCol="0">
            <a:noAutofit/>
          </a:bodyPr>
          <a:lstStyle/>
          <a:p>
            <a:pPr>
              <a:lnSpc>
                <a:spcPct val="110000"/>
              </a:lnSpc>
              <a:spcBef>
                <a:spcPts val="0"/>
              </a:spcBef>
            </a:pPr>
            <a:r>
              <a:rPr lang="en-CH" sz="1800" kern="1000" spc="30" dirty="0">
                <a:solidFill>
                  <a:srgbClr val="0070C0"/>
                </a:solidFill>
                <a:latin typeface="+mn-lt"/>
                <a:cs typeface="Franklin Gothic Book"/>
              </a:rPr>
              <a:t>100s</a:t>
            </a:r>
          </a:p>
        </p:txBody>
      </p:sp>
      <p:sp>
        <p:nvSpPr>
          <p:cNvPr id="28" name="TextBox 27">
            <a:extLst>
              <a:ext uri="{FF2B5EF4-FFF2-40B4-BE49-F238E27FC236}">
                <a16:creationId xmlns:a16="http://schemas.microsoft.com/office/drawing/2014/main" id="{12869F28-DBCC-5378-26B9-199434ED2F39}"/>
              </a:ext>
            </a:extLst>
          </p:cNvPr>
          <p:cNvSpPr txBox="1"/>
          <p:nvPr/>
        </p:nvSpPr>
        <p:spPr>
          <a:xfrm>
            <a:off x="6553588" y="3423341"/>
            <a:ext cx="914400" cy="914400"/>
          </a:xfrm>
          <a:prstGeom prst="rect">
            <a:avLst/>
          </a:prstGeom>
          <a:noFill/>
        </p:spPr>
        <p:txBody>
          <a:bodyPr wrap="none" lIns="0" tIns="0" rIns="0" bIns="0" rtlCol="0">
            <a:noAutofit/>
          </a:bodyPr>
          <a:lstStyle/>
          <a:p>
            <a:pPr>
              <a:lnSpc>
                <a:spcPct val="110000"/>
              </a:lnSpc>
              <a:spcBef>
                <a:spcPts val="0"/>
              </a:spcBef>
            </a:pPr>
            <a:r>
              <a:rPr lang="en-CH" sz="1800" kern="1000" spc="30" dirty="0">
                <a:solidFill>
                  <a:srgbClr val="0070C0"/>
                </a:solidFill>
                <a:latin typeface="+mn-lt"/>
                <a:cs typeface="Franklin Gothic Book"/>
              </a:rPr>
              <a:t>10</a:t>
            </a:r>
          </a:p>
        </p:txBody>
      </p:sp>
      <p:sp>
        <p:nvSpPr>
          <p:cNvPr id="29" name="TextBox 28">
            <a:extLst>
              <a:ext uri="{FF2B5EF4-FFF2-40B4-BE49-F238E27FC236}">
                <a16:creationId xmlns:a16="http://schemas.microsoft.com/office/drawing/2014/main" id="{17A6725E-17B1-1180-DE0E-3051628CF9C1}"/>
              </a:ext>
            </a:extLst>
          </p:cNvPr>
          <p:cNvSpPr txBox="1"/>
          <p:nvPr/>
        </p:nvSpPr>
        <p:spPr>
          <a:xfrm>
            <a:off x="6561896" y="3882752"/>
            <a:ext cx="914400" cy="914400"/>
          </a:xfrm>
          <a:prstGeom prst="rect">
            <a:avLst/>
          </a:prstGeom>
          <a:noFill/>
        </p:spPr>
        <p:txBody>
          <a:bodyPr wrap="none" lIns="0" tIns="0" rIns="0" bIns="0" rtlCol="0">
            <a:noAutofit/>
          </a:bodyPr>
          <a:lstStyle/>
          <a:p>
            <a:pPr>
              <a:lnSpc>
                <a:spcPct val="110000"/>
              </a:lnSpc>
              <a:spcBef>
                <a:spcPts val="0"/>
              </a:spcBef>
            </a:pPr>
            <a:r>
              <a:rPr lang="en-CH" sz="1800" kern="1000" spc="30" dirty="0">
                <a:solidFill>
                  <a:srgbClr val="0070C0"/>
                </a:solidFill>
                <a:latin typeface="+mn-lt"/>
                <a:cs typeface="Franklin Gothic Book"/>
              </a:rPr>
              <a:t>2-3</a:t>
            </a:r>
          </a:p>
        </p:txBody>
      </p:sp>
      <p:sp>
        <p:nvSpPr>
          <p:cNvPr id="30" name="TextBox 29">
            <a:extLst>
              <a:ext uri="{FF2B5EF4-FFF2-40B4-BE49-F238E27FC236}">
                <a16:creationId xmlns:a16="http://schemas.microsoft.com/office/drawing/2014/main" id="{E1A6092E-625F-7974-01D4-7B39DCC1134A}"/>
              </a:ext>
            </a:extLst>
          </p:cNvPr>
          <p:cNvSpPr txBox="1"/>
          <p:nvPr/>
        </p:nvSpPr>
        <p:spPr>
          <a:xfrm>
            <a:off x="6561896" y="4458816"/>
            <a:ext cx="914400" cy="914400"/>
          </a:xfrm>
          <a:prstGeom prst="rect">
            <a:avLst/>
          </a:prstGeom>
          <a:noFill/>
        </p:spPr>
        <p:txBody>
          <a:bodyPr wrap="none" lIns="0" tIns="0" rIns="0" bIns="0" rtlCol="0">
            <a:noAutofit/>
          </a:bodyPr>
          <a:lstStyle/>
          <a:p>
            <a:pPr>
              <a:lnSpc>
                <a:spcPct val="110000"/>
              </a:lnSpc>
              <a:spcBef>
                <a:spcPts val="0"/>
              </a:spcBef>
            </a:pPr>
            <a:r>
              <a:rPr lang="en-CH" sz="1800" kern="1000" spc="30" dirty="0">
                <a:solidFill>
                  <a:srgbClr val="0070C0"/>
                </a:solidFill>
                <a:latin typeface="+mn-lt"/>
                <a:cs typeface="Franklin Gothic Book"/>
              </a:rPr>
              <a:t>0.5-1</a:t>
            </a:r>
          </a:p>
        </p:txBody>
      </p:sp>
      <p:sp>
        <p:nvSpPr>
          <p:cNvPr id="31" name="TextBox 30">
            <a:extLst>
              <a:ext uri="{FF2B5EF4-FFF2-40B4-BE49-F238E27FC236}">
                <a16:creationId xmlns:a16="http://schemas.microsoft.com/office/drawing/2014/main" id="{DB2D5A0C-CD8E-4CC6-074C-C8FFFB555E24}"/>
              </a:ext>
            </a:extLst>
          </p:cNvPr>
          <p:cNvSpPr txBox="1"/>
          <p:nvPr/>
        </p:nvSpPr>
        <p:spPr>
          <a:xfrm>
            <a:off x="6566351" y="2884468"/>
            <a:ext cx="1610235" cy="265095"/>
          </a:xfrm>
          <a:prstGeom prst="rect">
            <a:avLst/>
          </a:prstGeom>
          <a:noFill/>
        </p:spPr>
        <p:txBody>
          <a:bodyPr wrap="none" lIns="0" tIns="0" rIns="0" bIns="0" rtlCol="0">
            <a:noAutofit/>
          </a:bodyPr>
          <a:lstStyle/>
          <a:p>
            <a:pPr>
              <a:lnSpc>
                <a:spcPct val="110000"/>
              </a:lnSpc>
              <a:spcBef>
                <a:spcPts val="0"/>
              </a:spcBef>
            </a:pPr>
            <a:r>
              <a:rPr lang="en-CH" sz="1200" i="1" kern="1000" spc="30" dirty="0">
                <a:solidFill>
                  <a:srgbClr val="0070C0"/>
                </a:solidFill>
                <a:latin typeface="+mn-lt"/>
                <a:cs typeface="Franklin Gothic Book"/>
              </a:rPr>
              <a:t>#Deliverables / year</a:t>
            </a:r>
          </a:p>
        </p:txBody>
      </p:sp>
      <p:sp>
        <p:nvSpPr>
          <p:cNvPr id="32" name="TextBox 31">
            <a:extLst>
              <a:ext uri="{FF2B5EF4-FFF2-40B4-BE49-F238E27FC236}">
                <a16:creationId xmlns:a16="http://schemas.microsoft.com/office/drawing/2014/main" id="{B213A4F4-FB83-B301-6526-3F38851974E4}"/>
              </a:ext>
            </a:extLst>
          </p:cNvPr>
          <p:cNvSpPr txBox="1"/>
          <p:nvPr/>
        </p:nvSpPr>
        <p:spPr>
          <a:xfrm>
            <a:off x="5743783" y="5532522"/>
            <a:ext cx="914400" cy="914400"/>
          </a:xfrm>
          <a:prstGeom prst="rect">
            <a:avLst/>
          </a:prstGeom>
          <a:noFill/>
        </p:spPr>
        <p:txBody>
          <a:bodyPr wrap="none" lIns="0" tIns="0" rIns="0" bIns="0" rtlCol="0">
            <a:noAutofit/>
          </a:bodyPr>
          <a:lstStyle/>
          <a:p>
            <a:pPr>
              <a:lnSpc>
                <a:spcPct val="110000"/>
              </a:lnSpc>
              <a:spcBef>
                <a:spcPts val="0"/>
              </a:spcBef>
            </a:pPr>
            <a:r>
              <a:rPr lang="en-CH" sz="1400" kern="1000" spc="30" dirty="0">
                <a:solidFill>
                  <a:srgbClr val="0070C0"/>
                </a:solidFill>
                <a:latin typeface="+mn-lt"/>
                <a:cs typeface="Franklin Gothic Book"/>
              </a:rPr>
              <a:t>Long-magnet infrastructure </a:t>
            </a:r>
            <a:br>
              <a:rPr lang="en-CH" sz="1400" kern="1000" spc="30" dirty="0">
                <a:solidFill>
                  <a:srgbClr val="0070C0"/>
                </a:solidFill>
                <a:latin typeface="+mn-lt"/>
                <a:cs typeface="Franklin Gothic Book"/>
              </a:rPr>
            </a:br>
            <a:r>
              <a:rPr lang="en-CH" sz="1400" kern="1000" spc="30" dirty="0">
                <a:solidFill>
                  <a:srgbClr val="0070C0"/>
                </a:solidFill>
                <a:latin typeface="+mn-lt"/>
                <a:cs typeface="Franklin Gothic Book"/>
              </a:rPr>
              <a:t>available only at CERN.</a:t>
            </a:r>
          </a:p>
        </p:txBody>
      </p:sp>
      <p:grpSp>
        <p:nvGrpSpPr>
          <p:cNvPr id="33" name="Group 32">
            <a:extLst>
              <a:ext uri="{FF2B5EF4-FFF2-40B4-BE49-F238E27FC236}">
                <a16:creationId xmlns:a16="http://schemas.microsoft.com/office/drawing/2014/main" id="{78693BBB-CAAA-3312-28F0-58FD5881437C}"/>
              </a:ext>
            </a:extLst>
          </p:cNvPr>
          <p:cNvGrpSpPr/>
          <p:nvPr/>
        </p:nvGrpSpPr>
        <p:grpSpPr>
          <a:xfrm>
            <a:off x="2329914" y="5679339"/>
            <a:ext cx="1497474" cy="914400"/>
            <a:chOff x="4958836" y="2879829"/>
            <a:chExt cx="3681295" cy="2247904"/>
          </a:xfrm>
        </p:grpSpPr>
        <p:pic>
          <p:nvPicPr>
            <p:cNvPr id="34" name="Picture 33">
              <a:extLst>
                <a:ext uri="{FF2B5EF4-FFF2-40B4-BE49-F238E27FC236}">
                  <a16:creationId xmlns:a16="http://schemas.microsoft.com/office/drawing/2014/main" id="{22DEF725-D2F9-9154-8770-5472222CDA44}"/>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6796909" y="2879829"/>
              <a:ext cx="1843222" cy="2247904"/>
            </a:xfrm>
            <a:prstGeom prst="rect">
              <a:avLst/>
            </a:prstGeom>
          </p:spPr>
        </p:pic>
        <p:pic>
          <p:nvPicPr>
            <p:cNvPr id="35" name="Picture 34">
              <a:extLst>
                <a:ext uri="{FF2B5EF4-FFF2-40B4-BE49-F238E27FC236}">
                  <a16:creationId xmlns:a16="http://schemas.microsoft.com/office/drawing/2014/main" id="{E9D70C64-54F5-D1B1-0513-C9D8A8204D52}"/>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flipH="1">
              <a:off x="4958836" y="2879829"/>
              <a:ext cx="1843222" cy="2247904"/>
            </a:xfrm>
            <a:prstGeom prst="rect">
              <a:avLst/>
            </a:prstGeom>
          </p:spPr>
        </p:pic>
      </p:grpSp>
      <p:pic>
        <p:nvPicPr>
          <p:cNvPr id="36" name="Picture 35">
            <a:extLst>
              <a:ext uri="{FF2B5EF4-FFF2-40B4-BE49-F238E27FC236}">
                <a16:creationId xmlns:a16="http://schemas.microsoft.com/office/drawing/2014/main" id="{18F5A0D5-86B7-F373-9055-27BEC79BD018}"/>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rot="10800000">
            <a:off x="240500" y="2770388"/>
            <a:ext cx="887437" cy="950300"/>
          </a:xfrm>
          <a:prstGeom prst="rect">
            <a:avLst/>
          </a:prstGeom>
        </p:spPr>
      </p:pic>
      <p:pic>
        <p:nvPicPr>
          <p:cNvPr id="37" name="Picture 36">
            <a:extLst>
              <a:ext uri="{FF2B5EF4-FFF2-40B4-BE49-F238E27FC236}">
                <a16:creationId xmlns:a16="http://schemas.microsoft.com/office/drawing/2014/main" id="{6BE112A6-7641-BC81-133B-3B2159243B81}"/>
              </a:ext>
            </a:extLst>
          </p:cNvPr>
          <p:cNvPicPr>
            <a:picLocks noChangeAspect="1"/>
          </p:cNvPicPr>
          <p:nvPr/>
        </p:nvPicPr>
        <p:blipFill rotWithShape="1">
          <a:blip r:embed="rId4" cstate="print">
            <a:extLst>
              <a:ext uri="{28A0092B-C50C-407E-A947-70E740481C1C}">
                <a14:useLocalDpi xmlns:a14="http://schemas.microsoft.com/office/drawing/2010/main"/>
              </a:ext>
            </a:extLst>
          </a:blip>
          <a:srcRect/>
          <a:stretch/>
        </p:blipFill>
        <p:spPr>
          <a:xfrm>
            <a:off x="170443" y="3743491"/>
            <a:ext cx="1030039" cy="232048"/>
          </a:xfrm>
          <a:prstGeom prst="rect">
            <a:avLst/>
          </a:prstGeom>
        </p:spPr>
      </p:pic>
      <p:pic>
        <p:nvPicPr>
          <p:cNvPr id="47" name="Picture 46">
            <a:extLst>
              <a:ext uri="{FF2B5EF4-FFF2-40B4-BE49-F238E27FC236}">
                <a16:creationId xmlns:a16="http://schemas.microsoft.com/office/drawing/2014/main" id="{0EB7ABC5-EA31-EBEA-0AB1-31081CCE39E7}"/>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8028889" y="4420394"/>
            <a:ext cx="1042658" cy="512183"/>
          </a:xfrm>
          <a:prstGeom prst="rect">
            <a:avLst/>
          </a:prstGeom>
          <a:solidFill>
            <a:schemeClr val="bg1"/>
          </a:solidFill>
        </p:spPr>
      </p:pic>
      <p:pic>
        <p:nvPicPr>
          <p:cNvPr id="48" name="Picture 47" descr="A screenshot of a computer&#10;&#10;Description automatically generated with low confidence">
            <a:extLst>
              <a:ext uri="{FF2B5EF4-FFF2-40B4-BE49-F238E27FC236}">
                <a16:creationId xmlns:a16="http://schemas.microsoft.com/office/drawing/2014/main" id="{B98120D2-93BD-7CF3-2EF0-0BA03F943B4A}"/>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rot="18000000">
            <a:off x="6902265" y="3472393"/>
            <a:ext cx="2532104" cy="522647"/>
          </a:xfrm>
          <a:prstGeom prst="rect">
            <a:avLst/>
          </a:prstGeom>
        </p:spPr>
      </p:pic>
      <p:grpSp>
        <p:nvGrpSpPr>
          <p:cNvPr id="53" name="Group 52">
            <a:extLst>
              <a:ext uri="{FF2B5EF4-FFF2-40B4-BE49-F238E27FC236}">
                <a16:creationId xmlns:a16="http://schemas.microsoft.com/office/drawing/2014/main" id="{5315997D-711C-B9E5-26A3-29D997FBAC1B}"/>
              </a:ext>
            </a:extLst>
          </p:cNvPr>
          <p:cNvGrpSpPr/>
          <p:nvPr/>
        </p:nvGrpSpPr>
        <p:grpSpPr>
          <a:xfrm>
            <a:off x="80391" y="4458816"/>
            <a:ext cx="2073638" cy="2144292"/>
            <a:chOff x="5743783" y="404126"/>
            <a:chExt cx="5432079" cy="5617162"/>
          </a:xfrm>
        </p:grpSpPr>
        <p:pic>
          <p:nvPicPr>
            <p:cNvPr id="50" name="Picture 49" descr="Chart&#10;&#10;Description automatically generated with medium confidence">
              <a:extLst>
                <a:ext uri="{FF2B5EF4-FFF2-40B4-BE49-F238E27FC236}">
                  <a16:creationId xmlns:a16="http://schemas.microsoft.com/office/drawing/2014/main" id="{9BDE7ABB-F68B-D9C6-6A04-D88FE2A7B5E5}"/>
                </a:ext>
              </a:extLst>
            </p:cNvPr>
            <p:cNvPicPr>
              <a:picLocks noChangeAspect="1"/>
            </p:cNvPicPr>
            <p:nvPr/>
          </p:nvPicPr>
          <p:blipFill rotWithShape="1">
            <a:blip r:embed="rId7" cstate="screen">
              <a:extLst>
                <a:ext uri="{28A0092B-C50C-407E-A947-70E740481C1C}">
                  <a14:useLocalDpi xmlns:a14="http://schemas.microsoft.com/office/drawing/2010/main"/>
                </a:ext>
              </a:extLst>
            </a:blip>
            <a:srcRect/>
            <a:stretch/>
          </p:blipFill>
          <p:spPr>
            <a:xfrm>
              <a:off x="5743783" y="411078"/>
              <a:ext cx="5432079" cy="5610210"/>
            </a:xfrm>
            <a:prstGeom prst="rect">
              <a:avLst/>
            </a:prstGeom>
          </p:spPr>
        </p:pic>
        <p:sp>
          <p:nvSpPr>
            <p:cNvPr id="51" name="Rectangle 50">
              <a:extLst>
                <a:ext uri="{FF2B5EF4-FFF2-40B4-BE49-F238E27FC236}">
                  <a16:creationId xmlns:a16="http://schemas.microsoft.com/office/drawing/2014/main" id="{31744F1E-E1AD-484E-5654-5168018F6F40}"/>
                </a:ext>
              </a:extLst>
            </p:cNvPr>
            <p:cNvSpPr/>
            <p:nvPr/>
          </p:nvSpPr>
          <p:spPr bwMode="auto">
            <a:xfrm>
              <a:off x="5845225" y="4420394"/>
              <a:ext cx="1895127" cy="1598090"/>
            </a:xfrm>
            <a:prstGeom prst="rect">
              <a:avLst/>
            </a:prstGeom>
            <a:solidFill>
              <a:srgbClr val="F5F7F6"/>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CH" sz="2400" b="0" i="0" u="none" strike="noStrike" cap="none" normalizeH="0" baseline="0">
                <a:ln>
                  <a:noFill/>
                </a:ln>
                <a:solidFill>
                  <a:schemeClr val="tx1"/>
                </a:solidFill>
                <a:effectLst/>
                <a:latin typeface="Times" charset="0"/>
              </a:endParaRPr>
            </a:p>
          </p:txBody>
        </p:sp>
        <p:sp>
          <p:nvSpPr>
            <p:cNvPr id="52" name="Rectangle 51">
              <a:extLst>
                <a:ext uri="{FF2B5EF4-FFF2-40B4-BE49-F238E27FC236}">
                  <a16:creationId xmlns:a16="http://schemas.microsoft.com/office/drawing/2014/main" id="{D2088632-10BF-523A-DE71-4D96C1BFB122}"/>
                </a:ext>
              </a:extLst>
            </p:cNvPr>
            <p:cNvSpPr/>
            <p:nvPr/>
          </p:nvSpPr>
          <p:spPr bwMode="auto">
            <a:xfrm>
              <a:off x="9756576" y="404126"/>
              <a:ext cx="1299101" cy="736998"/>
            </a:xfrm>
            <a:prstGeom prst="rect">
              <a:avLst/>
            </a:prstGeom>
            <a:solidFill>
              <a:srgbClr val="F5F7F6"/>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CH" sz="2400" b="0" i="0" u="none" strike="noStrike" cap="none" normalizeH="0" baseline="0">
                <a:ln>
                  <a:noFill/>
                </a:ln>
                <a:solidFill>
                  <a:schemeClr val="tx1"/>
                </a:solidFill>
                <a:effectLst/>
                <a:latin typeface="Times" charset="0"/>
              </a:endParaRPr>
            </a:p>
          </p:txBody>
        </p:sp>
      </p:grpSp>
      <p:sp>
        <p:nvSpPr>
          <p:cNvPr id="24" name="TextBox 23">
            <a:extLst>
              <a:ext uri="{FF2B5EF4-FFF2-40B4-BE49-F238E27FC236}">
                <a16:creationId xmlns:a16="http://schemas.microsoft.com/office/drawing/2014/main" id="{12593100-285C-D3C2-DEE7-7D2A69D2CD96}"/>
              </a:ext>
            </a:extLst>
          </p:cNvPr>
          <p:cNvSpPr txBox="1"/>
          <p:nvPr/>
        </p:nvSpPr>
        <p:spPr>
          <a:xfrm>
            <a:off x="1588068" y="4471490"/>
            <a:ext cx="914400" cy="914400"/>
          </a:xfrm>
          <a:prstGeom prst="rect">
            <a:avLst/>
          </a:prstGeom>
          <a:noFill/>
        </p:spPr>
        <p:txBody>
          <a:bodyPr wrap="none" lIns="0" tIns="0" rIns="0" bIns="0" rtlCol="0">
            <a:noAutofit/>
          </a:bodyPr>
          <a:lstStyle/>
          <a:p>
            <a:pPr>
              <a:lnSpc>
                <a:spcPct val="110000"/>
              </a:lnSpc>
              <a:spcBef>
                <a:spcPts val="0"/>
              </a:spcBef>
            </a:pPr>
            <a:r>
              <a:rPr lang="en-CH" sz="1800" kern="1000" spc="30" dirty="0">
                <a:solidFill>
                  <a:srgbClr val="0070C0"/>
                </a:solidFill>
                <a:latin typeface="+mn-lt"/>
                <a:cs typeface="Franklin Gothic Book"/>
              </a:rPr>
              <a:t>2025/26</a:t>
            </a:r>
          </a:p>
        </p:txBody>
      </p:sp>
      <p:sp>
        <p:nvSpPr>
          <p:cNvPr id="54" name="TextBox 53">
            <a:extLst>
              <a:ext uri="{FF2B5EF4-FFF2-40B4-BE49-F238E27FC236}">
                <a16:creationId xmlns:a16="http://schemas.microsoft.com/office/drawing/2014/main" id="{2272DEAF-AC2E-6FB5-EC30-B03059914E01}"/>
              </a:ext>
            </a:extLst>
          </p:cNvPr>
          <p:cNvSpPr txBox="1"/>
          <p:nvPr/>
        </p:nvSpPr>
        <p:spPr>
          <a:xfrm>
            <a:off x="213537" y="6602038"/>
            <a:ext cx="914400" cy="914400"/>
          </a:xfrm>
          <a:prstGeom prst="rect">
            <a:avLst/>
          </a:prstGeom>
          <a:noFill/>
        </p:spPr>
        <p:txBody>
          <a:bodyPr wrap="none" lIns="0" tIns="0" rIns="0" bIns="0" rtlCol="0">
            <a:noAutofit/>
          </a:bodyPr>
          <a:lstStyle/>
          <a:p>
            <a:pPr>
              <a:lnSpc>
                <a:spcPct val="110000"/>
              </a:lnSpc>
              <a:spcBef>
                <a:spcPts val="0"/>
              </a:spcBef>
            </a:pPr>
            <a:r>
              <a:rPr lang="en-CH" sz="1200" kern="1000" spc="30" dirty="0">
                <a:latin typeface="+mn-lt"/>
                <a:cs typeface="Franklin Gothic Book"/>
              </a:rPr>
              <a:t>[Q. Xu, FCC Week 2016]</a:t>
            </a:r>
          </a:p>
        </p:txBody>
      </p:sp>
      <p:sp>
        <p:nvSpPr>
          <p:cNvPr id="2" name="TextBox 1">
            <a:extLst>
              <a:ext uri="{FF2B5EF4-FFF2-40B4-BE49-F238E27FC236}">
                <a16:creationId xmlns:a16="http://schemas.microsoft.com/office/drawing/2014/main" id="{594E70AF-B680-4D19-3137-CAFB8CAC92E5}"/>
              </a:ext>
            </a:extLst>
          </p:cNvPr>
          <p:cNvSpPr txBox="1"/>
          <p:nvPr/>
        </p:nvSpPr>
        <p:spPr>
          <a:xfrm>
            <a:off x="1763688" y="3149563"/>
            <a:ext cx="914400" cy="914400"/>
          </a:xfrm>
          <a:prstGeom prst="rect">
            <a:avLst/>
          </a:prstGeom>
          <a:noFill/>
        </p:spPr>
        <p:txBody>
          <a:bodyPr wrap="none" lIns="0" tIns="0" rIns="0" bIns="0" rtlCol="0">
            <a:noAutofit/>
          </a:bodyPr>
          <a:lstStyle/>
          <a:p>
            <a:pPr>
              <a:lnSpc>
                <a:spcPct val="110000"/>
              </a:lnSpc>
              <a:spcBef>
                <a:spcPts val="0"/>
              </a:spcBef>
            </a:pPr>
            <a:endParaRPr lang="en-CH" sz="1800" kern="1000" spc="30" dirty="0" err="1">
              <a:latin typeface="+mn-lt"/>
              <a:cs typeface="Franklin Gothic Book"/>
            </a:endParaRPr>
          </a:p>
        </p:txBody>
      </p:sp>
    </p:spTree>
    <p:extLst>
      <p:ext uri="{BB962C8B-B14F-4D97-AF65-F5344CB8AC3E}">
        <p14:creationId xmlns:p14="http://schemas.microsoft.com/office/powerpoint/2010/main" val="4166371941"/>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6"/>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7"/>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48"/>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4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53"/>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249B87C6-F9A0-EC0A-6FE1-0FF1513114D1}"/>
              </a:ext>
            </a:extLst>
          </p:cNvPr>
          <p:cNvSpPr>
            <a:spLocks noGrp="1"/>
          </p:cNvSpPr>
          <p:nvPr>
            <p:ph sz="quarter" idx="13"/>
          </p:nvPr>
        </p:nvSpPr>
        <p:spPr>
          <a:xfrm>
            <a:off x="1187624" y="1390649"/>
            <a:ext cx="7742237" cy="4679951"/>
          </a:xfrm>
        </p:spPr>
        <p:txBody>
          <a:bodyPr/>
          <a:lstStyle/>
          <a:p>
            <a:r>
              <a:rPr lang="en-US" dirty="0"/>
              <a:t>CHART – Swiss Accelerator Research and Technology</a:t>
            </a:r>
          </a:p>
          <a:p>
            <a:r>
              <a:rPr lang="en-US" dirty="0"/>
              <a:t>CHART contributions to </a:t>
            </a:r>
            <a:r>
              <a:rPr lang="en-US" dirty="0" err="1"/>
              <a:t>FCChh</a:t>
            </a:r>
            <a:r>
              <a:rPr lang="en-US" dirty="0"/>
              <a:t> HFMs</a:t>
            </a:r>
          </a:p>
          <a:p>
            <a:pPr lvl="1"/>
            <a:r>
              <a:rPr lang="en-US" dirty="0"/>
              <a:t>Nb</a:t>
            </a:r>
            <a:r>
              <a:rPr lang="en-US" baseline="-25000" dirty="0"/>
              <a:t>3</a:t>
            </a:r>
            <a:r>
              <a:rPr lang="en-US" dirty="0"/>
              <a:t>Sn</a:t>
            </a:r>
          </a:p>
          <a:p>
            <a:pPr lvl="1"/>
            <a:r>
              <a:rPr lang="en-US" dirty="0"/>
              <a:t>HTS (</a:t>
            </a:r>
            <a:r>
              <a:rPr lang="en-US" dirty="0" err="1"/>
              <a:t>ReBCO</a:t>
            </a:r>
            <a:r>
              <a:rPr lang="en-US" dirty="0"/>
              <a:t>)</a:t>
            </a:r>
          </a:p>
          <a:p>
            <a:r>
              <a:rPr lang="en-CH" dirty="0"/>
              <a:t>FCCee</a:t>
            </a:r>
          </a:p>
          <a:p>
            <a:pPr lvl="1"/>
            <a:r>
              <a:rPr lang="en-CH" dirty="0"/>
              <a:t>Baseline magnet system</a:t>
            </a:r>
          </a:p>
          <a:p>
            <a:pPr lvl="2"/>
            <a:r>
              <a:rPr lang="en-CH" dirty="0"/>
              <a:t>Arc cells</a:t>
            </a:r>
          </a:p>
          <a:p>
            <a:pPr lvl="2"/>
            <a:r>
              <a:rPr lang="en-CH" dirty="0"/>
              <a:t>MDI</a:t>
            </a:r>
          </a:p>
          <a:p>
            <a:pPr lvl="1"/>
            <a:r>
              <a:rPr lang="en-CH" dirty="0"/>
              <a:t>CHART contributions to HTS-based feasibility studies</a:t>
            </a:r>
          </a:p>
          <a:p>
            <a:pPr lvl="2"/>
            <a:r>
              <a:rPr lang="en-CH" dirty="0"/>
              <a:t>P</a:t>
            </a:r>
            <a:r>
              <a:rPr lang="en-CH" baseline="30000" dirty="0"/>
              <a:t>3</a:t>
            </a:r>
            <a:r>
              <a:rPr lang="en-CH" dirty="0"/>
              <a:t>: Positron source capture solenoid</a:t>
            </a:r>
            <a:endParaRPr lang="en-CH" baseline="30000" dirty="0"/>
          </a:p>
          <a:p>
            <a:pPr lvl="2"/>
            <a:r>
              <a:rPr lang="en-CH" dirty="0"/>
              <a:t>HTS4: HTS Short Straight Section</a:t>
            </a:r>
          </a:p>
          <a:p>
            <a:r>
              <a:rPr lang="en-CH" dirty="0"/>
              <a:t>Muon Collider magnet requirements</a:t>
            </a:r>
          </a:p>
          <a:p>
            <a:r>
              <a:rPr lang="en-CH" dirty="0"/>
              <a:t>PSI Synergies</a:t>
            </a:r>
          </a:p>
        </p:txBody>
      </p:sp>
      <p:sp>
        <p:nvSpPr>
          <p:cNvPr id="3" name="Title 2">
            <a:extLst>
              <a:ext uri="{FF2B5EF4-FFF2-40B4-BE49-F238E27FC236}">
                <a16:creationId xmlns:a16="http://schemas.microsoft.com/office/drawing/2014/main" id="{C5D71C81-374D-8764-B5C8-CC73F207A57C}"/>
              </a:ext>
            </a:extLst>
          </p:cNvPr>
          <p:cNvSpPr>
            <a:spLocks noGrp="1"/>
          </p:cNvSpPr>
          <p:nvPr>
            <p:ph type="title"/>
          </p:nvPr>
        </p:nvSpPr>
        <p:spPr/>
        <p:txBody>
          <a:bodyPr/>
          <a:lstStyle/>
          <a:p>
            <a:r>
              <a:rPr lang="en-CH" dirty="0"/>
              <a:t>Overview</a:t>
            </a:r>
          </a:p>
        </p:txBody>
      </p:sp>
      <p:sp>
        <p:nvSpPr>
          <p:cNvPr id="4" name="Slide Number Placeholder 3">
            <a:extLst>
              <a:ext uri="{FF2B5EF4-FFF2-40B4-BE49-F238E27FC236}">
                <a16:creationId xmlns:a16="http://schemas.microsoft.com/office/drawing/2014/main" id="{925E5540-D431-9B17-7B91-D4A1106E1E01}"/>
              </a:ext>
            </a:extLst>
          </p:cNvPr>
          <p:cNvSpPr>
            <a:spLocks noGrp="1"/>
          </p:cNvSpPr>
          <p:nvPr>
            <p:ph type="sldNum" sz="quarter" idx="16"/>
          </p:nvPr>
        </p:nvSpPr>
        <p:spPr/>
        <p:txBody>
          <a:bodyPr/>
          <a:lstStyle/>
          <a:p>
            <a:pPr algn="r">
              <a:defRPr/>
            </a:pPr>
            <a:r>
              <a:rPr lang="de-DE"/>
              <a:t>Page </a:t>
            </a:r>
            <a:fld id="{EBC07571-3134-BB4B-B83F-1A9FE18D34F3}" type="slidenum">
              <a:rPr lang="de-DE" smtClean="0"/>
              <a:pPr algn="r">
                <a:defRPr/>
              </a:pPr>
              <a:t>2</a:t>
            </a:fld>
            <a:endParaRPr lang="de-DE" dirty="0"/>
          </a:p>
        </p:txBody>
      </p:sp>
    </p:spTree>
    <p:extLst>
      <p:ext uri="{BB962C8B-B14F-4D97-AF65-F5344CB8AC3E}">
        <p14:creationId xmlns:p14="http://schemas.microsoft.com/office/powerpoint/2010/main" val="1309005773"/>
      </p:ext>
    </p:extLst>
  </p:cSld>
  <p:clrMapOvr>
    <a:masterClrMapping/>
  </p:clrMapOvr>
  <p:transition spd="med"/>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249B87C6-F9A0-EC0A-6FE1-0FF1513114D1}"/>
              </a:ext>
            </a:extLst>
          </p:cNvPr>
          <p:cNvSpPr>
            <a:spLocks noGrp="1"/>
          </p:cNvSpPr>
          <p:nvPr>
            <p:ph sz="quarter" idx="13"/>
          </p:nvPr>
        </p:nvSpPr>
        <p:spPr>
          <a:xfrm>
            <a:off x="1187624" y="1390649"/>
            <a:ext cx="7742237" cy="4679951"/>
          </a:xfrm>
        </p:spPr>
        <p:txBody>
          <a:bodyPr/>
          <a:lstStyle/>
          <a:p>
            <a:r>
              <a:rPr lang="en-US" dirty="0">
                <a:solidFill>
                  <a:schemeClr val="bg1">
                    <a:lumMod val="75000"/>
                  </a:schemeClr>
                </a:solidFill>
              </a:rPr>
              <a:t>CHART – Swiss Accelerator Research and Technology</a:t>
            </a:r>
          </a:p>
          <a:p>
            <a:r>
              <a:rPr lang="en-US" dirty="0"/>
              <a:t>CHART contributions to </a:t>
            </a:r>
            <a:r>
              <a:rPr lang="en-US" dirty="0" err="1"/>
              <a:t>FCChh</a:t>
            </a:r>
            <a:r>
              <a:rPr lang="en-US" dirty="0"/>
              <a:t> HFMs</a:t>
            </a:r>
          </a:p>
          <a:p>
            <a:pPr lvl="1"/>
            <a:r>
              <a:rPr lang="en-US" dirty="0">
                <a:solidFill>
                  <a:schemeClr val="bg1">
                    <a:lumMod val="75000"/>
                  </a:schemeClr>
                </a:solidFill>
              </a:rPr>
              <a:t>Nb</a:t>
            </a:r>
            <a:r>
              <a:rPr lang="en-US" baseline="-25000" dirty="0">
                <a:solidFill>
                  <a:schemeClr val="bg1">
                    <a:lumMod val="75000"/>
                  </a:schemeClr>
                </a:solidFill>
              </a:rPr>
              <a:t>3</a:t>
            </a:r>
            <a:r>
              <a:rPr lang="en-US" dirty="0">
                <a:solidFill>
                  <a:schemeClr val="bg1">
                    <a:lumMod val="75000"/>
                  </a:schemeClr>
                </a:solidFill>
              </a:rPr>
              <a:t>Sn</a:t>
            </a:r>
          </a:p>
          <a:p>
            <a:pPr lvl="1"/>
            <a:r>
              <a:rPr lang="en-US" dirty="0"/>
              <a:t>HTS (</a:t>
            </a:r>
            <a:r>
              <a:rPr lang="en-US" dirty="0" err="1"/>
              <a:t>ReBCO</a:t>
            </a:r>
            <a:r>
              <a:rPr lang="en-US" dirty="0"/>
              <a:t>)</a:t>
            </a:r>
          </a:p>
          <a:p>
            <a:r>
              <a:rPr lang="en-CH" dirty="0">
                <a:solidFill>
                  <a:schemeClr val="bg1">
                    <a:lumMod val="75000"/>
                  </a:schemeClr>
                </a:solidFill>
              </a:rPr>
              <a:t>FCCee</a:t>
            </a:r>
          </a:p>
          <a:p>
            <a:pPr lvl="1"/>
            <a:r>
              <a:rPr lang="en-CH" dirty="0">
                <a:solidFill>
                  <a:schemeClr val="bg1">
                    <a:lumMod val="75000"/>
                  </a:schemeClr>
                </a:solidFill>
              </a:rPr>
              <a:t>Baseline magnet system</a:t>
            </a:r>
          </a:p>
          <a:p>
            <a:pPr lvl="2"/>
            <a:r>
              <a:rPr lang="en-CH" dirty="0">
                <a:solidFill>
                  <a:schemeClr val="bg1">
                    <a:lumMod val="75000"/>
                  </a:schemeClr>
                </a:solidFill>
              </a:rPr>
              <a:t>Arc cells</a:t>
            </a:r>
          </a:p>
          <a:p>
            <a:pPr lvl="2"/>
            <a:r>
              <a:rPr lang="en-CH" dirty="0">
                <a:solidFill>
                  <a:schemeClr val="bg1">
                    <a:lumMod val="75000"/>
                  </a:schemeClr>
                </a:solidFill>
              </a:rPr>
              <a:t>MDI</a:t>
            </a:r>
          </a:p>
          <a:p>
            <a:pPr lvl="1"/>
            <a:r>
              <a:rPr lang="en-CH" dirty="0">
                <a:solidFill>
                  <a:schemeClr val="bg1">
                    <a:lumMod val="75000"/>
                  </a:schemeClr>
                </a:solidFill>
              </a:rPr>
              <a:t>CHART contributions to HTS-based feasibility studies</a:t>
            </a:r>
          </a:p>
          <a:p>
            <a:pPr lvl="2"/>
            <a:r>
              <a:rPr lang="en-CH" dirty="0">
                <a:solidFill>
                  <a:schemeClr val="bg1">
                    <a:lumMod val="75000"/>
                  </a:schemeClr>
                </a:solidFill>
              </a:rPr>
              <a:t>P</a:t>
            </a:r>
            <a:r>
              <a:rPr lang="en-CH" baseline="30000" dirty="0">
                <a:solidFill>
                  <a:schemeClr val="bg1">
                    <a:lumMod val="75000"/>
                  </a:schemeClr>
                </a:solidFill>
              </a:rPr>
              <a:t>3</a:t>
            </a:r>
            <a:r>
              <a:rPr lang="en-CH" dirty="0">
                <a:solidFill>
                  <a:schemeClr val="bg1">
                    <a:lumMod val="75000"/>
                  </a:schemeClr>
                </a:solidFill>
              </a:rPr>
              <a:t>: Positron source capture solenoid</a:t>
            </a:r>
            <a:endParaRPr lang="en-CH" baseline="30000" dirty="0">
              <a:solidFill>
                <a:schemeClr val="bg1">
                  <a:lumMod val="75000"/>
                </a:schemeClr>
              </a:solidFill>
            </a:endParaRPr>
          </a:p>
          <a:p>
            <a:pPr lvl="2"/>
            <a:r>
              <a:rPr lang="en-CH" dirty="0">
                <a:solidFill>
                  <a:schemeClr val="bg1">
                    <a:lumMod val="75000"/>
                  </a:schemeClr>
                </a:solidFill>
              </a:rPr>
              <a:t>HTS4: HTS Short Straight Section</a:t>
            </a:r>
          </a:p>
          <a:p>
            <a:r>
              <a:rPr lang="en-CH" dirty="0">
                <a:solidFill>
                  <a:schemeClr val="bg1">
                    <a:lumMod val="75000"/>
                  </a:schemeClr>
                </a:solidFill>
              </a:rPr>
              <a:t>Muon Collider magnet requirements</a:t>
            </a:r>
          </a:p>
          <a:p>
            <a:r>
              <a:rPr lang="en-CH" dirty="0">
                <a:solidFill>
                  <a:schemeClr val="bg1">
                    <a:lumMod val="75000"/>
                  </a:schemeClr>
                </a:solidFill>
              </a:rPr>
              <a:t>PSI Synergies</a:t>
            </a:r>
          </a:p>
        </p:txBody>
      </p:sp>
      <p:sp>
        <p:nvSpPr>
          <p:cNvPr id="3" name="Title 2">
            <a:extLst>
              <a:ext uri="{FF2B5EF4-FFF2-40B4-BE49-F238E27FC236}">
                <a16:creationId xmlns:a16="http://schemas.microsoft.com/office/drawing/2014/main" id="{C5D71C81-374D-8764-B5C8-CC73F207A57C}"/>
              </a:ext>
            </a:extLst>
          </p:cNvPr>
          <p:cNvSpPr>
            <a:spLocks noGrp="1"/>
          </p:cNvSpPr>
          <p:nvPr>
            <p:ph type="title"/>
          </p:nvPr>
        </p:nvSpPr>
        <p:spPr/>
        <p:txBody>
          <a:bodyPr/>
          <a:lstStyle/>
          <a:p>
            <a:r>
              <a:rPr lang="en-CH" dirty="0"/>
              <a:t>Overview</a:t>
            </a:r>
          </a:p>
        </p:txBody>
      </p:sp>
      <p:sp>
        <p:nvSpPr>
          <p:cNvPr id="4" name="Slide Number Placeholder 3">
            <a:extLst>
              <a:ext uri="{FF2B5EF4-FFF2-40B4-BE49-F238E27FC236}">
                <a16:creationId xmlns:a16="http://schemas.microsoft.com/office/drawing/2014/main" id="{925E5540-D431-9B17-7B91-D4A1106E1E01}"/>
              </a:ext>
            </a:extLst>
          </p:cNvPr>
          <p:cNvSpPr>
            <a:spLocks noGrp="1"/>
          </p:cNvSpPr>
          <p:nvPr>
            <p:ph type="sldNum" sz="quarter" idx="16"/>
          </p:nvPr>
        </p:nvSpPr>
        <p:spPr/>
        <p:txBody>
          <a:bodyPr/>
          <a:lstStyle/>
          <a:p>
            <a:pPr algn="r">
              <a:defRPr/>
            </a:pPr>
            <a:r>
              <a:rPr lang="de-DE"/>
              <a:t>Page </a:t>
            </a:r>
            <a:fld id="{EBC07571-3134-BB4B-B83F-1A9FE18D34F3}" type="slidenum">
              <a:rPr lang="de-DE" smtClean="0"/>
              <a:pPr algn="r">
                <a:defRPr/>
              </a:pPr>
              <a:t>20</a:t>
            </a:fld>
            <a:endParaRPr lang="de-DE" dirty="0"/>
          </a:p>
        </p:txBody>
      </p:sp>
    </p:spTree>
    <p:extLst>
      <p:ext uri="{BB962C8B-B14F-4D97-AF65-F5344CB8AC3E}">
        <p14:creationId xmlns:p14="http://schemas.microsoft.com/office/powerpoint/2010/main" val="331222086"/>
      </p:ext>
    </p:extLst>
  </p:cSld>
  <p:clrMapOvr>
    <a:masterClrMapping/>
  </p:clrMapOvr>
  <p:transition spd="med"/>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249B87C6-F9A0-EC0A-6FE1-0FF1513114D1}"/>
              </a:ext>
            </a:extLst>
          </p:cNvPr>
          <p:cNvSpPr>
            <a:spLocks noGrp="1"/>
          </p:cNvSpPr>
          <p:nvPr>
            <p:ph sz="quarter" idx="13"/>
          </p:nvPr>
        </p:nvSpPr>
        <p:spPr/>
        <p:txBody>
          <a:bodyPr/>
          <a:lstStyle/>
          <a:p>
            <a:r>
              <a:rPr lang="en-CH" dirty="0"/>
              <a:t>LDG Roadmap on High-Field Magnets, p. 33</a:t>
            </a:r>
          </a:p>
          <a:p>
            <a:pPr lvl="1"/>
            <a:r>
              <a:rPr lang="en-CH" dirty="0"/>
              <a:t>“</a:t>
            </a:r>
            <a:r>
              <a:rPr lang="en-US" dirty="0"/>
              <a:t>Consideration of only engineering current density would suggest that </a:t>
            </a:r>
            <a:r>
              <a:rPr lang="en-US" dirty="0">
                <a:solidFill>
                  <a:srgbClr val="0070C0"/>
                </a:solidFill>
              </a:rPr>
              <a:t>magnetic fields in the range of 25 T </a:t>
            </a:r>
            <a:r>
              <a:rPr lang="en-US" dirty="0"/>
              <a:t>could be generated by HTS“</a:t>
            </a:r>
            <a:endParaRPr lang="en-CH" dirty="0"/>
          </a:p>
          <a:p>
            <a:pPr lvl="1"/>
            <a:r>
              <a:rPr lang="en-CH" dirty="0"/>
              <a:t>“… </a:t>
            </a:r>
            <a:r>
              <a:rPr lang="en-US" dirty="0">
                <a:solidFill>
                  <a:srgbClr val="0070C0"/>
                </a:solidFill>
                <a:effectLst/>
                <a:latin typeface="NimbusRomNo9L"/>
              </a:rPr>
              <a:t>performance of HTS in the range 10 to 20K </a:t>
            </a:r>
            <a:r>
              <a:rPr lang="en-US" dirty="0">
                <a:effectLst/>
                <a:latin typeface="NimbusRomNo9L"/>
              </a:rPr>
              <a:t>has reached values of </a:t>
            </a:r>
            <a:r>
              <a:rPr lang="en-US" dirty="0">
                <a:effectLst/>
                <a:latin typeface="cmmi10" panose="020B0500000000000000" pitchFamily="34" charset="0"/>
              </a:rPr>
              <a:t>J</a:t>
            </a:r>
            <a:r>
              <a:rPr lang="en-US" dirty="0">
                <a:effectLst/>
                <a:latin typeface="CMMI8"/>
              </a:rPr>
              <a:t>e </a:t>
            </a:r>
            <a:r>
              <a:rPr lang="en-US" dirty="0">
                <a:effectLst/>
                <a:latin typeface="NimbusRomNo9L"/>
              </a:rPr>
              <a:t>well in excess of 500 to 800A/mm2, i.e., the </a:t>
            </a:r>
            <a:r>
              <a:rPr lang="en-US" dirty="0">
                <a:solidFill>
                  <a:srgbClr val="0070C0"/>
                </a:solidFill>
                <a:effectLst/>
                <a:latin typeface="NimbusRomNo9L"/>
              </a:rPr>
              <a:t>level that is required for compact accelerator coils</a:t>
            </a:r>
            <a:r>
              <a:rPr lang="en-US" dirty="0">
                <a:effectLst/>
                <a:latin typeface="NimbusRomNo9L"/>
              </a:rPr>
              <a:t>. […] it would open a pathway towards </a:t>
            </a:r>
            <a:r>
              <a:rPr lang="en-US" dirty="0">
                <a:solidFill>
                  <a:srgbClr val="0070C0"/>
                </a:solidFill>
                <a:effectLst/>
                <a:latin typeface="NimbusRomNo9L"/>
              </a:rPr>
              <a:t>a reduction of cryogenic power</a:t>
            </a:r>
            <a:r>
              <a:rPr lang="en-US" dirty="0">
                <a:effectLst/>
                <a:latin typeface="NimbusRomNo9L"/>
              </a:rPr>
              <a:t>, [and] </a:t>
            </a:r>
            <a:r>
              <a:rPr lang="en-US" dirty="0">
                <a:solidFill>
                  <a:srgbClr val="0070C0"/>
                </a:solidFill>
                <a:effectLst/>
                <a:latin typeface="NimbusRomNo9L"/>
              </a:rPr>
              <a:t>a reduction of helium inventory </a:t>
            </a:r>
            <a:r>
              <a:rPr lang="en-US" dirty="0">
                <a:effectLst/>
                <a:latin typeface="NimbusRomNo9L"/>
              </a:rPr>
              <a:t>(e.g., dry magnets)”</a:t>
            </a:r>
            <a:endParaRPr lang="en-US" dirty="0"/>
          </a:p>
          <a:p>
            <a:pPr marL="0" indent="0">
              <a:buNone/>
            </a:pPr>
            <a:endParaRPr lang="en-CH" dirty="0"/>
          </a:p>
        </p:txBody>
      </p:sp>
      <p:sp>
        <p:nvSpPr>
          <p:cNvPr id="3" name="Title 2">
            <a:extLst>
              <a:ext uri="{FF2B5EF4-FFF2-40B4-BE49-F238E27FC236}">
                <a16:creationId xmlns:a16="http://schemas.microsoft.com/office/drawing/2014/main" id="{C5D71C81-374D-8764-B5C8-CC73F207A57C}"/>
              </a:ext>
            </a:extLst>
          </p:cNvPr>
          <p:cNvSpPr>
            <a:spLocks noGrp="1"/>
          </p:cNvSpPr>
          <p:nvPr>
            <p:ph type="title"/>
          </p:nvPr>
        </p:nvSpPr>
        <p:spPr/>
        <p:txBody>
          <a:bodyPr/>
          <a:lstStyle/>
          <a:p>
            <a:r>
              <a:rPr lang="en-CH" dirty="0"/>
              <a:t>The Promises of HTS</a:t>
            </a:r>
          </a:p>
        </p:txBody>
      </p:sp>
      <p:sp>
        <p:nvSpPr>
          <p:cNvPr id="4" name="Slide Number Placeholder 3">
            <a:extLst>
              <a:ext uri="{FF2B5EF4-FFF2-40B4-BE49-F238E27FC236}">
                <a16:creationId xmlns:a16="http://schemas.microsoft.com/office/drawing/2014/main" id="{925E5540-D431-9B17-7B91-D4A1106E1E01}"/>
              </a:ext>
            </a:extLst>
          </p:cNvPr>
          <p:cNvSpPr>
            <a:spLocks noGrp="1"/>
          </p:cNvSpPr>
          <p:nvPr>
            <p:ph type="sldNum" sz="quarter" idx="16"/>
          </p:nvPr>
        </p:nvSpPr>
        <p:spPr/>
        <p:txBody>
          <a:bodyPr/>
          <a:lstStyle/>
          <a:p>
            <a:pPr algn="r">
              <a:defRPr/>
            </a:pPr>
            <a:r>
              <a:rPr lang="de-DE"/>
              <a:t>Page </a:t>
            </a:r>
            <a:fld id="{EBC07571-3134-BB4B-B83F-1A9FE18D34F3}" type="slidenum">
              <a:rPr lang="de-DE" smtClean="0"/>
              <a:pPr algn="r">
                <a:defRPr/>
              </a:pPr>
              <a:t>21</a:t>
            </a:fld>
            <a:endParaRPr lang="de-DE" dirty="0"/>
          </a:p>
        </p:txBody>
      </p:sp>
      <p:pic>
        <p:nvPicPr>
          <p:cNvPr id="6" name="Picture 5" descr="Chart&#10;&#10;Description automatically generated">
            <a:extLst>
              <a:ext uri="{FF2B5EF4-FFF2-40B4-BE49-F238E27FC236}">
                <a16:creationId xmlns:a16="http://schemas.microsoft.com/office/drawing/2014/main" id="{81E742D5-1FE7-19EC-4060-9C87D2055965}"/>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2064877" y="3459004"/>
            <a:ext cx="5148064" cy="2900844"/>
          </a:xfrm>
          <a:prstGeom prst="rect">
            <a:avLst/>
          </a:prstGeom>
        </p:spPr>
      </p:pic>
      <p:sp>
        <p:nvSpPr>
          <p:cNvPr id="7" name="TextBox 6">
            <a:extLst>
              <a:ext uri="{FF2B5EF4-FFF2-40B4-BE49-F238E27FC236}">
                <a16:creationId xmlns:a16="http://schemas.microsoft.com/office/drawing/2014/main" id="{42D86594-A94F-533A-52A9-ED05366FC38E}"/>
              </a:ext>
            </a:extLst>
          </p:cNvPr>
          <p:cNvSpPr txBox="1"/>
          <p:nvPr/>
        </p:nvSpPr>
        <p:spPr>
          <a:xfrm>
            <a:off x="1054257" y="6475040"/>
            <a:ext cx="914400" cy="914400"/>
          </a:xfrm>
          <a:prstGeom prst="rect">
            <a:avLst/>
          </a:prstGeom>
          <a:noFill/>
        </p:spPr>
        <p:txBody>
          <a:bodyPr wrap="none" lIns="0" tIns="0" rIns="0" bIns="0" rtlCol="0">
            <a:noAutofit/>
          </a:bodyPr>
          <a:lstStyle/>
          <a:p>
            <a:pPr>
              <a:lnSpc>
                <a:spcPct val="110000"/>
              </a:lnSpc>
              <a:spcBef>
                <a:spcPts val="0"/>
              </a:spcBef>
            </a:pPr>
            <a:r>
              <a:rPr lang="en-CH" sz="1400" kern="1000" spc="30" dirty="0">
                <a:latin typeface="+mn-lt"/>
                <a:cs typeface="Franklin Gothic Book"/>
              </a:rPr>
              <a:t>[LDG Accelerator R&amp;D Roadmap, High-Field Magnets</a:t>
            </a:r>
            <a:r>
              <a:rPr lang="en-CH" sz="1400" kern="1000" spc="30" dirty="0">
                <a:latin typeface="+mn-lt"/>
              </a:rPr>
              <a:t>, </a:t>
            </a:r>
            <a:r>
              <a:rPr lang="en-US" sz="1400" kern="1000" spc="30" dirty="0">
                <a:latin typeface="+mn-lt"/>
              </a:rPr>
              <a:t>https://</a:t>
            </a:r>
            <a:r>
              <a:rPr lang="en-US" sz="1400" kern="1000" spc="30" dirty="0" err="1">
                <a:latin typeface="+mn-lt"/>
              </a:rPr>
              <a:t>arxiv.org</a:t>
            </a:r>
            <a:r>
              <a:rPr lang="en-US" sz="1400" kern="1000" spc="30" dirty="0">
                <a:latin typeface="+mn-lt"/>
              </a:rPr>
              <a:t>/abs/2201.07895</a:t>
            </a:r>
            <a:r>
              <a:rPr lang="en-CH" sz="1400" kern="1000" spc="30" dirty="0">
                <a:latin typeface="+mn-lt"/>
              </a:rPr>
              <a:t>]</a:t>
            </a:r>
          </a:p>
        </p:txBody>
      </p:sp>
    </p:spTree>
    <p:extLst>
      <p:ext uri="{BB962C8B-B14F-4D97-AF65-F5344CB8AC3E}">
        <p14:creationId xmlns:p14="http://schemas.microsoft.com/office/powerpoint/2010/main" val="3682298779"/>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4C1E1A2B-CA41-0353-02E1-1BF70710DAC2}"/>
              </a:ext>
            </a:extLst>
          </p:cNvPr>
          <p:cNvSpPr>
            <a:spLocks noGrp="1"/>
          </p:cNvSpPr>
          <p:nvPr>
            <p:ph type="title"/>
          </p:nvPr>
        </p:nvSpPr>
        <p:spPr/>
        <p:txBody>
          <a:bodyPr/>
          <a:lstStyle/>
          <a:p>
            <a:r>
              <a:rPr lang="en-CH" dirty="0"/>
              <a:t>ReBCO Tape and ReBCO Cables</a:t>
            </a:r>
          </a:p>
        </p:txBody>
      </p:sp>
      <p:sp>
        <p:nvSpPr>
          <p:cNvPr id="4" name="Slide Number Placeholder 3">
            <a:extLst>
              <a:ext uri="{FF2B5EF4-FFF2-40B4-BE49-F238E27FC236}">
                <a16:creationId xmlns:a16="http://schemas.microsoft.com/office/drawing/2014/main" id="{B2B31C63-A46A-5AE9-AA64-F12F75863F40}"/>
              </a:ext>
            </a:extLst>
          </p:cNvPr>
          <p:cNvSpPr>
            <a:spLocks noGrp="1"/>
          </p:cNvSpPr>
          <p:nvPr>
            <p:ph type="sldNum" sz="quarter" idx="16"/>
          </p:nvPr>
        </p:nvSpPr>
        <p:spPr/>
        <p:txBody>
          <a:bodyPr/>
          <a:lstStyle/>
          <a:p>
            <a:pPr algn="r">
              <a:defRPr/>
            </a:pPr>
            <a:r>
              <a:rPr lang="de-DE"/>
              <a:t>Page </a:t>
            </a:r>
            <a:fld id="{EBC07571-3134-BB4B-B83F-1A9FE18D34F3}" type="slidenum">
              <a:rPr lang="de-DE" smtClean="0"/>
              <a:pPr algn="r">
                <a:defRPr/>
              </a:pPr>
              <a:t>22</a:t>
            </a:fld>
            <a:endParaRPr lang="de-DE" dirty="0"/>
          </a:p>
        </p:txBody>
      </p:sp>
      <p:pic>
        <p:nvPicPr>
          <p:cNvPr id="22" name="Picture 21" descr="Logo, company name&#10;&#10;Description automatically generated">
            <a:extLst>
              <a:ext uri="{FF2B5EF4-FFF2-40B4-BE49-F238E27FC236}">
                <a16:creationId xmlns:a16="http://schemas.microsoft.com/office/drawing/2014/main" id="{B0E00F6F-1FB7-5EAA-B8F3-279777010B24}"/>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544367" y="4251105"/>
            <a:ext cx="6491775" cy="2063232"/>
          </a:xfrm>
          <a:prstGeom prst="rect">
            <a:avLst/>
          </a:prstGeom>
        </p:spPr>
      </p:pic>
      <p:pic>
        <p:nvPicPr>
          <p:cNvPr id="24" name="Picture 23" descr="A picture containing text, indoor&#10;&#10;Description automatically generated">
            <a:extLst>
              <a:ext uri="{FF2B5EF4-FFF2-40B4-BE49-F238E27FC236}">
                <a16:creationId xmlns:a16="http://schemas.microsoft.com/office/drawing/2014/main" id="{EAF384CD-848F-B3BA-22A3-A64D6840920E}"/>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077200" y="888647"/>
            <a:ext cx="5202199" cy="2278590"/>
          </a:xfrm>
          <a:prstGeom prst="rect">
            <a:avLst/>
          </a:prstGeom>
        </p:spPr>
      </p:pic>
      <p:sp>
        <p:nvSpPr>
          <p:cNvPr id="25" name="TextBox 24">
            <a:extLst>
              <a:ext uri="{FF2B5EF4-FFF2-40B4-BE49-F238E27FC236}">
                <a16:creationId xmlns:a16="http://schemas.microsoft.com/office/drawing/2014/main" id="{3B5A167B-BE42-32D4-F02B-C3C149C37108}"/>
              </a:ext>
            </a:extLst>
          </p:cNvPr>
          <p:cNvSpPr txBox="1"/>
          <p:nvPr/>
        </p:nvSpPr>
        <p:spPr>
          <a:xfrm>
            <a:off x="-584616" y="2833141"/>
            <a:ext cx="0" cy="0"/>
          </a:xfrm>
          <a:prstGeom prst="rect">
            <a:avLst/>
          </a:prstGeom>
          <a:noFill/>
        </p:spPr>
        <p:txBody>
          <a:bodyPr wrap="none" lIns="0" tIns="0" rIns="0" bIns="0" rtlCol="0">
            <a:noAutofit/>
          </a:bodyPr>
          <a:lstStyle/>
          <a:p>
            <a:pPr>
              <a:lnSpc>
                <a:spcPct val="110000"/>
              </a:lnSpc>
              <a:spcBef>
                <a:spcPts val="0"/>
              </a:spcBef>
            </a:pPr>
            <a:endParaRPr lang="en-CH" sz="1800" kern="1000" spc="30" dirty="0" err="1">
              <a:latin typeface="+mn-lt"/>
              <a:cs typeface="Franklin Gothic Book"/>
            </a:endParaRPr>
          </a:p>
        </p:txBody>
      </p:sp>
      <p:sp>
        <p:nvSpPr>
          <p:cNvPr id="38" name="TextBox 37">
            <a:extLst>
              <a:ext uri="{FF2B5EF4-FFF2-40B4-BE49-F238E27FC236}">
                <a16:creationId xmlns:a16="http://schemas.microsoft.com/office/drawing/2014/main" id="{21230ED8-9994-32D9-76E3-BE9615AF6411}"/>
              </a:ext>
            </a:extLst>
          </p:cNvPr>
          <p:cNvSpPr txBox="1"/>
          <p:nvPr/>
        </p:nvSpPr>
        <p:spPr>
          <a:xfrm>
            <a:off x="1054257" y="6475040"/>
            <a:ext cx="914400" cy="914400"/>
          </a:xfrm>
          <a:prstGeom prst="rect">
            <a:avLst/>
          </a:prstGeom>
          <a:noFill/>
        </p:spPr>
        <p:txBody>
          <a:bodyPr wrap="none" lIns="0" tIns="0" rIns="0" bIns="0" rtlCol="0">
            <a:noAutofit/>
          </a:bodyPr>
          <a:lstStyle/>
          <a:p>
            <a:pPr>
              <a:lnSpc>
                <a:spcPct val="110000"/>
              </a:lnSpc>
              <a:spcBef>
                <a:spcPts val="0"/>
              </a:spcBef>
            </a:pPr>
            <a:r>
              <a:rPr lang="en-CH" sz="1400" kern="1000" spc="30" dirty="0">
                <a:latin typeface="+mn-lt"/>
                <a:cs typeface="Franklin Gothic Book"/>
              </a:rPr>
              <a:t>[J. v. Nugteren, </a:t>
            </a:r>
            <a:r>
              <a:rPr lang="en-US" sz="1400" kern="1000" spc="30" dirty="0">
                <a:latin typeface="+mn-lt"/>
                <a:cs typeface="Franklin Gothic Book"/>
              </a:rPr>
              <a:t>High Temperature Superconductor Accelerator Magnets. PhD thesis, </a:t>
            </a:r>
            <a:r>
              <a:rPr lang="en-US" sz="1400" kern="1000" spc="30" dirty="0" err="1">
                <a:latin typeface="+mn-lt"/>
                <a:cs typeface="Franklin Gothic Book"/>
              </a:rPr>
              <a:t>UTwente</a:t>
            </a:r>
            <a:r>
              <a:rPr lang="en-US" sz="1400" kern="1000" spc="30" dirty="0">
                <a:latin typeface="+mn-lt"/>
                <a:cs typeface="Franklin Gothic Book"/>
              </a:rPr>
              <a:t>, 2016.</a:t>
            </a:r>
            <a:r>
              <a:rPr lang="en-CH" sz="1400" kern="1000" spc="30" dirty="0">
                <a:latin typeface="+mn-lt"/>
              </a:rPr>
              <a:t>]</a:t>
            </a:r>
          </a:p>
        </p:txBody>
      </p:sp>
      <p:sp>
        <p:nvSpPr>
          <p:cNvPr id="2" name="TextBox 1">
            <a:extLst>
              <a:ext uri="{FF2B5EF4-FFF2-40B4-BE49-F238E27FC236}">
                <a16:creationId xmlns:a16="http://schemas.microsoft.com/office/drawing/2014/main" id="{AC1564A0-D197-B369-2D80-B07BB56D7CA9}"/>
              </a:ext>
            </a:extLst>
          </p:cNvPr>
          <p:cNvSpPr txBox="1"/>
          <p:nvPr/>
        </p:nvSpPr>
        <p:spPr>
          <a:xfrm>
            <a:off x="755576" y="3306688"/>
            <a:ext cx="914400" cy="914400"/>
          </a:xfrm>
          <a:prstGeom prst="rect">
            <a:avLst/>
          </a:prstGeom>
          <a:noFill/>
        </p:spPr>
        <p:txBody>
          <a:bodyPr wrap="none" lIns="0" tIns="0" rIns="0" bIns="0" rtlCol="0">
            <a:noAutofit/>
          </a:bodyPr>
          <a:lstStyle/>
          <a:p>
            <a:pPr>
              <a:lnSpc>
                <a:spcPct val="110000"/>
              </a:lnSpc>
              <a:spcBef>
                <a:spcPts val="0"/>
              </a:spcBef>
            </a:pPr>
            <a:r>
              <a:rPr lang="en-CH" sz="1800" kern="1000" spc="30" dirty="0">
                <a:latin typeface="+mn-lt"/>
                <a:cs typeface="Franklin Gothic Book"/>
              </a:rPr>
              <a:t>LTS wires have filament sizes of few microns (Nb-Ti) to 50 µm (Nb</a:t>
            </a:r>
            <a:r>
              <a:rPr lang="en-CH" sz="1800" kern="1000" spc="30" baseline="-25000" dirty="0">
                <a:latin typeface="+mn-lt"/>
                <a:cs typeface="Franklin Gothic Book"/>
              </a:rPr>
              <a:t>3</a:t>
            </a:r>
            <a:r>
              <a:rPr lang="en-CH" sz="1800" kern="1000" spc="30" dirty="0">
                <a:latin typeface="+mn-lt"/>
                <a:cs typeface="Franklin Gothic Book"/>
              </a:rPr>
              <a:t>Sn).</a:t>
            </a:r>
          </a:p>
          <a:p>
            <a:pPr>
              <a:lnSpc>
                <a:spcPct val="110000"/>
              </a:lnSpc>
              <a:spcBef>
                <a:spcPts val="0"/>
              </a:spcBef>
            </a:pPr>
            <a:r>
              <a:rPr lang="en-CH" sz="1800" kern="1000" spc="30" dirty="0">
                <a:latin typeface="+mn-lt"/>
                <a:cs typeface="Franklin Gothic Book"/>
              </a:rPr>
              <a:t>ReBCO tapes are 2-12 mm wide. Screening currents and associated losses </a:t>
            </a:r>
            <a:br>
              <a:rPr lang="en-CH" sz="1800" kern="1000" spc="30" dirty="0">
                <a:latin typeface="+mn-lt"/>
                <a:cs typeface="Franklin Gothic Book"/>
              </a:rPr>
            </a:br>
            <a:r>
              <a:rPr lang="en-CH" sz="1800" kern="1000" spc="30" dirty="0">
                <a:latin typeface="+mn-lt"/>
                <a:cs typeface="Franklin Gothic Book"/>
              </a:rPr>
              <a:t>are substantially increased.</a:t>
            </a:r>
          </a:p>
        </p:txBody>
      </p:sp>
    </p:spTree>
    <p:extLst>
      <p:ext uri="{BB962C8B-B14F-4D97-AF65-F5344CB8AC3E}">
        <p14:creationId xmlns:p14="http://schemas.microsoft.com/office/powerpoint/2010/main" val="2927602925"/>
      </p:ext>
    </p:extLst>
  </p:cSld>
  <p:clrMapOvr>
    <a:masterClrMapping/>
  </p:clrMapOvr>
  <p:transition spd="med"/>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466A08E2-B125-FC4F-0999-6519CB219A3C}"/>
              </a:ext>
            </a:extLst>
          </p:cNvPr>
          <p:cNvSpPr>
            <a:spLocks noGrp="1"/>
          </p:cNvSpPr>
          <p:nvPr>
            <p:ph sz="quarter" idx="13"/>
          </p:nvPr>
        </p:nvSpPr>
        <p:spPr>
          <a:xfrm>
            <a:off x="971600" y="980728"/>
            <a:ext cx="5849461" cy="4679951"/>
          </a:xfrm>
        </p:spPr>
        <p:txBody>
          <a:bodyPr/>
          <a:lstStyle/>
          <a:p>
            <a:r>
              <a:rPr lang="en-CH" dirty="0"/>
              <a:t>What are ramp losses in an all-HTS 20 T magnet at 4.2 K?</a:t>
            </a:r>
          </a:p>
          <a:p>
            <a:pPr lvl="1"/>
            <a:r>
              <a:rPr lang="en-CH" dirty="0"/>
              <a:t>The geometry is a </a:t>
            </a:r>
            <a:r>
              <a:rPr lang="en-CH" dirty="0">
                <a:solidFill>
                  <a:srgbClr val="0070C0"/>
                </a:solidFill>
              </a:rPr>
              <a:t>block-coil design by J. v. Nugteren</a:t>
            </a:r>
            <a:r>
              <a:rPr lang="en-CH" dirty="0"/>
              <a:t>. </a:t>
            </a:r>
            <a:r>
              <a:rPr lang="en-CH" dirty="0">
                <a:solidFill>
                  <a:srgbClr val="0070C0"/>
                </a:solidFill>
              </a:rPr>
              <a:t>Simulation carried out by L. Bortot.</a:t>
            </a:r>
            <a:r>
              <a:rPr lang="en-CH" dirty="0">
                <a:solidFill>
                  <a:srgbClr val="EE7B34"/>
                </a:solidFill>
              </a:rPr>
              <a:t> </a:t>
            </a:r>
          </a:p>
          <a:p>
            <a:pPr lvl="1"/>
            <a:r>
              <a:rPr lang="en-CH" dirty="0"/>
              <a:t>Part-homogenized model, ramping 0 to 20 T in 1150 s, operating at 4.2 K – </a:t>
            </a:r>
            <a:r>
              <a:rPr lang="en-CH" dirty="0">
                <a:solidFill>
                  <a:srgbClr val="EE7B34"/>
                </a:solidFill>
              </a:rPr>
              <a:t>to be validated</a:t>
            </a:r>
            <a:r>
              <a:rPr lang="en-CH" dirty="0"/>
              <a:t>.</a:t>
            </a:r>
          </a:p>
          <a:p>
            <a:pPr lvl="1"/>
            <a:r>
              <a:rPr lang="en-CH" dirty="0">
                <a:solidFill>
                  <a:srgbClr val="0070C0"/>
                </a:solidFill>
              </a:rPr>
              <a:t>65 kJ/m cycle losses</a:t>
            </a:r>
            <a:r>
              <a:rPr lang="en-CH" dirty="0"/>
              <a:t>. </a:t>
            </a:r>
            <a:endParaRPr lang="en-CH" dirty="0">
              <a:solidFill>
                <a:srgbClr val="EE7B34"/>
              </a:solidFill>
            </a:endParaRPr>
          </a:p>
          <a:p>
            <a:pPr lvl="1"/>
            <a:r>
              <a:rPr lang="en-CH" dirty="0">
                <a:solidFill>
                  <a:srgbClr val="C00000"/>
                </a:solidFill>
              </a:rPr>
              <a:t>FCC-hh CDR target: 10 kJ/m at 1.9 K</a:t>
            </a:r>
            <a:r>
              <a:rPr lang="en-CH" dirty="0">
                <a:sym typeface="Wingdings" pitchFamily="2" charset="2"/>
              </a:rPr>
              <a:t>.</a:t>
            </a:r>
          </a:p>
          <a:p>
            <a:r>
              <a:rPr lang="en-CH" dirty="0">
                <a:solidFill>
                  <a:srgbClr val="0070C0"/>
                </a:solidFill>
              </a:rPr>
              <a:t>How do losses scale to higher operating temperature?</a:t>
            </a:r>
          </a:p>
          <a:p>
            <a:pPr lvl="1"/>
            <a:r>
              <a:rPr lang="en-CH" dirty="0"/>
              <a:t>Multiple x-section models required.</a:t>
            </a:r>
          </a:p>
          <a:p>
            <a:r>
              <a:rPr lang="en-CH" dirty="0">
                <a:solidFill>
                  <a:srgbClr val="0070C0"/>
                </a:solidFill>
              </a:rPr>
              <a:t>How quickly can losses be transferred to cryogenic system?</a:t>
            </a:r>
          </a:p>
          <a:p>
            <a:pPr lvl="1"/>
            <a:r>
              <a:rPr lang="en-CH" dirty="0"/>
              <a:t>Fast enough for 2-6 h operational turnaround?</a:t>
            </a:r>
          </a:p>
          <a:p>
            <a:pPr lvl="1"/>
            <a:r>
              <a:rPr lang="en-CH" dirty="0"/>
              <a:t>By how much does the coil temperature rise? </a:t>
            </a:r>
          </a:p>
          <a:p>
            <a:pPr lvl="1"/>
            <a:r>
              <a:rPr lang="en-CH" dirty="0"/>
              <a:t>Is field quality affected from local temperature in </a:t>
            </a:r>
            <a:br>
              <a:rPr lang="en-CH" dirty="0"/>
            </a:br>
            <a:r>
              <a:rPr lang="en-CH" dirty="0"/>
              <a:t>cryogenic circuit?</a:t>
            </a:r>
          </a:p>
          <a:p>
            <a:r>
              <a:rPr lang="en-CH" dirty="0">
                <a:solidFill>
                  <a:srgbClr val="0070C0"/>
                </a:solidFill>
              </a:rPr>
              <a:t>Which cable geometry can make a difference?</a:t>
            </a:r>
          </a:p>
          <a:p>
            <a:pPr lvl="1"/>
            <a:r>
              <a:rPr lang="en-CH" dirty="0"/>
              <a:t>Can tape-stack cable fulfill the specs?</a:t>
            </a:r>
          </a:p>
          <a:p>
            <a:r>
              <a:rPr lang="en-CH" dirty="0">
                <a:solidFill>
                  <a:srgbClr val="0070C0"/>
                </a:solidFill>
              </a:rPr>
              <a:t>How important is the cable orientation?</a:t>
            </a:r>
          </a:p>
          <a:p>
            <a:pPr lvl="1"/>
            <a:r>
              <a:rPr lang="en-CH" dirty="0"/>
              <a:t>What coil geometries are eligible?</a:t>
            </a:r>
          </a:p>
          <a:p>
            <a:endParaRPr lang="en-CH" dirty="0"/>
          </a:p>
          <a:p>
            <a:endParaRPr lang="en-CH" dirty="0"/>
          </a:p>
        </p:txBody>
      </p:sp>
      <p:sp>
        <p:nvSpPr>
          <p:cNvPr id="3" name="Title 2">
            <a:extLst>
              <a:ext uri="{FF2B5EF4-FFF2-40B4-BE49-F238E27FC236}">
                <a16:creationId xmlns:a16="http://schemas.microsoft.com/office/drawing/2014/main" id="{EC162DE5-272E-6897-2D8E-6CD765A51499}"/>
              </a:ext>
            </a:extLst>
          </p:cNvPr>
          <p:cNvSpPr>
            <a:spLocks noGrp="1"/>
          </p:cNvSpPr>
          <p:nvPr>
            <p:ph type="title"/>
          </p:nvPr>
        </p:nvSpPr>
        <p:spPr/>
        <p:txBody>
          <a:bodyPr/>
          <a:lstStyle/>
          <a:p>
            <a:r>
              <a:rPr lang="en-CH" dirty="0"/>
              <a:t>A First Look at Ramp Losses</a:t>
            </a:r>
          </a:p>
        </p:txBody>
      </p:sp>
      <p:sp>
        <p:nvSpPr>
          <p:cNvPr id="4" name="Slide Number Placeholder 3">
            <a:extLst>
              <a:ext uri="{FF2B5EF4-FFF2-40B4-BE49-F238E27FC236}">
                <a16:creationId xmlns:a16="http://schemas.microsoft.com/office/drawing/2014/main" id="{4D67D899-9955-7D99-3A9D-88B919CB2305}"/>
              </a:ext>
            </a:extLst>
          </p:cNvPr>
          <p:cNvSpPr>
            <a:spLocks noGrp="1"/>
          </p:cNvSpPr>
          <p:nvPr>
            <p:ph type="sldNum" sz="quarter" idx="16"/>
          </p:nvPr>
        </p:nvSpPr>
        <p:spPr/>
        <p:txBody>
          <a:bodyPr/>
          <a:lstStyle/>
          <a:p>
            <a:pPr algn="r">
              <a:defRPr/>
            </a:pPr>
            <a:r>
              <a:rPr lang="de-DE"/>
              <a:t>Page </a:t>
            </a:r>
            <a:fld id="{EBC07571-3134-BB4B-B83F-1A9FE18D34F3}" type="slidenum">
              <a:rPr lang="de-DE" smtClean="0"/>
              <a:pPr algn="r">
                <a:defRPr/>
              </a:pPr>
              <a:t>23</a:t>
            </a:fld>
            <a:endParaRPr lang="de-DE" dirty="0"/>
          </a:p>
        </p:txBody>
      </p:sp>
      <p:pic>
        <p:nvPicPr>
          <p:cNvPr id="9" name="Picture 8">
            <a:extLst>
              <a:ext uri="{FF2B5EF4-FFF2-40B4-BE49-F238E27FC236}">
                <a16:creationId xmlns:a16="http://schemas.microsoft.com/office/drawing/2014/main" id="{B1330401-CEC3-2C15-3E66-1AF2169E3836}"/>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t="13922"/>
          <a:stretch/>
        </p:blipFill>
        <p:spPr>
          <a:xfrm>
            <a:off x="6907658" y="548680"/>
            <a:ext cx="2158262" cy="1857786"/>
          </a:xfrm>
          <a:prstGeom prst="rect">
            <a:avLst/>
          </a:prstGeom>
        </p:spPr>
      </p:pic>
      <p:pic>
        <p:nvPicPr>
          <p:cNvPr id="10" name="Picture 9">
            <a:extLst>
              <a:ext uri="{FF2B5EF4-FFF2-40B4-BE49-F238E27FC236}">
                <a16:creationId xmlns:a16="http://schemas.microsoft.com/office/drawing/2014/main" id="{FC5B6684-839C-E9CC-869B-6043BBF3243D}"/>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950242" y="2132856"/>
            <a:ext cx="2158262" cy="1801600"/>
          </a:xfrm>
          <a:prstGeom prst="rect">
            <a:avLst/>
          </a:prstGeom>
        </p:spPr>
      </p:pic>
      <p:sp>
        <p:nvSpPr>
          <p:cNvPr id="5" name="TextBox 4">
            <a:extLst>
              <a:ext uri="{FF2B5EF4-FFF2-40B4-BE49-F238E27FC236}">
                <a16:creationId xmlns:a16="http://schemas.microsoft.com/office/drawing/2014/main" id="{CFFE1439-FA43-291A-715F-434CE7701F7F}"/>
              </a:ext>
            </a:extLst>
          </p:cNvPr>
          <p:cNvSpPr txBox="1"/>
          <p:nvPr/>
        </p:nvSpPr>
        <p:spPr>
          <a:xfrm>
            <a:off x="6948264" y="2226568"/>
            <a:ext cx="914400" cy="914400"/>
          </a:xfrm>
          <a:prstGeom prst="rect">
            <a:avLst/>
          </a:prstGeom>
          <a:noFill/>
        </p:spPr>
        <p:txBody>
          <a:bodyPr wrap="none" lIns="0" tIns="0" rIns="0" bIns="0" rtlCol="0">
            <a:noAutofit/>
          </a:bodyPr>
          <a:lstStyle/>
          <a:p>
            <a:pPr>
              <a:lnSpc>
                <a:spcPct val="110000"/>
              </a:lnSpc>
              <a:spcBef>
                <a:spcPts val="0"/>
              </a:spcBef>
            </a:pPr>
            <a:r>
              <a:rPr lang="en-CH" sz="1400" kern="1000" spc="30" dirty="0">
                <a:latin typeface="+mn-lt"/>
                <a:cs typeface="Franklin Gothic Book"/>
              </a:rPr>
              <a:t>[Courtesy L. Bortot]</a:t>
            </a:r>
          </a:p>
        </p:txBody>
      </p:sp>
      <p:pic>
        <p:nvPicPr>
          <p:cNvPr id="6" name="Picture 5">
            <a:extLst>
              <a:ext uri="{FF2B5EF4-FFF2-40B4-BE49-F238E27FC236}">
                <a16:creationId xmlns:a16="http://schemas.microsoft.com/office/drawing/2014/main" id="{B7178F0A-9884-0521-B403-29C196B377BD}"/>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rot="5400000">
            <a:off x="6920720" y="4062083"/>
            <a:ext cx="1709835" cy="2419633"/>
          </a:xfrm>
          <a:prstGeom prst="rect">
            <a:avLst/>
          </a:prstGeom>
        </p:spPr>
      </p:pic>
      <p:sp>
        <p:nvSpPr>
          <p:cNvPr id="8" name="TextBox 7">
            <a:extLst>
              <a:ext uri="{FF2B5EF4-FFF2-40B4-BE49-F238E27FC236}">
                <a16:creationId xmlns:a16="http://schemas.microsoft.com/office/drawing/2014/main" id="{0AE7558A-882E-0703-824E-369557DA1948}"/>
              </a:ext>
            </a:extLst>
          </p:cNvPr>
          <p:cNvSpPr txBox="1"/>
          <p:nvPr/>
        </p:nvSpPr>
        <p:spPr>
          <a:xfrm>
            <a:off x="6550614" y="6126817"/>
            <a:ext cx="914400" cy="914400"/>
          </a:xfrm>
          <a:prstGeom prst="rect">
            <a:avLst/>
          </a:prstGeom>
          <a:noFill/>
        </p:spPr>
        <p:txBody>
          <a:bodyPr wrap="none" lIns="0" tIns="0" rIns="0" bIns="0" rtlCol="0">
            <a:noAutofit/>
          </a:bodyPr>
          <a:lstStyle/>
          <a:p>
            <a:pPr>
              <a:lnSpc>
                <a:spcPct val="110000"/>
              </a:lnSpc>
              <a:spcBef>
                <a:spcPts val="0"/>
              </a:spcBef>
            </a:pPr>
            <a:r>
              <a:rPr lang="en-CH" sz="1400" kern="1000" spc="30" dirty="0">
                <a:latin typeface="+mn-lt"/>
                <a:cs typeface="Franklin Gothic Book"/>
              </a:rPr>
              <a:t>[Courtesy G. Kirby, J. v. Nugteren, </a:t>
            </a:r>
            <a:br>
              <a:rPr lang="en-CH" sz="1400" kern="1000" spc="30" dirty="0">
                <a:latin typeface="+mn-lt"/>
                <a:cs typeface="Franklin Gothic Book"/>
              </a:rPr>
            </a:br>
            <a:r>
              <a:rPr lang="en-CH" sz="1400" kern="1000" spc="30" dirty="0">
                <a:latin typeface="+mn-lt"/>
                <a:cs typeface="Franklin Gothic Book"/>
              </a:rPr>
              <a:t>J. S. Murtomäki, et al.]</a:t>
            </a:r>
          </a:p>
        </p:txBody>
      </p:sp>
    </p:spTree>
    <p:extLst>
      <p:ext uri="{BB962C8B-B14F-4D97-AF65-F5344CB8AC3E}">
        <p14:creationId xmlns:p14="http://schemas.microsoft.com/office/powerpoint/2010/main" val="3042169372"/>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5" end="5"/>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
                                            <p:txEl>
                                              <p:pRg st="6" end="6"/>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2">
                                            <p:txEl>
                                              <p:pRg st="7" end="7"/>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
                                            <p:txEl>
                                              <p:pRg st="8" end="8"/>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2">
                                            <p:txEl>
                                              <p:pRg st="9" end="9"/>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2">
                                            <p:txEl>
                                              <p:pRg st="10" end="10"/>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
                                            <p:txEl>
                                              <p:pRg st="11" end="11"/>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2">
                                            <p:txEl>
                                              <p:pRg st="12" end="12"/>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2">
                                            <p:txEl>
                                              <p:pRg st="13" end="13"/>
                                            </p:txEl>
                                          </p:spTgt>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2">
                                            <p:txEl>
                                              <p:pRg st="14" end="1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08848A1C-563C-6958-410F-C502FB1D2061}"/>
              </a:ext>
            </a:extLst>
          </p:cNvPr>
          <p:cNvSpPr>
            <a:spLocks noGrp="1"/>
          </p:cNvSpPr>
          <p:nvPr>
            <p:ph sz="quarter" idx="13"/>
          </p:nvPr>
        </p:nvSpPr>
        <p:spPr/>
        <p:txBody>
          <a:bodyPr/>
          <a:lstStyle/>
          <a:p>
            <a:pPr marL="0" indent="0">
              <a:buNone/>
            </a:pPr>
            <a:r>
              <a:rPr lang="en-CH" dirty="0"/>
              <a:t>Interrelated elements of an HTS HFM technology:</a:t>
            </a:r>
          </a:p>
          <a:p>
            <a:pPr marL="0" indent="0">
              <a:buNone/>
            </a:pPr>
            <a:endParaRPr lang="en-CH" dirty="0"/>
          </a:p>
          <a:p>
            <a:pPr marL="0" indent="0">
              <a:buNone/>
            </a:pPr>
            <a:endParaRPr lang="en-CH" dirty="0"/>
          </a:p>
          <a:p>
            <a:pPr marL="0" indent="0">
              <a:buNone/>
            </a:pPr>
            <a:endParaRPr lang="en-CH" dirty="0"/>
          </a:p>
          <a:p>
            <a:pPr marL="0" indent="0">
              <a:buNone/>
            </a:pPr>
            <a:endParaRPr lang="en-CH" dirty="0"/>
          </a:p>
          <a:p>
            <a:pPr marL="0" indent="0">
              <a:buNone/>
            </a:pPr>
            <a:endParaRPr lang="en-CH" dirty="0"/>
          </a:p>
          <a:p>
            <a:pPr marL="0" indent="0">
              <a:buNone/>
            </a:pPr>
            <a:endParaRPr lang="en-CH" dirty="0"/>
          </a:p>
          <a:p>
            <a:pPr marL="0" indent="0">
              <a:buNone/>
            </a:pPr>
            <a:endParaRPr lang="en-CH" dirty="0"/>
          </a:p>
          <a:p>
            <a:pPr marL="0" indent="0">
              <a:buNone/>
            </a:pPr>
            <a:endParaRPr lang="en-CH" dirty="0"/>
          </a:p>
          <a:p>
            <a:pPr marL="0" indent="0">
              <a:buNone/>
            </a:pPr>
            <a:endParaRPr lang="en-CH" dirty="0"/>
          </a:p>
          <a:p>
            <a:pPr marL="0" indent="0">
              <a:buNone/>
            </a:pPr>
            <a:endParaRPr lang="en-CH" dirty="0"/>
          </a:p>
          <a:p>
            <a:pPr marL="0" indent="0">
              <a:buNone/>
            </a:pPr>
            <a:endParaRPr lang="en-CH" dirty="0"/>
          </a:p>
          <a:p>
            <a:pPr marL="0" indent="0">
              <a:buNone/>
            </a:pPr>
            <a:endParaRPr lang="en-CH" dirty="0"/>
          </a:p>
          <a:p>
            <a:pPr marL="0" indent="0">
              <a:buNone/>
            </a:pPr>
            <a:r>
              <a:rPr lang="en-CH" dirty="0"/>
              <a:t>Systems engineering is key.</a:t>
            </a:r>
          </a:p>
          <a:p>
            <a:r>
              <a:rPr lang="en-CH" dirty="0"/>
              <a:t>CHART/MagNum at ETHZ has developed pyMBSE, a python package for </a:t>
            </a:r>
            <a:br>
              <a:rPr lang="en-CH" dirty="0"/>
            </a:br>
            <a:r>
              <a:rPr lang="en-CH" b="1" dirty="0">
                <a:solidFill>
                  <a:srgbClr val="0070C0"/>
                </a:solidFill>
              </a:rPr>
              <a:t>Model-Based Systems Engineering</a:t>
            </a:r>
            <a:r>
              <a:rPr lang="en-CH" dirty="0"/>
              <a:t>.</a:t>
            </a:r>
          </a:p>
        </p:txBody>
      </p:sp>
      <p:sp>
        <p:nvSpPr>
          <p:cNvPr id="3" name="Title 2">
            <a:extLst>
              <a:ext uri="{FF2B5EF4-FFF2-40B4-BE49-F238E27FC236}">
                <a16:creationId xmlns:a16="http://schemas.microsoft.com/office/drawing/2014/main" id="{E5A19EA6-E94A-AB94-837A-6BE8805DA1A8}"/>
              </a:ext>
            </a:extLst>
          </p:cNvPr>
          <p:cNvSpPr>
            <a:spLocks noGrp="1"/>
          </p:cNvSpPr>
          <p:nvPr>
            <p:ph type="title"/>
          </p:nvPr>
        </p:nvSpPr>
        <p:spPr/>
        <p:txBody>
          <a:bodyPr/>
          <a:lstStyle/>
          <a:p>
            <a:r>
              <a:rPr lang="en-CH" dirty="0"/>
              <a:t>Systems Engineering Challenge</a:t>
            </a:r>
          </a:p>
        </p:txBody>
      </p:sp>
      <p:sp>
        <p:nvSpPr>
          <p:cNvPr id="4" name="Slide Number Placeholder 3">
            <a:extLst>
              <a:ext uri="{FF2B5EF4-FFF2-40B4-BE49-F238E27FC236}">
                <a16:creationId xmlns:a16="http://schemas.microsoft.com/office/drawing/2014/main" id="{F0A78829-38FF-8D3E-AC31-9B9E8CA64EA6}"/>
              </a:ext>
            </a:extLst>
          </p:cNvPr>
          <p:cNvSpPr>
            <a:spLocks noGrp="1"/>
          </p:cNvSpPr>
          <p:nvPr>
            <p:ph type="sldNum" sz="quarter" idx="16"/>
          </p:nvPr>
        </p:nvSpPr>
        <p:spPr/>
        <p:txBody>
          <a:bodyPr/>
          <a:lstStyle/>
          <a:p>
            <a:pPr algn="r">
              <a:defRPr/>
            </a:pPr>
            <a:r>
              <a:rPr lang="de-DE"/>
              <a:t>Page </a:t>
            </a:r>
            <a:fld id="{EBC07571-3134-BB4B-B83F-1A9FE18D34F3}" type="slidenum">
              <a:rPr lang="de-DE" smtClean="0"/>
              <a:pPr algn="r">
                <a:defRPr/>
              </a:pPr>
              <a:t>24</a:t>
            </a:fld>
            <a:endParaRPr lang="de-DE" dirty="0"/>
          </a:p>
        </p:txBody>
      </p:sp>
      <p:graphicFrame>
        <p:nvGraphicFramePr>
          <p:cNvPr id="16" name="Diagram 15">
            <a:extLst>
              <a:ext uri="{FF2B5EF4-FFF2-40B4-BE49-F238E27FC236}">
                <a16:creationId xmlns:a16="http://schemas.microsoft.com/office/drawing/2014/main" id="{D2F312BE-FBC9-8658-9DE6-B4F49ED0EAED}"/>
              </a:ext>
            </a:extLst>
          </p:cNvPr>
          <p:cNvGraphicFramePr/>
          <p:nvPr>
            <p:extLst>
              <p:ext uri="{D42A27DB-BD31-4B8C-83A1-F6EECF244321}">
                <p14:modId xmlns:p14="http://schemas.microsoft.com/office/powerpoint/2010/main" val="2626418461"/>
              </p:ext>
            </p:extLst>
          </p:nvPr>
        </p:nvGraphicFramePr>
        <p:xfrm>
          <a:off x="1387997" y="1649413"/>
          <a:ext cx="6399683" cy="401183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7" name="TextBox 16">
            <a:extLst>
              <a:ext uri="{FF2B5EF4-FFF2-40B4-BE49-F238E27FC236}">
                <a16:creationId xmlns:a16="http://schemas.microsoft.com/office/drawing/2014/main" id="{02DBA6FC-2911-C814-0556-9A728CEB14A4}"/>
              </a:ext>
            </a:extLst>
          </p:cNvPr>
          <p:cNvSpPr txBox="1"/>
          <p:nvPr/>
        </p:nvSpPr>
        <p:spPr>
          <a:xfrm>
            <a:off x="5724128" y="1700808"/>
            <a:ext cx="914400" cy="914400"/>
          </a:xfrm>
          <a:prstGeom prst="rect">
            <a:avLst/>
          </a:prstGeom>
          <a:noFill/>
        </p:spPr>
        <p:txBody>
          <a:bodyPr wrap="none" lIns="0" tIns="0" rIns="0" bIns="0" rtlCol="0">
            <a:noAutofit/>
          </a:bodyPr>
          <a:lstStyle/>
          <a:p>
            <a:pPr>
              <a:lnSpc>
                <a:spcPct val="110000"/>
              </a:lnSpc>
              <a:spcBef>
                <a:spcPts val="0"/>
              </a:spcBef>
            </a:pPr>
            <a:r>
              <a:rPr lang="en-CH" sz="1200" b="1" kern="1000" spc="30" dirty="0">
                <a:solidFill>
                  <a:srgbClr val="E4A182"/>
                </a:solidFill>
                <a:latin typeface="+mn-lt"/>
                <a:cs typeface="Franklin Gothic Book"/>
              </a:rPr>
              <a:t>Key component for AC losses, </a:t>
            </a:r>
            <a:br>
              <a:rPr lang="en-CH" sz="1200" b="1" kern="1000" spc="30" dirty="0">
                <a:solidFill>
                  <a:srgbClr val="E4A182"/>
                </a:solidFill>
                <a:latin typeface="+mn-lt"/>
                <a:cs typeface="Franklin Gothic Book"/>
              </a:rPr>
            </a:br>
            <a:r>
              <a:rPr lang="en-CH" sz="1200" b="1" kern="1000" spc="30" dirty="0">
                <a:solidFill>
                  <a:srgbClr val="E4A182"/>
                </a:solidFill>
                <a:latin typeface="+mn-lt"/>
                <a:cs typeface="Franklin Gothic Book"/>
              </a:rPr>
              <a:t>field quality, mechanical compliance, </a:t>
            </a:r>
            <a:br>
              <a:rPr lang="en-CH" sz="1200" b="1" kern="1000" spc="30" dirty="0">
                <a:solidFill>
                  <a:srgbClr val="E4A182"/>
                </a:solidFill>
                <a:latin typeface="+mn-lt"/>
                <a:cs typeface="Franklin Gothic Book"/>
              </a:rPr>
            </a:br>
            <a:r>
              <a:rPr lang="en-CH" sz="1200" b="1" kern="1000" spc="30" dirty="0">
                <a:solidFill>
                  <a:srgbClr val="E4A182"/>
                </a:solidFill>
                <a:latin typeface="+mn-lt"/>
                <a:cs typeface="Franklin Gothic Book"/>
              </a:rPr>
              <a:t>protectability, etc.</a:t>
            </a:r>
          </a:p>
        </p:txBody>
      </p:sp>
      <p:sp>
        <p:nvSpPr>
          <p:cNvPr id="18" name="Oval 17">
            <a:extLst>
              <a:ext uri="{FF2B5EF4-FFF2-40B4-BE49-F238E27FC236}">
                <a16:creationId xmlns:a16="http://schemas.microsoft.com/office/drawing/2014/main" id="{2F59A406-E0E6-F0BB-31C6-34DB27C62119}"/>
              </a:ext>
            </a:extLst>
          </p:cNvPr>
          <p:cNvSpPr/>
          <p:nvPr/>
        </p:nvSpPr>
        <p:spPr bwMode="auto">
          <a:xfrm>
            <a:off x="3563888" y="1700808"/>
            <a:ext cx="2016224" cy="720080"/>
          </a:xfrm>
          <a:prstGeom prst="ellipse">
            <a:avLst/>
          </a:prstGeom>
          <a:noFill/>
          <a:ln w="28575" cap="flat" cmpd="sng" algn="ctr">
            <a:solidFill>
              <a:srgbClr val="E4A182"/>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CH" sz="2400" b="0" i="0" u="none" strike="noStrike" cap="none" normalizeH="0" baseline="0">
              <a:ln>
                <a:noFill/>
              </a:ln>
              <a:solidFill>
                <a:schemeClr val="tx1"/>
              </a:solidFill>
              <a:effectLst/>
              <a:latin typeface="Times" charset="0"/>
            </a:endParaRPr>
          </a:p>
        </p:txBody>
      </p:sp>
    </p:spTree>
    <p:extLst>
      <p:ext uri="{BB962C8B-B14F-4D97-AF65-F5344CB8AC3E}">
        <p14:creationId xmlns:p14="http://schemas.microsoft.com/office/powerpoint/2010/main" val="592740303"/>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7"/>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2">
                                            <p:txEl>
                                              <p:pRg st="13" end="1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
                                            <p:txEl>
                                              <p:pRg st="14" end="1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18" grpId="0" animBg="1"/>
    </p:bldLst>
  </p:timing>
</p:sld>
</file>

<file path=ppt/slides/slide2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4C1E1A2B-CA41-0353-02E1-1BF70710DAC2}"/>
              </a:ext>
            </a:extLst>
          </p:cNvPr>
          <p:cNvSpPr>
            <a:spLocks noGrp="1"/>
          </p:cNvSpPr>
          <p:nvPr>
            <p:ph type="title"/>
          </p:nvPr>
        </p:nvSpPr>
        <p:spPr/>
        <p:txBody>
          <a:bodyPr/>
          <a:lstStyle/>
          <a:p>
            <a:r>
              <a:rPr lang="en-CH" dirty="0"/>
              <a:t>ReBCO Tape and ReBCO Cables</a:t>
            </a:r>
          </a:p>
        </p:txBody>
      </p:sp>
      <p:sp>
        <p:nvSpPr>
          <p:cNvPr id="4" name="Slide Number Placeholder 3">
            <a:extLst>
              <a:ext uri="{FF2B5EF4-FFF2-40B4-BE49-F238E27FC236}">
                <a16:creationId xmlns:a16="http://schemas.microsoft.com/office/drawing/2014/main" id="{B2B31C63-A46A-5AE9-AA64-F12F75863F40}"/>
              </a:ext>
            </a:extLst>
          </p:cNvPr>
          <p:cNvSpPr>
            <a:spLocks noGrp="1"/>
          </p:cNvSpPr>
          <p:nvPr>
            <p:ph type="sldNum" sz="quarter" idx="16"/>
          </p:nvPr>
        </p:nvSpPr>
        <p:spPr/>
        <p:txBody>
          <a:bodyPr/>
          <a:lstStyle/>
          <a:p>
            <a:pPr algn="r">
              <a:defRPr/>
            </a:pPr>
            <a:r>
              <a:rPr lang="de-DE"/>
              <a:t>Page </a:t>
            </a:r>
            <a:fld id="{EBC07571-3134-BB4B-B83F-1A9FE18D34F3}" type="slidenum">
              <a:rPr lang="de-DE" smtClean="0"/>
              <a:pPr algn="r">
                <a:defRPr/>
              </a:pPr>
              <a:t>25</a:t>
            </a:fld>
            <a:endParaRPr lang="de-DE" dirty="0"/>
          </a:p>
        </p:txBody>
      </p:sp>
      <p:pic>
        <p:nvPicPr>
          <p:cNvPr id="22" name="Picture 21" descr="Logo, company name&#10;&#10;Description automatically generated">
            <a:extLst>
              <a:ext uri="{FF2B5EF4-FFF2-40B4-BE49-F238E27FC236}">
                <a16:creationId xmlns:a16="http://schemas.microsoft.com/office/drawing/2014/main" id="{B0E00F6F-1FB7-5EAA-B8F3-279777010B24}"/>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316154" y="874099"/>
            <a:ext cx="7141951" cy="2269873"/>
          </a:xfrm>
          <a:prstGeom prst="rect">
            <a:avLst/>
          </a:prstGeom>
        </p:spPr>
      </p:pic>
      <p:sp>
        <p:nvSpPr>
          <p:cNvPr id="25" name="TextBox 24">
            <a:extLst>
              <a:ext uri="{FF2B5EF4-FFF2-40B4-BE49-F238E27FC236}">
                <a16:creationId xmlns:a16="http://schemas.microsoft.com/office/drawing/2014/main" id="{3B5A167B-BE42-32D4-F02B-C3C149C37108}"/>
              </a:ext>
            </a:extLst>
          </p:cNvPr>
          <p:cNvSpPr txBox="1"/>
          <p:nvPr/>
        </p:nvSpPr>
        <p:spPr>
          <a:xfrm>
            <a:off x="-584616" y="2833141"/>
            <a:ext cx="0" cy="0"/>
          </a:xfrm>
          <a:prstGeom prst="rect">
            <a:avLst/>
          </a:prstGeom>
          <a:noFill/>
        </p:spPr>
        <p:txBody>
          <a:bodyPr wrap="none" lIns="0" tIns="0" rIns="0" bIns="0" rtlCol="0">
            <a:noAutofit/>
          </a:bodyPr>
          <a:lstStyle/>
          <a:p>
            <a:pPr>
              <a:lnSpc>
                <a:spcPct val="110000"/>
              </a:lnSpc>
              <a:spcBef>
                <a:spcPts val="0"/>
              </a:spcBef>
            </a:pPr>
            <a:endParaRPr lang="en-CH" sz="1800" kern="1000" spc="30" dirty="0" err="1">
              <a:latin typeface="+mn-lt"/>
              <a:cs typeface="Franklin Gothic Book"/>
            </a:endParaRPr>
          </a:p>
        </p:txBody>
      </p:sp>
      <p:grpSp>
        <p:nvGrpSpPr>
          <p:cNvPr id="32" name="Group 31">
            <a:extLst>
              <a:ext uri="{FF2B5EF4-FFF2-40B4-BE49-F238E27FC236}">
                <a16:creationId xmlns:a16="http://schemas.microsoft.com/office/drawing/2014/main" id="{0FE5F38E-5821-0F5A-EEC0-C0B6C44AAF8F}"/>
              </a:ext>
            </a:extLst>
          </p:cNvPr>
          <p:cNvGrpSpPr/>
          <p:nvPr/>
        </p:nvGrpSpPr>
        <p:grpSpPr>
          <a:xfrm>
            <a:off x="2627783" y="3903404"/>
            <a:ext cx="3960442" cy="2326207"/>
            <a:chOff x="1155700" y="1422400"/>
            <a:chExt cx="6832600" cy="4013200"/>
          </a:xfrm>
        </p:grpSpPr>
        <p:pic>
          <p:nvPicPr>
            <p:cNvPr id="33" name="Picture 32" descr="Diagram&#10;&#10;Description automatically generated">
              <a:extLst>
                <a:ext uri="{FF2B5EF4-FFF2-40B4-BE49-F238E27FC236}">
                  <a16:creationId xmlns:a16="http://schemas.microsoft.com/office/drawing/2014/main" id="{475C7957-3C5D-EF13-5BBF-674944BECBBE}"/>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155700" y="1422400"/>
              <a:ext cx="6832600" cy="4013200"/>
            </a:xfrm>
            <a:prstGeom prst="rect">
              <a:avLst/>
            </a:prstGeom>
          </p:spPr>
        </p:pic>
        <p:sp>
          <p:nvSpPr>
            <p:cNvPr id="34" name="Rectangle 33">
              <a:extLst>
                <a:ext uri="{FF2B5EF4-FFF2-40B4-BE49-F238E27FC236}">
                  <a16:creationId xmlns:a16="http://schemas.microsoft.com/office/drawing/2014/main" id="{FBCC5C15-2591-DA1E-135B-9F11CEC38B91}"/>
                </a:ext>
              </a:extLst>
            </p:cNvPr>
            <p:cNvSpPr/>
            <p:nvPr/>
          </p:nvSpPr>
          <p:spPr bwMode="auto">
            <a:xfrm>
              <a:off x="1155700" y="1864343"/>
              <a:ext cx="792088" cy="864096"/>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CH" sz="2400" b="0" i="0" u="none" strike="noStrike" cap="none" normalizeH="0" baseline="0">
                <a:ln>
                  <a:noFill/>
                </a:ln>
                <a:solidFill>
                  <a:schemeClr val="tx1"/>
                </a:solidFill>
                <a:effectLst/>
                <a:latin typeface="Times" charset="0"/>
              </a:endParaRPr>
            </a:p>
          </p:txBody>
        </p:sp>
      </p:grpSp>
      <p:sp>
        <p:nvSpPr>
          <p:cNvPr id="38" name="TextBox 37">
            <a:extLst>
              <a:ext uri="{FF2B5EF4-FFF2-40B4-BE49-F238E27FC236}">
                <a16:creationId xmlns:a16="http://schemas.microsoft.com/office/drawing/2014/main" id="{21230ED8-9994-32D9-76E3-BE9615AF6411}"/>
              </a:ext>
            </a:extLst>
          </p:cNvPr>
          <p:cNvSpPr txBox="1"/>
          <p:nvPr/>
        </p:nvSpPr>
        <p:spPr>
          <a:xfrm>
            <a:off x="1054257" y="6331024"/>
            <a:ext cx="914400" cy="914400"/>
          </a:xfrm>
          <a:prstGeom prst="rect">
            <a:avLst/>
          </a:prstGeom>
          <a:noFill/>
        </p:spPr>
        <p:txBody>
          <a:bodyPr wrap="none" lIns="0" tIns="0" rIns="0" bIns="0" rtlCol="0">
            <a:noAutofit/>
          </a:bodyPr>
          <a:lstStyle/>
          <a:p>
            <a:pPr>
              <a:lnSpc>
                <a:spcPct val="110000"/>
              </a:lnSpc>
              <a:spcBef>
                <a:spcPts val="0"/>
              </a:spcBef>
            </a:pPr>
            <a:r>
              <a:rPr lang="en-CH" sz="1400" kern="1000" spc="30" dirty="0">
                <a:latin typeface="+mn-lt"/>
                <a:cs typeface="Franklin Gothic Book"/>
              </a:rPr>
              <a:t>[J. v. Nugteren, </a:t>
            </a:r>
            <a:r>
              <a:rPr lang="en-US" sz="1400" kern="1000" spc="30" dirty="0">
                <a:latin typeface="+mn-lt"/>
                <a:cs typeface="Franklin Gothic Book"/>
              </a:rPr>
              <a:t>High Temperature Superconductor Accelerator Magnets. PhD thesis, </a:t>
            </a:r>
            <a:r>
              <a:rPr lang="en-US" sz="1400" kern="1000" spc="30" dirty="0" err="1">
                <a:latin typeface="+mn-lt"/>
                <a:cs typeface="Franklin Gothic Book"/>
              </a:rPr>
              <a:t>UTwente</a:t>
            </a:r>
            <a:r>
              <a:rPr lang="en-US" sz="1400" kern="1000" spc="30" dirty="0">
                <a:latin typeface="+mn-lt"/>
                <a:cs typeface="Franklin Gothic Book"/>
              </a:rPr>
              <a:t>, 2016.</a:t>
            </a:r>
            <a:r>
              <a:rPr lang="en-CH" sz="1400" kern="1000" spc="30" dirty="0">
                <a:latin typeface="+mn-lt"/>
              </a:rPr>
              <a:t>]</a:t>
            </a:r>
          </a:p>
          <a:p>
            <a:pPr>
              <a:lnSpc>
                <a:spcPct val="110000"/>
              </a:lnSpc>
              <a:spcBef>
                <a:spcPts val="0"/>
              </a:spcBef>
            </a:pPr>
            <a:r>
              <a:rPr lang="en-CH" sz="1400" kern="1000" spc="30" dirty="0">
                <a:latin typeface="+mn-lt"/>
                <a:cs typeface="Franklin Gothic Book"/>
              </a:rPr>
              <a:t>[</a:t>
            </a:r>
            <a:r>
              <a:rPr lang="en-US" sz="1400" kern="1000" spc="30" dirty="0">
                <a:latin typeface="+mn-lt"/>
                <a:cs typeface="Franklin Gothic Book"/>
              </a:rPr>
              <a:t>M. Wilson, Pulsed Superconducting Magnets' CERN Academic Training May 2006</a:t>
            </a:r>
            <a:r>
              <a:rPr lang="en-CH" sz="1400" kern="1000" spc="30" dirty="0">
                <a:latin typeface="+mn-lt"/>
              </a:rPr>
              <a:t>]</a:t>
            </a:r>
          </a:p>
          <a:p>
            <a:pPr>
              <a:lnSpc>
                <a:spcPct val="110000"/>
              </a:lnSpc>
              <a:spcBef>
                <a:spcPts val="0"/>
              </a:spcBef>
            </a:pPr>
            <a:endParaRPr lang="en-CH" sz="1400" kern="1000" spc="30" dirty="0">
              <a:latin typeface="+mn-lt"/>
            </a:endParaRPr>
          </a:p>
        </p:txBody>
      </p:sp>
      <p:sp>
        <p:nvSpPr>
          <p:cNvPr id="2" name="TextBox 1">
            <a:extLst>
              <a:ext uri="{FF2B5EF4-FFF2-40B4-BE49-F238E27FC236}">
                <a16:creationId xmlns:a16="http://schemas.microsoft.com/office/drawing/2014/main" id="{EAFFB91C-D30D-C43F-91CA-9DF06FEF6D5C}"/>
              </a:ext>
            </a:extLst>
          </p:cNvPr>
          <p:cNvSpPr txBox="1"/>
          <p:nvPr/>
        </p:nvSpPr>
        <p:spPr>
          <a:xfrm>
            <a:off x="755576" y="3306688"/>
            <a:ext cx="914400" cy="914400"/>
          </a:xfrm>
          <a:prstGeom prst="rect">
            <a:avLst/>
          </a:prstGeom>
          <a:noFill/>
        </p:spPr>
        <p:txBody>
          <a:bodyPr wrap="none" lIns="0" tIns="0" rIns="0" bIns="0" rtlCol="0">
            <a:noAutofit/>
          </a:bodyPr>
          <a:lstStyle/>
          <a:p>
            <a:pPr>
              <a:lnSpc>
                <a:spcPct val="110000"/>
              </a:lnSpc>
              <a:spcBef>
                <a:spcPts val="0"/>
              </a:spcBef>
            </a:pPr>
            <a:r>
              <a:rPr lang="en-CH" sz="1800" kern="1000" spc="30" dirty="0">
                <a:latin typeface="+mn-lt"/>
                <a:cs typeface="Franklin Gothic Book"/>
              </a:rPr>
              <a:t>ReBCO magnet technology is at the stage of LTS in the 1970ies.</a:t>
            </a:r>
          </a:p>
        </p:txBody>
      </p:sp>
    </p:spTree>
    <p:extLst>
      <p:ext uri="{BB962C8B-B14F-4D97-AF65-F5344CB8AC3E}">
        <p14:creationId xmlns:p14="http://schemas.microsoft.com/office/powerpoint/2010/main" val="1462254394"/>
      </p:ext>
    </p:extLst>
  </p:cSld>
  <p:clrMapOvr>
    <a:masterClrMapping/>
  </p:clrMapOvr>
  <p:transition spd="med"/>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08848A1C-563C-6958-410F-C502FB1D2061}"/>
              </a:ext>
            </a:extLst>
          </p:cNvPr>
          <p:cNvSpPr>
            <a:spLocks noGrp="1"/>
          </p:cNvSpPr>
          <p:nvPr>
            <p:ph sz="quarter" idx="13"/>
          </p:nvPr>
        </p:nvSpPr>
        <p:spPr>
          <a:xfrm>
            <a:off x="1042988" y="1196752"/>
            <a:ext cx="7742237" cy="4679951"/>
          </a:xfrm>
        </p:spPr>
        <p:txBody>
          <a:bodyPr/>
          <a:lstStyle/>
          <a:p>
            <a:pPr marL="0" indent="0">
              <a:buNone/>
            </a:pPr>
            <a:r>
              <a:rPr lang="en-CH" dirty="0"/>
              <a:t>Innovation funnel for HTS HFM R&amp;D:</a:t>
            </a:r>
          </a:p>
          <a:p>
            <a:pPr marL="0" indent="0">
              <a:buNone/>
            </a:pPr>
            <a:endParaRPr lang="en-CH" dirty="0"/>
          </a:p>
          <a:p>
            <a:pPr marL="0" indent="0">
              <a:buNone/>
            </a:pPr>
            <a:endParaRPr lang="en-CH" dirty="0"/>
          </a:p>
          <a:p>
            <a:pPr marL="0" indent="0">
              <a:buNone/>
            </a:pPr>
            <a:endParaRPr lang="en-CH" dirty="0"/>
          </a:p>
          <a:p>
            <a:pPr marL="0" indent="0">
              <a:buNone/>
            </a:pPr>
            <a:endParaRPr lang="en-CH" dirty="0"/>
          </a:p>
          <a:p>
            <a:pPr marL="0" indent="0">
              <a:buNone/>
            </a:pPr>
            <a:endParaRPr lang="en-CH" dirty="0"/>
          </a:p>
          <a:p>
            <a:pPr marL="0" indent="0">
              <a:buNone/>
            </a:pPr>
            <a:endParaRPr lang="en-CH" dirty="0"/>
          </a:p>
          <a:p>
            <a:pPr marL="0" indent="0">
              <a:buNone/>
            </a:pPr>
            <a:endParaRPr lang="en-CH" dirty="0"/>
          </a:p>
          <a:p>
            <a:pPr marL="0" indent="0">
              <a:buNone/>
            </a:pPr>
            <a:endParaRPr lang="en-CH" dirty="0"/>
          </a:p>
          <a:p>
            <a:pPr marL="0" indent="0">
              <a:buNone/>
            </a:pPr>
            <a:endParaRPr lang="en-CH" dirty="0"/>
          </a:p>
          <a:p>
            <a:pPr marL="0" indent="0">
              <a:buNone/>
            </a:pPr>
            <a:endParaRPr lang="en-CH" dirty="0"/>
          </a:p>
          <a:p>
            <a:pPr marL="0" indent="0">
              <a:buNone/>
            </a:pPr>
            <a:endParaRPr lang="en-CH" dirty="0"/>
          </a:p>
        </p:txBody>
      </p:sp>
      <p:sp>
        <p:nvSpPr>
          <p:cNvPr id="3" name="Title 2">
            <a:extLst>
              <a:ext uri="{FF2B5EF4-FFF2-40B4-BE49-F238E27FC236}">
                <a16:creationId xmlns:a16="http://schemas.microsoft.com/office/drawing/2014/main" id="{E5A19EA6-E94A-AB94-837A-6BE8805DA1A8}"/>
              </a:ext>
            </a:extLst>
          </p:cNvPr>
          <p:cNvSpPr>
            <a:spLocks noGrp="1"/>
          </p:cNvSpPr>
          <p:nvPr>
            <p:ph type="title"/>
          </p:nvPr>
        </p:nvSpPr>
        <p:spPr/>
        <p:txBody>
          <a:bodyPr/>
          <a:lstStyle/>
          <a:p>
            <a:r>
              <a:rPr lang="en-CH" dirty="0"/>
              <a:t>Roadmap Towards HTS for HFM</a:t>
            </a:r>
          </a:p>
        </p:txBody>
      </p:sp>
      <p:sp>
        <p:nvSpPr>
          <p:cNvPr id="4" name="Slide Number Placeholder 3">
            <a:extLst>
              <a:ext uri="{FF2B5EF4-FFF2-40B4-BE49-F238E27FC236}">
                <a16:creationId xmlns:a16="http://schemas.microsoft.com/office/drawing/2014/main" id="{F0A78829-38FF-8D3E-AC31-9B9E8CA64EA6}"/>
              </a:ext>
            </a:extLst>
          </p:cNvPr>
          <p:cNvSpPr>
            <a:spLocks noGrp="1"/>
          </p:cNvSpPr>
          <p:nvPr>
            <p:ph type="sldNum" sz="quarter" idx="16"/>
          </p:nvPr>
        </p:nvSpPr>
        <p:spPr/>
        <p:txBody>
          <a:bodyPr/>
          <a:lstStyle/>
          <a:p>
            <a:pPr algn="r">
              <a:defRPr/>
            </a:pPr>
            <a:r>
              <a:rPr lang="de-DE"/>
              <a:t>Page </a:t>
            </a:r>
            <a:fld id="{EBC07571-3134-BB4B-B83F-1A9FE18D34F3}" type="slidenum">
              <a:rPr lang="de-DE" smtClean="0"/>
              <a:pPr algn="r">
                <a:defRPr/>
              </a:pPr>
              <a:t>26</a:t>
            </a:fld>
            <a:endParaRPr lang="de-DE" dirty="0"/>
          </a:p>
        </p:txBody>
      </p:sp>
      <p:grpSp>
        <p:nvGrpSpPr>
          <p:cNvPr id="5" name="Group 4">
            <a:extLst>
              <a:ext uri="{FF2B5EF4-FFF2-40B4-BE49-F238E27FC236}">
                <a16:creationId xmlns:a16="http://schemas.microsoft.com/office/drawing/2014/main" id="{BC3447EC-EC2C-A345-7919-BBF473E185B6}"/>
              </a:ext>
            </a:extLst>
          </p:cNvPr>
          <p:cNvGrpSpPr/>
          <p:nvPr/>
        </p:nvGrpSpPr>
        <p:grpSpPr>
          <a:xfrm rot="10800000" flipV="1">
            <a:off x="2555776" y="1787349"/>
            <a:ext cx="4363321" cy="4248573"/>
            <a:chOff x="743515" y="0"/>
            <a:chExt cx="4548485" cy="4360596"/>
          </a:xfrm>
        </p:grpSpPr>
        <p:sp>
          <p:nvSpPr>
            <p:cNvPr id="6" name="Trapezoid 5">
              <a:extLst>
                <a:ext uri="{FF2B5EF4-FFF2-40B4-BE49-F238E27FC236}">
                  <a16:creationId xmlns:a16="http://schemas.microsoft.com/office/drawing/2014/main" id="{CE49B769-4781-7E81-9AD4-F9154E3BCBDE}"/>
                </a:ext>
              </a:extLst>
            </p:cNvPr>
            <p:cNvSpPr/>
            <p:nvPr/>
          </p:nvSpPr>
          <p:spPr>
            <a:xfrm flipV="1">
              <a:off x="743515" y="7276"/>
              <a:ext cx="4548485" cy="324000"/>
            </a:xfrm>
            <a:prstGeom prst="trapezoid">
              <a:avLst>
                <a:gd name="adj" fmla="val 52586"/>
              </a:avLst>
            </a:prstGeom>
            <a:solidFill>
              <a:srgbClr val="592300"/>
            </a:solidFill>
            <a:ln w="12700" cap="flat" cmpd="sng" algn="ctr">
              <a:solidFill>
                <a:srgbClr val="945200"/>
              </a:solidFill>
              <a:prstDash val="solid"/>
              <a:miter lim="800000"/>
            </a:ln>
            <a:effectLst>
              <a:outerShdw blurRad="50800" dist="38100" dir="2700000" algn="tl" rotWithShape="0">
                <a:prstClr val="black">
                  <a:alpha val="40000"/>
                </a:prstClr>
              </a:outerShdw>
            </a:effectLst>
          </p:spPr>
          <p:txBody>
            <a:bodyPr rtlCol="0" anchor="ctr"/>
            <a:lstStyle/>
            <a:p>
              <a:endParaRPr lang="en-US" sz="3200"/>
            </a:p>
          </p:txBody>
        </p:sp>
        <p:sp>
          <p:nvSpPr>
            <p:cNvPr id="7" name="TextBox 31">
              <a:extLst>
                <a:ext uri="{FF2B5EF4-FFF2-40B4-BE49-F238E27FC236}">
                  <a16:creationId xmlns:a16="http://schemas.microsoft.com/office/drawing/2014/main" id="{E29F0FD9-38C9-0E2E-71FF-BB9A03B75151}"/>
                </a:ext>
              </a:extLst>
            </p:cNvPr>
            <p:cNvSpPr txBox="1"/>
            <p:nvPr/>
          </p:nvSpPr>
          <p:spPr>
            <a:xfrm rot="10800000" flipV="1">
              <a:off x="1253751" y="0"/>
              <a:ext cx="3780078" cy="553079"/>
            </a:xfrm>
            <a:prstGeom prst="rect">
              <a:avLst/>
            </a:prstGeom>
            <a:noFill/>
          </p:spPr>
          <p:txBody>
            <a:bodyPr wrap="square" rtlCol="0">
              <a:noAutofit/>
            </a:bodyPr>
            <a:lstStyle/>
            <a:p>
              <a:pPr algn="ctr" fontAlgn="base">
                <a:lnSpc>
                  <a:spcPct val="115000"/>
                </a:lnSpc>
                <a:spcAft>
                  <a:spcPts val="1000"/>
                </a:spcAft>
              </a:pPr>
              <a:r>
                <a:rPr lang="en-US" sz="1200" b="1" i="1" dirty="0">
                  <a:solidFill>
                    <a:srgbClr val="FFFFFF"/>
                  </a:solidFill>
                  <a:effectLst/>
                  <a:latin typeface="Calibri" panose="020F0502020204030204" pitchFamily="34" charset="0"/>
                  <a:ea typeface="Calibri" panose="020F0502020204030204" pitchFamily="34" charset="0"/>
                  <a:cs typeface="Times New Roman" panose="02020603050405020304" pitchFamily="18" charset="0"/>
                </a:rPr>
                <a:t>Materials</a:t>
              </a:r>
              <a:r>
                <a:rPr lang="en-US" sz="1200" dirty="0">
                  <a:solidFill>
                    <a:srgbClr val="FFFFFF"/>
                  </a:solidFill>
                  <a:effectLst/>
                  <a:latin typeface="Calibri" panose="020F0502020204030204" pitchFamily="34" charset="0"/>
                  <a:ea typeface="Calibri" panose="020F0502020204030204" pitchFamily="34" charset="0"/>
                  <a:cs typeface="Times New Roman" panose="02020603050405020304" pitchFamily="18" charset="0"/>
                </a:rPr>
                <a:t> and </a:t>
              </a:r>
              <a:r>
                <a:rPr lang="en-US" sz="1200" b="1" i="1" dirty="0">
                  <a:solidFill>
                    <a:srgbClr val="FFFFFF"/>
                  </a:solidFill>
                  <a:effectLst/>
                  <a:latin typeface="Calibri" panose="020F0502020204030204" pitchFamily="34" charset="0"/>
                  <a:ea typeface="Calibri" panose="020F0502020204030204" pitchFamily="34" charset="0"/>
                  <a:cs typeface="Times New Roman" panose="02020603050405020304" pitchFamily="18" charset="0"/>
                </a:rPr>
                <a:t>Numerical Design Studies</a:t>
              </a:r>
              <a:endParaRPr lang="en-CH" sz="20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8" name="Trapezoid 7">
              <a:extLst>
                <a:ext uri="{FF2B5EF4-FFF2-40B4-BE49-F238E27FC236}">
                  <a16:creationId xmlns:a16="http://schemas.microsoft.com/office/drawing/2014/main" id="{1CB5B1A2-FE30-F244-105E-A37DC2BD42BB}"/>
                </a:ext>
              </a:extLst>
            </p:cNvPr>
            <p:cNvSpPr/>
            <p:nvPr/>
          </p:nvSpPr>
          <p:spPr>
            <a:xfrm flipV="1">
              <a:off x="957655" y="389245"/>
              <a:ext cx="4143549" cy="396001"/>
            </a:xfrm>
            <a:prstGeom prst="trapezoid">
              <a:avLst>
                <a:gd name="adj" fmla="val 52586"/>
              </a:avLst>
            </a:prstGeom>
            <a:solidFill>
              <a:srgbClr val="843C0B"/>
            </a:solidFill>
            <a:ln w="12700" cap="flat" cmpd="sng" algn="ctr">
              <a:solidFill>
                <a:srgbClr val="945200"/>
              </a:solidFill>
              <a:prstDash val="solid"/>
              <a:miter lim="800000"/>
            </a:ln>
            <a:effectLst>
              <a:outerShdw blurRad="50800" dist="38100" dir="2700000" algn="tl" rotWithShape="0">
                <a:prstClr val="black">
                  <a:alpha val="40000"/>
                </a:prstClr>
              </a:outerShdw>
            </a:effectLst>
          </p:spPr>
          <p:txBody>
            <a:bodyPr rtlCol="0" anchor="ctr"/>
            <a:lstStyle/>
            <a:p>
              <a:endParaRPr lang="en-US" sz="3200"/>
            </a:p>
          </p:txBody>
        </p:sp>
        <p:sp>
          <p:nvSpPr>
            <p:cNvPr id="9" name="TextBox 33">
              <a:extLst>
                <a:ext uri="{FF2B5EF4-FFF2-40B4-BE49-F238E27FC236}">
                  <a16:creationId xmlns:a16="http://schemas.microsoft.com/office/drawing/2014/main" id="{B0C43ED1-F18A-D0A2-9EE4-90924F917008}"/>
                </a:ext>
              </a:extLst>
            </p:cNvPr>
            <p:cNvSpPr txBox="1"/>
            <p:nvPr/>
          </p:nvSpPr>
          <p:spPr>
            <a:xfrm rot="10800000" flipV="1">
              <a:off x="1334221" y="417881"/>
              <a:ext cx="3458225" cy="553079"/>
            </a:xfrm>
            <a:prstGeom prst="rect">
              <a:avLst/>
            </a:prstGeom>
            <a:noFill/>
          </p:spPr>
          <p:txBody>
            <a:bodyPr wrap="square" rtlCol="0">
              <a:noAutofit/>
            </a:bodyPr>
            <a:lstStyle/>
            <a:p>
              <a:pPr algn="ctr" fontAlgn="base">
                <a:lnSpc>
                  <a:spcPct val="115000"/>
                </a:lnSpc>
                <a:spcAft>
                  <a:spcPts val="1000"/>
                </a:spcAft>
              </a:pPr>
              <a:r>
                <a:rPr lang="en-US" sz="1200" b="1" i="1" dirty="0">
                  <a:solidFill>
                    <a:srgbClr val="FFFFFF"/>
                  </a:solidFill>
                  <a:effectLst/>
                  <a:latin typeface="Calibri" panose="020F0502020204030204" pitchFamily="34" charset="0"/>
                  <a:ea typeface="Calibri" panose="020F0502020204030204" pitchFamily="34" charset="0"/>
                  <a:cs typeface="Times New Roman" panose="02020603050405020304" pitchFamily="18" charset="0"/>
                </a:rPr>
                <a:t>Powered Cable Samples </a:t>
              </a:r>
              <a:endParaRPr lang="en-CH" sz="20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0" name="Trapezoid 9">
              <a:extLst>
                <a:ext uri="{FF2B5EF4-FFF2-40B4-BE49-F238E27FC236}">
                  <a16:creationId xmlns:a16="http://schemas.microsoft.com/office/drawing/2014/main" id="{D7D1F2F7-FE48-688F-3B9A-C88F069A831A}"/>
                </a:ext>
              </a:extLst>
            </p:cNvPr>
            <p:cNvSpPr/>
            <p:nvPr/>
          </p:nvSpPr>
          <p:spPr>
            <a:xfrm flipV="1">
              <a:off x="1199722" y="836616"/>
              <a:ext cx="3660283" cy="539999"/>
            </a:xfrm>
            <a:prstGeom prst="trapezoid">
              <a:avLst>
                <a:gd name="adj" fmla="val 52586"/>
              </a:avLst>
            </a:prstGeom>
            <a:solidFill>
              <a:srgbClr val="945200"/>
            </a:solidFill>
            <a:ln w="12700" cap="flat" cmpd="sng" algn="ctr">
              <a:solidFill>
                <a:srgbClr val="945200"/>
              </a:solidFill>
              <a:prstDash val="solid"/>
              <a:miter lim="800000"/>
            </a:ln>
            <a:effectLst>
              <a:outerShdw blurRad="50800" dist="38100" dir="2700000" algn="tl" rotWithShape="0">
                <a:prstClr val="black">
                  <a:alpha val="40000"/>
                </a:prstClr>
              </a:outerShdw>
            </a:effectLst>
          </p:spPr>
          <p:txBody>
            <a:bodyPr rtlCol="0" anchor="ctr"/>
            <a:lstStyle/>
            <a:p>
              <a:endParaRPr lang="en-US" sz="3200"/>
            </a:p>
          </p:txBody>
        </p:sp>
        <p:sp>
          <p:nvSpPr>
            <p:cNvPr id="11" name="Rectangle 10">
              <a:extLst>
                <a:ext uri="{FF2B5EF4-FFF2-40B4-BE49-F238E27FC236}">
                  <a16:creationId xmlns:a16="http://schemas.microsoft.com/office/drawing/2014/main" id="{1804FACF-C220-BBD4-640D-ABD48329C4EE}"/>
                </a:ext>
              </a:extLst>
            </p:cNvPr>
            <p:cNvSpPr/>
            <p:nvPr/>
          </p:nvSpPr>
          <p:spPr>
            <a:xfrm rot="10800000" flipV="1">
              <a:off x="2087646" y="937140"/>
              <a:ext cx="2040582" cy="553079"/>
            </a:xfrm>
            <a:prstGeom prst="rect">
              <a:avLst/>
            </a:prstGeom>
          </p:spPr>
          <p:txBody>
            <a:bodyPr wrap="square">
              <a:noAutofit/>
            </a:bodyPr>
            <a:lstStyle/>
            <a:p>
              <a:pPr algn="ctr" fontAlgn="base">
                <a:lnSpc>
                  <a:spcPct val="115000"/>
                </a:lnSpc>
                <a:spcAft>
                  <a:spcPts val="1000"/>
                </a:spcAft>
              </a:pPr>
              <a:r>
                <a:rPr lang="en-US" sz="1200" b="1" i="1">
                  <a:solidFill>
                    <a:srgbClr val="FFFFFF"/>
                  </a:solidFill>
                  <a:effectLst/>
                  <a:latin typeface="Calibri" panose="020F0502020204030204" pitchFamily="34" charset="0"/>
                  <a:ea typeface="Calibri" panose="020F0502020204030204" pitchFamily="34" charset="0"/>
                  <a:cs typeface="Times New Roman" panose="02020603050405020304" pitchFamily="18" charset="0"/>
                </a:rPr>
                <a:t>Technology Racetrack Coils</a:t>
              </a:r>
              <a:endParaRPr lang="en-CH" sz="200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2" name="Trapezoid 11">
              <a:extLst>
                <a:ext uri="{FF2B5EF4-FFF2-40B4-BE49-F238E27FC236}">
                  <a16:creationId xmlns:a16="http://schemas.microsoft.com/office/drawing/2014/main" id="{8E2AAD88-B9F9-417E-9DEF-0FAFE01EE629}"/>
                </a:ext>
              </a:extLst>
            </p:cNvPr>
            <p:cNvSpPr/>
            <p:nvPr/>
          </p:nvSpPr>
          <p:spPr>
            <a:xfrm flipV="1">
              <a:off x="1516273" y="1437245"/>
              <a:ext cx="3034136" cy="834186"/>
            </a:xfrm>
            <a:prstGeom prst="trapezoid">
              <a:avLst>
                <a:gd name="adj" fmla="val 52586"/>
              </a:avLst>
            </a:prstGeom>
            <a:solidFill>
              <a:srgbClr val="DFA178"/>
            </a:solidFill>
            <a:ln w="12700" cap="flat" cmpd="sng" algn="ctr">
              <a:solidFill>
                <a:srgbClr val="945200"/>
              </a:solidFill>
              <a:prstDash val="solid"/>
              <a:miter lim="800000"/>
            </a:ln>
            <a:effectLst>
              <a:outerShdw blurRad="50800" dist="38100" dir="2700000" algn="tl" rotWithShape="0">
                <a:prstClr val="black">
                  <a:alpha val="40000"/>
                </a:prstClr>
              </a:outerShdw>
            </a:effectLst>
          </p:spPr>
          <p:txBody>
            <a:bodyPr rtlCol="0" anchor="ctr"/>
            <a:lstStyle/>
            <a:p>
              <a:endParaRPr lang="en-US" sz="3200"/>
            </a:p>
          </p:txBody>
        </p:sp>
        <p:sp>
          <p:nvSpPr>
            <p:cNvPr id="13" name="Rectangle 12">
              <a:extLst>
                <a:ext uri="{FF2B5EF4-FFF2-40B4-BE49-F238E27FC236}">
                  <a16:creationId xmlns:a16="http://schemas.microsoft.com/office/drawing/2014/main" id="{E93A1FE8-40AB-C32C-803A-56DF3F763005}"/>
                </a:ext>
              </a:extLst>
            </p:cNvPr>
            <p:cNvSpPr/>
            <p:nvPr/>
          </p:nvSpPr>
          <p:spPr>
            <a:xfrm rot="10800000" flipV="1">
              <a:off x="1779602" y="1478954"/>
              <a:ext cx="2446082" cy="814795"/>
            </a:xfrm>
            <a:prstGeom prst="rect">
              <a:avLst/>
            </a:prstGeom>
          </p:spPr>
          <p:txBody>
            <a:bodyPr wrap="square">
              <a:noAutofit/>
            </a:bodyPr>
            <a:lstStyle/>
            <a:p>
              <a:pPr algn="ctr" fontAlgn="base">
                <a:lnSpc>
                  <a:spcPct val="115000"/>
                </a:lnSpc>
                <a:spcAft>
                  <a:spcPts val="1000"/>
                </a:spcAft>
              </a:pPr>
              <a:r>
                <a:rPr lang="en-US" sz="1200" b="1" i="1" dirty="0">
                  <a:solidFill>
                    <a:srgbClr val="FFFFFF"/>
                  </a:solidFill>
                  <a:effectLst/>
                  <a:latin typeface="Calibri" panose="020F0502020204030204" pitchFamily="34" charset="0"/>
                  <a:ea typeface="Calibri" panose="020F0502020204030204" pitchFamily="34" charset="0"/>
                  <a:cs typeface="Times New Roman" panose="02020603050405020304" pitchFamily="18" charset="0"/>
                </a:rPr>
                <a:t>Short Hybrid HTS/LTS</a:t>
              </a:r>
              <a:r>
                <a:rPr lang="en-US" sz="1200" dirty="0">
                  <a:solidFill>
                    <a:srgbClr val="FFFFFF"/>
                  </a:solidFill>
                  <a:effectLst/>
                  <a:latin typeface="Calibri" panose="020F0502020204030204" pitchFamily="34" charset="0"/>
                  <a:ea typeface="Calibri" panose="020F0502020204030204" pitchFamily="34" charset="0"/>
                  <a:cs typeface="Times New Roman" panose="02020603050405020304" pitchFamily="18" charset="0"/>
                </a:rPr>
                <a:t> </a:t>
              </a:r>
              <a:br>
                <a:rPr lang="en-US" sz="1200" dirty="0">
                  <a:solidFill>
                    <a:srgbClr val="FFFFFF"/>
                  </a:solidFill>
                  <a:effectLst/>
                  <a:latin typeface="Calibri" panose="020F0502020204030204" pitchFamily="34" charset="0"/>
                  <a:ea typeface="Calibri" panose="020F0502020204030204" pitchFamily="34" charset="0"/>
                  <a:cs typeface="Times New Roman" panose="02020603050405020304" pitchFamily="18" charset="0"/>
                </a:rPr>
              </a:br>
              <a:r>
                <a:rPr lang="en-US" sz="1200" dirty="0">
                  <a:solidFill>
                    <a:srgbClr val="FFFFFF"/>
                  </a:solidFill>
                  <a:effectLst/>
                  <a:latin typeface="Calibri" panose="020F0502020204030204" pitchFamily="34" charset="0"/>
                  <a:ea typeface="Calibri" panose="020F0502020204030204" pitchFamily="34" charset="0"/>
                  <a:cs typeface="Times New Roman" panose="02020603050405020304" pitchFamily="18" charset="0"/>
                </a:rPr>
                <a:t>Sub-Scale and Ultimate-Field </a:t>
              </a:r>
              <a:r>
                <a:rPr lang="en-US" sz="1200" i="1" dirty="0">
                  <a:solidFill>
                    <a:srgbClr val="FFFFFF"/>
                  </a:solidFill>
                  <a:effectLst/>
                  <a:latin typeface="Calibri" panose="020F0502020204030204" pitchFamily="34" charset="0"/>
                  <a:ea typeface="Calibri" panose="020F0502020204030204" pitchFamily="34" charset="0"/>
                  <a:cs typeface="Times New Roman" panose="02020603050405020304" pitchFamily="18" charset="0"/>
                </a:rPr>
                <a:t>Magnets</a:t>
              </a:r>
              <a:r>
                <a:rPr lang="en-US" sz="1200" b="1" i="1" dirty="0">
                  <a:solidFill>
                    <a:srgbClr val="FFFFFF"/>
                  </a:solidFill>
                  <a:effectLst/>
                  <a:latin typeface="Calibri" panose="020F0502020204030204" pitchFamily="34" charset="0"/>
                  <a:ea typeface="Calibri" panose="020F0502020204030204" pitchFamily="34" charset="0"/>
                  <a:cs typeface="Times New Roman" panose="02020603050405020304" pitchFamily="18" charset="0"/>
                </a:rPr>
                <a:t> </a:t>
              </a:r>
              <a:r>
                <a:rPr lang="en-US" sz="1200" dirty="0">
                  <a:solidFill>
                    <a:srgbClr val="FFFFFF"/>
                  </a:solidFill>
                  <a:effectLst/>
                  <a:latin typeface="Calibri" panose="020F0502020204030204" pitchFamily="34" charset="0"/>
                  <a:ea typeface="Calibri" panose="020F0502020204030204" pitchFamily="34" charset="0"/>
                  <a:cs typeface="Times New Roman" panose="02020603050405020304" pitchFamily="18" charset="0"/>
                </a:rPr>
                <a:t>(</a:t>
              </a:r>
              <a:r>
                <a:rPr lang="en-US" sz="1200" dirty="0">
                  <a:solidFill>
                    <a:srgbClr val="FFFFFF"/>
                  </a:solidFill>
                  <a:latin typeface="Calibri" panose="020F0502020204030204" pitchFamily="34" charset="0"/>
                  <a:ea typeface="Calibri" panose="020F0502020204030204" pitchFamily="34" charset="0"/>
                  <a:cs typeface="Times New Roman" panose="02020603050405020304" pitchFamily="18" charset="0"/>
                </a:rPr>
                <a:t>7</a:t>
              </a:r>
              <a:r>
                <a:rPr lang="en-US" sz="1200" dirty="0">
                  <a:solidFill>
                    <a:srgbClr val="FFFFFF"/>
                  </a:solidFill>
                  <a:effectLst/>
                  <a:latin typeface="Calibri" panose="020F0502020204030204" pitchFamily="34" charset="0"/>
                  <a:ea typeface="Calibri" panose="020F0502020204030204" pitchFamily="34" charset="0"/>
                  <a:cs typeface="Times New Roman" panose="02020603050405020304" pitchFamily="18" charset="0"/>
                </a:rPr>
                <a:t>…17 T)</a:t>
              </a:r>
              <a:endParaRPr lang="en-CH" sz="20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4" name="Trapezoid 13">
              <a:extLst>
                <a:ext uri="{FF2B5EF4-FFF2-40B4-BE49-F238E27FC236}">
                  <a16:creationId xmlns:a16="http://schemas.microsoft.com/office/drawing/2014/main" id="{9EF060A5-FF4A-5D33-2E76-6724CB25E416}"/>
                </a:ext>
              </a:extLst>
            </p:cNvPr>
            <p:cNvSpPr/>
            <p:nvPr/>
          </p:nvSpPr>
          <p:spPr>
            <a:xfrm flipV="1">
              <a:off x="1991100" y="2339030"/>
              <a:ext cx="2094843" cy="2021566"/>
            </a:xfrm>
            <a:prstGeom prst="trapezoid">
              <a:avLst>
                <a:gd name="adj" fmla="val 52582"/>
              </a:avLst>
            </a:prstGeom>
            <a:solidFill>
              <a:srgbClr val="FDD6B5"/>
            </a:solidFill>
            <a:ln w="12700" cap="flat" cmpd="sng" algn="ctr">
              <a:solidFill>
                <a:srgbClr val="945200"/>
              </a:solidFill>
              <a:prstDash val="solid"/>
              <a:miter lim="800000"/>
            </a:ln>
            <a:effectLst>
              <a:outerShdw blurRad="50800" dist="38100" dir="2700000" algn="tl" rotWithShape="0">
                <a:prstClr val="black">
                  <a:alpha val="40000"/>
                </a:prstClr>
              </a:outerShdw>
            </a:effectLst>
          </p:spPr>
          <p:txBody>
            <a:bodyPr wrap="square" rtlCol="0" anchor="ctr">
              <a:noAutofit/>
            </a:bodyPr>
            <a:lstStyle/>
            <a:p>
              <a:endParaRPr lang="en-US" sz="3200"/>
            </a:p>
          </p:txBody>
        </p:sp>
        <p:sp>
          <p:nvSpPr>
            <p:cNvPr id="15" name="Rectangle 14">
              <a:extLst>
                <a:ext uri="{FF2B5EF4-FFF2-40B4-BE49-F238E27FC236}">
                  <a16:creationId xmlns:a16="http://schemas.microsoft.com/office/drawing/2014/main" id="{3D2927E4-700C-E88D-FA8C-C93F93EA9256}"/>
                </a:ext>
              </a:extLst>
            </p:cNvPr>
            <p:cNvSpPr/>
            <p:nvPr/>
          </p:nvSpPr>
          <p:spPr>
            <a:xfrm rot="10800000" flipV="1">
              <a:off x="2225476" y="2510818"/>
              <a:ext cx="1585549" cy="1289952"/>
            </a:xfrm>
            <a:prstGeom prst="rect">
              <a:avLst/>
            </a:prstGeom>
          </p:spPr>
          <p:txBody>
            <a:bodyPr wrap="square">
              <a:noAutofit/>
            </a:bodyPr>
            <a:lstStyle/>
            <a:p>
              <a:pPr algn="ctr" fontAlgn="base">
                <a:lnSpc>
                  <a:spcPct val="115000"/>
                </a:lnSpc>
                <a:spcAft>
                  <a:spcPts val="1000"/>
                </a:spcAft>
              </a:pPr>
              <a:r>
                <a:rPr lang="en-US" sz="1200" b="1" i="1" dirty="0">
                  <a:solidFill>
                    <a:srgbClr val="FFFFFF"/>
                  </a:solidFill>
                  <a:effectLst/>
                  <a:latin typeface="Calibri" panose="020F0502020204030204" pitchFamily="34" charset="0"/>
                  <a:ea typeface="Calibri" panose="020F0502020204030204" pitchFamily="34" charset="0"/>
                  <a:cs typeface="Times New Roman" panose="02020603050405020304" pitchFamily="18" charset="0"/>
                </a:rPr>
                <a:t>Short All-HTS Magnets</a:t>
              </a:r>
              <a:r>
                <a:rPr lang="en-US" sz="1200" dirty="0">
                  <a:solidFill>
                    <a:srgbClr val="FFFFFF"/>
                  </a:solidFill>
                  <a:effectLst/>
                  <a:latin typeface="Calibri" panose="020F0502020204030204" pitchFamily="34" charset="0"/>
                  <a:ea typeface="Calibri" panose="020F0502020204030204" pitchFamily="34" charset="0"/>
                  <a:cs typeface="Times New Roman" panose="02020603050405020304" pitchFamily="18" charset="0"/>
                </a:rPr>
                <a:t> </a:t>
              </a:r>
              <a:br>
                <a:rPr lang="en-US" sz="1200" dirty="0">
                  <a:solidFill>
                    <a:srgbClr val="FFFFFF"/>
                  </a:solidFill>
                  <a:effectLst/>
                  <a:latin typeface="Calibri" panose="020F0502020204030204" pitchFamily="34" charset="0"/>
                  <a:ea typeface="Calibri" panose="020F0502020204030204" pitchFamily="34" charset="0"/>
                  <a:cs typeface="Times New Roman" panose="02020603050405020304" pitchFamily="18" charset="0"/>
                </a:rPr>
              </a:br>
              <a:r>
                <a:rPr lang="en-US" sz="1200" dirty="0">
                  <a:solidFill>
                    <a:srgbClr val="FFFFFF"/>
                  </a:solidFill>
                  <a:effectLst/>
                  <a:latin typeface="Calibri" panose="020F0502020204030204" pitchFamily="34" charset="0"/>
                  <a:ea typeface="Calibri" panose="020F0502020204030204" pitchFamily="34" charset="0"/>
                  <a:cs typeface="Times New Roman" panose="02020603050405020304" pitchFamily="18" charset="0"/>
                </a:rPr>
                <a:t>(16…20 T)</a:t>
              </a:r>
              <a:br>
                <a:rPr lang="en-US" sz="1200" dirty="0">
                  <a:solidFill>
                    <a:srgbClr val="FFFFFF"/>
                  </a:solidFill>
                  <a:effectLst/>
                  <a:latin typeface="Calibri" panose="020F0502020204030204" pitchFamily="34" charset="0"/>
                  <a:ea typeface="Calibri" panose="020F0502020204030204" pitchFamily="34" charset="0"/>
                  <a:cs typeface="Times New Roman" panose="02020603050405020304" pitchFamily="18" charset="0"/>
                </a:rPr>
              </a:br>
              <a:r>
                <a:rPr lang="en-US" sz="1200" dirty="0">
                  <a:solidFill>
                    <a:srgbClr val="FFFFFF"/>
                  </a:solidFill>
                  <a:effectLst/>
                  <a:latin typeface="Calibri" panose="020F0502020204030204" pitchFamily="34" charset="0"/>
                  <a:ea typeface="Calibri" panose="020F0502020204030204" pitchFamily="34" charset="0"/>
                  <a:cs typeface="Times New Roman" panose="02020603050405020304" pitchFamily="18" charset="0"/>
                </a:rPr>
                <a:t>(4.2…20 K)</a:t>
              </a:r>
              <a:endParaRPr lang="en-CH" sz="2000" dirty="0">
                <a:effectLst/>
                <a:latin typeface="Calibri" panose="020F0502020204030204" pitchFamily="34" charset="0"/>
                <a:ea typeface="Calibri" panose="020F0502020204030204" pitchFamily="34" charset="0"/>
                <a:cs typeface="Times New Roman" panose="02020603050405020304" pitchFamily="18" charset="0"/>
              </a:endParaRPr>
            </a:p>
          </p:txBody>
        </p:sp>
      </p:grpSp>
      <p:sp>
        <p:nvSpPr>
          <p:cNvPr id="17" name="TextBox 16">
            <a:extLst>
              <a:ext uri="{FF2B5EF4-FFF2-40B4-BE49-F238E27FC236}">
                <a16:creationId xmlns:a16="http://schemas.microsoft.com/office/drawing/2014/main" id="{A5C9304B-EA12-2252-C6C0-2027C6DDA675}"/>
              </a:ext>
            </a:extLst>
          </p:cNvPr>
          <p:cNvSpPr txBox="1"/>
          <p:nvPr/>
        </p:nvSpPr>
        <p:spPr>
          <a:xfrm>
            <a:off x="1444836" y="1582688"/>
            <a:ext cx="914400" cy="914400"/>
          </a:xfrm>
          <a:prstGeom prst="rect">
            <a:avLst/>
          </a:prstGeom>
          <a:noFill/>
        </p:spPr>
        <p:txBody>
          <a:bodyPr wrap="none" lIns="0" tIns="0" rIns="0" bIns="0" rtlCol="0">
            <a:noAutofit/>
          </a:bodyPr>
          <a:lstStyle/>
          <a:p>
            <a:pPr>
              <a:lnSpc>
                <a:spcPct val="110000"/>
              </a:lnSpc>
              <a:spcBef>
                <a:spcPts val="0"/>
              </a:spcBef>
            </a:pPr>
            <a:r>
              <a:rPr lang="en-CH" sz="1200" i="1" kern="1000" spc="30" dirty="0">
                <a:solidFill>
                  <a:srgbClr val="0070C0"/>
                </a:solidFill>
                <a:latin typeface="+mn-lt"/>
                <a:cs typeface="Franklin Gothic Book"/>
              </a:rPr>
              <a:t>First deliverable</a:t>
            </a:r>
          </a:p>
        </p:txBody>
      </p:sp>
      <p:sp>
        <p:nvSpPr>
          <p:cNvPr id="19" name="TextBox 18">
            <a:extLst>
              <a:ext uri="{FF2B5EF4-FFF2-40B4-BE49-F238E27FC236}">
                <a16:creationId xmlns:a16="http://schemas.microsoft.com/office/drawing/2014/main" id="{D34AAC94-47E7-5E57-643D-1FA01EEF143A}"/>
              </a:ext>
            </a:extLst>
          </p:cNvPr>
          <p:cNvSpPr txBox="1"/>
          <p:nvPr/>
        </p:nvSpPr>
        <p:spPr>
          <a:xfrm>
            <a:off x="1433697" y="1786014"/>
            <a:ext cx="914400" cy="914400"/>
          </a:xfrm>
          <a:prstGeom prst="rect">
            <a:avLst/>
          </a:prstGeom>
          <a:noFill/>
        </p:spPr>
        <p:txBody>
          <a:bodyPr wrap="none" lIns="0" tIns="0" rIns="0" bIns="0" rtlCol="0">
            <a:noAutofit/>
          </a:bodyPr>
          <a:lstStyle/>
          <a:p>
            <a:pPr>
              <a:lnSpc>
                <a:spcPct val="110000"/>
              </a:lnSpc>
              <a:spcBef>
                <a:spcPts val="0"/>
              </a:spcBef>
            </a:pPr>
            <a:r>
              <a:rPr lang="en-CH" sz="1800" kern="1000" spc="30" dirty="0">
                <a:solidFill>
                  <a:srgbClr val="0070C0"/>
                </a:solidFill>
                <a:latin typeface="+mn-lt"/>
                <a:cs typeface="Franklin Gothic Book"/>
              </a:rPr>
              <a:t>2023</a:t>
            </a:r>
          </a:p>
        </p:txBody>
      </p:sp>
      <p:sp>
        <p:nvSpPr>
          <p:cNvPr id="20" name="TextBox 19">
            <a:extLst>
              <a:ext uri="{FF2B5EF4-FFF2-40B4-BE49-F238E27FC236}">
                <a16:creationId xmlns:a16="http://schemas.microsoft.com/office/drawing/2014/main" id="{716459BD-E995-3180-9D5E-824AE6364487}"/>
              </a:ext>
            </a:extLst>
          </p:cNvPr>
          <p:cNvSpPr txBox="1"/>
          <p:nvPr/>
        </p:nvSpPr>
        <p:spPr>
          <a:xfrm>
            <a:off x="1433697" y="2243214"/>
            <a:ext cx="914400" cy="914400"/>
          </a:xfrm>
          <a:prstGeom prst="rect">
            <a:avLst/>
          </a:prstGeom>
          <a:noFill/>
        </p:spPr>
        <p:txBody>
          <a:bodyPr wrap="none" lIns="0" tIns="0" rIns="0" bIns="0" rtlCol="0">
            <a:noAutofit/>
          </a:bodyPr>
          <a:lstStyle/>
          <a:p>
            <a:pPr>
              <a:lnSpc>
                <a:spcPct val="110000"/>
              </a:lnSpc>
              <a:spcBef>
                <a:spcPts val="0"/>
              </a:spcBef>
            </a:pPr>
            <a:r>
              <a:rPr lang="en-CH" sz="1800" kern="1000" spc="30" dirty="0">
                <a:solidFill>
                  <a:srgbClr val="0070C0"/>
                </a:solidFill>
                <a:latin typeface="+mn-lt"/>
                <a:cs typeface="Franklin Gothic Book"/>
              </a:rPr>
              <a:t>2023</a:t>
            </a:r>
          </a:p>
        </p:txBody>
      </p:sp>
      <p:sp>
        <p:nvSpPr>
          <p:cNvPr id="21" name="TextBox 20">
            <a:extLst>
              <a:ext uri="{FF2B5EF4-FFF2-40B4-BE49-F238E27FC236}">
                <a16:creationId xmlns:a16="http://schemas.microsoft.com/office/drawing/2014/main" id="{7626D819-DB47-1FF4-7096-B1533E975E71}"/>
              </a:ext>
            </a:extLst>
          </p:cNvPr>
          <p:cNvSpPr txBox="1"/>
          <p:nvPr/>
        </p:nvSpPr>
        <p:spPr>
          <a:xfrm>
            <a:off x="1444836" y="2679649"/>
            <a:ext cx="914400" cy="914400"/>
          </a:xfrm>
          <a:prstGeom prst="rect">
            <a:avLst/>
          </a:prstGeom>
          <a:noFill/>
        </p:spPr>
        <p:txBody>
          <a:bodyPr wrap="none" lIns="0" tIns="0" rIns="0" bIns="0" rtlCol="0">
            <a:noAutofit/>
          </a:bodyPr>
          <a:lstStyle/>
          <a:p>
            <a:pPr>
              <a:lnSpc>
                <a:spcPct val="110000"/>
              </a:lnSpc>
              <a:spcBef>
                <a:spcPts val="0"/>
              </a:spcBef>
            </a:pPr>
            <a:r>
              <a:rPr lang="en-CH" sz="1800" kern="1000" spc="30" dirty="0">
                <a:solidFill>
                  <a:srgbClr val="0070C0"/>
                </a:solidFill>
                <a:latin typeface="+mn-lt"/>
                <a:cs typeface="Franklin Gothic Book"/>
              </a:rPr>
              <a:t>2024</a:t>
            </a:r>
          </a:p>
        </p:txBody>
      </p:sp>
      <p:sp>
        <p:nvSpPr>
          <p:cNvPr id="22" name="TextBox 21">
            <a:extLst>
              <a:ext uri="{FF2B5EF4-FFF2-40B4-BE49-F238E27FC236}">
                <a16:creationId xmlns:a16="http://schemas.microsoft.com/office/drawing/2014/main" id="{BEED2616-23EE-4944-700C-FC7660F9E5C2}"/>
              </a:ext>
            </a:extLst>
          </p:cNvPr>
          <p:cNvSpPr txBox="1"/>
          <p:nvPr/>
        </p:nvSpPr>
        <p:spPr>
          <a:xfrm>
            <a:off x="1433697" y="3392142"/>
            <a:ext cx="914400" cy="914400"/>
          </a:xfrm>
          <a:prstGeom prst="rect">
            <a:avLst/>
          </a:prstGeom>
          <a:noFill/>
        </p:spPr>
        <p:txBody>
          <a:bodyPr wrap="none" lIns="0" tIns="0" rIns="0" bIns="0" rtlCol="0">
            <a:noAutofit/>
          </a:bodyPr>
          <a:lstStyle/>
          <a:p>
            <a:pPr>
              <a:lnSpc>
                <a:spcPct val="110000"/>
              </a:lnSpc>
              <a:spcBef>
                <a:spcPts val="0"/>
              </a:spcBef>
            </a:pPr>
            <a:r>
              <a:rPr lang="en-CH" sz="1800" kern="1000" spc="30" dirty="0">
                <a:solidFill>
                  <a:srgbClr val="0070C0"/>
                </a:solidFill>
                <a:latin typeface="+mn-lt"/>
                <a:cs typeface="Franklin Gothic Book"/>
              </a:rPr>
              <a:t>2026</a:t>
            </a:r>
          </a:p>
        </p:txBody>
      </p:sp>
      <p:sp>
        <p:nvSpPr>
          <p:cNvPr id="23" name="TextBox 22">
            <a:extLst>
              <a:ext uri="{FF2B5EF4-FFF2-40B4-BE49-F238E27FC236}">
                <a16:creationId xmlns:a16="http://schemas.microsoft.com/office/drawing/2014/main" id="{670EE0CC-AD28-1BD8-C135-4F2307B4A5C5}"/>
              </a:ext>
            </a:extLst>
          </p:cNvPr>
          <p:cNvSpPr txBox="1"/>
          <p:nvPr/>
        </p:nvSpPr>
        <p:spPr>
          <a:xfrm>
            <a:off x="7292250" y="1786014"/>
            <a:ext cx="914400" cy="914400"/>
          </a:xfrm>
          <a:prstGeom prst="rect">
            <a:avLst/>
          </a:prstGeom>
          <a:noFill/>
        </p:spPr>
        <p:txBody>
          <a:bodyPr wrap="none" lIns="0" tIns="0" rIns="0" bIns="0" rtlCol="0">
            <a:noAutofit/>
          </a:bodyPr>
          <a:lstStyle/>
          <a:p>
            <a:pPr>
              <a:lnSpc>
                <a:spcPct val="110000"/>
              </a:lnSpc>
              <a:spcBef>
                <a:spcPts val="0"/>
              </a:spcBef>
            </a:pPr>
            <a:r>
              <a:rPr lang="en-CH" sz="1800" kern="1000" spc="30" dirty="0">
                <a:solidFill>
                  <a:srgbClr val="0070C0"/>
                </a:solidFill>
                <a:latin typeface="+mn-lt"/>
                <a:cs typeface="Franklin Gothic Book"/>
              </a:rPr>
              <a:t>100s</a:t>
            </a:r>
          </a:p>
        </p:txBody>
      </p:sp>
      <p:sp>
        <p:nvSpPr>
          <p:cNvPr id="24" name="TextBox 23">
            <a:extLst>
              <a:ext uri="{FF2B5EF4-FFF2-40B4-BE49-F238E27FC236}">
                <a16:creationId xmlns:a16="http://schemas.microsoft.com/office/drawing/2014/main" id="{8EA445F3-8A36-DB5C-8AC0-352B48DD5869}"/>
              </a:ext>
            </a:extLst>
          </p:cNvPr>
          <p:cNvSpPr txBox="1"/>
          <p:nvPr/>
        </p:nvSpPr>
        <p:spPr>
          <a:xfrm>
            <a:off x="7303389" y="2250531"/>
            <a:ext cx="914400" cy="914400"/>
          </a:xfrm>
          <a:prstGeom prst="rect">
            <a:avLst/>
          </a:prstGeom>
          <a:noFill/>
        </p:spPr>
        <p:txBody>
          <a:bodyPr wrap="none" lIns="0" tIns="0" rIns="0" bIns="0" rtlCol="0">
            <a:noAutofit/>
          </a:bodyPr>
          <a:lstStyle/>
          <a:p>
            <a:pPr>
              <a:lnSpc>
                <a:spcPct val="110000"/>
              </a:lnSpc>
              <a:spcBef>
                <a:spcPts val="0"/>
              </a:spcBef>
            </a:pPr>
            <a:r>
              <a:rPr lang="en-CH" sz="1800" kern="1000" spc="30" dirty="0">
                <a:solidFill>
                  <a:srgbClr val="0070C0"/>
                </a:solidFill>
                <a:latin typeface="+mn-lt"/>
                <a:cs typeface="Franklin Gothic Book"/>
              </a:rPr>
              <a:t>3</a:t>
            </a:r>
          </a:p>
        </p:txBody>
      </p:sp>
      <p:sp>
        <p:nvSpPr>
          <p:cNvPr id="25" name="TextBox 24">
            <a:extLst>
              <a:ext uri="{FF2B5EF4-FFF2-40B4-BE49-F238E27FC236}">
                <a16:creationId xmlns:a16="http://schemas.microsoft.com/office/drawing/2014/main" id="{AF1C3742-F437-2721-C2BE-6B7BC42684BC}"/>
              </a:ext>
            </a:extLst>
          </p:cNvPr>
          <p:cNvSpPr txBox="1"/>
          <p:nvPr/>
        </p:nvSpPr>
        <p:spPr>
          <a:xfrm>
            <a:off x="7291912" y="2779740"/>
            <a:ext cx="914400" cy="914400"/>
          </a:xfrm>
          <a:prstGeom prst="rect">
            <a:avLst/>
          </a:prstGeom>
          <a:noFill/>
        </p:spPr>
        <p:txBody>
          <a:bodyPr wrap="none" lIns="0" tIns="0" rIns="0" bIns="0" rtlCol="0">
            <a:noAutofit/>
          </a:bodyPr>
          <a:lstStyle/>
          <a:p>
            <a:pPr>
              <a:lnSpc>
                <a:spcPct val="110000"/>
              </a:lnSpc>
              <a:spcBef>
                <a:spcPts val="0"/>
              </a:spcBef>
            </a:pPr>
            <a:r>
              <a:rPr lang="en-CH" sz="1800" kern="1000" spc="30" dirty="0">
                <a:solidFill>
                  <a:srgbClr val="0070C0"/>
                </a:solidFill>
                <a:latin typeface="+mn-lt"/>
                <a:cs typeface="Franklin Gothic Book"/>
              </a:rPr>
              <a:t>2</a:t>
            </a:r>
          </a:p>
        </p:txBody>
      </p:sp>
      <p:sp>
        <p:nvSpPr>
          <p:cNvPr id="26" name="TextBox 25">
            <a:extLst>
              <a:ext uri="{FF2B5EF4-FFF2-40B4-BE49-F238E27FC236}">
                <a16:creationId xmlns:a16="http://schemas.microsoft.com/office/drawing/2014/main" id="{3B0C2120-CA6A-975D-9167-D41D335080BE}"/>
              </a:ext>
            </a:extLst>
          </p:cNvPr>
          <p:cNvSpPr txBox="1"/>
          <p:nvPr/>
        </p:nvSpPr>
        <p:spPr>
          <a:xfrm>
            <a:off x="7291912" y="3520099"/>
            <a:ext cx="914400" cy="914400"/>
          </a:xfrm>
          <a:prstGeom prst="rect">
            <a:avLst/>
          </a:prstGeom>
          <a:noFill/>
        </p:spPr>
        <p:txBody>
          <a:bodyPr wrap="none" lIns="0" tIns="0" rIns="0" bIns="0" rtlCol="0">
            <a:noAutofit/>
          </a:bodyPr>
          <a:lstStyle/>
          <a:p>
            <a:pPr>
              <a:lnSpc>
                <a:spcPct val="110000"/>
              </a:lnSpc>
              <a:spcBef>
                <a:spcPts val="0"/>
              </a:spcBef>
            </a:pPr>
            <a:r>
              <a:rPr lang="en-CH" sz="1800" kern="1000" spc="30" dirty="0">
                <a:solidFill>
                  <a:srgbClr val="0070C0"/>
                </a:solidFill>
                <a:latin typeface="+mn-lt"/>
                <a:cs typeface="Franklin Gothic Book"/>
              </a:rPr>
              <a:t>1</a:t>
            </a:r>
          </a:p>
        </p:txBody>
      </p:sp>
      <p:pic>
        <p:nvPicPr>
          <p:cNvPr id="27" name="Picture 26">
            <a:extLst>
              <a:ext uri="{FF2B5EF4-FFF2-40B4-BE49-F238E27FC236}">
                <a16:creationId xmlns:a16="http://schemas.microsoft.com/office/drawing/2014/main" id="{C326C85A-211A-D658-A0B2-94B42B0472CF}"/>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bwMode="auto">
          <a:xfrm>
            <a:off x="860657" y="5490477"/>
            <a:ext cx="2174337" cy="1143636"/>
          </a:xfrm>
          <a:prstGeom prst="rect">
            <a:avLst/>
          </a:prstGeom>
          <a:noFill/>
          <a:ln>
            <a:noFill/>
          </a:ln>
        </p:spPr>
      </p:pic>
      <p:sp>
        <p:nvSpPr>
          <p:cNvPr id="28" name="TextBox 27">
            <a:extLst>
              <a:ext uri="{FF2B5EF4-FFF2-40B4-BE49-F238E27FC236}">
                <a16:creationId xmlns:a16="http://schemas.microsoft.com/office/drawing/2014/main" id="{7F882309-4C37-6BB7-25F2-2D1D7393E38A}"/>
              </a:ext>
            </a:extLst>
          </p:cNvPr>
          <p:cNvSpPr txBox="1"/>
          <p:nvPr/>
        </p:nvSpPr>
        <p:spPr>
          <a:xfrm>
            <a:off x="7291912" y="1546459"/>
            <a:ext cx="1610235" cy="265095"/>
          </a:xfrm>
          <a:prstGeom prst="rect">
            <a:avLst/>
          </a:prstGeom>
          <a:noFill/>
        </p:spPr>
        <p:txBody>
          <a:bodyPr wrap="none" lIns="0" tIns="0" rIns="0" bIns="0" rtlCol="0">
            <a:noAutofit/>
          </a:bodyPr>
          <a:lstStyle/>
          <a:p>
            <a:pPr>
              <a:lnSpc>
                <a:spcPct val="110000"/>
              </a:lnSpc>
              <a:spcBef>
                <a:spcPts val="0"/>
              </a:spcBef>
            </a:pPr>
            <a:r>
              <a:rPr lang="en-CH" sz="1200" i="1" kern="1000" spc="30" dirty="0">
                <a:solidFill>
                  <a:srgbClr val="0070C0"/>
                </a:solidFill>
                <a:latin typeface="+mn-lt"/>
                <a:cs typeface="Franklin Gothic Book"/>
              </a:rPr>
              <a:t>#Deliverables / year</a:t>
            </a:r>
          </a:p>
        </p:txBody>
      </p:sp>
      <p:pic>
        <p:nvPicPr>
          <p:cNvPr id="29" name="Picture 28">
            <a:extLst>
              <a:ext uri="{FF2B5EF4-FFF2-40B4-BE49-F238E27FC236}">
                <a16:creationId xmlns:a16="http://schemas.microsoft.com/office/drawing/2014/main" id="{708783E1-D235-923E-EF4B-39C7FD2A4CFB}"/>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bwMode="auto">
          <a:xfrm>
            <a:off x="6067786" y="4326096"/>
            <a:ext cx="2471205" cy="1900314"/>
          </a:xfrm>
          <a:prstGeom prst="rect">
            <a:avLst/>
          </a:prstGeom>
          <a:noFill/>
          <a:ln>
            <a:noFill/>
          </a:ln>
        </p:spPr>
      </p:pic>
      <p:sp>
        <p:nvSpPr>
          <p:cNvPr id="30" name="TextBox 29">
            <a:extLst>
              <a:ext uri="{FF2B5EF4-FFF2-40B4-BE49-F238E27FC236}">
                <a16:creationId xmlns:a16="http://schemas.microsoft.com/office/drawing/2014/main" id="{BD88E25E-BCB6-6B4F-A732-5400207BFE6F}"/>
              </a:ext>
            </a:extLst>
          </p:cNvPr>
          <p:cNvSpPr txBox="1"/>
          <p:nvPr/>
        </p:nvSpPr>
        <p:spPr>
          <a:xfrm>
            <a:off x="6007473" y="6261840"/>
            <a:ext cx="914400" cy="914400"/>
          </a:xfrm>
          <a:prstGeom prst="rect">
            <a:avLst/>
          </a:prstGeom>
          <a:noFill/>
        </p:spPr>
        <p:txBody>
          <a:bodyPr wrap="none" lIns="0" tIns="0" rIns="0" bIns="0" rtlCol="0">
            <a:noAutofit/>
          </a:bodyPr>
          <a:lstStyle/>
          <a:p>
            <a:pPr>
              <a:lnSpc>
                <a:spcPct val="110000"/>
              </a:lnSpc>
              <a:spcBef>
                <a:spcPts val="0"/>
              </a:spcBef>
            </a:pPr>
            <a:r>
              <a:rPr lang="en-US" sz="1100" dirty="0">
                <a:effectLst/>
                <a:latin typeface="Calibri" panose="020F0502020204030204" pitchFamily="34" charset="0"/>
                <a:ea typeface="Calibri" panose="020F0502020204030204" pitchFamily="34" charset="0"/>
                <a:cs typeface="Times New Roman" panose="02020603050405020304" pitchFamily="18" charset="0"/>
              </a:rPr>
              <a:t>Current distribution </a:t>
            </a:r>
            <a:r>
              <a:rPr lang="en-US" sz="1100" dirty="0" err="1">
                <a:effectLst/>
                <a:latin typeface="Calibri" panose="020F0502020204030204" pitchFamily="34" charset="0"/>
                <a:ea typeface="Calibri" panose="020F0502020204030204" pitchFamily="34" charset="0"/>
                <a:cs typeface="Times New Roman" panose="02020603050405020304" pitchFamily="18" charset="0"/>
              </a:rPr>
              <a:t>Jz</a:t>
            </a:r>
            <a:r>
              <a:rPr lang="en-US" sz="1100" dirty="0">
                <a:effectLst/>
                <a:latin typeface="Calibri" panose="020F0502020204030204" pitchFamily="34" charset="0"/>
                <a:ea typeface="Calibri" panose="020F0502020204030204" pitchFamily="34" charset="0"/>
                <a:cs typeface="Times New Roman" panose="02020603050405020304" pitchFamily="18" charset="0"/>
              </a:rPr>
              <a:t> through tapes in the stack.</a:t>
            </a:r>
            <a:r>
              <a:rPr lang="en-CH" sz="1200" dirty="0">
                <a:effectLst/>
              </a:rPr>
              <a:t> </a:t>
            </a:r>
            <a:endParaRPr lang="en-CH" sz="1100" kern="1000" spc="30" dirty="0">
              <a:latin typeface="+mn-lt"/>
              <a:cs typeface="Franklin Gothic Book"/>
            </a:endParaRPr>
          </a:p>
        </p:txBody>
      </p:sp>
      <p:sp>
        <p:nvSpPr>
          <p:cNvPr id="31" name="TextBox 30">
            <a:extLst>
              <a:ext uri="{FF2B5EF4-FFF2-40B4-BE49-F238E27FC236}">
                <a16:creationId xmlns:a16="http://schemas.microsoft.com/office/drawing/2014/main" id="{B45DBBD0-739E-7C42-D6BB-9174AB448EB0}"/>
              </a:ext>
            </a:extLst>
          </p:cNvPr>
          <p:cNvSpPr txBox="1"/>
          <p:nvPr/>
        </p:nvSpPr>
        <p:spPr>
          <a:xfrm rot="16200000">
            <a:off x="491080" y="4850151"/>
            <a:ext cx="914400" cy="914400"/>
          </a:xfrm>
          <a:prstGeom prst="rect">
            <a:avLst/>
          </a:prstGeom>
          <a:noFill/>
        </p:spPr>
        <p:txBody>
          <a:bodyPr wrap="none" lIns="0" tIns="0" rIns="0" bIns="0" rtlCol="0">
            <a:noAutofit/>
          </a:bodyPr>
          <a:lstStyle/>
          <a:p>
            <a:pPr>
              <a:lnSpc>
                <a:spcPct val="110000"/>
              </a:lnSpc>
              <a:spcBef>
                <a:spcPts val="0"/>
              </a:spcBef>
            </a:pPr>
            <a:r>
              <a:rPr lang="en-US" sz="1100" dirty="0">
                <a:effectLst/>
                <a:latin typeface="Calibri" panose="020F0502020204030204" pitchFamily="34" charset="0"/>
                <a:ea typeface="Calibri" panose="020F0502020204030204" pitchFamily="34" charset="0"/>
                <a:cs typeface="Times New Roman" panose="02020603050405020304" pitchFamily="18" charset="0"/>
              </a:rPr>
              <a:t>Magnetic field.</a:t>
            </a:r>
            <a:endParaRPr lang="en-CH" sz="1100" kern="1000" spc="30" dirty="0">
              <a:latin typeface="+mn-lt"/>
              <a:cs typeface="Franklin Gothic Book"/>
            </a:endParaRPr>
          </a:p>
        </p:txBody>
      </p:sp>
      <p:pic>
        <p:nvPicPr>
          <p:cNvPr id="32" name="Picture 31">
            <a:extLst>
              <a:ext uri="{FF2B5EF4-FFF2-40B4-BE49-F238E27FC236}">
                <a16:creationId xmlns:a16="http://schemas.microsoft.com/office/drawing/2014/main" id="{9523BF35-6A99-7A70-1409-FD34F4E694FC}"/>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bwMode="auto">
          <a:xfrm>
            <a:off x="836566" y="3857788"/>
            <a:ext cx="2133796" cy="1543980"/>
          </a:xfrm>
          <a:prstGeom prst="rect">
            <a:avLst/>
          </a:prstGeom>
          <a:noFill/>
          <a:ln>
            <a:noFill/>
          </a:ln>
        </p:spPr>
      </p:pic>
    </p:spTree>
    <p:extLst>
      <p:ext uri="{BB962C8B-B14F-4D97-AF65-F5344CB8AC3E}">
        <p14:creationId xmlns:p14="http://schemas.microsoft.com/office/powerpoint/2010/main" val="4048402229"/>
      </p:ext>
    </p:extLst>
  </p:cSld>
  <p:clrMapOvr>
    <a:masterClrMapping/>
  </p:clrMapOvr>
  <p:transition spd="med"/>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249B87C6-F9A0-EC0A-6FE1-0FF1513114D1}"/>
              </a:ext>
            </a:extLst>
          </p:cNvPr>
          <p:cNvSpPr>
            <a:spLocks noGrp="1"/>
          </p:cNvSpPr>
          <p:nvPr>
            <p:ph sz="quarter" idx="13"/>
          </p:nvPr>
        </p:nvSpPr>
        <p:spPr>
          <a:xfrm>
            <a:off x="1187624" y="1390649"/>
            <a:ext cx="7742237" cy="4679951"/>
          </a:xfrm>
        </p:spPr>
        <p:txBody>
          <a:bodyPr/>
          <a:lstStyle/>
          <a:p>
            <a:r>
              <a:rPr lang="en-US" dirty="0">
                <a:solidFill>
                  <a:schemeClr val="bg1">
                    <a:lumMod val="75000"/>
                  </a:schemeClr>
                </a:solidFill>
              </a:rPr>
              <a:t>CHART – Swiss Accelerator Research and Technology</a:t>
            </a:r>
          </a:p>
          <a:p>
            <a:r>
              <a:rPr lang="en-US" dirty="0">
                <a:solidFill>
                  <a:schemeClr val="bg1">
                    <a:lumMod val="75000"/>
                  </a:schemeClr>
                </a:solidFill>
              </a:rPr>
              <a:t>CHART contributions to </a:t>
            </a:r>
            <a:r>
              <a:rPr lang="en-US" dirty="0" err="1">
                <a:solidFill>
                  <a:schemeClr val="bg1">
                    <a:lumMod val="75000"/>
                  </a:schemeClr>
                </a:solidFill>
              </a:rPr>
              <a:t>FCChh</a:t>
            </a:r>
            <a:r>
              <a:rPr lang="en-US" dirty="0">
                <a:solidFill>
                  <a:schemeClr val="bg1">
                    <a:lumMod val="75000"/>
                  </a:schemeClr>
                </a:solidFill>
              </a:rPr>
              <a:t> HFMs</a:t>
            </a:r>
          </a:p>
          <a:p>
            <a:pPr lvl="1"/>
            <a:r>
              <a:rPr lang="en-US" dirty="0">
                <a:solidFill>
                  <a:schemeClr val="bg1">
                    <a:lumMod val="75000"/>
                  </a:schemeClr>
                </a:solidFill>
              </a:rPr>
              <a:t>Nb</a:t>
            </a:r>
            <a:r>
              <a:rPr lang="en-US" baseline="-25000" dirty="0">
                <a:solidFill>
                  <a:schemeClr val="bg1">
                    <a:lumMod val="75000"/>
                  </a:schemeClr>
                </a:solidFill>
              </a:rPr>
              <a:t>3</a:t>
            </a:r>
            <a:r>
              <a:rPr lang="en-US" dirty="0">
                <a:solidFill>
                  <a:schemeClr val="bg1">
                    <a:lumMod val="75000"/>
                  </a:schemeClr>
                </a:solidFill>
              </a:rPr>
              <a:t>Sn</a:t>
            </a:r>
          </a:p>
          <a:p>
            <a:pPr lvl="1"/>
            <a:r>
              <a:rPr lang="en-US" dirty="0">
                <a:solidFill>
                  <a:schemeClr val="bg1">
                    <a:lumMod val="75000"/>
                  </a:schemeClr>
                </a:solidFill>
              </a:rPr>
              <a:t>HTS (</a:t>
            </a:r>
            <a:r>
              <a:rPr lang="en-US" dirty="0" err="1">
                <a:solidFill>
                  <a:schemeClr val="bg1">
                    <a:lumMod val="75000"/>
                  </a:schemeClr>
                </a:solidFill>
              </a:rPr>
              <a:t>ReBCO</a:t>
            </a:r>
            <a:r>
              <a:rPr lang="en-US" dirty="0">
                <a:solidFill>
                  <a:schemeClr val="bg1">
                    <a:lumMod val="75000"/>
                  </a:schemeClr>
                </a:solidFill>
              </a:rPr>
              <a:t>)</a:t>
            </a:r>
          </a:p>
          <a:p>
            <a:r>
              <a:rPr lang="en-CH" dirty="0"/>
              <a:t>FCCee</a:t>
            </a:r>
          </a:p>
          <a:p>
            <a:pPr lvl="1"/>
            <a:r>
              <a:rPr lang="en-CH" dirty="0"/>
              <a:t>Baseline magnet system</a:t>
            </a:r>
          </a:p>
          <a:p>
            <a:pPr lvl="2"/>
            <a:r>
              <a:rPr lang="en-CH" dirty="0"/>
              <a:t>Arc cells</a:t>
            </a:r>
          </a:p>
          <a:p>
            <a:pPr lvl="2"/>
            <a:r>
              <a:rPr lang="en-CH" dirty="0"/>
              <a:t>MDI</a:t>
            </a:r>
          </a:p>
          <a:p>
            <a:pPr lvl="1"/>
            <a:r>
              <a:rPr lang="en-CH" dirty="0">
                <a:solidFill>
                  <a:schemeClr val="bg1">
                    <a:lumMod val="75000"/>
                  </a:schemeClr>
                </a:solidFill>
              </a:rPr>
              <a:t>CHART contributions to HTS-based feasibility studies</a:t>
            </a:r>
          </a:p>
          <a:p>
            <a:pPr lvl="2"/>
            <a:r>
              <a:rPr lang="en-CH" dirty="0">
                <a:solidFill>
                  <a:schemeClr val="bg1">
                    <a:lumMod val="75000"/>
                  </a:schemeClr>
                </a:solidFill>
              </a:rPr>
              <a:t>P</a:t>
            </a:r>
            <a:r>
              <a:rPr lang="en-CH" baseline="30000" dirty="0">
                <a:solidFill>
                  <a:schemeClr val="bg1">
                    <a:lumMod val="75000"/>
                  </a:schemeClr>
                </a:solidFill>
              </a:rPr>
              <a:t>3</a:t>
            </a:r>
            <a:r>
              <a:rPr lang="en-CH" dirty="0">
                <a:solidFill>
                  <a:schemeClr val="bg1">
                    <a:lumMod val="75000"/>
                  </a:schemeClr>
                </a:solidFill>
              </a:rPr>
              <a:t>: Positron source capture solenoid</a:t>
            </a:r>
            <a:endParaRPr lang="en-CH" baseline="30000" dirty="0">
              <a:solidFill>
                <a:schemeClr val="bg1">
                  <a:lumMod val="75000"/>
                </a:schemeClr>
              </a:solidFill>
            </a:endParaRPr>
          </a:p>
          <a:p>
            <a:pPr lvl="2"/>
            <a:r>
              <a:rPr lang="en-CH" dirty="0">
                <a:solidFill>
                  <a:schemeClr val="bg1">
                    <a:lumMod val="75000"/>
                  </a:schemeClr>
                </a:solidFill>
              </a:rPr>
              <a:t>HTS4: HTS Short Straight Section</a:t>
            </a:r>
          </a:p>
          <a:p>
            <a:r>
              <a:rPr lang="en-CH" dirty="0">
                <a:solidFill>
                  <a:schemeClr val="bg1">
                    <a:lumMod val="75000"/>
                  </a:schemeClr>
                </a:solidFill>
              </a:rPr>
              <a:t>Muon Collider magnet requirements</a:t>
            </a:r>
          </a:p>
          <a:p>
            <a:r>
              <a:rPr lang="en-CH" dirty="0">
                <a:solidFill>
                  <a:schemeClr val="bg1">
                    <a:lumMod val="75000"/>
                  </a:schemeClr>
                </a:solidFill>
              </a:rPr>
              <a:t>PSI Synergies</a:t>
            </a:r>
          </a:p>
        </p:txBody>
      </p:sp>
      <p:sp>
        <p:nvSpPr>
          <p:cNvPr id="3" name="Title 2">
            <a:extLst>
              <a:ext uri="{FF2B5EF4-FFF2-40B4-BE49-F238E27FC236}">
                <a16:creationId xmlns:a16="http://schemas.microsoft.com/office/drawing/2014/main" id="{C5D71C81-374D-8764-B5C8-CC73F207A57C}"/>
              </a:ext>
            </a:extLst>
          </p:cNvPr>
          <p:cNvSpPr>
            <a:spLocks noGrp="1"/>
          </p:cNvSpPr>
          <p:nvPr>
            <p:ph type="title"/>
          </p:nvPr>
        </p:nvSpPr>
        <p:spPr/>
        <p:txBody>
          <a:bodyPr/>
          <a:lstStyle/>
          <a:p>
            <a:r>
              <a:rPr lang="en-CH" dirty="0"/>
              <a:t>Overview</a:t>
            </a:r>
          </a:p>
        </p:txBody>
      </p:sp>
      <p:sp>
        <p:nvSpPr>
          <p:cNvPr id="4" name="Slide Number Placeholder 3">
            <a:extLst>
              <a:ext uri="{FF2B5EF4-FFF2-40B4-BE49-F238E27FC236}">
                <a16:creationId xmlns:a16="http://schemas.microsoft.com/office/drawing/2014/main" id="{925E5540-D431-9B17-7B91-D4A1106E1E01}"/>
              </a:ext>
            </a:extLst>
          </p:cNvPr>
          <p:cNvSpPr>
            <a:spLocks noGrp="1"/>
          </p:cNvSpPr>
          <p:nvPr>
            <p:ph type="sldNum" sz="quarter" idx="16"/>
          </p:nvPr>
        </p:nvSpPr>
        <p:spPr/>
        <p:txBody>
          <a:bodyPr/>
          <a:lstStyle/>
          <a:p>
            <a:pPr algn="r">
              <a:defRPr/>
            </a:pPr>
            <a:r>
              <a:rPr lang="de-DE"/>
              <a:t>Page </a:t>
            </a:r>
            <a:fld id="{EBC07571-3134-BB4B-B83F-1A9FE18D34F3}" type="slidenum">
              <a:rPr lang="de-DE" smtClean="0"/>
              <a:pPr algn="r">
                <a:defRPr/>
              </a:pPr>
              <a:t>27</a:t>
            </a:fld>
            <a:endParaRPr lang="de-DE" dirty="0"/>
          </a:p>
        </p:txBody>
      </p:sp>
    </p:spTree>
    <p:extLst>
      <p:ext uri="{BB962C8B-B14F-4D97-AF65-F5344CB8AC3E}">
        <p14:creationId xmlns:p14="http://schemas.microsoft.com/office/powerpoint/2010/main" val="643255143"/>
      </p:ext>
    </p:extLst>
  </p:cSld>
  <p:clrMapOvr>
    <a:masterClrMapping/>
  </p:clrMapOvr>
  <p:transition spd="med"/>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DC22992D-15B9-59EB-FE2B-070621664E62}"/>
              </a:ext>
            </a:extLst>
          </p:cNvPr>
          <p:cNvSpPr>
            <a:spLocks noGrp="1"/>
          </p:cNvSpPr>
          <p:nvPr>
            <p:ph type="sldNum" sz="quarter" idx="16"/>
          </p:nvPr>
        </p:nvSpPr>
        <p:spPr/>
        <p:txBody>
          <a:bodyPr/>
          <a:lstStyle/>
          <a:p>
            <a:pPr algn="r">
              <a:defRPr/>
            </a:pPr>
            <a:r>
              <a:rPr lang="de-DE"/>
              <a:t>Page </a:t>
            </a:r>
            <a:fld id="{EBC07571-3134-BB4B-B83F-1A9FE18D34F3}" type="slidenum">
              <a:rPr lang="de-DE" smtClean="0"/>
              <a:pPr algn="r">
                <a:defRPr/>
              </a:pPr>
              <a:t>28</a:t>
            </a:fld>
            <a:endParaRPr lang="de-DE" dirty="0"/>
          </a:p>
        </p:txBody>
      </p:sp>
      <p:pic>
        <p:nvPicPr>
          <p:cNvPr id="10" name="Content Placeholder 9" descr="Table&#10;&#10;Description automatically generated">
            <a:extLst>
              <a:ext uri="{FF2B5EF4-FFF2-40B4-BE49-F238E27FC236}">
                <a16:creationId xmlns:a16="http://schemas.microsoft.com/office/drawing/2014/main" id="{D8ACC4B7-4DAD-DF27-925D-451DAC50ECF0}"/>
              </a:ext>
            </a:extLst>
          </p:cNvPr>
          <p:cNvPicPr>
            <a:picLocks noGrp="1" noChangeAspect="1"/>
          </p:cNvPicPr>
          <p:nvPr>
            <p:ph sz="quarter" idx="13"/>
          </p:nvPr>
        </p:nvPicPr>
        <p:blipFill>
          <a:blip r:embed="rId2" cstate="screen">
            <a:extLst>
              <a:ext uri="{28A0092B-C50C-407E-A947-70E740481C1C}">
                <a14:useLocalDpi xmlns:a14="http://schemas.microsoft.com/office/drawing/2010/main"/>
              </a:ext>
            </a:extLst>
          </a:blip>
          <a:stretch>
            <a:fillRect/>
          </a:stretch>
        </p:blipFill>
        <p:spPr>
          <a:xfrm>
            <a:off x="5261980" y="501818"/>
            <a:ext cx="3478231" cy="2024642"/>
          </a:xfrm>
        </p:spPr>
      </p:pic>
      <p:sp>
        <p:nvSpPr>
          <p:cNvPr id="3" name="Title 2">
            <a:extLst>
              <a:ext uri="{FF2B5EF4-FFF2-40B4-BE49-F238E27FC236}">
                <a16:creationId xmlns:a16="http://schemas.microsoft.com/office/drawing/2014/main" id="{27B58312-C211-1C88-870B-33F8809D18CC}"/>
              </a:ext>
            </a:extLst>
          </p:cNvPr>
          <p:cNvSpPr>
            <a:spLocks noGrp="1"/>
          </p:cNvSpPr>
          <p:nvPr>
            <p:ph type="title"/>
          </p:nvPr>
        </p:nvSpPr>
        <p:spPr/>
        <p:txBody>
          <a:bodyPr/>
          <a:lstStyle/>
          <a:p>
            <a:r>
              <a:rPr lang="en-CH" dirty="0"/>
              <a:t>FCC-ee NC Magnets</a:t>
            </a:r>
          </a:p>
        </p:txBody>
      </p:sp>
      <p:pic>
        <p:nvPicPr>
          <p:cNvPr id="5" name="Picture 4" descr="A picture containing schematic&#10;&#10;Description automatically generated">
            <a:extLst>
              <a:ext uri="{FF2B5EF4-FFF2-40B4-BE49-F238E27FC236}">
                <a16:creationId xmlns:a16="http://schemas.microsoft.com/office/drawing/2014/main" id="{A3665F33-BF84-1D55-8CB2-2CB42F088898}"/>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86541" y="2250922"/>
            <a:ext cx="2841325" cy="2377762"/>
          </a:xfrm>
          <a:prstGeom prst="rect">
            <a:avLst/>
          </a:prstGeom>
        </p:spPr>
      </p:pic>
      <p:pic>
        <p:nvPicPr>
          <p:cNvPr id="7" name="Picture 6" descr="A screenshot of a computer&#10;&#10;Description automatically generated with medium confidence">
            <a:extLst>
              <a:ext uri="{FF2B5EF4-FFF2-40B4-BE49-F238E27FC236}">
                <a16:creationId xmlns:a16="http://schemas.microsoft.com/office/drawing/2014/main" id="{E183FD85-259C-7D64-CCA9-C05B6E16A2DB}"/>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86541" y="4595892"/>
            <a:ext cx="2951334" cy="2064276"/>
          </a:xfrm>
          <a:prstGeom prst="rect">
            <a:avLst/>
          </a:prstGeom>
        </p:spPr>
      </p:pic>
      <p:pic>
        <p:nvPicPr>
          <p:cNvPr id="12" name="Picture 11" descr="Graphical user interface, diagram&#10;&#10;Description automatically generated">
            <a:extLst>
              <a:ext uri="{FF2B5EF4-FFF2-40B4-BE49-F238E27FC236}">
                <a16:creationId xmlns:a16="http://schemas.microsoft.com/office/drawing/2014/main" id="{2882F66F-B6F9-873D-A8A2-A5FE63C68D26}"/>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716506" y="887732"/>
            <a:ext cx="3008885" cy="1363190"/>
          </a:xfrm>
          <a:prstGeom prst="rect">
            <a:avLst/>
          </a:prstGeom>
        </p:spPr>
      </p:pic>
      <p:pic>
        <p:nvPicPr>
          <p:cNvPr id="14" name="Picture 13" descr="Table&#10;&#10;Description automatically generated">
            <a:extLst>
              <a:ext uri="{FF2B5EF4-FFF2-40B4-BE49-F238E27FC236}">
                <a16:creationId xmlns:a16="http://schemas.microsoft.com/office/drawing/2014/main" id="{4A94720E-5925-15BC-299F-B75B166B703A}"/>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5261603" y="2643799"/>
            <a:ext cx="3143745" cy="1911351"/>
          </a:xfrm>
          <a:prstGeom prst="rect">
            <a:avLst/>
          </a:prstGeom>
        </p:spPr>
      </p:pic>
      <p:pic>
        <p:nvPicPr>
          <p:cNvPr id="16" name="Picture 15" descr="Table&#10;&#10;Description automatically generated">
            <a:extLst>
              <a:ext uri="{FF2B5EF4-FFF2-40B4-BE49-F238E27FC236}">
                <a16:creationId xmlns:a16="http://schemas.microsoft.com/office/drawing/2014/main" id="{C36B0117-8DAB-DA15-C716-653CDB2CC399}"/>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5261603" y="4652054"/>
            <a:ext cx="3702885" cy="1774418"/>
          </a:xfrm>
          <a:prstGeom prst="rect">
            <a:avLst/>
          </a:prstGeom>
        </p:spPr>
      </p:pic>
      <p:sp>
        <p:nvSpPr>
          <p:cNvPr id="17" name="TextBox 16">
            <a:extLst>
              <a:ext uri="{FF2B5EF4-FFF2-40B4-BE49-F238E27FC236}">
                <a16:creationId xmlns:a16="http://schemas.microsoft.com/office/drawing/2014/main" id="{3590E5EA-F004-81AB-D3AB-C0D7FDF9F6A1}"/>
              </a:ext>
            </a:extLst>
          </p:cNvPr>
          <p:cNvSpPr txBox="1"/>
          <p:nvPr/>
        </p:nvSpPr>
        <p:spPr>
          <a:xfrm>
            <a:off x="3833523" y="1112127"/>
            <a:ext cx="914400" cy="914400"/>
          </a:xfrm>
          <a:prstGeom prst="rect">
            <a:avLst/>
          </a:prstGeom>
          <a:noFill/>
        </p:spPr>
        <p:txBody>
          <a:bodyPr wrap="none" lIns="0" tIns="0" rIns="0" bIns="0" rtlCol="0">
            <a:noAutofit/>
          </a:bodyPr>
          <a:lstStyle/>
          <a:p>
            <a:pPr>
              <a:lnSpc>
                <a:spcPct val="110000"/>
              </a:lnSpc>
              <a:spcBef>
                <a:spcPts val="0"/>
              </a:spcBef>
            </a:pPr>
            <a:r>
              <a:rPr lang="en-CH" sz="1200" kern="1000" spc="30" dirty="0">
                <a:solidFill>
                  <a:srgbClr val="0070C0"/>
                </a:solidFill>
                <a:latin typeface="+mn-lt"/>
                <a:cs typeface="Franklin Gothic Book"/>
              </a:rPr>
              <a:t>2900 magnets</a:t>
            </a:r>
            <a:br>
              <a:rPr lang="en-CH" sz="1200" kern="1000" spc="30" dirty="0">
                <a:solidFill>
                  <a:srgbClr val="0070C0"/>
                </a:solidFill>
                <a:latin typeface="+mn-lt"/>
                <a:cs typeface="Franklin Gothic Book"/>
              </a:rPr>
            </a:br>
            <a:r>
              <a:rPr lang="en-CH" sz="1200" kern="1000" spc="30" dirty="0">
                <a:solidFill>
                  <a:srgbClr val="0070C0"/>
                </a:solidFill>
                <a:latin typeface="+mn-lt"/>
                <a:cs typeface="Franklin Gothic Book"/>
              </a:rPr>
              <a:t>Strength: 57 mT</a:t>
            </a:r>
          </a:p>
          <a:p>
            <a:pPr>
              <a:lnSpc>
                <a:spcPct val="110000"/>
              </a:lnSpc>
              <a:spcBef>
                <a:spcPts val="0"/>
              </a:spcBef>
            </a:pPr>
            <a:r>
              <a:rPr lang="en-CH" sz="1200" kern="1000" spc="30" dirty="0">
                <a:solidFill>
                  <a:srgbClr val="0070C0"/>
                </a:solidFill>
                <a:latin typeface="+mn-lt"/>
                <a:cs typeface="Franklin Gothic Book"/>
              </a:rPr>
              <a:t>Apert.: 130x84 mm</a:t>
            </a:r>
            <a:br>
              <a:rPr lang="en-CH" sz="1200" kern="1000" spc="30" dirty="0">
                <a:solidFill>
                  <a:srgbClr val="0070C0"/>
                </a:solidFill>
                <a:latin typeface="+mn-lt"/>
                <a:cs typeface="Franklin Gothic Book"/>
              </a:rPr>
            </a:br>
            <a:r>
              <a:rPr lang="en-CH" sz="1200" kern="1000" spc="30" dirty="0">
                <a:solidFill>
                  <a:srgbClr val="0070C0"/>
                </a:solidFill>
                <a:latin typeface="+mn-lt"/>
                <a:cs typeface="Franklin Gothic Book"/>
              </a:rPr>
              <a:t>Power: 13.3 MW</a:t>
            </a:r>
          </a:p>
        </p:txBody>
      </p:sp>
      <p:sp>
        <p:nvSpPr>
          <p:cNvPr id="18" name="TextBox 17">
            <a:extLst>
              <a:ext uri="{FF2B5EF4-FFF2-40B4-BE49-F238E27FC236}">
                <a16:creationId xmlns:a16="http://schemas.microsoft.com/office/drawing/2014/main" id="{0A2FC43F-37B0-117D-E79E-FDE2FC41053B}"/>
              </a:ext>
            </a:extLst>
          </p:cNvPr>
          <p:cNvSpPr txBox="1"/>
          <p:nvPr/>
        </p:nvSpPr>
        <p:spPr>
          <a:xfrm>
            <a:off x="3833523" y="2906129"/>
            <a:ext cx="914400" cy="914400"/>
          </a:xfrm>
          <a:prstGeom prst="rect">
            <a:avLst/>
          </a:prstGeom>
          <a:noFill/>
        </p:spPr>
        <p:txBody>
          <a:bodyPr wrap="none" lIns="0" tIns="0" rIns="0" bIns="0" rtlCol="0">
            <a:noAutofit/>
          </a:bodyPr>
          <a:lstStyle/>
          <a:p>
            <a:pPr>
              <a:lnSpc>
                <a:spcPct val="110000"/>
              </a:lnSpc>
              <a:spcBef>
                <a:spcPts val="0"/>
              </a:spcBef>
            </a:pPr>
            <a:r>
              <a:rPr lang="en-CH" sz="1200" kern="1000" spc="30" dirty="0">
                <a:solidFill>
                  <a:srgbClr val="0070C0"/>
                </a:solidFill>
                <a:latin typeface="+mn-lt"/>
                <a:cs typeface="Franklin Gothic Book"/>
              </a:rPr>
              <a:t>2900 magnets</a:t>
            </a:r>
          </a:p>
          <a:p>
            <a:pPr>
              <a:lnSpc>
                <a:spcPct val="110000"/>
              </a:lnSpc>
              <a:spcBef>
                <a:spcPts val="0"/>
              </a:spcBef>
            </a:pPr>
            <a:r>
              <a:rPr lang="en-CH" sz="1200" kern="1000" spc="30" dirty="0">
                <a:solidFill>
                  <a:srgbClr val="0070C0"/>
                </a:solidFill>
                <a:latin typeface="+mn-lt"/>
                <a:cs typeface="Franklin Gothic Book"/>
              </a:rPr>
              <a:t>Strength: 10 T/m</a:t>
            </a:r>
            <a:br>
              <a:rPr lang="en-CH" sz="1200" kern="1000" spc="30" dirty="0">
                <a:solidFill>
                  <a:srgbClr val="0070C0"/>
                </a:solidFill>
                <a:latin typeface="+mn-lt"/>
                <a:cs typeface="Franklin Gothic Book"/>
              </a:rPr>
            </a:br>
            <a:r>
              <a:rPr lang="en-CH" sz="1200" kern="1000" spc="30" dirty="0">
                <a:solidFill>
                  <a:srgbClr val="0070C0"/>
                </a:solidFill>
                <a:latin typeface="+mn-lt"/>
                <a:cs typeface="Franklin Gothic Book"/>
              </a:rPr>
              <a:t>ID: 84 mm</a:t>
            </a:r>
          </a:p>
          <a:p>
            <a:pPr>
              <a:lnSpc>
                <a:spcPct val="110000"/>
              </a:lnSpc>
              <a:spcBef>
                <a:spcPts val="0"/>
              </a:spcBef>
            </a:pPr>
            <a:r>
              <a:rPr lang="en-CH" sz="1200" kern="1000" spc="30" dirty="0">
                <a:solidFill>
                  <a:srgbClr val="0070C0"/>
                </a:solidFill>
                <a:latin typeface="+mn-lt"/>
                <a:cs typeface="Franklin Gothic Book"/>
              </a:rPr>
              <a:t>Power: 22.6 MW</a:t>
            </a:r>
          </a:p>
        </p:txBody>
      </p:sp>
      <p:sp>
        <p:nvSpPr>
          <p:cNvPr id="19" name="TextBox 18">
            <a:extLst>
              <a:ext uri="{FF2B5EF4-FFF2-40B4-BE49-F238E27FC236}">
                <a16:creationId xmlns:a16="http://schemas.microsoft.com/office/drawing/2014/main" id="{14E1B588-5532-20C0-D97A-042FBC6F076D}"/>
              </a:ext>
            </a:extLst>
          </p:cNvPr>
          <p:cNvSpPr txBox="1"/>
          <p:nvPr/>
        </p:nvSpPr>
        <p:spPr>
          <a:xfrm>
            <a:off x="3833523" y="5090032"/>
            <a:ext cx="914400" cy="914400"/>
          </a:xfrm>
          <a:prstGeom prst="rect">
            <a:avLst/>
          </a:prstGeom>
          <a:noFill/>
        </p:spPr>
        <p:txBody>
          <a:bodyPr wrap="none" lIns="0" tIns="0" rIns="0" bIns="0" rtlCol="0">
            <a:noAutofit/>
          </a:bodyPr>
          <a:lstStyle/>
          <a:p>
            <a:pPr>
              <a:lnSpc>
                <a:spcPct val="110000"/>
              </a:lnSpc>
              <a:spcBef>
                <a:spcPts val="0"/>
              </a:spcBef>
            </a:pPr>
            <a:r>
              <a:rPr lang="en-CH" sz="1200" kern="1000" spc="30" dirty="0">
                <a:solidFill>
                  <a:srgbClr val="0070C0"/>
                </a:solidFill>
                <a:latin typeface="+mn-lt"/>
                <a:cs typeface="Franklin Gothic Book"/>
              </a:rPr>
              <a:t>4672 magnets</a:t>
            </a:r>
          </a:p>
          <a:p>
            <a:pPr>
              <a:lnSpc>
                <a:spcPct val="110000"/>
              </a:lnSpc>
              <a:spcBef>
                <a:spcPts val="0"/>
              </a:spcBef>
            </a:pPr>
            <a:r>
              <a:rPr lang="en-CH" sz="1200" kern="1000" spc="30" dirty="0">
                <a:solidFill>
                  <a:srgbClr val="0070C0"/>
                </a:solidFill>
                <a:latin typeface="+mn-lt"/>
                <a:cs typeface="Franklin Gothic Book"/>
              </a:rPr>
              <a:t>Strenth: 807 T/m2</a:t>
            </a:r>
          </a:p>
          <a:p>
            <a:pPr>
              <a:lnSpc>
                <a:spcPct val="110000"/>
              </a:lnSpc>
              <a:spcBef>
                <a:spcPts val="0"/>
              </a:spcBef>
            </a:pPr>
            <a:r>
              <a:rPr lang="en-CH" sz="1200" kern="1000" spc="30" dirty="0">
                <a:solidFill>
                  <a:srgbClr val="0070C0"/>
                </a:solidFill>
                <a:latin typeface="+mn-lt"/>
                <a:cs typeface="Franklin Gothic Book"/>
              </a:rPr>
              <a:t>ID: 76 mm</a:t>
            </a:r>
          </a:p>
          <a:p>
            <a:pPr>
              <a:lnSpc>
                <a:spcPct val="110000"/>
              </a:lnSpc>
              <a:spcBef>
                <a:spcPts val="0"/>
              </a:spcBef>
            </a:pPr>
            <a:r>
              <a:rPr lang="en-CH" sz="1200" kern="1000" spc="30" dirty="0">
                <a:solidFill>
                  <a:srgbClr val="0070C0"/>
                </a:solidFill>
                <a:latin typeface="+mn-lt"/>
                <a:cs typeface="Franklin Gothic Book"/>
              </a:rPr>
              <a:t>Power: 20.5 MW</a:t>
            </a:r>
          </a:p>
        </p:txBody>
      </p:sp>
      <p:sp>
        <p:nvSpPr>
          <p:cNvPr id="2" name="TextBox 1">
            <a:extLst>
              <a:ext uri="{FF2B5EF4-FFF2-40B4-BE49-F238E27FC236}">
                <a16:creationId xmlns:a16="http://schemas.microsoft.com/office/drawing/2014/main" id="{010ED6C2-B367-6C12-5A4F-B90253AD4685}"/>
              </a:ext>
            </a:extLst>
          </p:cNvPr>
          <p:cNvSpPr txBox="1"/>
          <p:nvPr/>
        </p:nvSpPr>
        <p:spPr>
          <a:xfrm>
            <a:off x="298376" y="6660168"/>
            <a:ext cx="914400" cy="914400"/>
          </a:xfrm>
          <a:prstGeom prst="rect">
            <a:avLst/>
          </a:prstGeom>
          <a:noFill/>
        </p:spPr>
        <p:txBody>
          <a:bodyPr wrap="none" lIns="0" tIns="0" rIns="0" bIns="0" rtlCol="0">
            <a:noAutofit/>
          </a:bodyPr>
          <a:lstStyle/>
          <a:p>
            <a:pPr>
              <a:lnSpc>
                <a:spcPct val="110000"/>
              </a:lnSpc>
              <a:spcBef>
                <a:spcPts val="0"/>
              </a:spcBef>
            </a:pPr>
            <a:r>
              <a:rPr lang="en-US" sz="900" dirty="0"/>
              <a:t>[Design by A. Milanese, reproduced from M. </a:t>
            </a:r>
            <a:r>
              <a:rPr lang="en-US" sz="900" dirty="0" err="1"/>
              <a:t>Benedikt</a:t>
            </a:r>
            <a:r>
              <a:rPr lang="en-US" sz="900" dirty="0"/>
              <a:t> et al., </a:t>
            </a:r>
            <a:r>
              <a:rPr lang="en-US" sz="900" i="1" dirty="0"/>
              <a:t>FCC Conceptual Design Report</a:t>
            </a:r>
            <a:r>
              <a:rPr lang="en-US" sz="900" dirty="0"/>
              <a:t>, Vol. 3 – The Hadron Collider (FCC-</a:t>
            </a:r>
            <a:r>
              <a:rPr lang="en-US" sz="900" dirty="0" err="1"/>
              <a:t>hh</a:t>
            </a:r>
            <a:r>
              <a:rPr lang="en-US" sz="900" dirty="0"/>
              <a:t>), January 2019]</a:t>
            </a:r>
          </a:p>
          <a:p>
            <a:pPr>
              <a:lnSpc>
                <a:spcPct val="110000"/>
              </a:lnSpc>
              <a:spcBef>
                <a:spcPts val="0"/>
              </a:spcBef>
            </a:pPr>
            <a:endParaRPr lang="en-US" sz="900" dirty="0"/>
          </a:p>
          <a:p>
            <a:pPr>
              <a:lnSpc>
                <a:spcPct val="110000"/>
              </a:lnSpc>
              <a:spcBef>
                <a:spcPts val="0"/>
              </a:spcBef>
            </a:pPr>
            <a:endParaRPr lang="en-US" sz="900" kern="1000" spc="30" dirty="0" err="1">
              <a:latin typeface="+mn-lt"/>
              <a:cs typeface="Franklin Gothic Book"/>
            </a:endParaRPr>
          </a:p>
        </p:txBody>
      </p:sp>
      <p:sp>
        <p:nvSpPr>
          <p:cNvPr id="9" name="Rectangle 8">
            <a:extLst>
              <a:ext uri="{FF2B5EF4-FFF2-40B4-BE49-F238E27FC236}">
                <a16:creationId xmlns:a16="http://schemas.microsoft.com/office/drawing/2014/main" id="{6C8DE69B-1136-4822-6215-5BFD40346380}"/>
              </a:ext>
            </a:extLst>
          </p:cNvPr>
          <p:cNvSpPr/>
          <p:nvPr/>
        </p:nvSpPr>
        <p:spPr bwMode="auto">
          <a:xfrm>
            <a:off x="0" y="0"/>
            <a:ext cx="755576" cy="800100"/>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CH" sz="2400" b="0" i="0" u="none" strike="noStrike" cap="none" normalizeH="0" baseline="0">
              <a:ln>
                <a:noFill/>
              </a:ln>
              <a:solidFill>
                <a:schemeClr val="tx1"/>
              </a:solidFill>
              <a:effectLst/>
              <a:latin typeface="Times" charset="0"/>
            </a:endParaRPr>
          </a:p>
        </p:txBody>
      </p:sp>
    </p:spTree>
    <p:extLst>
      <p:ext uri="{BB962C8B-B14F-4D97-AF65-F5344CB8AC3E}">
        <p14:creationId xmlns:p14="http://schemas.microsoft.com/office/powerpoint/2010/main" val="2010420360"/>
      </p:ext>
    </p:extLst>
  </p:cSld>
  <p:clrMapOvr>
    <a:masterClrMapping/>
  </p:clrMapOvr>
  <p:transition spd="med"/>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DAC08B70-F0CC-0B5C-36E6-16A1A3A88674}"/>
              </a:ext>
            </a:extLst>
          </p:cNvPr>
          <p:cNvSpPr>
            <a:spLocks noGrp="1"/>
          </p:cNvSpPr>
          <p:nvPr>
            <p:ph type="title"/>
          </p:nvPr>
        </p:nvSpPr>
        <p:spPr/>
        <p:txBody>
          <a:bodyPr/>
          <a:lstStyle/>
          <a:p>
            <a:r>
              <a:rPr lang="en-CH" dirty="0"/>
              <a:t>FCC-ee Main Magnet Prototypes</a:t>
            </a:r>
          </a:p>
        </p:txBody>
      </p:sp>
      <p:pic>
        <p:nvPicPr>
          <p:cNvPr id="6" name="Content Placeholder 5" descr="A picture containing indoor&#10;&#10;Description automatically generated">
            <a:extLst>
              <a:ext uri="{FF2B5EF4-FFF2-40B4-BE49-F238E27FC236}">
                <a16:creationId xmlns:a16="http://schemas.microsoft.com/office/drawing/2014/main" id="{BD9B945B-2457-5963-8965-752E642F5BC6}"/>
              </a:ext>
            </a:extLst>
          </p:cNvPr>
          <p:cNvPicPr>
            <a:picLocks noGrp="1" noChangeAspect="1"/>
          </p:cNvPicPr>
          <p:nvPr>
            <p:ph idx="1"/>
          </p:nvPr>
        </p:nvPicPr>
        <p:blipFill>
          <a:blip r:embed="rId2" cstate="screen">
            <a:extLst>
              <a:ext uri="{28A0092B-C50C-407E-A947-70E740481C1C}">
                <a14:useLocalDpi xmlns:a14="http://schemas.microsoft.com/office/drawing/2010/main"/>
              </a:ext>
            </a:extLst>
          </a:blip>
          <a:stretch>
            <a:fillRect/>
          </a:stretch>
        </p:blipFill>
        <p:spPr>
          <a:xfrm>
            <a:off x="5345416" y="2567249"/>
            <a:ext cx="3238500" cy="2921000"/>
          </a:xfrm>
        </p:spPr>
      </p:pic>
      <p:sp>
        <p:nvSpPr>
          <p:cNvPr id="4" name="Slide Number Placeholder 3">
            <a:extLst>
              <a:ext uri="{FF2B5EF4-FFF2-40B4-BE49-F238E27FC236}">
                <a16:creationId xmlns:a16="http://schemas.microsoft.com/office/drawing/2014/main" id="{B819EE94-53CF-A544-F440-BFD372E471A6}"/>
              </a:ext>
            </a:extLst>
          </p:cNvPr>
          <p:cNvSpPr>
            <a:spLocks noGrp="1"/>
          </p:cNvSpPr>
          <p:nvPr>
            <p:ph type="sldNum" sz="quarter" idx="4"/>
          </p:nvPr>
        </p:nvSpPr>
        <p:spPr/>
        <p:txBody>
          <a:bodyPr/>
          <a:lstStyle/>
          <a:p>
            <a:pPr algn="r">
              <a:defRPr/>
            </a:pPr>
            <a:r>
              <a:rPr lang="de-DE" sz="700" dirty="0"/>
              <a:t>Page </a:t>
            </a:r>
            <a:fld id="{EBC07571-3134-BB4B-B83F-1A9FE18D34F3}" type="slidenum">
              <a:rPr lang="de-DE" sz="700" smtClean="0"/>
              <a:pPr algn="r">
                <a:defRPr/>
              </a:pPr>
              <a:t>29</a:t>
            </a:fld>
            <a:endParaRPr lang="de-DE" sz="700" dirty="0"/>
          </a:p>
        </p:txBody>
      </p:sp>
      <p:pic>
        <p:nvPicPr>
          <p:cNvPr id="8" name="Picture 7" descr="A picture containing indoor&#10;&#10;Description automatically generated">
            <a:extLst>
              <a:ext uri="{FF2B5EF4-FFF2-40B4-BE49-F238E27FC236}">
                <a16:creationId xmlns:a16="http://schemas.microsoft.com/office/drawing/2014/main" id="{0AC89A4E-9262-F147-B988-291B68893BE7}"/>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55576" y="2564905"/>
            <a:ext cx="4388532" cy="2925688"/>
          </a:xfrm>
          <a:prstGeom prst="rect">
            <a:avLst/>
          </a:prstGeom>
        </p:spPr>
      </p:pic>
      <p:sp>
        <p:nvSpPr>
          <p:cNvPr id="9" name="Content Placeholder 1">
            <a:extLst>
              <a:ext uri="{FF2B5EF4-FFF2-40B4-BE49-F238E27FC236}">
                <a16:creationId xmlns:a16="http://schemas.microsoft.com/office/drawing/2014/main" id="{57F3E017-571E-F2D6-7AB1-9244552BE140}"/>
              </a:ext>
            </a:extLst>
          </p:cNvPr>
          <p:cNvSpPr txBox="1">
            <a:spLocks/>
          </p:cNvSpPr>
          <p:nvPr/>
        </p:nvSpPr>
        <p:spPr>
          <a:xfrm>
            <a:off x="1042988" y="1341438"/>
            <a:ext cx="7742237" cy="4679951"/>
          </a:xfrm>
          <a:prstGeom prst="rect">
            <a:avLst/>
          </a:prstGeom>
        </p:spPr>
        <p:txBody>
          <a:bodyPr vert="horz" lIns="0" tIns="0" rIns="0" bIns="0" rtlCol="0">
            <a:noAutofit/>
          </a:bodyPr>
          <a:lstStyle>
            <a:lvl1pPr marL="177800" marR="0" indent="-177800" algn="l" defTabSz="914400" rtl="0" eaLnBrk="1" fontAlgn="auto" latinLnBrk="0" hangingPunct="1">
              <a:lnSpc>
                <a:spcPct val="110000"/>
              </a:lnSpc>
              <a:spcBef>
                <a:spcPts val="0"/>
              </a:spcBef>
              <a:spcAft>
                <a:spcPts val="0"/>
              </a:spcAft>
              <a:buClr>
                <a:schemeClr val="tx1"/>
              </a:buClr>
              <a:buSzPct val="100000"/>
              <a:buFont typeface="Arial" panose="020B0604020202020204" pitchFamily="34" charset="0"/>
              <a:buChar char="•"/>
              <a:tabLst/>
              <a:defRPr sz="1800" kern="1200" spc="0" baseline="0">
                <a:solidFill>
                  <a:schemeClr val="tx1"/>
                </a:solidFill>
                <a:latin typeface="+mn-lt"/>
                <a:ea typeface="+mn-ea"/>
                <a:cs typeface="+mn-cs"/>
              </a:defRPr>
            </a:lvl1pPr>
            <a:lvl2pPr marL="355600" marR="0" indent="-177800" algn="l" defTabSz="914400"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sz="1800" kern="1200" spc="0" baseline="0">
                <a:solidFill>
                  <a:schemeClr val="tx1"/>
                </a:solidFill>
                <a:latin typeface="+mn-lt"/>
                <a:ea typeface="+mn-ea"/>
                <a:cs typeface="+mn-cs"/>
              </a:defRPr>
            </a:lvl2pPr>
            <a:lvl3pPr marL="539750" marR="0" indent="-184150" algn="l" defTabSz="914400"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sz="1800" spc="0" baseline="0">
                <a:solidFill>
                  <a:schemeClr val="tx1"/>
                </a:solidFill>
                <a:latin typeface="+mn-lt"/>
                <a:ea typeface="ＭＳ Ｐゴシック" charset="-128"/>
                <a:cs typeface="ＭＳ Ｐゴシック" charset="-128"/>
              </a:defRPr>
            </a:lvl3pPr>
            <a:lvl4pPr marL="717550" marR="0" indent="-177800" algn="l" defTabSz="914400"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sz="1800" kern="1200" spc="0" baseline="0">
                <a:solidFill>
                  <a:schemeClr val="tx1"/>
                </a:solidFill>
                <a:latin typeface="+mn-lt"/>
                <a:ea typeface="ＭＳ Ｐゴシック" charset="0"/>
                <a:cs typeface="ＭＳ Ｐゴシック" charset="0"/>
              </a:defRPr>
            </a:lvl4pPr>
            <a:lvl5pPr marL="895350" marR="0" indent="-177800" algn="l" defTabSz="914400"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sz="1800" kern="1200" spc="0" baseline="0">
                <a:solidFill>
                  <a:schemeClr val="tx1"/>
                </a:solidFill>
                <a:latin typeface="+mn-lt"/>
                <a:ea typeface="+mn-ea"/>
                <a:cs typeface="ＭＳ Ｐゴシック" charset="0"/>
              </a:defRPr>
            </a:lvl5pPr>
            <a:lvl6pPr marL="1074738" indent="-179388" algn="l" rtl="0" eaLnBrk="1" fontAlgn="base" hangingPunct="1">
              <a:lnSpc>
                <a:spcPct val="110000"/>
              </a:lnSpc>
              <a:spcBef>
                <a:spcPct val="0"/>
              </a:spcBef>
              <a:spcAft>
                <a:spcPct val="0"/>
              </a:spcAft>
              <a:buClr>
                <a:schemeClr val="tx1"/>
              </a:buClr>
              <a:buFont typeface="Symbol" panose="05050102010706020507" pitchFamily="18" charset="2"/>
              <a:buChar char="-"/>
              <a:defRPr sz="1600">
                <a:solidFill>
                  <a:schemeClr val="tx1"/>
                </a:solidFill>
                <a:latin typeface="+mn-lt"/>
                <a:ea typeface="+mn-ea"/>
              </a:defRPr>
            </a:lvl6pPr>
            <a:lvl7pPr marL="1257300" indent="-182563" algn="l" rtl="0" eaLnBrk="1" fontAlgn="base" hangingPunct="1">
              <a:lnSpc>
                <a:spcPct val="110000"/>
              </a:lnSpc>
              <a:spcBef>
                <a:spcPct val="0"/>
              </a:spcBef>
              <a:spcAft>
                <a:spcPct val="0"/>
              </a:spcAft>
              <a:buFont typeface="Symbol" panose="05050102010706020507" pitchFamily="18" charset="2"/>
              <a:buChar char="-"/>
              <a:defRPr sz="1600">
                <a:solidFill>
                  <a:schemeClr val="tx1"/>
                </a:solidFill>
                <a:latin typeface="+mn-lt"/>
                <a:ea typeface="+mn-ea"/>
              </a:defRPr>
            </a:lvl7pPr>
            <a:lvl8pPr marL="1436688" indent="-179388" algn="l" rtl="0" eaLnBrk="1" fontAlgn="base" hangingPunct="1">
              <a:lnSpc>
                <a:spcPct val="110000"/>
              </a:lnSpc>
              <a:spcBef>
                <a:spcPct val="0"/>
              </a:spcBef>
              <a:spcAft>
                <a:spcPct val="0"/>
              </a:spcAft>
              <a:buFont typeface="Symbol" panose="05050102010706020507" pitchFamily="18" charset="2"/>
              <a:buChar char="-"/>
              <a:defRPr sz="1600">
                <a:solidFill>
                  <a:schemeClr val="tx1"/>
                </a:solidFill>
                <a:latin typeface="+mn-lt"/>
                <a:ea typeface="+mn-ea"/>
              </a:defRPr>
            </a:lvl8pPr>
            <a:lvl9pPr marL="1614488" indent="-177800" algn="l" rtl="0" eaLnBrk="1" fontAlgn="base" hangingPunct="1">
              <a:lnSpc>
                <a:spcPct val="110000"/>
              </a:lnSpc>
              <a:spcBef>
                <a:spcPct val="0"/>
              </a:spcBef>
              <a:spcAft>
                <a:spcPct val="0"/>
              </a:spcAft>
              <a:buFont typeface="Symbol" panose="05050102010706020507" pitchFamily="18" charset="2"/>
              <a:buChar char="-"/>
              <a:defRPr sz="1600">
                <a:solidFill>
                  <a:schemeClr val="tx1"/>
                </a:solidFill>
                <a:latin typeface="+mn-lt"/>
                <a:ea typeface="+mn-ea"/>
              </a:defRPr>
            </a:lvl9pPr>
          </a:lstStyle>
          <a:p>
            <a:r>
              <a:rPr lang="en-CH" dirty="0"/>
              <a:t>“Magnetically coupled [twin-]apertures for main dipole and quadrupole magnets </a:t>
            </a:r>
            <a:r>
              <a:rPr lang="en-US" dirty="0"/>
              <a:t>offer significant energy savings and reduce the number of coils, thus simplifying the construction of these magnets.”</a:t>
            </a:r>
            <a:endParaRPr lang="en-CH" dirty="0"/>
          </a:p>
        </p:txBody>
      </p:sp>
      <p:sp>
        <p:nvSpPr>
          <p:cNvPr id="10" name="TextBox 9">
            <a:extLst>
              <a:ext uri="{FF2B5EF4-FFF2-40B4-BE49-F238E27FC236}">
                <a16:creationId xmlns:a16="http://schemas.microsoft.com/office/drawing/2014/main" id="{376635FC-F0A9-ED2B-3A54-D4FB8E906389}"/>
              </a:ext>
            </a:extLst>
          </p:cNvPr>
          <p:cNvSpPr txBox="1"/>
          <p:nvPr/>
        </p:nvSpPr>
        <p:spPr>
          <a:xfrm>
            <a:off x="585788" y="5949280"/>
            <a:ext cx="914400" cy="914400"/>
          </a:xfrm>
          <a:prstGeom prst="rect">
            <a:avLst/>
          </a:prstGeom>
          <a:noFill/>
        </p:spPr>
        <p:txBody>
          <a:bodyPr wrap="none" lIns="0" tIns="0" rIns="0" bIns="0" rtlCol="0">
            <a:noAutofit/>
          </a:bodyPr>
          <a:lstStyle/>
          <a:p>
            <a:pPr>
              <a:lnSpc>
                <a:spcPct val="110000"/>
              </a:lnSpc>
              <a:spcBef>
                <a:spcPts val="0"/>
              </a:spcBef>
            </a:pPr>
            <a:r>
              <a:rPr lang="en-US" sz="1200" kern="1000" spc="30" dirty="0">
                <a:latin typeface="+mn-lt"/>
                <a:cs typeface="Franklin Gothic Book"/>
              </a:rPr>
              <a:t>[A. Milanese, M. </a:t>
            </a:r>
            <a:r>
              <a:rPr lang="en-US" sz="1200" kern="1000" spc="30" dirty="0" err="1">
                <a:latin typeface="+mn-lt"/>
                <a:cs typeface="Franklin Gothic Book"/>
              </a:rPr>
              <a:t>Bohdanowicz</a:t>
            </a:r>
            <a:r>
              <a:rPr lang="en-US" sz="1200" kern="1000" spc="30" dirty="0">
                <a:latin typeface="+mn-lt"/>
                <a:cs typeface="Franklin Gothic Book"/>
              </a:rPr>
              <a:t>, Twin aperture bending magnets and quadrupoles for FCC-</a:t>
            </a:r>
            <a:r>
              <a:rPr lang="en-US" sz="1200" kern="1000" spc="30" dirty="0" err="1">
                <a:latin typeface="+mn-lt"/>
                <a:cs typeface="Franklin Gothic Book"/>
              </a:rPr>
              <a:t>ee</a:t>
            </a:r>
            <a:r>
              <a:rPr lang="en-US" sz="1200" kern="1000" spc="30" dirty="0">
                <a:latin typeface="+mn-lt"/>
                <a:cs typeface="Franklin Gothic Book"/>
              </a:rPr>
              <a:t>, August 2017 </a:t>
            </a:r>
          </a:p>
          <a:p>
            <a:pPr>
              <a:lnSpc>
                <a:spcPct val="110000"/>
              </a:lnSpc>
              <a:spcBef>
                <a:spcPts val="0"/>
              </a:spcBef>
            </a:pPr>
            <a:r>
              <a:rPr lang="en-US" sz="1200" kern="1000" spc="30" dirty="0">
                <a:latin typeface="+mn-lt"/>
                <a:cs typeface="Franklin Gothic Book"/>
              </a:rPr>
              <a:t>https://</a:t>
            </a:r>
            <a:r>
              <a:rPr lang="en-US" sz="1200" kern="1000" spc="30" dirty="0" err="1">
                <a:latin typeface="+mn-lt"/>
                <a:cs typeface="Franklin Gothic Book"/>
              </a:rPr>
              <a:t>indico.cern.ch</a:t>
            </a:r>
            <a:r>
              <a:rPr lang="en-US" sz="1200" kern="1000" spc="30" dirty="0">
                <a:latin typeface="+mn-lt"/>
                <a:cs typeface="Franklin Gothic Book"/>
              </a:rPr>
              <a:t>/event/445667/contributions/2561905/attachments/1514144/2362295/</a:t>
            </a:r>
            <a:r>
              <a:rPr lang="en-US" sz="1200" kern="1000" spc="30" dirty="0" err="1">
                <a:latin typeface="+mn-lt"/>
                <a:cs typeface="Franklin Gothic Book"/>
              </a:rPr>
              <a:t>FCC_ee_warm_magnets.pdf</a:t>
            </a:r>
            <a:r>
              <a:rPr lang="en-US" sz="1200" kern="1000" spc="30" dirty="0">
                <a:latin typeface="+mn-lt"/>
                <a:cs typeface="Franklin Gothic Book"/>
              </a:rPr>
              <a:t>]</a:t>
            </a:r>
          </a:p>
        </p:txBody>
      </p:sp>
    </p:spTree>
    <p:extLst>
      <p:ext uri="{BB962C8B-B14F-4D97-AF65-F5344CB8AC3E}">
        <p14:creationId xmlns:p14="http://schemas.microsoft.com/office/powerpoint/2010/main" val="2195474124"/>
      </p:ext>
    </p:extLst>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249B87C6-F9A0-EC0A-6FE1-0FF1513114D1}"/>
              </a:ext>
            </a:extLst>
          </p:cNvPr>
          <p:cNvSpPr>
            <a:spLocks noGrp="1"/>
          </p:cNvSpPr>
          <p:nvPr>
            <p:ph sz="quarter" idx="13"/>
          </p:nvPr>
        </p:nvSpPr>
        <p:spPr>
          <a:xfrm>
            <a:off x="1187624" y="1390649"/>
            <a:ext cx="7742237" cy="4679951"/>
          </a:xfrm>
        </p:spPr>
        <p:txBody>
          <a:bodyPr/>
          <a:lstStyle/>
          <a:p>
            <a:r>
              <a:rPr lang="en-US" dirty="0"/>
              <a:t>CHART – Swiss Accelerator Research and Technology</a:t>
            </a:r>
          </a:p>
          <a:p>
            <a:r>
              <a:rPr lang="en-US" dirty="0">
                <a:solidFill>
                  <a:schemeClr val="bg1">
                    <a:lumMod val="75000"/>
                  </a:schemeClr>
                </a:solidFill>
              </a:rPr>
              <a:t>CHART contributions to </a:t>
            </a:r>
            <a:r>
              <a:rPr lang="en-US" dirty="0" err="1">
                <a:solidFill>
                  <a:schemeClr val="bg1">
                    <a:lumMod val="75000"/>
                  </a:schemeClr>
                </a:solidFill>
              </a:rPr>
              <a:t>FCChh</a:t>
            </a:r>
            <a:r>
              <a:rPr lang="en-US" dirty="0">
                <a:solidFill>
                  <a:schemeClr val="bg1">
                    <a:lumMod val="75000"/>
                  </a:schemeClr>
                </a:solidFill>
              </a:rPr>
              <a:t> HFMs</a:t>
            </a:r>
          </a:p>
          <a:p>
            <a:pPr lvl="1"/>
            <a:r>
              <a:rPr lang="en-US" dirty="0">
                <a:solidFill>
                  <a:schemeClr val="bg1">
                    <a:lumMod val="75000"/>
                  </a:schemeClr>
                </a:solidFill>
              </a:rPr>
              <a:t>Nb</a:t>
            </a:r>
            <a:r>
              <a:rPr lang="en-US" baseline="-25000" dirty="0">
                <a:solidFill>
                  <a:schemeClr val="bg1">
                    <a:lumMod val="75000"/>
                  </a:schemeClr>
                </a:solidFill>
              </a:rPr>
              <a:t>3</a:t>
            </a:r>
            <a:r>
              <a:rPr lang="en-US" dirty="0">
                <a:solidFill>
                  <a:schemeClr val="bg1">
                    <a:lumMod val="75000"/>
                  </a:schemeClr>
                </a:solidFill>
              </a:rPr>
              <a:t>Sn</a:t>
            </a:r>
          </a:p>
          <a:p>
            <a:pPr lvl="1"/>
            <a:r>
              <a:rPr lang="en-US" dirty="0">
                <a:solidFill>
                  <a:schemeClr val="bg1">
                    <a:lumMod val="75000"/>
                  </a:schemeClr>
                </a:solidFill>
              </a:rPr>
              <a:t>HTS (</a:t>
            </a:r>
            <a:r>
              <a:rPr lang="en-US" dirty="0" err="1">
                <a:solidFill>
                  <a:schemeClr val="bg1">
                    <a:lumMod val="75000"/>
                  </a:schemeClr>
                </a:solidFill>
              </a:rPr>
              <a:t>ReBCO</a:t>
            </a:r>
            <a:r>
              <a:rPr lang="en-US" dirty="0">
                <a:solidFill>
                  <a:schemeClr val="bg1">
                    <a:lumMod val="75000"/>
                  </a:schemeClr>
                </a:solidFill>
              </a:rPr>
              <a:t>)</a:t>
            </a:r>
          </a:p>
          <a:p>
            <a:r>
              <a:rPr lang="en-CH" dirty="0">
                <a:solidFill>
                  <a:schemeClr val="bg1">
                    <a:lumMod val="75000"/>
                  </a:schemeClr>
                </a:solidFill>
              </a:rPr>
              <a:t>FCCee</a:t>
            </a:r>
          </a:p>
          <a:p>
            <a:pPr lvl="1"/>
            <a:r>
              <a:rPr lang="en-CH" dirty="0">
                <a:solidFill>
                  <a:schemeClr val="bg1">
                    <a:lumMod val="75000"/>
                  </a:schemeClr>
                </a:solidFill>
              </a:rPr>
              <a:t>Baseline magnet system</a:t>
            </a:r>
          </a:p>
          <a:p>
            <a:pPr lvl="2"/>
            <a:r>
              <a:rPr lang="en-CH" dirty="0">
                <a:solidFill>
                  <a:schemeClr val="bg1">
                    <a:lumMod val="75000"/>
                  </a:schemeClr>
                </a:solidFill>
              </a:rPr>
              <a:t>Arc cells</a:t>
            </a:r>
          </a:p>
          <a:p>
            <a:pPr lvl="2"/>
            <a:r>
              <a:rPr lang="en-CH" dirty="0">
                <a:solidFill>
                  <a:schemeClr val="bg1">
                    <a:lumMod val="75000"/>
                  </a:schemeClr>
                </a:solidFill>
              </a:rPr>
              <a:t>MDI</a:t>
            </a:r>
          </a:p>
          <a:p>
            <a:pPr lvl="1"/>
            <a:r>
              <a:rPr lang="en-CH" dirty="0">
                <a:solidFill>
                  <a:schemeClr val="bg1">
                    <a:lumMod val="75000"/>
                  </a:schemeClr>
                </a:solidFill>
              </a:rPr>
              <a:t>CHART contributions to HTS-based feasibility studies</a:t>
            </a:r>
          </a:p>
          <a:p>
            <a:pPr lvl="2"/>
            <a:r>
              <a:rPr lang="en-CH" dirty="0">
                <a:solidFill>
                  <a:schemeClr val="bg1">
                    <a:lumMod val="75000"/>
                  </a:schemeClr>
                </a:solidFill>
              </a:rPr>
              <a:t>P</a:t>
            </a:r>
            <a:r>
              <a:rPr lang="en-CH" baseline="30000" dirty="0">
                <a:solidFill>
                  <a:schemeClr val="bg1">
                    <a:lumMod val="75000"/>
                  </a:schemeClr>
                </a:solidFill>
              </a:rPr>
              <a:t>3</a:t>
            </a:r>
            <a:r>
              <a:rPr lang="en-CH" dirty="0">
                <a:solidFill>
                  <a:schemeClr val="bg1">
                    <a:lumMod val="75000"/>
                  </a:schemeClr>
                </a:solidFill>
              </a:rPr>
              <a:t>: Positron source capture solenoid</a:t>
            </a:r>
            <a:endParaRPr lang="en-CH" baseline="30000" dirty="0">
              <a:solidFill>
                <a:schemeClr val="bg1">
                  <a:lumMod val="75000"/>
                </a:schemeClr>
              </a:solidFill>
            </a:endParaRPr>
          </a:p>
          <a:p>
            <a:pPr lvl="2"/>
            <a:r>
              <a:rPr lang="en-CH" dirty="0">
                <a:solidFill>
                  <a:schemeClr val="bg1">
                    <a:lumMod val="75000"/>
                  </a:schemeClr>
                </a:solidFill>
              </a:rPr>
              <a:t>HTS4: HTS Short Straight Section</a:t>
            </a:r>
          </a:p>
          <a:p>
            <a:r>
              <a:rPr lang="en-CH" dirty="0">
                <a:solidFill>
                  <a:schemeClr val="bg1">
                    <a:lumMod val="75000"/>
                  </a:schemeClr>
                </a:solidFill>
              </a:rPr>
              <a:t>Muon Collider magnet requirements</a:t>
            </a:r>
          </a:p>
          <a:p>
            <a:r>
              <a:rPr lang="en-CH" dirty="0">
                <a:solidFill>
                  <a:schemeClr val="bg1">
                    <a:lumMod val="75000"/>
                  </a:schemeClr>
                </a:solidFill>
              </a:rPr>
              <a:t>PSI Synergies</a:t>
            </a:r>
          </a:p>
        </p:txBody>
      </p:sp>
      <p:sp>
        <p:nvSpPr>
          <p:cNvPr id="3" name="Title 2">
            <a:extLst>
              <a:ext uri="{FF2B5EF4-FFF2-40B4-BE49-F238E27FC236}">
                <a16:creationId xmlns:a16="http://schemas.microsoft.com/office/drawing/2014/main" id="{C5D71C81-374D-8764-B5C8-CC73F207A57C}"/>
              </a:ext>
            </a:extLst>
          </p:cNvPr>
          <p:cNvSpPr>
            <a:spLocks noGrp="1"/>
          </p:cNvSpPr>
          <p:nvPr>
            <p:ph type="title"/>
          </p:nvPr>
        </p:nvSpPr>
        <p:spPr/>
        <p:txBody>
          <a:bodyPr/>
          <a:lstStyle/>
          <a:p>
            <a:r>
              <a:rPr lang="en-CH" dirty="0"/>
              <a:t>Overview</a:t>
            </a:r>
          </a:p>
        </p:txBody>
      </p:sp>
      <p:sp>
        <p:nvSpPr>
          <p:cNvPr id="4" name="Slide Number Placeholder 3">
            <a:extLst>
              <a:ext uri="{FF2B5EF4-FFF2-40B4-BE49-F238E27FC236}">
                <a16:creationId xmlns:a16="http://schemas.microsoft.com/office/drawing/2014/main" id="{925E5540-D431-9B17-7B91-D4A1106E1E01}"/>
              </a:ext>
            </a:extLst>
          </p:cNvPr>
          <p:cNvSpPr>
            <a:spLocks noGrp="1"/>
          </p:cNvSpPr>
          <p:nvPr>
            <p:ph type="sldNum" sz="quarter" idx="16"/>
          </p:nvPr>
        </p:nvSpPr>
        <p:spPr/>
        <p:txBody>
          <a:bodyPr/>
          <a:lstStyle/>
          <a:p>
            <a:pPr algn="r">
              <a:defRPr/>
            </a:pPr>
            <a:r>
              <a:rPr lang="de-DE"/>
              <a:t>Page </a:t>
            </a:r>
            <a:fld id="{EBC07571-3134-BB4B-B83F-1A9FE18D34F3}" type="slidenum">
              <a:rPr lang="de-DE" smtClean="0"/>
              <a:pPr algn="r">
                <a:defRPr/>
              </a:pPr>
              <a:t>3</a:t>
            </a:fld>
            <a:endParaRPr lang="de-DE" dirty="0"/>
          </a:p>
        </p:txBody>
      </p:sp>
    </p:spTree>
    <p:extLst>
      <p:ext uri="{BB962C8B-B14F-4D97-AF65-F5344CB8AC3E}">
        <p14:creationId xmlns:p14="http://schemas.microsoft.com/office/powerpoint/2010/main" val="3063429231"/>
      </p:ext>
    </p:extLst>
  </p:cSld>
  <p:clrMapOvr>
    <a:masterClrMapping/>
  </p:clrMapOvr>
  <p:transition spd="med"/>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AC80EA3D-F1AE-05FB-1F4B-7DB8DD96F13D}"/>
              </a:ext>
            </a:extLst>
          </p:cNvPr>
          <p:cNvSpPr>
            <a:spLocks noGrp="1"/>
          </p:cNvSpPr>
          <p:nvPr>
            <p:ph type="title"/>
          </p:nvPr>
        </p:nvSpPr>
        <p:spPr/>
        <p:txBody>
          <a:bodyPr/>
          <a:lstStyle/>
          <a:p>
            <a:r>
              <a:rPr lang="en-CH" dirty="0"/>
              <a:t>FCC-ee Machine-Detector-Interface</a:t>
            </a:r>
          </a:p>
        </p:txBody>
      </p:sp>
      <p:sp>
        <p:nvSpPr>
          <p:cNvPr id="4" name="Slide Number Placeholder 3">
            <a:extLst>
              <a:ext uri="{FF2B5EF4-FFF2-40B4-BE49-F238E27FC236}">
                <a16:creationId xmlns:a16="http://schemas.microsoft.com/office/drawing/2014/main" id="{2CFA0CCF-D72E-6481-295B-9BDC11F7EF6C}"/>
              </a:ext>
            </a:extLst>
          </p:cNvPr>
          <p:cNvSpPr>
            <a:spLocks noGrp="1"/>
          </p:cNvSpPr>
          <p:nvPr>
            <p:ph type="sldNum" sz="quarter" idx="16"/>
          </p:nvPr>
        </p:nvSpPr>
        <p:spPr/>
        <p:txBody>
          <a:bodyPr/>
          <a:lstStyle/>
          <a:p>
            <a:pPr algn="r">
              <a:defRPr/>
            </a:pPr>
            <a:r>
              <a:rPr lang="de-DE"/>
              <a:t>Page </a:t>
            </a:r>
            <a:fld id="{EBC07571-3134-BB4B-B83F-1A9FE18D34F3}" type="slidenum">
              <a:rPr lang="de-DE" smtClean="0"/>
              <a:pPr algn="r">
                <a:defRPr/>
              </a:pPr>
              <a:t>30</a:t>
            </a:fld>
            <a:endParaRPr lang="de-DE" dirty="0"/>
          </a:p>
        </p:txBody>
      </p:sp>
      <p:sp>
        <p:nvSpPr>
          <p:cNvPr id="2" name="Content Placeholder 1">
            <a:extLst>
              <a:ext uri="{FF2B5EF4-FFF2-40B4-BE49-F238E27FC236}">
                <a16:creationId xmlns:a16="http://schemas.microsoft.com/office/drawing/2014/main" id="{659CAB86-8C8E-64E2-EE5E-4A980AF3CC1F}"/>
              </a:ext>
            </a:extLst>
          </p:cNvPr>
          <p:cNvSpPr>
            <a:spLocks noGrp="1"/>
          </p:cNvSpPr>
          <p:nvPr>
            <p:ph sz="quarter" idx="13"/>
          </p:nvPr>
        </p:nvSpPr>
        <p:spPr>
          <a:xfrm>
            <a:off x="1001721" y="1335327"/>
            <a:ext cx="7742237" cy="4679951"/>
          </a:xfrm>
        </p:spPr>
        <p:txBody>
          <a:bodyPr/>
          <a:lstStyle/>
          <a:p>
            <a:r>
              <a:rPr lang="en-CH" dirty="0">
                <a:solidFill>
                  <a:srgbClr val="0070C0"/>
                </a:solidFill>
              </a:rPr>
              <a:t>22 superconducting magnets</a:t>
            </a:r>
            <a:r>
              <a:rPr lang="en-CH" dirty="0"/>
              <a:t>: </a:t>
            </a:r>
          </a:p>
          <a:p>
            <a:pPr lvl="1"/>
            <a:r>
              <a:rPr lang="en-CH" dirty="0"/>
              <a:t>6 final focus (ID 40 mm, 100 T/m), </a:t>
            </a:r>
          </a:p>
          <a:p>
            <a:pPr lvl="1"/>
            <a:r>
              <a:rPr lang="en-CH" dirty="0"/>
              <a:t>12 correctors</a:t>
            </a:r>
          </a:p>
          <a:p>
            <a:pPr lvl="1"/>
            <a:r>
              <a:rPr lang="en-CH" dirty="0"/>
              <a:t>2 compensation solenoids (4.9 T, 118-195 mm tapered)</a:t>
            </a:r>
          </a:p>
          <a:p>
            <a:pPr lvl="1"/>
            <a:r>
              <a:rPr lang="en-CH" dirty="0"/>
              <a:t>2 screening solenoids (2 T, OD 390 mm) </a:t>
            </a:r>
          </a:p>
          <a:p>
            <a:r>
              <a:rPr lang="en-CH" dirty="0">
                <a:solidFill>
                  <a:srgbClr val="0070C0"/>
                </a:solidFill>
              </a:rPr>
              <a:t>Most located </a:t>
            </a:r>
            <a:r>
              <a:rPr lang="en-CH" dirty="0"/>
              <a:t>SC magnets </a:t>
            </a:r>
            <a:r>
              <a:rPr lang="en-CH" dirty="0">
                <a:solidFill>
                  <a:srgbClr val="0070C0"/>
                </a:solidFill>
              </a:rPr>
              <a:t>in the heart of the detector</a:t>
            </a:r>
            <a:r>
              <a:rPr lang="en-CH" dirty="0"/>
              <a:t>.</a:t>
            </a:r>
          </a:p>
          <a:p>
            <a:r>
              <a:rPr lang="en-CH" dirty="0">
                <a:solidFill>
                  <a:srgbClr val="0070C0"/>
                </a:solidFill>
              </a:rPr>
              <a:t>High complexity due to multiple strongly coupled systems: </a:t>
            </a:r>
            <a:r>
              <a:rPr lang="en-CH" dirty="0"/>
              <a:t>IP, detector solenoid (forces and protection), mechanics and alignment, beam dynamics, etc.</a:t>
            </a:r>
          </a:p>
        </p:txBody>
      </p:sp>
      <p:pic>
        <p:nvPicPr>
          <p:cNvPr id="27" name="Picture 26" descr="A screenshot of a computer&#10;&#10;Description automatically generated with medium confidence">
            <a:extLst>
              <a:ext uri="{FF2B5EF4-FFF2-40B4-BE49-F238E27FC236}">
                <a16:creationId xmlns:a16="http://schemas.microsoft.com/office/drawing/2014/main" id="{F1901800-DC7C-D202-EFF4-2DA976545A7B}"/>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933225" y="3874195"/>
            <a:ext cx="5277549" cy="2579141"/>
          </a:xfrm>
          <a:prstGeom prst="rect">
            <a:avLst/>
          </a:prstGeom>
        </p:spPr>
      </p:pic>
      <p:sp>
        <p:nvSpPr>
          <p:cNvPr id="28" name="TextBox 27">
            <a:extLst>
              <a:ext uri="{FF2B5EF4-FFF2-40B4-BE49-F238E27FC236}">
                <a16:creationId xmlns:a16="http://schemas.microsoft.com/office/drawing/2014/main" id="{5D19F8A8-AE8E-72BF-31DA-510DBE48716B}"/>
              </a:ext>
            </a:extLst>
          </p:cNvPr>
          <p:cNvSpPr txBox="1"/>
          <p:nvPr/>
        </p:nvSpPr>
        <p:spPr>
          <a:xfrm>
            <a:off x="721783" y="6525344"/>
            <a:ext cx="914400" cy="914400"/>
          </a:xfrm>
          <a:prstGeom prst="rect">
            <a:avLst/>
          </a:prstGeom>
          <a:noFill/>
        </p:spPr>
        <p:txBody>
          <a:bodyPr wrap="none" lIns="0" tIns="0" rIns="0" bIns="0" rtlCol="0">
            <a:noAutofit/>
          </a:bodyPr>
          <a:lstStyle/>
          <a:p>
            <a:pPr>
              <a:lnSpc>
                <a:spcPct val="110000"/>
              </a:lnSpc>
              <a:spcBef>
                <a:spcPts val="0"/>
              </a:spcBef>
            </a:pPr>
            <a:r>
              <a:rPr lang="en-CH" sz="1400" kern="1000" spc="30" dirty="0">
                <a:latin typeface="+mn-lt"/>
                <a:cs typeface="Franklin Gothic Book"/>
              </a:rPr>
              <a:t>[M. Boscolo, </a:t>
            </a:r>
            <a:r>
              <a:rPr lang="en-US" sz="1400" kern="1000" spc="30" dirty="0">
                <a:latin typeface="+mn-lt"/>
                <a:cs typeface="Franklin Gothic Book"/>
              </a:rPr>
              <a:t>Pre-engineering design review and roadmap discussion for FCC-</a:t>
            </a:r>
            <a:r>
              <a:rPr lang="en-US" sz="1400" kern="1000" spc="30" dirty="0" err="1">
                <a:latin typeface="+mn-lt"/>
                <a:cs typeface="Franklin Gothic Book"/>
              </a:rPr>
              <a:t>ee</a:t>
            </a:r>
            <a:r>
              <a:rPr lang="en-US" sz="1400" kern="1000" spc="30" dirty="0">
                <a:latin typeface="+mn-lt"/>
                <a:cs typeface="Franklin Gothic Book"/>
              </a:rPr>
              <a:t> IR magnets, April 2022]</a:t>
            </a:r>
            <a:endParaRPr lang="en-CH" sz="1400" kern="1000" spc="30" dirty="0">
              <a:latin typeface="+mn-lt"/>
              <a:cs typeface="Franklin Gothic Book"/>
            </a:endParaRPr>
          </a:p>
        </p:txBody>
      </p:sp>
      <p:sp>
        <p:nvSpPr>
          <p:cNvPr id="31" name="Rectangle 30">
            <a:extLst>
              <a:ext uri="{FF2B5EF4-FFF2-40B4-BE49-F238E27FC236}">
                <a16:creationId xmlns:a16="http://schemas.microsoft.com/office/drawing/2014/main" id="{80841963-6A39-C56B-4BF5-6ECB44F045FF}"/>
              </a:ext>
            </a:extLst>
          </p:cNvPr>
          <p:cNvSpPr/>
          <p:nvPr/>
        </p:nvSpPr>
        <p:spPr bwMode="auto">
          <a:xfrm>
            <a:off x="0" y="0"/>
            <a:ext cx="755576" cy="800100"/>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CH" sz="2400" b="0" i="0" u="none" strike="noStrike" cap="none" normalizeH="0" baseline="0">
              <a:ln>
                <a:noFill/>
              </a:ln>
              <a:solidFill>
                <a:schemeClr val="tx1"/>
              </a:solidFill>
              <a:effectLst/>
              <a:latin typeface="Times" charset="0"/>
            </a:endParaRPr>
          </a:p>
        </p:txBody>
      </p:sp>
    </p:spTree>
    <p:extLst>
      <p:ext uri="{BB962C8B-B14F-4D97-AF65-F5344CB8AC3E}">
        <p14:creationId xmlns:p14="http://schemas.microsoft.com/office/powerpoint/2010/main" val="2216121734"/>
      </p:ext>
    </p:extLst>
  </p:cSld>
  <p:clrMapOvr>
    <a:masterClrMapping/>
  </p:clrMapOvr>
  <p:transition spd="med"/>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AC80EA3D-F1AE-05FB-1F4B-7DB8DD96F13D}"/>
              </a:ext>
            </a:extLst>
          </p:cNvPr>
          <p:cNvSpPr>
            <a:spLocks noGrp="1"/>
          </p:cNvSpPr>
          <p:nvPr>
            <p:ph type="title"/>
          </p:nvPr>
        </p:nvSpPr>
        <p:spPr/>
        <p:txBody>
          <a:bodyPr/>
          <a:lstStyle/>
          <a:p>
            <a:r>
              <a:rPr lang="en-CH" dirty="0"/>
              <a:t>FCC-ee Machine-Detector-Interface</a:t>
            </a:r>
          </a:p>
        </p:txBody>
      </p:sp>
      <p:sp>
        <p:nvSpPr>
          <p:cNvPr id="4" name="Slide Number Placeholder 3">
            <a:extLst>
              <a:ext uri="{FF2B5EF4-FFF2-40B4-BE49-F238E27FC236}">
                <a16:creationId xmlns:a16="http://schemas.microsoft.com/office/drawing/2014/main" id="{2CFA0CCF-D72E-6481-295B-9BDC11F7EF6C}"/>
              </a:ext>
            </a:extLst>
          </p:cNvPr>
          <p:cNvSpPr>
            <a:spLocks noGrp="1"/>
          </p:cNvSpPr>
          <p:nvPr>
            <p:ph type="sldNum" sz="quarter" idx="16"/>
          </p:nvPr>
        </p:nvSpPr>
        <p:spPr/>
        <p:txBody>
          <a:bodyPr/>
          <a:lstStyle/>
          <a:p>
            <a:pPr algn="r">
              <a:defRPr/>
            </a:pPr>
            <a:r>
              <a:rPr lang="de-DE"/>
              <a:t>Page </a:t>
            </a:r>
            <a:fld id="{EBC07571-3134-BB4B-B83F-1A9FE18D34F3}" type="slidenum">
              <a:rPr lang="de-DE" smtClean="0"/>
              <a:pPr algn="r">
                <a:defRPr/>
              </a:pPr>
              <a:t>31</a:t>
            </a:fld>
            <a:endParaRPr lang="de-DE" dirty="0"/>
          </a:p>
        </p:txBody>
      </p:sp>
      <p:sp>
        <p:nvSpPr>
          <p:cNvPr id="2" name="Content Placeholder 1">
            <a:extLst>
              <a:ext uri="{FF2B5EF4-FFF2-40B4-BE49-F238E27FC236}">
                <a16:creationId xmlns:a16="http://schemas.microsoft.com/office/drawing/2014/main" id="{659CAB86-8C8E-64E2-EE5E-4A980AF3CC1F}"/>
              </a:ext>
            </a:extLst>
          </p:cNvPr>
          <p:cNvSpPr>
            <a:spLocks noGrp="1"/>
          </p:cNvSpPr>
          <p:nvPr>
            <p:ph sz="quarter" idx="13"/>
          </p:nvPr>
        </p:nvSpPr>
        <p:spPr>
          <a:xfrm>
            <a:off x="1001721" y="1335327"/>
            <a:ext cx="7742237" cy="4679951"/>
          </a:xfrm>
        </p:spPr>
        <p:txBody>
          <a:bodyPr/>
          <a:lstStyle/>
          <a:p>
            <a:r>
              <a:rPr lang="en-CH" dirty="0">
                <a:solidFill>
                  <a:srgbClr val="0070C0"/>
                </a:solidFill>
              </a:rPr>
              <a:t>22 superconducting magnets</a:t>
            </a:r>
            <a:r>
              <a:rPr lang="en-CH" dirty="0"/>
              <a:t>: </a:t>
            </a:r>
          </a:p>
          <a:p>
            <a:pPr lvl="1"/>
            <a:r>
              <a:rPr lang="en-CH" dirty="0"/>
              <a:t>6 final focus (ID 40 mm, 100 T/m), </a:t>
            </a:r>
          </a:p>
          <a:p>
            <a:pPr lvl="1"/>
            <a:r>
              <a:rPr lang="en-CH" dirty="0"/>
              <a:t>12 correctors</a:t>
            </a:r>
          </a:p>
          <a:p>
            <a:pPr lvl="1"/>
            <a:r>
              <a:rPr lang="en-CH" dirty="0"/>
              <a:t>2 compensation solenoids (4.9 T, 118-195 mm tapered)</a:t>
            </a:r>
          </a:p>
          <a:p>
            <a:pPr lvl="1"/>
            <a:r>
              <a:rPr lang="en-CH" dirty="0"/>
              <a:t>2 screening solenoids (2 T, OD 390 mm) </a:t>
            </a:r>
          </a:p>
          <a:p>
            <a:r>
              <a:rPr lang="en-CH" dirty="0">
                <a:solidFill>
                  <a:srgbClr val="0070C0"/>
                </a:solidFill>
              </a:rPr>
              <a:t>Most located </a:t>
            </a:r>
            <a:r>
              <a:rPr lang="en-CH" dirty="0"/>
              <a:t>SC magnets </a:t>
            </a:r>
            <a:r>
              <a:rPr lang="en-CH" dirty="0">
                <a:solidFill>
                  <a:srgbClr val="0070C0"/>
                </a:solidFill>
              </a:rPr>
              <a:t>in the heart of the detector</a:t>
            </a:r>
            <a:r>
              <a:rPr lang="en-CH" dirty="0"/>
              <a:t>.</a:t>
            </a:r>
          </a:p>
          <a:p>
            <a:r>
              <a:rPr lang="en-CH" dirty="0">
                <a:solidFill>
                  <a:srgbClr val="0070C0"/>
                </a:solidFill>
              </a:rPr>
              <a:t>High complexity due to multiple strongly coupled systems: </a:t>
            </a:r>
            <a:r>
              <a:rPr lang="en-CH" dirty="0"/>
              <a:t>IP, detector solenoid (forces and protection), mechanics and alignment, beam dynamics, etc.</a:t>
            </a:r>
          </a:p>
        </p:txBody>
      </p:sp>
      <p:sp>
        <p:nvSpPr>
          <p:cNvPr id="28" name="TextBox 27">
            <a:extLst>
              <a:ext uri="{FF2B5EF4-FFF2-40B4-BE49-F238E27FC236}">
                <a16:creationId xmlns:a16="http://schemas.microsoft.com/office/drawing/2014/main" id="{5D19F8A8-AE8E-72BF-31DA-510DBE48716B}"/>
              </a:ext>
            </a:extLst>
          </p:cNvPr>
          <p:cNvSpPr txBox="1"/>
          <p:nvPr/>
        </p:nvSpPr>
        <p:spPr>
          <a:xfrm>
            <a:off x="721783" y="6525344"/>
            <a:ext cx="914400" cy="914400"/>
          </a:xfrm>
          <a:prstGeom prst="rect">
            <a:avLst/>
          </a:prstGeom>
          <a:noFill/>
        </p:spPr>
        <p:txBody>
          <a:bodyPr wrap="none" lIns="0" tIns="0" rIns="0" bIns="0" rtlCol="0">
            <a:noAutofit/>
          </a:bodyPr>
          <a:lstStyle/>
          <a:p>
            <a:pPr>
              <a:lnSpc>
                <a:spcPct val="110000"/>
              </a:lnSpc>
              <a:spcBef>
                <a:spcPts val="0"/>
              </a:spcBef>
            </a:pPr>
            <a:r>
              <a:rPr lang="en-CH" sz="1400" kern="1000" spc="30" dirty="0">
                <a:latin typeface="+mn-lt"/>
                <a:cs typeface="Franklin Gothic Book"/>
              </a:rPr>
              <a:t>[M. Boscolo, </a:t>
            </a:r>
            <a:r>
              <a:rPr lang="en-US" sz="1400" kern="1000" spc="30" dirty="0">
                <a:latin typeface="+mn-lt"/>
                <a:cs typeface="Franklin Gothic Book"/>
              </a:rPr>
              <a:t>Pre-engineering design review and roadmap discussion for FCC-</a:t>
            </a:r>
            <a:r>
              <a:rPr lang="en-US" sz="1400" kern="1000" spc="30" dirty="0" err="1">
                <a:latin typeface="+mn-lt"/>
                <a:cs typeface="Franklin Gothic Book"/>
              </a:rPr>
              <a:t>ee</a:t>
            </a:r>
            <a:r>
              <a:rPr lang="en-US" sz="1400" kern="1000" spc="30" dirty="0">
                <a:latin typeface="+mn-lt"/>
                <a:cs typeface="Franklin Gothic Book"/>
              </a:rPr>
              <a:t> IR magnets, April 2022]</a:t>
            </a:r>
            <a:endParaRPr lang="en-CH" sz="1400" kern="1000" spc="30" dirty="0">
              <a:latin typeface="+mn-lt"/>
              <a:cs typeface="Franklin Gothic Book"/>
            </a:endParaRPr>
          </a:p>
        </p:txBody>
      </p:sp>
      <p:sp>
        <p:nvSpPr>
          <p:cNvPr id="31" name="Rectangle 30">
            <a:extLst>
              <a:ext uri="{FF2B5EF4-FFF2-40B4-BE49-F238E27FC236}">
                <a16:creationId xmlns:a16="http://schemas.microsoft.com/office/drawing/2014/main" id="{80841963-6A39-C56B-4BF5-6ECB44F045FF}"/>
              </a:ext>
            </a:extLst>
          </p:cNvPr>
          <p:cNvSpPr/>
          <p:nvPr/>
        </p:nvSpPr>
        <p:spPr bwMode="auto">
          <a:xfrm>
            <a:off x="0" y="0"/>
            <a:ext cx="755576" cy="800100"/>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CH" sz="2400" b="0" i="0" u="none" strike="noStrike" cap="none" normalizeH="0" baseline="0">
              <a:ln>
                <a:noFill/>
              </a:ln>
              <a:solidFill>
                <a:schemeClr val="tx1"/>
              </a:solidFill>
              <a:effectLst/>
              <a:latin typeface="Times" charset="0"/>
            </a:endParaRPr>
          </a:p>
        </p:txBody>
      </p:sp>
      <p:pic>
        <p:nvPicPr>
          <p:cNvPr id="5" name="Picture 4" descr="A close-up of a document&#10;&#10;Description automatically generated with low confidence">
            <a:extLst>
              <a:ext uri="{FF2B5EF4-FFF2-40B4-BE49-F238E27FC236}">
                <a16:creationId xmlns:a16="http://schemas.microsoft.com/office/drawing/2014/main" id="{AF31A3AF-A84B-C22B-7F6A-6646048DBF33}"/>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30052" y="3759074"/>
            <a:ext cx="8352002" cy="2579140"/>
          </a:xfrm>
          <a:prstGeom prst="rect">
            <a:avLst/>
          </a:prstGeom>
        </p:spPr>
      </p:pic>
    </p:spTree>
    <p:extLst>
      <p:ext uri="{BB962C8B-B14F-4D97-AF65-F5344CB8AC3E}">
        <p14:creationId xmlns:p14="http://schemas.microsoft.com/office/powerpoint/2010/main" val="2326337165"/>
      </p:ext>
    </p:extLst>
  </p:cSld>
  <p:clrMapOvr>
    <a:masterClrMapping/>
  </p:clrMapOvr>
  <p:transition spd="med"/>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3F4DF480-9E22-CD67-5598-DF0BCDB6BBF2}"/>
              </a:ext>
            </a:extLst>
          </p:cNvPr>
          <p:cNvSpPr>
            <a:spLocks noGrp="1"/>
          </p:cNvSpPr>
          <p:nvPr>
            <p:ph sz="quarter" idx="13"/>
          </p:nvPr>
        </p:nvSpPr>
        <p:spPr>
          <a:xfrm>
            <a:off x="1042988" y="1268760"/>
            <a:ext cx="7742237" cy="4679951"/>
          </a:xfrm>
        </p:spPr>
        <p:txBody>
          <a:bodyPr/>
          <a:lstStyle/>
          <a:p>
            <a:r>
              <a:rPr lang="en-CH" dirty="0"/>
              <a:t>Current final focus design based on CCT concept.</a:t>
            </a:r>
          </a:p>
          <a:p>
            <a:r>
              <a:rPr lang="en-CH" dirty="0"/>
              <a:t>Room-temperature measurement of field quality &lt; 0.15 units.</a:t>
            </a:r>
          </a:p>
          <a:p>
            <a:r>
              <a:rPr lang="en-CH" dirty="0"/>
              <a:t>May soon be impregnated with wax at PSI.</a:t>
            </a:r>
          </a:p>
          <a:p>
            <a:r>
              <a:rPr lang="en-CH" dirty="0"/>
              <a:t>To be tested at cold at CERN. </a:t>
            </a:r>
          </a:p>
          <a:p>
            <a:endParaRPr lang="en-CH" dirty="0"/>
          </a:p>
        </p:txBody>
      </p:sp>
      <p:sp>
        <p:nvSpPr>
          <p:cNvPr id="3" name="Title 2">
            <a:extLst>
              <a:ext uri="{FF2B5EF4-FFF2-40B4-BE49-F238E27FC236}">
                <a16:creationId xmlns:a16="http://schemas.microsoft.com/office/drawing/2014/main" id="{AA7E338B-1650-BC66-6091-CAC77F6915C0}"/>
              </a:ext>
            </a:extLst>
          </p:cNvPr>
          <p:cNvSpPr>
            <a:spLocks noGrp="1"/>
          </p:cNvSpPr>
          <p:nvPr>
            <p:ph type="title"/>
          </p:nvPr>
        </p:nvSpPr>
        <p:spPr/>
        <p:txBody>
          <a:bodyPr/>
          <a:lstStyle/>
          <a:p>
            <a:r>
              <a:rPr lang="en-CH" dirty="0"/>
              <a:t>FCC-ee Final Focus Quadrupoles</a:t>
            </a:r>
          </a:p>
        </p:txBody>
      </p:sp>
      <p:sp>
        <p:nvSpPr>
          <p:cNvPr id="4" name="Slide Number Placeholder 3">
            <a:extLst>
              <a:ext uri="{FF2B5EF4-FFF2-40B4-BE49-F238E27FC236}">
                <a16:creationId xmlns:a16="http://schemas.microsoft.com/office/drawing/2014/main" id="{F0DEE7FE-20BB-8DF5-8DFE-40ADEC5EDE01}"/>
              </a:ext>
            </a:extLst>
          </p:cNvPr>
          <p:cNvSpPr>
            <a:spLocks noGrp="1"/>
          </p:cNvSpPr>
          <p:nvPr>
            <p:ph type="sldNum" sz="quarter" idx="16"/>
          </p:nvPr>
        </p:nvSpPr>
        <p:spPr/>
        <p:txBody>
          <a:bodyPr/>
          <a:lstStyle/>
          <a:p>
            <a:pPr algn="r">
              <a:defRPr/>
            </a:pPr>
            <a:r>
              <a:rPr lang="de-DE" dirty="0"/>
              <a:t>Page </a:t>
            </a:r>
            <a:fld id="{EBC07571-3134-BB4B-B83F-1A9FE18D34F3}" type="slidenum">
              <a:rPr lang="de-DE" smtClean="0"/>
              <a:pPr algn="r">
                <a:defRPr/>
              </a:pPr>
              <a:t>32</a:t>
            </a:fld>
            <a:endParaRPr lang="de-DE" dirty="0"/>
          </a:p>
        </p:txBody>
      </p:sp>
      <p:pic>
        <p:nvPicPr>
          <p:cNvPr id="5" name="Content Placeholder 5">
            <a:extLst>
              <a:ext uri="{FF2B5EF4-FFF2-40B4-BE49-F238E27FC236}">
                <a16:creationId xmlns:a16="http://schemas.microsoft.com/office/drawing/2014/main" id="{FC18F33A-63B6-B16F-CBFB-AF460798C716}"/>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289944" y="3103103"/>
            <a:ext cx="4035226" cy="2413459"/>
          </a:xfrm>
          <a:prstGeom prst="rect">
            <a:avLst/>
          </a:prstGeom>
        </p:spPr>
      </p:pic>
      <p:pic>
        <p:nvPicPr>
          <p:cNvPr id="7" name="Picture 6">
            <a:extLst>
              <a:ext uri="{FF2B5EF4-FFF2-40B4-BE49-F238E27FC236}">
                <a16:creationId xmlns:a16="http://schemas.microsoft.com/office/drawing/2014/main" id="{C7472A1B-B3B5-8B96-480F-ACD9C405160D}"/>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4716016" y="2276872"/>
            <a:ext cx="4323581" cy="2413459"/>
          </a:xfrm>
          <a:prstGeom prst="rect">
            <a:avLst/>
          </a:prstGeom>
        </p:spPr>
      </p:pic>
      <p:pic>
        <p:nvPicPr>
          <p:cNvPr id="8" name="Picture 7">
            <a:extLst>
              <a:ext uri="{FF2B5EF4-FFF2-40B4-BE49-F238E27FC236}">
                <a16:creationId xmlns:a16="http://schemas.microsoft.com/office/drawing/2014/main" id="{D6F03776-42A5-F5C4-616D-28E9680876BE}"/>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4716016" y="4816406"/>
            <a:ext cx="4145545" cy="1815698"/>
          </a:xfrm>
          <a:prstGeom prst="rect">
            <a:avLst/>
          </a:prstGeom>
        </p:spPr>
      </p:pic>
      <p:sp>
        <p:nvSpPr>
          <p:cNvPr id="10" name="TextBox 9">
            <a:extLst>
              <a:ext uri="{FF2B5EF4-FFF2-40B4-BE49-F238E27FC236}">
                <a16:creationId xmlns:a16="http://schemas.microsoft.com/office/drawing/2014/main" id="{2E3E0857-A778-488F-C883-6D33728E9D71}"/>
              </a:ext>
            </a:extLst>
          </p:cNvPr>
          <p:cNvSpPr txBox="1"/>
          <p:nvPr/>
        </p:nvSpPr>
        <p:spPr>
          <a:xfrm>
            <a:off x="358775" y="5685988"/>
            <a:ext cx="914400" cy="914400"/>
          </a:xfrm>
          <a:prstGeom prst="rect">
            <a:avLst/>
          </a:prstGeom>
          <a:noFill/>
        </p:spPr>
        <p:txBody>
          <a:bodyPr wrap="none" lIns="0" tIns="0" rIns="0" bIns="0" rtlCol="0">
            <a:noAutofit/>
          </a:bodyPr>
          <a:lstStyle/>
          <a:p>
            <a:pPr>
              <a:lnSpc>
                <a:spcPct val="110000"/>
              </a:lnSpc>
              <a:spcBef>
                <a:spcPts val="0"/>
              </a:spcBef>
            </a:pPr>
            <a:r>
              <a:rPr lang="en-CH" sz="1200" kern="1000" spc="30" dirty="0">
                <a:latin typeface="+mn-lt"/>
                <a:cs typeface="Franklin Gothic Book"/>
              </a:rPr>
              <a:t>[M. Koratzinos, </a:t>
            </a:r>
            <a:r>
              <a:rPr lang="en-US" sz="1200" kern="1000" spc="30" dirty="0">
                <a:latin typeface="+mn-lt"/>
                <a:cs typeface="Franklin Gothic Book"/>
              </a:rPr>
              <a:t>Pre-engineering design review and </a:t>
            </a:r>
            <a:br>
              <a:rPr lang="en-US" sz="1200" kern="1000" spc="30" dirty="0">
                <a:latin typeface="+mn-lt"/>
                <a:cs typeface="Franklin Gothic Book"/>
              </a:rPr>
            </a:br>
            <a:r>
              <a:rPr lang="en-US" sz="1200" kern="1000" spc="30" dirty="0">
                <a:latin typeface="+mn-lt"/>
                <a:cs typeface="Franklin Gothic Book"/>
              </a:rPr>
              <a:t>roadmap discussion for FCC-</a:t>
            </a:r>
            <a:r>
              <a:rPr lang="en-US" sz="1200" kern="1000" spc="30" dirty="0" err="1">
                <a:latin typeface="+mn-lt"/>
                <a:cs typeface="Franklin Gothic Book"/>
              </a:rPr>
              <a:t>ee</a:t>
            </a:r>
            <a:r>
              <a:rPr lang="en-US" sz="1200" kern="1000" spc="30" dirty="0">
                <a:latin typeface="+mn-lt"/>
                <a:cs typeface="Franklin Gothic Book"/>
              </a:rPr>
              <a:t> IR magnets, April 2022]</a:t>
            </a:r>
            <a:endParaRPr lang="en-CH" sz="1200" kern="1000" spc="30" dirty="0">
              <a:latin typeface="+mn-lt"/>
              <a:cs typeface="Franklin Gothic Book"/>
            </a:endParaRPr>
          </a:p>
        </p:txBody>
      </p:sp>
      <p:sp>
        <p:nvSpPr>
          <p:cNvPr id="11" name="Rectangle 10">
            <a:extLst>
              <a:ext uri="{FF2B5EF4-FFF2-40B4-BE49-F238E27FC236}">
                <a16:creationId xmlns:a16="http://schemas.microsoft.com/office/drawing/2014/main" id="{9A37626B-B8BD-CDA6-112A-CDF41F3FC582}"/>
              </a:ext>
            </a:extLst>
          </p:cNvPr>
          <p:cNvSpPr/>
          <p:nvPr/>
        </p:nvSpPr>
        <p:spPr bwMode="auto">
          <a:xfrm>
            <a:off x="0" y="0"/>
            <a:ext cx="755576" cy="800100"/>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CH" sz="2400" b="0" i="0" u="none" strike="noStrike" cap="none" normalizeH="0" baseline="0">
              <a:ln>
                <a:noFill/>
              </a:ln>
              <a:solidFill>
                <a:schemeClr val="tx1"/>
              </a:solidFill>
              <a:effectLst/>
              <a:latin typeface="Times" charset="0"/>
            </a:endParaRPr>
          </a:p>
        </p:txBody>
      </p:sp>
    </p:spTree>
    <p:extLst>
      <p:ext uri="{BB962C8B-B14F-4D97-AF65-F5344CB8AC3E}">
        <p14:creationId xmlns:p14="http://schemas.microsoft.com/office/powerpoint/2010/main" val="78000770"/>
      </p:ext>
    </p:extLst>
  </p:cSld>
  <p:clrMapOvr>
    <a:masterClrMapping/>
  </p:clrMapOvr>
  <p:transition spd="med"/>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249B87C6-F9A0-EC0A-6FE1-0FF1513114D1}"/>
              </a:ext>
            </a:extLst>
          </p:cNvPr>
          <p:cNvSpPr>
            <a:spLocks noGrp="1"/>
          </p:cNvSpPr>
          <p:nvPr>
            <p:ph sz="quarter" idx="13"/>
          </p:nvPr>
        </p:nvSpPr>
        <p:spPr>
          <a:xfrm>
            <a:off x="1187624" y="1390649"/>
            <a:ext cx="7742237" cy="4679951"/>
          </a:xfrm>
        </p:spPr>
        <p:txBody>
          <a:bodyPr/>
          <a:lstStyle/>
          <a:p>
            <a:r>
              <a:rPr lang="en-US" dirty="0">
                <a:solidFill>
                  <a:schemeClr val="bg1">
                    <a:lumMod val="75000"/>
                  </a:schemeClr>
                </a:solidFill>
              </a:rPr>
              <a:t>CHART – Swiss Accelerator Research and Technology</a:t>
            </a:r>
          </a:p>
          <a:p>
            <a:r>
              <a:rPr lang="en-US" dirty="0">
                <a:solidFill>
                  <a:schemeClr val="bg1">
                    <a:lumMod val="75000"/>
                  </a:schemeClr>
                </a:solidFill>
              </a:rPr>
              <a:t>CHART contributions to </a:t>
            </a:r>
            <a:r>
              <a:rPr lang="en-US" dirty="0" err="1">
                <a:solidFill>
                  <a:schemeClr val="bg1">
                    <a:lumMod val="75000"/>
                  </a:schemeClr>
                </a:solidFill>
              </a:rPr>
              <a:t>FCChh</a:t>
            </a:r>
            <a:r>
              <a:rPr lang="en-US" dirty="0">
                <a:solidFill>
                  <a:schemeClr val="bg1">
                    <a:lumMod val="75000"/>
                  </a:schemeClr>
                </a:solidFill>
              </a:rPr>
              <a:t> HFMs</a:t>
            </a:r>
          </a:p>
          <a:p>
            <a:pPr lvl="1"/>
            <a:r>
              <a:rPr lang="en-US" dirty="0">
                <a:solidFill>
                  <a:schemeClr val="bg1">
                    <a:lumMod val="75000"/>
                  </a:schemeClr>
                </a:solidFill>
              </a:rPr>
              <a:t>Nb</a:t>
            </a:r>
            <a:r>
              <a:rPr lang="en-US" baseline="-25000" dirty="0">
                <a:solidFill>
                  <a:schemeClr val="bg1">
                    <a:lumMod val="75000"/>
                  </a:schemeClr>
                </a:solidFill>
              </a:rPr>
              <a:t>3</a:t>
            </a:r>
            <a:r>
              <a:rPr lang="en-US" dirty="0">
                <a:solidFill>
                  <a:schemeClr val="bg1">
                    <a:lumMod val="75000"/>
                  </a:schemeClr>
                </a:solidFill>
              </a:rPr>
              <a:t>Sn</a:t>
            </a:r>
          </a:p>
          <a:p>
            <a:pPr lvl="1"/>
            <a:r>
              <a:rPr lang="en-US" dirty="0">
                <a:solidFill>
                  <a:schemeClr val="bg1">
                    <a:lumMod val="75000"/>
                  </a:schemeClr>
                </a:solidFill>
              </a:rPr>
              <a:t>HTS (</a:t>
            </a:r>
            <a:r>
              <a:rPr lang="en-US" dirty="0" err="1">
                <a:solidFill>
                  <a:schemeClr val="bg1">
                    <a:lumMod val="75000"/>
                  </a:schemeClr>
                </a:solidFill>
              </a:rPr>
              <a:t>ReBCO</a:t>
            </a:r>
            <a:r>
              <a:rPr lang="en-US" dirty="0">
                <a:solidFill>
                  <a:schemeClr val="bg1">
                    <a:lumMod val="75000"/>
                  </a:schemeClr>
                </a:solidFill>
              </a:rPr>
              <a:t>)</a:t>
            </a:r>
          </a:p>
          <a:p>
            <a:r>
              <a:rPr lang="en-CH" dirty="0"/>
              <a:t>FCCee</a:t>
            </a:r>
          </a:p>
          <a:p>
            <a:pPr lvl="1"/>
            <a:r>
              <a:rPr lang="en-CH" dirty="0">
                <a:solidFill>
                  <a:schemeClr val="bg1">
                    <a:lumMod val="75000"/>
                  </a:schemeClr>
                </a:solidFill>
              </a:rPr>
              <a:t>Baseline magnet system</a:t>
            </a:r>
          </a:p>
          <a:p>
            <a:pPr lvl="2"/>
            <a:r>
              <a:rPr lang="en-CH" dirty="0">
                <a:solidFill>
                  <a:schemeClr val="bg1">
                    <a:lumMod val="75000"/>
                  </a:schemeClr>
                </a:solidFill>
              </a:rPr>
              <a:t>Arc cells</a:t>
            </a:r>
          </a:p>
          <a:p>
            <a:pPr lvl="2"/>
            <a:r>
              <a:rPr lang="en-CH" dirty="0">
                <a:solidFill>
                  <a:schemeClr val="bg1">
                    <a:lumMod val="75000"/>
                  </a:schemeClr>
                </a:solidFill>
              </a:rPr>
              <a:t>MDI</a:t>
            </a:r>
          </a:p>
          <a:p>
            <a:pPr lvl="1"/>
            <a:r>
              <a:rPr lang="en-CH" dirty="0"/>
              <a:t>CHART contributions to HTS-based feasibility studies</a:t>
            </a:r>
          </a:p>
          <a:p>
            <a:pPr lvl="2"/>
            <a:r>
              <a:rPr lang="en-CH" dirty="0"/>
              <a:t>P</a:t>
            </a:r>
            <a:r>
              <a:rPr lang="en-CH" baseline="30000" dirty="0"/>
              <a:t>3</a:t>
            </a:r>
            <a:r>
              <a:rPr lang="en-CH" dirty="0"/>
              <a:t>: Positron source capture solenoid</a:t>
            </a:r>
            <a:endParaRPr lang="en-CH" baseline="30000" dirty="0"/>
          </a:p>
          <a:p>
            <a:pPr lvl="2"/>
            <a:r>
              <a:rPr lang="en-CH" dirty="0"/>
              <a:t>HTS4: HTS Short Straight Section</a:t>
            </a:r>
          </a:p>
          <a:p>
            <a:r>
              <a:rPr lang="en-CH" dirty="0">
                <a:solidFill>
                  <a:schemeClr val="bg1">
                    <a:lumMod val="75000"/>
                  </a:schemeClr>
                </a:solidFill>
              </a:rPr>
              <a:t>Muon Collider magnet requirements</a:t>
            </a:r>
          </a:p>
          <a:p>
            <a:r>
              <a:rPr lang="en-CH" dirty="0">
                <a:solidFill>
                  <a:schemeClr val="bg1">
                    <a:lumMod val="75000"/>
                  </a:schemeClr>
                </a:solidFill>
              </a:rPr>
              <a:t>PSI Synergies</a:t>
            </a:r>
          </a:p>
        </p:txBody>
      </p:sp>
      <p:sp>
        <p:nvSpPr>
          <p:cNvPr id="3" name="Title 2">
            <a:extLst>
              <a:ext uri="{FF2B5EF4-FFF2-40B4-BE49-F238E27FC236}">
                <a16:creationId xmlns:a16="http://schemas.microsoft.com/office/drawing/2014/main" id="{C5D71C81-374D-8764-B5C8-CC73F207A57C}"/>
              </a:ext>
            </a:extLst>
          </p:cNvPr>
          <p:cNvSpPr>
            <a:spLocks noGrp="1"/>
          </p:cNvSpPr>
          <p:nvPr>
            <p:ph type="title"/>
          </p:nvPr>
        </p:nvSpPr>
        <p:spPr/>
        <p:txBody>
          <a:bodyPr/>
          <a:lstStyle/>
          <a:p>
            <a:r>
              <a:rPr lang="en-CH" dirty="0"/>
              <a:t>Overview</a:t>
            </a:r>
          </a:p>
        </p:txBody>
      </p:sp>
      <p:sp>
        <p:nvSpPr>
          <p:cNvPr id="4" name="Slide Number Placeholder 3">
            <a:extLst>
              <a:ext uri="{FF2B5EF4-FFF2-40B4-BE49-F238E27FC236}">
                <a16:creationId xmlns:a16="http://schemas.microsoft.com/office/drawing/2014/main" id="{925E5540-D431-9B17-7B91-D4A1106E1E01}"/>
              </a:ext>
            </a:extLst>
          </p:cNvPr>
          <p:cNvSpPr>
            <a:spLocks noGrp="1"/>
          </p:cNvSpPr>
          <p:nvPr>
            <p:ph type="sldNum" sz="quarter" idx="16"/>
          </p:nvPr>
        </p:nvSpPr>
        <p:spPr/>
        <p:txBody>
          <a:bodyPr/>
          <a:lstStyle/>
          <a:p>
            <a:pPr algn="r">
              <a:defRPr/>
            </a:pPr>
            <a:r>
              <a:rPr lang="de-DE"/>
              <a:t>Page </a:t>
            </a:r>
            <a:fld id="{EBC07571-3134-BB4B-B83F-1A9FE18D34F3}" type="slidenum">
              <a:rPr lang="de-DE" smtClean="0"/>
              <a:pPr algn="r">
                <a:defRPr/>
              </a:pPr>
              <a:t>33</a:t>
            </a:fld>
            <a:endParaRPr lang="de-DE" dirty="0"/>
          </a:p>
        </p:txBody>
      </p:sp>
    </p:spTree>
    <p:extLst>
      <p:ext uri="{BB962C8B-B14F-4D97-AF65-F5344CB8AC3E}">
        <p14:creationId xmlns:p14="http://schemas.microsoft.com/office/powerpoint/2010/main" val="1507132423"/>
      </p:ext>
    </p:extLst>
  </p:cSld>
  <p:clrMapOvr>
    <a:masterClrMapping/>
  </p:clrMapOvr>
  <p:transition spd="med"/>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77200" y="291600"/>
            <a:ext cx="6853108" cy="508500"/>
          </a:xfrm>
        </p:spPr>
        <p:txBody>
          <a:bodyPr/>
          <a:lstStyle/>
          <a:p>
            <a:r>
              <a:rPr lang="en-US" b="1" dirty="0"/>
              <a:t>HTS4</a:t>
            </a:r>
            <a:r>
              <a:rPr lang="en-US" dirty="0"/>
              <a:t>: </a:t>
            </a:r>
            <a:r>
              <a:rPr lang="en-US" b="1" dirty="0">
                <a:solidFill>
                  <a:srgbClr val="FF0000"/>
                </a:solidFill>
              </a:rPr>
              <a:t>HTS</a:t>
            </a:r>
            <a:r>
              <a:rPr lang="en-US" dirty="0"/>
              <a:t> </a:t>
            </a:r>
            <a:r>
              <a:rPr lang="en-US" b="1" dirty="0">
                <a:solidFill>
                  <a:srgbClr val="FF0000"/>
                </a:solidFill>
              </a:rPr>
              <a:t>S</a:t>
            </a:r>
            <a:r>
              <a:rPr lang="en-US" dirty="0"/>
              <a:t>hort </a:t>
            </a:r>
            <a:r>
              <a:rPr lang="en-US" b="1" dirty="0">
                <a:solidFill>
                  <a:srgbClr val="FF0000"/>
                </a:solidFill>
              </a:rPr>
              <a:t>S</a:t>
            </a:r>
            <a:r>
              <a:rPr lang="en-US" dirty="0"/>
              <a:t>traight </a:t>
            </a:r>
            <a:r>
              <a:rPr lang="en-US" b="1" dirty="0">
                <a:solidFill>
                  <a:srgbClr val="FF0000"/>
                </a:solidFill>
              </a:rPr>
              <a:t>S</a:t>
            </a:r>
            <a:r>
              <a:rPr lang="en-US" dirty="0"/>
              <a:t>ections for FCC-</a:t>
            </a:r>
            <a:r>
              <a:rPr lang="en-US" dirty="0" err="1"/>
              <a:t>ee</a:t>
            </a:r>
            <a:endParaRPr lang="de-CH" dirty="0"/>
          </a:p>
        </p:txBody>
      </p:sp>
      <p:sp>
        <p:nvSpPr>
          <p:cNvPr id="3" name="Content Placeholder 2"/>
          <p:cNvSpPr>
            <a:spLocks noGrp="1"/>
          </p:cNvSpPr>
          <p:nvPr>
            <p:ph idx="1"/>
          </p:nvPr>
        </p:nvSpPr>
        <p:spPr>
          <a:xfrm>
            <a:off x="1043608" y="1196752"/>
            <a:ext cx="7886700" cy="3517106"/>
          </a:xfrm>
        </p:spPr>
        <p:txBody>
          <a:bodyPr>
            <a:normAutofit fontScale="92500" lnSpcReduction="10000"/>
          </a:bodyPr>
          <a:lstStyle/>
          <a:p>
            <a:pPr marL="0" indent="0">
              <a:buNone/>
            </a:pPr>
            <a:r>
              <a:rPr lang="en-US" sz="1950" dirty="0"/>
              <a:t>By using </a:t>
            </a:r>
            <a:r>
              <a:rPr lang="en-US" sz="1950" b="1" dirty="0"/>
              <a:t>HTS sextupoles and quadrupoles </a:t>
            </a:r>
            <a:r>
              <a:rPr lang="en-US" sz="1950" dirty="0"/>
              <a:t>instead of the RT baseline, HTS4 aims to:</a:t>
            </a:r>
          </a:p>
          <a:p>
            <a:r>
              <a:rPr lang="en-US" sz="1950" b="1" dirty="0"/>
              <a:t>Reduce energy consumption </a:t>
            </a:r>
            <a:r>
              <a:rPr lang="en-US" sz="1950" dirty="0"/>
              <a:t>from up to 80 MW (43 MW in CDR) to &lt;10 MW</a:t>
            </a:r>
          </a:p>
          <a:p>
            <a:r>
              <a:rPr lang="en-US" sz="1950" dirty="0"/>
              <a:t>Increase dipole filling factor – decrease SR</a:t>
            </a:r>
          </a:p>
          <a:p>
            <a:r>
              <a:rPr lang="en-US" sz="1950" dirty="0"/>
              <a:t>Enhance optics flexibility</a:t>
            </a:r>
          </a:p>
          <a:p>
            <a:pPr marL="0" indent="0">
              <a:buNone/>
            </a:pPr>
            <a:endParaRPr lang="en-US" sz="1100" dirty="0"/>
          </a:p>
          <a:p>
            <a:pPr marL="0" indent="0">
              <a:buNone/>
            </a:pPr>
            <a:r>
              <a:rPr lang="en-US" sz="1950" dirty="0"/>
              <a:t>Challenges:</a:t>
            </a:r>
          </a:p>
          <a:p>
            <a:r>
              <a:rPr lang="en-US" sz="1950" b="1" dirty="0"/>
              <a:t>Accelerator-grade field quality </a:t>
            </a:r>
            <a:r>
              <a:rPr lang="en-US" sz="1950" dirty="0"/>
              <a:t>with HTS</a:t>
            </a:r>
          </a:p>
          <a:p>
            <a:r>
              <a:rPr lang="en-US" sz="1950" dirty="0"/>
              <a:t>Balance </a:t>
            </a:r>
            <a:r>
              <a:rPr lang="en-US" sz="1950" b="1" dirty="0"/>
              <a:t>cooling</a:t>
            </a:r>
            <a:r>
              <a:rPr lang="en-US" sz="1950" dirty="0"/>
              <a:t> power with </a:t>
            </a:r>
            <a:r>
              <a:rPr lang="en-US" sz="1950" b="1" dirty="0"/>
              <a:t>conductor</a:t>
            </a:r>
            <a:r>
              <a:rPr lang="en-US" sz="1950" dirty="0"/>
              <a:t> volume</a:t>
            </a:r>
          </a:p>
          <a:p>
            <a:r>
              <a:rPr lang="en-US" sz="1950" b="1" dirty="0"/>
              <a:t>High-reliability</a:t>
            </a:r>
            <a:r>
              <a:rPr lang="en-US" sz="1950" dirty="0"/>
              <a:t> cryocooler-based operation</a:t>
            </a:r>
          </a:p>
          <a:p>
            <a:r>
              <a:rPr lang="en-US" sz="1950" b="1" dirty="0"/>
              <a:t>Low heat-load </a:t>
            </a:r>
            <a:r>
              <a:rPr lang="en-US" sz="1950" dirty="0"/>
              <a:t>powering</a:t>
            </a:r>
          </a:p>
          <a:p>
            <a:r>
              <a:rPr lang="en-US" sz="1950" dirty="0"/>
              <a:t>Mitigation of </a:t>
            </a:r>
            <a:r>
              <a:rPr lang="en-US" sz="1950" b="1" dirty="0"/>
              <a:t>radiation</a:t>
            </a:r>
            <a:r>
              <a:rPr lang="en-US" sz="1950" dirty="0"/>
              <a:t> issues on electronics</a:t>
            </a:r>
          </a:p>
          <a:p>
            <a:endParaRPr lang="en-US" sz="1100" b="1" dirty="0"/>
          </a:p>
          <a:p>
            <a:pPr marL="0" indent="0">
              <a:buNone/>
            </a:pPr>
            <a:r>
              <a:rPr lang="en-US" sz="1950" b="1" dirty="0"/>
              <a:t>Sub-scale coils </a:t>
            </a:r>
            <a:r>
              <a:rPr lang="en-US" sz="1950" dirty="0"/>
              <a:t>and </a:t>
            </a:r>
            <a:r>
              <a:rPr lang="en-US" sz="1950" b="1" dirty="0"/>
              <a:t>1-m prototype module </a:t>
            </a:r>
            <a:r>
              <a:rPr lang="en-US" sz="1950" dirty="0"/>
              <a:t>to be constructed and tested at PSI</a:t>
            </a:r>
          </a:p>
          <a:p>
            <a:pPr marL="0" indent="0">
              <a:buNone/>
            </a:pPr>
            <a:endParaRPr lang="de-CH" dirty="0"/>
          </a:p>
        </p:txBody>
      </p:sp>
      <p:pic>
        <p:nvPicPr>
          <p:cNvPr id="4" name="Picture 3" descr="Chart, funnel chart&#10;&#10;Description automatically generated">
            <a:extLst>
              <a:ext uri="{FF2B5EF4-FFF2-40B4-BE49-F238E27FC236}">
                <a16:creationId xmlns:a16="http://schemas.microsoft.com/office/drawing/2014/main" id="{8F0B4886-5DF0-4427-4562-34833683B758}"/>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773832" y="4621926"/>
            <a:ext cx="7596336" cy="1944216"/>
          </a:xfrm>
          <a:prstGeom prst="rect">
            <a:avLst/>
          </a:prstGeom>
        </p:spPr>
      </p:pic>
      <p:pic>
        <p:nvPicPr>
          <p:cNvPr id="6" name="Picture 5" descr="A picture containing electronics, compact disk, projector&#10;&#10;Description automatically generated">
            <a:extLst>
              <a:ext uri="{FF2B5EF4-FFF2-40B4-BE49-F238E27FC236}">
                <a16:creationId xmlns:a16="http://schemas.microsoft.com/office/drawing/2014/main" id="{75AECF52-5736-FF82-8663-6D5F1F76F67D}"/>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012160" y="1916832"/>
            <a:ext cx="2523978" cy="1966884"/>
          </a:xfrm>
          <a:prstGeom prst="rect">
            <a:avLst/>
          </a:prstGeom>
        </p:spPr>
      </p:pic>
      <p:sp>
        <p:nvSpPr>
          <p:cNvPr id="7" name="TextBox 6">
            <a:extLst>
              <a:ext uri="{FF2B5EF4-FFF2-40B4-BE49-F238E27FC236}">
                <a16:creationId xmlns:a16="http://schemas.microsoft.com/office/drawing/2014/main" id="{774AB6D0-5747-5E70-23F5-F87071691E1F}"/>
              </a:ext>
            </a:extLst>
          </p:cNvPr>
          <p:cNvSpPr txBox="1"/>
          <p:nvPr/>
        </p:nvSpPr>
        <p:spPr>
          <a:xfrm>
            <a:off x="5976528" y="3947807"/>
            <a:ext cx="914400" cy="914400"/>
          </a:xfrm>
          <a:prstGeom prst="rect">
            <a:avLst/>
          </a:prstGeom>
          <a:noFill/>
        </p:spPr>
        <p:txBody>
          <a:bodyPr wrap="none" lIns="0" tIns="0" rIns="0" bIns="0" rtlCol="0">
            <a:noAutofit/>
          </a:bodyPr>
          <a:lstStyle/>
          <a:p>
            <a:pPr>
              <a:lnSpc>
                <a:spcPct val="110000"/>
              </a:lnSpc>
              <a:spcBef>
                <a:spcPts val="0"/>
              </a:spcBef>
            </a:pPr>
            <a:r>
              <a:rPr lang="en-CH" sz="1400" kern="1000" spc="30" dirty="0">
                <a:latin typeface="+mn-lt"/>
                <a:cs typeface="Franklin Gothic Book"/>
              </a:rPr>
              <a:t>CCT variant courtesy M. Koratzinos</a:t>
            </a:r>
          </a:p>
        </p:txBody>
      </p:sp>
      <p:sp>
        <p:nvSpPr>
          <p:cNvPr id="5" name="Slide Number Placeholder 3">
            <a:extLst>
              <a:ext uri="{FF2B5EF4-FFF2-40B4-BE49-F238E27FC236}">
                <a16:creationId xmlns:a16="http://schemas.microsoft.com/office/drawing/2014/main" id="{1C0202A3-096F-4D55-5904-DE11C41C1B91}"/>
              </a:ext>
            </a:extLst>
          </p:cNvPr>
          <p:cNvSpPr txBox="1">
            <a:spLocks/>
          </p:cNvSpPr>
          <p:nvPr/>
        </p:nvSpPr>
        <p:spPr>
          <a:xfrm>
            <a:off x="8206312" y="6661150"/>
            <a:ext cx="575742" cy="196850"/>
          </a:xfrm>
          <a:prstGeom prst="rect">
            <a:avLst/>
          </a:prstGeom>
        </p:spPr>
        <p:txBody>
          <a:bodyPr/>
          <a:lstStyle>
            <a:defPPr>
              <a:defRPr lang="de-CH"/>
            </a:defPPr>
            <a:lvl1pPr algn="l" rtl="0" eaLnBrk="0" fontAlgn="base" hangingPunct="0">
              <a:spcBef>
                <a:spcPct val="50000"/>
              </a:spcBef>
              <a:spcAft>
                <a:spcPct val="0"/>
              </a:spcAft>
              <a:defRPr sz="1600" kern="1200">
                <a:solidFill>
                  <a:schemeClr val="tx1"/>
                </a:solidFill>
                <a:latin typeface="Arial" charset="0"/>
                <a:ea typeface="ヒラギノ角ゴ Pro W3" charset="0"/>
                <a:cs typeface="ヒラギノ角ゴ Pro W3" charset="0"/>
              </a:defRPr>
            </a:lvl1pPr>
            <a:lvl2pPr marL="457200" algn="l" rtl="0" eaLnBrk="0" fontAlgn="base" hangingPunct="0">
              <a:spcBef>
                <a:spcPct val="50000"/>
              </a:spcBef>
              <a:spcAft>
                <a:spcPct val="0"/>
              </a:spcAft>
              <a:defRPr sz="1600" kern="1200">
                <a:solidFill>
                  <a:schemeClr val="tx1"/>
                </a:solidFill>
                <a:latin typeface="Arial" charset="0"/>
                <a:ea typeface="ヒラギノ角ゴ Pro W3" charset="0"/>
                <a:cs typeface="ヒラギノ角ゴ Pro W3" charset="0"/>
              </a:defRPr>
            </a:lvl2pPr>
            <a:lvl3pPr marL="914400" algn="l" rtl="0" eaLnBrk="0" fontAlgn="base" hangingPunct="0">
              <a:spcBef>
                <a:spcPct val="50000"/>
              </a:spcBef>
              <a:spcAft>
                <a:spcPct val="0"/>
              </a:spcAft>
              <a:defRPr sz="1600" kern="1200">
                <a:solidFill>
                  <a:schemeClr val="tx1"/>
                </a:solidFill>
                <a:latin typeface="Arial" charset="0"/>
                <a:ea typeface="ヒラギノ角ゴ Pro W3" charset="0"/>
                <a:cs typeface="ヒラギノ角ゴ Pro W3" charset="0"/>
              </a:defRPr>
            </a:lvl3pPr>
            <a:lvl4pPr marL="1371600" algn="l" rtl="0" eaLnBrk="0" fontAlgn="base" hangingPunct="0">
              <a:spcBef>
                <a:spcPct val="50000"/>
              </a:spcBef>
              <a:spcAft>
                <a:spcPct val="0"/>
              </a:spcAft>
              <a:defRPr sz="1600" kern="1200">
                <a:solidFill>
                  <a:schemeClr val="tx1"/>
                </a:solidFill>
                <a:latin typeface="Arial" charset="0"/>
                <a:ea typeface="ヒラギノ角ゴ Pro W3" charset="0"/>
                <a:cs typeface="ヒラギノ角ゴ Pro W3" charset="0"/>
              </a:defRPr>
            </a:lvl4pPr>
            <a:lvl5pPr marL="1828800" algn="l" rtl="0" eaLnBrk="0" fontAlgn="base" hangingPunct="0">
              <a:spcBef>
                <a:spcPct val="50000"/>
              </a:spcBef>
              <a:spcAft>
                <a:spcPct val="0"/>
              </a:spcAft>
              <a:defRPr sz="1600" kern="1200">
                <a:solidFill>
                  <a:schemeClr val="tx1"/>
                </a:solidFill>
                <a:latin typeface="Arial" charset="0"/>
                <a:ea typeface="ヒラギノ角ゴ Pro W3" charset="0"/>
                <a:cs typeface="ヒラギノ角ゴ Pro W3" charset="0"/>
              </a:defRPr>
            </a:lvl5pPr>
            <a:lvl6pPr marL="2286000" algn="l" defTabSz="457200" rtl="0" eaLnBrk="1" latinLnBrk="0" hangingPunct="1">
              <a:defRPr sz="1600" kern="1200">
                <a:solidFill>
                  <a:schemeClr val="tx1"/>
                </a:solidFill>
                <a:latin typeface="Arial" charset="0"/>
                <a:ea typeface="ヒラギノ角ゴ Pro W3" charset="0"/>
                <a:cs typeface="ヒラギノ角ゴ Pro W3" charset="0"/>
              </a:defRPr>
            </a:lvl6pPr>
            <a:lvl7pPr marL="2743200" algn="l" defTabSz="457200" rtl="0" eaLnBrk="1" latinLnBrk="0" hangingPunct="1">
              <a:defRPr sz="1600" kern="1200">
                <a:solidFill>
                  <a:schemeClr val="tx1"/>
                </a:solidFill>
                <a:latin typeface="Arial" charset="0"/>
                <a:ea typeface="ヒラギノ角ゴ Pro W3" charset="0"/>
                <a:cs typeface="ヒラギノ角ゴ Pro W3" charset="0"/>
              </a:defRPr>
            </a:lvl7pPr>
            <a:lvl8pPr marL="3200400" algn="l" defTabSz="457200" rtl="0" eaLnBrk="1" latinLnBrk="0" hangingPunct="1">
              <a:defRPr sz="1600" kern="1200">
                <a:solidFill>
                  <a:schemeClr val="tx1"/>
                </a:solidFill>
                <a:latin typeface="Arial" charset="0"/>
                <a:ea typeface="ヒラギノ角ゴ Pro W3" charset="0"/>
                <a:cs typeface="ヒラギノ角ゴ Pro W3" charset="0"/>
              </a:defRPr>
            </a:lvl8pPr>
            <a:lvl9pPr marL="3657600" algn="l" defTabSz="457200" rtl="0" eaLnBrk="1" latinLnBrk="0" hangingPunct="1">
              <a:defRPr sz="1600" kern="1200">
                <a:solidFill>
                  <a:schemeClr val="tx1"/>
                </a:solidFill>
                <a:latin typeface="Arial" charset="0"/>
                <a:ea typeface="ヒラギノ角ゴ Pro W3" charset="0"/>
                <a:cs typeface="ヒラギノ角ゴ Pro W3" charset="0"/>
              </a:defRPr>
            </a:lvl9pPr>
          </a:lstStyle>
          <a:p>
            <a:pPr algn="r">
              <a:defRPr/>
            </a:pPr>
            <a:r>
              <a:rPr lang="de-DE" sz="700" dirty="0"/>
              <a:t>Page </a:t>
            </a:r>
            <a:fld id="{EBC07571-3134-BB4B-B83F-1A9FE18D34F3}" type="slidenum">
              <a:rPr lang="de-DE" sz="700" smtClean="0"/>
              <a:pPr algn="r">
                <a:defRPr/>
              </a:pPr>
              <a:t>34</a:t>
            </a:fld>
            <a:endParaRPr lang="de-DE" sz="700" dirty="0"/>
          </a:p>
        </p:txBody>
      </p:sp>
    </p:spTree>
    <p:extLst>
      <p:ext uri="{BB962C8B-B14F-4D97-AF65-F5344CB8AC3E}">
        <p14:creationId xmlns:p14="http://schemas.microsoft.com/office/powerpoint/2010/main" val="329380389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b="1" dirty="0"/>
              <a:t>HTS4</a:t>
            </a:r>
            <a:r>
              <a:rPr lang="en-US" sz="2400" dirty="0"/>
              <a:t>: </a:t>
            </a:r>
            <a:r>
              <a:rPr lang="en-US" sz="2400" b="1" dirty="0">
                <a:solidFill>
                  <a:srgbClr val="FF0000"/>
                </a:solidFill>
              </a:rPr>
              <a:t>HTS</a:t>
            </a:r>
            <a:r>
              <a:rPr lang="en-US" sz="2400" dirty="0"/>
              <a:t> </a:t>
            </a:r>
            <a:r>
              <a:rPr lang="en-US" sz="2400" b="1" dirty="0">
                <a:solidFill>
                  <a:srgbClr val="FF0000"/>
                </a:solidFill>
              </a:rPr>
              <a:t>S</a:t>
            </a:r>
            <a:r>
              <a:rPr lang="en-US" sz="2400" dirty="0"/>
              <a:t>hort </a:t>
            </a:r>
            <a:r>
              <a:rPr lang="en-US" sz="2400" b="1" dirty="0">
                <a:solidFill>
                  <a:srgbClr val="FF0000"/>
                </a:solidFill>
              </a:rPr>
              <a:t>S</a:t>
            </a:r>
            <a:r>
              <a:rPr lang="en-US" sz="2400" dirty="0"/>
              <a:t>traight </a:t>
            </a:r>
            <a:r>
              <a:rPr lang="en-US" sz="2400" b="1" dirty="0">
                <a:solidFill>
                  <a:srgbClr val="FF0000"/>
                </a:solidFill>
              </a:rPr>
              <a:t>S</a:t>
            </a:r>
            <a:r>
              <a:rPr lang="en-US" sz="2400" dirty="0"/>
              <a:t>ections for FCC-</a:t>
            </a:r>
            <a:r>
              <a:rPr lang="en-US" sz="2400" dirty="0" err="1"/>
              <a:t>ee</a:t>
            </a:r>
            <a:endParaRPr lang="de-CH" sz="2400" dirty="0"/>
          </a:p>
        </p:txBody>
      </p:sp>
      <p:sp>
        <p:nvSpPr>
          <p:cNvPr id="3" name="Content Placeholder 2"/>
          <p:cNvSpPr>
            <a:spLocks noGrp="1"/>
          </p:cNvSpPr>
          <p:nvPr>
            <p:ph idx="1"/>
          </p:nvPr>
        </p:nvSpPr>
        <p:spPr>
          <a:xfrm>
            <a:off x="1043608" y="1196752"/>
            <a:ext cx="7886700" cy="6336704"/>
          </a:xfrm>
        </p:spPr>
        <p:txBody>
          <a:bodyPr>
            <a:normAutofit/>
          </a:bodyPr>
          <a:lstStyle/>
          <a:p>
            <a:r>
              <a:rPr lang="en-US" sz="1950" dirty="0"/>
              <a:t>Can magnets be cooled by cryocoolers with high availability?</a:t>
            </a:r>
          </a:p>
          <a:p>
            <a:pPr lvl="1"/>
            <a:r>
              <a:rPr lang="en-US" sz="1950" dirty="0"/>
              <a:t>First estimates say </a:t>
            </a:r>
            <a:r>
              <a:rPr lang="en-US" sz="1950" b="1" dirty="0">
                <a:solidFill>
                  <a:schemeClr val="accent6">
                    <a:lumMod val="60000"/>
                    <a:lumOff val="40000"/>
                  </a:schemeClr>
                </a:solidFill>
              </a:rPr>
              <a:t>YES</a:t>
            </a:r>
            <a:r>
              <a:rPr lang="en-US" sz="1950" dirty="0"/>
              <a:t>, IF redundancy is implemented</a:t>
            </a:r>
          </a:p>
          <a:p>
            <a:pPr lvl="1"/>
            <a:r>
              <a:rPr lang="en-US" sz="1950" dirty="0"/>
              <a:t>Total system coldhead reliability &gt;0.999 over 3 year period possible</a:t>
            </a:r>
          </a:p>
          <a:p>
            <a:endParaRPr lang="en-US" sz="1950" dirty="0"/>
          </a:p>
          <a:p>
            <a:endParaRPr lang="en-US" sz="1950" dirty="0"/>
          </a:p>
          <a:p>
            <a:endParaRPr lang="en-US" sz="1950" dirty="0"/>
          </a:p>
          <a:p>
            <a:endParaRPr lang="en-US" sz="1950" dirty="0"/>
          </a:p>
          <a:p>
            <a:endParaRPr lang="en-US" sz="1950" dirty="0"/>
          </a:p>
          <a:p>
            <a:endParaRPr lang="en-US" sz="1950" dirty="0"/>
          </a:p>
          <a:p>
            <a:pPr marL="0" indent="0">
              <a:buNone/>
            </a:pPr>
            <a:endParaRPr lang="en-US" sz="1950" dirty="0"/>
          </a:p>
          <a:p>
            <a:r>
              <a:rPr lang="en-US" sz="1950" dirty="0"/>
              <a:t>Two competing sub-scale demonstrators are under preparation.</a:t>
            </a:r>
          </a:p>
          <a:p>
            <a:pPr marL="0" indent="0">
              <a:buNone/>
            </a:pPr>
            <a:endParaRPr lang="de-CH" dirty="0"/>
          </a:p>
        </p:txBody>
      </p:sp>
      <mc:AlternateContent xmlns:mc="http://schemas.openxmlformats.org/markup-compatibility/2006" xmlns:a14="http://schemas.microsoft.com/office/drawing/2010/main">
        <mc:Choice Requires="a14">
          <p:graphicFrame>
            <p:nvGraphicFramePr>
              <p:cNvPr id="5" name="Table 4"/>
              <p:cNvGraphicFramePr>
                <a:graphicFrameLocks noGrp="1"/>
              </p:cNvGraphicFramePr>
              <p:nvPr>
                <p:extLst>
                  <p:ext uri="{D42A27DB-BD31-4B8C-83A1-F6EECF244321}">
                    <p14:modId xmlns:p14="http://schemas.microsoft.com/office/powerpoint/2010/main" val="2106345216"/>
                  </p:ext>
                </p:extLst>
              </p:nvPr>
            </p:nvGraphicFramePr>
            <p:xfrm>
              <a:off x="1682747" y="2832170"/>
              <a:ext cx="5256581" cy="1386840"/>
            </p:xfrm>
            <a:graphic>
              <a:graphicData uri="http://schemas.openxmlformats.org/drawingml/2006/table">
                <a:tbl>
                  <a:tblPr firstRow="1" firstCol="1" bandRow="1">
                    <a:tableStyleId>{5C22544A-7EE6-4342-B048-85BDC9FD1C3A}</a:tableStyleId>
                  </a:tblPr>
                  <a:tblGrid>
                    <a:gridCol w="567109">
                      <a:extLst>
                        <a:ext uri="{9D8B030D-6E8A-4147-A177-3AD203B41FA5}">
                          <a16:colId xmlns:a16="http://schemas.microsoft.com/office/drawing/2014/main" val="986436400"/>
                        </a:ext>
                      </a:extLst>
                    </a:gridCol>
                    <a:gridCol w="816374">
                      <a:extLst>
                        <a:ext uri="{9D8B030D-6E8A-4147-A177-3AD203B41FA5}">
                          <a16:colId xmlns:a16="http://schemas.microsoft.com/office/drawing/2014/main" val="3303637733"/>
                        </a:ext>
                      </a:extLst>
                    </a:gridCol>
                    <a:gridCol w="817693">
                      <a:extLst>
                        <a:ext uri="{9D8B030D-6E8A-4147-A177-3AD203B41FA5}">
                          <a16:colId xmlns:a16="http://schemas.microsoft.com/office/drawing/2014/main" val="1759047961"/>
                        </a:ext>
                      </a:extLst>
                    </a:gridCol>
                    <a:gridCol w="817693">
                      <a:extLst>
                        <a:ext uri="{9D8B030D-6E8A-4147-A177-3AD203B41FA5}">
                          <a16:colId xmlns:a16="http://schemas.microsoft.com/office/drawing/2014/main" val="3979480939"/>
                        </a:ext>
                      </a:extLst>
                    </a:gridCol>
                    <a:gridCol w="817693">
                      <a:extLst>
                        <a:ext uri="{9D8B030D-6E8A-4147-A177-3AD203B41FA5}">
                          <a16:colId xmlns:a16="http://schemas.microsoft.com/office/drawing/2014/main" val="908962809"/>
                        </a:ext>
                      </a:extLst>
                    </a:gridCol>
                    <a:gridCol w="817693">
                      <a:extLst>
                        <a:ext uri="{9D8B030D-6E8A-4147-A177-3AD203B41FA5}">
                          <a16:colId xmlns:a16="http://schemas.microsoft.com/office/drawing/2014/main" val="3168605021"/>
                        </a:ext>
                      </a:extLst>
                    </a:gridCol>
                    <a:gridCol w="602326">
                      <a:extLst>
                        <a:ext uri="{9D8B030D-6E8A-4147-A177-3AD203B41FA5}">
                          <a16:colId xmlns:a16="http://schemas.microsoft.com/office/drawing/2014/main" val="537257791"/>
                        </a:ext>
                      </a:extLst>
                    </a:gridCol>
                  </a:tblGrid>
                  <a:tr h="190746">
                    <a:tc>
                      <a:txBody>
                        <a:bodyPr/>
                        <a:lstStyle/>
                        <a:p>
                          <a:pPr marL="0" marR="0">
                            <a:spcBef>
                              <a:spcPts val="0"/>
                            </a:spcBef>
                            <a:spcAft>
                              <a:spcPts val="0"/>
                            </a:spcAft>
                          </a:pPr>
                          <a14:m>
                            <m:oMathPara xmlns:m="http://schemas.openxmlformats.org/officeDocument/2006/math">
                              <m:oMathParaPr>
                                <m:jc m:val="centerGroup"/>
                              </m:oMathParaPr>
                              <m:oMath xmlns:m="http://schemas.openxmlformats.org/officeDocument/2006/math">
                                <m:r>
                                  <a:rPr lang="en-US" sz="1300" smtClean="0">
                                    <a:solidFill>
                                      <a:schemeClr val="tx1"/>
                                    </a:solidFill>
                                    <a:latin typeface="Cambria Math" panose="02040503050406030204" pitchFamily="18" charset="0"/>
                                  </a:rPr>
                                  <m:t>𝑅</m:t>
                                </m:r>
                              </m:oMath>
                            </m:oMathPara>
                          </a14:m>
                          <a:endParaRPr lang="de-CH" sz="1300" dirty="0">
                            <a:solidFill>
                              <a:schemeClr val="tx1"/>
                            </a:solidFill>
                          </a:endParaRPr>
                        </a:p>
                      </a:txBody>
                      <a:tcPr marL="61311" marR="6131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spcBef>
                              <a:spcPts val="0"/>
                            </a:spcBef>
                            <a:spcAft>
                              <a:spcPts val="0"/>
                            </a:spcAft>
                          </a:pPr>
                          <a14:m>
                            <m:oMathPara xmlns:m="http://schemas.openxmlformats.org/officeDocument/2006/math">
                              <m:oMathParaPr>
                                <m:jc m:val="centerGroup"/>
                              </m:oMathParaPr>
                              <m:oMath xmlns:m="http://schemas.openxmlformats.org/officeDocument/2006/math">
                                <m:r>
                                  <a:rPr lang="en-US" sz="1300" smtClean="0">
                                    <a:solidFill>
                                      <a:schemeClr val="tx1"/>
                                    </a:solidFill>
                                    <a:latin typeface="Cambria Math" panose="02040503050406030204" pitchFamily="18" charset="0"/>
                                  </a:rPr>
                                  <m:t>𝑘</m:t>
                                </m:r>
                                <m:r>
                                  <a:rPr lang="en-US" sz="1300" smtClean="0">
                                    <a:solidFill>
                                      <a:schemeClr val="tx1"/>
                                    </a:solidFill>
                                    <a:latin typeface="Cambria Math" panose="02040503050406030204" pitchFamily="18" charset="0"/>
                                  </a:rPr>
                                  <m:t>=1</m:t>
                                </m:r>
                              </m:oMath>
                            </m:oMathPara>
                          </a14:m>
                          <a:endParaRPr lang="de-CH" sz="1300">
                            <a:solidFill>
                              <a:schemeClr val="tx1"/>
                            </a:solidFill>
                          </a:endParaRPr>
                        </a:p>
                      </a:txBody>
                      <a:tcPr marL="61311" marR="6131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spcBef>
                              <a:spcPts val="0"/>
                            </a:spcBef>
                            <a:spcAft>
                              <a:spcPts val="0"/>
                            </a:spcAft>
                          </a:pPr>
                          <a14:m>
                            <m:oMathPara xmlns:m="http://schemas.openxmlformats.org/officeDocument/2006/math">
                              <m:oMathParaPr>
                                <m:jc m:val="centerGroup"/>
                              </m:oMathParaPr>
                              <m:oMath xmlns:m="http://schemas.openxmlformats.org/officeDocument/2006/math">
                                <m:r>
                                  <a:rPr lang="en-US" sz="1300" smtClean="0">
                                    <a:solidFill>
                                      <a:schemeClr val="tx1"/>
                                    </a:solidFill>
                                    <a:latin typeface="Cambria Math" panose="02040503050406030204" pitchFamily="18" charset="0"/>
                                  </a:rPr>
                                  <m:t>𝑘</m:t>
                                </m:r>
                                <m:r>
                                  <a:rPr lang="en-US" sz="1300" smtClean="0">
                                    <a:solidFill>
                                      <a:schemeClr val="tx1"/>
                                    </a:solidFill>
                                    <a:latin typeface="Cambria Math" panose="02040503050406030204" pitchFamily="18" charset="0"/>
                                  </a:rPr>
                                  <m:t>=2</m:t>
                                </m:r>
                              </m:oMath>
                            </m:oMathPara>
                          </a14:m>
                          <a:endParaRPr lang="de-CH" sz="1300">
                            <a:solidFill>
                              <a:schemeClr val="tx1"/>
                            </a:solidFill>
                          </a:endParaRPr>
                        </a:p>
                      </a:txBody>
                      <a:tcPr marL="61311" marR="6131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spcBef>
                              <a:spcPts val="0"/>
                            </a:spcBef>
                            <a:spcAft>
                              <a:spcPts val="0"/>
                            </a:spcAft>
                          </a:pPr>
                          <a14:m>
                            <m:oMathPara xmlns:m="http://schemas.openxmlformats.org/officeDocument/2006/math">
                              <m:oMathParaPr>
                                <m:jc m:val="centerGroup"/>
                              </m:oMathParaPr>
                              <m:oMath xmlns:m="http://schemas.openxmlformats.org/officeDocument/2006/math">
                                <m:r>
                                  <a:rPr lang="en-US" sz="1300" smtClean="0">
                                    <a:solidFill>
                                      <a:schemeClr val="tx1"/>
                                    </a:solidFill>
                                    <a:latin typeface="Cambria Math" panose="02040503050406030204" pitchFamily="18" charset="0"/>
                                  </a:rPr>
                                  <m:t>𝑘</m:t>
                                </m:r>
                                <m:r>
                                  <a:rPr lang="en-US" sz="1300" smtClean="0">
                                    <a:solidFill>
                                      <a:schemeClr val="tx1"/>
                                    </a:solidFill>
                                    <a:latin typeface="Cambria Math" panose="02040503050406030204" pitchFamily="18" charset="0"/>
                                  </a:rPr>
                                  <m:t>=3</m:t>
                                </m:r>
                              </m:oMath>
                            </m:oMathPara>
                          </a14:m>
                          <a:endParaRPr lang="de-CH" sz="1300">
                            <a:solidFill>
                              <a:schemeClr val="tx1"/>
                            </a:solidFill>
                          </a:endParaRPr>
                        </a:p>
                      </a:txBody>
                      <a:tcPr marL="61311" marR="6131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spcBef>
                              <a:spcPts val="0"/>
                            </a:spcBef>
                            <a:spcAft>
                              <a:spcPts val="0"/>
                            </a:spcAft>
                          </a:pPr>
                          <a14:m>
                            <m:oMathPara xmlns:m="http://schemas.openxmlformats.org/officeDocument/2006/math">
                              <m:oMathParaPr>
                                <m:jc m:val="centerGroup"/>
                              </m:oMathParaPr>
                              <m:oMath xmlns:m="http://schemas.openxmlformats.org/officeDocument/2006/math">
                                <m:r>
                                  <a:rPr lang="en-US" sz="1300" smtClean="0">
                                    <a:solidFill>
                                      <a:schemeClr val="tx1"/>
                                    </a:solidFill>
                                    <a:latin typeface="Cambria Math" panose="02040503050406030204" pitchFamily="18" charset="0"/>
                                  </a:rPr>
                                  <m:t>𝑘</m:t>
                                </m:r>
                                <m:r>
                                  <a:rPr lang="en-US" sz="1300" smtClean="0">
                                    <a:solidFill>
                                      <a:schemeClr val="tx1"/>
                                    </a:solidFill>
                                    <a:latin typeface="Cambria Math" panose="02040503050406030204" pitchFamily="18" charset="0"/>
                                  </a:rPr>
                                  <m:t>=4</m:t>
                                </m:r>
                              </m:oMath>
                            </m:oMathPara>
                          </a14:m>
                          <a:endParaRPr lang="de-CH" sz="1300">
                            <a:solidFill>
                              <a:schemeClr val="tx1"/>
                            </a:solidFill>
                          </a:endParaRPr>
                        </a:p>
                      </a:txBody>
                      <a:tcPr marL="61311" marR="6131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spcBef>
                              <a:spcPts val="0"/>
                            </a:spcBef>
                            <a:spcAft>
                              <a:spcPts val="0"/>
                            </a:spcAft>
                          </a:pPr>
                          <a14:m>
                            <m:oMathPara xmlns:m="http://schemas.openxmlformats.org/officeDocument/2006/math">
                              <m:oMathParaPr>
                                <m:jc m:val="centerGroup"/>
                              </m:oMathParaPr>
                              <m:oMath xmlns:m="http://schemas.openxmlformats.org/officeDocument/2006/math">
                                <m:r>
                                  <a:rPr lang="en-US" sz="1300" smtClean="0">
                                    <a:solidFill>
                                      <a:schemeClr val="tx1"/>
                                    </a:solidFill>
                                    <a:latin typeface="Cambria Math" panose="02040503050406030204" pitchFamily="18" charset="0"/>
                                  </a:rPr>
                                  <m:t>𝑘</m:t>
                                </m:r>
                                <m:r>
                                  <a:rPr lang="en-US" sz="1300" smtClean="0">
                                    <a:solidFill>
                                      <a:schemeClr val="tx1"/>
                                    </a:solidFill>
                                    <a:latin typeface="Cambria Math" panose="02040503050406030204" pitchFamily="18" charset="0"/>
                                  </a:rPr>
                                  <m:t>=5</m:t>
                                </m:r>
                              </m:oMath>
                            </m:oMathPara>
                          </a14:m>
                          <a:endParaRPr lang="de-CH" sz="1300">
                            <a:solidFill>
                              <a:schemeClr val="tx1"/>
                            </a:solidFill>
                          </a:endParaRPr>
                        </a:p>
                      </a:txBody>
                      <a:tcPr marL="61311" marR="6131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spcBef>
                              <a:spcPts val="0"/>
                            </a:spcBef>
                            <a:spcAft>
                              <a:spcPts val="0"/>
                            </a:spcAft>
                          </a:pPr>
                          <a14:m>
                            <m:oMathPara xmlns:m="http://schemas.openxmlformats.org/officeDocument/2006/math">
                              <m:oMathParaPr>
                                <m:jc m:val="centerGroup"/>
                              </m:oMathParaPr>
                              <m:oMath xmlns:m="http://schemas.openxmlformats.org/officeDocument/2006/math">
                                <m:r>
                                  <a:rPr lang="en-US" sz="1300" smtClean="0">
                                    <a:solidFill>
                                      <a:schemeClr val="tx1"/>
                                    </a:solidFill>
                                    <a:latin typeface="Cambria Math" panose="02040503050406030204" pitchFamily="18" charset="0"/>
                                  </a:rPr>
                                  <m:t>𝑘</m:t>
                                </m:r>
                                <m:r>
                                  <a:rPr lang="en-US" sz="1300" smtClean="0">
                                    <a:solidFill>
                                      <a:schemeClr val="tx1"/>
                                    </a:solidFill>
                                    <a:latin typeface="Cambria Math" panose="02040503050406030204" pitchFamily="18" charset="0"/>
                                  </a:rPr>
                                  <m:t>=6</m:t>
                                </m:r>
                              </m:oMath>
                            </m:oMathPara>
                          </a14:m>
                          <a:endParaRPr lang="de-CH" sz="1300">
                            <a:solidFill>
                              <a:schemeClr val="tx1"/>
                            </a:solidFill>
                          </a:endParaRPr>
                        </a:p>
                      </a:txBody>
                      <a:tcPr marL="61311" marR="6131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815303586"/>
                      </a:ext>
                    </a:extLst>
                  </a:tr>
                  <a:tr h="190746">
                    <a:tc>
                      <a:txBody>
                        <a:bodyPr/>
                        <a:lstStyle/>
                        <a:p>
                          <a:pPr marL="0" marR="0">
                            <a:spcBef>
                              <a:spcPts val="0"/>
                            </a:spcBef>
                            <a:spcAft>
                              <a:spcPts val="0"/>
                            </a:spcAft>
                          </a:pPr>
                          <a14:m>
                            <m:oMathPara xmlns:m="http://schemas.openxmlformats.org/officeDocument/2006/math">
                              <m:oMathParaPr>
                                <m:jc m:val="centerGroup"/>
                              </m:oMathParaPr>
                              <m:oMath xmlns:m="http://schemas.openxmlformats.org/officeDocument/2006/math">
                                <m:r>
                                  <a:rPr lang="en-US" sz="1300" smtClean="0">
                                    <a:solidFill>
                                      <a:schemeClr val="tx1"/>
                                    </a:solidFill>
                                    <a:latin typeface="Cambria Math" panose="02040503050406030204" pitchFamily="18" charset="0"/>
                                  </a:rPr>
                                  <m:t>𝑛</m:t>
                                </m:r>
                                <m:r>
                                  <a:rPr lang="en-US" sz="1300" smtClean="0">
                                    <a:solidFill>
                                      <a:schemeClr val="tx1"/>
                                    </a:solidFill>
                                    <a:latin typeface="Cambria Math" panose="02040503050406030204" pitchFamily="18" charset="0"/>
                                  </a:rPr>
                                  <m:t>=1</m:t>
                                </m:r>
                              </m:oMath>
                            </m:oMathPara>
                          </a14:m>
                          <a:endParaRPr lang="de-CH" sz="1300" dirty="0">
                            <a:solidFill>
                              <a:schemeClr val="tx1"/>
                            </a:solidFill>
                          </a:endParaRPr>
                        </a:p>
                      </a:txBody>
                      <a:tcPr marL="61311" marR="6131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spcBef>
                              <a:spcPts val="0"/>
                            </a:spcBef>
                            <a:spcAft>
                              <a:spcPts val="0"/>
                            </a:spcAft>
                          </a:pPr>
                          <a:r>
                            <a:rPr lang="en-US" sz="1300" dirty="0">
                              <a:solidFill>
                                <a:schemeClr val="tx1"/>
                              </a:solidFill>
                            </a:rPr>
                            <a:t>0.0000</a:t>
                          </a:r>
                          <a:endParaRPr lang="de-CH" sz="1300" dirty="0">
                            <a:solidFill>
                              <a:schemeClr val="tx1"/>
                            </a:solidFill>
                          </a:endParaRPr>
                        </a:p>
                      </a:txBody>
                      <a:tcPr marL="61311" marR="6131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B5B00"/>
                        </a:solidFill>
                      </a:tcPr>
                    </a:tc>
                    <a:tc>
                      <a:txBody>
                        <a:bodyPr/>
                        <a:lstStyle/>
                        <a:p>
                          <a:pPr marL="0" marR="0">
                            <a:spcBef>
                              <a:spcPts val="0"/>
                            </a:spcBef>
                            <a:spcAft>
                              <a:spcPts val="0"/>
                            </a:spcAft>
                          </a:pPr>
                          <a:r>
                            <a:rPr lang="en-US" sz="1300">
                              <a:solidFill>
                                <a:schemeClr val="tx1"/>
                              </a:solidFill>
                            </a:rPr>
                            <a:t> </a:t>
                          </a:r>
                          <a:endParaRPr lang="de-CH" sz="1300">
                            <a:solidFill>
                              <a:schemeClr val="tx1"/>
                            </a:solidFill>
                          </a:endParaRPr>
                        </a:p>
                      </a:txBody>
                      <a:tcPr marL="61311" marR="6131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spcBef>
                              <a:spcPts val="0"/>
                            </a:spcBef>
                            <a:spcAft>
                              <a:spcPts val="0"/>
                            </a:spcAft>
                          </a:pPr>
                          <a:r>
                            <a:rPr lang="en-US" sz="1300">
                              <a:solidFill>
                                <a:schemeClr val="tx1"/>
                              </a:solidFill>
                            </a:rPr>
                            <a:t> </a:t>
                          </a:r>
                          <a:endParaRPr lang="de-CH" sz="1300">
                            <a:solidFill>
                              <a:schemeClr val="tx1"/>
                            </a:solidFill>
                          </a:endParaRPr>
                        </a:p>
                      </a:txBody>
                      <a:tcPr marL="61311" marR="6131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spcBef>
                              <a:spcPts val="0"/>
                            </a:spcBef>
                            <a:spcAft>
                              <a:spcPts val="0"/>
                            </a:spcAft>
                          </a:pPr>
                          <a:r>
                            <a:rPr lang="en-US" sz="1300">
                              <a:solidFill>
                                <a:schemeClr val="tx1"/>
                              </a:solidFill>
                            </a:rPr>
                            <a:t> </a:t>
                          </a:r>
                          <a:endParaRPr lang="de-CH" sz="1300">
                            <a:solidFill>
                              <a:schemeClr val="tx1"/>
                            </a:solidFill>
                          </a:endParaRPr>
                        </a:p>
                      </a:txBody>
                      <a:tcPr marL="61311" marR="6131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spcBef>
                              <a:spcPts val="0"/>
                            </a:spcBef>
                            <a:spcAft>
                              <a:spcPts val="0"/>
                            </a:spcAft>
                          </a:pPr>
                          <a:r>
                            <a:rPr lang="en-US" sz="1300">
                              <a:solidFill>
                                <a:schemeClr val="tx1"/>
                              </a:solidFill>
                            </a:rPr>
                            <a:t> </a:t>
                          </a:r>
                          <a:endParaRPr lang="de-CH" sz="1300">
                            <a:solidFill>
                              <a:schemeClr val="tx1"/>
                            </a:solidFill>
                          </a:endParaRPr>
                        </a:p>
                      </a:txBody>
                      <a:tcPr marL="61311" marR="6131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spcBef>
                              <a:spcPts val="0"/>
                            </a:spcBef>
                            <a:spcAft>
                              <a:spcPts val="0"/>
                            </a:spcAft>
                          </a:pPr>
                          <a:r>
                            <a:rPr lang="en-US" sz="1300">
                              <a:solidFill>
                                <a:schemeClr val="tx1"/>
                              </a:solidFill>
                            </a:rPr>
                            <a:t> </a:t>
                          </a:r>
                          <a:endParaRPr lang="de-CH" sz="1300">
                            <a:solidFill>
                              <a:schemeClr val="tx1"/>
                            </a:solidFill>
                          </a:endParaRPr>
                        </a:p>
                      </a:txBody>
                      <a:tcPr marL="61311" marR="6131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821331163"/>
                      </a:ext>
                    </a:extLst>
                  </a:tr>
                  <a:tr h="190746">
                    <a:tc>
                      <a:txBody>
                        <a:bodyPr/>
                        <a:lstStyle/>
                        <a:p>
                          <a:pPr marL="0" marR="0">
                            <a:spcBef>
                              <a:spcPts val="0"/>
                            </a:spcBef>
                            <a:spcAft>
                              <a:spcPts val="0"/>
                            </a:spcAft>
                          </a:pPr>
                          <a14:m>
                            <m:oMathPara xmlns:m="http://schemas.openxmlformats.org/officeDocument/2006/math">
                              <m:oMathParaPr>
                                <m:jc m:val="centerGroup"/>
                              </m:oMathParaPr>
                              <m:oMath xmlns:m="http://schemas.openxmlformats.org/officeDocument/2006/math">
                                <m:r>
                                  <a:rPr lang="en-US" sz="1300" smtClean="0">
                                    <a:solidFill>
                                      <a:schemeClr val="tx1"/>
                                    </a:solidFill>
                                    <a:latin typeface="Cambria Math" panose="02040503050406030204" pitchFamily="18" charset="0"/>
                                  </a:rPr>
                                  <m:t>𝑛</m:t>
                                </m:r>
                                <m:r>
                                  <a:rPr lang="en-US" sz="1300" smtClean="0">
                                    <a:solidFill>
                                      <a:schemeClr val="tx1"/>
                                    </a:solidFill>
                                    <a:latin typeface="Cambria Math" panose="02040503050406030204" pitchFamily="18" charset="0"/>
                                  </a:rPr>
                                  <m:t>=2</m:t>
                                </m:r>
                              </m:oMath>
                            </m:oMathPara>
                          </a14:m>
                          <a:endParaRPr lang="de-CH" sz="1300">
                            <a:solidFill>
                              <a:schemeClr val="tx1"/>
                            </a:solidFill>
                          </a:endParaRPr>
                        </a:p>
                      </a:txBody>
                      <a:tcPr marL="61311" marR="6131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spcBef>
                              <a:spcPts val="0"/>
                            </a:spcBef>
                            <a:spcAft>
                              <a:spcPts val="0"/>
                            </a:spcAft>
                          </a:pPr>
                          <a:r>
                            <a:rPr lang="en-US" sz="1300" dirty="0">
                              <a:solidFill>
                                <a:schemeClr val="tx1"/>
                              </a:solidFill>
                            </a:rPr>
                            <a:t>0.9817</a:t>
                          </a:r>
                          <a:endParaRPr lang="de-CH" sz="1300" dirty="0">
                            <a:solidFill>
                              <a:schemeClr val="tx1"/>
                            </a:solidFill>
                          </a:endParaRPr>
                        </a:p>
                      </a:txBody>
                      <a:tcPr marL="61311" marR="6131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ED43E"/>
                        </a:solidFill>
                      </a:tcPr>
                    </a:tc>
                    <a:tc>
                      <a:txBody>
                        <a:bodyPr/>
                        <a:lstStyle/>
                        <a:p>
                          <a:pPr marL="0" marR="0">
                            <a:spcBef>
                              <a:spcPts val="0"/>
                            </a:spcBef>
                            <a:spcAft>
                              <a:spcPts val="0"/>
                            </a:spcAft>
                          </a:pPr>
                          <a:r>
                            <a:rPr lang="en-US" sz="1300" dirty="0">
                              <a:solidFill>
                                <a:schemeClr val="tx1"/>
                              </a:solidFill>
                            </a:rPr>
                            <a:t>0.0000</a:t>
                          </a:r>
                          <a:endParaRPr lang="de-CH" sz="1300" dirty="0">
                            <a:solidFill>
                              <a:schemeClr val="tx1"/>
                            </a:solidFill>
                          </a:endParaRPr>
                        </a:p>
                      </a:txBody>
                      <a:tcPr marL="61311" marR="6131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B5B00"/>
                        </a:solidFill>
                      </a:tcPr>
                    </a:tc>
                    <a:tc>
                      <a:txBody>
                        <a:bodyPr/>
                        <a:lstStyle/>
                        <a:p>
                          <a:pPr marL="0" marR="0">
                            <a:spcBef>
                              <a:spcPts val="0"/>
                            </a:spcBef>
                            <a:spcAft>
                              <a:spcPts val="0"/>
                            </a:spcAft>
                          </a:pPr>
                          <a:r>
                            <a:rPr lang="en-US" sz="1300">
                              <a:solidFill>
                                <a:schemeClr val="tx1"/>
                              </a:solidFill>
                            </a:rPr>
                            <a:t> </a:t>
                          </a:r>
                          <a:endParaRPr lang="de-CH" sz="1300">
                            <a:solidFill>
                              <a:schemeClr val="tx1"/>
                            </a:solidFill>
                          </a:endParaRPr>
                        </a:p>
                      </a:txBody>
                      <a:tcPr marL="61311" marR="6131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spcBef>
                              <a:spcPts val="0"/>
                            </a:spcBef>
                            <a:spcAft>
                              <a:spcPts val="0"/>
                            </a:spcAft>
                          </a:pPr>
                          <a:r>
                            <a:rPr lang="en-US" sz="1300">
                              <a:solidFill>
                                <a:schemeClr val="tx1"/>
                              </a:solidFill>
                            </a:rPr>
                            <a:t> </a:t>
                          </a:r>
                          <a:endParaRPr lang="de-CH" sz="1300">
                            <a:solidFill>
                              <a:schemeClr val="tx1"/>
                            </a:solidFill>
                          </a:endParaRPr>
                        </a:p>
                      </a:txBody>
                      <a:tcPr marL="61311" marR="6131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spcBef>
                              <a:spcPts val="0"/>
                            </a:spcBef>
                            <a:spcAft>
                              <a:spcPts val="0"/>
                            </a:spcAft>
                          </a:pPr>
                          <a:r>
                            <a:rPr lang="en-US" sz="1300">
                              <a:solidFill>
                                <a:schemeClr val="tx1"/>
                              </a:solidFill>
                            </a:rPr>
                            <a:t> </a:t>
                          </a:r>
                          <a:endParaRPr lang="de-CH" sz="1300">
                            <a:solidFill>
                              <a:schemeClr val="tx1"/>
                            </a:solidFill>
                          </a:endParaRPr>
                        </a:p>
                      </a:txBody>
                      <a:tcPr marL="61311" marR="6131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spcBef>
                              <a:spcPts val="0"/>
                            </a:spcBef>
                            <a:spcAft>
                              <a:spcPts val="0"/>
                            </a:spcAft>
                          </a:pPr>
                          <a:r>
                            <a:rPr lang="en-US" sz="1300">
                              <a:solidFill>
                                <a:schemeClr val="tx1"/>
                              </a:solidFill>
                            </a:rPr>
                            <a:t> </a:t>
                          </a:r>
                          <a:endParaRPr lang="de-CH" sz="1300">
                            <a:solidFill>
                              <a:schemeClr val="tx1"/>
                            </a:solidFill>
                          </a:endParaRPr>
                        </a:p>
                      </a:txBody>
                      <a:tcPr marL="61311" marR="6131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17032022"/>
                      </a:ext>
                    </a:extLst>
                  </a:tr>
                  <a:tr h="190746">
                    <a:tc>
                      <a:txBody>
                        <a:bodyPr/>
                        <a:lstStyle/>
                        <a:p>
                          <a:pPr marL="0" marR="0">
                            <a:spcBef>
                              <a:spcPts val="0"/>
                            </a:spcBef>
                            <a:spcAft>
                              <a:spcPts val="0"/>
                            </a:spcAft>
                          </a:pPr>
                          <a14:m>
                            <m:oMathPara xmlns:m="http://schemas.openxmlformats.org/officeDocument/2006/math">
                              <m:oMathParaPr>
                                <m:jc m:val="centerGroup"/>
                              </m:oMathParaPr>
                              <m:oMath xmlns:m="http://schemas.openxmlformats.org/officeDocument/2006/math">
                                <m:r>
                                  <a:rPr lang="en-US" sz="1300" smtClean="0">
                                    <a:solidFill>
                                      <a:schemeClr val="tx1"/>
                                    </a:solidFill>
                                    <a:latin typeface="Cambria Math" panose="02040503050406030204" pitchFamily="18" charset="0"/>
                                  </a:rPr>
                                  <m:t>𝑛</m:t>
                                </m:r>
                                <m:r>
                                  <a:rPr lang="en-US" sz="1300" smtClean="0">
                                    <a:solidFill>
                                      <a:schemeClr val="tx1"/>
                                    </a:solidFill>
                                    <a:latin typeface="Cambria Math" panose="02040503050406030204" pitchFamily="18" charset="0"/>
                                  </a:rPr>
                                  <m:t>=3</m:t>
                                </m:r>
                              </m:oMath>
                            </m:oMathPara>
                          </a14:m>
                          <a:endParaRPr lang="de-CH" sz="1300">
                            <a:solidFill>
                              <a:schemeClr val="tx1"/>
                            </a:solidFill>
                          </a:endParaRPr>
                        </a:p>
                      </a:txBody>
                      <a:tcPr marL="61311" marR="6131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spcBef>
                              <a:spcPts val="0"/>
                            </a:spcBef>
                            <a:spcAft>
                              <a:spcPts val="0"/>
                            </a:spcAft>
                          </a:pPr>
                          <a:r>
                            <a:rPr lang="en-US" sz="1300" dirty="0">
                              <a:solidFill>
                                <a:schemeClr val="tx1"/>
                              </a:solidFill>
                            </a:rPr>
                            <a:t>1.0000</a:t>
                          </a:r>
                          <a:endParaRPr lang="de-CH" sz="1300" dirty="0">
                            <a:solidFill>
                              <a:schemeClr val="tx1"/>
                            </a:solidFill>
                          </a:endParaRPr>
                        </a:p>
                      </a:txBody>
                      <a:tcPr marL="61311" marR="6131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40000"/>
                            <a:lumOff val="60000"/>
                          </a:schemeClr>
                        </a:solidFill>
                      </a:tcPr>
                    </a:tc>
                    <a:tc>
                      <a:txBody>
                        <a:bodyPr/>
                        <a:lstStyle/>
                        <a:p>
                          <a:pPr marL="0" marR="0">
                            <a:spcBef>
                              <a:spcPts val="0"/>
                            </a:spcBef>
                            <a:spcAft>
                              <a:spcPts val="0"/>
                            </a:spcAft>
                          </a:pPr>
                          <a:r>
                            <a:rPr lang="en-US" sz="1300" dirty="0">
                              <a:solidFill>
                                <a:schemeClr val="tx1"/>
                              </a:solidFill>
                            </a:rPr>
                            <a:t>0.9462</a:t>
                          </a:r>
                          <a:endParaRPr lang="de-CH" sz="1300" dirty="0">
                            <a:solidFill>
                              <a:schemeClr val="tx1"/>
                            </a:solidFill>
                          </a:endParaRPr>
                        </a:p>
                      </a:txBody>
                      <a:tcPr marL="61311" marR="6131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ED43E"/>
                        </a:solidFill>
                      </a:tcPr>
                    </a:tc>
                    <a:tc>
                      <a:txBody>
                        <a:bodyPr/>
                        <a:lstStyle/>
                        <a:p>
                          <a:pPr marL="0" marR="0">
                            <a:spcBef>
                              <a:spcPts val="0"/>
                            </a:spcBef>
                            <a:spcAft>
                              <a:spcPts val="0"/>
                            </a:spcAft>
                          </a:pPr>
                          <a:r>
                            <a:rPr lang="en-US" sz="1300" dirty="0">
                              <a:solidFill>
                                <a:schemeClr val="tx1"/>
                              </a:solidFill>
                            </a:rPr>
                            <a:t>0.0000</a:t>
                          </a:r>
                          <a:endParaRPr lang="de-CH" sz="1300" dirty="0">
                            <a:solidFill>
                              <a:schemeClr val="tx1"/>
                            </a:solidFill>
                          </a:endParaRPr>
                        </a:p>
                      </a:txBody>
                      <a:tcPr marL="61311" marR="6131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B5B00"/>
                        </a:solidFill>
                      </a:tcPr>
                    </a:tc>
                    <a:tc>
                      <a:txBody>
                        <a:bodyPr/>
                        <a:lstStyle/>
                        <a:p>
                          <a:pPr marL="0" marR="0">
                            <a:spcBef>
                              <a:spcPts val="0"/>
                            </a:spcBef>
                            <a:spcAft>
                              <a:spcPts val="0"/>
                            </a:spcAft>
                          </a:pPr>
                          <a:r>
                            <a:rPr lang="en-US" sz="1300" dirty="0">
                              <a:solidFill>
                                <a:schemeClr val="tx1"/>
                              </a:solidFill>
                            </a:rPr>
                            <a:t> </a:t>
                          </a:r>
                          <a:endParaRPr lang="de-CH" sz="1300" dirty="0">
                            <a:solidFill>
                              <a:schemeClr val="tx1"/>
                            </a:solidFill>
                          </a:endParaRPr>
                        </a:p>
                      </a:txBody>
                      <a:tcPr marL="61311" marR="6131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spcBef>
                              <a:spcPts val="0"/>
                            </a:spcBef>
                            <a:spcAft>
                              <a:spcPts val="0"/>
                            </a:spcAft>
                          </a:pPr>
                          <a:r>
                            <a:rPr lang="en-US" sz="1300">
                              <a:solidFill>
                                <a:schemeClr val="tx1"/>
                              </a:solidFill>
                            </a:rPr>
                            <a:t> </a:t>
                          </a:r>
                          <a:endParaRPr lang="de-CH" sz="1300">
                            <a:solidFill>
                              <a:schemeClr val="tx1"/>
                            </a:solidFill>
                          </a:endParaRPr>
                        </a:p>
                      </a:txBody>
                      <a:tcPr marL="61311" marR="6131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spcBef>
                              <a:spcPts val="0"/>
                            </a:spcBef>
                            <a:spcAft>
                              <a:spcPts val="0"/>
                            </a:spcAft>
                          </a:pPr>
                          <a:r>
                            <a:rPr lang="en-US" sz="1300">
                              <a:solidFill>
                                <a:schemeClr val="tx1"/>
                              </a:solidFill>
                            </a:rPr>
                            <a:t> </a:t>
                          </a:r>
                          <a:endParaRPr lang="de-CH" sz="1300">
                            <a:solidFill>
                              <a:schemeClr val="tx1"/>
                            </a:solidFill>
                          </a:endParaRPr>
                        </a:p>
                      </a:txBody>
                      <a:tcPr marL="61311" marR="6131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73877615"/>
                      </a:ext>
                    </a:extLst>
                  </a:tr>
                  <a:tr h="190746">
                    <a:tc>
                      <a:txBody>
                        <a:bodyPr/>
                        <a:lstStyle/>
                        <a:p>
                          <a:pPr marL="0" marR="0">
                            <a:spcBef>
                              <a:spcPts val="0"/>
                            </a:spcBef>
                            <a:spcAft>
                              <a:spcPts val="0"/>
                            </a:spcAft>
                          </a:pPr>
                          <a14:m>
                            <m:oMathPara xmlns:m="http://schemas.openxmlformats.org/officeDocument/2006/math">
                              <m:oMathParaPr>
                                <m:jc m:val="centerGroup"/>
                              </m:oMathParaPr>
                              <m:oMath xmlns:m="http://schemas.openxmlformats.org/officeDocument/2006/math">
                                <m:r>
                                  <a:rPr lang="en-US" sz="1300" smtClean="0">
                                    <a:solidFill>
                                      <a:schemeClr val="tx1"/>
                                    </a:solidFill>
                                    <a:latin typeface="Cambria Math" panose="02040503050406030204" pitchFamily="18" charset="0"/>
                                  </a:rPr>
                                  <m:t>𝑛</m:t>
                                </m:r>
                                <m:r>
                                  <a:rPr lang="en-US" sz="1300" smtClean="0">
                                    <a:solidFill>
                                      <a:schemeClr val="tx1"/>
                                    </a:solidFill>
                                    <a:latin typeface="Cambria Math" panose="02040503050406030204" pitchFamily="18" charset="0"/>
                                  </a:rPr>
                                  <m:t>=4</m:t>
                                </m:r>
                              </m:oMath>
                            </m:oMathPara>
                          </a14:m>
                          <a:endParaRPr lang="de-CH" sz="1300">
                            <a:solidFill>
                              <a:schemeClr val="tx1"/>
                            </a:solidFill>
                          </a:endParaRPr>
                        </a:p>
                      </a:txBody>
                      <a:tcPr marL="61311" marR="6131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spcBef>
                              <a:spcPts val="0"/>
                            </a:spcBef>
                            <a:spcAft>
                              <a:spcPts val="0"/>
                            </a:spcAft>
                          </a:pPr>
                          <a:r>
                            <a:rPr lang="en-US" sz="1300" dirty="0">
                              <a:solidFill>
                                <a:schemeClr val="tx1"/>
                              </a:solidFill>
                            </a:rPr>
                            <a:t>1.0000</a:t>
                          </a:r>
                          <a:endParaRPr lang="de-CH" sz="1300" dirty="0">
                            <a:solidFill>
                              <a:schemeClr val="tx1"/>
                            </a:solidFill>
                          </a:endParaRPr>
                        </a:p>
                      </a:txBody>
                      <a:tcPr marL="61311" marR="6131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40000"/>
                            <a:lumOff val="60000"/>
                          </a:schemeClr>
                        </a:solidFill>
                      </a:tcPr>
                    </a:tc>
                    <a:tc>
                      <a:txBody>
                        <a:bodyPr/>
                        <a:lstStyle/>
                        <a:p>
                          <a:pPr marL="0" marR="0">
                            <a:spcBef>
                              <a:spcPts val="0"/>
                            </a:spcBef>
                            <a:spcAft>
                              <a:spcPts val="0"/>
                            </a:spcAft>
                          </a:pPr>
                          <a:r>
                            <a:rPr lang="en-US" sz="1300" dirty="0">
                              <a:solidFill>
                                <a:schemeClr val="tx1"/>
                              </a:solidFill>
                            </a:rPr>
                            <a:t>0.9998</a:t>
                          </a:r>
                          <a:endParaRPr lang="de-CH" sz="1300" dirty="0">
                            <a:solidFill>
                              <a:schemeClr val="tx1"/>
                            </a:solidFill>
                          </a:endParaRPr>
                        </a:p>
                      </a:txBody>
                      <a:tcPr marL="61311" marR="6131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40000"/>
                            <a:lumOff val="60000"/>
                          </a:schemeClr>
                        </a:solidFill>
                      </a:tcPr>
                    </a:tc>
                    <a:tc>
                      <a:txBody>
                        <a:bodyPr/>
                        <a:lstStyle/>
                        <a:p>
                          <a:pPr marL="0" marR="0">
                            <a:spcBef>
                              <a:spcPts val="0"/>
                            </a:spcBef>
                            <a:spcAft>
                              <a:spcPts val="0"/>
                            </a:spcAft>
                          </a:pPr>
                          <a:r>
                            <a:rPr lang="en-US" sz="1300" dirty="0">
                              <a:solidFill>
                                <a:schemeClr val="tx1"/>
                              </a:solidFill>
                            </a:rPr>
                            <a:t>0.8954</a:t>
                          </a:r>
                          <a:endParaRPr lang="de-CH" sz="1300" dirty="0">
                            <a:solidFill>
                              <a:schemeClr val="tx1"/>
                            </a:solidFill>
                          </a:endParaRPr>
                        </a:p>
                      </a:txBody>
                      <a:tcPr marL="61311" marR="6131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B5B00"/>
                        </a:solidFill>
                      </a:tcPr>
                    </a:tc>
                    <a:tc>
                      <a:txBody>
                        <a:bodyPr/>
                        <a:lstStyle/>
                        <a:p>
                          <a:pPr marL="0" marR="0">
                            <a:spcBef>
                              <a:spcPts val="0"/>
                            </a:spcBef>
                            <a:spcAft>
                              <a:spcPts val="0"/>
                            </a:spcAft>
                          </a:pPr>
                          <a:r>
                            <a:rPr lang="en-US" sz="1300" dirty="0">
                              <a:solidFill>
                                <a:schemeClr val="tx1"/>
                              </a:solidFill>
                            </a:rPr>
                            <a:t>0.0000</a:t>
                          </a:r>
                          <a:endParaRPr lang="de-CH" sz="1300" dirty="0">
                            <a:solidFill>
                              <a:schemeClr val="tx1"/>
                            </a:solidFill>
                          </a:endParaRPr>
                        </a:p>
                      </a:txBody>
                      <a:tcPr marL="61311" marR="6131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B5B00"/>
                        </a:solidFill>
                      </a:tcPr>
                    </a:tc>
                    <a:tc>
                      <a:txBody>
                        <a:bodyPr/>
                        <a:lstStyle/>
                        <a:p>
                          <a:pPr marL="0" marR="0">
                            <a:spcBef>
                              <a:spcPts val="0"/>
                            </a:spcBef>
                            <a:spcAft>
                              <a:spcPts val="0"/>
                            </a:spcAft>
                          </a:pPr>
                          <a:r>
                            <a:rPr lang="en-US" sz="1300" dirty="0">
                              <a:solidFill>
                                <a:schemeClr val="tx1"/>
                              </a:solidFill>
                            </a:rPr>
                            <a:t> </a:t>
                          </a:r>
                          <a:endParaRPr lang="de-CH" sz="1300" dirty="0">
                            <a:solidFill>
                              <a:schemeClr val="tx1"/>
                            </a:solidFill>
                          </a:endParaRPr>
                        </a:p>
                      </a:txBody>
                      <a:tcPr marL="61311" marR="6131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spcBef>
                              <a:spcPts val="0"/>
                            </a:spcBef>
                            <a:spcAft>
                              <a:spcPts val="0"/>
                            </a:spcAft>
                          </a:pPr>
                          <a:r>
                            <a:rPr lang="en-US" sz="1300" dirty="0">
                              <a:solidFill>
                                <a:schemeClr val="tx1"/>
                              </a:solidFill>
                            </a:rPr>
                            <a:t> </a:t>
                          </a:r>
                          <a:endParaRPr lang="de-CH" sz="1300" dirty="0">
                            <a:solidFill>
                              <a:schemeClr val="tx1"/>
                            </a:solidFill>
                          </a:endParaRPr>
                        </a:p>
                      </a:txBody>
                      <a:tcPr marL="61311" marR="6131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285585343"/>
                      </a:ext>
                    </a:extLst>
                  </a:tr>
                  <a:tr h="190746">
                    <a:tc>
                      <a:txBody>
                        <a:bodyPr/>
                        <a:lstStyle/>
                        <a:p>
                          <a:pPr marL="0" marR="0">
                            <a:spcBef>
                              <a:spcPts val="0"/>
                            </a:spcBef>
                            <a:spcAft>
                              <a:spcPts val="0"/>
                            </a:spcAft>
                          </a:pPr>
                          <a14:m>
                            <m:oMathPara xmlns:m="http://schemas.openxmlformats.org/officeDocument/2006/math">
                              <m:oMathParaPr>
                                <m:jc m:val="centerGroup"/>
                              </m:oMathParaPr>
                              <m:oMath xmlns:m="http://schemas.openxmlformats.org/officeDocument/2006/math">
                                <m:r>
                                  <a:rPr lang="en-US" sz="1300" smtClean="0">
                                    <a:solidFill>
                                      <a:schemeClr val="tx1"/>
                                    </a:solidFill>
                                    <a:latin typeface="Cambria Math" panose="02040503050406030204" pitchFamily="18" charset="0"/>
                                  </a:rPr>
                                  <m:t>𝑛</m:t>
                                </m:r>
                                <m:r>
                                  <a:rPr lang="en-US" sz="1300" smtClean="0">
                                    <a:solidFill>
                                      <a:schemeClr val="tx1"/>
                                    </a:solidFill>
                                    <a:latin typeface="Cambria Math" panose="02040503050406030204" pitchFamily="18" charset="0"/>
                                  </a:rPr>
                                  <m:t>=5</m:t>
                                </m:r>
                              </m:oMath>
                            </m:oMathPara>
                          </a14:m>
                          <a:endParaRPr lang="de-CH" sz="1300">
                            <a:solidFill>
                              <a:schemeClr val="tx1"/>
                            </a:solidFill>
                          </a:endParaRPr>
                        </a:p>
                      </a:txBody>
                      <a:tcPr marL="61311" marR="6131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spcBef>
                              <a:spcPts val="0"/>
                            </a:spcBef>
                            <a:spcAft>
                              <a:spcPts val="0"/>
                            </a:spcAft>
                          </a:pPr>
                          <a:r>
                            <a:rPr lang="en-US" sz="1300" dirty="0">
                              <a:solidFill>
                                <a:schemeClr val="tx1"/>
                              </a:solidFill>
                            </a:rPr>
                            <a:t>1.0000</a:t>
                          </a:r>
                          <a:endParaRPr lang="de-CH" sz="1300" dirty="0">
                            <a:solidFill>
                              <a:schemeClr val="tx1"/>
                            </a:solidFill>
                          </a:endParaRPr>
                        </a:p>
                      </a:txBody>
                      <a:tcPr marL="61311" marR="6131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40000"/>
                            <a:lumOff val="60000"/>
                          </a:schemeClr>
                        </a:solidFill>
                      </a:tcPr>
                    </a:tc>
                    <a:tc>
                      <a:txBody>
                        <a:bodyPr/>
                        <a:lstStyle/>
                        <a:p>
                          <a:pPr marL="0" marR="0">
                            <a:spcBef>
                              <a:spcPts val="0"/>
                            </a:spcBef>
                            <a:spcAft>
                              <a:spcPts val="0"/>
                            </a:spcAft>
                          </a:pPr>
                          <a:r>
                            <a:rPr lang="en-US" sz="1300" dirty="0">
                              <a:solidFill>
                                <a:schemeClr val="tx1"/>
                              </a:solidFill>
                            </a:rPr>
                            <a:t>1.0000</a:t>
                          </a:r>
                          <a:endParaRPr lang="de-CH" sz="1300" dirty="0">
                            <a:solidFill>
                              <a:schemeClr val="tx1"/>
                            </a:solidFill>
                          </a:endParaRPr>
                        </a:p>
                      </a:txBody>
                      <a:tcPr marL="61311" marR="6131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40000"/>
                            <a:lumOff val="60000"/>
                          </a:schemeClr>
                        </a:solidFill>
                      </a:tcPr>
                    </a:tc>
                    <a:tc>
                      <a:txBody>
                        <a:bodyPr/>
                        <a:lstStyle/>
                        <a:p>
                          <a:pPr marL="0" marR="0">
                            <a:spcBef>
                              <a:spcPts val="0"/>
                            </a:spcBef>
                            <a:spcAft>
                              <a:spcPts val="0"/>
                            </a:spcAft>
                          </a:pPr>
                          <a:r>
                            <a:rPr lang="en-US" sz="1300" dirty="0">
                              <a:solidFill>
                                <a:schemeClr val="tx1"/>
                              </a:solidFill>
                            </a:rPr>
                            <a:t>0.9995</a:t>
                          </a:r>
                          <a:endParaRPr lang="de-CH" sz="1300" dirty="0">
                            <a:solidFill>
                              <a:schemeClr val="tx1"/>
                            </a:solidFill>
                          </a:endParaRPr>
                        </a:p>
                      </a:txBody>
                      <a:tcPr marL="61311" marR="6131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40000"/>
                            <a:lumOff val="60000"/>
                          </a:schemeClr>
                        </a:solidFill>
                      </a:tcPr>
                    </a:tc>
                    <a:tc>
                      <a:txBody>
                        <a:bodyPr/>
                        <a:lstStyle/>
                        <a:p>
                          <a:pPr marL="0" marR="0">
                            <a:spcBef>
                              <a:spcPts val="0"/>
                            </a:spcBef>
                            <a:spcAft>
                              <a:spcPts val="0"/>
                            </a:spcAft>
                          </a:pPr>
                          <a:r>
                            <a:rPr lang="en-US" sz="1300" dirty="0">
                              <a:solidFill>
                                <a:schemeClr val="tx1"/>
                              </a:solidFill>
                            </a:rPr>
                            <a:t>0.8321</a:t>
                          </a:r>
                          <a:endParaRPr lang="de-CH" sz="1300" dirty="0">
                            <a:solidFill>
                              <a:schemeClr val="tx1"/>
                            </a:solidFill>
                          </a:endParaRPr>
                        </a:p>
                      </a:txBody>
                      <a:tcPr marL="61311" marR="6131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B5B00"/>
                        </a:solidFill>
                      </a:tcPr>
                    </a:tc>
                    <a:tc>
                      <a:txBody>
                        <a:bodyPr/>
                        <a:lstStyle/>
                        <a:p>
                          <a:pPr marL="0" marR="0">
                            <a:spcBef>
                              <a:spcPts val="0"/>
                            </a:spcBef>
                            <a:spcAft>
                              <a:spcPts val="0"/>
                            </a:spcAft>
                          </a:pPr>
                          <a:r>
                            <a:rPr lang="en-US" sz="1300" dirty="0">
                              <a:solidFill>
                                <a:schemeClr val="tx1"/>
                              </a:solidFill>
                            </a:rPr>
                            <a:t>0.0000</a:t>
                          </a:r>
                          <a:endParaRPr lang="de-CH" sz="1300" dirty="0">
                            <a:solidFill>
                              <a:schemeClr val="tx1"/>
                            </a:solidFill>
                          </a:endParaRPr>
                        </a:p>
                      </a:txBody>
                      <a:tcPr marL="61311" marR="6131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B5B00"/>
                        </a:solidFill>
                      </a:tcPr>
                    </a:tc>
                    <a:tc>
                      <a:txBody>
                        <a:bodyPr/>
                        <a:lstStyle/>
                        <a:p>
                          <a:pPr marL="0" marR="0">
                            <a:spcBef>
                              <a:spcPts val="0"/>
                            </a:spcBef>
                            <a:spcAft>
                              <a:spcPts val="0"/>
                            </a:spcAft>
                          </a:pPr>
                          <a:r>
                            <a:rPr lang="en-US" sz="1300" dirty="0">
                              <a:solidFill>
                                <a:schemeClr val="tx1"/>
                              </a:solidFill>
                            </a:rPr>
                            <a:t> </a:t>
                          </a:r>
                          <a:endParaRPr lang="de-CH" sz="1300" dirty="0">
                            <a:solidFill>
                              <a:schemeClr val="tx1"/>
                            </a:solidFill>
                          </a:endParaRPr>
                        </a:p>
                      </a:txBody>
                      <a:tcPr marL="61311" marR="6131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4262218137"/>
                      </a:ext>
                    </a:extLst>
                  </a:tr>
                  <a:tr h="190746">
                    <a:tc>
                      <a:txBody>
                        <a:bodyPr/>
                        <a:lstStyle/>
                        <a:p>
                          <a:pPr marL="0" marR="0">
                            <a:spcBef>
                              <a:spcPts val="0"/>
                            </a:spcBef>
                            <a:spcAft>
                              <a:spcPts val="0"/>
                            </a:spcAft>
                          </a:pPr>
                          <a14:m>
                            <m:oMathPara xmlns:m="http://schemas.openxmlformats.org/officeDocument/2006/math">
                              <m:oMathParaPr>
                                <m:jc m:val="centerGroup"/>
                              </m:oMathParaPr>
                              <m:oMath xmlns:m="http://schemas.openxmlformats.org/officeDocument/2006/math">
                                <m:r>
                                  <a:rPr lang="en-US" sz="1300" smtClean="0">
                                    <a:solidFill>
                                      <a:schemeClr val="tx1"/>
                                    </a:solidFill>
                                    <a:latin typeface="Cambria Math" panose="02040503050406030204" pitchFamily="18" charset="0"/>
                                  </a:rPr>
                                  <m:t>𝑛</m:t>
                                </m:r>
                                <m:r>
                                  <a:rPr lang="en-US" sz="1300" smtClean="0">
                                    <a:solidFill>
                                      <a:schemeClr val="tx1"/>
                                    </a:solidFill>
                                    <a:latin typeface="Cambria Math" panose="02040503050406030204" pitchFamily="18" charset="0"/>
                                  </a:rPr>
                                  <m:t>=6</m:t>
                                </m:r>
                              </m:oMath>
                            </m:oMathPara>
                          </a14:m>
                          <a:endParaRPr lang="de-CH" sz="1300">
                            <a:solidFill>
                              <a:schemeClr val="tx1"/>
                            </a:solidFill>
                          </a:endParaRPr>
                        </a:p>
                      </a:txBody>
                      <a:tcPr marL="61311" marR="6131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spcBef>
                              <a:spcPts val="0"/>
                            </a:spcBef>
                            <a:spcAft>
                              <a:spcPts val="0"/>
                            </a:spcAft>
                          </a:pPr>
                          <a:r>
                            <a:rPr lang="en-US" sz="1300" dirty="0">
                              <a:solidFill>
                                <a:schemeClr val="tx1"/>
                              </a:solidFill>
                            </a:rPr>
                            <a:t>1.0000</a:t>
                          </a:r>
                          <a:endParaRPr lang="de-CH" sz="1300" dirty="0">
                            <a:solidFill>
                              <a:schemeClr val="tx1"/>
                            </a:solidFill>
                          </a:endParaRPr>
                        </a:p>
                      </a:txBody>
                      <a:tcPr marL="61311" marR="6131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40000"/>
                            <a:lumOff val="60000"/>
                          </a:schemeClr>
                        </a:solidFill>
                      </a:tcPr>
                    </a:tc>
                    <a:tc>
                      <a:txBody>
                        <a:bodyPr/>
                        <a:lstStyle/>
                        <a:p>
                          <a:pPr marL="0" marR="0">
                            <a:spcBef>
                              <a:spcPts val="0"/>
                            </a:spcBef>
                            <a:spcAft>
                              <a:spcPts val="0"/>
                            </a:spcAft>
                          </a:pPr>
                          <a:r>
                            <a:rPr lang="en-US" sz="1300" dirty="0">
                              <a:solidFill>
                                <a:schemeClr val="tx1"/>
                              </a:solidFill>
                            </a:rPr>
                            <a:t>1.0000</a:t>
                          </a:r>
                          <a:endParaRPr lang="de-CH" sz="1300" dirty="0">
                            <a:solidFill>
                              <a:schemeClr val="tx1"/>
                            </a:solidFill>
                          </a:endParaRPr>
                        </a:p>
                      </a:txBody>
                      <a:tcPr marL="61311" marR="6131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40000"/>
                            <a:lumOff val="60000"/>
                          </a:schemeClr>
                        </a:solidFill>
                      </a:tcPr>
                    </a:tc>
                    <a:tc>
                      <a:txBody>
                        <a:bodyPr/>
                        <a:lstStyle/>
                        <a:p>
                          <a:pPr marL="0" marR="0">
                            <a:spcBef>
                              <a:spcPts val="0"/>
                            </a:spcBef>
                            <a:spcAft>
                              <a:spcPts val="0"/>
                            </a:spcAft>
                          </a:pPr>
                          <a:r>
                            <a:rPr lang="en-US" sz="1300" dirty="0">
                              <a:solidFill>
                                <a:schemeClr val="tx1"/>
                              </a:solidFill>
                            </a:rPr>
                            <a:t>1.0000</a:t>
                          </a:r>
                          <a:endParaRPr lang="de-CH" sz="1300" dirty="0">
                            <a:solidFill>
                              <a:schemeClr val="tx1"/>
                            </a:solidFill>
                          </a:endParaRPr>
                        </a:p>
                      </a:txBody>
                      <a:tcPr marL="61311" marR="6131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40000"/>
                            <a:lumOff val="60000"/>
                          </a:schemeClr>
                        </a:solidFill>
                      </a:tcPr>
                    </a:tc>
                    <a:tc>
                      <a:txBody>
                        <a:bodyPr/>
                        <a:lstStyle/>
                        <a:p>
                          <a:pPr marL="0" marR="0">
                            <a:spcBef>
                              <a:spcPts val="0"/>
                            </a:spcBef>
                            <a:spcAft>
                              <a:spcPts val="0"/>
                            </a:spcAft>
                          </a:pPr>
                          <a:r>
                            <a:rPr lang="en-US" sz="1300" dirty="0">
                              <a:solidFill>
                                <a:schemeClr val="tx1"/>
                              </a:solidFill>
                            </a:rPr>
                            <a:t>0.9991</a:t>
                          </a:r>
                          <a:endParaRPr lang="de-CH" sz="1300" dirty="0">
                            <a:solidFill>
                              <a:schemeClr val="tx1"/>
                            </a:solidFill>
                          </a:endParaRPr>
                        </a:p>
                      </a:txBody>
                      <a:tcPr marL="61311" marR="6131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40000"/>
                            <a:lumOff val="60000"/>
                          </a:schemeClr>
                        </a:solidFill>
                      </a:tcPr>
                    </a:tc>
                    <a:tc>
                      <a:txBody>
                        <a:bodyPr/>
                        <a:lstStyle/>
                        <a:p>
                          <a:pPr marL="0" marR="0">
                            <a:spcBef>
                              <a:spcPts val="0"/>
                            </a:spcBef>
                            <a:spcAft>
                              <a:spcPts val="0"/>
                            </a:spcAft>
                          </a:pPr>
                          <a:r>
                            <a:rPr lang="en-US" sz="1300" dirty="0">
                              <a:solidFill>
                                <a:schemeClr val="tx1"/>
                              </a:solidFill>
                            </a:rPr>
                            <a:t>0.7594</a:t>
                          </a:r>
                          <a:endParaRPr lang="de-CH" sz="1300" dirty="0">
                            <a:solidFill>
                              <a:schemeClr val="tx1"/>
                            </a:solidFill>
                          </a:endParaRPr>
                        </a:p>
                      </a:txBody>
                      <a:tcPr marL="61311" marR="6131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B5B00"/>
                        </a:solidFill>
                      </a:tcPr>
                    </a:tc>
                    <a:tc>
                      <a:txBody>
                        <a:bodyPr/>
                        <a:lstStyle/>
                        <a:p>
                          <a:pPr marL="0" marR="0">
                            <a:spcBef>
                              <a:spcPts val="0"/>
                            </a:spcBef>
                            <a:spcAft>
                              <a:spcPts val="0"/>
                            </a:spcAft>
                          </a:pPr>
                          <a:r>
                            <a:rPr lang="en-US" sz="1300" dirty="0">
                              <a:solidFill>
                                <a:schemeClr val="tx1"/>
                              </a:solidFill>
                            </a:rPr>
                            <a:t>0.0000</a:t>
                          </a:r>
                          <a:endParaRPr lang="de-CH" sz="1300" dirty="0">
                            <a:solidFill>
                              <a:schemeClr val="tx1"/>
                            </a:solidFill>
                          </a:endParaRPr>
                        </a:p>
                      </a:txBody>
                      <a:tcPr marL="61311" marR="6131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B5B00"/>
                        </a:solidFill>
                      </a:tcPr>
                    </a:tc>
                    <a:extLst>
                      <a:ext uri="{0D108BD9-81ED-4DB2-BD59-A6C34878D82A}">
                        <a16:rowId xmlns:a16="http://schemas.microsoft.com/office/drawing/2014/main" val="1908831956"/>
                      </a:ext>
                    </a:extLst>
                  </a:tr>
                </a:tbl>
              </a:graphicData>
            </a:graphic>
          </p:graphicFrame>
        </mc:Choice>
        <mc:Fallback xmlns="">
          <p:graphicFrame>
            <p:nvGraphicFramePr>
              <p:cNvPr id="5" name="Table 4"/>
              <p:cNvGraphicFramePr>
                <a:graphicFrameLocks noGrp="1"/>
              </p:cNvGraphicFramePr>
              <p:nvPr>
                <p:extLst>
                  <p:ext uri="{D42A27DB-BD31-4B8C-83A1-F6EECF244321}">
                    <p14:modId xmlns:p14="http://schemas.microsoft.com/office/powerpoint/2010/main" val="2106345216"/>
                  </p:ext>
                </p:extLst>
              </p:nvPr>
            </p:nvGraphicFramePr>
            <p:xfrm>
              <a:off x="1682747" y="2832170"/>
              <a:ext cx="5256581" cy="1386840"/>
            </p:xfrm>
            <a:graphic>
              <a:graphicData uri="http://schemas.openxmlformats.org/drawingml/2006/table">
                <a:tbl>
                  <a:tblPr firstRow="1" firstCol="1" bandRow="1">
                    <a:tableStyleId>{5C22544A-7EE6-4342-B048-85BDC9FD1C3A}</a:tableStyleId>
                  </a:tblPr>
                  <a:tblGrid>
                    <a:gridCol w="567109">
                      <a:extLst>
                        <a:ext uri="{9D8B030D-6E8A-4147-A177-3AD203B41FA5}">
                          <a16:colId xmlns:a16="http://schemas.microsoft.com/office/drawing/2014/main" val="986436400"/>
                        </a:ext>
                      </a:extLst>
                    </a:gridCol>
                    <a:gridCol w="816374">
                      <a:extLst>
                        <a:ext uri="{9D8B030D-6E8A-4147-A177-3AD203B41FA5}">
                          <a16:colId xmlns:a16="http://schemas.microsoft.com/office/drawing/2014/main" val="3303637733"/>
                        </a:ext>
                      </a:extLst>
                    </a:gridCol>
                    <a:gridCol w="817693">
                      <a:extLst>
                        <a:ext uri="{9D8B030D-6E8A-4147-A177-3AD203B41FA5}">
                          <a16:colId xmlns:a16="http://schemas.microsoft.com/office/drawing/2014/main" val="1759047961"/>
                        </a:ext>
                      </a:extLst>
                    </a:gridCol>
                    <a:gridCol w="817693">
                      <a:extLst>
                        <a:ext uri="{9D8B030D-6E8A-4147-A177-3AD203B41FA5}">
                          <a16:colId xmlns:a16="http://schemas.microsoft.com/office/drawing/2014/main" val="3979480939"/>
                        </a:ext>
                      </a:extLst>
                    </a:gridCol>
                    <a:gridCol w="817693">
                      <a:extLst>
                        <a:ext uri="{9D8B030D-6E8A-4147-A177-3AD203B41FA5}">
                          <a16:colId xmlns:a16="http://schemas.microsoft.com/office/drawing/2014/main" val="908962809"/>
                        </a:ext>
                      </a:extLst>
                    </a:gridCol>
                    <a:gridCol w="817693">
                      <a:extLst>
                        <a:ext uri="{9D8B030D-6E8A-4147-A177-3AD203B41FA5}">
                          <a16:colId xmlns:a16="http://schemas.microsoft.com/office/drawing/2014/main" val="3168605021"/>
                        </a:ext>
                      </a:extLst>
                    </a:gridCol>
                    <a:gridCol w="602326">
                      <a:extLst>
                        <a:ext uri="{9D8B030D-6E8A-4147-A177-3AD203B41FA5}">
                          <a16:colId xmlns:a16="http://schemas.microsoft.com/office/drawing/2014/main" val="537257791"/>
                        </a:ext>
                      </a:extLst>
                    </a:gridCol>
                  </a:tblGrid>
                  <a:tr h="198120">
                    <a:tc>
                      <a:txBody>
                        <a:bodyPr/>
                        <a:lstStyle/>
                        <a:p>
                          <a:endParaRPr lang="en-CH"/>
                        </a:p>
                      </a:txBody>
                      <a:tcPr marL="61311" marR="6131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blipFill>
                          <a:blip r:embed="rId2"/>
                          <a:stretch>
                            <a:fillRect t="-6250" r="-824444" b="-631250"/>
                          </a:stretch>
                        </a:blipFill>
                      </a:tcPr>
                    </a:tc>
                    <a:tc>
                      <a:txBody>
                        <a:bodyPr/>
                        <a:lstStyle/>
                        <a:p>
                          <a:endParaRPr lang="en-CH"/>
                        </a:p>
                      </a:txBody>
                      <a:tcPr marL="61311" marR="6131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blipFill>
                          <a:blip r:embed="rId2"/>
                          <a:stretch>
                            <a:fillRect l="-70313" t="-6250" r="-479688" b="-631250"/>
                          </a:stretch>
                        </a:blipFill>
                      </a:tcPr>
                    </a:tc>
                    <a:tc>
                      <a:txBody>
                        <a:bodyPr/>
                        <a:lstStyle/>
                        <a:p>
                          <a:endParaRPr lang="en-CH"/>
                        </a:p>
                      </a:txBody>
                      <a:tcPr marL="61311" marR="6131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blipFill>
                          <a:blip r:embed="rId2"/>
                          <a:stretch>
                            <a:fillRect l="-167692" t="-6250" r="-372308" b="-631250"/>
                          </a:stretch>
                        </a:blipFill>
                      </a:tcPr>
                    </a:tc>
                    <a:tc>
                      <a:txBody>
                        <a:bodyPr/>
                        <a:lstStyle/>
                        <a:p>
                          <a:endParaRPr lang="en-CH"/>
                        </a:p>
                      </a:txBody>
                      <a:tcPr marL="61311" marR="6131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blipFill>
                          <a:blip r:embed="rId2"/>
                          <a:stretch>
                            <a:fillRect l="-271875" t="-6250" r="-278125" b="-631250"/>
                          </a:stretch>
                        </a:blipFill>
                      </a:tcPr>
                    </a:tc>
                    <a:tc>
                      <a:txBody>
                        <a:bodyPr/>
                        <a:lstStyle/>
                        <a:p>
                          <a:endParaRPr lang="en-CH"/>
                        </a:p>
                      </a:txBody>
                      <a:tcPr marL="61311" marR="6131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blipFill>
                          <a:blip r:embed="rId2"/>
                          <a:stretch>
                            <a:fillRect l="-366154" t="-6250" r="-173846" b="-631250"/>
                          </a:stretch>
                        </a:blipFill>
                      </a:tcPr>
                    </a:tc>
                    <a:tc>
                      <a:txBody>
                        <a:bodyPr/>
                        <a:lstStyle/>
                        <a:p>
                          <a:endParaRPr lang="en-CH"/>
                        </a:p>
                      </a:txBody>
                      <a:tcPr marL="61311" marR="6131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blipFill>
                          <a:blip r:embed="rId2"/>
                          <a:stretch>
                            <a:fillRect l="-473438" t="-6250" r="-76563" b="-631250"/>
                          </a:stretch>
                        </a:blipFill>
                      </a:tcPr>
                    </a:tc>
                    <a:tc>
                      <a:txBody>
                        <a:bodyPr/>
                        <a:lstStyle/>
                        <a:p>
                          <a:endParaRPr lang="en-CH"/>
                        </a:p>
                      </a:txBody>
                      <a:tcPr marL="61311" marR="6131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blipFill>
                          <a:blip r:embed="rId2"/>
                          <a:stretch>
                            <a:fillRect l="-764583" t="-6250" r="-2083" b="-631250"/>
                          </a:stretch>
                        </a:blipFill>
                      </a:tcPr>
                    </a:tc>
                    <a:extLst>
                      <a:ext uri="{0D108BD9-81ED-4DB2-BD59-A6C34878D82A}">
                        <a16:rowId xmlns:a16="http://schemas.microsoft.com/office/drawing/2014/main" val="3815303586"/>
                      </a:ext>
                    </a:extLst>
                  </a:tr>
                  <a:tr h="198120">
                    <a:tc>
                      <a:txBody>
                        <a:bodyPr/>
                        <a:lstStyle/>
                        <a:p>
                          <a:endParaRPr lang="en-CH"/>
                        </a:p>
                      </a:txBody>
                      <a:tcPr marL="61311" marR="6131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blipFill>
                          <a:blip r:embed="rId2"/>
                          <a:stretch>
                            <a:fillRect t="-113333" r="-824444" b="-573333"/>
                          </a:stretch>
                        </a:blipFill>
                      </a:tcPr>
                    </a:tc>
                    <a:tc>
                      <a:txBody>
                        <a:bodyPr/>
                        <a:lstStyle/>
                        <a:p>
                          <a:pPr marL="0" marR="0">
                            <a:spcBef>
                              <a:spcPts val="0"/>
                            </a:spcBef>
                            <a:spcAft>
                              <a:spcPts val="0"/>
                            </a:spcAft>
                          </a:pPr>
                          <a:r>
                            <a:rPr lang="en-US" sz="1300" dirty="0">
                              <a:solidFill>
                                <a:schemeClr val="tx1"/>
                              </a:solidFill>
                            </a:rPr>
                            <a:t>0.0000</a:t>
                          </a:r>
                          <a:endParaRPr lang="de-CH" sz="1300" dirty="0">
                            <a:solidFill>
                              <a:schemeClr val="tx1"/>
                            </a:solidFill>
                          </a:endParaRPr>
                        </a:p>
                      </a:txBody>
                      <a:tcPr marL="61311" marR="6131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B5B00"/>
                        </a:solidFill>
                      </a:tcPr>
                    </a:tc>
                    <a:tc>
                      <a:txBody>
                        <a:bodyPr/>
                        <a:lstStyle/>
                        <a:p>
                          <a:pPr marL="0" marR="0">
                            <a:spcBef>
                              <a:spcPts val="0"/>
                            </a:spcBef>
                            <a:spcAft>
                              <a:spcPts val="0"/>
                            </a:spcAft>
                          </a:pPr>
                          <a:r>
                            <a:rPr lang="en-US" sz="1300">
                              <a:solidFill>
                                <a:schemeClr val="tx1"/>
                              </a:solidFill>
                            </a:rPr>
                            <a:t> </a:t>
                          </a:r>
                          <a:endParaRPr lang="de-CH" sz="1300">
                            <a:solidFill>
                              <a:schemeClr val="tx1"/>
                            </a:solidFill>
                          </a:endParaRPr>
                        </a:p>
                      </a:txBody>
                      <a:tcPr marL="61311" marR="6131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spcBef>
                              <a:spcPts val="0"/>
                            </a:spcBef>
                            <a:spcAft>
                              <a:spcPts val="0"/>
                            </a:spcAft>
                          </a:pPr>
                          <a:r>
                            <a:rPr lang="en-US" sz="1300">
                              <a:solidFill>
                                <a:schemeClr val="tx1"/>
                              </a:solidFill>
                            </a:rPr>
                            <a:t> </a:t>
                          </a:r>
                          <a:endParaRPr lang="de-CH" sz="1300">
                            <a:solidFill>
                              <a:schemeClr val="tx1"/>
                            </a:solidFill>
                          </a:endParaRPr>
                        </a:p>
                      </a:txBody>
                      <a:tcPr marL="61311" marR="6131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spcBef>
                              <a:spcPts val="0"/>
                            </a:spcBef>
                            <a:spcAft>
                              <a:spcPts val="0"/>
                            </a:spcAft>
                          </a:pPr>
                          <a:r>
                            <a:rPr lang="en-US" sz="1300">
                              <a:solidFill>
                                <a:schemeClr val="tx1"/>
                              </a:solidFill>
                            </a:rPr>
                            <a:t> </a:t>
                          </a:r>
                          <a:endParaRPr lang="de-CH" sz="1300">
                            <a:solidFill>
                              <a:schemeClr val="tx1"/>
                            </a:solidFill>
                          </a:endParaRPr>
                        </a:p>
                      </a:txBody>
                      <a:tcPr marL="61311" marR="6131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spcBef>
                              <a:spcPts val="0"/>
                            </a:spcBef>
                            <a:spcAft>
                              <a:spcPts val="0"/>
                            </a:spcAft>
                          </a:pPr>
                          <a:r>
                            <a:rPr lang="en-US" sz="1300">
                              <a:solidFill>
                                <a:schemeClr val="tx1"/>
                              </a:solidFill>
                            </a:rPr>
                            <a:t> </a:t>
                          </a:r>
                          <a:endParaRPr lang="de-CH" sz="1300">
                            <a:solidFill>
                              <a:schemeClr val="tx1"/>
                            </a:solidFill>
                          </a:endParaRPr>
                        </a:p>
                      </a:txBody>
                      <a:tcPr marL="61311" marR="6131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spcBef>
                              <a:spcPts val="0"/>
                            </a:spcBef>
                            <a:spcAft>
                              <a:spcPts val="0"/>
                            </a:spcAft>
                          </a:pPr>
                          <a:r>
                            <a:rPr lang="en-US" sz="1300">
                              <a:solidFill>
                                <a:schemeClr val="tx1"/>
                              </a:solidFill>
                            </a:rPr>
                            <a:t> </a:t>
                          </a:r>
                          <a:endParaRPr lang="de-CH" sz="1300">
                            <a:solidFill>
                              <a:schemeClr val="tx1"/>
                            </a:solidFill>
                          </a:endParaRPr>
                        </a:p>
                      </a:txBody>
                      <a:tcPr marL="61311" marR="6131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821331163"/>
                      </a:ext>
                    </a:extLst>
                  </a:tr>
                  <a:tr h="198120">
                    <a:tc>
                      <a:txBody>
                        <a:bodyPr/>
                        <a:lstStyle/>
                        <a:p>
                          <a:endParaRPr lang="en-CH"/>
                        </a:p>
                      </a:txBody>
                      <a:tcPr marL="61311" marR="6131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blipFill>
                          <a:blip r:embed="rId2"/>
                          <a:stretch>
                            <a:fillRect t="-200000" r="-824444" b="-437500"/>
                          </a:stretch>
                        </a:blipFill>
                      </a:tcPr>
                    </a:tc>
                    <a:tc>
                      <a:txBody>
                        <a:bodyPr/>
                        <a:lstStyle/>
                        <a:p>
                          <a:pPr marL="0" marR="0">
                            <a:spcBef>
                              <a:spcPts val="0"/>
                            </a:spcBef>
                            <a:spcAft>
                              <a:spcPts val="0"/>
                            </a:spcAft>
                          </a:pPr>
                          <a:r>
                            <a:rPr lang="en-US" sz="1300" dirty="0">
                              <a:solidFill>
                                <a:schemeClr val="tx1"/>
                              </a:solidFill>
                            </a:rPr>
                            <a:t>0.9817</a:t>
                          </a:r>
                          <a:endParaRPr lang="de-CH" sz="1300" dirty="0">
                            <a:solidFill>
                              <a:schemeClr val="tx1"/>
                            </a:solidFill>
                          </a:endParaRPr>
                        </a:p>
                      </a:txBody>
                      <a:tcPr marL="61311" marR="6131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ED43E"/>
                        </a:solidFill>
                      </a:tcPr>
                    </a:tc>
                    <a:tc>
                      <a:txBody>
                        <a:bodyPr/>
                        <a:lstStyle/>
                        <a:p>
                          <a:pPr marL="0" marR="0">
                            <a:spcBef>
                              <a:spcPts val="0"/>
                            </a:spcBef>
                            <a:spcAft>
                              <a:spcPts val="0"/>
                            </a:spcAft>
                          </a:pPr>
                          <a:r>
                            <a:rPr lang="en-US" sz="1300" dirty="0">
                              <a:solidFill>
                                <a:schemeClr val="tx1"/>
                              </a:solidFill>
                            </a:rPr>
                            <a:t>0.0000</a:t>
                          </a:r>
                          <a:endParaRPr lang="de-CH" sz="1300" dirty="0">
                            <a:solidFill>
                              <a:schemeClr val="tx1"/>
                            </a:solidFill>
                          </a:endParaRPr>
                        </a:p>
                      </a:txBody>
                      <a:tcPr marL="61311" marR="6131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B5B00"/>
                        </a:solidFill>
                      </a:tcPr>
                    </a:tc>
                    <a:tc>
                      <a:txBody>
                        <a:bodyPr/>
                        <a:lstStyle/>
                        <a:p>
                          <a:pPr marL="0" marR="0">
                            <a:spcBef>
                              <a:spcPts val="0"/>
                            </a:spcBef>
                            <a:spcAft>
                              <a:spcPts val="0"/>
                            </a:spcAft>
                          </a:pPr>
                          <a:r>
                            <a:rPr lang="en-US" sz="1300">
                              <a:solidFill>
                                <a:schemeClr val="tx1"/>
                              </a:solidFill>
                            </a:rPr>
                            <a:t> </a:t>
                          </a:r>
                          <a:endParaRPr lang="de-CH" sz="1300">
                            <a:solidFill>
                              <a:schemeClr val="tx1"/>
                            </a:solidFill>
                          </a:endParaRPr>
                        </a:p>
                      </a:txBody>
                      <a:tcPr marL="61311" marR="6131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spcBef>
                              <a:spcPts val="0"/>
                            </a:spcBef>
                            <a:spcAft>
                              <a:spcPts val="0"/>
                            </a:spcAft>
                          </a:pPr>
                          <a:r>
                            <a:rPr lang="en-US" sz="1300">
                              <a:solidFill>
                                <a:schemeClr val="tx1"/>
                              </a:solidFill>
                            </a:rPr>
                            <a:t> </a:t>
                          </a:r>
                          <a:endParaRPr lang="de-CH" sz="1300">
                            <a:solidFill>
                              <a:schemeClr val="tx1"/>
                            </a:solidFill>
                          </a:endParaRPr>
                        </a:p>
                      </a:txBody>
                      <a:tcPr marL="61311" marR="6131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spcBef>
                              <a:spcPts val="0"/>
                            </a:spcBef>
                            <a:spcAft>
                              <a:spcPts val="0"/>
                            </a:spcAft>
                          </a:pPr>
                          <a:r>
                            <a:rPr lang="en-US" sz="1300">
                              <a:solidFill>
                                <a:schemeClr val="tx1"/>
                              </a:solidFill>
                            </a:rPr>
                            <a:t> </a:t>
                          </a:r>
                          <a:endParaRPr lang="de-CH" sz="1300">
                            <a:solidFill>
                              <a:schemeClr val="tx1"/>
                            </a:solidFill>
                          </a:endParaRPr>
                        </a:p>
                      </a:txBody>
                      <a:tcPr marL="61311" marR="6131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spcBef>
                              <a:spcPts val="0"/>
                            </a:spcBef>
                            <a:spcAft>
                              <a:spcPts val="0"/>
                            </a:spcAft>
                          </a:pPr>
                          <a:r>
                            <a:rPr lang="en-US" sz="1300">
                              <a:solidFill>
                                <a:schemeClr val="tx1"/>
                              </a:solidFill>
                            </a:rPr>
                            <a:t> </a:t>
                          </a:r>
                          <a:endParaRPr lang="de-CH" sz="1300">
                            <a:solidFill>
                              <a:schemeClr val="tx1"/>
                            </a:solidFill>
                          </a:endParaRPr>
                        </a:p>
                      </a:txBody>
                      <a:tcPr marL="61311" marR="6131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17032022"/>
                      </a:ext>
                    </a:extLst>
                  </a:tr>
                  <a:tr h="198120">
                    <a:tc>
                      <a:txBody>
                        <a:bodyPr/>
                        <a:lstStyle/>
                        <a:p>
                          <a:endParaRPr lang="en-CH"/>
                        </a:p>
                      </a:txBody>
                      <a:tcPr marL="61311" marR="6131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blipFill>
                          <a:blip r:embed="rId2"/>
                          <a:stretch>
                            <a:fillRect t="-300000" r="-824444" b="-337500"/>
                          </a:stretch>
                        </a:blipFill>
                      </a:tcPr>
                    </a:tc>
                    <a:tc>
                      <a:txBody>
                        <a:bodyPr/>
                        <a:lstStyle/>
                        <a:p>
                          <a:pPr marL="0" marR="0">
                            <a:spcBef>
                              <a:spcPts val="0"/>
                            </a:spcBef>
                            <a:spcAft>
                              <a:spcPts val="0"/>
                            </a:spcAft>
                          </a:pPr>
                          <a:r>
                            <a:rPr lang="en-US" sz="1300" dirty="0">
                              <a:solidFill>
                                <a:schemeClr val="tx1"/>
                              </a:solidFill>
                            </a:rPr>
                            <a:t>1.0000</a:t>
                          </a:r>
                          <a:endParaRPr lang="de-CH" sz="1300" dirty="0">
                            <a:solidFill>
                              <a:schemeClr val="tx1"/>
                            </a:solidFill>
                          </a:endParaRPr>
                        </a:p>
                      </a:txBody>
                      <a:tcPr marL="61311" marR="6131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40000"/>
                            <a:lumOff val="60000"/>
                          </a:schemeClr>
                        </a:solidFill>
                      </a:tcPr>
                    </a:tc>
                    <a:tc>
                      <a:txBody>
                        <a:bodyPr/>
                        <a:lstStyle/>
                        <a:p>
                          <a:pPr marL="0" marR="0">
                            <a:spcBef>
                              <a:spcPts val="0"/>
                            </a:spcBef>
                            <a:spcAft>
                              <a:spcPts val="0"/>
                            </a:spcAft>
                          </a:pPr>
                          <a:r>
                            <a:rPr lang="en-US" sz="1300" dirty="0">
                              <a:solidFill>
                                <a:schemeClr val="tx1"/>
                              </a:solidFill>
                            </a:rPr>
                            <a:t>0.9462</a:t>
                          </a:r>
                          <a:endParaRPr lang="de-CH" sz="1300" dirty="0">
                            <a:solidFill>
                              <a:schemeClr val="tx1"/>
                            </a:solidFill>
                          </a:endParaRPr>
                        </a:p>
                      </a:txBody>
                      <a:tcPr marL="61311" marR="6131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ED43E"/>
                        </a:solidFill>
                      </a:tcPr>
                    </a:tc>
                    <a:tc>
                      <a:txBody>
                        <a:bodyPr/>
                        <a:lstStyle/>
                        <a:p>
                          <a:pPr marL="0" marR="0">
                            <a:spcBef>
                              <a:spcPts val="0"/>
                            </a:spcBef>
                            <a:spcAft>
                              <a:spcPts val="0"/>
                            </a:spcAft>
                          </a:pPr>
                          <a:r>
                            <a:rPr lang="en-US" sz="1300" dirty="0">
                              <a:solidFill>
                                <a:schemeClr val="tx1"/>
                              </a:solidFill>
                            </a:rPr>
                            <a:t>0.0000</a:t>
                          </a:r>
                          <a:endParaRPr lang="de-CH" sz="1300" dirty="0">
                            <a:solidFill>
                              <a:schemeClr val="tx1"/>
                            </a:solidFill>
                          </a:endParaRPr>
                        </a:p>
                      </a:txBody>
                      <a:tcPr marL="61311" marR="6131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B5B00"/>
                        </a:solidFill>
                      </a:tcPr>
                    </a:tc>
                    <a:tc>
                      <a:txBody>
                        <a:bodyPr/>
                        <a:lstStyle/>
                        <a:p>
                          <a:pPr marL="0" marR="0">
                            <a:spcBef>
                              <a:spcPts val="0"/>
                            </a:spcBef>
                            <a:spcAft>
                              <a:spcPts val="0"/>
                            </a:spcAft>
                          </a:pPr>
                          <a:r>
                            <a:rPr lang="en-US" sz="1300" dirty="0">
                              <a:solidFill>
                                <a:schemeClr val="tx1"/>
                              </a:solidFill>
                            </a:rPr>
                            <a:t> </a:t>
                          </a:r>
                          <a:endParaRPr lang="de-CH" sz="1300" dirty="0">
                            <a:solidFill>
                              <a:schemeClr val="tx1"/>
                            </a:solidFill>
                          </a:endParaRPr>
                        </a:p>
                      </a:txBody>
                      <a:tcPr marL="61311" marR="6131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spcBef>
                              <a:spcPts val="0"/>
                            </a:spcBef>
                            <a:spcAft>
                              <a:spcPts val="0"/>
                            </a:spcAft>
                          </a:pPr>
                          <a:r>
                            <a:rPr lang="en-US" sz="1300">
                              <a:solidFill>
                                <a:schemeClr val="tx1"/>
                              </a:solidFill>
                            </a:rPr>
                            <a:t> </a:t>
                          </a:r>
                          <a:endParaRPr lang="de-CH" sz="1300">
                            <a:solidFill>
                              <a:schemeClr val="tx1"/>
                            </a:solidFill>
                          </a:endParaRPr>
                        </a:p>
                      </a:txBody>
                      <a:tcPr marL="61311" marR="6131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spcBef>
                              <a:spcPts val="0"/>
                            </a:spcBef>
                            <a:spcAft>
                              <a:spcPts val="0"/>
                            </a:spcAft>
                          </a:pPr>
                          <a:r>
                            <a:rPr lang="en-US" sz="1300">
                              <a:solidFill>
                                <a:schemeClr val="tx1"/>
                              </a:solidFill>
                            </a:rPr>
                            <a:t> </a:t>
                          </a:r>
                          <a:endParaRPr lang="de-CH" sz="1300">
                            <a:solidFill>
                              <a:schemeClr val="tx1"/>
                            </a:solidFill>
                          </a:endParaRPr>
                        </a:p>
                      </a:txBody>
                      <a:tcPr marL="61311" marR="6131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73877615"/>
                      </a:ext>
                    </a:extLst>
                  </a:tr>
                  <a:tr h="198120">
                    <a:tc>
                      <a:txBody>
                        <a:bodyPr/>
                        <a:lstStyle/>
                        <a:p>
                          <a:endParaRPr lang="en-CH"/>
                        </a:p>
                      </a:txBody>
                      <a:tcPr marL="61311" marR="6131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blipFill>
                          <a:blip r:embed="rId2"/>
                          <a:stretch>
                            <a:fillRect t="-400000" r="-824444" b="-237500"/>
                          </a:stretch>
                        </a:blipFill>
                      </a:tcPr>
                    </a:tc>
                    <a:tc>
                      <a:txBody>
                        <a:bodyPr/>
                        <a:lstStyle/>
                        <a:p>
                          <a:pPr marL="0" marR="0">
                            <a:spcBef>
                              <a:spcPts val="0"/>
                            </a:spcBef>
                            <a:spcAft>
                              <a:spcPts val="0"/>
                            </a:spcAft>
                          </a:pPr>
                          <a:r>
                            <a:rPr lang="en-US" sz="1300" dirty="0">
                              <a:solidFill>
                                <a:schemeClr val="tx1"/>
                              </a:solidFill>
                            </a:rPr>
                            <a:t>1.0000</a:t>
                          </a:r>
                          <a:endParaRPr lang="de-CH" sz="1300" dirty="0">
                            <a:solidFill>
                              <a:schemeClr val="tx1"/>
                            </a:solidFill>
                          </a:endParaRPr>
                        </a:p>
                      </a:txBody>
                      <a:tcPr marL="61311" marR="6131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40000"/>
                            <a:lumOff val="60000"/>
                          </a:schemeClr>
                        </a:solidFill>
                      </a:tcPr>
                    </a:tc>
                    <a:tc>
                      <a:txBody>
                        <a:bodyPr/>
                        <a:lstStyle/>
                        <a:p>
                          <a:pPr marL="0" marR="0">
                            <a:spcBef>
                              <a:spcPts val="0"/>
                            </a:spcBef>
                            <a:spcAft>
                              <a:spcPts val="0"/>
                            </a:spcAft>
                          </a:pPr>
                          <a:r>
                            <a:rPr lang="en-US" sz="1300" dirty="0">
                              <a:solidFill>
                                <a:schemeClr val="tx1"/>
                              </a:solidFill>
                            </a:rPr>
                            <a:t>0.9998</a:t>
                          </a:r>
                          <a:endParaRPr lang="de-CH" sz="1300" dirty="0">
                            <a:solidFill>
                              <a:schemeClr val="tx1"/>
                            </a:solidFill>
                          </a:endParaRPr>
                        </a:p>
                      </a:txBody>
                      <a:tcPr marL="61311" marR="6131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40000"/>
                            <a:lumOff val="60000"/>
                          </a:schemeClr>
                        </a:solidFill>
                      </a:tcPr>
                    </a:tc>
                    <a:tc>
                      <a:txBody>
                        <a:bodyPr/>
                        <a:lstStyle/>
                        <a:p>
                          <a:pPr marL="0" marR="0">
                            <a:spcBef>
                              <a:spcPts val="0"/>
                            </a:spcBef>
                            <a:spcAft>
                              <a:spcPts val="0"/>
                            </a:spcAft>
                          </a:pPr>
                          <a:r>
                            <a:rPr lang="en-US" sz="1300" dirty="0">
                              <a:solidFill>
                                <a:schemeClr val="tx1"/>
                              </a:solidFill>
                            </a:rPr>
                            <a:t>0.8954</a:t>
                          </a:r>
                          <a:endParaRPr lang="de-CH" sz="1300" dirty="0">
                            <a:solidFill>
                              <a:schemeClr val="tx1"/>
                            </a:solidFill>
                          </a:endParaRPr>
                        </a:p>
                      </a:txBody>
                      <a:tcPr marL="61311" marR="6131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B5B00"/>
                        </a:solidFill>
                      </a:tcPr>
                    </a:tc>
                    <a:tc>
                      <a:txBody>
                        <a:bodyPr/>
                        <a:lstStyle/>
                        <a:p>
                          <a:pPr marL="0" marR="0">
                            <a:spcBef>
                              <a:spcPts val="0"/>
                            </a:spcBef>
                            <a:spcAft>
                              <a:spcPts val="0"/>
                            </a:spcAft>
                          </a:pPr>
                          <a:r>
                            <a:rPr lang="en-US" sz="1300" dirty="0">
                              <a:solidFill>
                                <a:schemeClr val="tx1"/>
                              </a:solidFill>
                            </a:rPr>
                            <a:t>0.0000</a:t>
                          </a:r>
                          <a:endParaRPr lang="de-CH" sz="1300" dirty="0">
                            <a:solidFill>
                              <a:schemeClr val="tx1"/>
                            </a:solidFill>
                          </a:endParaRPr>
                        </a:p>
                      </a:txBody>
                      <a:tcPr marL="61311" marR="6131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B5B00"/>
                        </a:solidFill>
                      </a:tcPr>
                    </a:tc>
                    <a:tc>
                      <a:txBody>
                        <a:bodyPr/>
                        <a:lstStyle/>
                        <a:p>
                          <a:pPr marL="0" marR="0">
                            <a:spcBef>
                              <a:spcPts val="0"/>
                            </a:spcBef>
                            <a:spcAft>
                              <a:spcPts val="0"/>
                            </a:spcAft>
                          </a:pPr>
                          <a:r>
                            <a:rPr lang="en-US" sz="1300" dirty="0">
                              <a:solidFill>
                                <a:schemeClr val="tx1"/>
                              </a:solidFill>
                            </a:rPr>
                            <a:t> </a:t>
                          </a:r>
                          <a:endParaRPr lang="de-CH" sz="1300" dirty="0">
                            <a:solidFill>
                              <a:schemeClr val="tx1"/>
                            </a:solidFill>
                          </a:endParaRPr>
                        </a:p>
                      </a:txBody>
                      <a:tcPr marL="61311" marR="6131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a:spcBef>
                              <a:spcPts val="0"/>
                            </a:spcBef>
                            <a:spcAft>
                              <a:spcPts val="0"/>
                            </a:spcAft>
                          </a:pPr>
                          <a:r>
                            <a:rPr lang="en-US" sz="1300" dirty="0">
                              <a:solidFill>
                                <a:schemeClr val="tx1"/>
                              </a:solidFill>
                            </a:rPr>
                            <a:t> </a:t>
                          </a:r>
                          <a:endParaRPr lang="de-CH" sz="1300" dirty="0">
                            <a:solidFill>
                              <a:schemeClr val="tx1"/>
                            </a:solidFill>
                          </a:endParaRPr>
                        </a:p>
                      </a:txBody>
                      <a:tcPr marL="61311" marR="6131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285585343"/>
                      </a:ext>
                    </a:extLst>
                  </a:tr>
                  <a:tr h="198120">
                    <a:tc>
                      <a:txBody>
                        <a:bodyPr/>
                        <a:lstStyle/>
                        <a:p>
                          <a:endParaRPr lang="en-CH"/>
                        </a:p>
                      </a:txBody>
                      <a:tcPr marL="61311" marR="6131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blipFill>
                          <a:blip r:embed="rId2"/>
                          <a:stretch>
                            <a:fillRect t="-533333" r="-824444" b="-153333"/>
                          </a:stretch>
                        </a:blipFill>
                      </a:tcPr>
                    </a:tc>
                    <a:tc>
                      <a:txBody>
                        <a:bodyPr/>
                        <a:lstStyle/>
                        <a:p>
                          <a:pPr marL="0" marR="0">
                            <a:spcBef>
                              <a:spcPts val="0"/>
                            </a:spcBef>
                            <a:spcAft>
                              <a:spcPts val="0"/>
                            </a:spcAft>
                          </a:pPr>
                          <a:r>
                            <a:rPr lang="en-US" sz="1300" dirty="0">
                              <a:solidFill>
                                <a:schemeClr val="tx1"/>
                              </a:solidFill>
                            </a:rPr>
                            <a:t>1.0000</a:t>
                          </a:r>
                          <a:endParaRPr lang="de-CH" sz="1300" dirty="0">
                            <a:solidFill>
                              <a:schemeClr val="tx1"/>
                            </a:solidFill>
                          </a:endParaRPr>
                        </a:p>
                      </a:txBody>
                      <a:tcPr marL="61311" marR="6131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40000"/>
                            <a:lumOff val="60000"/>
                          </a:schemeClr>
                        </a:solidFill>
                      </a:tcPr>
                    </a:tc>
                    <a:tc>
                      <a:txBody>
                        <a:bodyPr/>
                        <a:lstStyle/>
                        <a:p>
                          <a:pPr marL="0" marR="0">
                            <a:spcBef>
                              <a:spcPts val="0"/>
                            </a:spcBef>
                            <a:spcAft>
                              <a:spcPts val="0"/>
                            </a:spcAft>
                          </a:pPr>
                          <a:r>
                            <a:rPr lang="en-US" sz="1300" dirty="0">
                              <a:solidFill>
                                <a:schemeClr val="tx1"/>
                              </a:solidFill>
                            </a:rPr>
                            <a:t>1.0000</a:t>
                          </a:r>
                          <a:endParaRPr lang="de-CH" sz="1300" dirty="0">
                            <a:solidFill>
                              <a:schemeClr val="tx1"/>
                            </a:solidFill>
                          </a:endParaRPr>
                        </a:p>
                      </a:txBody>
                      <a:tcPr marL="61311" marR="6131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40000"/>
                            <a:lumOff val="60000"/>
                          </a:schemeClr>
                        </a:solidFill>
                      </a:tcPr>
                    </a:tc>
                    <a:tc>
                      <a:txBody>
                        <a:bodyPr/>
                        <a:lstStyle/>
                        <a:p>
                          <a:pPr marL="0" marR="0">
                            <a:spcBef>
                              <a:spcPts val="0"/>
                            </a:spcBef>
                            <a:spcAft>
                              <a:spcPts val="0"/>
                            </a:spcAft>
                          </a:pPr>
                          <a:r>
                            <a:rPr lang="en-US" sz="1300" dirty="0">
                              <a:solidFill>
                                <a:schemeClr val="tx1"/>
                              </a:solidFill>
                            </a:rPr>
                            <a:t>0.9995</a:t>
                          </a:r>
                          <a:endParaRPr lang="de-CH" sz="1300" dirty="0">
                            <a:solidFill>
                              <a:schemeClr val="tx1"/>
                            </a:solidFill>
                          </a:endParaRPr>
                        </a:p>
                      </a:txBody>
                      <a:tcPr marL="61311" marR="6131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40000"/>
                            <a:lumOff val="60000"/>
                          </a:schemeClr>
                        </a:solidFill>
                      </a:tcPr>
                    </a:tc>
                    <a:tc>
                      <a:txBody>
                        <a:bodyPr/>
                        <a:lstStyle/>
                        <a:p>
                          <a:pPr marL="0" marR="0">
                            <a:spcBef>
                              <a:spcPts val="0"/>
                            </a:spcBef>
                            <a:spcAft>
                              <a:spcPts val="0"/>
                            </a:spcAft>
                          </a:pPr>
                          <a:r>
                            <a:rPr lang="en-US" sz="1300" dirty="0">
                              <a:solidFill>
                                <a:schemeClr val="tx1"/>
                              </a:solidFill>
                            </a:rPr>
                            <a:t>0.8321</a:t>
                          </a:r>
                          <a:endParaRPr lang="de-CH" sz="1300" dirty="0">
                            <a:solidFill>
                              <a:schemeClr val="tx1"/>
                            </a:solidFill>
                          </a:endParaRPr>
                        </a:p>
                      </a:txBody>
                      <a:tcPr marL="61311" marR="6131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B5B00"/>
                        </a:solidFill>
                      </a:tcPr>
                    </a:tc>
                    <a:tc>
                      <a:txBody>
                        <a:bodyPr/>
                        <a:lstStyle/>
                        <a:p>
                          <a:pPr marL="0" marR="0">
                            <a:spcBef>
                              <a:spcPts val="0"/>
                            </a:spcBef>
                            <a:spcAft>
                              <a:spcPts val="0"/>
                            </a:spcAft>
                          </a:pPr>
                          <a:r>
                            <a:rPr lang="en-US" sz="1300" dirty="0">
                              <a:solidFill>
                                <a:schemeClr val="tx1"/>
                              </a:solidFill>
                            </a:rPr>
                            <a:t>0.0000</a:t>
                          </a:r>
                          <a:endParaRPr lang="de-CH" sz="1300" dirty="0">
                            <a:solidFill>
                              <a:schemeClr val="tx1"/>
                            </a:solidFill>
                          </a:endParaRPr>
                        </a:p>
                      </a:txBody>
                      <a:tcPr marL="61311" marR="6131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B5B00"/>
                        </a:solidFill>
                      </a:tcPr>
                    </a:tc>
                    <a:tc>
                      <a:txBody>
                        <a:bodyPr/>
                        <a:lstStyle/>
                        <a:p>
                          <a:pPr marL="0" marR="0">
                            <a:spcBef>
                              <a:spcPts val="0"/>
                            </a:spcBef>
                            <a:spcAft>
                              <a:spcPts val="0"/>
                            </a:spcAft>
                          </a:pPr>
                          <a:r>
                            <a:rPr lang="en-US" sz="1300" dirty="0">
                              <a:solidFill>
                                <a:schemeClr val="tx1"/>
                              </a:solidFill>
                            </a:rPr>
                            <a:t> </a:t>
                          </a:r>
                          <a:endParaRPr lang="de-CH" sz="1300" dirty="0">
                            <a:solidFill>
                              <a:schemeClr val="tx1"/>
                            </a:solidFill>
                          </a:endParaRPr>
                        </a:p>
                      </a:txBody>
                      <a:tcPr marL="61311" marR="6131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4262218137"/>
                      </a:ext>
                    </a:extLst>
                  </a:tr>
                  <a:tr h="198120">
                    <a:tc>
                      <a:txBody>
                        <a:bodyPr/>
                        <a:lstStyle/>
                        <a:p>
                          <a:endParaRPr lang="en-CH"/>
                        </a:p>
                      </a:txBody>
                      <a:tcPr marL="61311" marR="6131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blipFill>
                          <a:blip r:embed="rId2"/>
                          <a:stretch>
                            <a:fillRect t="-593750" r="-824444" b="-43750"/>
                          </a:stretch>
                        </a:blipFill>
                      </a:tcPr>
                    </a:tc>
                    <a:tc>
                      <a:txBody>
                        <a:bodyPr/>
                        <a:lstStyle/>
                        <a:p>
                          <a:pPr marL="0" marR="0">
                            <a:spcBef>
                              <a:spcPts val="0"/>
                            </a:spcBef>
                            <a:spcAft>
                              <a:spcPts val="0"/>
                            </a:spcAft>
                          </a:pPr>
                          <a:r>
                            <a:rPr lang="en-US" sz="1300" dirty="0">
                              <a:solidFill>
                                <a:schemeClr val="tx1"/>
                              </a:solidFill>
                            </a:rPr>
                            <a:t>1.0000</a:t>
                          </a:r>
                          <a:endParaRPr lang="de-CH" sz="1300" dirty="0">
                            <a:solidFill>
                              <a:schemeClr val="tx1"/>
                            </a:solidFill>
                          </a:endParaRPr>
                        </a:p>
                      </a:txBody>
                      <a:tcPr marL="61311" marR="6131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40000"/>
                            <a:lumOff val="60000"/>
                          </a:schemeClr>
                        </a:solidFill>
                      </a:tcPr>
                    </a:tc>
                    <a:tc>
                      <a:txBody>
                        <a:bodyPr/>
                        <a:lstStyle/>
                        <a:p>
                          <a:pPr marL="0" marR="0">
                            <a:spcBef>
                              <a:spcPts val="0"/>
                            </a:spcBef>
                            <a:spcAft>
                              <a:spcPts val="0"/>
                            </a:spcAft>
                          </a:pPr>
                          <a:r>
                            <a:rPr lang="en-US" sz="1300" dirty="0">
                              <a:solidFill>
                                <a:schemeClr val="tx1"/>
                              </a:solidFill>
                            </a:rPr>
                            <a:t>1.0000</a:t>
                          </a:r>
                          <a:endParaRPr lang="de-CH" sz="1300" dirty="0">
                            <a:solidFill>
                              <a:schemeClr val="tx1"/>
                            </a:solidFill>
                          </a:endParaRPr>
                        </a:p>
                      </a:txBody>
                      <a:tcPr marL="61311" marR="6131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40000"/>
                            <a:lumOff val="60000"/>
                          </a:schemeClr>
                        </a:solidFill>
                      </a:tcPr>
                    </a:tc>
                    <a:tc>
                      <a:txBody>
                        <a:bodyPr/>
                        <a:lstStyle/>
                        <a:p>
                          <a:pPr marL="0" marR="0">
                            <a:spcBef>
                              <a:spcPts val="0"/>
                            </a:spcBef>
                            <a:spcAft>
                              <a:spcPts val="0"/>
                            </a:spcAft>
                          </a:pPr>
                          <a:r>
                            <a:rPr lang="en-US" sz="1300" dirty="0">
                              <a:solidFill>
                                <a:schemeClr val="tx1"/>
                              </a:solidFill>
                            </a:rPr>
                            <a:t>1.0000</a:t>
                          </a:r>
                          <a:endParaRPr lang="de-CH" sz="1300" dirty="0">
                            <a:solidFill>
                              <a:schemeClr val="tx1"/>
                            </a:solidFill>
                          </a:endParaRPr>
                        </a:p>
                      </a:txBody>
                      <a:tcPr marL="61311" marR="6131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40000"/>
                            <a:lumOff val="60000"/>
                          </a:schemeClr>
                        </a:solidFill>
                      </a:tcPr>
                    </a:tc>
                    <a:tc>
                      <a:txBody>
                        <a:bodyPr/>
                        <a:lstStyle/>
                        <a:p>
                          <a:pPr marL="0" marR="0">
                            <a:spcBef>
                              <a:spcPts val="0"/>
                            </a:spcBef>
                            <a:spcAft>
                              <a:spcPts val="0"/>
                            </a:spcAft>
                          </a:pPr>
                          <a:r>
                            <a:rPr lang="en-US" sz="1300" dirty="0">
                              <a:solidFill>
                                <a:schemeClr val="tx1"/>
                              </a:solidFill>
                            </a:rPr>
                            <a:t>0.9991</a:t>
                          </a:r>
                          <a:endParaRPr lang="de-CH" sz="1300" dirty="0">
                            <a:solidFill>
                              <a:schemeClr val="tx1"/>
                            </a:solidFill>
                          </a:endParaRPr>
                        </a:p>
                      </a:txBody>
                      <a:tcPr marL="61311" marR="6131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40000"/>
                            <a:lumOff val="60000"/>
                          </a:schemeClr>
                        </a:solidFill>
                      </a:tcPr>
                    </a:tc>
                    <a:tc>
                      <a:txBody>
                        <a:bodyPr/>
                        <a:lstStyle/>
                        <a:p>
                          <a:pPr marL="0" marR="0">
                            <a:spcBef>
                              <a:spcPts val="0"/>
                            </a:spcBef>
                            <a:spcAft>
                              <a:spcPts val="0"/>
                            </a:spcAft>
                          </a:pPr>
                          <a:r>
                            <a:rPr lang="en-US" sz="1300" dirty="0">
                              <a:solidFill>
                                <a:schemeClr val="tx1"/>
                              </a:solidFill>
                            </a:rPr>
                            <a:t>0.7594</a:t>
                          </a:r>
                          <a:endParaRPr lang="de-CH" sz="1300" dirty="0">
                            <a:solidFill>
                              <a:schemeClr val="tx1"/>
                            </a:solidFill>
                          </a:endParaRPr>
                        </a:p>
                      </a:txBody>
                      <a:tcPr marL="61311" marR="6131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B5B00"/>
                        </a:solidFill>
                      </a:tcPr>
                    </a:tc>
                    <a:tc>
                      <a:txBody>
                        <a:bodyPr/>
                        <a:lstStyle/>
                        <a:p>
                          <a:pPr marL="0" marR="0">
                            <a:spcBef>
                              <a:spcPts val="0"/>
                            </a:spcBef>
                            <a:spcAft>
                              <a:spcPts val="0"/>
                            </a:spcAft>
                          </a:pPr>
                          <a:r>
                            <a:rPr lang="en-US" sz="1300" dirty="0">
                              <a:solidFill>
                                <a:schemeClr val="tx1"/>
                              </a:solidFill>
                            </a:rPr>
                            <a:t>0.0000</a:t>
                          </a:r>
                          <a:endParaRPr lang="de-CH" sz="1300" dirty="0">
                            <a:solidFill>
                              <a:schemeClr val="tx1"/>
                            </a:solidFill>
                          </a:endParaRPr>
                        </a:p>
                      </a:txBody>
                      <a:tcPr marL="61311" marR="6131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B5B00"/>
                        </a:solidFill>
                      </a:tcPr>
                    </a:tc>
                    <a:extLst>
                      <a:ext uri="{0D108BD9-81ED-4DB2-BD59-A6C34878D82A}">
                        <a16:rowId xmlns:a16="http://schemas.microsoft.com/office/drawing/2014/main" val="1908831956"/>
                      </a:ext>
                    </a:extLst>
                  </a:tr>
                </a:tbl>
              </a:graphicData>
            </a:graphic>
          </p:graphicFrame>
        </mc:Fallback>
      </mc:AlternateContent>
      <mc:AlternateContent xmlns:mc="http://schemas.openxmlformats.org/markup-compatibility/2006" xmlns:a14="http://schemas.microsoft.com/office/drawing/2010/main">
        <mc:Choice Requires="a14">
          <p:sp>
            <p:nvSpPr>
              <p:cNvPr id="8" name="TextBox 7"/>
              <p:cNvSpPr txBox="1"/>
              <p:nvPr/>
            </p:nvSpPr>
            <p:spPr>
              <a:xfrm>
                <a:off x="2411760" y="2276872"/>
                <a:ext cx="914400" cy="914400"/>
              </a:xfrm>
              <a:prstGeom prst="rect">
                <a:avLst/>
              </a:prstGeom>
              <a:noFill/>
            </p:spPr>
            <p:txBody>
              <a:bodyPr wrap="none" lIns="0" tIns="0" rIns="0" bIns="0" rtlCol="0">
                <a:noAutofit/>
              </a:bodyPr>
              <a:lstStyle/>
              <a:p>
                <a:pPr>
                  <a:lnSpc>
                    <a:spcPct val="110000"/>
                  </a:lnSpc>
                  <a:spcBef>
                    <a:spcPts val="0"/>
                  </a:spcBef>
                </a:pPr>
                <a14:m>
                  <m:oMath xmlns:m="http://schemas.openxmlformats.org/officeDocument/2006/math">
                    <m:r>
                      <a:rPr lang="en-US" sz="1400" b="0" i="1" kern="1000" spc="30" dirty="0" smtClean="0">
                        <a:latin typeface="Cambria Math" panose="02040503050406030204" pitchFamily="18" charset="0"/>
                        <a:cs typeface="Franklin Gothic Book"/>
                      </a:rPr>
                      <m:t>𝑘</m:t>
                    </m:r>
                  </m:oMath>
                </a14:m>
                <a:r>
                  <a:rPr lang="en-US" sz="1400" kern="1000" spc="30" dirty="0">
                    <a:latin typeface="+mn-lt"/>
                    <a:cs typeface="Franklin Gothic Book"/>
                  </a:rPr>
                  <a:t>	number of required operational coolers</a:t>
                </a:r>
              </a:p>
              <a:p>
                <a:pPr>
                  <a:lnSpc>
                    <a:spcPct val="110000"/>
                  </a:lnSpc>
                  <a:spcBef>
                    <a:spcPts val="0"/>
                  </a:spcBef>
                </a:pPr>
                <a14:m>
                  <m:oMath xmlns:m="http://schemas.openxmlformats.org/officeDocument/2006/math">
                    <m:r>
                      <a:rPr lang="en-US" sz="1400" b="0" i="1" kern="1000" spc="30" dirty="0" smtClean="0">
                        <a:latin typeface="Cambria Math" panose="02040503050406030204" pitchFamily="18" charset="0"/>
                        <a:cs typeface="Franklin Gothic Book"/>
                      </a:rPr>
                      <m:t>𝑛</m:t>
                    </m:r>
                  </m:oMath>
                </a14:m>
                <a:r>
                  <a:rPr lang="en-US" sz="1400" kern="1000" spc="30" dirty="0">
                    <a:latin typeface="+mn-lt"/>
                    <a:cs typeface="Franklin Gothic Book"/>
                  </a:rPr>
                  <a:t>	Installed coolers per magnet</a:t>
                </a:r>
                <a:endParaRPr lang="de-CH" sz="1400" kern="1000" spc="30" dirty="0" err="1">
                  <a:latin typeface="+mn-lt"/>
                  <a:cs typeface="Franklin Gothic Book"/>
                </a:endParaRPr>
              </a:p>
            </p:txBody>
          </p:sp>
        </mc:Choice>
        <mc:Fallback xmlns="">
          <p:sp>
            <p:nvSpPr>
              <p:cNvPr id="8" name="TextBox 7"/>
              <p:cNvSpPr txBox="1">
                <a:spLocks noRot="1" noChangeAspect="1" noMove="1" noResize="1" noEditPoints="1" noAdjustHandles="1" noChangeArrowheads="1" noChangeShapeType="1" noTextEdit="1"/>
              </p:cNvSpPr>
              <p:nvPr/>
            </p:nvSpPr>
            <p:spPr>
              <a:xfrm>
                <a:off x="2411760" y="2276872"/>
                <a:ext cx="914400" cy="914400"/>
              </a:xfrm>
              <a:prstGeom prst="rect">
                <a:avLst/>
              </a:prstGeom>
              <a:blipFill>
                <a:blip r:embed="rId3"/>
                <a:stretch>
                  <a:fillRect l="-8219" t="-5479" r="-334247"/>
                </a:stretch>
              </a:blipFill>
            </p:spPr>
            <p:txBody>
              <a:bodyPr/>
              <a:lstStyle/>
              <a:p>
                <a:r>
                  <a:rPr lang="en-CH">
                    <a:noFill/>
                  </a:rPr>
                  <a:t> </a:t>
                </a:r>
              </a:p>
            </p:txBody>
          </p:sp>
        </mc:Fallback>
      </mc:AlternateContent>
      <p:pic>
        <p:nvPicPr>
          <p:cNvPr id="9" name="Picture 8" descr="A picture containing screenshot&#10;&#10;Description automatically generated">
            <a:extLst>
              <a:ext uri="{FF2B5EF4-FFF2-40B4-BE49-F238E27FC236}">
                <a16:creationId xmlns:a16="http://schemas.microsoft.com/office/drawing/2014/main" id="{A3D64C47-0775-4501-B0FA-8BB1315339F5}"/>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3326160" y="4869160"/>
            <a:ext cx="2325960" cy="1690981"/>
          </a:xfrm>
          <a:prstGeom prst="rect">
            <a:avLst/>
          </a:prstGeom>
        </p:spPr>
      </p:pic>
      <p:sp>
        <p:nvSpPr>
          <p:cNvPr id="10" name="TextBox 9">
            <a:extLst>
              <a:ext uri="{FF2B5EF4-FFF2-40B4-BE49-F238E27FC236}">
                <a16:creationId xmlns:a16="http://schemas.microsoft.com/office/drawing/2014/main" id="{0E791B5A-AFA5-713E-066C-9238407BCBDF}"/>
              </a:ext>
            </a:extLst>
          </p:cNvPr>
          <p:cNvSpPr txBox="1"/>
          <p:nvPr/>
        </p:nvSpPr>
        <p:spPr>
          <a:xfrm>
            <a:off x="6732240" y="5943600"/>
            <a:ext cx="914400" cy="914400"/>
          </a:xfrm>
          <a:prstGeom prst="rect">
            <a:avLst/>
          </a:prstGeom>
          <a:noFill/>
        </p:spPr>
        <p:txBody>
          <a:bodyPr wrap="none" lIns="0" tIns="0" rIns="0" bIns="0" rtlCol="0">
            <a:noAutofit/>
          </a:bodyPr>
          <a:lstStyle/>
          <a:p>
            <a:pPr algn="r">
              <a:lnSpc>
                <a:spcPct val="110000"/>
              </a:lnSpc>
              <a:spcBef>
                <a:spcPts val="0"/>
              </a:spcBef>
            </a:pPr>
            <a:r>
              <a:rPr lang="en-CH" sz="1400" kern="1000" spc="30" dirty="0">
                <a:latin typeface="+mn-lt"/>
                <a:cs typeface="Franklin Gothic Book"/>
              </a:rPr>
              <a:t>Courtesy, M. Koratzinos.</a:t>
            </a:r>
          </a:p>
          <a:p>
            <a:pPr algn="r">
              <a:lnSpc>
                <a:spcPct val="110000"/>
              </a:lnSpc>
              <a:spcBef>
                <a:spcPts val="0"/>
              </a:spcBef>
            </a:pPr>
            <a:r>
              <a:rPr lang="en-CH" sz="1400" kern="1000" spc="30" dirty="0">
                <a:latin typeface="+mn-lt"/>
                <a:cs typeface="Franklin Gothic Book"/>
              </a:rPr>
              <a:t>Sextupole CCT subscale magnet.</a:t>
            </a:r>
          </a:p>
        </p:txBody>
      </p:sp>
      <p:sp>
        <p:nvSpPr>
          <p:cNvPr id="11" name="Slide Number Placeholder 3">
            <a:extLst>
              <a:ext uri="{FF2B5EF4-FFF2-40B4-BE49-F238E27FC236}">
                <a16:creationId xmlns:a16="http://schemas.microsoft.com/office/drawing/2014/main" id="{06C1C4BF-29BE-3B18-9363-0A4A8DA4FE55}"/>
              </a:ext>
            </a:extLst>
          </p:cNvPr>
          <p:cNvSpPr txBox="1">
            <a:spLocks/>
          </p:cNvSpPr>
          <p:nvPr/>
        </p:nvSpPr>
        <p:spPr>
          <a:xfrm>
            <a:off x="8206312" y="6661150"/>
            <a:ext cx="575742" cy="196850"/>
          </a:xfrm>
          <a:prstGeom prst="rect">
            <a:avLst/>
          </a:prstGeom>
        </p:spPr>
        <p:txBody>
          <a:bodyPr/>
          <a:lstStyle>
            <a:defPPr>
              <a:defRPr lang="de-CH"/>
            </a:defPPr>
            <a:lvl1pPr algn="l" rtl="0" eaLnBrk="0" fontAlgn="base" hangingPunct="0">
              <a:spcBef>
                <a:spcPct val="50000"/>
              </a:spcBef>
              <a:spcAft>
                <a:spcPct val="0"/>
              </a:spcAft>
              <a:defRPr sz="1600" kern="1200">
                <a:solidFill>
                  <a:schemeClr val="tx1"/>
                </a:solidFill>
                <a:latin typeface="Arial" charset="0"/>
                <a:ea typeface="ヒラギノ角ゴ Pro W3" charset="0"/>
                <a:cs typeface="ヒラギノ角ゴ Pro W3" charset="0"/>
              </a:defRPr>
            </a:lvl1pPr>
            <a:lvl2pPr marL="457200" algn="l" rtl="0" eaLnBrk="0" fontAlgn="base" hangingPunct="0">
              <a:spcBef>
                <a:spcPct val="50000"/>
              </a:spcBef>
              <a:spcAft>
                <a:spcPct val="0"/>
              </a:spcAft>
              <a:defRPr sz="1600" kern="1200">
                <a:solidFill>
                  <a:schemeClr val="tx1"/>
                </a:solidFill>
                <a:latin typeface="Arial" charset="0"/>
                <a:ea typeface="ヒラギノ角ゴ Pro W3" charset="0"/>
                <a:cs typeface="ヒラギノ角ゴ Pro W3" charset="0"/>
              </a:defRPr>
            </a:lvl2pPr>
            <a:lvl3pPr marL="914400" algn="l" rtl="0" eaLnBrk="0" fontAlgn="base" hangingPunct="0">
              <a:spcBef>
                <a:spcPct val="50000"/>
              </a:spcBef>
              <a:spcAft>
                <a:spcPct val="0"/>
              </a:spcAft>
              <a:defRPr sz="1600" kern="1200">
                <a:solidFill>
                  <a:schemeClr val="tx1"/>
                </a:solidFill>
                <a:latin typeface="Arial" charset="0"/>
                <a:ea typeface="ヒラギノ角ゴ Pro W3" charset="0"/>
                <a:cs typeface="ヒラギノ角ゴ Pro W3" charset="0"/>
              </a:defRPr>
            </a:lvl3pPr>
            <a:lvl4pPr marL="1371600" algn="l" rtl="0" eaLnBrk="0" fontAlgn="base" hangingPunct="0">
              <a:spcBef>
                <a:spcPct val="50000"/>
              </a:spcBef>
              <a:spcAft>
                <a:spcPct val="0"/>
              </a:spcAft>
              <a:defRPr sz="1600" kern="1200">
                <a:solidFill>
                  <a:schemeClr val="tx1"/>
                </a:solidFill>
                <a:latin typeface="Arial" charset="0"/>
                <a:ea typeface="ヒラギノ角ゴ Pro W3" charset="0"/>
                <a:cs typeface="ヒラギノ角ゴ Pro W3" charset="0"/>
              </a:defRPr>
            </a:lvl4pPr>
            <a:lvl5pPr marL="1828800" algn="l" rtl="0" eaLnBrk="0" fontAlgn="base" hangingPunct="0">
              <a:spcBef>
                <a:spcPct val="50000"/>
              </a:spcBef>
              <a:spcAft>
                <a:spcPct val="0"/>
              </a:spcAft>
              <a:defRPr sz="1600" kern="1200">
                <a:solidFill>
                  <a:schemeClr val="tx1"/>
                </a:solidFill>
                <a:latin typeface="Arial" charset="0"/>
                <a:ea typeface="ヒラギノ角ゴ Pro W3" charset="0"/>
                <a:cs typeface="ヒラギノ角ゴ Pro W3" charset="0"/>
              </a:defRPr>
            </a:lvl5pPr>
            <a:lvl6pPr marL="2286000" algn="l" defTabSz="457200" rtl="0" eaLnBrk="1" latinLnBrk="0" hangingPunct="1">
              <a:defRPr sz="1600" kern="1200">
                <a:solidFill>
                  <a:schemeClr val="tx1"/>
                </a:solidFill>
                <a:latin typeface="Arial" charset="0"/>
                <a:ea typeface="ヒラギノ角ゴ Pro W3" charset="0"/>
                <a:cs typeface="ヒラギノ角ゴ Pro W3" charset="0"/>
              </a:defRPr>
            </a:lvl6pPr>
            <a:lvl7pPr marL="2743200" algn="l" defTabSz="457200" rtl="0" eaLnBrk="1" latinLnBrk="0" hangingPunct="1">
              <a:defRPr sz="1600" kern="1200">
                <a:solidFill>
                  <a:schemeClr val="tx1"/>
                </a:solidFill>
                <a:latin typeface="Arial" charset="0"/>
                <a:ea typeface="ヒラギノ角ゴ Pro W3" charset="0"/>
                <a:cs typeface="ヒラギノ角ゴ Pro W3" charset="0"/>
              </a:defRPr>
            </a:lvl7pPr>
            <a:lvl8pPr marL="3200400" algn="l" defTabSz="457200" rtl="0" eaLnBrk="1" latinLnBrk="0" hangingPunct="1">
              <a:defRPr sz="1600" kern="1200">
                <a:solidFill>
                  <a:schemeClr val="tx1"/>
                </a:solidFill>
                <a:latin typeface="Arial" charset="0"/>
                <a:ea typeface="ヒラギノ角ゴ Pro W3" charset="0"/>
                <a:cs typeface="ヒラギノ角ゴ Pro W3" charset="0"/>
              </a:defRPr>
            </a:lvl8pPr>
            <a:lvl9pPr marL="3657600" algn="l" defTabSz="457200" rtl="0" eaLnBrk="1" latinLnBrk="0" hangingPunct="1">
              <a:defRPr sz="1600" kern="1200">
                <a:solidFill>
                  <a:schemeClr val="tx1"/>
                </a:solidFill>
                <a:latin typeface="Arial" charset="0"/>
                <a:ea typeface="ヒラギノ角ゴ Pro W3" charset="0"/>
                <a:cs typeface="ヒラギノ角ゴ Pro W3" charset="0"/>
              </a:defRPr>
            </a:lvl9pPr>
          </a:lstStyle>
          <a:p>
            <a:pPr algn="r">
              <a:defRPr/>
            </a:pPr>
            <a:r>
              <a:rPr lang="de-DE" sz="800"/>
              <a:t>Page </a:t>
            </a:r>
            <a:fld id="{EBC07571-3134-BB4B-B83F-1A9FE18D34F3}" type="slidenum">
              <a:rPr lang="de-DE" sz="800" smtClean="0"/>
              <a:pPr algn="r">
                <a:defRPr/>
              </a:pPr>
              <a:t>35</a:t>
            </a:fld>
            <a:endParaRPr lang="de-DE" sz="800" dirty="0"/>
          </a:p>
        </p:txBody>
      </p:sp>
    </p:spTree>
    <p:extLst>
      <p:ext uri="{BB962C8B-B14F-4D97-AF65-F5344CB8AC3E}">
        <p14:creationId xmlns:p14="http://schemas.microsoft.com/office/powerpoint/2010/main" val="4211179837"/>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D56242C1-3F84-C1CB-056C-6A099FA7CEAB}"/>
              </a:ext>
            </a:extLst>
          </p:cNvPr>
          <p:cNvSpPr>
            <a:spLocks noGrp="1"/>
          </p:cNvSpPr>
          <p:nvPr>
            <p:ph type="title"/>
          </p:nvPr>
        </p:nvSpPr>
        <p:spPr>
          <a:xfrm>
            <a:off x="2077200" y="291600"/>
            <a:ext cx="6959296" cy="508500"/>
          </a:xfrm>
        </p:spPr>
        <p:txBody>
          <a:bodyPr/>
          <a:lstStyle/>
          <a:p>
            <a:r>
              <a:rPr lang="en-CH" dirty="0"/>
              <a:t>Cryogenic Power Supply CHART Project at ETHZ</a:t>
            </a:r>
          </a:p>
        </p:txBody>
      </p:sp>
      <p:sp>
        <p:nvSpPr>
          <p:cNvPr id="4" name="Slide Number Placeholder 3">
            <a:extLst>
              <a:ext uri="{FF2B5EF4-FFF2-40B4-BE49-F238E27FC236}">
                <a16:creationId xmlns:a16="http://schemas.microsoft.com/office/drawing/2014/main" id="{36011C86-BDF8-8958-13AE-F1650C87665B}"/>
              </a:ext>
            </a:extLst>
          </p:cNvPr>
          <p:cNvSpPr>
            <a:spLocks noGrp="1"/>
          </p:cNvSpPr>
          <p:nvPr>
            <p:ph type="sldNum" sz="quarter" idx="16"/>
          </p:nvPr>
        </p:nvSpPr>
        <p:spPr/>
        <p:txBody>
          <a:bodyPr/>
          <a:lstStyle/>
          <a:p>
            <a:pPr algn="r">
              <a:defRPr/>
            </a:pPr>
            <a:r>
              <a:rPr lang="de-DE"/>
              <a:t>Page </a:t>
            </a:r>
            <a:fld id="{EBC07571-3134-BB4B-B83F-1A9FE18D34F3}" type="slidenum">
              <a:rPr lang="de-DE" smtClean="0"/>
              <a:pPr algn="r">
                <a:defRPr/>
              </a:pPr>
              <a:t>36</a:t>
            </a:fld>
            <a:endParaRPr lang="de-DE" dirty="0"/>
          </a:p>
        </p:txBody>
      </p:sp>
      <p:sp>
        <p:nvSpPr>
          <p:cNvPr id="8" name="Content Placeholder 7">
            <a:extLst>
              <a:ext uri="{FF2B5EF4-FFF2-40B4-BE49-F238E27FC236}">
                <a16:creationId xmlns:a16="http://schemas.microsoft.com/office/drawing/2014/main" id="{F56B0547-508A-42C2-715A-CC7A34E9963E}"/>
              </a:ext>
            </a:extLst>
          </p:cNvPr>
          <p:cNvSpPr>
            <a:spLocks noGrp="1"/>
          </p:cNvSpPr>
          <p:nvPr>
            <p:ph sz="quarter" idx="13"/>
          </p:nvPr>
        </p:nvSpPr>
        <p:spPr/>
        <p:txBody>
          <a:bodyPr/>
          <a:lstStyle/>
          <a:p>
            <a:r>
              <a:rPr lang="en-CH" dirty="0"/>
              <a:t>In support of FCCee HTS4,</a:t>
            </a:r>
            <a:br>
              <a:rPr lang="en-CH" dirty="0"/>
            </a:br>
            <a:r>
              <a:rPr lang="en-CH" dirty="0"/>
              <a:t>CPES develops a cryogenic </a:t>
            </a:r>
            <a:br>
              <a:rPr lang="en-CH" dirty="0"/>
            </a:br>
            <a:r>
              <a:rPr lang="en-CH" dirty="0"/>
              <a:t>power supply which, in its </a:t>
            </a:r>
            <a:br>
              <a:rPr lang="en-CH" dirty="0"/>
            </a:br>
            <a:r>
              <a:rPr lang="en-CH" dirty="0"/>
              <a:t>first iteration, may reduce </a:t>
            </a:r>
            <a:br>
              <a:rPr lang="en-CH" dirty="0"/>
            </a:br>
            <a:r>
              <a:rPr lang="en-CH" dirty="0"/>
              <a:t>heat load to the cryo-cooler </a:t>
            </a:r>
            <a:br>
              <a:rPr lang="en-CH" dirty="0"/>
            </a:br>
            <a:r>
              <a:rPr lang="en-CH" dirty="0"/>
              <a:t>by 50%.</a:t>
            </a:r>
          </a:p>
          <a:p>
            <a:r>
              <a:rPr lang="en-CH" dirty="0"/>
              <a:t>CPES development follows</a:t>
            </a:r>
            <a:br>
              <a:rPr lang="en-CH" dirty="0"/>
            </a:br>
            <a:r>
              <a:rPr lang="en-CH" dirty="0"/>
              <a:t>specifications provided by</a:t>
            </a:r>
            <a:br>
              <a:rPr lang="en-CH" dirty="0"/>
            </a:br>
            <a:r>
              <a:rPr lang="en-CH" dirty="0"/>
              <a:t>CERN power-supply specialists.</a:t>
            </a:r>
          </a:p>
          <a:p>
            <a:r>
              <a:rPr lang="en-CH" dirty="0"/>
              <a:t>The CPES unit may incorporate</a:t>
            </a:r>
            <a:br>
              <a:rPr lang="en-CH" dirty="0"/>
            </a:br>
            <a:r>
              <a:rPr lang="en-CH" dirty="0"/>
              <a:t>magnet protection functionality.</a:t>
            </a:r>
          </a:p>
          <a:p>
            <a:r>
              <a:rPr lang="en-CH" dirty="0"/>
              <a:t>Cold-testing and integration </a:t>
            </a:r>
            <a:br>
              <a:rPr lang="en-CH" dirty="0"/>
            </a:br>
            <a:r>
              <a:rPr lang="en-CH" dirty="0"/>
              <a:t>studies at PSI cryogen-free </a:t>
            </a:r>
            <a:br>
              <a:rPr lang="en-CH" dirty="0"/>
            </a:br>
            <a:r>
              <a:rPr lang="en-CH" dirty="0"/>
              <a:t>test station.</a:t>
            </a:r>
            <a:br>
              <a:rPr lang="en-CH" dirty="0"/>
            </a:br>
            <a:endParaRPr lang="en-CH" dirty="0"/>
          </a:p>
        </p:txBody>
      </p:sp>
      <p:pic>
        <p:nvPicPr>
          <p:cNvPr id="9" name="Content Placeholder 5">
            <a:extLst>
              <a:ext uri="{FF2B5EF4-FFF2-40B4-BE49-F238E27FC236}">
                <a16:creationId xmlns:a16="http://schemas.microsoft.com/office/drawing/2014/main" id="{ABBD5450-C37A-F009-0C5C-0CAD526C7A17}"/>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427984" y="1124744"/>
            <a:ext cx="4469462" cy="4320480"/>
          </a:xfrm>
          <a:prstGeom prst="rect">
            <a:avLst/>
          </a:prstGeom>
        </p:spPr>
      </p:pic>
      <p:sp>
        <p:nvSpPr>
          <p:cNvPr id="12" name="TextBox 11">
            <a:extLst>
              <a:ext uri="{FF2B5EF4-FFF2-40B4-BE49-F238E27FC236}">
                <a16:creationId xmlns:a16="http://schemas.microsoft.com/office/drawing/2014/main" id="{18AD09D3-3C04-2BE7-F628-268C79C2EEF9}"/>
              </a:ext>
            </a:extLst>
          </p:cNvPr>
          <p:cNvSpPr txBox="1"/>
          <p:nvPr/>
        </p:nvSpPr>
        <p:spPr>
          <a:xfrm>
            <a:off x="6205515" y="5517232"/>
            <a:ext cx="914400" cy="914400"/>
          </a:xfrm>
          <a:prstGeom prst="rect">
            <a:avLst/>
          </a:prstGeom>
          <a:noFill/>
        </p:spPr>
        <p:txBody>
          <a:bodyPr wrap="none" lIns="0" tIns="0" rIns="0" bIns="0" rtlCol="0">
            <a:noAutofit/>
          </a:bodyPr>
          <a:lstStyle/>
          <a:p>
            <a:pPr>
              <a:lnSpc>
                <a:spcPct val="110000"/>
              </a:lnSpc>
              <a:spcBef>
                <a:spcPts val="0"/>
              </a:spcBef>
            </a:pPr>
            <a:r>
              <a:rPr lang="en-CH" sz="1800" kern="1000" spc="30" dirty="0">
                <a:latin typeface="+mn-lt"/>
                <a:cs typeface="Franklin Gothic Book"/>
              </a:rPr>
              <a:t>Courtesy J. Huber</a:t>
            </a:r>
          </a:p>
        </p:txBody>
      </p:sp>
    </p:spTree>
    <p:extLst>
      <p:ext uri="{BB962C8B-B14F-4D97-AF65-F5344CB8AC3E}">
        <p14:creationId xmlns:p14="http://schemas.microsoft.com/office/powerpoint/2010/main" val="3651793859"/>
      </p:ext>
    </p:extLst>
  </p:cSld>
  <p:clrMapOvr>
    <a:masterClrMapping/>
  </p:clrMapOvr>
  <p:transition spd="med"/>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E62B0508-29BE-A0AA-A335-46C45B8E191A}"/>
              </a:ext>
            </a:extLst>
          </p:cNvPr>
          <p:cNvSpPr>
            <a:spLocks noGrp="1"/>
          </p:cNvSpPr>
          <p:nvPr>
            <p:ph type="title"/>
          </p:nvPr>
        </p:nvSpPr>
        <p:spPr/>
        <p:txBody>
          <a:bodyPr/>
          <a:lstStyle/>
          <a:p>
            <a:r>
              <a:rPr lang="en-CH" sz="2400" dirty="0"/>
              <a:t>4-Stack Technology Solenoid</a:t>
            </a:r>
          </a:p>
        </p:txBody>
      </p:sp>
      <p:sp>
        <p:nvSpPr>
          <p:cNvPr id="4" name="Slide Number Placeholder 3">
            <a:extLst>
              <a:ext uri="{FF2B5EF4-FFF2-40B4-BE49-F238E27FC236}">
                <a16:creationId xmlns:a16="http://schemas.microsoft.com/office/drawing/2014/main" id="{642C8D17-3102-C673-E5D3-F016DF77DCC4}"/>
              </a:ext>
            </a:extLst>
          </p:cNvPr>
          <p:cNvSpPr>
            <a:spLocks noGrp="1"/>
          </p:cNvSpPr>
          <p:nvPr>
            <p:ph type="sldNum" sz="quarter" idx="16"/>
          </p:nvPr>
        </p:nvSpPr>
        <p:spPr/>
        <p:txBody>
          <a:bodyPr/>
          <a:lstStyle/>
          <a:p>
            <a:pPr algn="r">
              <a:defRPr/>
            </a:pPr>
            <a:r>
              <a:rPr lang="de-DE"/>
              <a:t>Page </a:t>
            </a:r>
            <a:fld id="{EBC07571-3134-BB4B-B83F-1A9FE18D34F3}" type="slidenum">
              <a:rPr lang="de-DE" smtClean="0"/>
              <a:pPr algn="r">
                <a:defRPr/>
              </a:pPr>
              <a:t>37</a:t>
            </a:fld>
            <a:endParaRPr lang="de-DE" dirty="0"/>
          </a:p>
        </p:txBody>
      </p:sp>
      <p:pic>
        <p:nvPicPr>
          <p:cNvPr id="5" name="Picture 4">
            <a:extLst>
              <a:ext uri="{FF2B5EF4-FFF2-40B4-BE49-F238E27FC236}">
                <a16:creationId xmlns:a16="http://schemas.microsoft.com/office/drawing/2014/main" id="{89BFF146-51C7-FF14-47BB-726251421CE5}"/>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033049" y="1226343"/>
            <a:ext cx="7417444" cy="4910140"/>
          </a:xfrm>
          <a:prstGeom prst="rect">
            <a:avLst/>
          </a:prstGeom>
        </p:spPr>
      </p:pic>
    </p:spTree>
    <p:extLst>
      <p:ext uri="{BB962C8B-B14F-4D97-AF65-F5344CB8AC3E}">
        <p14:creationId xmlns:p14="http://schemas.microsoft.com/office/powerpoint/2010/main" val="2943640646"/>
      </p:ext>
    </p:extLst>
  </p:cSld>
  <p:clrMapOvr>
    <a:masterClrMapping/>
  </p:clrMapOvr>
  <p:transition spd="med"/>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Content Placeholder 25">
            <a:extLst>
              <a:ext uri="{FF2B5EF4-FFF2-40B4-BE49-F238E27FC236}">
                <a16:creationId xmlns:a16="http://schemas.microsoft.com/office/drawing/2014/main" id="{182062B3-CD14-32A8-399C-34B762660B47}"/>
              </a:ext>
            </a:extLst>
          </p:cNvPr>
          <p:cNvSpPr>
            <a:spLocks noGrp="1"/>
          </p:cNvSpPr>
          <p:nvPr>
            <p:ph sz="quarter" idx="13"/>
          </p:nvPr>
        </p:nvSpPr>
        <p:spPr>
          <a:xfrm>
            <a:off x="862211" y="1052736"/>
            <a:ext cx="7742237" cy="4679951"/>
          </a:xfrm>
        </p:spPr>
        <p:txBody>
          <a:bodyPr/>
          <a:lstStyle/>
          <a:p>
            <a:r>
              <a:rPr lang="en-US" dirty="0"/>
              <a:t>Successful test in cryogen-free test station of 4-pancake HTS NI solenoid, built in-house at PSI and using licensed Tokamak Energy Ltd technology.</a:t>
            </a:r>
          </a:p>
          <a:p>
            <a:r>
              <a:rPr lang="en-US" dirty="0"/>
              <a:t>Coil reached </a:t>
            </a:r>
            <a:r>
              <a:rPr lang="en-US" b="1" dirty="0">
                <a:solidFill>
                  <a:srgbClr val="FF0000"/>
                </a:solidFill>
              </a:rPr>
              <a:t>18.2 T</a:t>
            </a:r>
            <a:r>
              <a:rPr lang="en-US" dirty="0"/>
              <a:t> in the center, </a:t>
            </a:r>
            <a:br>
              <a:rPr lang="en-US" dirty="0"/>
            </a:br>
            <a:r>
              <a:rPr lang="en-US" b="1" dirty="0">
                <a:solidFill>
                  <a:srgbClr val="FF0000"/>
                </a:solidFill>
              </a:rPr>
              <a:t>20.3 T </a:t>
            </a:r>
            <a:r>
              <a:rPr lang="en-US" dirty="0"/>
              <a:t>on the conductor at the </a:t>
            </a:r>
            <a:br>
              <a:rPr lang="en-US" dirty="0"/>
            </a:br>
            <a:r>
              <a:rPr lang="en-US" dirty="0"/>
              <a:t>maximum current of the power </a:t>
            </a:r>
            <a:br>
              <a:rPr lang="en-US" dirty="0"/>
            </a:br>
            <a:r>
              <a:rPr lang="en-US" dirty="0"/>
              <a:t>converter of </a:t>
            </a:r>
            <a:r>
              <a:rPr lang="en-US" b="1" dirty="0">
                <a:solidFill>
                  <a:srgbClr val="0070C0"/>
                </a:solidFill>
              </a:rPr>
              <a:t>2 kA </a:t>
            </a:r>
            <a:r>
              <a:rPr lang="en-US" dirty="0"/>
              <a:t>and</a:t>
            </a:r>
            <a:r>
              <a:rPr lang="en-US" b="1" dirty="0">
                <a:solidFill>
                  <a:srgbClr val="0070C0"/>
                </a:solidFill>
              </a:rPr>
              <a:t> </a:t>
            </a:r>
            <a:br>
              <a:rPr lang="en-US" b="1" dirty="0">
                <a:solidFill>
                  <a:srgbClr val="0070C0"/>
                </a:solidFill>
              </a:rPr>
            </a:br>
            <a:r>
              <a:rPr lang="en-US" b="1" dirty="0">
                <a:solidFill>
                  <a:srgbClr val="0070C0"/>
                </a:solidFill>
              </a:rPr>
              <a:t>12 K </a:t>
            </a:r>
            <a:r>
              <a:rPr lang="en-US" dirty="0"/>
              <a:t>coil temp.</a:t>
            </a:r>
          </a:p>
          <a:p>
            <a:r>
              <a:rPr lang="en-US" sz="1800" dirty="0">
                <a:ea typeface="Cambria Math" panose="02040503050406030204" pitchFamily="18" charset="0"/>
              </a:rPr>
              <a:t>Hall probes were qualified </a:t>
            </a:r>
            <a:br>
              <a:rPr lang="en-US" sz="1800" dirty="0">
                <a:ea typeface="Cambria Math" panose="02040503050406030204" pitchFamily="18" charset="0"/>
              </a:rPr>
            </a:br>
            <a:r>
              <a:rPr lang="en-US" sz="1800" dirty="0">
                <a:ea typeface="Cambria Math" panose="02040503050406030204" pitchFamily="18" charset="0"/>
              </a:rPr>
              <a:t>at </a:t>
            </a:r>
            <a:r>
              <a:rPr lang="en-US" sz="1800" dirty="0" err="1">
                <a:ea typeface="Cambria Math" panose="02040503050406030204" pitchFamily="18" charset="0"/>
              </a:rPr>
              <a:t>UniGE</a:t>
            </a:r>
            <a:r>
              <a:rPr lang="en-US" sz="1800" dirty="0">
                <a:ea typeface="Cambria Math" panose="02040503050406030204" pitchFamily="18" charset="0"/>
              </a:rPr>
              <a:t> up to 19 T.</a:t>
            </a:r>
          </a:p>
          <a:p>
            <a:endParaRPr lang="en-US" dirty="0"/>
          </a:p>
          <a:p>
            <a:endParaRPr lang="en-CH" dirty="0"/>
          </a:p>
        </p:txBody>
      </p:sp>
      <p:sp>
        <p:nvSpPr>
          <p:cNvPr id="4" name="Slide Number Placeholder 3">
            <a:extLst>
              <a:ext uri="{FF2B5EF4-FFF2-40B4-BE49-F238E27FC236}">
                <a16:creationId xmlns:a16="http://schemas.microsoft.com/office/drawing/2014/main" id="{5B8ABCAA-FDA5-38E4-29EC-659989B4B758}"/>
              </a:ext>
            </a:extLst>
          </p:cNvPr>
          <p:cNvSpPr>
            <a:spLocks noGrp="1"/>
          </p:cNvSpPr>
          <p:nvPr>
            <p:ph type="sldNum" sz="quarter" idx="16"/>
          </p:nvPr>
        </p:nvSpPr>
        <p:spPr/>
        <p:txBody>
          <a:bodyPr/>
          <a:lstStyle/>
          <a:p>
            <a:pPr algn="r">
              <a:defRPr/>
            </a:pPr>
            <a:r>
              <a:rPr lang="de-DE"/>
              <a:t>Page </a:t>
            </a:r>
            <a:fld id="{EBC07571-3134-BB4B-B83F-1A9FE18D34F3}" type="slidenum">
              <a:rPr lang="de-DE" smtClean="0"/>
              <a:pPr algn="r">
                <a:defRPr/>
              </a:pPr>
              <a:t>38</a:t>
            </a:fld>
            <a:endParaRPr lang="de-DE" dirty="0"/>
          </a:p>
        </p:txBody>
      </p:sp>
      <p:grpSp>
        <p:nvGrpSpPr>
          <p:cNvPr id="2" name="Group 1">
            <a:extLst>
              <a:ext uri="{FF2B5EF4-FFF2-40B4-BE49-F238E27FC236}">
                <a16:creationId xmlns:a16="http://schemas.microsoft.com/office/drawing/2014/main" id="{F65F5246-1D00-CFDE-3F40-398F4B52C871}"/>
              </a:ext>
            </a:extLst>
          </p:cNvPr>
          <p:cNvGrpSpPr/>
          <p:nvPr/>
        </p:nvGrpSpPr>
        <p:grpSpPr>
          <a:xfrm>
            <a:off x="3274024" y="1916832"/>
            <a:ext cx="6121635" cy="4491811"/>
            <a:chOff x="3591303" y="2708921"/>
            <a:chExt cx="4584385" cy="3363838"/>
          </a:xfrm>
        </p:grpSpPr>
        <p:pic>
          <p:nvPicPr>
            <p:cNvPr id="7" name="Picture 6">
              <a:extLst>
                <a:ext uri="{FF2B5EF4-FFF2-40B4-BE49-F238E27FC236}">
                  <a16:creationId xmlns:a16="http://schemas.microsoft.com/office/drawing/2014/main" id="{3DA8A826-763D-5152-3F05-325529E925DD}"/>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rot="5400000">
              <a:off x="4151521" y="3129400"/>
              <a:ext cx="3363838" cy="2522879"/>
            </a:xfrm>
            <a:prstGeom prst="rect">
              <a:avLst/>
            </a:prstGeom>
          </p:spPr>
        </p:pic>
        <p:sp>
          <p:nvSpPr>
            <p:cNvPr id="8" name="TextBox 7">
              <a:extLst>
                <a:ext uri="{FF2B5EF4-FFF2-40B4-BE49-F238E27FC236}">
                  <a16:creationId xmlns:a16="http://schemas.microsoft.com/office/drawing/2014/main" id="{8EFFE3F6-E227-B5CA-6659-A59B919083CA}"/>
                </a:ext>
              </a:extLst>
            </p:cNvPr>
            <p:cNvSpPr txBox="1"/>
            <p:nvPr/>
          </p:nvSpPr>
          <p:spPr>
            <a:xfrm>
              <a:off x="3591303" y="5269053"/>
              <a:ext cx="1457361" cy="449452"/>
            </a:xfrm>
            <a:prstGeom prst="rect">
              <a:avLst/>
            </a:prstGeom>
            <a:noFill/>
          </p:spPr>
          <p:txBody>
            <a:bodyPr wrap="square" rtlCol="0">
              <a:spAutoFit/>
            </a:bodyPr>
            <a:lstStyle>
              <a:defPPr>
                <a:defRPr lang="de-CH"/>
              </a:defPPr>
              <a:lvl1pPr>
                <a:spcBef>
                  <a:spcPts val="0"/>
                </a:spcBef>
                <a:defRPr sz="1100"/>
              </a:lvl1pPr>
            </a:lstStyle>
            <a:p>
              <a:r>
                <a:rPr lang="en-US" dirty="0">
                  <a:latin typeface="Calibri" panose="020F0502020204030204" pitchFamily="34" charset="0"/>
                  <a:cs typeface="Calibri" panose="020F0502020204030204" pitchFamily="34" charset="0"/>
                </a:rPr>
                <a:t>Stack of 4 NI HTS </a:t>
              </a:r>
              <a:br>
                <a:rPr lang="en-US" dirty="0">
                  <a:latin typeface="Calibri" panose="020F0502020204030204" pitchFamily="34" charset="0"/>
                  <a:cs typeface="Calibri" panose="020F0502020204030204" pitchFamily="34" charset="0"/>
                </a:rPr>
              </a:br>
              <a:r>
                <a:rPr lang="en-US" dirty="0">
                  <a:latin typeface="Calibri" panose="020F0502020204030204" pitchFamily="34" charset="0"/>
                  <a:cs typeface="Calibri" panose="020F0502020204030204" pitchFamily="34" charset="0"/>
                </a:rPr>
                <a:t>coils with thermal/ </a:t>
              </a:r>
              <a:br>
                <a:rPr lang="en-US" dirty="0">
                  <a:latin typeface="Calibri" panose="020F0502020204030204" pitchFamily="34" charset="0"/>
                  <a:cs typeface="Calibri" panose="020F0502020204030204" pitchFamily="34" charset="0"/>
                </a:rPr>
              </a:br>
              <a:r>
                <a:rPr lang="en-US" dirty="0">
                  <a:latin typeface="Calibri" panose="020F0502020204030204" pitchFamily="34" charset="0"/>
                  <a:cs typeface="Calibri" panose="020F0502020204030204" pitchFamily="34" charset="0"/>
                </a:rPr>
                <a:t>electrical connectors</a:t>
              </a:r>
            </a:p>
          </p:txBody>
        </p:sp>
        <p:sp>
          <p:nvSpPr>
            <p:cNvPr id="9" name="TextBox 8">
              <a:extLst>
                <a:ext uri="{FF2B5EF4-FFF2-40B4-BE49-F238E27FC236}">
                  <a16:creationId xmlns:a16="http://schemas.microsoft.com/office/drawing/2014/main" id="{1094CA8D-3AE7-031A-A5AE-2A2CF92E017B}"/>
                </a:ext>
              </a:extLst>
            </p:cNvPr>
            <p:cNvSpPr txBox="1"/>
            <p:nvPr/>
          </p:nvSpPr>
          <p:spPr>
            <a:xfrm>
              <a:off x="7162374" y="5093560"/>
              <a:ext cx="736099" cy="261610"/>
            </a:xfrm>
            <a:prstGeom prst="rect">
              <a:avLst/>
            </a:prstGeom>
            <a:noFill/>
          </p:spPr>
          <p:txBody>
            <a:bodyPr wrap="none" rtlCol="0">
              <a:spAutoFit/>
            </a:bodyPr>
            <a:lstStyle/>
            <a:p>
              <a:r>
                <a:rPr lang="en-US" sz="1100" dirty="0" err="1">
                  <a:latin typeface="Calibri" panose="020F0502020204030204" pitchFamily="34" charset="0"/>
                  <a:cs typeface="Calibri" panose="020F0502020204030204" pitchFamily="34" charset="0"/>
                </a:rPr>
                <a:t>HTS</a:t>
              </a:r>
              <a:r>
                <a:rPr lang="en-US" sz="1100" dirty="0">
                  <a:latin typeface="Calibri" panose="020F0502020204030204" pitchFamily="34" charset="0"/>
                  <a:cs typeface="Calibri" panose="020F0502020204030204" pitchFamily="34" charset="0"/>
                </a:rPr>
                <a:t> leads</a:t>
              </a:r>
            </a:p>
          </p:txBody>
        </p:sp>
        <p:sp>
          <p:nvSpPr>
            <p:cNvPr id="10" name="TextBox 9">
              <a:extLst>
                <a:ext uri="{FF2B5EF4-FFF2-40B4-BE49-F238E27FC236}">
                  <a16:creationId xmlns:a16="http://schemas.microsoft.com/office/drawing/2014/main" id="{C444F9DC-3439-225E-A2D1-BDD709C0CDBE}"/>
                </a:ext>
              </a:extLst>
            </p:cNvPr>
            <p:cNvSpPr txBox="1"/>
            <p:nvPr/>
          </p:nvSpPr>
          <p:spPr>
            <a:xfrm>
              <a:off x="3626148" y="4195766"/>
              <a:ext cx="739735" cy="322684"/>
            </a:xfrm>
            <a:prstGeom prst="rect">
              <a:avLst/>
            </a:prstGeom>
            <a:noFill/>
          </p:spPr>
          <p:txBody>
            <a:bodyPr wrap="square" rtlCol="0">
              <a:spAutoFit/>
            </a:bodyPr>
            <a:lstStyle>
              <a:defPPr>
                <a:defRPr lang="de-CH"/>
              </a:defPPr>
              <a:lvl1pPr>
                <a:spcBef>
                  <a:spcPts val="0"/>
                </a:spcBef>
                <a:defRPr sz="1100"/>
              </a:lvl1pPr>
            </a:lstStyle>
            <a:p>
              <a:r>
                <a:rPr lang="en-US" dirty="0">
                  <a:latin typeface="Calibri" panose="020F0502020204030204" pitchFamily="34" charset="0"/>
                  <a:cs typeface="Calibri" panose="020F0502020204030204" pitchFamily="34" charset="0"/>
                </a:rPr>
                <a:t>1st </a:t>
              </a:r>
              <a:r>
                <a:rPr lang="en-US" dirty="0" err="1">
                  <a:latin typeface="Calibri" panose="020F0502020204030204" pitchFamily="34" charset="0"/>
                  <a:cs typeface="Calibri" panose="020F0502020204030204" pitchFamily="34" charset="0"/>
                </a:rPr>
                <a:t>cryocooler</a:t>
              </a:r>
              <a:endParaRPr lang="en-US" dirty="0">
                <a:latin typeface="Calibri" panose="020F0502020204030204" pitchFamily="34" charset="0"/>
                <a:cs typeface="Calibri" panose="020F0502020204030204" pitchFamily="34" charset="0"/>
              </a:endParaRPr>
            </a:p>
            <a:p>
              <a:r>
                <a:rPr lang="en-US" dirty="0">
                  <a:latin typeface="Calibri" panose="020F0502020204030204" pitchFamily="34" charset="0"/>
                  <a:cs typeface="Calibri" panose="020F0502020204030204" pitchFamily="34" charset="0"/>
                </a:rPr>
                <a:t>4K </a:t>
              </a:r>
              <a:r>
                <a:rPr lang="en-US" dirty="0" err="1">
                  <a:latin typeface="Calibri" panose="020F0502020204030204" pitchFamily="34" charset="0"/>
                  <a:cs typeface="Calibri" panose="020F0502020204030204" pitchFamily="34" charset="0"/>
                </a:rPr>
                <a:t>coldhead</a:t>
              </a:r>
              <a:endParaRPr lang="en-US" dirty="0">
                <a:latin typeface="Calibri" panose="020F0502020204030204" pitchFamily="34" charset="0"/>
                <a:cs typeface="Calibri" panose="020F0502020204030204" pitchFamily="34" charset="0"/>
              </a:endParaRPr>
            </a:p>
          </p:txBody>
        </p:sp>
        <p:sp>
          <p:nvSpPr>
            <p:cNvPr id="11" name="TextBox 10">
              <a:extLst>
                <a:ext uri="{FF2B5EF4-FFF2-40B4-BE49-F238E27FC236}">
                  <a16:creationId xmlns:a16="http://schemas.microsoft.com/office/drawing/2014/main" id="{837207CE-3723-B2A7-65E8-97655F4E7849}"/>
                </a:ext>
              </a:extLst>
            </p:cNvPr>
            <p:cNvSpPr txBox="1"/>
            <p:nvPr/>
          </p:nvSpPr>
          <p:spPr>
            <a:xfrm>
              <a:off x="7133415" y="3884125"/>
              <a:ext cx="1042273" cy="430887"/>
            </a:xfrm>
            <a:prstGeom prst="rect">
              <a:avLst/>
            </a:prstGeom>
            <a:noFill/>
          </p:spPr>
          <p:txBody>
            <a:bodyPr wrap="none" rtlCol="0">
              <a:spAutoFit/>
            </a:bodyPr>
            <a:lstStyle>
              <a:defPPr>
                <a:defRPr lang="de-CH"/>
              </a:defPPr>
              <a:lvl1pPr>
                <a:spcBef>
                  <a:spcPts val="0"/>
                </a:spcBef>
                <a:defRPr sz="1100">
                  <a:latin typeface="+mj-lt"/>
                </a:defRPr>
              </a:lvl1pPr>
            </a:lstStyle>
            <a:p>
              <a:r>
                <a:rPr lang="en-US" dirty="0">
                  <a:latin typeface="Calibri" panose="020F0502020204030204" pitchFamily="34" charset="0"/>
                  <a:cs typeface="Calibri" panose="020F0502020204030204" pitchFamily="34" charset="0"/>
                </a:rPr>
                <a:t>2nd </a:t>
              </a:r>
              <a:r>
                <a:rPr lang="en-US" dirty="0" err="1">
                  <a:latin typeface="Calibri" panose="020F0502020204030204" pitchFamily="34" charset="0"/>
                  <a:cs typeface="Calibri" panose="020F0502020204030204" pitchFamily="34" charset="0"/>
                </a:rPr>
                <a:t>cryocooler</a:t>
              </a:r>
              <a:endParaRPr lang="en-US" dirty="0">
                <a:latin typeface="Calibri" panose="020F0502020204030204" pitchFamily="34" charset="0"/>
                <a:cs typeface="Calibri" panose="020F0502020204030204" pitchFamily="34" charset="0"/>
              </a:endParaRPr>
            </a:p>
            <a:p>
              <a:r>
                <a:rPr lang="en-US" dirty="0" err="1">
                  <a:latin typeface="Calibri" panose="020F0502020204030204" pitchFamily="34" charset="0"/>
                  <a:cs typeface="Calibri" panose="020F0502020204030204" pitchFamily="34" charset="0"/>
                </a:rPr>
                <a:t>20K</a:t>
              </a:r>
              <a:r>
                <a:rPr lang="en-US" dirty="0">
                  <a:latin typeface="Calibri" panose="020F0502020204030204" pitchFamily="34" charset="0"/>
                  <a:cs typeface="Calibri" panose="020F0502020204030204" pitchFamily="34" charset="0"/>
                </a:rPr>
                <a:t> </a:t>
              </a:r>
              <a:r>
                <a:rPr lang="en-US" dirty="0" err="1">
                  <a:latin typeface="Calibri" panose="020F0502020204030204" pitchFamily="34" charset="0"/>
                  <a:cs typeface="Calibri" panose="020F0502020204030204" pitchFamily="34" charset="0"/>
                </a:rPr>
                <a:t>coldhead</a:t>
              </a:r>
              <a:endParaRPr lang="en-US" dirty="0">
                <a:latin typeface="Calibri" panose="020F0502020204030204" pitchFamily="34" charset="0"/>
                <a:cs typeface="Calibri" panose="020F0502020204030204" pitchFamily="34" charset="0"/>
              </a:endParaRPr>
            </a:p>
          </p:txBody>
        </p:sp>
        <p:sp>
          <p:nvSpPr>
            <p:cNvPr id="12" name="TextBox 11">
              <a:extLst>
                <a:ext uri="{FF2B5EF4-FFF2-40B4-BE49-F238E27FC236}">
                  <a16:creationId xmlns:a16="http://schemas.microsoft.com/office/drawing/2014/main" id="{8B17CD1C-54FA-9EA8-FA1E-F43D0248D2AE}"/>
                </a:ext>
              </a:extLst>
            </p:cNvPr>
            <p:cNvSpPr txBox="1"/>
            <p:nvPr/>
          </p:nvSpPr>
          <p:spPr>
            <a:xfrm>
              <a:off x="7114729" y="3133182"/>
              <a:ext cx="819455" cy="430887"/>
            </a:xfrm>
            <a:prstGeom prst="rect">
              <a:avLst/>
            </a:prstGeom>
            <a:noFill/>
          </p:spPr>
          <p:txBody>
            <a:bodyPr wrap="none" rtlCol="0">
              <a:spAutoFit/>
            </a:bodyPr>
            <a:lstStyle>
              <a:defPPr>
                <a:defRPr lang="de-CH"/>
              </a:defPPr>
              <a:lvl1pPr>
                <a:spcBef>
                  <a:spcPts val="0"/>
                </a:spcBef>
                <a:defRPr sz="1100"/>
              </a:lvl1pPr>
            </a:lstStyle>
            <a:p>
              <a:r>
                <a:rPr lang="en-US" dirty="0">
                  <a:latin typeface="Calibri" panose="020F0502020204030204" pitchFamily="34" charset="0"/>
                  <a:cs typeface="Calibri" panose="020F0502020204030204" pitchFamily="34" charset="0"/>
                </a:rPr>
                <a:t>thermal</a:t>
              </a:r>
            </a:p>
            <a:p>
              <a:r>
                <a:rPr lang="en-US" dirty="0">
                  <a:latin typeface="Calibri" panose="020F0502020204030204" pitchFamily="34" charset="0"/>
                  <a:cs typeface="Calibri" panose="020F0502020204030204" pitchFamily="34" charset="0"/>
                </a:rPr>
                <a:t>connectors</a:t>
              </a:r>
            </a:p>
          </p:txBody>
        </p:sp>
        <p:sp>
          <p:nvSpPr>
            <p:cNvPr id="14" name="TextBox 13">
              <a:extLst>
                <a:ext uri="{FF2B5EF4-FFF2-40B4-BE49-F238E27FC236}">
                  <a16:creationId xmlns:a16="http://schemas.microsoft.com/office/drawing/2014/main" id="{4EDEC892-783B-D2BF-7890-E34276D7437E}"/>
                </a:ext>
              </a:extLst>
            </p:cNvPr>
            <p:cNvSpPr txBox="1"/>
            <p:nvPr/>
          </p:nvSpPr>
          <p:spPr>
            <a:xfrm>
              <a:off x="3626148" y="3177773"/>
              <a:ext cx="794513" cy="322684"/>
            </a:xfrm>
            <a:prstGeom prst="rect">
              <a:avLst/>
            </a:prstGeom>
            <a:noFill/>
          </p:spPr>
          <p:txBody>
            <a:bodyPr wrap="square" rtlCol="0">
              <a:spAutoFit/>
            </a:bodyPr>
            <a:lstStyle/>
            <a:p>
              <a:pPr>
                <a:spcBef>
                  <a:spcPts val="0"/>
                </a:spcBef>
              </a:pPr>
              <a:r>
                <a:rPr lang="en-US" sz="1100" dirty="0">
                  <a:latin typeface="Calibri" panose="020F0502020204030204" pitchFamily="34" charset="0"/>
                  <a:cs typeface="Calibri" panose="020F0502020204030204" pitchFamily="34" charset="0"/>
                </a:rPr>
                <a:t>radiation shield</a:t>
              </a:r>
            </a:p>
            <a:p>
              <a:pPr>
                <a:spcBef>
                  <a:spcPts val="0"/>
                </a:spcBef>
              </a:pPr>
              <a:r>
                <a:rPr lang="en-US" sz="1100" dirty="0">
                  <a:latin typeface="Calibri" panose="020F0502020204030204" pitchFamily="34" charset="0"/>
                  <a:cs typeface="Calibri" panose="020F0502020204030204" pitchFamily="34" charset="0"/>
                </a:rPr>
                <a:t>top plate</a:t>
              </a:r>
            </a:p>
          </p:txBody>
        </p:sp>
        <p:cxnSp>
          <p:nvCxnSpPr>
            <p:cNvPr id="16" name="Straight Arrow Connector 15">
              <a:extLst>
                <a:ext uri="{FF2B5EF4-FFF2-40B4-BE49-F238E27FC236}">
                  <a16:creationId xmlns:a16="http://schemas.microsoft.com/office/drawing/2014/main" id="{E1F22907-5DA7-E081-1B1B-9C6DA6ACD138}"/>
                </a:ext>
              </a:extLst>
            </p:cNvPr>
            <p:cNvCxnSpPr>
              <a:cxnSpLocks/>
              <a:stCxn id="10" idx="3"/>
            </p:cNvCxnSpPr>
            <p:nvPr/>
          </p:nvCxnSpPr>
          <p:spPr>
            <a:xfrm>
              <a:off x="4365883" y="4357108"/>
              <a:ext cx="773865" cy="105978"/>
            </a:xfrm>
            <a:prstGeom prst="straightConnector1">
              <a:avLst/>
            </a:prstGeom>
            <a:ln w="19050">
              <a:solidFill>
                <a:srgbClr val="EE7B34"/>
              </a:solidFill>
              <a:tailEnd type="triangle"/>
            </a:ln>
          </p:spPr>
          <p:style>
            <a:lnRef idx="1">
              <a:schemeClr val="accent1"/>
            </a:lnRef>
            <a:fillRef idx="0">
              <a:schemeClr val="accent1"/>
            </a:fillRef>
            <a:effectRef idx="0">
              <a:schemeClr val="accent1"/>
            </a:effectRef>
            <a:fontRef idx="minor">
              <a:schemeClr val="tx1"/>
            </a:fontRef>
          </p:style>
        </p:cxnSp>
        <p:cxnSp>
          <p:nvCxnSpPr>
            <p:cNvPr id="19" name="Straight Arrow Connector 18">
              <a:extLst>
                <a:ext uri="{FF2B5EF4-FFF2-40B4-BE49-F238E27FC236}">
                  <a16:creationId xmlns:a16="http://schemas.microsoft.com/office/drawing/2014/main" id="{4B15D745-D07A-A2E6-4FF9-353EE418EC01}"/>
                </a:ext>
              </a:extLst>
            </p:cNvPr>
            <p:cNvCxnSpPr/>
            <p:nvPr/>
          </p:nvCxnSpPr>
          <p:spPr>
            <a:xfrm flipV="1">
              <a:off x="4474628" y="5287677"/>
              <a:ext cx="621936" cy="206103"/>
            </a:xfrm>
            <a:prstGeom prst="straightConnector1">
              <a:avLst/>
            </a:prstGeom>
            <a:ln w="19050">
              <a:solidFill>
                <a:srgbClr val="EE7B34"/>
              </a:solidFill>
              <a:tailEnd type="triangle"/>
            </a:ln>
          </p:spPr>
          <p:style>
            <a:lnRef idx="1">
              <a:schemeClr val="accent1"/>
            </a:lnRef>
            <a:fillRef idx="0">
              <a:schemeClr val="accent1"/>
            </a:fillRef>
            <a:effectRef idx="0">
              <a:schemeClr val="accent1"/>
            </a:effectRef>
            <a:fontRef idx="minor">
              <a:schemeClr val="tx1"/>
            </a:fontRef>
          </p:style>
        </p:cxnSp>
        <p:sp>
          <p:nvSpPr>
            <p:cNvPr id="20" name="TextBox 19">
              <a:extLst>
                <a:ext uri="{FF2B5EF4-FFF2-40B4-BE49-F238E27FC236}">
                  <a16:creationId xmlns:a16="http://schemas.microsoft.com/office/drawing/2014/main" id="{6D68C6EA-1262-5B84-06DD-23B98ACDB187}"/>
                </a:ext>
              </a:extLst>
            </p:cNvPr>
            <p:cNvSpPr txBox="1"/>
            <p:nvPr/>
          </p:nvSpPr>
          <p:spPr>
            <a:xfrm>
              <a:off x="7190215" y="4491445"/>
              <a:ext cx="663964" cy="261610"/>
            </a:xfrm>
            <a:prstGeom prst="rect">
              <a:avLst/>
            </a:prstGeom>
            <a:noFill/>
          </p:spPr>
          <p:txBody>
            <a:bodyPr wrap="none" rtlCol="0">
              <a:spAutoFit/>
            </a:bodyPr>
            <a:lstStyle/>
            <a:p>
              <a:r>
                <a:rPr lang="en-US" sz="1100" dirty="0">
                  <a:latin typeface="Calibri" panose="020F0502020204030204" pitchFamily="34" charset="0"/>
                  <a:cs typeface="Calibri" panose="020F0502020204030204" pitchFamily="34" charset="0"/>
                </a:rPr>
                <a:t>Cu leads</a:t>
              </a:r>
            </a:p>
          </p:txBody>
        </p:sp>
        <p:cxnSp>
          <p:nvCxnSpPr>
            <p:cNvPr id="15" name="Straight Arrow Connector 14">
              <a:extLst>
                <a:ext uri="{FF2B5EF4-FFF2-40B4-BE49-F238E27FC236}">
                  <a16:creationId xmlns:a16="http://schemas.microsoft.com/office/drawing/2014/main" id="{DD981017-D205-34C6-B466-65FD0B2346D1}"/>
                </a:ext>
              </a:extLst>
            </p:cNvPr>
            <p:cNvCxnSpPr>
              <a:cxnSpLocks/>
              <a:stCxn id="14" idx="3"/>
            </p:cNvCxnSpPr>
            <p:nvPr/>
          </p:nvCxnSpPr>
          <p:spPr>
            <a:xfrm flipV="1">
              <a:off x="4420662" y="3232740"/>
              <a:ext cx="803169" cy="106375"/>
            </a:xfrm>
            <a:prstGeom prst="straightConnector1">
              <a:avLst/>
            </a:prstGeom>
            <a:ln w="19050">
              <a:solidFill>
                <a:srgbClr val="EE7B34"/>
              </a:solidFill>
              <a:tailEnd type="triangle"/>
            </a:ln>
          </p:spPr>
          <p:style>
            <a:lnRef idx="1">
              <a:schemeClr val="accent1"/>
            </a:lnRef>
            <a:fillRef idx="0">
              <a:schemeClr val="accent1"/>
            </a:fillRef>
            <a:effectRef idx="0">
              <a:schemeClr val="accent1"/>
            </a:effectRef>
            <a:fontRef idx="minor">
              <a:schemeClr val="tx1"/>
            </a:fontRef>
          </p:style>
        </p:cxnSp>
        <p:cxnSp>
          <p:nvCxnSpPr>
            <p:cNvPr id="13" name="Straight Arrow Connector 12">
              <a:extLst>
                <a:ext uri="{FF2B5EF4-FFF2-40B4-BE49-F238E27FC236}">
                  <a16:creationId xmlns:a16="http://schemas.microsoft.com/office/drawing/2014/main" id="{FCA7B498-955D-97C3-A51A-993DDB5F3694}"/>
                </a:ext>
              </a:extLst>
            </p:cNvPr>
            <p:cNvCxnSpPr/>
            <p:nvPr/>
          </p:nvCxnSpPr>
          <p:spPr>
            <a:xfrm flipH="1">
              <a:off x="6112668" y="3368896"/>
              <a:ext cx="1024790" cy="246601"/>
            </a:xfrm>
            <a:prstGeom prst="straightConnector1">
              <a:avLst/>
            </a:prstGeom>
            <a:ln w="19050">
              <a:solidFill>
                <a:srgbClr val="EE7B34"/>
              </a:solidFill>
              <a:tailEnd type="triangle"/>
            </a:ln>
          </p:spPr>
          <p:style>
            <a:lnRef idx="1">
              <a:schemeClr val="accent1"/>
            </a:lnRef>
            <a:fillRef idx="0">
              <a:schemeClr val="accent1"/>
            </a:fillRef>
            <a:effectRef idx="0">
              <a:schemeClr val="accent1"/>
            </a:effectRef>
            <a:fontRef idx="minor">
              <a:schemeClr val="tx1"/>
            </a:fontRef>
          </p:style>
        </p:cxnSp>
        <p:cxnSp>
          <p:nvCxnSpPr>
            <p:cNvPr id="17" name="Straight Arrow Connector 16">
              <a:extLst>
                <a:ext uri="{FF2B5EF4-FFF2-40B4-BE49-F238E27FC236}">
                  <a16:creationId xmlns:a16="http://schemas.microsoft.com/office/drawing/2014/main" id="{4D6D2B5F-2530-CDD5-5581-97B1AA0A10D0}"/>
                </a:ext>
              </a:extLst>
            </p:cNvPr>
            <p:cNvCxnSpPr>
              <a:stCxn id="11" idx="1"/>
            </p:cNvCxnSpPr>
            <p:nvPr/>
          </p:nvCxnSpPr>
          <p:spPr>
            <a:xfrm flipH="1" flipV="1">
              <a:off x="6732945" y="4061342"/>
              <a:ext cx="400470" cy="38227"/>
            </a:xfrm>
            <a:prstGeom prst="straightConnector1">
              <a:avLst/>
            </a:prstGeom>
            <a:ln w="19050">
              <a:solidFill>
                <a:srgbClr val="EE7B34"/>
              </a:solidFill>
              <a:tailEnd type="triangle"/>
            </a:ln>
          </p:spPr>
          <p:style>
            <a:lnRef idx="1">
              <a:schemeClr val="accent1"/>
            </a:lnRef>
            <a:fillRef idx="0">
              <a:schemeClr val="accent1"/>
            </a:fillRef>
            <a:effectRef idx="0">
              <a:schemeClr val="accent1"/>
            </a:effectRef>
            <a:fontRef idx="minor">
              <a:schemeClr val="tx1"/>
            </a:fontRef>
          </p:style>
        </p:cxnSp>
        <p:cxnSp>
          <p:nvCxnSpPr>
            <p:cNvPr id="18" name="Straight Arrow Connector 17">
              <a:extLst>
                <a:ext uri="{FF2B5EF4-FFF2-40B4-BE49-F238E27FC236}">
                  <a16:creationId xmlns:a16="http://schemas.microsoft.com/office/drawing/2014/main" id="{ED9094BD-4437-D64A-0901-F0A4FD594853}"/>
                </a:ext>
              </a:extLst>
            </p:cNvPr>
            <p:cNvCxnSpPr>
              <a:stCxn id="9" idx="1"/>
            </p:cNvCxnSpPr>
            <p:nvPr/>
          </p:nvCxnSpPr>
          <p:spPr>
            <a:xfrm flipH="1">
              <a:off x="5928855" y="5224365"/>
              <a:ext cx="1233519" cy="269414"/>
            </a:xfrm>
            <a:prstGeom prst="straightConnector1">
              <a:avLst/>
            </a:prstGeom>
            <a:ln w="19050">
              <a:solidFill>
                <a:srgbClr val="EE7B34"/>
              </a:solidFill>
              <a:tailEnd type="triangle"/>
            </a:ln>
          </p:spPr>
          <p:style>
            <a:lnRef idx="1">
              <a:schemeClr val="accent1"/>
            </a:lnRef>
            <a:fillRef idx="0">
              <a:schemeClr val="accent1"/>
            </a:fillRef>
            <a:effectRef idx="0">
              <a:schemeClr val="accent1"/>
            </a:effectRef>
            <a:fontRef idx="minor">
              <a:schemeClr val="tx1"/>
            </a:fontRef>
          </p:style>
        </p:cxnSp>
        <p:cxnSp>
          <p:nvCxnSpPr>
            <p:cNvPr id="21" name="Straight Arrow Connector 20">
              <a:extLst>
                <a:ext uri="{FF2B5EF4-FFF2-40B4-BE49-F238E27FC236}">
                  <a16:creationId xmlns:a16="http://schemas.microsoft.com/office/drawing/2014/main" id="{29D08E94-D812-A746-C0AE-C1EB40FBF35F}"/>
                </a:ext>
              </a:extLst>
            </p:cNvPr>
            <p:cNvCxnSpPr>
              <a:stCxn id="20" idx="1"/>
            </p:cNvCxnSpPr>
            <p:nvPr/>
          </p:nvCxnSpPr>
          <p:spPr>
            <a:xfrm flipH="1" flipV="1">
              <a:off x="6014318" y="4159955"/>
              <a:ext cx="1175897" cy="462295"/>
            </a:xfrm>
            <a:prstGeom prst="straightConnector1">
              <a:avLst/>
            </a:prstGeom>
            <a:ln w="19050">
              <a:solidFill>
                <a:srgbClr val="EE7B34"/>
              </a:solidFill>
              <a:tailEnd type="triangle"/>
            </a:ln>
          </p:spPr>
          <p:style>
            <a:lnRef idx="1">
              <a:schemeClr val="accent1"/>
            </a:lnRef>
            <a:fillRef idx="0">
              <a:schemeClr val="accent1"/>
            </a:fillRef>
            <a:effectRef idx="0">
              <a:schemeClr val="accent1"/>
            </a:effectRef>
            <a:fontRef idx="minor">
              <a:schemeClr val="tx1"/>
            </a:fontRef>
          </p:style>
        </p:cxnSp>
      </p:grpSp>
      <p:sp>
        <p:nvSpPr>
          <p:cNvPr id="22" name="TextBox 21">
            <a:extLst>
              <a:ext uri="{FF2B5EF4-FFF2-40B4-BE49-F238E27FC236}">
                <a16:creationId xmlns:a16="http://schemas.microsoft.com/office/drawing/2014/main" id="{8B17CD1C-54FA-9EA8-FA1E-F43D0248D2AE}"/>
              </a:ext>
            </a:extLst>
          </p:cNvPr>
          <p:cNvSpPr txBox="1"/>
          <p:nvPr/>
        </p:nvSpPr>
        <p:spPr>
          <a:xfrm>
            <a:off x="201971" y="4171237"/>
            <a:ext cx="1274708" cy="1585049"/>
          </a:xfrm>
          <a:prstGeom prst="rect">
            <a:avLst/>
          </a:prstGeom>
          <a:noFill/>
        </p:spPr>
        <p:txBody>
          <a:bodyPr wrap="none" rtlCol="0">
            <a:spAutoFit/>
          </a:bodyPr>
          <a:lstStyle>
            <a:defPPr>
              <a:defRPr lang="de-CH"/>
            </a:defPPr>
            <a:lvl1pPr>
              <a:spcBef>
                <a:spcPts val="0"/>
              </a:spcBef>
              <a:defRPr sz="1100"/>
            </a:lvl1pPr>
          </a:lstStyle>
          <a:p>
            <a:r>
              <a:rPr lang="en-US" dirty="0">
                <a:latin typeface="Calibri" panose="020F0502020204030204" pitchFamily="34" charset="0"/>
                <a:cs typeface="Calibri" panose="020F0502020204030204" pitchFamily="34" charset="0"/>
              </a:rPr>
              <a:t>Diameter: 100 mm</a:t>
            </a:r>
          </a:p>
          <a:p>
            <a:r>
              <a:rPr lang="en-US" dirty="0">
                <a:latin typeface="Calibri" panose="020F0502020204030204" pitchFamily="34" charset="0"/>
                <a:cs typeface="Calibri" panose="020F0502020204030204" pitchFamily="34" charset="0"/>
              </a:rPr>
              <a:t>Aperture</a:t>
            </a:r>
            <a:r>
              <a:rPr lang="pl-PL" dirty="0">
                <a:latin typeface="Calibri" panose="020F0502020204030204" pitchFamily="34" charset="0"/>
                <a:cs typeface="Calibri" panose="020F0502020204030204" pitchFamily="34" charset="0"/>
              </a:rPr>
              <a:t>:</a:t>
            </a:r>
            <a:r>
              <a:rPr lang="en-US" dirty="0">
                <a:latin typeface="Calibri" panose="020F0502020204030204" pitchFamily="34" charset="0"/>
                <a:cs typeface="Calibri" panose="020F0502020204030204" pitchFamily="34" charset="0"/>
              </a:rPr>
              <a:t> 50 mm</a:t>
            </a:r>
            <a:endParaRPr lang="pl-PL" dirty="0">
              <a:latin typeface="Calibri" panose="020F0502020204030204" pitchFamily="34" charset="0"/>
              <a:cs typeface="Calibri" panose="020F0502020204030204" pitchFamily="34" charset="0"/>
            </a:endParaRPr>
          </a:p>
          <a:p>
            <a:endParaRPr lang="en-US" dirty="0">
              <a:latin typeface="Calibri" panose="020F0502020204030204" pitchFamily="34" charset="0"/>
              <a:cs typeface="Calibri" panose="020F0502020204030204" pitchFamily="34" charset="0"/>
            </a:endParaRPr>
          </a:p>
          <a:p>
            <a:r>
              <a:rPr lang="en-US" dirty="0">
                <a:latin typeface="Calibri" panose="020F0502020204030204" pitchFamily="34" charset="0"/>
                <a:cs typeface="Calibri" panose="020F0502020204030204" pitchFamily="34" charset="0"/>
              </a:rPr>
              <a:t>SC type</a:t>
            </a:r>
            <a:r>
              <a:rPr lang="pl-PL" dirty="0">
                <a:latin typeface="Calibri" panose="020F0502020204030204" pitchFamily="34" charset="0"/>
                <a:cs typeface="Calibri" panose="020F0502020204030204" pitchFamily="34" charset="0"/>
              </a:rPr>
              <a:t>: R</a:t>
            </a:r>
            <a:r>
              <a:rPr lang="en-US" dirty="0">
                <a:latin typeface="Calibri" panose="020F0502020204030204" pitchFamily="34" charset="0"/>
                <a:cs typeface="Calibri" panose="020F0502020204030204" pitchFamily="34" charset="0"/>
              </a:rPr>
              <a:t>e</a:t>
            </a:r>
            <a:r>
              <a:rPr lang="pl-PL" dirty="0" err="1">
                <a:latin typeface="Calibri" panose="020F0502020204030204" pitchFamily="34" charset="0"/>
                <a:cs typeface="Calibri" panose="020F0502020204030204" pitchFamily="34" charset="0"/>
              </a:rPr>
              <a:t>BCO</a:t>
            </a:r>
            <a:endParaRPr lang="pl-PL" dirty="0">
              <a:latin typeface="Calibri" panose="020F0502020204030204" pitchFamily="34" charset="0"/>
              <a:cs typeface="Calibri" panose="020F0502020204030204" pitchFamily="34" charset="0"/>
            </a:endParaRPr>
          </a:p>
          <a:p>
            <a:r>
              <a:rPr lang="en-US" dirty="0">
                <a:latin typeface="Calibri" panose="020F0502020204030204" pitchFamily="34" charset="0"/>
                <a:cs typeface="Calibri" panose="020F0502020204030204" pitchFamily="34" charset="0"/>
              </a:rPr>
              <a:t># tapes: 2</a:t>
            </a:r>
          </a:p>
          <a:p>
            <a:r>
              <a:rPr lang="pl-PL" dirty="0">
                <a:latin typeface="Calibri" panose="020F0502020204030204" pitchFamily="34" charset="0"/>
                <a:cs typeface="Calibri" panose="020F0502020204030204" pitchFamily="34" charset="0"/>
              </a:rPr>
              <a:t># </a:t>
            </a:r>
            <a:r>
              <a:rPr lang="pl-PL" dirty="0" err="1">
                <a:latin typeface="Calibri" panose="020F0502020204030204" pitchFamily="34" charset="0"/>
                <a:cs typeface="Calibri" panose="020F0502020204030204" pitchFamily="34" charset="0"/>
              </a:rPr>
              <a:t>turns</a:t>
            </a:r>
            <a:r>
              <a:rPr lang="pl-PL" dirty="0">
                <a:latin typeface="Calibri" panose="020F0502020204030204" pitchFamily="34" charset="0"/>
                <a:cs typeface="Calibri" panose="020F0502020204030204" pitchFamily="34" charset="0"/>
              </a:rPr>
              <a:t>:</a:t>
            </a:r>
            <a:r>
              <a:rPr lang="en-US" dirty="0">
                <a:latin typeface="Calibri" panose="020F0502020204030204" pitchFamily="34" charset="0"/>
                <a:cs typeface="Calibri" panose="020F0502020204030204" pitchFamily="34" charset="0"/>
              </a:rPr>
              <a:t> 2 x 170</a:t>
            </a:r>
            <a:endParaRPr lang="pl-PL" dirty="0">
              <a:latin typeface="Calibri" panose="020F0502020204030204" pitchFamily="34" charset="0"/>
              <a:cs typeface="Calibri" panose="020F0502020204030204" pitchFamily="34" charset="0"/>
            </a:endParaRPr>
          </a:p>
          <a:p>
            <a:r>
              <a:rPr lang="en-US" dirty="0">
                <a:latin typeface="Calibri" panose="020F0502020204030204" pitchFamily="34" charset="0"/>
                <a:cs typeface="Calibri" panose="020F0502020204030204" pitchFamily="34" charset="0"/>
              </a:rPr>
              <a:t>SC </a:t>
            </a:r>
            <a:r>
              <a:rPr lang="pl-PL" dirty="0" err="1">
                <a:latin typeface="Calibri" panose="020F0502020204030204" pitchFamily="34" charset="0"/>
                <a:cs typeface="Calibri" panose="020F0502020204030204" pitchFamily="34" charset="0"/>
              </a:rPr>
              <a:t>length</a:t>
            </a:r>
            <a:r>
              <a:rPr lang="pl-PL" dirty="0">
                <a:latin typeface="Calibri" panose="020F0502020204030204" pitchFamily="34" charset="0"/>
                <a:cs typeface="Calibri" panose="020F0502020204030204" pitchFamily="34" charset="0"/>
              </a:rPr>
              <a:t>:</a:t>
            </a:r>
            <a:r>
              <a:rPr lang="en-US" dirty="0">
                <a:latin typeface="Calibri" panose="020F0502020204030204" pitchFamily="34" charset="0"/>
                <a:cs typeface="Calibri" panose="020F0502020204030204" pitchFamily="34" charset="0"/>
              </a:rPr>
              <a:t> 2 x 49 m</a:t>
            </a:r>
          </a:p>
          <a:p>
            <a:endParaRPr lang="en-US" sz="900" dirty="0">
              <a:latin typeface="Calibri" panose="020F0502020204030204" pitchFamily="34" charset="0"/>
              <a:cs typeface="Calibri" panose="020F0502020204030204" pitchFamily="34" charset="0"/>
            </a:endParaRPr>
          </a:p>
          <a:p>
            <a:endParaRPr lang="en-US" dirty="0">
              <a:latin typeface="Calibri" panose="020F0502020204030204" pitchFamily="34" charset="0"/>
              <a:cs typeface="Calibri" panose="020F0502020204030204" pitchFamily="34" charset="0"/>
            </a:endParaRPr>
          </a:p>
        </p:txBody>
      </p:sp>
      <p:pic>
        <p:nvPicPr>
          <p:cNvPr id="23" name="Content Placeholder 4"/>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1603982" y="4149080"/>
            <a:ext cx="1570731" cy="1304350"/>
          </a:xfrm>
          <a:prstGeom prst="rect">
            <a:avLst/>
          </a:prstGeom>
        </p:spPr>
      </p:pic>
      <p:sp>
        <p:nvSpPr>
          <p:cNvPr id="24" name="TextBox 23">
            <a:extLst>
              <a:ext uri="{FF2B5EF4-FFF2-40B4-BE49-F238E27FC236}">
                <a16:creationId xmlns:a16="http://schemas.microsoft.com/office/drawing/2014/main" id="{A7CA32B7-0B8B-B873-F379-8A370D6EA55C}"/>
              </a:ext>
            </a:extLst>
          </p:cNvPr>
          <p:cNvSpPr txBox="1"/>
          <p:nvPr/>
        </p:nvSpPr>
        <p:spPr>
          <a:xfrm>
            <a:off x="4644008" y="6475040"/>
            <a:ext cx="914400" cy="914400"/>
          </a:xfrm>
          <a:prstGeom prst="rect">
            <a:avLst/>
          </a:prstGeom>
          <a:noFill/>
        </p:spPr>
        <p:txBody>
          <a:bodyPr wrap="none" lIns="0" tIns="0" rIns="0" bIns="0" rtlCol="0">
            <a:noAutofit/>
          </a:bodyPr>
          <a:lstStyle/>
          <a:p>
            <a:pPr>
              <a:lnSpc>
                <a:spcPct val="110000"/>
              </a:lnSpc>
              <a:spcBef>
                <a:spcPts val="0"/>
              </a:spcBef>
            </a:pPr>
            <a:r>
              <a:rPr lang="en-CH" sz="1400" kern="1000" spc="30" dirty="0">
                <a:latin typeface="+mn-lt"/>
                <a:cs typeface="Franklin Gothic Book"/>
              </a:rPr>
              <a:t>Courtesy of M. Duda, J. Kosse, H. Rodrigues</a:t>
            </a:r>
          </a:p>
        </p:txBody>
      </p:sp>
      <p:sp>
        <p:nvSpPr>
          <p:cNvPr id="5" name="Title 2">
            <a:extLst>
              <a:ext uri="{FF2B5EF4-FFF2-40B4-BE49-F238E27FC236}">
                <a16:creationId xmlns:a16="http://schemas.microsoft.com/office/drawing/2014/main" id="{C5794F10-7662-9267-5725-4859E1E4D4C1}"/>
              </a:ext>
            </a:extLst>
          </p:cNvPr>
          <p:cNvSpPr txBox="1">
            <a:spLocks/>
          </p:cNvSpPr>
          <p:nvPr/>
        </p:nvSpPr>
        <p:spPr bwMode="auto">
          <a:xfrm>
            <a:off x="2077200" y="291600"/>
            <a:ext cx="6708025" cy="508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0" tIns="0" rIns="0" bIns="0" numCol="1" anchor="t" anchorCtr="0" compatLnSpc="1">
            <a:prstTxWarp prst="textNoShape">
              <a:avLst/>
            </a:prstTxWarp>
          </a:bodyPr>
          <a:lstStyle>
            <a:lvl1pPr algn="l" rtl="0" eaLnBrk="1" fontAlgn="base" hangingPunct="1">
              <a:spcBef>
                <a:spcPct val="0"/>
              </a:spcBef>
              <a:spcAft>
                <a:spcPct val="0"/>
              </a:spcAft>
              <a:defRPr sz="2400" kern="1000" spc="0">
                <a:solidFill>
                  <a:srgbClr val="686868"/>
                </a:solidFill>
                <a:latin typeface="+mj-lt"/>
                <a:ea typeface="+mj-ea"/>
                <a:cs typeface="+mj-cs"/>
              </a:defRPr>
            </a:lvl1pPr>
            <a:lvl2pPr algn="l" rtl="0" eaLnBrk="1" fontAlgn="base" hangingPunct="1">
              <a:spcBef>
                <a:spcPct val="0"/>
              </a:spcBef>
              <a:spcAft>
                <a:spcPct val="0"/>
              </a:spcAft>
              <a:defRPr sz="2500">
                <a:solidFill>
                  <a:srgbClr val="505150"/>
                </a:solidFill>
                <a:latin typeface="Georgia" charset="0"/>
                <a:ea typeface="ヒラギノ角ゴ Pro W3" pitchFamily="-108" charset="-128"/>
                <a:cs typeface="ヒラギノ角ゴ Pro W3" pitchFamily="-108" charset="-128"/>
              </a:defRPr>
            </a:lvl2pPr>
            <a:lvl3pPr algn="l" rtl="0" eaLnBrk="1" fontAlgn="base" hangingPunct="1">
              <a:spcBef>
                <a:spcPct val="0"/>
              </a:spcBef>
              <a:spcAft>
                <a:spcPct val="0"/>
              </a:spcAft>
              <a:defRPr sz="2500">
                <a:solidFill>
                  <a:srgbClr val="505150"/>
                </a:solidFill>
                <a:latin typeface="Georgia" charset="0"/>
                <a:ea typeface="ヒラギノ角ゴ Pro W3" pitchFamily="-108" charset="-128"/>
                <a:cs typeface="ヒラギノ角ゴ Pro W3" pitchFamily="-108" charset="-128"/>
              </a:defRPr>
            </a:lvl3pPr>
            <a:lvl4pPr algn="l" rtl="0" eaLnBrk="1" fontAlgn="base" hangingPunct="1">
              <a:spcBef>
                <a:spcPct val="0"/>
              </a:spcBef>
              <a:spcAft>
                <a:spcPct val="0"/>
              </a:spcAft>
              <a:defRPr sz="2500">
                <a:solidFill>
                  <a:srgbClr val="505150"/>
                </a:solidFill>
                <a:latin typeface="Georgia" charset="0"/>
                <a:ea typeface="ヒラギノ角ゴ Pro W3" pitchFamily="-108" charset="-128"/>
                <a:cs typeface="ヒラギノ角ゴ Pro W3" pitchFamily="-108" charset="-128"/>
              </a:defRPr>
            </a:lvl4pPr>
            <a:lvl5pPr algn="l" rtl="0" eaLnBrk="1" fontAlgn="base" hangingPunct="1">
              <a:spcBef>
                <a:spcPct val="0"/>
              </a:spcBef>
              <a:spcAft>
                <a:spcPct val="0"/>
              </a:spcAft>
              <a:defRPr sz="2500">
                <a:solidFill>
                  <a:srgbClr val="505150"/>
                </a:solidFill>
                <a:latin typeface="Georgia" charset="0"/>
                <a:ea typeface="ヒラギノ角ゴ Pro W3" pitchFamily="-108" charset="-128"/>
                <a:cs typeface="ヒラギノ角ゴ Pro W3" pitchFamily="-108" charset="-128"/>
              </a:defRPr>
            </a:lvl5pPr>
            <a:lvl6pPr marL="457200" algn="l" rtl="0" eaLnBrk="1" fontAlgn="base" hangingPunct="1">
              <a:spcBef>
                <a:spcPct val="0"/>
              </a:spcBef>
              <a:spcAft>
                <a:spcPct val="0"/>
              </a:spcAft>
              <a:defRPr sz="3200" b="1">
                <a:solidFill>
                  <a:schemeClr val="tx2"/>
                </a:solidFill>
                <a:latin typeface="Arial Narrow" pitchFamily="34" charset="0"/>
              </a:defRPr>
            </a:lvl6pPr>
            <a:lvl7pPr marL="914400" algn="l" rtl="0" eaLnBrk="1" fontAlgn="base" hangingPunct="1">
              <a:spcBef>
                <a:spcPct val="0"/>
              </a:spcBef>
              <a:spcAft>
                <a:spcPct val="0"/>
              </a:spcAft>
              <a:defRPr sz="3200" b="1">
                <a:solidFill>
                  <a:schemeClr val="tx2"/>
                </a:solidFill>
                <a:latin typeface="Arial Narrow" pitchFamily="34" charset="0"/>
              </a:defRPr>
            </a:lvl7pPr>
            <a:lvl8pPr marL="1371600" algn="l" rtl="0" eaLnBrk="1" fontAlgn="base" hangingPunct="1">
              <a:spcBef>
                <a:spcPct val="0"/>
              </a:spcBef>
              <a:spcAft>
                <a:spcPct val="0"/>
              </a:spcAft>
              <a:defRPr sz="3200" b="1">
                <a:solidFill>
                  <a:schemeClr val="tx2"/>
                </a:solidFill>
                <a:latin typeface="Arial Narrow" pitchFamily="34" charset="0"/>
              </a:defRPr>
            </a:lvl8pPr>
            <a:lvl9pPr marL="1828800" algn="l" rtl="0" eaLnBrk="1" fontAlgn="base" hangingPunct="1">
              <a:spcBef>
                <a:spcPct val="0"/>
              </a:spcBef>
              <a:spcAft>
                <a:spcPct val="0"/>
              </a:spcAft>
              <a:defRPr sz="3200" b="1">
                <a:solidFill>
                  <a:schemeClr val="tx2"/>
                </a:solidFill>
                <a:latin typeface="Arial Narrow" pitchFamily="34" charset="0"/>
              </a:defRPr>
            </a:lvl9pPr>
          </a:lstStyle>
          <a:p>
            <a:r>
              <a:rPr lang="en-CH" dirty="0"/>
              <a:t>4-Stack Technology Solenoid Cold Test</a:t>
            </a:r>
          </a:p>
        </p:txBody>
      </p:sp>
      <p:pic>
        <p:nvPicPr>
          <p:cNvPr id="3" name="Content Placeholder 8">
            <a:extLst>
              <a:ext uri="{FF2B5EF4-FFF2-40B4-BE49-F238E27FC236}">
                <a16:creationId xmlns:a16="http://schemas.microsoft.com/office/drawing/2014/main" id="{DC154464-AC9E-0207-7E24-76EE83CCDFE1}"/>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859828" y="1321486"/>
            <a:ext cx="1967884" cy="476228"/>
          </a:xfrm>
          <a:prstGeom prst="rect">
            <a:avLst/>
          </a:prstGeom>
        </p:spPr>
      </p:pic>
    </p:spTree>
    <p:extLst>
      <p:ext uri="{BB962C8B-B14F-4D97-AF65-F5344CB8AC3E}">
        <p14:creationId xmlns:p14="http://schemas.microsoft.com/office/powerpoint/2010/main" val="1485156056"/>
      </p:ext>
    </p:extLst>
  </p:cSld>
  <p:clrMapOvr>
    <a:masterClrMapping/>
  </p:clrMapOvr>
  <p:transition spd="med"/>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6" name="Group 25">
            <a:extLst>
              <a:ext uri="{FF2B5EF4-FFF2-40B4-BE49-F238E27FC236}">
                <a16:creationId xmlns:a16="http://schemas.microsoft.com/office/drawing/2014/main" id="{8F57BCEC-D330-8A38-5FB7-DE878643FD87}"/>
              </a:ext>
            </a:extLst>
          </p:cNvPr>
          <p:cNvGrpSpPr/>
          <p:nvPr/>
        </p:nvGrpSpPr>
        <p:grpSpPr>
          <a:xfrm>
            <a:off x="4436746" y="1364786"/>
            <a:ext cx="5062114" cy="4495428"/>
            <a:chOff x="4094272" y="1093812"/>
            <a:chExt cx="5062114" cy="4495428"/>
          </a:xfrm>
        </p:grpSpPr>
        <p:pic>
          <p:nvPicPr>
            <p:cNvPr id="5" name="Picture 4"/>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094272" y="1093812"/>
              <a:ext cx="4104130" cy="4495428"/>
            </a:xfrm>
            <a:prstGeom prst="rect">
              <a:avLst/>
            </a:prstGeom>
          </p:spPr>
        </p:pic>
        <p:sp>
          <p:nvSpPr>
            <p:cNvPr id="6" name="TextBox 5"/>
            <p:cNvSpPr txBox="1"/>
            <p:nvPr/>
          </p:nvSpPr>
          <p:spPr>
            <a:xfrm>
              <a:off x="7469886" y="5002849"/>
              <a:ext cx="1686500" cy="415498"/>
            </a:xfrm>
            <a:prstGeom prst="rect">
              <a:avLst/>
            </a:prstGeom>
            <a:noFill/>
          </p:spPr>
          <p:txBody>
            <a:bodyPr wrap="square" rtlCol="0">
              <a:spAutoFit/>
            </a:bodyPr>
            <a:lstStyle/>
            <a:p>
              <a:r>
                <a:rPr lang="en-US" sz="1050" dirty="0"/>
                <a:t>15 T in 72 mm warm bore</a:t>
              </a:r>
            </a:p>
          </p:txBody>
        </p:sp>
        <p:sp>
          <p:nvSpPr>
            <p:cNvPr id="8" name="TextBox 7"/>
            <p:cNvSpPr txBox="1"/>
            <p:nvPr/>
          </p:nvSpPr>
          <p:spPr>
            <a:xfrm>
              <a:off x="7043723" y="1445181"/>
              <a:ext cx="1590449" cy="430887"/>
            </a:xfrm>
            <a:prstGeom prst="rect">
              <a:avLst/>
            </a:prstGeom>
            <a:noFill/>
          </p:spPr>
          <p:txBody>
            <a:bodyPr wrap="square" rtlCol="0">
              <a:spAutoFit/>
            </a:bodyPr>
            <a:lstStyle/>
            <a:p>
              <a:r>
                <a:rPr lang="en-US" sz="1050" dirty="0"/>
                <a:t>15 K conduction-cooling</a:t>
              </a:r>
            </a:p>
          </p:txBody>
        </p:sp>
        <p:sp>
          <p:nvSpPr>
            <p:cNvPr id="9" name="Rectangle 8"/>
            <p:cNvSpPr/>
            <p:nvPr/>
          </p:nvSpPr>
          <p:spPr>
            <a:xfrm>
              <a:off x="7213539" y="4482249"/>
              <a:ext cx="1123904" cy="415498"/>
            </a:xfrm>
            <a:prstGeom prst="rect">
              <a:avLst/>
            </a:prstGeom>
          </p:spPr>
          <p:txBody>
            <a:bodyPr wrap="square">
              <a:spAutoFit/>
            </a:bodyPr>
            <a:lstStyle/>
            <a:p>
              <a:r>
                <a:rPr lang="en-US" sz="1050" dirty="0"/>
                <a:t>Solid-state (Pb) </a:t>
              </a:r>
              <a:br>
                <a:rPr lang="en-US" sz="1050" dirty="0"/>
              </a:br>
              <a:r>
                <a:rPr lang="en-US" sz="1050" dirty="0"/>
                <a:t>thermal buffer</a:t>
              </a:r>
            </a:p>
          </p:txBody>
        </p:sp>
        <p:sp>
          <p:nvSpPr>
            <p:cNvPr id="10" name="TextBox 9"/>
            <p:cNvSpPr txBox="1"/>
            <p:nvPr/>
          </p:nvSpPr>
          <p:spPr>
            <a:xfrm>
              <a:off x="7312103" y="3665563"/>
              <a:ext cx="1796401" cy="577081"/>
            </a:xfrm>
            <a:prstGeom prst="rect">
              <a:avLst/>
            </a:prstGeom>
            <a:noFill/>
          </p:spPr>
          <p:txBody>
            <a:bodyPr wrap="square" rtlCol="0">
              <a:spAutoFit/>
            </a:bodyPr>
            <a:lstStyle/>
            <a:p>
              <a:r>
                <a:rPr lang="en-US" sz="1050" dirty="0"/>
                <a:t>5 coils from 12 mm </a:t>
              </a:r>
              <a:r>
                <a:rPr lang="en-US" sz="1050" dirty="0" err="1"/>
                <a:t>ReBCO</a:t>
              </a:r>
              <a:r>
                <a:rPr lang="en-US" sz="1050" dirty="0"/>
                <a:t>, 110 mm ID</a:t>
              </a:r>
              <a:br>
                <a:rPr lang="en-US" sz="1050" dirty="0"/>
              </a:br>
              <a:r>
                <a:rPr lang="en-US" sz="1050" dirty="0"/>
                <a:t>21 T peak field</a:t>
              </a:r>
            </a:p>
          </p:txBody>
        </p:sp>
        <p:sp>
          <p:nvSpPr>
            <p:cNvPr id="11" name="TextBox 10"/>
            <p:cNvSpPr txBox="1"/>
            <p:nvPr/>
          </p:nvSpPr>
          <p:spPr>
            <a:xfrm rot="273993">
              <a:off x="5755322" y="4220982"/>
              <a:ext cx="450292" cy="215444"/>
            </a:xfrm>
            <a:prstGeom prst="rect">
              <a:avLst/>
            </a:prstGeom>
            <a:solidFill>
              <a:schemeClr val="bg1"/>
            </a:solidFill>
          </p:spPr>
          <p:txBody>
            <a:bodyPr wrap="square" rtlCol="0">
              <a:spAutoFit/>
            </a:bodyPr>
            <a:lstStyle/>
            <a:p>
              <a:r>
                <a:rPr lang="en-US" sz="800" dirty="0"/>
                <a:t>target</a:t>
              </a:r>
              <a:endParaRPr lang="de-CH" sz="800" dirty="0"/>
            </a:p>
          </p:txBody>
        </p:sp>
        <p:cxnSp>
          <p:nvCxnSpPr>
            <p:cNvPr id="13" name="Straight Arrow Connector 12"/>
            <p:cNvCxnSpPr>
              <a:cxnSpLocks/>
            </p:cNvCxnSpPr>
            <p:nvPr/>
          </p:nvCxnSpPr>
          <p:spPr>
            <a:xfrm flipH="1">
              <a:off x="5980468" y="3881006"/>
              <a:ext cx="1306386" cy="168265"/>
            </a:xfrm>
            <a:prstGeom prst="straightConnector1">
              <a:avLst/>
            </a:prstGeom>
            <a:ln w="38100">
              <a:solidFill>
                <a:srgbClr val="FFFF00"/>
              </a:solidFill>
              <a:tailEnd type="triangle"/>
            </a:ln>
          </p:spPr>
          <p:style>
            <a:lnRef idx="1">
              <a:schemeClr val="accent2"/>
            </a:lnRef>
            <a:fillRef idx="0">
              <a:schemeClr val="accent2"/>
            </a:fillRef>
            <a:effectRef idx="0">
              <a:schemeClr val="accent2"/>
            </a:effectRef>
            <a:fontRef idx="minor">
              <a:schemeClr val="tx1"/>
            </a:fontRef>
          </p:style>
        </p:cxnSp>
        <p:cxnSp>
          <p:nvCxnSpPr>
            <p:cNvPr id="15" name="Straight Arrow Connector 14"/>
            <p:cNvCxnSpPr>
              <a:cxnSpLocks/>
            </p:cNvCxnSpPr>
            <p:nvPr/>
          </p:nvCxnSpPr>
          <p:spPr>
            <a:xfrm flipH="1" flipV="1">
              <a:off x="6658864" y="4502736"/>
              <a:ext cx="554675" cy="160063"/>
            </a:xfrm>
            <a:prstGeom prst="straightConnector1">
              <a:avLst/>
            </a:prstGeom>
            <a:ln w="38100">
              <a:solidFill>
                <a:srgbClr val="FFFF00"/>
              </a:solidFill>
              <a:tailEnd type="triangle"/>
            </a:ln>
          </p:spPr>
          <p:style>
            <a:lnRef idx="1">
              <a:schemeClr val="accent2"/>
            </a:lnRef>
            <a:fillRef idx="0">
              <a:schemeClr val="accent2"/>
            </a:fillRef>
            <a:effectRef idx="0">
              <a:schemeClr val="accent2"/>
            </a:effectRef>
            <a:fontRef idx="minor">
              <a:schemeClr val="tx1"/>
            </a:fontRef>
          </p:style>
        </p:cxnSp>
        <p:cxnSp>
          <p:nvCxnSpPr>
            <p:cNvPr id="17" name="Straight Arrow Connector 16"/>
            <p:cNvCxnSpPr>
              <a:cxnSpLocks/>
            </p:cNvCxnSpPr>
            <p:nvPr/>
          </p:nvCxnSpPr>
          <p:spPr>
            <a:xfrm flipH="1">
              <a:off x="6387704" y="1627180"/>
              <a:ext cx="629335" cy="66891"/>
            </a:xfrm>
            <a:prstGeom prst="straightConnector1">
              <a:avLst/>
            </a:prstGeom>
            <a:ln w="38100">
              <a:solidFill>
                <a:srgbClr val="FF0000"/>
              </a:solidFill>
              <a:tailEnd type="triangle"/>
            </a:ln>
          </p:spPr>
          <p:style>
            <a:lnRef idx="1">
              <a:schemeClr val="accent2"/>
            </a:lnRef>
            <a:fillRef idx="0">
              <a:schemeClr val="accent2"/>
            </a:fillRef>
            <a:effectRef idx="0">
              <a:schemeClr val="accent2"/>
            </a:effectRef>
            <a:fontRef idx="minor">
              <a:schemeClr val="tx1"/>
            </a:fontRef>
          </p:style>
        </p:cxnSp>
        <p:cxnSp>
          <p:nvCxnSpPr>
            <p:cNvPr id="19" name="Straight Arrow Connector 18"/>
            <p:cNvCxnSpPr>
              <a:cxnSpLocks/>
            </p:cNvCxnSpPr>
            <p:nvPr/>
          </p:nvCxnSpPr>
          <p:spPr>
            <a:xfrm flipH="1" flipV="1">
              <a:off x="6148504" y="4400441"/>
              <a:ext cx="1375686" cy="585598"/>
            </a:xfrm>
            <a:prstGeom prst="straightConnector1">
              <a:avLst/>
            </a:prstGeom>
            <a:ln w="38100">
              <a:solidFill>
                <a:srgbClr val="FF0000"/>
              </a:solidFill>
              <a:tailEnd type="triangle"/>
            </a:ln>
          </p:spPr>
          <p:style>
            <a:lnRef idx="1">
              <a:schemeClr val="accent2"/>
            </a:lnRef>
            <a:fillRef idx="0">
              <a:schemeClr val="accent2"/>
            </a:fillRef>
            <a:effectRef idx="0">
              <a:schemeClr val="accent2"/>
            </a:effectRef>
            <a:fontRef idx="minor">
              <a:schemeClr val="tx1"/>
            </a:fontRef>
          </p:style>
        </p:cxnSp>
      </p:grpSp>
      <p:sp>
        <p:nvSpPr>
          <p:cNvPr id="3" name="Content Placeholder 2"/>
          <p:cNvSpPr>
            <a:spLocks noGrp="1"/>
          </p:cNvSpPr>
          <p:nvPr>
            <p:ph idx="1"/>
          </p:nvPr>
        </p:nvSpPr>
        <p:spPr>
          <a:xfrm>
            <a:off x="899592" y="1268760"/>
            <a:ext cx="7886700" cy="3263504"/>
          </a:xfrm>
        </p:spPr>
        <p:txBody>
          <a:bodyPr/>
          <a:lstStyle/>
          <a:p>
            <a:pPr marL="0" indent="0">
              <a:buNone/>
            </a:pPr>
            <a:r>
              <a:rPr lang="en-US" sz="1650" b="1" dirty="0"/>
              <a:t>HTS NI target solenoid</a:t>
            </a:r>
            <a:r>
              <a:rPr lang="en-US" sz="1650" dirty="0"/>
              <a:t>, to demonstrate</a:t>
            </a:r>
          </a:p>
          <a:p>
            <a:pPr marL="0" indent="0">
              <a:buNone/>
            </a:pPr>
            <a:r>
              <a:rPr lang="en-US" sz="1650" dirty="0"/>
              <a:t>high-yield positron source concept</a:t>
            </a:r>
          </a:p>
          <a:p>
            <a:pPr lvl="1"/>
            <a:r>
              <a:rPr lang="en-CH" sz="1650" dirty="0"/>
              <a:t>stable DC operation,</a:t>
            </a:r>
          </a:p>
          <a:p>
            <a:pPr lvl="1"/>
            <a:r>
              <a:rPr lang="en-CH" sz="1650" dirty="0"/>
              <a:t>high thermal conduction due to solder </a:t>
            </a:r>
            <a:br>
              <a:rPr lang="en-CH" sz="1650" dirty="0"/>
            </a:br>
            <a:r>
              <a:rPr lang="en-CH" sz="1650" dirty="0"/>
              <a:t>impregnation to extract heat </a:t>
            </a:r>
            <a:br>
              <a:rPr lang="en-CH" sz="1650" dirty="0"/>
            </a:br>
            <a:r>
              <a:rPr lang="en-CH" sz="1650" dirty="0"/>
              <a:t>deposited in coils,</a:t>
            </a:r>
          </a:p>
          <a:p>
            <a:pPr lvl="1"/>
            <a:r>
              <a:rPr lang="en-CH" sz="1650" dirty="0"/>
              <a:t>radiation robustness due to </a:t>
            </a:r>
            <a:br>
              <a:rPr lang="en-CH" sz="1650" dirty="0"/>
            </a:br>
            <a:r>
              <a:rPr lang="en-CH" sz="1650" dirty="0"/>
              <a:t>absence of insulators.</a:t>
            </a:r>
            <a:endParaRPr lang="en-US" sz="1650" dirty="0"/>
          </a:p>
          <a:p>
            <a:pPr marL="0" indent="0">
              <a:buNone/>
            </a:pPr>
            <a:r>
              <a:rPr lang="en-US" sz="1650" dirty="0"/>
              <a:t>Manufacturing/commissioning Q3’23-Q2’24</a:t>
            </a:r>
          </a:p>
          <a:p>
            <a:pPr marL="0" indent="0">
              <a:buNone/>
            </a:pPr>
            <a:r>
              <a:rPr lang="en-US" sz="1650" dirty="0"/>
              <a:t>Experiment at PSI’s </a:t>
            </a:r>
            <a:r>
              <a:rPr lang="en-US" sz="1650" dirty="0" err="1"/>
              <a:t>SwissFEL</a:t>
            </a:r>
            <a:r>
              <a:rPr lang="en-US" sz="1650" dirty="0"/>
              <a:t> 2025/26</a:t>
            </a:r>
          </a:p>
          <a:p>
            <a:pPr marL="0" indent="0">
              <a:buNone/>
            </a:pPr>
            <a:endParaRPr lang="en-US" sz="1650" dirty="0"/>
          </a:p>
          <a:p>
            <a:pPr marL="0" indent="0">
              <a:buNone/>
            </a:pPr>
            <a:endParaRPr lang="en-US" sz="1650" dirty="0"/>
          </a:p>
          <a:p>
            <a:pPr marL="0" indent="0">
              <a:buNone/>
            </a:pPr>
            <a:endParaRPr lang="en-US" sz="1650" dirty="0"/>
          </a:p>
          <a:p>
            <a:endParaRPr lang="en-US" sz="1650" dirty="0"/>
          </a:p>
          <a:p>
            <a:endParaRPr lang="de-CH" sz="1650" dirty="0"/>
          </a:p>
        </p:txBody>
      </p:sp>
      <p:sp>
        <p:nvSpPr>
          <p:cNvPr id="7" name="Title 2">
            <a:extLst>
              <a:ext uri="{FF2B5EF4-FFF2-40B4-BE49-F238E27FC236}">
                <a16:creationId xmlns:a16="http://schemas.microsoft.com/office/drawing/2014/main" id="{53E42FDF-033E-37BE-8026-1A9FD9B4590D}"/>
              </a:ext>
            </a:extLst>
          </p:cNvPr>
          <p:cNvSpPr txBox="1">
            <a:spLocks/>
          </p:cNvSpPr>
          <p:nvPr/>
        </p:nvSpPr>
        <p:spPr bwMode="auto">
          <a:xfrm>
            <a:off x="2077200" y="291600"/>
            <a:ext cx="6708025" cy="508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0" tIns="0" rIns="0" bIns="0" numCol="1" anchor="t" anchorCtr="0" compatLnSpc="1">
            <a:prstTxWarp prst="textNoShape">
              <a:avLst/>
            </a:prstTxWarp>
          </a:bodyPr>
          <a:lstStyle>
            <a:lvl1pPr algn="l" rtl="0" eaLnBrk="1" fontAlgn="base" hangingPunct="1">
              <a:spcBef>
                <a:spcPct val="0"/>
              </a:spcBef>
              <a:spcAft>
                <a:spcPct val="0"/>
              </a:spcAft>
              <a:defRPr sz="2500" kern="1000" spc="0">
                <a:solidFill>
                  <a:srgbClr val="686868"/>
                </a:solidFill>
                <a:latin typeface="+mj-lt"/>
                <a:ea typeface="+mj-ea"/>
                <a:cs typeface="+mj-cs"/>
              </a:defRPr>
            </a:lvl1pPr>
            <a:lvl2pPr algn="l" rtl="0" eaLnBrk="1" fontAlgn="base" hangingPunct="1">
              <a:spcBef>
                <a:spcPct val="0"/>
              </a:spcBef>
              <a:spcAft>
                <a:spcPct val="0"/>
              </a:spcAft>
              <a:defRPr sz="2500">
                <a:solidFill>
                  <a:srgbClr val="505150"/>
                </a:solidFill>
                <a:latin typeface="Georgia" charset="0"/>
                <a:ea typeface="ヒラギノ角ゴ Pro W3" pitchFamily="-108" charset="-128"/>
                <a:cs typeface="ヒラギノ角ゴ Pro W3" pitchFamily="-108" charset="-128"/>
              </a:defRPr>
            </a:lvl2pPr>
            <a:lvl3pPr algn="l" rtl="0" eaLnBrk="1" fontAlgn="base" hangingPunct="1">
              <a:spcBef>
                <a:spcPct val="0"/>
              </a:spcBef>
              <a:spcAft>
                <a:spcPct val="0"/>
              </a:spcAft>
              <a:defRPr sz="2500">
                <a:solidFill>
                  <a:srgbClr val="505150"/>
                </a:solidFill>
                <a:latin typeface="Georgia" charset="0"/>
                <a:ea typeface="ヒラギノ角ゴ Pro W3" pitchFamily="-108" charset="-128"/>
                <a:cs typeface="ヒラギノ角ゴ Pro W3" pitchFamily="-108" charset="-128"/>
              </a:defRPr>
            </a:lvl3pPr>
            <a:lvl4pPr algn="l" rtl="0" eaLnBrk="1" fontAlgn="base" hangingPunct="1">
              <a:spcBef>
                <a:spcPct val="0"/>
              </a:spcBef>
              <a:spcAft>
                <a:spcPct val="0"/>
              </a:spcAft>
              <a:defRPr sz="2500">
                <a:solidFill>
                  <a:srgbClr val="505150"/>
                </a:solidFill>
                <a:latin typeface="Georgia" charset="0"/>
                <a:ea typeface="ヒラギノ角ゴ Pro W3" pitchFamily="-108" charset="-128"/>
                <a:cs typeface="ヒラギノ角ゴ Pro W3" pitchFamily="-108" charset="-128"/>
              </a:defRPr>
            </a:lvl4pPr>
            <a:lvl5pPr algn="l" rtl="0" eaLnBrk="1" fontAlgn="base" hangingPunct="1">
              <a:spcBef>
                <a:spcPct val="0"/>
              </a:spcBef>
              <a:spcAft>
                <a:spcPct val="0"/>
              </a:spcAft>
              <a:defRPr sz="2500">
                <a:solidFill>
                  <a:srgbClr val="505150"/>
                </a:solidFill>
                <a:latin typeface="Georgia" charset="0"/>
                <a:ea typeface="ヒラギノ角ゴ Pro W3" pitchFamily="-108" charset="-128"/>
                <a:cs typeface="ヒラギノ角ゴ Pro W3" pitchFamily="-108" charset="-128"/>
              </a:defRPr>
            </a:lvl5pPr>
            <a:lvl6pPr marL="457200" algn="l" rtl="0" eaLnBrk="1" fontAlgn="base" hangingPunct="1">
              <a:spcBef>
                <a:spcPct val="0"/>
              </a:spcBef>
              <a:spcAft>
                <a:spcPct val="0"/>
              </a:spcAft>
              <a:defRPr sz="3200" b="1">
                <a:solidFill>
                  <a:schemeClr val="tx2"/>
                </a:solidFill>
                <a:latin typeface="Arial Narrow" pitchFamily="34" charset="0"/>
              </a:defRPr>
            </a:lvl6pPr>
            <a:lvl7pPr marL="914400" algn="l" rtl="0" eaLnBrk="1" fontAlgn="base" hangingPunct="1">
              <a:spcBef>
                <a:spcPct val="0"/>
              </a:spcBef>
              <a:spcAft>
                <a:spcPct val="0"/>
              </a:spcAft>
              <a:defRPr sz="3200" b="1">
                <a:solidFill>
                  <a:schemeClr val="tx2"/>
                </a:solidFill>
                <a:latin typeface="Arial Narrow" pitchFamily="34" charset="0"/>
              </a:defRPr>
            </a:lvl7pPr>
            <a:lvl8pPr marL="1371600" algn="l" rtl="0" eaLnBrk="1" fontAlgn="base" hangingPunct="1">
              <a:spcBef>
                <a:spcPct val="0"/>
              </a:spcBef>
              <a:spcAft>
                <a:spcPct val="0"/>
              </a:spcAft>
              <a:defRPr sz="3200" b="1">
                <a:solidFill>
                  <a:schemeClr val="tx2"/>
                </a:solidFill>
                <a:latin typeface="Arial Narrow" pitchFamily="34" charset="0"/>
              </a:defRPr>
            </a:lvl8pPr>
            <a:lvl9pPr marL="1828800" algn="l" rtl="0" eaLnBrk="1" fontAlgn="base" hangingPunct="1">
              <a:spcBef>
                <a:spcPct val="0"/>
              </a:spcBef>
              <a:spcAft>
                <a:spcPct val="0"/>
              </a:spcAft>
              <a:defRPr sz="3200" b="1">
                <a:solidFill>
                  <a:schemeClr val="tx2"/>
                </a:solidFill>
                <a:latin typeface="Arial Narrow" pitchFamily="34" charset="0"/>
              </a:defRPr>
            </a:lvl9pPr>
          </a:lstStyle>
          <a:p>
            <a:r>
              <a:rPr lang="en-CH" dirty="0"/>
              <a:t>FCCee Injector Study:P</a:t>
            </a:r>
            <a:r>
              <a:rPr lang="en-CH" baseline="30000" dirty="0"/>
              <a:t>3</a:t>
            </a:r>
            <a:r>
              <a:rPr lang="en-CH" dirty="0"/>
              <a:t> (</a:t>
            </a:r>
            <a:r>
              <a:rPr lang="en-CH" dirty="0">
                <a:solidFill>
                  <a:srgbClr val="C00000"/>
                </a:solidFill>
              </a:rPr>
              <a:t>P</a:t>
            </a:r>
            <a:r>
              <a:rPr lang="en-CH" dirty="0"/>
              <a:t>SI </a:t>
            </a:r>
            <a:br>
              <a:rPr lang="en-CH" dirty="0"/>
            </a:br>
            <a:r>
              <a:rPr lang="en-CH" dirty="0">
                <a:solidFill>
                  <a:srgbClr val="C00000"/>
                </a:solidFill>
              </a:rPr>
              <a:t>P</a:t>
            </a:r>
            <a:r>
              <a:rPr lang="en-CH" dirty="0"/>
              <a:t>ositron </a:t>
            </a:r>
            <a:r>
              <a:rPr lang="en-CH" dirty="0">
                <a:solidFill>
                  <a:srgbClr val="C00000"/>
                </a:solidFill>
              </a:rPr>
              <a:t>P</a:t>
            </a:r>
            <a:r>
              <a:rPr lang="en-CH" dirty="0"/>
              <a:t>roduction)</a:t>
            </a:r>
          </a:p>
        </p:txBody>
      </p:sp>
      <p:pic>
        <p:nvPicPr>
          <p:cNvPr id="14" name="Picture 13" descr="Diagram&#10;&#10;Description automatically generated">
            <a:extLst>
              <a:ext uri="{FF2B5EF4-FFF2-40B4-BE49-F238E27FC236}">
                <a16:creationId xmlns:a16="http://schemas.microsoft.com/office/drawing/2014/main" id="{C1B906EA-1C75-96AE-D2EF-116CC388BFCC}"/>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36674" y="4201684"/>
            <a:ext cx="4859352" cy="2552425"/>
          </a:xfrm>
          <a:prstGeom prst="rect">
            <a:avLst/>
          </a:prstGeom>
        </p:spPr>
      </p:pic>
      <p:sp>
        <p:nvSpPr>
          <p:cNvPr id="27" name="TextBox 26">
            <a:extLst>
              <a:ext uri="{FF2B5EF4-FFF2-40B4-BE49-F238E27FC236}">
                <a16:creationId xmlns:a16="http://schemas.microsoft.com/office/drawing/2014/main" id="{2B82F4BA-617A-EE6C-A7C8-187FC8C1A568}"/>
              </a:ext>
            </a:extLst>
          </p:cNvPr>
          <p:cNvSpPr txBox="1"/>
          <p:nvPr/>
        </p:nvSpPr>
        <p:spPr>
          <a:xfrm>
            <a:off x="5175534" y="6042992"/>
            <a:ext cx="914400" cy="914400"/>
          </a:xfrm>
          <a:prstGeom prst="rect">
            <a:avLst/>
          </a:prstGeom>
          <a:noFill/>
        </p:spPr>
        <p:txBody>
          <a:bodyPr wrap="none" lIns="0" tIns="0" rIns="0" bIns="0" rtlCol="0">
            <a:noAutofit/>
          </a:bodyPr>
          <a:lstStyle/>
          <a:p>
            <a:pPr>
              <a:lnSpc>
                <a:spcPct val="110000"/>
              </a:lnSpc>
              <a:spcBef>
                <a:spcPts val="0"/>
              </a:spcBef>
            </a:pPr>
            <a:r>
              <a:rPr lang="en-CH" sz="1400" kern="1000" spc="30" dirty="0">
                <a:latin typeface="+mn-lt"/>
                <a:cs typeface="Franklin Gothic Book"/>
              </a:rPr>
              <a:t>Courtesy J. Kosse, T. Michlmayr, H. Rodrigues</a:t>
            </a:r>
          </a:p>
        </p:txBody>
      </p:sp>
    </p:spTree>
    <p:extLst>
      <p:ext uri="{BB962C8B-B14F-4D97-AF65-F5344CB8AC3E}">
        <p14:creationId xmlns:p14="http://schemas.microsoft.com/office/powerpoint/2010/main" val="400347090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E8364473-07BE-ABB4-6694-15580BC307EA}"/>
              </a:ext>
            </a:extLst>
          </p:cNvPr>
          <p:cNvSpPr>
            <a:spLocks noGrp="1"/>
          </p:cNvSpPr>
          <p:nvPr>
            <p:ph type="title"/>
          </p:nvPr>
        </p:nvSpPr>
        <p:spPr/>
        <p:txBody>
          <a:bodyPr/>
          <a:lstStyle/>
          <a:p>
            <a:r>
              <a:rPr lang="en-CH" dirty="0"/>
              <a:t>CHART</a:t>
            </a:r>
          </a:p>
        </p:txBody>
      </p:sp>
      <p:sp>
        <p:nvSpPr>
          <p:cNvPr id="4" name="Slide Number Placeholder 3">
            <a:extLst>
              <a:ext uri="{FF2B5EF4-FFF2-40B4-BE49-F238E27FC236}">
                <a16:creationId xmlns:a16="http://schemas.microsoft.com/office/drawing/2014/main" id="{9557EFE0-B28A-FE23-A649-0AF9A27514B6}"/>
              </a:ext>
            </a:extLst>
          </p:cNvPr>
          <p:cNvSpPr>
            <a:spLocks noGrp="1"/>
          </p:cNvSpPr>
          <p:nvPr>
            <p:ph type="sldNum" sz="quarter" idx="16"/>
          </p:nvPr>
        </p:nvSpPr>
        <p:spPr/>
        <p:txBody>
          <a:bodyPr/>
          <a:lstStyle/>
          <a:p>
            <a:pPr algn="r">
              <a:defRPr/>
            </a:pPr>
            <a:r>
              <a:rPr lang="de-DE"/>
              <a:t>Page </a:t>
            </a:r>
            <a:fld id="{EBC07571-3134-BB4B-B83F-1A9FE18D34F3}" type="slidenum">
              <a:rPr lang="de-DE" smtClean="0"/>
              <a:pPr algn="r">
                <a:defRPr/>
              </a:pPr>
              <a:t>4</a:t>
            </a:fld>
            <a:endParaRPr lang="de-DE" dirty="0"/>
          </a:p>
        </p:txBody>
      </p:sp>
      <p:grpSp>
        <p:nvGrpSpPr>
          <p:cNvPr id="15" name="Group 14">
            <a:extLst>
              <a:ext uri="{FF2B5EF4-FFF2-40B4-BE49-F238E27FC236}">
                <a16:creationId xmlns:a16="http://schemas.microsoft.com/office/drawing/2014/main" id="{873B4AA9-65D1-748C-5940-7C4C6FC467F1}"/>
              </a:ext>
            </a:extLst>
          </p:cNvPr>
          <p:cNvGrpSpPr/>
          <p:nvPr/>
        </p:nvGrpSpPr>
        <p:grpSpPr>
          <a:xfrm>
            <a:off x="1508047" y="2801081"/>
            <a:ext cx="5415666" cy="3292215"/>
            <a:chOff x="1980486" y="2132856"/>
            <a:chExt cx="6858129" cy="4169097"/>
          </a:xfrm>
        </p:grpSpPr>
        <p:pic>
          <p:nvPicPr>
            <p:cNvPr id="5" name="Picture 4">
              <a:extLst>
                <a:ext uri="{FF2B5EF4-FFF2-40B4-BE49-F238E27FC236}">
                  <a16:creationId xmlns:a16="http://schemas.microsoft.com/office/drawing/2014/main" id="{7DEC2F59-0166-A27D-B4CC-A6F8D7A19048}"/>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980486" y="2132856"/>
              <a:ext cx="6858129" cy="4169097"/>
            </a:xfrm>
            <a:prstGeom prst="rect">
              <a:avLst/>
            </a:prstGeom>
          </p:spPr>
        </p:pic>
        <p:pic>
          <p:nvPicPr>
            <p:cNvPr id="6" name="Picture 5">
              <a:extLst>
                <a:ext uri="{FF2B5EF4-FFF2-40B4-BE49-F238E27FC236}">
                  <a16:creationId xmlns:a16="http://schemas.microsoft.com/office/drawing/2014/main" id="{8810ED22-E8B3-3935-1359-34B918F62D87}"/>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248108" y="4741298"/>
              <a:ext cx="532369" cy="532369"/>
            </a:xfrm>
            <a:prstGeom prst="rect">
              <a:avLst/>
            </a:prstGeom>
          </p:spPr>
        </p:pic>
        <p:pic>
          <p:nvPicPr>
            <p:cNvPr id="7" name="Picture 6">
              <a:extLst>
                <a:ext uri="{FF2B5EF4-FFF2-40B4-BE49-F238E27FC236}">
                  <a16:creationId xmlns:a16="http://schemas.microsoft.com/office/drawing/2014/main" id="{ED5E7BA4-BD4D-677D-FC49-30B3BE7E0DB7}"/>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4516464" y="2714685"/>
              <a:ext cx="1202670" cy="478177"/>
            </a:xfrm>
            <a:prstGeom prst="rect">
              <a:avLst/>
            </a:prstGeom>
          </p:spPr>
        </p:pic>
        <p:grpSp>
          <p:nvGrpSpPr>
            <p:cNvPr id="8" name="Group 7">
              <a:extLst>
                <a:ext uri="{FF2B5EF4-FFF2-40B4-BE49-F238E27FC236}">
                  <a16:creationId xmlns:a16="http://schemas.microsoft.com/office/drawing/2014/main" id="{E07F8562-550E-95D9-A8E7-C42A1C177DA7}"/>
                </a:ext>
              </a:extLst>
            </p:cNvPr>
            <p:cNvGrpSpPr/>
            <p:nvPr/>
          </p:nvGrpSpPr>
          <p:grpSpPr>
            <a:xfrm>
              <a:off x="4562742" y="3179773"/>
              <a:ext cx="1206849" cy="252014"/>
              <a:chOff x="7554130" y="5194321"/>
              <a:chExt cx="1206849" cy="252014"/>
            </a:xfrm>
          </p:grpSpPr>
          <p:pic>
            <p:nvPicPr>
              <p:cNvPr id="9" name="Picture 3" descr="page1image846823312">
                <a:extLst>
                  <a:ext uri="{FF2B5EF4-FFF2-40B4-BE49-F238E27FC236}">
                    <a16:creationId xmlns:a16="http://schemas.microsoft.com/office/drawing/2014/main" id="{19F3BC8B-6A0A-1AC1-DD20-2C9786D50073}"/>
                  </a:ext>
                </a:extLst>
              </p:cNvPr>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7554130" y="5194321"/>
                <a:ext cx="589589" cy="252014"/>
              </a:xfrm>
              <a:prstGeom prst="rect">
                <a:avLst/>
              </a:prstGeom>
              <a:noFill/>
              <a:extLst>
                <a:ext uri="{909E8E84-426E-40DD-AFC4-6F175D3DCCD1}">
                  <a14:hiddenFill xmlns:a14="http://schemas.microsoft.com/office/drawing/2010/main">
                    <a:solidFill>
                      <a:srgbClr val="FFFFFF"/>
                    </a:solidFill>
                  </a14:hiddenFill>
                </a:ext>
              </a:extLst>
            </p:spPr>
          </p:pic>
          <p:sp>
            <p:nvSpPr>
              <p:cNvPr id="10" name="Rectangle 9">
                <a:extLst>
                  <a:ext uri="{FF2B5EF4-FFF2-40B4-BE49-F238E27FC236}">
                    <a16:creationId xmlns:a16="http://schemas.microsoft.com/office/drawing/2014/main" id="{E0796CCB-9E55-C179-4B66-BE4F53B3EBF8}"/>
                  </a:ext>
                </a:extLst>
              </p:cNvPr>
              <p:cNvSpPr/>
              <p:nvPr/>
            </p:nvSpPr>
            <p:spPr bwMode="auto">
              <a:xfrm>
                <a:off x="8144418" y="5197260"/>
                <a:ext cx="616561" cy="58369"/>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Times" charset="0"/>
                </a:endParaRPr>
              </a:p>
            </p:txBody>
          </p:sp>
          <p:pic>
            <p:nvPicPr>
              <p:cNvPr id="11" name="Picture 2" descr="page1image846823584">
                <a:extLst>
                  <a:ext uri="{FF2B5EF4-FFF2-40B4-BE49-F238E27FC236}">
                    <a16:creationId xmlns:a16="http://schemas.microsoft.com/office/drawing/2014/main" id="{1B6F9E89-B5E6-B6E8-CADE-395547DB2BB6}"/>
                  </a:ext>
                </a:extLst>
              </p:cNvPr>
              <p:cNvPicPr>
                <a:picLocks noChangeAspect="1" noChangeArrowheads="1"/>
              </p:cNvPicPr>
              <p:nvPr/>
            </p:nvPicPr>
            <p:blipFill rotWithShape="1">
              <a:blip r:embed="rId6" cstate="screen">
                <a:extLst>
                  <a:ext uri="{28A0092B-C50C-407E-A947-70E740481C1C}">
                    <a14:useLocalDpi xmlns:a14="http://schemas.microsoft.com/office/drawing/2010/main"/>
                  </a:ext>
                </a:extLst>
              </a:blip>
              <a:srcRect/>
              <a:stretch/>
            </p:blipFill>
            <p:spPr bwMode="auto">
              <a:xfrm>
                <a:off x="8130438" y="5221327"/>
                <a:ext cx="627222" cy="225008"/>
              </a:xfrm>
              <a:prstGeom prst="rect">
                <a:avLst/>
              </a:prstGeom>
              <a:noFill/>
              <a:extLst>
                <a:ext uri="{909E8E84-426E-40DD-AFC4-6F175D3DCCD1}">
                  <a14:hiddenFill xmlns:a14="http://schemas.microsoft.com/office/drawing/2010/main">
                    <a:solidFill>
                      <a:srgbClr val="FFFFFF"/>
                    </a:solidFill>
                  </a14:hiddenFill>
                </a:ext>
              </a:extLst>
            </p:spPr>
          </p:pic>
        </p:grpSp>
        <p:pic>
          <p:nvPicPr>
            <p:cNvPr id="12" name="Picture 11">
              <a:extLst>
                <a:ext uri="{FF2B5EF4-FFF2-40B4-BE49-F238E27FC236}">
                  <a16:creationId xmlns:a16="http://schemas.microsoft.com/office/drawing/2014/main" id="{F7B97982-8E61-C0B7-ED98-66BD4F4728D8}"/>
                </a:ext>
              </a:extLst>
            </p:cNvPr>
            <p:cNvPicPr>
              <a:picLocks noChangeAspect="1"/>
            </p:cNvPicPr>
            <p:nvPr/>
          </p:nvPicPr>
          <p:blipFill rotWithShape="1">
            <a:blip r:embed="rId7" cstate="screen">
              <a:extLst>
                <a:ext uri="{28A0092B-C50C-407E-A947-70E740481C1C}">
                  <a14:useLocalDpi xmlns:a14="http://schemas.microsoft.com/office/drawing/2010/main"/>
                </a:ext>
              </a:extLst>
            </a:blip>
            <a:srcRect/>
            <a:stretch/>
          </p:blipFill>
          <p:spPr>
            <a:xfrm>
              <a:off x="5801833" y="2717800"/>
              <a:ext cx="1182613" cy="266420"/>
            </a:xfrm>
            <a:prstGeom prst="rect">
              <a:avLst/>
            </a:prstGeom>
          </p:spPr>
        </p:pic>
        <p:pic>
          <p:nvPicPr>
            <p:cNvPr id="13" name="Picture 3" descr="page1image846823312">
              <a:extLst>
                <a:ext uri="{FF2B5EF4-FFF2-40B4-BE49-F238E27FC236}">
                  <a16:creationId xmlns:a16="http://schemas.microsoft.com/office/drawing/2014/main" id="{C5D0F62E-FEE4-026E-BDFD-FEA6F3E135BD}"/>
                </a:ext>
              </a:extLst>
            </p:cNvPr>
            <p:cNvPicPr>
              <a:picLocks noChangeAspect="1" noChangeArrowheads="1"/>
            </p:cNvPicPr>
            <p:nvPr/>
          </p:nvPicPr>
          <p:blipFill>
            <a:blip r:embed="rId8" cstate="screen">
              <a:extLst>
                <a:ext uri="{28A0092B-C50C-407E-A947-70E740481C1C}">
                  <a14:useLocalDpi xmlns:a14="http://schemas.microsoft.com/office/drawing/2010/main"/>
                </a:ext>
              </a:extLst>
            </a:blip>
            <a:srcRect/>
            <a:stretch>
              <a:fillRect/>
            </a:stretch>
          </p:blipFill>
          <p:spPr bwMode="auto">
            <a:xfrm>
              <a:off x="3324948" y="4391178"/>
              <a:ext cx="572435" cy="244682"/>
            </a:xfrm>
            <a:prstGeom prst="rect">
              <a:avLst/>
            </a:prstGeom>
            <a:noFill/>
            <a:extLst>
              <a:ext uri="{909E8E84-426E-40DD-AFC4-6F175D3DCCD1}">
                <a14:hiddenFill xmlns:a14="http://schemas.microsoft.com/office/drawing/2010/main">
                  <a:solidFill>
                    <a:srgbClr val="FFFFFF"/>
                  </a:solidFill>
                </a14:hiddenFill>
              </a:ext>
            </a:extLst>
          </p:spPr>
        </p:pic>
        <p:pic>
          <p:nvPicPr>
            <p:cNvPr id="14" name="Picture 62" descr="sciences70">
              <a:extLst>
                <a:ext uri="{FF2B5EF4-FFF2-40B4-BE49-F238E27FC236}">
                  <a16:creationId xmlns:a16="http://schemas.microsoft.com/office/drawing/2014/main" id="{E67D2AF9-E9D3-A975-A797-FBA7DF6977F3}"/>
                </a:ext>
              </a:extLst>
            </p:cNvPr>
            <p:cNvPicPr>
              <a:picLocks noChangeAspect="1" noChangeArrowheads="1"/>
            </p:cNvPicPr>
            <p:nvPr/>
          </p:nvPicPr>
          <p:blipFill>
            <a:blip r:embed="rId9" cstate="screen">
              <a:extLst>
                <a:ext uri="{28A0092B-C50C-407E-A947-70E740481C1C}">
                  <a14:useLocalDpi xmlns:a14="http://schemas.microsoft.com/office/drawing/2010/main"/>
                </a:ext>
              </a:extLst>
            </a:blip>
            <a:srcRect/>
            <a:stretch>
              <a:fillRect/>
            </a:stretch>
          </p:blipFill>
          <p:spPr bwMode="auto">
            <a:xfrm>
              <a:off x="2835100" y="5356752"/>
              <a:ext cx="1202670" cy="4738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16" name="TextBox 15">
            <a:extLst>
              <a:ext uri="{FF2B5EF4-FFF2-40B4-BE49-F238E27FC236}">
                <a16:creationId xmlns:a16="http://schemas.microsoft.com/office/drawing/2014/main" id="{4A28822D-CCB6-26C4-3410-1943304947CB}"/>
              </a:ext>
            </a:extLst>
          </p:cNvPr>
          <p:cNvSpPr txBox="1"/>
          <p:nvPr/>
        </p:nvSpPr>
        <p:spPr>
          <a:xfrm>
            <a:off x="6372200" y="5649192"/>
            <a:ext cx="914400" cy="914400"/>
          </a:xfrm>
          <a:prstGeom prst="rect">
            <a:avLst/>
          </a:prstGeom>
          <a:noFill/>
        </p:spPr>
        <p:txBody>
          <a:bodyPr wrap="none" lIns="0" tIns="0" rIns="0" bIns="0" rtlCol="0">
            <a:noAutofit/>
          </a:bodyPr>
          <a:lstStyle/>
          <a:p>
            <a:pPr>
              <a:lnSpc>
                <a:spcPct val="110000"/>
              </a:lnSpc>
              <a:spcBef>
                <a:spcPts val="0"/>
              </a:spcBef>
            </a:pPr>
            <a:r>
              <a:rPr lang="en-CH" sz="1400" u="sng" kern="1000" spc="30" dirty="0">
                <a:latin typeface="+mn-lt"/>
                <a:cs typeface="Franklin Gothic Book"/>
              </a:rPr>
              <a:t>http://chart.ch</a:t>
            </a:r>
          </a:p>
        </p:txBody>
      </p:sp>
      <p:sp>
        <p:nvSpPr>
          <p:cNvPr id="2" name="Content Placeholder 1">
            <a:extLst>
              <a:ext uri="{FF2B5EF4-FFF2-40B4-BE49-F238E27FC236}">
                <a16:creationId xmlns:a16="http://schemas.microsoft.com/office/drawing/2014/main" id="{31A1BAC6-15CA-D60F-3F59-A09DD6D5688A}"/>
              </a:ext>
            </a:extLst>
          </p:cNvPr>
          <p:cNvSpPr>
            <a:spLocks noGrp="1"/>
          </p:cNvSpPr>
          <p:nvPr>
            <p:ph sz="quarter" idx="13"/>
          </p:nvPr>
        </p:nvSpPr>
        <p:spPr>
          <a:xfrm>
            <a:off x="1042988" y="1196752"/>
            <a:ext cx="7742237" cy="4679951"/>
          </a:xfrm>
        </p:spPr>
        <p:txBody>
          <a:bodyPr/>
          <a:lstStyle/>
          <a:p>
            <a:r>
              <a:rPr lang="en-US" sz="1600" dirty="0">
                <a:solidFill>
                  <a:srgbClr val="0070C0"/>
                </a:solidFill>
              </a:rPr>
              <a:t>“CHART</a:t>
            </a:r>
            <a:r>
              <a:rPr lang="en-US" sz="1600" dirty="0"/>
              <a:t>, the Swiss Center for Accelerator Research and Technology, was </a:t>
            </a:r>
            <a:r>
              <a:rPr lang="en-US" sz="1600" dirty="0">
                <a:solidFill>
                  <a:srgbClr val="0070C0"/>
                </a:solidFill>
              </a:rPr>
              <a:t>founded to support the future oriented accelerator project Future Circular Collider </a:t>
            </a:r>
            <a:r>
              <a:rPr lang="en-US" sz="1600" dirty="0"/>
              <a:t>(FCC) at CERN and the </a:t>
            </a:r>
            <a:r>
              <a:rPr lang="en-US" sz="1600" dirty="0">
                <a:solidFill>
                  <a:srgbClr val="0070C0"/>
                </a:solidFill>
              </a:rPr>
              <a:t>development of </a:t>
            </a:r>
            <a:r>
              <a:rPr lang="en-US" sz="1600" b="1" dirty="0">
                <a:solidFill>
                  <a:srgbClr val="0070C0"/>
                </a:solidFill>
              </a:rPr>
              <a:t>advanced accelerator concepts in Switzerland beyond the existing technology</a:t>
            </a:r>
            <a:r>
              <a:rPr lang="en-US" sz="1600" dirty="0">
                <a:solidFill>
                  <a:srgbClr val="0070C0"/>
                </a:solidFill>
              </a:rPr>
              <a:t>. </a:t>
            </a:r>
            <a:r>
              <a:rPr lang="en-US" sz="1600" dirty="0"/>
              <a:t>[…] </a:t>
            </a:r>
            <a:r>
              <a:rPr lang="en-US" sz="1600" dirty="0">
                <a:solidFill>
                  <a:srgbClr val="0070C0"/>
                </a:solidFill>
              </a:rPr>
              <a:t>The high field magnet R&amp;D has strong synergies with PSI projects</a:t>
            </a:r>
            <a:r>
              <a:rPr lang="en-US" sz="1600" dirty="0"/>
              <a:t> […]”</a:t>
            </a:r>
            <a:br>
              <a:rPr lang="en-CH" sz="1600" dirty="0"/>
            </a:br>
            <a:r>
              <a:rPr lang="en-CH" sz="1200" dirty="0"/>
              <a:t>[</a:t>
            </a:r>
            <a:r>
              <a:rPr lang="en-US" sz="1200" dirty="0"/>
              <a:t>Application for support of the Swiss Accelerator Research and Technology Initiative, 2018]</a:t>
            </a:r>
          </a:p>
          <a:p>
            <a:r>
              <a:rPr lang="en-US" sz="1600" dirty="0"/>
              <a:t>~50% of the effort directed to Applied Superconductivity for accelerators.</a:t>
            </a:r>
          </a:p>
          <a:p>
            <a:pPr marL="0" indent="0">
              <a:buNone/>
            </a:pPr>
            <a:endParaRPr lang="en-US" sz="1600" dirty="0"/>
          </a:p>
          <a:p>
            <a:pPr marL="0" indent="0">
              <a:buNone/>
            </a:pPr>
            <a:endParaRPr lang="en-US" sz="1600" dirty="0"/>
          </a:p>
        </p:txBody>
      </p:sp>
      <p:grpSp>
        <p:nvGrpSpPr>
          <p:cNvPr id="17" name="Group 16">
            <a:extLst>
              <a:ext uri="{FF2B5EF4-FFF2-40B4-BE49-F238E27FC236}">
                <a16:creationId xmlns:a16="http://schemas.microsoft.com/office/drawing/2014/main" id="{49F39BC6-5B12-0C02-06FA-D7FB34809618}"/>
              </a:ext>
            </a:extLst>
          </p:cNvPr>
          <p:cNvGrpSpPr/>
          <p:nvPr/>
        </p:nvGrpSpPr>
        <p:grpSpPr>
          <a:xfrm>
            <a:off x="90472" y="6093296"/>
            <a:ext cx="8870364" cy="512547"/>
            <a:chOff x="-288703" y="5118515"/>
            <a:chExt cx="9539725" cy="551224"/>
          </a:xfrm>
        </p:grpSpPr>
        <p:pic>
          <p:nvPicPr>
            <p:cNvPr id="18" name="Picture 17">
              <a:extLst>
                <a:ext uri="{FF2B5EF4-FFF2-40B4-BE49-F238E27FC236}">
                  <a16:creationId xmlns:a16="http://schemas.microsoft.com/office/drawing/2014/main" id="{EE14C943-1AAD-0BD3-7C81-E6C593E7C574}"/>
                </a:ext>
              </a:extLst>
            </p:cNvPr>
            <p:cNvPicPr>
              <a:picLocks noChangeAspect="1"/>
            </p:cNvPicPr>
            <p:nvPr/>
          </p:nvPicPr>
          <p:blipFill>
            <a:blip r:embed="rId10" cstate="screen">
              <a:extLst>
                <a:ext uri="{28A0092B-C50C-407E-A947-70E740481C1C}">
                  <a14:useLocalDpi xmlns:a14="http://schemas.microsoft.com/office/drawing/2010/main"/>
                </a:ext>
              </a:extLst>
            </a:blip>
            <a:stretch>
              <a:fillRect/>
            </a:stretch>
          </p:blipFill>
          <p:spPr>
            <a:xfrm>
              <a:off x="1591978" y="5157869"/>
              <a:ext cx="472516" cy="472516"/>
            </a:xfrm>
            <a:prstGeom prst="rect">
              <a:avLst/>
            </a:prstGeom>
          </p:spPr>
        </p:pic>
        <p:pic>
          <p:nvPicPr>
            <p:cNvPr id="19" name="Picture 18">
              <a:extLst>
                <a:ext uri="{FF2B5EF4-FFF2-40B4-BE49-F238E27FC236}">
                  <a16:creationId xmlns:a16="http://schemas.microsoft.com/office/drawing/2014/main" id="{73BC76D9-FCB3-BAD3-E399-E2BE240DA5D4}"/>
                </a:ext>
              </a:extLst>
            </p:cNvPr>
            <p:cNvPicPr>
              <a:picLocks noChangeAspect="1"/>
            </p:cNvPicPr>
            <p:nvPr/>
          </p:nvPicPr>
          <p:blipFill>
            <a:blip r:embed="rId11" cstate="screen">
              <a:extLst>
                <a:ext uri="{28A0092B-C50C-407E-A947-70E740481C1C}">
                  <a14:useLocalDpi xmlns:a14="http://schemas.microsoft.com/office/drawing/2010/main"/>
                </a:ext>
              </a:extLst>
            </a:blip>
            <a:stretch>
              <a:fillRect/>
            </a:stretch>
          </p:blipFill>
          <p:spPr>
            <a:xfrm>
              <a:off x="5128097" y="5155039"/>
              <a:ext cx="1202670" cy="478177"/>
            </a:xfrm>
            <a:prstGeom prst="rect">
              <a:avLst/>
            </a:prstGeom>
          </p:spPr>
        </p:pic>
        <p:pic>
          <p:nvPicPr>
            <p:cNvPr id="20" name="Picture 19">
              <a:extLst>
                <a:ext uri="{FF2B5EF4-FFF2-40B4-BE49-F238E27FC236}">
                  <a16:creationId xmlns:a16="http://schemas.microsoft.com/office/drawing/2014/main" id="{F8B948C8-7CD9-2756-E959-A0B956981743}"/>
                </a:ext>
              </a:extLst>
            </p:cNvPr>
            <p:cNvPicPr>
              <a:picLocks noChangeAspect="1"/>
            </p:cNvPicPr>
            <p:nvPr/>
          </p:nvPicPr>
          <p:blipFill rotWithShape="1">
            <a:blip r:embed="rId12" cstate="print">
              <a:extLst>
                <a:ext uri="{28A0092B-C50C-407E-A947-70E740481C1C}">
                  <a14:useLocalDpi xmlns:a14="http://schemas.microsoft.com/office/drawing/2010/main"/>
                </a:ext>
              </a:extLst>
            </a:blip>
            <a:srcRect/>
            <a:stretch/>
          </p:blipFill>
          <p:spPr>
            <a:xfrm>
              <a:off x="3688027" y="5260917"/>
              <a:ext cx="1182613" cy="266420"/>
            </a:xfrm>
            <a:prstGeom prst="rect">
              <a:avLst/>
            </a:prstGeom>
          </p:spPr>
        </p:pic>
        <p:pic>
          <p:nvPicPr>
            <p:cNvPr id="21" name="Picture 62" descr="sciences70">
              <a:extLst>
                <a:ext uri="{FF2B5EF4-FFF2-40B4-BE49-F238E27FC236}">
                  <a16:creationId xmlns:a16="http://schemas.microsoft.com/office/drawing/2014/main" id="{130F0BA9-16CA-19AE-AA72-DF65FA46FDA7}"/>
                </a:ext>
              </a:extLst>
            </p:cNvPr>
            <p:cNvPicPr>
              <a:picLocks noChangeAspect="1" noChangeArrowheads="1"/>
            </p:cNvPicPr>
            <p:nvPr/>
          </p:nvPicPr>
          <p:blipFill>
            <a:blip r:embed="rId13" cstate="screen">
              <a:extLst>
                <a:ext uri="{28A0092B-C50C-407E-A947-70E740481C1C}">
                  <a14:useLocalDpi xmlns:a14="http://schemas.microsoft.com/office/drawing/2010/main"/>
                </a:ext>
              </a:extLst>
            </a:blip>
            <a:srcRect/>
            <a:stretch>
              <a:fillRect/>
            </a:stretch>
          </p:blipFill>
          <p:spPr bwMode="auto">
            <a:xfrm>
              <a:off x="6588224" y="5157192"/>
              <a:ext cx="1202670" cy="4738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2" name="Picture 3" descr="page1image846823312">
              <a:extLst>
                <a:ext uri="{FF2B5EF4-FFF2-40B4-BE49-F238E27FC236}">
                  <a16:creationId xmlns:a16="http://schemas.microsoft.com/office/drawing/2014/main" id="{901B268B-74C1-DB9B-AB82-074C9F51E1F0}"/>
                </a:ext>
              </a:extLst>
            </p:cNvPr>
            <p:cNvPicPr>
              <a:picLocks noChangeAspect="1" noChangeArrowheads="1"/>
            </p:cNvPicPr>
            <p:nvPr/>
          </p:nvPicPr>
          <p:blipFill>
            <a:blip r:embed="rId14" cstate="print">
              <a:extLst>
                <a:ext uri="{28A0092B-C50C-407E-A947-70E740481C1C}">
                  <a14:useLocalDpi xmlns:a14="http://schemas.microsoft.com/office/drawing/2010/main"/>
                </a:ext>
              </a:extLst>
            </a:blip>
            <a:srcRect/>
            <a:stretch>
              <a:fillRect/>
            </a:stretch>
          </p:blipFill>
          <p:spPr bwMode="auto">
            <a:xfrm>
              <a:off x="2321951" y="5157193"/>
              <a:ext cx="1108619" cy="473869"/>
            </a:xfrm>
            <a:prstGeom prst="rect">
              <a:avLst/>
            </a:prstGeom>
            <a:noFill/>
            <a:extLst>
              <a:ext uri="{909E8E84-426E-40DD-AFC4-6F175D3DCCD1}">
                <a14:hiddenFill xmlns:a14="http://schemas.microsoft.com/office/drawing/2010/main">
                  <a:solidFill>
                    <a:srgbClr val="FFFFFF"/>
                  </a:solidFill>
                </a14:hiddenFill>
              </a:ext>
            </a:extLst>
          </p:spPr>
        </p:pic>
        <p:pic>
          <p:nvPicPr>
            <p:cNvPr id="23" name="Picture 22">
              <a:extLst>
                <a:ext uri="{FF2B5EF4-FFF2-40B4-BE49-F238E27FC236}">
                  <a16:creationId xmlns:a16="http://schemas.microsoft.com/office/drawing/2014/main" id="{152D1984-05EE-F2DD-7975-EAF1A290CE16}"/>
                </a:ext>
              </a:extLst>
            </p:cNvPr>
            <p:cNvPicPr>
              <a:picLocks noChangeAspect="1"/>
            </p:cNvPicPr>
            <p:nvPr/>
          </p:nvPicPr>
          <p:blipFill>
            <a:blip r:embed="rId15" cstate="screen">
              <a:extLst>
                <a:ext uri="{28A0092B-C50C-407E-A947-70E740481C1C}">
                  <a14:useLocalDpi xmlns:a14="http://schemas.microsoft.com/office/drawing/2010/main"/>
                </a:ext>
              </a:extLst>
            </a:blip>
            <a:stretch>
              <a:fillRect/>
            </a:stretch>
          </p:blipFill>
          <p:spPr>
            <a:xfrm>
              <a:off x="-288703" y="5120786"/>
              <a:ext cx="1623224" cy="546682"/>
            </a:xfrm>
            <a:prstGeom prst="rect">
              <a:avLst/>
            </a:prstGeom>
          </p:spPr>
        </p:pic>
        <p:pic>
          <p:nvPicPr>
            <p:cNvPr id="24" name="Picture 23" descr="Text&#10;&#10;Description automatically generated with low confidence">
              <a:extLst>
                <a:ext uri="{FF2B5EF4-FFF2-40B4-BE49-F238E27FC236}">
                  <a16:creationId xmlns:a16="http://schemas.microsoft.com/office/drawing/2014/main" id="{1F6C72C3-1796-C225-924E-8872A319BF8E}"/>
                </a:ext>
              </a:extLst>
            </p:cNvPr>
            <p:cNvPicPr>
              <a:picLocks noChangeAspect="1"/>
            </p:cNvPicPr>
            <p:nvPr/>
          </p:nvPicPr>
          <p:blipFill>
            <a:blip r:embed="rId16" cstate="screen">
              <a:extLst>
                <a:ext uri="{28A0092B-C50C-407E-A947-70E740481C1C}">
                  <a14:useLocalDpi xmlns:a14="http://schemas.microsoft.com/office/drawing/2010/main"/>
                </a:ext>
              </a:extLst>
            </a:blip>
            <a:stretch>
              <a:fillRect/>
            </a:stretch>
          </p:blipFill>
          <p:spPr>
            <a:xfrm>
              <a:off x="8048352" y="5118515"/>
              <a:ext cx="1202670" cy="551224"/>
            </a:xfrm>
            <a:prstGeom prst="rect">
              <a:avLst/>
            </a:prstGeom>
          </p:spPr>
        </p:pic>
      </p:grpSp>
    </p:spTree>
    <p:extLst>
      <p:ext uri="{BB962C8B-B14F-4D97-AF65-F5344CB8AC3E}">
        <p14:creationId xmlns:p14="http://schemas.microsoft.com/office/powerpoint/2010/main" val="2418783991"/>
      </p:ext>
    </p:extLst>
  </p:cSld>
  <p:clrMapOvr>
    <a:masterClrMapping/>
  </p:clrMapOvr>
  <p:transition spd="med"/>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249B87C6-F9A0-EC0A-6FE1-0FF1513114D1}"/>
              </a:ext>
            </a:extLst>
          </p:cNvPr>
          <p:cNvSpPr>
            <a:spLocks noGrp="1"/>
          </p:cNvSpPr>
          <p:nvPr>
            <p:ph sz="quarter" idx="13"/>
          </p:nvPr>
        </p:nvSpPr>
        <p:spPr>
          <a:xfrm>
            <a:off x="1187624" y="1390649"/>
            <a:ext cx="7742237" cy="4679951"/>
          </a:xfrm>
        </p:spPr>
        <p:txBody>
          <a:bodyPr/>
          <a:lstStyle/>
          <a:p>
            <a:r>
              <a:rPr lang="en-US" dirty="0">
                <a:solidFill>
                  <a:schemeClr val="bg1">
                    <a:lumMod val="75000"/>
                  </a:schemeClr>
                </a:solidFill>
              </a:rPr>
              <a:t>CHART – Swiss Accelerator Research and Technology</a:t>
            </a:r>
          </a:p>
          <a:p>
            <a:r>
              <a:rPr lang="en-US" dirty="0">
                <a:solidFill>
                  <a:schemeClr val="bg1">
                    <a:lumMod val="75000"/>
                  </a:schemeClr>
                </a:solidFill>
              </a:rPr>
              <a:t>CHART contributions to </a:t>
            </a:r>
            <a:r>
              <a:rPr lang="en-US" dirty="0" err="1">
                <a:solidFill>
                  <a:schemeClr val="bg1">
                    <a:lumMod val="75000"/>
                  </a:schemeClr>
                </a:solidFill>
              </a:rPr>
              <a:t>FCChh</a:t>
            </a:r>
            <a:r>
              <a:rPr lang="en-US" dirty="0">
                <a:solidFill>
                  <a:schemeClr val="bg1">
                    <a:lumMod val="75000"/>
                  </a:schemeClr>
                </a:solidFill>
              </a:rPr>
              <a:t> HFMs</a:t>
            </a:r>
          </a:p>
          <a:p>
            <a:pPr lvl="1"/>
            <a:r>
              <a:rPr lang="en-US" dirty="0">
                <a:solidFill>
                  <a:schemeClr val="bg1">
                    <a:lumMod val="75000"/>
                  </a:schemeClr>
                </a:solidFill>
              </a:rPr>
              <a:t>Nb</a:t>
            </a:r>
            <a:r>
              <a:rPr lang="en-US" baseline="-25000" dirty="0">
                <a:solidFill>
                  <a:schemeClr val="bg1">
                    <a:lumMod val="75000"/>
                  </a:schemeClr>
                </a:solidFill>
              </a:rPr>
              <a:t>3</a:t>
            </a:r>
            <a:r>
              <a:rPr lang="en-US" dirty="0">
                <a:solidFill>
                  <a:schemeClr val="bg1">
                    <a:lumMod val="75000"/>
                  </a:schemeClr>
                </a:solidFill>
              </a:rPr>
              <a:t>Sn</a:t>
            </a:r>
          </a:p>
          <a:p>
            <a:pPr lvl="1"/>
            <a:r>
              <a:rPr lang="en-US" dirty="0">
                <a:solidFill>
                  <a:schemeClr val="bg1">
                    <a:lumMod val="75000"/>
                  </a:schemeClr>
                </a:solidFill>
              </a:rPr>
              <a:t>HTS (</a:t>
            </a:r>
            <a:r>
              <a:rPr lang="en-US" dirty="0" err="1">
                <a:solidFill>
                  <a:schemeClr val="bg1">
                    <a:lumMod val="75000"/>
                  </a:schemeClr>
                </a:solidFill>
              </a:rPr>
              <a:t>ReBCO</a:t>
            </a:r>
            <a:r>
              <a:rPr lang="en-US" dirty="0">
                <a:solidFill>
                  <a:schemeClr val="bg1">
                    <a:lumMod val="75000"/>
                  </a:schemeClr>
                </a:solidFill>
              </a:rPr>
              <a:t>)</a:t>
            </a:r>
          </a:p>
          <a:p>
            <a:r>
              <a:rPr lang="en-CH" dirty="0">
                <a:solidFill>
                  <a:schemeClr val="bg1">
                    <a:lumMod val="75000"/>
                  </a:schemeClr>
                </a:solidFill>
              </a:rPr>
              <a:t>FCCee</a:t>
            </a:r>
          </a:p>
          <a:p>
            <a:pPr lvl="1"/>
            <a:r>
              <a:rPr lang="en-CH" dirty="0">
                <a:solidFill>
                  <a:schemeClr val="bg1">
                    <a:lumMod val="75000"/>
                  </a:schemeClr>
                </a:solidFill>
              </a:rPr>
              <a:t>Baseline magnet system</a:t>
            </a:r>
          </a:p>
          <a:p>
            <a:pPr lvl="2"/>
            <a:r>
              <a:rPr lang="en-CH" dirty="0">
                <a:solidFill>
                  <a:schemeClr val="bg1">
                    <a:lumMod val="75000"/>
                  </a:schemeClr>
                </a:solidFill>
              </a:rPr>
              <a:t>Arc cells</a:t>
            </a:r>
          </a:p>
          <a:p>
            <a:pPr lvl="2"/>
            <a:r>
              <a:rPr lang="en-CH" dirty="0">
                <a:solidFill>
                  <a:schemeClr val="bg1">
                    <a:lumMod val="75000"/>
                  </a:schemeClr>
                </a:solidFill>
              </a:rPr>
              <a:t>MDI</a:t>
            </a:r>
          </a:p>
          <a:p>
            <a:pPr lvl="1"/>
            <a:r>
              <a:rPr lang="en-CH" dirty="0">
                <a:solidFill>
                  <a:schemeClr val="bg1">
                    <a:lumMod val="75000"/>
                  </a:schemeClr>
                </a:solidFill>
              </a:rPr>
              <a:t>CHART contributions to HTS-based feasibility studies</a:t>
            </a:r>
          </a:p>
          <a:p>
            <a:pPr lvl="2"/>
            <a:r>
              <a:rPr lang="en-CH" dirty="0">
                <a:solidFill>
                  <a:schemeClr val="bg1">
                    <a:lumMod val="75000"/>
                  </a:schemeClr>
                </a:solidFill>
              </a:rPr>
              <a:t>P</a:t>
            </a:r>
            <a:r>
              <a:rPr lang="en-CH" baseline="30000" dirty="0">
                <a:solidFill>
                  <a:schemeClr val="bg1">
                    <a:lumMod val="75000"/>
                  </a:schemeClr>
                </a:solidFill>
              </a:rPr>
              <a:t>3</a:t>
            </a:r>
            <a:r>
              <a:rPr lang="en-CH" dirty="0">
                <a:solidFill>
                  <a:schemeClr val="bg1">
                    <a:lumMod val="75000"/>
                  </a:schemeClr>
                </a:solidFill>
              </a:rPr>
              <a:t>: Positron source capture solenoid</a:t>
            </a:r>
            <a:endParaRPr lang="en-CH" baseline="30000" dirty="0">
              <a:solidFill>
                <a:schemeClr val="bg1">
                  <a:lumMod val="75000"/>
                </a:schemeClr>
              </a:solidFill>
            </a:endParaRPr>
          </a:p>
          <a:p>
            <a:pPr lvl="2"/>
            <a:r>
              <a:rPr lang="en-CH" dirty="0">
                <a:solidFill>
                  <a:schemeClr val="bg1">
                    <a:lumMod val="75000"/>
                  </a:schemeClr>
                </a:solidFill>
              </a:rPr>
              <a:t>HTS4: HTS Short Straight Section</a:t>
            </a:r>
          </a:p>
          <a:p>
            <a:r>
              <a:rPr lang="en-CH" dirty="0"/>
              <a:t>Muon Collider magnet requirements</a:t>
            </a:r>
          </a:p>
          <a:p>
            <a:r>
              <a:rPr lang="en-CH" dirty="0">
                <a:solidFill>
                  <a:schemeClr val="bg1">
                    <a:lumMod val="75000"/>
                  </a:schemeClr>
                </a:solidFill>
              </a:rPr>
              <a:t>PSI Synergies</a:t>
            </a:r>
          </a:p>
        </p:txBody>
      </p:sp>
      <p:sp>
        <p:nvSpPr>
          <p:cNvPr id="3" name="Title 2">
            <a:extLst>
              <a:ext uri="{FF2B5EF4-FFF2-40B4-BE49-F238E27FC236}">
                <a16:creationId xmlns:a16="http://schemas.microsoft.com/office/drawing/2014/main" id="{C5D71C81-374D-8764-B5C8-CC73F207A57C}"/>
              </a:ext>
            </a:extLst>
          </p:cNvPr>
          <p:cNvSpPr>
            <a:spLocks noGrp="1"/>
          </p:cNvSpPr>
          <p:nvPr>
            <p:ph type="title"/>
          </p:nvPr>
        </p:nvSpPr>
        <p:spPr/>
        <p:txBody>
          <a:bodyPr/>
          <a:lstStyle/>
          <a:p>
            <a:r>
              <a:rPr lang="en-CH" dirty="0"/>
              <a:t>Overview</a:t>
            </a:r>
          </a:p>
        </p:txBody>
      </p:sp>
      <p:sp>
        <p:nvSpPr>
          <p:cNvPr id="4" name="Slide Number Placeholder 3">
            <a:extLst>
              <a:ext uri="{FF2B5EF4-FFF2-40B4-BE49-F238E27FC236}">
                <a16:creationId xmlns:a16="http://schemas.microsoft.com/office/drawing/2014/main" id="{925E5540-D431-9B17-7B91-D4A1106E1E01}"/>
              </a:ext>
            </a:extLst>
          </p:cNvPr>
          <p:cNvSpPr>
            <a:spLocks noGrp="1"/>
          </p:cNvSpPr>
          <p:nvPr>
            <p:ph type="sldNum" sz="quarter" idx="16"/>
          </p:nvPr>
        </p:nvSpPr>
        <p:spPr/>
        <p:txBody>
          <a:bodyPr/>
          <a:lstStyle/>
          <a:p>
            <a:pPr algn="r">
              <a:defRPr/>
            </a:pPr>
            <a:r>
              <a:rPr lang="de-DE"/>
              <a:t>Page </a:t>
            </a:r>
            <a:fld id="{EBC07571-3134-BB4B-B83F-1A9FE18D34F3}" type="slidenum">
              <a:rPr lang="de-DE" smtClean="0"/>
              <a:pPr algn="r">
                <a:defRPr/>
              </a:pPr>
              <a:t>40</a:t>
            </a:fld>
            <a:endParaRPr lang="de-DE" dirty="0"/>
          </a:p>
        </p:txBody>
      </p:sp>
    </p:spTree>
    <p:extLst>
      <p:ext uri="{BB962C8B-B14F-4D97-AF65-F5344CB8AC3E}">
        <p14:creationId xmlns:p14="http://schemas.microsoft.com/office/powerpoint/2010/main" val="3623766554"/>
      </p:ext>
    </p:extLst>
  </p:cSld>
  <p:clrMapOvr>
    <a:masterClrMapping/>
  </p:clrMapOvr>
  <p:transition spd="med"/>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Muon Collider magnets</a:t>
            </a:r>
            <a:endParaRPr lang="en-US" i="1" dirty="0"/>
          </a:p>
        </p:txBody>
      </p:sp>
      <p:sp>
        <p:nvSpPr>
          <p:cNvPr id="5" name="Slide Number Placeholder 5">
            <a:extLst>
              <a:ext uri="{FF2B5EF4-FFF2-40B4-BE49-F238E27FC236}">
                <a16:creationId xmlns:a16="http://schemas.microsoft.com/office/drawing/2014/main" id="{DA48F8FE-630B-3BCF-834F-13EA9FD783E8}"/>
              </a:ext>
            </a:extLst>
          </p:cNvPr>
          <p:cNvSpPr>
            <a:spLocks noGrp="1"/>
          </p:cNvSpPr>
          <p:nvPr>
            <p:ph type="sldNum" sz="quarter" idx="4"/>
          </p:nvPr>
        </p:nvSpPr>
        <p:spPr/>
        <p:txBody>
          <a:bodyPr/>
          <a:lstStyle/>
          <a:p>
            <a:fld id="{17918391-D411-FE40-AAD7-861AE5233E0E}" type="slidenum">
              <a:rPr lang="en-US" smtClean="0"/>
              <a:pPr/>
              <a:t>41</a:t>
            </a:fld>
            <a:endParaRPr lang="en-US" dirty="0"/>
          </a:p>
        </p:txBody>
      </p:sp>
      <p:pic>
        <p:nvPicPr>
          <p:cNvPr id="4" name="Picture 3" descr="p4.tiff"/>
          <p:cNvPicPr>
            <a:picLocks noChangeAspect="1"/>
          </p:cNvPicPr>
          <p:nvPr/>
        </p:nvPicPr>
        <p:blipFill>
          <a:blip r:embed="rId2" cstate="screen">
            <a:extLst>
              <a:ext uri="{28A0092B-C50C-407E-A947-70E740481C1C}">
                <a14:useLocalDpi xmlns:a14="http://schemas.microsoft.com/office/drawing/2010/main"/>
              </a:ext>
            </a:extLst>
          </a:blip>
          <a:srcRect b="50107"/>
          <a:stretch>
            <a:fillRect/>
          </a:stretch>
        </p:blipFill>
        <p:spPr>
          <a:xfrm>
            <a:off x="-773" y="2610114"/>
            <a:ext cx="9135341" cy="2259717"/>
          </a:xfrm>
          <a:prstGeom prst="rect">
            <a:avLst/>
          </a:prstGeom>
        </p:spPr>
      </p:pic>
      <p:grpSp>
        <p:nvGrpSpPr>
          <p:cNvPr id="58" name="Group 57">
            <a:extLst>
              <a:ext uri="{FF2B5EF4-FFF2-40B4-BE49-F238E27FC236}">
                <a16:creationId xmlns:a16="http://schemas.microsoft.com/office/drawing/2014/main" id="{76FA7BAB-F01B-8769-0F3D-FD41DEC240D3}"/>
              </a:ext>
            </a:extLst>
          </p:cNvPr>
          <p:cNvGrpSpPr/>
          <p:nvPr/>
        </p:nvGrpSpPr>
        <p:grpSpPr>
          <a:xfrm>
            <a:off x="572332" y="3018524"/>
            <a:ext cx="4833749" cy="3861612"/>
            <a:chOff x="572332" y="3018524"/>
            <a:chExt cx="4833749" cy="3861612"/>
          </a:xfrm>
        </p:grpSpPr>
        <p:pic>
          <p:nvPicPr>
            <p:cNvPr id="9" name="Picture 8">
              <a:extLst>
                <a:ext uri="{FF2B5EF4-FFF2-40B4-BE49-F238E27FC236}">
                  <a16:creationId xmlns:a16="http://schemas.microsoft.com/office/drawing/2014/main" id="{FACD897B-C87F-82E7-70E2-F9E9B3A2F556}"/>
                </a:ext>
              </a:extLst>
            </p:cNvPr>
            <p:cNvPicPr>
              <a:picLocks noChangeAspect="1"/>
            </p:cNvPicPr>
            <p:nvPr/>
          </p:nvPicPr>
          <p:blipFill rotWithShape="1">
            <a:blip r:embed="rId3" cstate="screen">
              <a:clrChange>
                <a:clrFrom>
                  <a:srgbClr val="FFFFFF"/>
                </a:clrFrom>
                <a:clrTo>
                  <a:srgbClr val="FFFFFF">
                    <a:alpha val="0"/>
                  </a:srgbClr>
                </a:clrTo>
              </a:clrChange>
              <a:extLst>
                <a:ext uri="{28A0092B-C50C-407E-A947-70E740481C1C}">
                  <a14:useLocalDpi xmlns:a14="http://schemas.microsoft.com/office/drawing/2010/main"/>
                </a:ext>
              </a:extLst>
            </a:blip>
            <a:srcRect/>
            <a:stretch/>
          </p:blipFill>
          <p:spPr>
            <a:xfrm rot="16200000">
              <a:off x="1046079" y="4528103"/>
              <a:ext cx="1878286" cy="2825779"/>
            </a:xfrm>
            <a:prstGeom prst="rect">
              <a:avLst/>
            </a:prstGeom>
          </p:spPr>
        </p:pic>
        <p:sp>
          <p:nvSpPr>
            <p:cNvPr id="10" name="TextBox 9">
              <a:extLst>
                <a:ext uri="{FF2B5EF4-FFF2-40B4-BE49-F238E27FC236}">
                  <a16:creationId xmlns:a16="http://schemas.microsoft.com/office/drawing/2014/main" id="{249A4F8E-FF78-C56A-B0CC-98E65F5A11C3}"/>
                </a:ext>
              </a:extLst>
            </p:cNvPr>
            <p:cNvSpPr txBox="1"/>
            <p:nvPr/>
          </p:nvSpPr>
          <p:spPr>
            <a:xfrm>
              <a:off x="859426" y="4845763"/>
              <a:ext cx="1648913" cy="369332"/>
            </a:xfrm>
            <a:prstGeom prst="rect">
              <a:avLst/>
            </a:prstGeom>
            <a:noFill/>
          </p:spPr>
          <p:txBody>
            <a:bodyPr wrap="none" rtlCol="0">
              <a:spAutoFit/>
            </a:bodyPr>
            <a:lstStyle/>
            <a:p>
              <a:r>
                <a:rPr lang="en-US" dirty="0">
                  <a:solidFill>
                    <a:srgbClr val="FF0000"/>
                  </a:solidFill>
                </a:rPr>
                <a:t>&gt; 40 T, 60 mm</a:t>
              </a:r>
            </a:p>
          </p:txBody>
        </p:sp>
        <p:sp>
          <p:nvSpPr>
            <p:cNvPr id="32" name="Rounded Rectangle 31">
              <a:extLst>
                <a:ext uri="{FF2B5EF4-FFF2-40B4-BE49-F238E27FC236}">
                  <a16:creationId xmlns:a16="http://schemas.microsoft.com/office/drawing/2014/main" id="{A3C874C2-8550-BF64-1AB4-5EF3E8CA076C}"/>
                </a:ext>
              </a:extLst>
            </p:cNvPr>
            <p:cNvSpPr/>
            <p:nvPr/>
          </p:nvSpPr>
          <p:spPr>
            <a:xfrm>
              <a:off x="4979147" y="3018524"/>
              <a:ext cx="426934" cy="1709222"/>
            </a:xfrm>
            <a:prstGeom prst="roundRect">
              <a:avLst/>
            </a:prstGeom>
            <a:noFill/>
            <a:ln w="3810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H" sz="1636"/>
            </a:p>
          </p:txBody>
        </p:sp>
      </p:grpSp>
      <p:sp>
        <p:nvSpPr>
          <p:cNvPr id="37" name="TextBox 36">
            <a:extLst>
              <a:ext uri="{FF2B5EF4-FFF2-40B4-BE49-F238E27FC236}">
                <a16:creationId xmlns:a16="http://schemas.microsoft.com/office/drawing/2014/main" id="{E272A51A-E3FA-B651-7B72-80AAD31E1381}"/>
              </a:ext>
            </a:extLst>
          </p:cNvPr>
          <p:cNvSpPr txBox="1"/>
          <p:nvPr/>
        </p:nvSpPr>
        <p:spPr>
          <a:xfrm>
            <a:off x="6736221" y="3561119"/>
            <a:ext cx="508473" cy="276999"/>
          </a:xfrm>
          <a:prstGeom prst="rect">
            <a:avLst/>
          </a:prstGeom>
          <a:noFill/>
        </p:spPr>
        <p:txBody>
          <a:bodyPr wrap="none" rtlCol="0">
            <a:spAutoFit/>
          </a:bodyPr>
          <a:lstStyle/>
          <a:p>
            <a:r>
              <a:rPr lang="en-CH" sz="1200" dirty="0">
                <a:solidFill>
                  <a:schemeClr val="accent6">
                    <a:lumMod val="50000"/>
                  </a:schemeClr>
                </a:solidFill>
                <a:latin typeface="Arial" panose="020B0604020202020204" pitchFamily="34" charset="0"/>
                <a:cs typeface="Arial" panose="020B0604020202020204" pitchFamily="34" charset="0"/>
              </a:rPr>
              <a:t>RCS</a:t>
            </a:r>
          </a:p>
        </p:txBody>
      </p:sp>
      <p:grpSp>
        <p:nvGrpSpPr>
          <p:cNvPr id="57" name="Group 56">
            <a:extLst>
              <a:ext uri="{FF2B5EF4-FFF2-40B4-BE49-F238E27FC236}">
                <a16:creationId xmlns:a16="http://schemas.microsoft.com/office/drawing/2014/main" id="{541A2FA8-D117-D4CE-2CC5-9F10AE6F67A6}"/>
              </a:ext>
            </a:extLst>
          </p:cNvPr>
          <p:cNvGrpSpPr/>
          <p:nvPr/>
        </p:nvGrpSpPr>
        <p:grpSpPr>
          <a:xfrm>
            <a:off x="144838" y="746341"/>
            <a:ext cx="3078087" cy="4096239"/>
            <a:chOff x="106052" y="793705"/>
            <a:chExt cx="3078087" cy="4096239"/>
          </a:xfrm>
        </p:grpSpPr>
        <p:sp>
          <p:nvSpPr>
            <p:cNvPr id="23" name="TextBox 22">
              <a:extLst>
                <a:ext uri="{FF2B5EF4-FFF2-40B4-BE49-F238E27FC236}">
                  <a16:creationId xmlns:a16="http://schemas.microsoft.com/office/drawing/2014/main" id="{05915EDD-2AF8-1143-B6A9-83AA571C50B1}"/>
                </a:ext>
              </a:extLst>
            </p:cNvPr>
            <p:cNvSpPr txBox="1"/>
            <p:nvPr/>
          </p:nvSpPr>
          <p:spPr>
            <a:xfrm>
              <a:off x="106052" y="793705"/>
              <a:ext cx="3078087" cy="830997"/>
            </a:xfrm>
            <a:prstGeom prst="rect">
              <a:avLst/>
            </a:prstGeom>
            <a:noFill/>
          </p:spPr>
          <p:txBody>
            <a:bodyPr wrap="none" rtlCol="0">
              <a:spAutoFit/>
            </a:bodyPr>
            <a:lstStyle/>
            <a:p>
              <a:pPr>
                <a:spcBef>
                  <a:spcPts val="0"/>
                </a:spcBef>
              </a:pPr>
              <a:r>
                <a:rPr lang="en-US" dirty="0">
                  <a:solidFill>
                    <a:srgbClr val="FF0000"/>
                  </a:solidFill>
                </a:rPr>
                <a:t>20 T, 200 mm</a:t>
              </a:r>
            </a:p>
            <a:p>
              <a:pPr>
                <a:spcBef>
                  <a:spcPts val="0"/>
                </a:spcBef>
              </a:pPr>
              <a:r>
                <a:rPr lang="en-US" dirty="0">
                  <a:solidFill>
                    <a:srgbClr val="FF0000"/>
                  </a:solidFill>
                </a:rPr>
                <a:t>Radiation heat load ≈ 5…10 kW</a:t>
              </a:r>
            </a:p>
            <a:p>
              <a:pPr>
                <a:spcBef>
                  <a:spcPts val="0"/>
                </a:spcBef>
              </a:pPr>
              <a:r>
                <a:rPr lang="en-US" dirty="0">
                  <a:solidFill>
                    <a:srgbClr val="FF0000"/>
                  </a:solidFill>
                </a:rPr>
                <a:t>Radiation dose: 80 </a:t>
              </a:r>
              <a:r>
                <a:rPr lang="en-US" dirty="0" err="1">
                  <a:solidFill>
                    <a:srgbClr val="FF0000"/>
                  </a:solidFill>
                </a:rPr>
                <a:t>MGy</a:t>
              </a:r>
              <a:endParaRPr lang="en-US" dirty="0">
                <a:solidFill>
                  <a:srgbClr val="FF0000"/>
                </a:solidFill>
              </a:endParaRPr>
            </a:p>
          </p:txBody>
        </p:sp>
        <p:sp>
          <p:nvSpPr>
            <p:cNvPr id="34" name="Rounded Rectangle 33">
              <a:extLst>
                <a:ext uri="{FF2B5EF4-FFF2-40B4-BE49-F238E27FC236}">
                  <a16:creationId xmlns:a16="http://schemas.microsoft.com/office/drawing/2014/main" id="{E30D8E3E-C209-C27D-4B36-45EB06F8DF0B}"/>
                </a:ext>
              </a:extLst>
            </p:cNvPr>
            <p:cNvSpPr/>
            <p:nvPr/>
          </p:nvSpPr>
          <p:spPr>
            <a:xfrm>
              <a:off x="2168611" y="3180722"/>
              <a:ext cx="676200" cy="1709222"/>
            </a:xfrm>
            <a:prstGeom prst="roundRect">
              <a:avLst/>
            </a:prstGeom>
            <a:noFill/>
            <a:ln w="3810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H" sz="1636"/>
            </a:p>
          </p:txBody>
        </p:sp>
        <p:pic>
          <p:nvPicPr>
            <p:cNvPr id="38" name="Content Placeholder 7" descr="Graphical user interface, diagram&#10;&#10;Description automatically generated with medium confidence">
              <a:extLst>
                <a:ext uri="{FF2B5EF4-FFF2-40B4-BE49-F238E27FC236}">
                  <a16:creationId xmlns:a16="http://schemas.microsoft.com/office/drawing/2014/main" id="{6D3EAB1D-30E2-E7CC-0292-A0E7FE077A6A}"/>
                </a:ext>
              </a:extLst>
            </p:cNvPr>
            <p:cNvPicPr>
              <a:picLocks noChangeAspect="1"/>
            </p:cNvPicPr>
            <p:nvPr/>
          </p:nvPicPr>
          <p:blipFill>
            <a:blip r:embed="rId4" cstate="screen">
              <a:clrChange>
                <a:clrFrom>
                  <a:srgbClr val="FFFFFF"/>
                </a:clrFrom>
                <a:clrTo>
                  <a:srgbClr val="FFFFFF">
                    <a:alpha val="0"/>
                  </a:srgbClr>
                </a:clrTo>
              </a:clrChange>
              <a:extLst>
                <a:ext uri="{28A0092B-C50C-407E-A947-70E740481C1C}">
                  <a14:useLocalDpi xmlns:a14="http://schemas.microsoft.com/office/drawing/2010/main"/>
                </a:ext>
              </a:extLst>
            </a:blip>
            <a:stretch>
              <a:fillRect/>
            </a:stretch>
          </p:blipFill>
          <p:spPr>
            <a:xfrm>
              <a:off x="225469" y="1332404"/>
              <a:ext cx="2619342" cy="1439199"/>
            </a:xfrm>
            <a:prstGeom prst="rect">
              <a:avLst/>
            </a:prstGeom>
          </p:spPr>
        </p:pic>
      </p:grpSp>
      <p:grpSp>
        <p:nvGrpSpPr>
          <p:cNvPr id="59" name="Group 58">
            <a:extLst>
              <a:ext uri="{FF2B5EF4-FFF2-40B4-BE49-F238E27FC236}">
                <a16:creationId xmlns:a16="http://schemas.microsoft.com/office/drawing/2014/main" id="{E6CC2F0C-E829-1469-601F-1D0D62C40569}"/>
              </a:ext>
            </a:extLst>
          </p:cNvPr>
          <p:cNvGrpSpPr/>
          <p:nvPr/>
        </p:nvGrpSpPr>
        <p:grpSpPr>
          <a:xfrm>
            <a:off x="3338087" y="515509"/>
            <a:ext cx="5796481" cy="3862443"/>
            <a:chOff x="3338087" y="515509"/>
            <a:chExt cx="5796481" cy="3862443"/>
          </a:xfrm>
        </p:grpSpPr>
        <p:pic>
          <p:nvPicPr>
            <p:cNvPr id="44" name="Picture 43" descr="Diagram&#10;&#10;Description automatically generated">
              <a:extLst>
                <a:ext uri="{FF2B5EF4-FFF2-40B4-BE49-F238E27FC236}">
                  <a16:creationId xmlns:a16="http://schemas.microsoft.com/office/drawing/2014/main" id="{CCD8A491-4421-C0DA-0AFA-8EF8A495372F}"/>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3338087" y="1113549"/>
              <a:ext cx="1981445" cy="1089336"/>
            </a:xfrm>
            <a:prstGeom prst="rect">
              <a:avLst/>
            </a:prstGeom>
          </p:spPr>
        </p:pic>
        <p:sp>
          <p:nvSpPr>
            <p:cNvPr id="13" name="TextBox 12">
              <a:extLst>
                <a:ext uri="{FF2B5EF4-FFF2-40B4-BE49-F238E27FC236}">
                  <a16:creationId xmlns:a16="http://schemas.microsoft.com/office/drawing/2014/main" id="{77EE40EA-6607-4399-A520-8A3E467E785E}"/>
                </a:ext>
              </a:extLst>
            </p:cNvPr>
            <p:cNvSpPr txBox="1"/>
            <p:nvPr/>
          </p:nvSpPr>
          <p:spPr>
            <a:xfrm>
              <a:off x="5192614" y="515509"/>
              <a:ext cx="2098078" cy="646331"/>
            </a:xfrm>
            <a:prstGeom prst="rect">
              <a:avLst/>
            </a:prstGeom>
            <a:noFill/>
          </p:spPr>
          <p:txBody>
            <a:bodyPr wrap="square" rtlCol="0">
              <a:spAutoFit/>
            </a:bodyPr>
            <a:lstStyle/>
            <a:p>
              <a:pPr algn="ctr"/>
              <a:r>
                <a:rPr lang="en-US" dirty="0">
                  <a:solidFill>
                    <a:srgbClr val="FF0000"/>
                  </a:solidFill>
                </a:rPr>
                <a:t>NC ±1.8 T, 400 Hz 100 mm x 30 mm</a:t>
              </a:r>
            </a:p>
          </p:txBody>
        </p:sp>
        <p:sp>
          <p:nvSpPr>
            <p:cNvPr id="33" name="Rounded Rectangle 32">
              <a:extLst>
                <a:ext uri="{FF2B5EF4-FFF2-40B4-BE49-F238E27FC236}">
                  <a16:creationId xmlns:a16="http://schemas.microsoft.com/office/drawing/2014/main" id="{8B586E80-5FD6-105B-CC02-9D4805F1E393}"/>
                </a:ext>
              </a:extLst>
            </p:cNvPr>
            <p:cNvSpPr/>
            <p:nvPr/>
          </p:nvSpPr>
          <p:spPr>
            <a:xfrm>
              <a:off x="6307370" y="3018524"/>
              <a:ext cx="1366176" cy="1359428"/>
            </a:xfrm>
            <a:prstGeom prst="roundRect">
              <a:avLst/>
            </a:prstGeom>
            <a:noFill/>
            <a:ln w="3810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H" sz="1636"/>
            </a:p>
          </p:txBody>
        </p:sp>
        <p:pic>
          <p:nvPicPr>
            <p:cNvPr id="46" name="Picture 45" descr="Diagram, schematic&#10;&#10;Description automatically generated with medium confidence">
              <a:extLst>
                <a:ext uri="{FF2B5EF4-FFF2-40B4-BE49-F238E27FC236}">
                  <a16:creationId xmlns:a16="http://schemas.microsoft.com/office/drawing/2014/main" id="{69FB0CBF-36B2-8BF6-CB63-EEAA9ED8A6C6}"/>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5486701" y="1113083"/>
              <a:ext cx="1504912" cy="1090268"/>
            </a:xfrm>
            <a:prstGeom prst="rect">
              <a:avLst/>
            </a:prstGeom>
          </p:spPr>
        </p:pic>
        <p:sp>
          <p:nvSpPr>
            <p:cNvPr id="47" name="TextBox 46">
              <a:extLst>
                <a:ext uri="{FF2B5EF4-FFF2-40B4-BE49-F238E27FC236}">
                  <a16:creationId xmlns:a16="http://schemas.microsoft.com/office/drawing/2014/main" id="{92F739C5-28A5-46E9-DDB1-536033025BB9}"/>
                </a:ext>
              </a:extLst>
            </p:cNvPr>
            <p:cNvSpPr txBox="1"/>
            <p:nvPr/>
          </p:nvSpPr>
          <p:spPr>
            <a:xfrm>
              <a:off x="7155516" y="515509"/>
              <a:ext cx="1979052" cy="646331"/>
            </a:xfrm>
            <a:prstGeom prst="rect">
              <a:avLst/>
            </a:prstGeom>
            <a:noFill/>
          </p:spPr>
          <p:txBody>
            <a:bodyPr wrap="square" rtlCol="0">
              <a:spAutoFit/>
            </a:bodyPr>
            <a:lstStyle/>
            <a:p>
              <a:pPr algn="ctr"/>
              <a:r>
                <a:rPr lang="en-US" dirty="0">
                  <a:solidFill>
                    <a:srgbClr val="FF0000"/>
                  </a:solidFill>
                </a:rPr>
                <a:t>SC &lt; 10T</a:t>
              </a:r>
            </a:p>
            <a:p>
              <a:pPr algn="ctr"/>
              <a:r>
                <a:rPr lang="en-US" dirty="0">
                  <a:solidFill>
                    <a:srgbClr val="FF0000"/>
                  </a:solidFill>
                </a:rPr>
                <a:t>100 mm x 30 mm</a:t>
              </a:r>
            </a:p>
          </p:txBody>
        </p:sp>
        <p:sp>
          <p:nvSpPr>
            <p:cNvPr id="48" name="Rectangle 47">
              <a:extLst>
                <a:ext uri="{FF2B5EF4-FFF2-40B4-BE49-F238E27FC236}">
                  <a16:creationId xmlns:a16="http://schemas.microsoft.com/office/drawing/2014/main" id="{35D43A39-587E-3772-4E05-8E33C2712D31}"/>
                </a:ext>
              </a:extLst>
            </p:cNvPr>
            <p:cNvSpPr/>
            <p:nvPr/>
          </p:nvSpPr>
          <p:spPr>
            <a:xfrm>
              <a:off x="3698809" y="2288373"/>
              <a:ext cx="1260000" cy="198014"/>
            </a:xfrm>
            <a:prstGeom prst="rect">
              <a:avLst/>
            </a:prstGeom>
            <a:solidFill>
              <a:schemeClr val="tx1"/>
            </a:solidFill>
            <a:ln>
              <a:solidFill>
                <a:schemeClr val="accent1">
                  <a:shade val="60000"/>
                  <a:satMod val="300000"/>
                </a:schemeClr>
              </a:solidFill>
            </a:ln>
            <a:effectLst>
              <a:glow rad="70000">
                <a:schemeClr val="accent1">
                  <a:tint val="30000"/>
                  <a:shade val="95000"/>
                  <a:satMod val="300000"/>
                  <a:alpha val="50000"/>
                </a:schemeClr>
              </a:glow>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CH" sz="1200" dirty="0"/>
                <a:t>SC dipole</a:t>
              </a:r>
            </a:p>
          </p:txBody>
        </p:sp>
        <p:sp>
          <p:nvSpPr>
            <p:cNvPr id="50" name="Rectangle 49">
              <a:extLst>
                <a:ext uri="{FF2B5EF4-FFF2-40B4-BE49-F238E27FC236}">
                  <a16:creationId xmlns:a16="http://schemas.microsoft.com/office/drawing/2014/main" id="{62EF0D57-8AEE-51FE-F36E-190FD3E2556A}"/>
                </a:ext>
              </a:extLst>
            </p:cNvPr>
            <p:cNvSpPr/>
            <p:nvPr/>
          </p:nvSpPr>
          <p:spPr>
            <a:xfrm>
              <a:off x="4984331" y="2288373"/>
              <a:ext cx="1260000" cy="198014"/>
            </a:xfrm>
            <a:prstGeom prst="rect">
              <a:avLst/>
            </a:prstGeom>
            <a:solidFill>
              <a:srgbClr val="FF0000"/>
            </a:solidFill>
            <a:ln>
              <a:solidFill>
                <a:schemeClr val="accent1">
                  <a:shade val="60000"/>
                  <a:satMod val="300000"/>
                </a:schemeClr>
              </a:solidFill>
            </a:ln>
            <a:effectLst>
              <a:glow rad="70000">
                <a:schemeClr val="accent1">
                  <a:tint val="30000"/>
                  <a:shade val="95000"/>
                  <a:satMod val="300000"/>
                  <a:alpha val="50000"/>
                </a:schemeClr>
              </a:glow>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CH" sz="1200" dirty="0"/>
                <a:t>NC dipole</a:t>
              </a:r>
            </a:p>
          </p:txBody>
        </p:sp>
        <p:sp>
          <p:nvSpPr>
            <p:cNvPr id="51" name="Rectangle 50">
              <a:extLst>
                <a:ext uri="{FF2B5EF4-FFF2-40B4-BE49-F238E27FC236}">
                  <a16:creationId xmlns:a16="http://schemas.microsoft.com/office/drawing/2014/main" id="{5B3E8452-5875-CA0F-6A3A-27BECB890709}"/>
                </a:ext>
              </a:extLst>
            </p:cNvPr>
            <p:cNvSpPr/>
            <p:nvPr/>
          </p:nvSpPr>
          <p:spPr>
            <a:xfrm>
              <a:off x="6269853" y="2288373"/>
              <a:ext cx="1260000" cy="198014"/>
            </a:xfrm>
            <a:prstGeom prst="rect">
              <a:avLst/>
            </a:prstGeom>
            <a:solidFill>
              <a:srgbClr val="FF0000"/>
            </a:solidFill>
            <a:ln>
              <a:solidFill>
                <a:schemeClr val="accent1">
                  <a:shade val="60000"/>
                  <a:satMod val="300000"/>
                </a:schemeClr>
              </a:solidFill>
            </a:ln>
            <a:effectLst>
              <a:glow rad="70000">
                <a:schemeClr val="accent1">
                  <a:tint val="30000"/>
                  <a:shade val="95000"/>
                  <a:satMod val="300000"/>
                  <a:alpha val="50000"/>
                </a:schemeClr>
              </a:glow>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CH" sz="1200" dirty="0"/>
                <a:t>NC dipole</a:t>
              </a:r>
            </a:p>
          </p:txBody>
        </p:sp>
        <p:sp>
          <p:nvSpPr>
            <p:cNvPr id="52" name="Rectangle 51">
              <a:extLst>
                <a:ext uri="{FF2B5EF4-FFF2-40B4-BE49-F238E27FC236}">
                  <a16:creationId xmlns:a16="http://schemas.microsoft.com/office/drawing/2014/main" id="{34B9CC6F-1703-94B2-81E7-B2E45E58B9CB}"/>
                </a:ext>
              </a:extLst>
            </p:cNvPr>
            <p:cNvSpPr/>
            <p:nvPr/>
          </p:nvSpPr>
          <p:spPr>
            <a:xfrm>
              <a:off x="7555376" y="2288373"/>
              <a:ext cx="1260000" cy="198014"/>
            </a:xfrm>
            <a:prstGeom prst="rect">
              <a:avLst/>
            </a:prstGeom>
            <a:solidFill>
              <a:schemeClr val="tx1"/>
            </a:solidFill>
            <a:ln>
              <a:solidFill>
                <a:schemeClr val="accent1">
                  <a:shade val="60000"/>
                  <a:satMod val="300000"/>
                </a:schemeClr>
              </a:solidFill>
            </a:ln>
            <a:effectLst>
              <a:glow rad="70000">
                <a:schemeClr val="accent1">
                  <a:tint val="30000"/>
                  <a:shade val="95000"/>
                  <a:satMod val="300000"/>
                  <a:alpha val="50000"/>
                </a:schemeClr>
              </a:glow>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CH" sz="1200" dirty="0"/>
                <a:t>SC dipole</a:t>
              </a:r>
            </a:p>
          </p:txBody>
        </p:sp>
        <p:pic>
          <p:nvPicPr>
            <p:cNvPr id="53" name="Picture 52" descr="Diagram&#10;&#10;Description automatically generated">
              <a:extLst>
                <a:ext uri="{FF2B5EF4-FFF2-40B4-BE49-F238E27FC236}">
                  <a16:creationId xmlns:a16="http://schemas.microsoft.com/office/drawing/2014/main" id="{973402C0-5394-72BA-CB89-018B416D8E6D}"/>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7153123" y="1113549"/>
              <a:ext cx="1981445" cy="1089336"/>
            </a:xfrm>
            <a:prstGeom prst="rect">
              <a:avLst/>
            </a:prstGeom>
          </p:spPr>
        </p:pic>
      </p:grpSp>
      <p:grpSp>
        <p:nvGrpSpPr>
          <p:cNvPr id="60" name="Group 59">
            <a:extLst>
              <a:ext uri="{FF2B5EF4-FFF2-40B4-BE49-F238E27FC236}">
                <a16:creationId xmlns:a16="http://schemas.microsoft.com/office/drawing/2014/main" id="{86A02423-BFC5-0FE4-2F78-4E51C62A4E67}"/>
              </a:ext>
            </a:extLst>
          </p:cNvPr>
          <p:cNvGrpSpPr/>
          <p:nvPr/>
        </p:nvGrpSpPr>
        <p:grpSpPr>
          <a:xfrm>
            <a:off x="3508752" y="2590001"/>
            <a:ext cx="5553384" cy="4037573"/>
            <a:chOff x="3508752" y="2590001"/>
            <a:chExt cx="5553384" cy="4037573"/>
          </a:xfrm>
        </p:grpSpPr>
        <p:sp>
          <p:nvSpPr>
            <p:cNvPr id="20" name="TextBox 19">
              <a:extLst>
                <a:ext uri="{FF2B5EF4-FFF2-40B4-BE49-F238E27FC236}">
                  <a16:creationId xmlns:a16="http://schemas.microsoft.com/office/drawing/2014/main" id="{5DF9F298-CC2C-2027-AA19-8D0F19711AFB}"/>
                </a:ext>
              </a:extLst>
            </p:cNvPr>
            <p:cNvSpPr txBox="1"/>
            <p:nvPr/>
          </p:nvSpPr>
          <p:spPr>
            <a:xfrm>
              <a:off x="3508752" y="5215095"/>
              <a:ext cx="2930609" cy="830997"/>
            </a:xfrm>
            <a:prstGeom prst="rect">
              <a:avLst/>
            </a:prstGeom>
            <a:noFill/>
          </p:spPr>
          <p:txBody>
            <a:bodyPr wrap="none" rtlCol="0">
              <a:spAutoFit/>
            </a:bodyPr>
            <a:lstStyle/>
            <a:p>
              <a:pPr algn="r">
                <a:spcBef>
                  <a:spcPts val="0"/>
                </a:spcBef>
              </a:pPr>
              <a:r>
                <a:rPr lang="en-US" dirty="0">
                  <a:solidFill>
                    <a:srgbClr val="FF0000"/>
                  </a:solidFill>
                </a:rPr>
                <a:t>16 T peak, 150 mm</a:t>
              </a:r>
            </a:p>
            <a:p>
              <a:pPr algn="r">
                <a:spcBef>
                  <a:spcPts val="0"/>
                </a:spcBef>
              </a:pPr>
              <a:r>
                <a:rPr lang="en-US" dirty="0">
                  <a:solidFill>
                    <a:srgbClr val="FF0000"/>
                  </a:solidFill>
                </a:rPr>
                <a:t>Radiation heat load ≈ 5 W/m</a:t>
              </a:r>
            </a:p>
            <a:p>
              <a:pPr algn="r">
                <a:spcBef>
                  <a:spcPts val="0"/>
                </a:spcBef>
              </a:pPr>
              <a:r>
                <a:rPr lang="en-US" dirty="0">
                  <a:solidFill>
                    <a:srgbClr val="FF0000"/>
                  </a:solidFill>
                </a:rPr>
                <a:t>Radiation dose ≈ 20…40 </a:t>
              </a:r>
              <a:r>
                <a:rPr lang="en-US" dirty="0" err="1">
                  <a:solidFill>
                    <a:srgbClr val="FF0000"/>
                  </a:solidFill>
                </a:rPr>
                <a:t>MGy</a:t>
              </a:r>
              <a:endParaRPr lang="en-US" dirty="0">
                <a:solidFill>
                  <a:srgbClr val="FF0000"/>
                </a:solidFill>
              </a:endParaRPr>
            </a:p>
          </p:txBody>
        </p:sp>
        <p:sp>
          <p:nvSpPr>
            <p:cNvPr id="36" name="Rounded Rectangle 35">
              <a:extLst>
                <a:ext uri="{FF2B5EF4-FFF2-40B4-BE49-F238E27FC236}">
                  <a16:creationId xmlns:a16="http://schemas.microsoft.com/office/drawing/2014/main" id="{C82EBF49-B544-EF82-84B3-C4A3B49D8516}"/>
                </a:ext>
              </a:extLst>
            </p:cNvPr>
            <p:cNvSpPr/>
            <p:nvPr/>
          </p:nvSpPr>
          <p:spPr>
            <a:xfrm>
              <a:off x="7824731" y="2590001"/>
              <a:ext cx="1159572" cy="1926393"/>
            </a:xfrm>
            <a:prstGeom prst="roundRect">
              <a:avLst>
                <a:gd name="adj" fmla="val 9740"/>
              </a:avLst>
            </a:prstGeom>
            <a:noFill/>
            <a:ln w="3810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H" sz="1636"/>
            </a:p>
          </p:txBody>
        </p:sp>
        <p:pic>
          <p:nvPicPr>
            <p:cNvPr id="56" name="Picture 55" descr="Chart, sunburst chart&#10;&#10;Description automatically generated">
              <a:extLst>
                <a:ext uri="{FF2B5EF4-FFF2-40B4-BE49-F238E27FC236}">
                  <a16:creationId xmlns:a16="http://schemas.microsoft.com/office/drawing/2014/main" id="{720CE19B-67CF-1721-D130-E6802663ADA0}"/>
                </a:ext>
              </a:extLst>
            </p:cNvPr>
            <p:cNvPicPr>
              <a:picLocks noChangeAspect="1"/>
            </p:cNvPicPr>
            <p:nvPr/>
          </p:nvPicPr>
          <p:blipFill rotWithShape="1">
            <a:blip r:embed="rId7" cstate="screen">
              <a:extLst>
                <a:ext uri="{28A0092B-C50C-407E-A947-70E740481C1C}">
                  <a14:useLocalDpi xmlns:a14="http://schemas.microsoft.com/office/drawing/2010/main"/>
                </a:ext>
              </a:extLst>
            </a:blip>
            <a:srcRect/>
            <a:stretch/>
          </p:blipFill>
          <p:spPr>
            <a:xfrm>
              <a:off x="6429994" y="4989983"/>
              <a:ext cx="2632142" cy="1637591"/>
            </a:xfrm>
            <a:prstGeom prst="rect">
              <a:avLst/>
            </a:prstGeom>
          </p:spPr>
        </p:pic>
      </p:grpSp>
      <p:grpSp>
        <p:nvGrpSpPr>
          <p:cNvPr id="31" name="Group 30">
            <a:extLst>
              <a:ext uri="{FF2B5EF4-FFF2-40B4-BE49-F238E27FC236}">
                <a16:creationId xmlns:a16="http://schemas.microsoft.com/office/drawing/2014/main" id="{585C455F-EDC1-90E0-D0E0-E602DC4A6E55}"/>
              </a:ext>
            </a:extLst>
          </p:cNvPr>
          <p:cNvGrpSpPr/>
          <p:nvPr/>
        </p:nvGrpSpPr>
        <p:grpSpPr>
          <a:xfrm>
            <a:off x="1582218" y="622979"/>
            <a:ext cx="7214062" cy="5970630"/>
            <a:chOff x="1582218" y="622979"/>
            <a:chExt cx="7214062" cy="5970630"/>
          </a:xfrm>
        </p:grpSpPr>
        <p:grpSp>
          <p:nvGrpSpPr>
            <p:cNvPr id="26" name="Group 25">
              <a:extLst>
                <a:ext uri="{FF2B5EF4-FFF2-40B4-BE49-F238E27FC236}">
                  <a16:creationId xmlns:a16="http://schemas.microsoft.com/office/drawing/2014/main" id="{4A44FB02-4824-4962-74DA-C5DD79DF251A}"/>
                </a:ext>
              </a:extLst>
            </p:cNvPr>
            <p:cNvGrpSpPr/>
            <p:nvPr/>
          </p:nvGrpSpPr>
          <p:grpSpPr>
            <a:xfrm>
              <a:off x="1582218" y="622979"/>
              <a:ext cx="7214062" cy="5970630"/>
              <a:chOff x="7625611" y="1885861"/>
              <a:chExt cx="7214062" cy="5970630"/>
            </a:xfrm>
          </p:grpSpPr>
          <p:sp>
            <p:nvSpPr>
              <p:cNvPr id="27" name="TextBox 26">
                <a:extLst>
                  <a:ext uri="{FF2B5EF4-FFF2-40B4-BE49-F238E27FC236}">
                    <a16:creationId xmlns:a16="http://schemas.microsoft.com/office/drawing/2014/main" id="{76D67C96-1F23-592B-EC57-51EBBF10F7C7}"/>
                  </a:ext>
                </a:extLst>
              </p:cNvPr>
              <p:cNvSpPr txBox="1"/>
              <p:nvPr/>
            </p:nvSpPr>
            <p:spPr>
              <a:xfrm>
                <a:off x="7849719" y="1885861"/>
                <a:ext cx="1122423" cy="523220"/>
              </a:xfrm>
              <a:prstGeom prst="rect">
                <a:avLst/>
              </a:prstGeom>
              <a:noFill/>
            </p:spPr>
            <p:txBody>
              <a:bodyPr wrap="none" rtlCol="0">
                <a:spAutoFit/>
              </a:bodyPr>
              <a:lstStyle/>
              <a:p>
                <a:r>
                  <a:rPr lang="en-CH" sz="2800" b="1" dirty="0"/>
                  <a:t>HTS !</a:t>
                </a:r>
              </a:p>
            </p:txBody>
          </p:sp>
          <p:sp>
            <p:nvSpPr>
              <p:cNvPr id="28" name="TextBox 27">
                <a:extLst>
                  <a:ext uri="{FF2B5EF4-FFF2-40B4-BE49-F238E27FC236}">
                    <a16:creationId xmlns:a16="http://schemas.microsoft.com/office/drawing/2014/main" id="{F63DA670-83EF-B3E3-97FE-BE4E7E902476}"/>
                  </a:ext>
                </a:extLst>
              </p:cNvPr>
              <p:cNvSpPr txBox="1"/>
              <p:nvPr/>
            </p:nvSpPr>
            <p:spPr>
              <a:xfrm>
                <a:off x="7625611" y="7333271"/>
                <a:ext cx="1122423" cy="523220"/>
              </a:xfrm>
              <a:prstGeom prst="rect">
                <a:avLst/>
              </a:prstGeom>
              <a:noFill/>
            </p:spPr>
            <p:txBody>
              <a:bodyPr wrap="none" rtlCol="0">
                <a:spAutoFit/>
              </a:bodyPr>
              <a:lstStyle/>
              <a:p>
                <a:r>
                  <a:rPr lang="en-CH" sz="2800" b="1" dirty="0"/>
                  <a:t>HTS !</a:t>
                </a:r>
              </a:p>
            </p:txBody>
          </p:sp>
          <p:sp>
            <p:nvSpPr>
              <p:cNvPr id="29" name="TextBox 28">
                <a:extLst>
                  <a:ext uri="{FF2B5EF4-FFF2-40B4-BE49-F238E27FC236}">
                    <a16:creationId xmlns:a16="http://schemas.microsoft.com/office/drawing/2014/main" id="{6EEF0FD1-3BB4-565E-7811-D084DB862AEE}"/>
                  </a:ext>
                </a:extLst>
              </p:cNvPr>
              <p:cNvSpPr txBox="1"/>
              <p:nvPr/>
            </p:nvSpPr>
            <p:spPr>
              <a:xfrm>
                <a:off x="13617864" y="6810051"/>
                <a:ext cx="1221809" cy="523220"/>
              </a:xfrm>
              <a:prstGeom prst="rect">
                <a:avLst/>
              </a:prstGeom>
              <a:noFill/>
            </p:spPr>
            <p:txBody>
              <a:bodyPr wrap="none" rtlCol="0">
                <a:spAutoFit/>
              </a:bodyPr>
              <a:lstStyle/>
              <a:p>
                <a:r>
                  <a:rPr lang="en-CH" sz="2800" b="1" dirty="0"/>
                  <a:t>HTS ?</a:t>
                </a:r>
              </a:p>
            </p:txBody>
          </p:sp>
        </p:grpSp>
        <p:sp>
          <p:nvSpPr>
            <p:cNvPr id="30" name="TextBox 29">
              <a:extLst>
                <a:ext uri="{FF2B5EF4-FFF2-40B4-BE49-F238E27FC236}">
                  <a16:creationId xmlns:a16="http://schemas.microsoft.com/office/drawing/2014/main" id="{72B58620-8CD5-75EB-41EE-2BA67BC6F13A}"/>
                </a:ext>
              </a:extLst>
            </p:cNvPr>
            <p:cNvSpPr txBox="1"/>
            <p:nvPr/>
          </p:nvSpPr>
          <p:spPr>
            <a:xfrm>
              <a:off x="3827751" y="967553"/>
              <a:ext cx="1221809" cy="523220"/>
            </a:xfrm>
            <a:prstGeom prst="rect">
              <a:avLst/>
            </a:prstGeom>
            <a:noFill/>
          </p:spPr>
          <p:txBody>
            <a:bodyPr wrap="none" rtlCol="0">
              <a:spAutoFit/>
            </a:bodyPr>
            <a:lstStyle/>
            <a:p>
              <a:r>
                <a:rPr lang="en-CH" sz="2800" b="1" dirty="0"/>
                <a:t>HTS ?</a:t>
              </a:r>
            </a:p>
          </p:txBody>
        </p:sp>
      </p:grpSp>
      <p:grpSp>
        <p:nvGrpSpPr>
          <p:cNvPr id="7" name="Group 6">
            <a:extLst>
              <a:ext uri="{FF2B5EF4-FFF2-40B4-BE49-F238E27FC236}">
                <a16:creationId xmlns:a16="http://schemas.microsoft.com/office/drawing/2014/main" id="{492CFF4F-BF74-388E-1595-5B2EDF3CB38C}"/>
              </a:ext>
            </a:extLst>
          </p:cNvPr>
          <p:cNvGrpSpPr/>
          <p:nvPr/>
        </p:nvGrpSpPr>
        <p:grpSpPr>
          <a:xfrm>
            <a:off x="611560" y="94822"/>
            <a:ext cx="1453251" cy="741890"/>
            <a:chOff x="-767690" y="-297291"/>
            <a:chExt cx="1592153" cy="812800"/>
          </a:xfrm>
        </p:grpSpPr>
        <p:sp>
          <p:nvSpPr>
            <p:cNvPr id="6" name="Rectangle 5">
              <a:extLst>
                <a:ext uri="{FF2B5EF4-FFF2-40B4-BE49-F238E27FC236}">
                  <a16:creationId xmlns:a16="http://schemas.microsoft.com/office/drawing/2014/main" id="{676CF2D5-94CA-111B-74B6-5D654E8972D3}"/>
                </a:ext>
              </a:extLst>
            </p:cNvPr>
            <p:cNvSpPr/>
            <p:nvPr/>
          </p:nvSpPr>
          <p:spPr bwMode="auto">
            <a:xfrm>
              <a:off x="-767690" y="-291636"/>
              <a:ext cx="1358899" cy="789085"/>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CH" sz="2400" b="0" i="0" u="none" strike="noStrike" cap="none" normalizeH="0" baseline="0">
                <a:ln>
                  <a:noFill/>
                </a:ln>
                <a:solidFill>
                  <a:schemeClr val="tx1"/>
                </a:solidFill>
                <a:effectLst/>
                <a:latin typeface="Times" charset="0"/>
              </a:endParaRPr>
            </a:p>
          </p:txBody>
        </p:sp>
        <p:pic>
          <p:nvPicPr>
            <p:cNvPr id="3" name="Picture 2">
              <a:extLst>
                <a:ext uri="{FF2B5EF4-FFF2-40B4-BE49-F238E27FC236}">
                  <a16:creationId xmlns:a16="http://schemas.microsoft.com/office/drawing/2014/main" id="{7A7B02DC-8B8A-2299-5B04-074E799F4C1C}"/>
                </a:ext>
              </a:extLst>
            </p:cNvPr>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534437" y="-297291"/>
              <a:ext cx="1358900" cy="812800"/>
            </a:xfrm>
            <a:prstGeom prst="rect">
              <a:avLst/>
            </a:prstGeom>
          </p:spPr>
        </p:pic>
      </p:grpSp>
      <p:sp>
        <p:nvSpPr>
          <p:cNvPr id="8" name="TextBox 7">
            <a:extLst>
              <a:ext uri="{FF2B5EF4-FFF2-40B4-BE49-F238E27FC236}">
                <a16:creationId xmlns:a16="http://schemas.microsoft.com/office/drawing/2014/main" id="{99C33A2E-85E2-BB39-A14C-21F013064733}"/>
              </a:ext>
            </a:extLst>
          </p:cNvPr>
          <p:cNvSpPr txBox="1"/>
          <p:nvPr/>
        </p:nvSpPr>
        <p:spPr>
          <a:xfrm>
            <a:off x="3470098" y="6593609"/>
            <a:ext cx="914400" cy="914400"/>
          </a:xfrm>
          <a:prstGeom prst="rect">
            <a:avLst/>
          </a:prstGeom>
          <a:noFill/>
        </p:spPr>
        <p:txBody>
          <a:bodyPr wrap="none" lIns="0" tIns="0" rIns="0" bIns="0" rtlCol="0">
            <a:noAutofit/>
          </a:bodyPr>
          <a:lstStyle/>
          <a:p>
            <a:pPr>
              <a:lnSpc>
                <a:spcPct val="110000"/>
              </a:lnSpc>
              <a:spcBef>
                <a:spcPts val="0"/>
              </a:spcBef>
            </a:pPr>
            <a:r>
              <a:rPr lang="en-CH" sz="1400" kern="1000" spc="30" dirty="0">
                <a:latin typeface="+mn-lt"/>
                <a:cs typeface="Franklin Gothic Book"/>
              </a:rPr>
              <a:t>Slides courtesy of L. Bottura for the </a:t>
            </a:r>
            <a:r>
              <a:rPr lang="en-US" sz="1400" kern="1000" spc="30" dirty="0">
                <a:latin typeface="+mn-lt"/>
                <a:cs typeface="Franklin Gothic Book"/>
              </a:rPr>
              <a:t>for the Muon Magnets Working Group</a:t>
            </a:r>
          </a:p>
          <a:p>
            <a:pPr>
              <a:lnSpc>
                <a:spcPct val="110000"/>
              </a:lnSpc>
              <a:spcBef>
                <a:spcPts val="0"/>
              </a:spcBef>
            </a:pPr>
            <a:endParaRPr lang="en-US" sz="1400" kern="1000" spc="30" dirty="0">
              <a:latin typeface="+mn-lt"/>
              <a:cs typeface="Franklin Gothic Book"/>
            </a:endParaRPr>
          </a:p>
          <a:p>
            <a:pPr>
              <a:lnSpc>
                <a:spcPct val="110000"/>
              </a:lnSpc>
              <a:spcBef>
                <a:spcPts val="0"/>
              </a:spcBef>
            </a:pPr>
            <a:endParaRPr lang="en-CH" sz="1400" kern="1000" spc="30" dirty="0" err="1">
              <a:latin typeface="+mn-lt"/>
              <a:cs typeface="Franklin Gothic Book"/>
            </a:endParaRPr>
          </a:p>
        </p:txBody>
      </p:sp>
    </p:spTree>
    <p:extLst>
      <p:ext uri="{BB962C8B-B14F-4D97-AF65-F5344CB8AC3E}">
        <p14:creationId xmlns:p14="http://schemas.microsoft.com/office/powerpoint/2010/main" val="23124759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60"/>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Group 13">
            <a:extLst>
              <a:ext uri="{FF2B5EF4-FFF2-40B4-BE49-F238E27FC236}">
                <a16:creationId xmlns:a16="http://schemas.microsoft.com/office/drawing/2014/main" id="{311CCD89-F493-E4E8-B1A7-82D70476E87D}"/>
              </a:ext>
            </a:extLst>
          </p:cNvPr>
          <p:cNvGrpSpPr>
            <a:grpSpLocks noChangeAspect="1"/>
          </p:cNvGrpSpPr>
          <p:nvPr/>
        </p:nvGrpSpPr>
        <p:grpSpPr>
          <a:xfrm rot="21288596">
            <a:off x="50845" y="271882"/>
            <a:ext cx="8681824" cy="2838406"/>
            <a:chOff x="-548699" y="2659897"/>
            <a:chExt cx="9720000" cy="3177823"/>
          </a:xfrm>
        </p:grpSpPr>
        <p:pic>
          <p:nvPicPr>
            <p:cNvPr id="17" name="Picture 16" descr="A picture containing chart&#10;&#10;Description automatically generated">
              <a:extLst>
                <a:ext uri="{FF2B5EF4-FFF2-40B4-BE49-F238E27FC236}">
                  <a16:creationId xmlns:a16="http://schemas.microsoft.com/office/drawing/2014/main" id="{4499CFC6-B450-2502-930B-9B77DAE81566}"/>
                </a:ext>
              </a:extLst>
            </p:cNvPr>
            <p:cNvPicPr>
              <a:picLocks noChangeAspect="1"/>
            </p:cNvPicPr>
            <p:nvPr/>
          </p:nvPicPr>
          <p:blipFill>
            <a:blip r:embed="rId2" cstate="screen">
              <a:clrChange>
                <a:clrFrom>
                  <a:srgbClr val="FFFFFF"/>
                </a:clrFrom>
                <a:clrTo>
                  <a:srgbClr val="FFFFFF">
                    <a:alpha val="0"/>
                  </a:srgbClr>
                </a:clrTo>
              </a:clrChange>
              <a:extLst>
                <a:ext uri="{28A0092B-C50C-407E-A947-70E740481C1C}">
                  <a14:useLocalDpi xmlns:a14="http://schemas.microsoft.com/office/drawing/2010/main"/>
                </a:ext>
              </a:extLst>
            </a:blip>
            <a:stretch>
              <a:fillRect/>
            </a:stretch>
          </p:blipFill>
          <p:spPr>
            <a:xfrm>
              <a:off x="-548699" y="2659897"/>
              <a:ext cx="9720000" cy="3102659"/>
            </a:xfrm>
            <a:prstGeom prst="rect">
              <a:avLst/>
            </a:prstGeom>
          </p:spPr>
        </p:pic>
        <p:pic>
          <p:nvPicPr>
            <p:cNvPr id="16" name="Picture 15">
              <a:extLst>
                <a:ext uri="{FF2B5EF4-FFF2-40B4-BE49-F238E27FC236}">
                  <a16:creationId xmlns:a16="http://schemas.microsoft.com/office/drawing/2014/main" id="{0B17B8B6-2538-F733-01F2-3ED4179E01D4}"/>
                </a:ext>
              </a:extLst>
            </p:cNvPr>
            <p:cNvPicPr>
              <a:picLocks noChangeAspect="1"/>
            </p:cNvPicPr>
            <p:nvPr/>
          </p:nvPicPr>
          <p:blipFill>
            <a:blip r:embed="rId3" cstate="screen">
              <a:clrChange>
                <a:clrFrom>
                  <a:srgbClr val="FFFFFF"/>
                </a:clrFrom>
                <a:clrTo>
                  <a:srgbClr val="FFFFFF">
                    <a:alpha val="0"/>
                  </a:srgbClr>
                </a:clrTo>
              </a:clrChange>
              <a:extLst>
                <a:ext uri="{28A0092B-C50C-407E-A947-70E740481C1C}">
                  <a14:useLocalDpi xmlns:a14="http://schemas.microsoft.com/office/drawing/2010/main"/>
                </a:ext>
              </a:extLst>
            </a:blip>
            <a:stretch>
              <a:fillRect/>
            </a:stretch>
          </p:blipFill>
          <p:spPr>
            <a:xfrm>
              <a:off x="-151120" y="2778034"/>
              <a:ext cx="9198223" cy="3059686"/>
            </a:xfrm>
            <a:prstGeom prst="rect">
              <a:avLst/>
            </a:prstGeom>
          </p:spPr>
        </p:pic>
      </p:grpSp>
      <p:sp>
        <p:nvSpPr>
          <p:cNvPr id="2" name="Titolo 1">
            <a:extLst>
              <a:ext uri="{FF2B5EF4-FFF2-40B4-BE49-F238E27FC236}">
                <a16:creationId xmlns:a16="http://schemas.microsoft.com/office/drawing/2014/main" id="{2D0A4C64-95B5-45B6-D692-426874FA2275}"/>
              </a:ext>
            </a:extLst>
          </p:cNvPr>
          <p:cNvSpPr>
            <a:spLocks noGrp="1"/>
          </p:cNvSpPr>
          <p:nvPr>
            <p:ph type="title"/>
          </p:nvPr>
        </p:nvSpPr>
        <p:spPr/>
        <p:txBody>
          <a:bodyPr>
            <a:normAutofit/>
          </a:bodyPr>
          <a:lstStyle/>
          <a:p>
            <a:r>
              <a:rPr lang="en-CH" dirty="0"/>
              <a:t>Target and capture solenoid (20 T)</a:t>
            </a:r>
            <a:endParaRPr lang="it-IT" dirty="0"/>
          </a:p>
        </p:txBody>
      </p:sp>
      <p:sp>
        <p:nvSpPr>
          <p:cNvPr id="4" name="Slide Number Placeholder 5">
            <a:extLst>
              <a:ext uri="{FF2B5EF4-FFF2-40B4-BE49-F238E27FC236}">
                <a16:creationId xmlns:a16="http://schemas.microsoft.com/office/drawing/2014/main" id="{329BE427-925F-B9A3-18DC-A65B7A9FDB0F}"/>
              </a:ext>
            </a:extLst>
          </p:cNvPr>
          <p:cNvSpPr>
            <a:spLocks noGrp="1"/>
          </p:cNvSpPr>
          <p:nvPr>
            <p:ph type="sldNum" sz="quarter" idx="4"/>
          </p:nvPr>
        </p:nvSpPr>
        <p:spPr/>
        <p:txBody>
          <a:bodyPr/>
          <a:lstStyle/>
          <a:p>
            <a:fld id="{17918391-D411-FE40-AAD7-861AE5233E0E}" type="slidenum">
              <a:rPr lang="en-US" smtClean="0"/>
              <a:pPr/>
              <a:t>42</a:t>
            </a:fld>
            <a:endParaRPr lang="en-US" dirty="0"/>
          </a:p>
        </p:txBody>
      </p:sp>
      <p:sp>
        <p:nvSpPr>
          <p:cNvPr id="7" name="TextBox 6">
            <a:extLst>
              <a:ext uri="{FF2B5EF4-FFF2-40B4-BE49-F238E27FC236}">
                <a16:creationId xmlns:a16="http://schemas.microsoft.com/office/drawing/2014/main" id="{093C0696-64B4-6C04-7BC7-0CD7DC12FC78}"/>
              </a:ext>
            </a:extLst>
          </p:cNvPr>
          <p:cNvSpPr txBox="1"/>
          <p:nvPr/>
        </p:nvSpPr>
        <p:spPr>
          <a:xfrm>
            <a:off x="201215" y="2277677"/>
            <a:ext cx="2637453" cy="847540"/>
          </a:xfrm>
          <a:prstGeom prst="rect">
            <a:avLst/>
          </a:prstGeom>
          <a:noFill/>
        </p:spPr>
        <p:txBody>
          <a:bodyPr wrap="none" rtlCol="0">
            <a:spAutoFit/>
          </a:bodyPr>
          <a:lstStyle/>
          <a:p>
            <a:pPr defTabSz="831281">
              <a:spcBef>
                <a:spcPts val="0"/>
              </a:spcBef>
              <a:defRPr/>
            </a:pPr>
            <a:r>
              <a:rPr lang="en-CH" sz="1636" dirty="0">
                <a:solidFill>
                  <a:prstClr val="black"/>
                </a:solidFill>
                <a:latin typeface="Calibri" panose="020F0502020204030204"/>
              </a:rPr>
              <a:t>Operating current: 61 kA</a:t>
            </a:r>
          </a:p>
          <a:p>
            <a:pPr defTabSz="831281">
              <a:spcBef>
                <a:spcPts val="0"/>
              </a:spcBef>
              <a:defRPr/>
            </a:pPr>
            <a:r>
              <a:rPr lang="en-CH" sz="1636" dirty="0">
                <a:solidFill>
                  <a:prstClr val="black"/>
                </a:solidFill>
                <a:latin typeface="Calibri" panose="020F0502020204030204"/>
              </a:rPr>
              <a:t>Operating field: 20 T</a:t>
            </a:r>
          </a:p>
          <a:p>
            <a:pPr defTabSz="831281">
              <a:spcBef>
                <a:spcPts val="0"/>
              </a:spcBef>
              <a:defRPr/>
            </a:pPr>
            <a:r>
              <a:rPr lang="en-CH" sz="1636" dirty="0">
                <a:solidFill>
                  <a:prstClr val="black"/>
                </a:solidFill>
                <a:latin typeface="Calibri" panose="020F0502020204030204"/>
              </a:rPr>
              <a:t>Operating temperature: 20 K</a:t>
            </a:r>
          </a:p>
        </p:txBody>
      </p:sp>
      <p:sp>
        <p:nvSpPr>
          <p:cNvPr id="85" name="TextBox 84">
            <a:extLst>
              <a:ext uri="{FF2B5EF4-FFF2-40B4-BE49-F238E27FC236}">
                <a16:creationId xmlns:a16="http://schemas.microsoft.com/office/drawing/2014/main" id="{0DDCFA48-3F03-84DA-20C6-C000279E011C}"/>
              </a:ext>
            </a:extLst>
          </p:cNvPr>
          <p:cNvSpPr txBox="1"/>
          <p:nvPr/>
        </p:nvSpPr>
        <p:spPr>
          <a:xfrm>
            <a:off x="6254891" y="3498183"/>
            <a:ext cx="2074988" cy="344069"/>
          </a:xfrm>
          <a:prstGeom prst="rect">
            <a:avLst/>
          </a:prstGeom>
          <a:noFill/>
        </p:spPr>
        <p:txBody>
          <a:bodyPr wrap="square" rtlCol="0">
            <a:spAutoFit/>
          </a:bodyPr>
          <a:lstStyle/>
          <a:p>
            <a:pPr defTabSz="831281">
              <a:defRPr/>
            </a:pPr>
            <a:r>
              <a:rPr lang="en-CH" sz="1636" dirty="0">
                <a:solidFill>
                  <a:prstClr val="black"/>
                </a:solidFill>
                <a:latin typeface="Calibri" panose="020F0502020204030204"/>
              </a:rPr>
              <a:t>SOLDERED HTS STACK</a:t>
            </a:r>
          </a:p>
        </p:txBody>
      </p:sp>
      <p:sp>
        <p:nvSpPr>
          <p:cNvPr id="86" name="TextBox 85">
            <a:extLst>
              <a:ext uri="{FF2B5EF4-FFF2-40B4-BE49-F238E27FC236}">
                <a16:creationId xmlns:a16="http://schemas.microsoft.com/office/drawing/2014/main" id="{3E9023F5-D983-23C9-C561-8ED5E8457A56}"/>
              </a:ext>
            </a:extLst>
          </p:cNvPr>
          <p:cNvSpPr txBox="1"/>
          <p:nvPr/>
        </p:nvSpPr>
        <p:spPr>
          <a:xfrm>
            <a:off x="6254891" y="3230368"/>
            <a:ext cx="1714770" cy="344069"/>
          </a:xfrm>
          <a:prstGeom prst="rect">
            <a:avLst/>
          </a:prstGeom>
          <a:noFill/>
        </p:spPr>
        <p:txBody>
          <a:bodyPr wrap="square" rtlCol="0">
            <a:spAutoFit/>
          </a:bodyPr>
          <a:lstStyle/>
          <a:p>
            <a:pPr defTabSz="831281">
              <a:defRPr/>
            </a:pPr>
            <a:r>
              <a:rPr lang="en-CH" sz="1636" dirty="0">
                <a:solidFill>
                  <a:prstClr val="black"/>
                </a:solidFill>
                <a:latin typeface="Calibri" panose="020F0502020204030204"/>
              </a:rPr>
              <a:t>COPPER FORMER</a:t>
            </a:r>
          </a:p>
        </p:txBody>
      </p:sp>
      <p:sp>
        <p:nvSpPr>
          <p:cNvPr id="87" name="TextBox 86">
            <a:extLst>
              <a:ext uri="{FF2B5EF4-FFF2-40B4-BE49-F238E27FC236}">
                <a16:creationId xmlns:a16="http://schemas.microsoft.com/office/drawing/2014/main" id="{81563D75-2402-4C3E-90D4-E9170FE385E5}"/>
              </a:ext>
            </a:extLst>
          </p:cNvPr>
          <p:cNvSpPr txBox="1"/>
          <p:nvPr/>
        </p:nvSpPr>
        <p:spPr>
          <a:xfrm>
            <a:off x="6254891" y="3765995"/>
            <a:ext cx="1895082" cy="344069"/>
          </a:xfrm>
          <a:prstGeom prst="rect">
            <a:avLst/>
          </a:prstGeom>
          <a:noFill/>
        </p:spPr>
        <p:txBody>
          <a:bodyPr wrap="square" rtlCol="0">
            <a:spAutoFit/>
          </a:bodyPr>
          <a:lstStyle/>
          <a:p>
            <a:pPr defTabSz="831281">
              <a:defRPr/>
            </a:pPr>
            <a:r>
              <a:rPr lang="en-CH" sz="1636" dirty="0">
                <a:solidFill>
                  <a:prstClr val="black"/>
                </a:solidFill>
                <a:latin typeface="Calibri" panose="020F0502020204030204"/>
              </a:rPr>
              <a:t>COOLING CHANNEL</a:t>
            </a:r>
          </a:p>
        </p:txBody>
      </p:sp>
      <p:sp>
        <p:nvSpPr>
          <p:cNvPr id="88" name="TextBox 87">
            <a:extLst>
              <a:ext uri="{FF2B5EF4-FFF2-40B4-BE49-F238E27FC236}">
                <a16:creationId xmlns:a16="http://schemas.microsoft.com/office/drawing/2014/main" id="{34C1DFFD-E5C1-82F0-DC50-DFD6EAAA6102}"/>
              </a:ext>
            </a:extLst>
          </p:cNvPr>
          <p:cNvSpPr txBox="1"/>
          <p:nvPr/>
        </p:nvSpPr>
        <p:spPr>
          <a:xfrm>
            <a:off x="6254891" y="2962554"/>
            <a:ext cx="2366238" cy="344069"/>
          </a:xfrm>
          <a:prstGeom prst="rect">
            <a:avLst/>
          </a:prstGeom>
          <a:noFill/>
        </p:spPr>
        <p:txBody>
          <a:bodyPr wrap="square" rtlCol="0">
            <a:spAutoFit/>
          </a:bodyPr>
          <a:lstStyle/>
          <a:p>
            <a:pPr defTabSz="831281">
              <a:defRPr/>
            </a:pPr>
            <a:r>
              <a:rPr lang="en-CH" sz="1636" dirty="0">
                <a:solidFill>
                  <a:prstClr val="black"/>
                </a:solidFill>
                <a:latin typeface="Calibri" panose="020F0502020204030204"/>
              </a:rPr>
              <a:t>SS WRAP</a:t>
            </a:r>
          </a:p>
        </p:txBody>
      </p:sp>
      <p:sp>
        <p:nvSpPr>
          <p:cNvPr id="89" name="TextBox 88">
            <a:extLst>
              <a:ext uri="{FF2B5EF4-FFF2-40B4-BE49-F238E27FC236}">
                <a16:creationId xmlns:a16="http://schemas.microsoft.com/office/drawing/2014/main" id="{5E56F0BE-9FC6-8D79-C90D-02642367D3CF}"/>
              </a:ext>
            </a:extLst>
          </p:cNvPr>
          <p:cNvSpPr txBox="1"/>
          <p:nvPr/>
        </p:nvSpPr>
        <p:spPr>
          <a:xfrm>
            <a:off x="6254891" y="2694739"/>
            <a:ext cx="2290909" cy="344069"/>
          </a:xfrm>
          <a:prstGeom prst="rect">
            <a:avLst/>
          </a:prstGeom>
          <a:noFill/>
        </p:spPr>
        <p:txBody>
          <a:bodyPr wrap="square" rtlCol="0">
            <a:spAutoFit/>
          </a:bodyPr>
          <a:lstStyle/>
          <a:p>
            <a:pPr defTabSz="831281">
              <a:defRPr/>
            </a:pPr>
            <a:r>
              <a:rPr lang="en-CH" sz="1636" dirty="0">
                <a:solidFill>
                  <a:prstClr val="black"/>
                </a:solidFill>
                <a:latin typeface="Calibri" panose="020F0502020204030204"/>
              </a:rPr>
              <a:t>SS JACKET</a:t>
            </a:r>
          </a:p>
        </p:txBody>
      </p:sp>
      <p:grpSp>
        <p:nvGrpSpPr>
          <p:cNvPr id="114" name="Group 113">
            <a:extLst>
              <a:ext uri="{FF2B5EF4-FFF2-40B4-BE49-F238E27FC236}">
                <a16:creationId xmlns:a16="http://schemas.microsoft.com/office/drawing/2014/main" id="{05AE7895-C3C5-9A50-DCB8-FE132B13758D}"/>
              </a:ext>
            </a:extLst>
          </p:cNvPr>
          <p:cNvGrpSpPr/>
          <p:nvPr/>
        </p:nvGrpSpPr>
        <p:grpSpPr>
          <a:xfrm>
            <a:off x="3536581" y="2595877"/>
            <a:ext cx="2718310" cy="3408123"/>
            <a:chOff x="3885476" y="3142724"/>
            <a:chExt cx="2990141" cy="3748932"/>
          </a:xfrm>
        </p:grpSpPr>
        <p:sp>
          <p:nvSpPr>
            <p:cNvPr id="8" name="Rectangle 7">
              <a:extLst>
                <a:ext uri="{FF2B5EF4-FFF2-40B4-BE49-F238E27FC236}">
                  <a16:creationId xmlns:a16="http://schemas.microsoft.com/office/drawing/2014/main" id="{FE991DA4-2F3D-6A33-DF69-8A9D785C022B}"/>
                </a:ext>
              </a:extLst>
            </p:cNvPr>
            <p:cNvSpPr>
              <a:spLocks noChangeAspect="1"/>
            </p:cNvSpPr>
            <p:nvPr/>
          </p:nvSpPr>
          <p:spPr>
            <a:xfrm>
              <a:off x="3885476" y="3142724"/>
              <a:ext cx="2700000" cy="2700000"/>
            </a:xfrm>
            <a:prstGeom prst="rect">
              <a:avLst/>
            </a:prstGeom>
            <a:solidFill>
              <a:schemeClr val="bg1">
                <a:lumMod val="75000"/>
              </a:schemeClr>
            </a:solidFill>
            <a:ln w="222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831281">
                <a:defRPr/>
              </a:pPr>
              <a:endParaRPr lang="en-CH" sz="1636">
                <a:solidFill>
                  <a:prstClr val="white"/>
                </a:solidFill>
                <a:latin typeface="Calibri" panose="020F0502020204030204"/>
              </a:endParaRPr>
            </a:p>
          </p:txBody>
        </p:sp>
        <p:grpSp>
          <p:nvGrpSpPr>
            <p:cNvPr id="9" name="Group 8">
              <a:extLst>
                <a:ext uri="{FF2B5EF4-FFF2-40B4-BE49-F238E27FC236}">
                  <a16:creationId xmlns:a16="http://schemas.microsoft.com/office/drawing/2014/main" id="{9614A83A-A026-FCB9-FF84-2E799DF0ED1A}"/>
                </a:ext>
              </a:extLst>
            </p:cNvPr>
            <p:cNvGrpSpPr/>
            <p:nvPr/>
          </p:nvGrpSpPr>
          <p:grpSpPr>
            <a:xfrm>
              <a:off x="4344392" y="3615460"/>
              <a:ext cx="1800000" cy="1800000"/>
              <a:chOff x="2171182" y="2410549"/>
              <a:chExt cx="1800000" cy="1800000"/>
            </a:xfrm>
          </p:grpSpPr>
          <p:grpSp>
            <p:nvGrpSpPr>
              <p:cNvPr id="11" name="Group 10">
                <a:extLst>
                  <a:ext uri="{FF2B5EF4-FFF2-40B4-BE49-F238E27FC236}">
                    <a16:creationId xmlns:a16="http://schemas.microsoft.com/office/drawing/2014/main" id="{3738D891-CF0E-CA3C-5206-8E6376107AE0}"/>
                  </a:ext>
                </a:extLst>
              </p:cNvPr>
              <p:cNvGrpSpPr/>
              <p:nvPr/>
            </p:nvGrpSpPr>
            <p:grpSpPr>
              <a:xfrm>
                <a:off x="2171182" y="2410549"/>
                <a:ext cx="1800000" cy="1800000"/>
                <a:chOff x="2135183" y="2363513"/>
                <a:chExt cx="1800000" cy="1800000"/>
              </a:xfrm>
            </p:grpSpPr>
            <p:sp>
              <p:nvSpPr>
                <p:cNvPr id="82" name="Oval 81">
                  <a:extLst>
                    <a:ext uri="{FF2B5EF4-FFF2-40B4-BE49-F238E27FC236}">
                      <a16:creationId xmlns:a16="http://schemas.microsoft.com/office/drawing/2014/main" id="{63F695D2-22AA-DF0F-0811-8722062E1071}"/>
                    </a:ext>
                  </a:extLst>
                </p:cNvPr>
                <p:cNvSpPr>
                  <a:spLocks noChangeAspect="1"/>
                </p:cNvSpPr>
                <p:nvPr/>
              </p:nvSpPr>
              <p:spPr>
                <a:xfrm>
                  <a:off x="2135183" y="2363513"/>
                  <a:ext cx="1800000" cy="1800000"/>
                </a:xfrm>
                <a:prstGeom prst="ellipse">
                  <a:avLst/>
                </a:prstGeom>
                <a:solidFill>
                  <a:schemeClr val="accent2">
                    <a:lumMod val="50000"/>
                  </a:schemeClr>
                </a:solidFill>
                <a:ln w="222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831281">
                    <a:defRPr/>
                  </a:pPr>
                  <a:endParaRPr lang="en-CH" sz="1636">
                    <a:solidFill>
                      <a:prstClr val="white"/>
                    </a:solidFill>
                    <a:latin typeface="Calibri" panose="020F0502020204030204"/>
                  </a:endParaRPr>
                </a:p>
              </p:txBody>
            </p:sp>
            <p:sp>
              <p:nvSpPr>
                <p:cNvPr id="83" name="Oval 82">
                  <a:extLst>
                    <a:ext uri="{FF2B5EF4-FFF2-40B4-BE49-F238E27FC236}">
                      <a16:creationId xmlns:a16="http://schemas.microsoft.com/office/drawing/2014/main" id="{9D860D71-9283-6CAD-88BA-025D2C98153D}"/>
                    </a:ext>
                  </a:extLst>
                </p:cNvPr>
                <p:cNvSpPr>
                  <a:spLocks noChangeAspect="1"/>
                </p:cNvSpPr>
                <p:nvPr/>
              </p:nvSpPr>
              <p:spPr>
                <a:xfrm>
                  <a:off x="2225183" y="2453513"/>
                  <a:ext cx="1620000" cy="1620000"/>
                </a:xfrm>
                <a:prstGeom prst="ellipse">
                  <a:avLst/>
                </a:prstGeom>
                <a:solidFill>
                  <a:srgbClr val="FF6600"/>
                </a:solidFill>
                <a:ln w="222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831281">
                    <a:defRPr/>
                  </a:pPr>
                  <a:endParaRPr lang="en-CH" sz="1636">
                    <a:solidFill>
                      <a:prstClr val="white"/>
                    </a:solidFill>
                    <a:latin typeface="Calibri" panose="020F0502020204030204"/>
                  </a:endParaRPr>
                </a:p>
              </p:txBody>
            </p:sp>
            <p:sp>
              <p:nvSpPr>
                <p:cNvPr id="84" name="Oval 83">
                  <a:extLst>
                    <a:ext uri="{FF2B5EF4-FFF2-40B4-BE49-F238E27FC236}">
                      <a16:creationId xmlns:a16="http://schemas.microsoft.com/office/drawing/2014/main" id="{435FB1E1-B0BB-3F6D-F641-7A87CD256B4E}"/>
                    </a:ext>
                  </a:extLst>
                </p:cNvPr>
                <p:cNvSpPr>
                  <a:spLocks noChangeAspect="1"/>
                </p:cNvSpPr>
                <p:nvPr/>
              </p:nvSpPr>
              <p:spPr>
                <a:xfrm>
                  <a:off x="2711183" y="2939513"/>
                  <a:ext cx="648000" cy="648000"/>
                </a:xfrm>
                <a:prstGeom prst="ellipse">
                  <a:avLst/>
                </a:prstGeom>
                <a:solidFill>
                  <a:schemeClr val="bg1"/>
                </a:solidFill>
                <a:ln w="222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831281">
                    <a:defRPr/>
                  </a:pPr>
                  <a:endParaRPr lang="en-CH" sz="1636">
                    <a:solidFill>
                      <a:prstClr val="white"/>
                    </a:solidFill>
                    <a:latin typeface="Calibri" panose="020F0502020204030204"/>
                  </a:endParaRPr>
                </a:p>
              </p:txBody>
            </p:sp>
          </p:grpSp>
          <p:grpSp>
            <p:nvGrpSpPr>
              <p:cNvPr id="12" name="Group 11">
                <a:extLst>
                  <a:ext uri="{FF2B5EF4-FFF2-40B4-BE49-F238E27FC236}">
                    <a16:creationId xmlns:a16="http://schemas.microsoft.com/office/drawing/2014/main" id="{0CE34432-1543-D575-FF25-805E25B1FFA6}"/>
                  </a:ext>
                </a:extLst>
              </p:cNvPr>
              <p:cNvGrpSpPr/>
              <p:nvPr/>
            </p:nvGrpSpPr>
            <p:grpSpPr>
              <a:xfrm>
                <a:off x="2259538" y="2500549"/>
                <a:ext cx="1623288" cy="1620001"/>
                <a:chOff x="2257895" y="2489513"/>
                <a:chExt cx="1623288" cy="1620001"/>
              </a:xfrm>
            </p:grpSpPr>
            <p:grpSp>
              <p:nvGrpSpPr>
                <p:cNvPr id="15" name="Group 14">
                  <a:extLst>
                    <a:ext uri="{FF2B5EF4-FFF2-40B4-BE49-F238E27FC236}">
                      <a16:creationId xmlns:a16="http://schemas.microsoft.com/office/drawing/2014/main" id="{2DADA5B5-F704-56AA-28CC-D84744D601EA}"/>
                    </a:ext>
                  </a:extLst>
                </p:cNvPr>
                <p:cNvGrpSpPr/>
                <p:nvPr/>
              </p:nvGrpSpPr>
              <p:grpSpPr>
                <a:xfrm>
                  <a:off x="3487483" y="3058884"/>
                  <a:ext cx="393700" cy="480341"/>
                  <a:chOff x="6670143" y="1917335"/>
                  <a:chExt cx="393700" cy="480341"/>
                </a:xfrm>
              </p:grpSpPr>
              <p:sp>
                <p:nvSpPr>
                  <p:cNvPr id="68" name="Freeform 67">
                    <a:extLst>
                      <a:ext uri="{FF2B5EF4-FFF2-40B4-BE49-F238E27FC236}">
                        <a16:creationId xmlns:a16="http://schemas.microsoft.com/office/drawing/2014/main" id="{70EED24C-4245-0C98-89C7-305401671886}"/>
                      </a:ext>
                    </a:extLst>
                  </p:cNvPr>
                  <p:cNvSpPr/>
                  <p:nvPr/>
                </p:nvSpPr>
                <p:spPr>
                  <a:xfrm>
                    <a:off x="6670143" y="1917335"/>
                    <a:ext cx="393700" cy="480341"/>
                  </a:xfrm>
                  <a:custGeom>
                    <a:avLst/>
                    <a:gdLst>
                      <a:gd name="connsiteX0" fmla="*/ 0 w 393700"/>
                      <a:gd name="connsiteY0" fmla="*/ 0 h 479425"/>
                      <a:gd name="connsiteX1" fmla="*/ 3175 w 393700"/>
                      <a:gd name="connsiteY1" fmla="*/ 479425 h 479425"/>
                      <a:gd name="connsiteX2" fmla="*/ 361950 w 393700"/>
                      <a:gd name="connsiteY2" fmla="*/ 476250 h 479425"/>
                      <a:gd name="connsiteX3" fmla="*/ 384175 w 393700"/>
                      <a:gd name="connsiteY3" fmla="*/ 390525 h 479425"/>
                      <a:gd name="connsiteX4" fmla="*/ 393700 w 393700"/>
                      <a:gd name="connsiteY4" fmla="*/ 298450 h 479425"/>
                      <a:gd name="connsiteX5" fmla="*/ 393700 w 393700"/>
                      <a:gd name="connsiteY5" fmla="*/ 219075 h 479425"/>
                      <a:gd name="connsiteX6" fmla="*/ 387350 w 393700"/>
                      <a:gd name="connsiteY6" fmla="*/ 127000 h 479425"/>
                      <a:gd name="connsiteX7" fmla="*/ 371475 w 393700"/>
                      <a:gd name="connsiteY7" fmla="*/ 60325 h 479425"/>
                      <a:gd name="connsiteX8" fmla="*/ 355600 w 393700"/>
                      <a:gd name="connsiteY8" fmla="*/ 9525 h 479425"/>
                      <a:gd name="connsiteX9" fmla="*/ 0 w 393700"/>
                      <a:gd name="connsiteY9" fmla="*/ 0 h 479425"/>
                      <a:gd name="connsiteX0" fmla="*/ 0 w 393700"/>
                      <a:gd name="connsiteY0" fmla="*/ 916 h 480341"/>
                      <a:gd name="connsiteX1" fmla="*/ 3175 w 393700"/>
                      <a:gd name="connsiteY1" fmla="*/ 480341 h 480341"/>
                      <a:gd name="connsiteX2" fmla="*/ 361950 w 393700"/>
                      <a:gd name="connsiteY2" fmla="*/ 477166 h 480341"/>
                      <a:gd name="connsiteX3" fmla="*/ 384175 w 393700"/>
                      <a:gd name="connsiteY3" fmla="*/ 391441 h 480341"/>
                      <a:gd name="connsiteX4" fmla="*/ 393700 w 393700"/>
                      <a:gd name="connsiteY4" fmla="*/ 299366 h 480341"/>
                      <a:gd name="connsiteX5" fmla="*/ 393700 w 393700"/>
                      <a:gd name="connsiteY5" fmla="*/ 219991 h 480341"/>
                      <a:gd name="connsiteX6" fmla="*/ 387350 w 393700"/>
                      <a:gd name="connsiteY6" fmla="*/ 127916 h 480341"/>
                      <a:gd name="connsiteX7" fmla="*/ 371475 w 393700"/>
                      <a:gd name="connsiteY7" fmla="*/ 61241 h 480341"/>
                      <a:gd name="connsiteX8" fmla="*/ 352425 w 393700"/>
                      <a:gd name="connsiteY8" fmla="*/ 916 h 480341"/>
                      <a:gd name="connsiteX9" fmla="*/ 0 w 393700"/>
                      <a:gd name="connsiteY9" fmla="*/ 916 h 4803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93700" h="480341">
                        <a:moveTo>
                          <a:pt x="0" y="916"/>
                        </a:moveTo>
                        <a:cubicBezTo>
                          <a:pt x="1058" y="160724"/>
                          <a:pt x="2117" y="320533"/>
                          <a:pt x="3175" y="480341"/>
                        </a:cubicBezTo>
                        <a:lnTo>
                          <a:pt x="361950" y="477166"/>
                        </a:lnTo>
                        <a:lnTo>
                          <a:pt x="384175" y="391441"/>
                        </a:lnTo>
                        <a:lnTo>
                          <a:pt x="393700" y="299366"/>
                        </a:lnTo>
                        <a:lnTo>
                          <a:pt x="393700" y="219991"/>
                        </a:lnTo>
                        <a:lnTo>
                          <a:pt x="387350" y="127916"/>
                        </a:lnTo>
                        <a:lnTo>
                          <a:pt x="371475" y="61241"/>
                        </a:lnTo>
                        <a:lnTo>
                          <a:pt x="352425" y="916"/>
                        </a:lnTo>
                        <a:cubicBezTo>
                          <a:pt x="233892" y="-2259"/>
                          <a:pt x="118533" y="4091"/>
                          <a:pt x="0" y="916"/>
                        </a:cubicBezTo>
                        <a:close/>
                      </a:path>
                    </a:pathLst>
                  </a:cu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831281">
                      <a:defRPr/>
                    </a:pPr>
                    <a:endParaRPr lang="en-CH" sz="1636">
                      <a:solidFill>
                        <a:prstClr val="white"/>
                      </a:solidFill>
                      <a:latin typeface="Calibri" panose="020F0502020204030204"/>
                    </a:endParaRPr>
                  </a:p>
                </p:txBody>
              </p:sp>
              <p:grpSp>
                <p:nvGrpSpPr>
                  <p:cNvPr id="69" name="Group 68">
                    <a:extLst>
                      <a:ext uri="{FF2B5EF4-FFF2-40B4-BE49-F238E27FC236}">
                        <a16:creationId xmlns:a16="http://schemas.microsoft.com/office/drawing/2014/main" id="{64FF50E4-D637-EEE9-B846-9984ED2E4A2D}"/>
                      </a:ext>
                    </a:extLst>
                  </p:cNvPr>
                  <p:cNvGrpSpPr/>
                  <p:nvPr/>
                </p:nvGrpSpPr>
                <p:grpSpPr>
                  <a:xfrm>
                    <a:off x="6699250" y="1941331"/>
                    <a:ext cx="310618" cy="432349"/>
                    <a:chOff x="6692900" y="1915625"/>
                    <a:chExt cx="310618" cy="482049"/>
                  </a:xfrm>
                </p:grpSpPr>
                <p:cxnSp>
                  <p:nvCxnSpPr>
                    <p:cNvPr id="70" name="Straight Connector 69">
                      <a:extLst>
                        <a:ext uri="{FF2B5EF4-FFF2-40B4-BE49-F238E27FC236}">
                          <a16:creationId xmlns:a16="http://schemas.microsoft.com/office/drawing/2014/main" id="{574A18AF-2649-2915-8FC6-17BF58366D77}"/>
                        </a:ext>
                      </a:extLst>
                    </p:cNvPr>
                    <p:cNvCxnSpPr>
                      <a:cxnSpLocks/>
                    </p:cNvCxnSpPr>
                    <p:nvPr/>
                  </p:nvCxnSpPr>
                  <p:spPr>
                    <a:xfrm flipH="1">
                      <a:off x="6692900" y="1915625"/>
                      <a:ext cx="0" cy="482049"/>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1" name="Straight Connector 70">
                      <a:extLst>
                        <a:ext uri="{FF2B5EF4-FFF2-40B4-BE49-F238E27FC236}">
                          <a16:creationId xmlns:a16="http://schemas.microsoft.com/office/drawing/2014/main" id="{96FE6A54-D81B-1474-A0AB-5568909EEA30}"/>
                        </a:ext>
                      </a:extLst>
                    </p:cNvPr>
                    <p:cNvCxnSpPr>
                      <a:cxnSpLocks/>
                    </p:cNvCxnSpPr>
                    <p:nvPr/>
                  </p:nvCxnSpPr>
                  <p:spPr>
                    <a:xfrm flipH="1">
                      <a:off x="6721138" y="1915625"/>
                      <a:ext cx="0" cy="482049"/>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2" name="Straight Connector 71">
                      <a:extLst>
                        <a:ext uri="{FF2B5EF4-FFF2-40B4-BE49-F238E27FC236}">
                          <a16:creationId xmlns:a16="http://schemas.microsoft.com/office/drawing/2014/main" id="{4AFE0068-2BE4-66A4-F507-802D9AE41BD0}"/>
                        </a:ext>
                      </a:extLst>
                    </p:cNvPr>
                    <p:cNvCxnSpPr>
                      <a:cxnSpLocks/>
                    </p:cNvCxnSpPr>
                    <p:nvPr/>
                  </p:nvCxnSpPr>
                  <p:spPr>
                    <a:xfrm flipH="1">
                      <a:off x="6749376" y="1915625"/>
                      <a:ext cx="0" cy="482049"/>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3" name="Straight Connector 72">
                      <a:extLst>
                        <a:ext uri="{FF2B5EF4-FFF2-40B4-BE49-F238E27FC236}">
                          <a16:creationId xmlns:a16="http://schemas.microsoft.com/office/drawing/2014/main" id="{B304B524-0883-D803-7138-308B9A9B4025}"/>
                        </a:ext>
                      </a:extLst>
                    </p:cNvPr>
                    <p:cNvCxnSpPr>
                      <a:cxnSpLocks/>
                    </p:cNvCxnSpPr>
                    <p:nvPr/>
                  </p:nvCxnSpPr>
                  <p:spPr>
                    <a:xfrm flipH="1">
                      <a:off x="6777614" y="1915625"/>
                      <a:ext cx="0" cy="482049"/>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4" name="Straight Connector 73">
                      <a:extLst>
                        <a:ext uri="{FF2B5EF4-FFF2-40B4-BE49-F238E27FC236}">
                          <a16:creationId xmlns:a16="http://schemas.microsoft.com/office/drawing/2014/main" id="{43CB65B2-0181-CCDC-801B-52DE51F270CD}"/>
                        </a:ext>
                      </a:extLst>
                    </p:cNvPr>
                    <p:cNvCxnSpPr>
                      <a:cxnSpLocks/>
                    </p:cNvCxnSpPr>
                    <p:nvPr/>
                  </p:nvCxnSpPr>
                  <p:spPr>
                    <a:xfrm flipH="1">
                      <a:off x="6805852" y="1915625"/>
                      <a:ext cx="0" cy="482049"/>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5" name="Straight Connector 74">
                      <a:extLst>
                        <a:ext uri="{FF2B5EF4-FFF2-40B4-BE49-F238E27FC236}">
                          <a16:creationId xmlns:a16="http://schemas.microsoft.com/office/drawing/2014/main" id="{BCDC64F4-CCB2-7D58-F7C6-F969AA90B760}"/>
                        </a:ext>
                      </a:extLst>
                    </p:cNvPr>
                    <p:cNvCxnSpPr>
                      <a:cxnSpLocks/>
                    </p:cNvCxnSpPr>
                    <p:nvPr/>
                  </p:nvCxnSpPr>
                  <p:spPr>
                    <a:xfrm flipH="1">
                      <a:off x="6890566" y="1915625"/>
                      <a:ext cx="0" cy="482049"/>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6" name="Straight Connector 75">
                      <a:extLst>
                        <a:ext uri="{FF2B5EF4-FFF2-40B4-BE49-F238E27FC236}">
                          <a16:creationId xmlns:a16="http://schemas.microsoft.com/office/drawing/2014/main" id="{C96F1208-141F-8752-F89F-2BE318EA954B}"/>
                        </a:ext>
                      </a:extLst>
                    </p:cNvPr>
                    <p:cNvCxnSpPr>
                      <a:cxnSpLocks/>
                    </p:cNvCxnSpPr>
                    <p:nvPr/>
                  </p:nvCxnSpPr>
                  <p:spPr>
                    <a:xfrm flipH="1">
                      <a:off x="6918804" y="1915625"/>
                      <a:ext cx="0" cy="482049"/>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7" name="Straight Connector 76">
                      <a:extLst>
                        <a:ext uri="{FF2B5EF4-FFF2-40B4-BE49-F238E27FC236}">
                          <a16:creationId xmlns:a16="http://schemas.microsoft.com/office/drawing/2014/main" id="{4946E8D4-530E-99B6-E8B1-8E2B2D7E2B52}"/>
                        </a:ext>
                      </a:extLst>
                    </p:cNvPr>
                    <p:cNvCxnSpPr>
                      <a:cxnSpLocks/>
                    </p:cNvCxnSpPr>
                    <p:nvPr/>
                  </p:nvCxnSpPr>
                  <p:spPr>
                    <a:xfrm flipH="1">
                      <a:off x="6947042" y="1915625"/>
                      <a:ext cx="0" cy="482049"/>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8" name="Straight Connector 77">
                      <a:extLst>
                        <a:ext uri="{FF2B5EF4-FFF2-40B4-BE49-F238E27FC236}">
                          <a16:creationId xmlns:a16="http://schemas.microsoft.com/office/drawing/2014/main" id="{B267FB75-6A21-0A1A-0C73-F8FBE64E3C14}"/>
                        </a:ext>
                      </a:extLst>
                    </p:cNvPr>
                    <p:cNvCxnSpPr>
                      <a:cxnSpLocks/>
                    </p:cNvCxnSpPr>
                    <p:nvPr/>
                  </p:nvCxnSpPr>
                  <p:spPr>
                    <a:xfrm flipH="1">
                      <a:off x="6975280" y="1915625"/>
                      <a:ext cx="0" cy="482049"/>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9" name="Straight Connector 78">
                      <a:extLst>
                        <a:ext uri="{FF2B5EF4-FFF2-40B4-BE49-F238E27FC236}">
                          <a16:creationId xmlns:a16="http://schemas.microsoft.com/office/drawing/2014/main" id="{311A8358-BED1-3A97-B121-D73362B65F1D}"/>
                        </a:ext>
                      </a:extLst>
                    </p:cNvPr>
                    <p:cNvCxnSpPr>
                      <a:cxnSpLocks/>
                    </p:cNvCxnSpPr>
                    <p:nvPr/>
                  </p:nvCxnSpPr>
                  <p:spPr>
                    <a:xfrm flipH="1">
                      <a:off x="7003518" y="1915625"/>
                      <a:ext cx="0" cy="482049"/>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0" name="Straight Connector 79">
                      <a:extLst>
                        <a:ext uri="{FF2B5EF4-FFF2-40B4-BE49-F238E27FC236}">
                          <a16:creationId xmlns:a16="http://schemas.microsoft.com/office/drawing/2014/main" id="{5EEAD957-D850-334A-3C25-2DC63652EB4D}"/>
                        </a:ext>
                      </a:extLst>
                    </p:cNvPr>
                    <p:cNvCxnSpPr>
                      <a:cxnSpLocks/>
                    </p:cNvCxnSpPr>
                    <p:nvPr/>
                  </p:nvCxnSpPr>
                  <p:spPr>
                    <a:xfrm flipH="1">
                      <a:off x="6834090" y="1915625"/>
                      <a:ext cx="0" cy="482049"/>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1" name="Straight Connector 80">
                      <a:extLst>
                        <a:ext uri="{FF2B5EF4-FFF2-40B4-BE49-F238E27FC236}">
                          <a16:creationId xmlns:a16="http://schemas.microsoft.com/office/drawing/2014/main" id="{C1A8346F-89A6-9675-5546-114887F9AD4C}"/>
                        </a:ext>
                      </a:extLst>
                    </p:cNvPr>
                    <p:cNvCxnSpPr>
                      <a:cxnSpLocks/>
                    </p:cNvCxnSpPr>
                    <p:nvPr/>
                  </p:nvCxnSpPr>
                  <p:spPr>
                    <a:xfrm flipH="1">
                      <a:off x="6862328" y="1915625"/>
                      <a:ext cx="0" cy="482049"/>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grpSp>
            </p:grpSp>
            <p:grpSp>
              <p:nvGrpSpPr>
                <p:cNvPr id="18" name="Group 17">
                  <a:extLst>
                    <a:ext uri="{FF2B5EF4-FFF2-40B4-BE49-F238E27FC236}">
                      <a16:creationId xmlns:a16="http://schemas.microsoft.com/office/drawing/2014/main" id="{38ED3F19-CEAD-5A7E-DB73-DB7AF8EB3933}"/>
                    </a:ext>
                  </a:extLst>
                </p:cNvPr>
                <p:cNvGrpSpPr/>
                <p:nvPr/>
              </p:nvGrpSpPr>
              <p:grpSpPr>
                <a:xfrm rot="5400000">
                  <a:off x="2874332" y="3672493"/>
                  <a:ext cx="393700" cy="480341"/>
                  <a:chOff x="6670143" y="1917335"/>
                  <a:chExt cx="393700" cy="480341"/>
                </a:xfrm>
              </p:grpSpPr>
              <p:sp>
                <p:nvSpPr>
                  <p:cNvPr id="54" name="Freeform 53">
                    <a:extLst>
                      <a:ext uri="{FF2B5EF4-FFF2-40B4-BE49-F238E27FC236}">
                        <a16:creationId xmlns:a16="http://schemas.microsoft.com/office/drawing/2014/main" id="{0E024892-446E-1199-89CD-74C3E9B17F79}"/>
                      </a:ext>
                    </a:extLst>
                  </p:cNvPr>
                  <p:cNvSpPr/>
                  <p:nvPr/>
                </p:nvSpPr>
                <p:spPr>
                  <a:xfrm>
                    <a:off x="6670143" y="1917335"/>
                    <a:ext cx="393700" cy="480341"/>
                  </a:xfrm>
                  <a:custGeom>
                    <a:avLst/>
                    <a:gdLst>
                      <a:gd name="connsiteX0" fmla="*/ 0 w 393700"/>
                      <a:gd name="connsiteY0" fmla="*/ 0 h 479425"/>
                      <a:gd name="connsiteX1" fmla="*/ 3175 w 393700"/>
                      <a:gd name="connsiteY1" fmla="*/ 479425 h 479425"/>
                      <a:gd name="connsiteX2" fmla="*/ 361950 w 393700"/>
                      <a:gd name="connsiteY2" fmla="*/ 476250 h 479425"/>
                      <a:gd name="connsiteX3" fmla="*/ 384175 w 393700"/>
                      <a:gd name="connsiteY3" fmla="*/ 390525 h 479425"/>
                      <a:gd name="connsiteX4" fmla="*/ 393700 w 393700"/>
                      <a:gd name="connsiteY4" fmla="*/ 298450 h 479425"/>
                      <a:gd name="connsiteX5" fmla="*/ 393700 w 393700"/>
                      <a:gd name="connsiteY5" fmla="*/ 219075 h 479425"/>
                      <a:gd name="connsiteX6" fmla="*/ 387350 w 393700"/>
                      <a:gd name="connsiteY6" fmla="*/ 127000 h 479425"/>
                      <a:gd name="connsiteX7" fmla="*/ 371475 w 393700"/>
                      <a:gd name="connsiteY7" fmla="*/ 60325 h 479425"/>
                      <a:gd name="connsiteX8" fmla="*/ 355600 w 393700"/>
                      <a:gd name="connsiteY8" fmla="*/ 9525 h 479425"/>
                      <a:gd name="connsiteX9" fmla="*/ 0 w 393700"/>
                      <a:gd name="connsiteY9" fmla="*/ 0 h 479425"/>
                      <a:gd name="connsiteX0" fmla="*/ 0 w 393700"/>
                      <a:gd name="connsiteY0" fmla="*/ 916 h 480341"/>
                      <a:gd name="connsiteX1" fmla="*/ 3175 w 393700"/>
                      <a:gd name="connsiteY1" fmla="*/ 480341 h 480341"/>
                      <a:gd name="connsiteX2" fmla="*/ 361950 w 393700"/>
                      <a:gd name="connsiteY2" fmla="*/ 477166 h 480341"/>
                      <a:gd name="connsiteX3" fmla="*/ 384175 w 393700"/>
                      <a:gd name="connsiteY3" fmla="*/ 391441 h 480341"/>
                      <a:gd name="connsiteX4" fmla="*/ 393700 w 393700"/>
                      <a:gd name="connsiteY4" fmla="*/ 299366 h 480341"/>
                      <a:gd name="connsiteX5" fmla="*/ 393700 w 393700"/>
                      <a:gd name="connsiteY5" fmla="*/ 219991 h 480341"/>
                      <a:gd name="connsiteX6" fmla="*/ 387350 w 393700"/>
                      <a:gd name="connsiteY6" fmla="*/ 127916 h 480341"/>
                      <a:gd name="connsiteX7" fmla="*/ 371475 w 393700"/>
                      <a:gd name="connsiteY7" fmla="*/ 61241 h 480341"/>
                      <a:gd name="connsiteX8" fmla="*/ 352425 w 393700"/>
                      <a:gd name="connsiteY8" fmla="*/ 916 h 480341"/>
                      <a:gd name="connsiteX9" fmla="*/ 0 w 393700"/>
                      <a:gd name="connsiteY9" fmla="*/ 916 h 4803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93700" h="480341">
                        <a:moveTo>
                          <a:pt x="0" y="916"/>
                        </a:moveTo>
                        <a:cubicBezTo>
                          <a:pt x="1058" y="160724"/>
                          <a:pt x="2117" y="320533"/>
                          <a:pt x="3175" y="480341"/>
                        </a:cubicBezTo>
                        <a:lnTo>
                          <a:pt x="361950" y="477166"/>
                        </a:lnTo>
                        <a:lnTo>
                          <a:pt x="384175" y="391441"/>
                        </a:lnTo>
                        <a:lnTo>
                          <a:pt x="393700" y="299366"/>
                        </a:lnTo>
                        <a:lnTo>
                          <a:pt x="393700" y="219991"/>
                        </a:lnTo>
                        <a:lnTo>
                          <a:pt x="387350" y="127916"/>
                        </a:lnTo>
                        <a:lnTo>
                          <a:pt x="371475" y="61241"/>
                        </a:lnTo>
                        <a:lnTo>
                          <a:pt x="352425" y="916"/>
                        </a:lnTo>
                        <a:cubicBezTo>
                          <a:pt x="233892" y="-2259"/>
                          <a:pt x="118533" y="4091"/>
                          <a:pt x="0" y="916"/>
                        </a:cubicBezTo>
                        <a:close/>
                      </a:path>
                    </a:pathLst>
                  </a:cu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831281">
                      <a:defRPr/>
                    </a:pPr>
                    <a:endParaRPr lang="en-CH" sz="1636">
                      <a:solidFill>
                        <a:prstClr val="white"/>
                      </a:solidFill>
                      <a:latin typeface="Calibri" panose="020F0502020204030204"/>
                    </a:endParaRPr>
                  </a:p>
                </p:txBody>
              </p:sp>
              <p:grpSp>
                <p:nvGrpSpPr>
                  <p:cNvPr id="55" name="Group 54">
                    <a:extLst>
                      <a:ext uri="{FF2B5EF4-FFF2-40B4-BE49-F238E27FC236}">
                        <a16:creationId xmlns:a16="http://schemas.microsoft.com/office/drawing/2014/main" id="{4C739E03-0ABA-4DE2-9812-C32E511279E6}"/>
                      </a:ext>
                    </a:extLst>
                  </p:cNvPr>
                  <p:cNvGrpSpPr/>
                  <p:nvPr/>
                </p:nvGrpSpPr>
                <p:grpSpPr>
                  <a:xfrm>
                    <a:off x="6699250" y="1941331"/>
                    <a:ext cx="310618" cy="432349"/>
                    <a:chOff x="6692900" y="1915625"/>
                    <a:chExt cx="310618" cy="482049"/>
                  </a:xfrm>
                </p:grpSpPr>
                <p:cxnSp>
                  <p:nvCxnSpPr>
                    <p:cNvPr id="56" name="Straight Connector 55">
                      <a:extLst>
                        <a:ext uri="{FF2B5EF4-FFF2-40B4-BE49-F238E27FC236}">
                          <a16:creationId xmlns:a16="http://schemas.microsoft.com/office/drawing/2014/main" id="{D53F67CF-6032-8BF0-8D21-0F3949F9BE62}"/>
                        </a:ext>
                      </a:extLst>
                    </p:cNvPr>
                    <p:cNvCxnSpPr>
                      <a:cxnSpLocks/>
                    </p:cNvCxnSpPr>
                    <p:nvPr/>
                  </p:nvCxnSpPr>
                  <p:spPr>
                    <a:xfrm flipH="1">
                      <a:off x="6692900" y="1915625"/>
                      <a:ext cx="0" cy="482049"/>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7" name="Straight Connector 56">
                      <a:extLst>
                        <a:ext uri="{FF2B5EF4-FFF2-40B4-BE49-F238E27FC236}">
                          <a16:creationId xmlns:a16="http://schemas.microsoft.com/office/drawing/2014/main" id="{8E6A733A-2C39-D91D-DF89-6D67C59D0BC3}"/>
                        </a:ext>
                      </a:extLst>
                    </p:cNvPr>
                    <p:cNvCxnSpPr>
                      <a:cxnSpLocks/>
                    </p:cNvCxnSpPr>
                    <p:nvPr/>
                  </p:nvCxnSpPr>
                  <p:spPr>
                    <a:xfrm flipH="1">
                      <a:off x="6721138" y="1915625"/>
                      <a:ext cx="0" cy="482049"/>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8" name="Straight Connector 57">
                      <a:extLst>
                        <a:ext uri="{FF2B5EF4-FFF2-40B4-BE49-F238E27FC236}">
                          <a16:creationId xmlns:a16="http://schemas.microsoft.com/office/drawing/2014/main" id="{E110C6DD-5CF3-D5D7-C4A7-62A3F6A7813E}"/>
                        </a:ext>
                      </a:extLst>
                    </p:cNvPr>
                    <p:cNvCxnSpPr>
                      <a:cxnSpLocks/>
                    </p:cNvCxnSpPr>
                    <p:nvPr/>
                  </p:nvCxnSpPr>
                  <p:spPr>
                    <a:xfrm flipH="1">
                      <a:off x="6749376" y="1915625"/>
                      <a:ext cx="0" cy="482049"/>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9" name="Straight Connector 58">
                      <a:extLst>
                        <a:ext uri="{FF2B5EF4-FFF2-40B4-BE49-F238E27FC236}">
                          <a16:creationId xmlns:a16="http://schemas.microsoft.com/office/drawing/2014/main" id="{292C718D-F74B-58DA-C905-B847CA275BD3}"/>
                        </a:ext>
                      </a:extLst>
                    </p:cNvPr>
                    <p:cNvCxnSpPr>
                      <a:cxnSpLocks/>
                    </p:cNvCxnSpPr>
                    <p:nvPr/>
                  </p:nvCxnSpPr>
                  <p:spPr>
                    <a:xfrm flipH="1">
                      <a:off x="6777614" y="1915625"/>
                      <a:ext cx="0" cy="482049"/>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0" name="Straight Connector 59">
                      <a:extLst>
                        <a:ext uri="{FF2B5EF4-FFF2-40B4-BE49-F238E27FC236}">
                          <a16:creationId xmlns:a16="http://schemas.microsoft.com/office/drawing/2014/main" id="{8F1A60A6-A21F-AC4D-5E72-B40B9A811063}"/>
                        </a:ext>
                      </a:extLst>
                    </p:cNvPr>
                    <p:cNvCxnSpPr>
                      <a:cxnSpLocks/>
                    </p:cNvCxnSpPr>
                    <p:nvPr/>
                  </p:nvCxnSpPr>
                  <p:spPr>
                    <a:xfrm flipH="1">
                      <a:off x="6805852" y="1915625"/>
                      <a:ext cx="0" cy="482049"/>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1" name="Straight Connector 60">
                      <a:extLst>
                        <a:ext uri="{FF2B5EF4-FFF2-40B4-BE49-F238E27FC236}">
                          <a16:creationId xmlns:a16="http://schemas.microsoft.com/office/drawing/2014/main" id="{DB5AEA42-2476-1BD6-BAF0-30730AE34D11}"/>
                        </a:ext>
                      </a:extLst>
                    </p:cNvPr>
                    <p:cNvCxnSpPr>
                      <a:cxnSpLocks/>
                    </p:cNvCxnSpPr>
                    <p:nvPr/>
                  </p:nvCxnSpPr>
                  <p:spPr>
                    <a:xfrm flipH="1">
                      <a:off x="6890566" y="1915625"/>
                      <a:ext cx="0" cy="482049"/>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2" name="Straight Connector 61">
                      <a:extLst>
                        <a:ext uri="{FF2B5EF4-FFF2-40B4-BE49-F238E27FC236}">
                          <a16:creationId xmlns:a16="http://schemas.microsoft.com/office/drawing/2014/main" id="{C64FF376-3969-A81E-8CB9-18D38D853353}"/>
                        </a:ext>
                      </a:extLst>
                    </p:cNvPr>
                    <p:cNvCxnSpPr>
                      <a:cxnSpLocks/>
                    </p:cNvCxnSpPr>
                    <p:nvPr/>
                  </p:nvCxnSpPr>
                  <p:spPr>
                    <a:xfrm flipH="1">
                      <a:off x="6918804" y="1915625"/>
                      <a:ext cx="0" cy="482049"/>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3" name="Straight Connector 62">
                      <a:extLst>
                        <a:ext uri="{FF2B5EF4-FFF2-40B4-BE49-F238E27FC236}">
                          <a16:creationId xmlns:a16="http://schemas.microsoft.com/office/drawing/2014/main" id="{23C86AC1-099B-D2C6-E89F-584460796341}"/>
                        </a:ext>
                      </a:extLst>
                    </p:cNvPr>
                    <p:cNvCxnSpPr>
                      <a:cxnSpLocks/>
                    </p:cNvCxnSpPr>
                    <p:nvPr/>
                  </p:nvCxnSpPr>
                  <p:spPr>
                    <a:xfrm flipH="1">
                      <a:off x="6947042" y="1915625"/>
                      <a:ext cx="0" cy="482049"/>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4" name="Straight Connector 63">
                      <a:extLst>
                        <a:ext uri="{FF2B5EF4-FFF2-40B4-BE49-F238E27FC236}">
                          <a16:creationId xmlns:a16="http://schemas.microsoft.com/office/drawing/2014/main" id="{DFAA7963-3B5D-D37D-64F0-E2351EC98A28}"/>
                        </a:ext>
                      </a:extLst>
                    </p:cNvPr>
                    <p:cNvCxnSpPr>
                      <a:cxnSpLocks/>
                    </p:cNvCxnSpPr>
                    <p:nvPr/>
                  </p:nvCxnSpPr>
                  <p:spPr>
                    <a:xfrm flipH="1">
                      <a:off x="6975280" y="1915625"/>
                      <a:ext cx="0" cy="482049"/>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5" name="Straight Connector 64">
                      <a:extLst>
                        <a:ext uri="{FF2B5EF4-FFF2-40B4-BE49-F238E27FC236}">
                          <a16:creationId xmlns:a16="http://schemas.microsoft.com/office/drawing/2014/main" id="{DB9D3E22-4DF9-72EA-355A-0D60113DB9BE}"/>
                        </a:ext>
                      </a:extLst>
                    </p:cNvPr>
                    <p:cNvCxnSpPr>
                      <a:cxnSpLocks/>
                    </p:cNvCxnSpPr>
                    <p:nvPr/>
                  </p:nvCxnSpPr>
                  <p:spPr>
                    <a:xfrm flipH="1">
                      <a:off x="7003518" y="1915625"/>
                      <a:ext cx="0" cy="482049"/>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6" name="Straight Connector 65">
                      <a:extLst>
                        <a:ext uri="{FF2B5EF4-FFF2-40B4-BE49-F238E27FC236}">
                          <a16:creationId xmlns:a16="http://schemas.microsoft.com/office/drawing/2014/main" id="{8C41C3EC-C80A-2172-4B8C-FA3CD0FF14A3}"/>
                        </a:ext>
                      </a:extLst>
                    </p:cNvPr>
                    <p:cNvCxnSpPr>
                      <a:cxnSpLocks/>
                    </p:cNvCxnSpPr>
                    <p:nvPr/>
                  </p:nvCxnSpPr>
                  <p:spPr>
                    <a:xfrm flipH="1">
                      <a:off x="6834090" y="1915625"/>
                      <a:ext cx="0" cy="482049"/>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7" name="Straight Connector 66">
                      <a:extLst>
                        <a:ext uri="{FF2B5EF4-FFF2-40B4-BE49-F238E27FC236}">
                          <a16:creationId xmlns:a16="http://schemas.microsoft.com/office/drawing/2014/main" id="{48CAE364-7F5D-3149-0C3B-CB207DD1D75A}"/>
                        </a:ext>
                      </a:extLst>
                    </p:cNvPr>
                    <p:cNvCxnSpPr>
                      <a:cxnSpLocks/>
                    </p:cNvCxnSpPr>
                    <p:nvPr/>
                  </p:nvCxnSpPr>
                  <p:spPr>
                    <a:xfrm flipH="1">
                      <a:off x="6862328" y="1915625"/>
                      <a:ext cx="0" cy="482049"/>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grpSp>
            </p:grpSp>
            <p:grpSp>
              <p:nvGrpSpPr>
                <p:cNvPr id="24" name="Group 23">
                  <a:extLst>
                    <a:ext uri="{FF2B5EF4-FFF2-40B4-BE49-F238E27FC236}">
                      <a16:creationId xmlns:a16="http://schemas.microsoft.com/office/drawing/2014/main" id="{5647D1B6-52D2-2687-E118-7A782632670F}"/>
                    </a:ext>
                  </a:extLst>
                </p:cNvPr>
                <p:cNvGrpSpPr/>
                <p:nvPr/>
              </p:nvGrpSpPr>
              <p:grpSpPr>
                <a:xfrm rot="16200000" flipV="1">
                  <a:off x="2874334" y="2446192"/>
                  <a:ext cx="393700" cy="480341"/>
                  <a:chOff x="6670143" y="1917335"/>
                  <a:chExt cx="393700" cy="480341"/>
                </a:xfrm>
              </p:grpSpPr>
              <p:sp>
                <p:nvSpPr>
                  <p:cNvPr id="40" name="Freeform 39">
                    <a:extLst>
                      <a:ext uri="{FF2B5EF4-FFF2-40B4-BE49-F238E27FC236}">
                        <a16:creationId xmlns:a16="http://schemas.microsoft.com/office/drawing/2014/main" id="{E800F02E-DE17-DF40-9888-867CE0DA3549}"/>
                      </a:ext>
                    </a:extLst>
                  </p:cNvPr>
                  <p:cNvSpPr/>
                  <p:nvPr/>
                </p:nvSpPr>
                <p:spPr>
                  <a:xfrm>
                    <a:off x="6670143" y="1917335"/>
                    <a:ext cx="393700" cy="480341"/>
                  </a:xfrm>
                  <a:custGeom>
                    <a:avLst/>
                    <a:gdLst>
                      <a:gd name="connsiteX0" fmla="*/ 0 w 393700"/>
                      <a:gd name="connsiteY0" fmla="*/ 0 h 479425"/>
                      <a:gd name="connsiteX1" fmla="*/ 3175 w 393700"/>
                      <a:gd name="connsiteY1" fmla="*/ 479425 h 479425"/>
                      <a:gd name="connsiteX2" fmla="*/ 361950 w 393700"/>
                      <a:gd name="connsiteY2" fmla="*/ 476250 h 479425"/>
                      <a:gd name="connsiteX3" fmla="*/ 384175 w 393700"/>
                      <a:gd name="connsiteY3" fmla="*/ 390525 h 479425"/>
                      <a:gd name="connsiteX4" fmla="*/ 393700 w 393700"/>
                      <a:gd name="connsiteY4" fmla="*/ 298450 h 479425"/>
                      <a:gd name="connsiteX5" fmla="*/ 393700 w 393700"/>
                      <a:gd name="connsiteY5" fmla="*/ 219075 h 479425"/>
                      <a:gd name="connsiteX6" fmla="*/ 387350 w 393700"/>
                      <a:gd name="connsiteY6" fmla="*/ 127000 h 479425"/>
                      <a:gd name="connsiteX7" fmla="*/ 371475 w 393700"/>
                      <a:gd name="connsiteY7" fmla="*/ 60325 h 479425"/>
                      <a:gd name="connsiteX8" fmla="*/ 355600 w 393700"/>
                      <a:gd name="connsiteY8" fmla="*/ 9525 h 479425"/>
                      <a:gd name="connsiteX9" fmla="*/ 0 w 393700"/>
                      <a:gd name="connsiteY9" fmla="*/ 0 h 479425"/>
                      <a:gd name="connsiteX0" fmla="*/ 0 w 393700"/>
                      <a:gd name="connsiteY0" fmla="*/ 916 h 480341"/>
                      <a:gd name="connsiteX1" fmla="*/ 3175 w 393700"/>
                      <a:gd name="connsiteY1" fmla="*/ 480341 h 480341"/>
                      <a:gd name="connsiteX2" fmla="*/ 361950 w 393700"/>
                      <a:gd name="connsiteY2" fmla="*/ 477166 h 480341"/>
                      <a:gd name="connsiteX3" fmla="*/ 384175 w 393700"/>
                      <a:gd name="connsiteY3" fmla="*/ 391441 h 480341"/>
                      <a:gd name="connsiteX4" fmla="*/ 393700 w 393700"/>
                      <a:gd name="connsiteY4" fmla="*/ 299366 h 480341"/>
                      <a:gd name="connsiteX5" fmla="*/ 393700 w 393700"/>
                      <a:gd name="connsiteY5" fmla="*/ 219991 h 480341"/>
                      <a:gd name="connsiteX6" fmla="*/ 387350 w 393700"/>
                      <a:gd name="connsiteY6" fmla="*/ 127916 h 480341"/>
                      <a:gd name="connsiteX7" fmla="*/ 371475 w 393700"/>
                      <a:gd name="connsiteY7" fmla="*/ 61241 h 480341"/>
                      <a:gd name="connsiteX8" fmla="*/ 352425 w 393700"/>
                      <a:gd name="connsiteY8" fmla="*/ 916 h 480341"/>
                      <a:gd name="connsiteX9" fmla="*/ 0 w 393700"/>
                      <a:gd name="connsiteY9" fmla="*/ 916 h 4803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93700" h="480341">
                        <a:moveTo>
                          <a:pt x="0" y="916"/>
                        </a:moveTo>
                        <a:cubicBezTo>
                          <a:pt x="1058" y="160724"/>
                          <a:pt x="2117" y="320533"/>
                          <a:pt x="3175" y="480341"/>
                        </a:cubicBezTo>
                        <a:lnTo>
                          <a:pt x="361950" y="477166"/>
                        </a:lnTo>
                        <a:lnTo>
                          <a:pt x="384175" y="391441"/>
                        </a:lnTo>
                        <a:lnTo>
                          <a:pt x="393700" y="299366"/>
                        </a:lnTo>
                        <a:lnTo>
                          <a:pt x="393700" y="219991"/>
                        </a:lnTo>
                        <a:lnTo>
                          <a:pt x="387350" y="127916"/>
                        </a:lnTo>
                        <a:lnTo>
                          <a:pt x="371475" y="61241"/>
                        </a:lnTo>
                        <a:lnTo>
                          <a:pt x="352425" y="916"/>
                        </a:lnTo>
                        <a:cubicBezTo>
                          <a:pt x="233892" y="-2259"/>
                          <a:pt x="118533" y="4091"/>
                          <a:pt x="0" y="916"/>
                        </a:cubicBezTo>
                        <a:close/>
                      </a:path>
                    </a:pathLst>
                  </a:cu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831281">
                      <a:defRPr/>
                    </a:pPr>
                    <a:endParaRPr lang="en-CH" sz="1636">
                      <a:solidFill>
                        <a:prstClr val="white"/>
                      </a:solidFill>
                      <a:latin typeface="Calibri" panose="020F0502020204030204"/>
                    </a:endParaRPr>
                  </a:p>
                </p:txBody>
              </p:sp>
              <p:grpSp>
                <p:nvGrpSpPr>
                  <p:cNvPr id="41" name="Group 40">
                    <a:extLst>
                      <a:ext uri="{FF2B5EF4-FFF2-40B4-BE49-F238E27FC236}">
                        <a16:creationId xmlns:a16="http://schemas.microsoft.com/office/drawing/2014/main" id="{332FAE10-779D-E1A5-3321-28E1B4819AC7}"/>
                      </a:ext>
                    </a:extLst>
                  </p:cNvPr>
                  <p:cNvGrpSpPr/>
                  <p:nvPr/>
                </p:nvGrpSpPr>
                <p:grpSpPr>
                  <a:xfrm>
                    <a:off x="6699250" y="1941331"/>
                    <a:ext cx="310618" cy="432349"/>
                    <a:chOff x="6692900" y="1915625"/>
                    <a:chExt cx="310618" cy="482049"/>
                  </a:xfrm>
                </p:grpSpPr>
                <p:cxnSp>
                  <p:nvCxnSpPr>
                    <p:cNvPr id="42" name="Straight Connector 41">
                      <a:extLst>
                        <a:ext uri="{FF2B5EF4-FFF2-40B4-BE49-F238E27FC236}">
                          <a16:creationId xmlns:a16="http://schemas.microsoft.com/office/drawing/2014/main" id="{83809E7E-D879-4E4E-40CE-1ADFF1774FF2}"/>
                        </a:ext>
                      </a:extLst>
                    </p:cNvPr>
                    <p:cNvCxnSpPr>
                      <a:cxnSpLocks/>
                    </p:cNvCxnSpPr>
                    <p:nvPr/>
                  </p:nvCxnSpPr>
                  <p:spPr>
                    <a:xfrm flipH="1">
                      <a:off x="6692900" y="1915625"/>
                      <a:ext cx="0" cy="482049"/>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3" name="Straight Connector 42">
                      <a:extLst>
                        <a:ext uri="{FF2B5EF4-FFF2-40B4-BE49-F238E27FC236}">
                          <a16:creationId xmlns:a16="http://schemas.microsoft.com/office/drawing/2014/main" id="{D2E321E2-AC39-CFDD-18E0-9EDE01810F5E}"/>
                        </a:ext>
                      </a:extLst>
                    </p:cNvPr>
                    <p:cNvCxnSpPr>
                      <a:cxnSpLocks/>
                    </p:cNvCxnSpPr>
                    <p:nvPr/>
                  </p:nvCxnSpPr>
                  <p:spPr>
                    <a:xfrm flipH="1">
                      <a:off x="6721138" y="1915625"/>
                      <a:ext cx="0" cy="482049"/>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4" name="Straight Connector 43">
                      <a:extLst>
                        <a:ext uri="{FF2B5EF4-FFF2-40B4-BE49-F238E27FC236}">
                          <a16:creationId xmlns:a16="http://schemas.microsoft.com/office/drawing/2014/main" id="{42207670-419B-84CE-C634-B28C4A1415EF}"/>
                        </a:ext>
                      </a:extLst>
                    </p:cNvPr>
                    <p:cNvCxnSpPr>
                      <a:cxnSpLocks/>
                    </p:cNvCxnSpPr>
                    <p:nvPr/>
                  </p:nvCxnSpPr>
                  <p:spPr>
                    <a:xfrm flipH="1">
                      <a:off x="6749376" y="1915625"/>
                      <a:ext cx="0" cy="482049"/>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5" name="Straight Connector 44">
                      <a:extLst>
                        <a:ext uri="{FF2B5EF4-FFF2-40B4-BE49-F238E27FC236}">
                          <a16:creationId xmlns:a16="http://schemas.microsoft.com/office/drawing/2014/main" id="{C77D6451-5568-0AC6-4EF9-F080B267D0E4}"/>
                        </a:ext>
                      </a:extLst>
                    </p:cNvPr>
                    <p:cNvCxnSpPr>
                      <a:cxnSpLocks/>
                    </p:cNvCxnSpPr>
                    <p:nvPr/>
                  </p:nvCxnSpPr>
                  <p:spPr>
                    <a:xfrm flipH="1">
                      <a:off x="6777614" y="1915625"/>
                      <a:ext cx="0" cy="482049"/>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75770954-40F0-3044-A72D-9EBBAB8733D2}"/>
                        </a:ext>
                      </a:extLst>
                    </p:cNvPr>
                    <p:cNvCxnSpPr>
                      <a:cxnSpLocks/>
                    </p:cNvCxnSpPr>
                    <p:nvPr/>
                  </p:nvCxnSpPr>
                  <p:spPr>
                    <a:xfrm flipH="1">
                      <a:off x="6805852" y="1915625"/>
                      <a:ext cx="0" cy="482049"/>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A43ACCD5-1484-1151-A3AB-427215CFCE88}"/>
                        </a:ext>
                      </a:extLst>
                    </p:cNvPr>
                    <p:cNvCxnSpPr>
                      <a:cxnSpLocks/>
                    </p:cNvCxnSpPr>
                    <p:nvPr/>
                  </p:nvCxnSpPr>
                  <p:spPr>
                    <a:xfrm flipH="1">
                      <a:off x="6890566" y="1915625"/>
                      <a:ext cx="0" cy="482049"/>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8" name="Straight Connector 47">
                      <a:extLst>
                        <a:ext uri="{FF2B5EF4-FFF2-40B4-BE49-F238E27FC236}">
                          <a16:creationId xmlns:a16="http://schemas.microsoft.com/office/drawing/2014/main" id="{8BC95B99-13E5-C403-EC7E-DF8DA7E8767A}"/>
                        </a:ext>
                      </a:extLst>
                    </p:cNvPr>
                    <p:cNvCxnSpPr>
                      <a:cxnSpLocks/>
                    </p:cNvCxnSpPr>
                    <p:nvPr/>
                  </p:nvCxnSpPr>
                  <p:spPr>
                    <a:xfrm flipH="1">
                      <a:off x="6918804" y="1915625"/>
                      <a:ext cx="0" cy="482049"/>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9" name="Straight Connector 48">
                      <a:extLst>
                        <a:ext uri="{FF2B5EF4-FFF2-40B4-BE49-F238E27FC236}">
                          <a16:creationId xmlns:a16="http://schemas.microsoft.com/office/drawing/2014/main" id="{DE5D0430-D32C-44D7-D830-F14536BAFF76}"/>
                        </a:ext>
                      </a:extLst>
                    </p:cNvPr>
                    <p:cNvCxnSpPr>
                      <a:cxnSpLocks/>
                    </p:cNvCxnSpPr>
                    <p:nvPr/>
                  </p:nvCxnSpPr>
                  <p:spPr>
                    <a:xfrm flipH="1">
                      <a:off x="6947042" y="1915625"/>
                      <a:ext cx="0" cy="482049"/>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0" name="Straight Connector 49">
                      <a:extLst>
                        <a:ext uri="{FF2B5EF4-FFF2-40B4-BE49-F238E27FC236}">
                          <a16:creationId xmlns:a16="http://schemas.microsoft.com/office/drawing/2014/main" id="{3975B697-DAB9-3E15-901B-BDF458C3CF2C}"/>
                        </a:ext>
                      </a:extLst>
                    </p:cNvPr>
                    <p:cNvCxnSpPr>
                      <a:cxnSpLocks/>
                    </p:cNvCxnSpPr>
                    <p:nvPr/>
                  </p:nvCxnSpPr>
                  <p:spPr>
                    <a:xfrm flipH="1">
                      <a:off x="6975280" y="1915625"/>
                      <a:ext cx="0" cy="482049"/>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1" name="Straight Connector 50">
                      <a:extLst>
                        <a:ext uri="{FF2B5EF4-FFF2-40B4-BE49-F238E27FC236}">
                          <a16:creationId xmlns:a16="http://schemas.microsoft.com/office/drawing/2014/main" id="{257F1125-1D57-1273-5083-2877B14E33B9}"/>
                        </a:ext>
                      </a:extLst>
                    </p:cNvPr>
                    <p:cNvCxnSpPr>
                      <a:cxnSpLocks/>
                    </p:cNvCxnSpPr>
                    <p:nvPr/>
                  </p:nvCxnSpPr>
                  <p:spPr>
                    <a:xfrm flipH="1">
                      <a:off x="7003518" y="1915625"/>
                      <a:ext cx="0" cy="482049"/>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2" name="Straight Connector 51">
                      <a:extLst>
                        <a:ext uri="{FF2B5EF4-FFF2-40B4-BE49-F238E27FC236}">
                          <a16:creationId xmlns:a16="http://schemas.microsoft.com/office/drawing/2014/main" id="{5EF0AF49-A466-0306-4363-5A7F84607F9B}"/>
                        </a:ext>
                      </a:extLst>
                    </p:cNvPr>
                    <p:cNvCxnSpPr>
                      <a:cxnSpLocks/>
                    </p:cNvCxnSpPr>
                    <p:nvPr/>
                  </p:nvCxnSpPr>
                  <p:spPr>
                    <a:xfrm flipH="1">
                      <a:off x="6834090" y="1915625"/>
                      <a:ext cx="0" cy="482049"/>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3" name="Straight Connector 52">
                      <a:extLst>
                        <a:ext uri="{FF2B5EF4-FFF2-40B4-BE49-F238E27FC236}">
                          <a16:creationId xmlns:a16="http://schemas.microsoft.com/office/drawing/2014/main" id="{D165327F-E432-86DC-B231-F8FB9F458489}"/>
                        </a:ext>
                      </a:extLst>
                    </p:cNvPr>
                    <p:cNvCxnSpPr>
                      <a:cxnSpLocks/>
                    </p:cNvCxnSpPr>
                    <p:nvPr/>
                  </p:nvCxnSpPr>
                  <p:spPr>
                    <a:xfrm flipH="1">
                      <a:off x="6862328" y="1915625"/>
                      <a:ext cx="0" cy="482049"/>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grpSp>
            </p:grpSp>
            <p:grpSp>
              <p:nvGrpSpPr>
                <p:cNvPr id="25" name="Group 24">
                  <a:extLst>
                    <a:ext uri="{FF2B5EF4-FFF2-40B4-BE49-F238E27FC236}">
                      <a16:creationId xmlns:a16="http://schemas.microsoft.com/office/drawing/2014/main" id="{AFF236B7-5A9F-F6FC-5A07-79071F63D68F}"/>
                    </a:ext>
                  </a:extLst>
                </p:cNvPr>
                <p:cNvGrpSpPr/>
                <p:nvPr/>
              </p:nvGrpSpPr>
              <p:grpSpPr>
                <a:xfrm flipH="1">
                  <a:off x="2257895" y="3058884"/>
                  <a:ext cx="393700" cy="480341"/>
                  <a:chOff x="6670143" y="1917335"/>
                  <a:chExt cx="393700" cy="480341"/>
                </a:xfrm>
              </p:grpSpPr>
              <p:sp>
                <p:nvSpPr>
                  <p:cNvPr id="26" name="Freeform 25">
                    <a:extLst>
                      <a:ext uri="{FF2B5EF4-FFF2-40B4-BE49-F238E27FC236}">
                        <a16:creationId xmlns:a16="http://schemas.microsoft.com/office/drawing/2014/main" id="{D553BC9C-57D2-DCAB-15B8-DD029AE0B677}"/>
                      </a:ext>
                    </a:extLst>
                  </p:cNvPr>
                  <p:cNvSpPr/>
                  <p:nvPr/>
                </p:nvSpPr>
                <p:spPr>
                  <a:xfrm>
                    <a:off x="6670143" y="1917335"/>
                    <a:ext cx="393700" cy="480341"/>
                  </a:xfrm>
                  <a:custGeom>
                    <a:avLst/>
                    <a:gdLst>
                      <a:gd name="connsiteX0" fmla="*/ 0 w 393700"/>
                      <a:gd name="connsiteY0" fmla="*/ 0 h 479425"/>
                      <a:gd name="connsiteX1" fmla="*/ 3175 w 393700"/>
                      <a:gd name="connsiteY1" fmla="*/ 479425 h 479425"/>
                      <a:gd name="connsiteX2" fmla="*/ 361950 w 393700"/>
                      <a:gd name="connsiteY2" fmla="*/ 476250 h 479425"/>
                      <a:gd name="connsiteX3" fmla="*/ 384175 w 393700"/>
                      <a:gd name="connsiteY3" fmla="*/ 390525 h 479425"/>
                      <a:gd name="connsiteX4" fmla="*/ 393700 w 393700"/>
                      <a:gd name="connsiteY4" fmla="*/ 298450 h 479425"/>
                      <a:gd name="connsiteX5" fmla="*/ 393700 w 393700"/>
                      <a:gd name="connsiteY5" fmla="*/ 219075 h 479425"/>
                      <a:gd name="connsiteX6" fmla="*/ 387350 w 393700"/>
                      <a:gd name="connsiteY6" fmla="*/ 127000 h 479425"/>
                      <a:gd name="connsiteX7" fmla="*/ 371475 w 393700"/>
                      <a:gd name="connsiteY7" fmla="*/ 60325 h 479425"/>
                      <a:gd name="connsiteX8" fmla="*/ 355600 w 393700"/>
                      <a:gd name="connsiteY8" fmla="*/ 9525 h 479425"/>
                      <a:gd name="connsiteX9" fmla="*/ 0 w 393700"/>
                      <a:gd name="connsiteY9" fmla="*/ 0 h 479425"/>
                      <a:gd name="connsiteX0" fmla="*/ 0 w 393700"/>
                      <a:gd name="connsiteY0" fmla="*/ 916 h 480341"/>
                      <a:gd name="connsiteX1" fmla="*/ 3175 w 393700"/>
                      <a:gd name="connsiteY1" fmla="*/ 480341 h 480341"/>
                      <a:gd name="connsiteX2" fmla="*/ 361950 w 393700"/>
                      <a:gd name="connsiteY2" fmla="*/ 477166 h 480341"/>
                      <a:gd name="connsiteX3" fmla="*/ 384175 w 393700"/>
                      <a:gd name="connsiteY3" fmla="*/ 391441 h 480341"/>
                      <a:gd name="connsiteX4" fmla="*/ 393700 w 393700"/>
                      <a:gd name="connsiteY4" fmla="*/ 299366 h 480341"/>
                      <a:gd name="connsiteX5" fmla="*/ 393700 w 393700"/>
                      <a:gd name="connsiteY5" fmla="*/ 219991 h 480341"/>
                      <a:gd name="connsiteX6" fmla="*/ 387350 w 393700"/>
                      <a:gd name="connsiteY6" fmla="*/ 127916 h 480341"/>
                      <a:gd name="connsiteX7" fmla="*/ 371475 w 393700"/>
                      <a:gd name="connsiteY7" fmla="*/ 61241 h 480341"/>
                      <a:gd name="connsiteX8" fmla="*/ 352425 w 393700"/>
                      <a:gd name="connsiteY8" fmla="*/ 916 h 480341"/>
                      <a:gd name="connsiteX9" fmla="*/ 0 w 393700"/>
                      <a:gd name="connsiteY9" fmla="*/ 916 h 4803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93700" h="480341">
                        <a:moveTo>
                          <a:pt x="0" y="916"/>
                        </a:moveTo>
                        <a:cubicBezTo>
                          <a:pt x="1058" y="160724"/>
                          <a:pt x="2117" y="320533"/>
                          <a:pt x="3175" y="480341"/>
                        </a:cubicBezTo>
                        <a:lnTo>
                          <a:pt x="361950" y="477166"/>
                        </a:lnTo>
                        <a:lnTo>
                          <a:pt x="384175" y="391441"/>
                        </a:lnTo>
                        <a:lnTo>
                          <a:pt x="393700" y="299366"/>
                        </a:lnTo>
                        <a:lnTo>
                          <a:pt x="393700" y="219991"/>
                        </a:lnTo>
                        <a:lnTo>
                          <a:pt x="387350" y="127916"/>
                        </a:lnTo>
                        <a:lnTo>
                          <a:pt x="371475" y="61241"/>
                        </a:lnTo>
                        <a:lnTo>
                          <a:pt x="352425" y="916"/>
                        </a:lnTo>
                        <a:cubicBezTo>
                          <a:pt x="233892" y="-2259"/>
                          <a:pt x="118533" y="4091"/>
                          <a:pt x="0" y="916"/>
                        </a:cubicBezTo>
                        <a:close/>
                      </a:path>
                    </a:pathLst>
                  </a:cu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831281">
                      <a:defRPr/>
                    </a:pPr>
                    <a:endParaRPr lang="en-CH" sz="1636">
                      <a:solidFill>
                        <a:prstClr val="white"/>
                      </a:solidFill>
                      <a:latin typeface="Calibri" panose="020F0502020204030204"/>
                    </a:endParaRPr>
                  </a:p>
                </p:txBody>
              </p:sp>
              <p:grpSp>
                <p:nvGrpSpPr>
                  <p:cNvPr id="27" name="Group 26">
                    <a:extLst>
                      <a:ext uri="{FF2B5EF4-FFF2-40B4-BE49-F238E27FC236}">
                        <a16:creationId xmlns:a16="http://schemas.microsoft.com/office/drawing/2014/main" id="{732A2F56-9E64-05DB-1774-21706A376472}"/>
                      </a:ext>
                    </a:extLst>
                  </p:cNvPr>
                  <p:cNvGrpSpPr/>
                  <p:nvPr/>
                </p:nvGrpSpPr>
                <p:grpSpPr>
                  <a:xfrm>
                    <a:off x="6699250" y="1941331"/>
                    <a:ext cx="310618" cy="432349"/>
                    <a:chOff x="6692900" y="1915625"/>
                    <a:chExt cx="310618" cy="482049"/>
                  </a:xfrm>
                </p:grpSpPr>
                <p:cxnSp>
                  <p:nvCxnSpPr>
                    <p:cNvPr id="28" name="Straight Connector 27">
                      <a:extLst>
                        <a:ext uri="{FF2B5EF4-FFF2-40B4-BE49-F238E27FC236}">
                          <a16:creationId xmlns:a16="http://schemas.microsoft.com/office/drawing/2014/main" id="{9C85C957-E335-0B35-EC5A-52EDBF2AE42F}"/>
                        </a:ext>
                      </a:extLst>
                    </p:cNvPr>
                    <p:cNvCxnSpPr>
                      <a:cxnSpLocks/>
                    </p:cNvCxnSpPr>
                    <p:nvPr/>
                  </p:nvCxnSpPr>
                  <p:spPr>
                    <a:xfrm flipH="1">
                      <a:off x="6692900" y="1915625"/>
                      <a:ext cx="0" cy="482049"/>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9" name="Straight Connector 28">
                      <a:extLst>
                        <a:ext uri="{FF2B5EF4-FFF2-40B4-BE49-F238E27FC236}">
                          <a16:creationId xmlns:a16="http://schemas.microsoft.com/office/drawing/2014/main" id="{552B1CDC-3E11-35E0-EFE1-DEDDEC57B23D}"/>
                        </a:ext>
                      </a:extLst>
                    </p:cNvPr>
                    <p:cNvCxnSpPr>
                      <a:cxnSpLocks/>
                    </p:cNvCxnSpPr>
                    <p:nvPr/>
                  </p:nvCxnSpPr>
                  <p:spPr>
                    <a:xfrm flipH="1">
                      <a:off x="6721138" y="1915625"/>
                      <a:ext cx="0" cy="482049"/>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A8CAE6F0-7048-54D4-BDC7-373B454AFD2B}"/>
                        </a:ext>
                      </a:extLst>
                    </p:cNvPr>
                    <p:cNvCxnSpPr>
                      <a:cxnSpLocks/>
                    </p:cNvCxnSpPr>
                    <p:nvPr/>
                  </p:nvCxnSpPr>
                  <p:spPr>
                    <a:xfrm flipH="1">
                      <a:off x="6749376" y="1915625"/>
                      <a:ext cx="0" cy="482049"/>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1" name="Straight Connector 30">
                      <a:extLst>
                        <a:ext uri="{FF2B5EF4-FFF2-40B4-BE49-F238E27FC236}">
                          <a16:creationId xmlns:a16="http://schemas.microsoft.com/office/drawing/2014/main" id="{A1F516F6-054A-F52A-6640-25CA5DE47DD1}"/>
                        </a:ext>
                      </a:extLst>
                    </p:cNvPr>
                    <p:cNvCxnSpPr>
                      <a:cxnSpLocks/>
                    </p:cNvCxnSpPr>
                    <p:nvPr/>
                  </p:nvCxnSpPr>
                  <p:spPr>
                    <a:xfrm flipH="1">
                      <a:off x="6777614" y="1915625"/>
                      <a:ext cx="0" cy="482049"/>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35106F7F-617F-1B26-332F-46BAAADB442F}"/>
                        </a:ext>
                      </a:extLst>
                    </p:cNvPr>
                    <p:cNvCxnSpPr>
                      <a:cxnSpLocks/>
                    </p:cNvCxnSpPr>
                    <p:nvPr/>
                  </p:nvCxnSpPr>
                  <p:spPr>
                    <a:xfrm flipH="1">
                      <a:off x="6805852" y="1915625"/>
                      <a:ext cx="0" cy="482049"/>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236F30C6-52EE-6628-280B-A92E04C58394}"/>
                        </a:ext>
                      </a:extLst>
                    </p:cNvPr>
                    <p:cNvCxnSpPr>
                      <a:cxnSpLocks/>
                    </p:cNvCxnSpPr>
                    <p:nvPr/>
                  </p:nvCxnSpPr>
                  <p:spPr>
                    <a:xfrm flipH="1">
                      <a:off x="6890566" y="1915625"/>
                      <a:ext cx="0" cy="482049"/>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207F661E-2777-A79C-74CF-23F5DCB7C49B}"/>
                        </a:ext>
                      </a:extLst>
                    </p:cNvPr>
                    <p:cNvCxnSpPr>
                      <a:cxnSpLocks/>
                    </p:cNvCxnSpPr>
                    <p:nvPr/>
                  </p:nvCxnSpPr>
                  <p:spPr>
                    <a:xfrm flipH="1">
                      <a:off x="6918804" y="1915625"/>
                      <a:ext cx="0" cy="482049"/>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5" name="Straight Connector 34">
                      <a:extLst>
                        <a:ext uri="{FF2B5EF4-FFF2-40B4-BE49-F238E27FC236}">
                          <a16:creationId xmlns:a16="http://schemas.microsoft.com/office/drawing/2014/main" id="{98AB4C70-1F4A-3354-31BB-2182F5A6E9EF}"/>
                        </a:ext>
                      </a:extLst>
                    </p:cNvPr>
                    <p:cNvCxnSpPr>
                      <a:cxnSpLocks/>
                    </p:cNvCxnSpPr>
                    <p:nvPr/>
                  </p:nvCxnSpPr>
                  <p:spPr>
                    <a:xfrm flipH="1">
                      <a:off x="6947042" y="1915625"/>
                      <a:ext cx="0" cy="482049"/>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6" name="Straight Connector 35">
                      <a:extLst>
                        <a:ext uri="{FF2B5EF4-FFF2-40B4-BE49-F238E27FC236}">
                          <a16:creationId xmlns:a16="http://schemas.microsoft.com/office/drawing/2014/main" id="{507EC93C-022C-2AD3-0839-30D833F620AA}"/>
                        </a:ext>
                      </a:extLst>
                    </p:cNvPr>
                    <p:cNvCxnSpPr>
                      <a:cxnSpLocks/>
                    </p:cNvCxnSpPr>
                    <p:nvPr/>
                  </p:nvCxnSpPr>
                  <p:spPr>
                    <a:xfrm flipH="1">
                      <a:off x="6975280" y="1915625"/>
                      <a:ext cx="0" cy="482049"/>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7" name="Straight Connector 36">
                      <a:extLst>
                        <a:ext uri="{FF2B5EF4-FFF2-40B4-BE49-F238E27FC236}">
                          <a16:creationId xmlns:a16="http://schemas.microsoft.com/office/drawing/2014/main" id="{64036C4E-5907-3A74-B7EB-A4F5DE470533}"/>
                        </a:ext>
                      </a:extLst>
                    </p:cNvPr>
                    <p:cNvCxnSpPr>
                      <a:cxnSpLocks/>
                    </p:cNvCxnSpPr>
                    <p:nvPr/>
                  </p:nvCxnSpPr>
                  <p:spPr>
                    <a:xfrm flipH="1">
                      <a:off x="7003518" y="1915625"/>
                      <a:ext cx="0" cy="482049"/>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8" name="Straight Connector 37">
                      <a:extLst>
                        <a:ext uri="{FF2B5EF4-FFF2-40B4-BE49-F238E27FC236}">
                          <a16:creationId xmlns:a16="http://schemas.microsoft.com/office/drawing/2014/main" id="{FEAC61A5-7FD0-E106-29B9-20BC6AC0222E}"/>
                        </a:ext>
                      </a:extLst>
                    </p:cNvPr>
                    <p:cNvCxnSpPr>
                      <a:cxnSpLocks/>
                    </p:cNvCxnSpPr>
                    <p:nvPr/>
                  </p:nvCxnSpPr>
                  <p:spPr>
                    <a:xfrm flipH="1">
                      <a:off x="6834090" y="1915625"/>
                      <a:ext cx="0" cy="482049"/>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9" name="Straight Connector 38">
                      <a:extLst>
                        <a:ext uri="{FF2B5EF4-FFF2-40B4-BE49-F238E27FC236}">
                          <a16:creationId xmlns:a16="http://schemas.microsoft.com/office/drawing/2014/main" id="{8B7243DB-143D-B6FB-0183-7AB552F1C38F}"/>
                        </a:ext>
                      </a:extLst>
                    </p:cNvPr>
                    <p:cNvCxnSpPr>
                      <a:cxnSpLocks/>
                    </p:cNvCxnSpPr>
                    <p:nvPr/>
                  </p:nvCxnSpPr>
                  <p:spPr>
                    <a:xfrm flipH="1">
                      <a:off x="6862328" y="1915625"/>
                      <a:ext cx="0" cy="482049"/>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grpSp>
            </p:grpSp>
          </p:grpSp>
        </p:grpSp>
        <p:cxnSp>
          <p:nvCxnSpPr>
            <p:cNvPr id="90" name="Straight Connector 89">
              <a:extLst>
                <a:ext uri="{FF2B5EF4-FFF2-40B4-BE49-F238E27FC236}">
                  <a16:creationId xmlns:a16="http://schemas.microsoft.com/office/drawing/2014/main" id="{35E9A56A-11F0-8604-E228-67CDDC5FAB95}"/>
                </a:ext>
              </a:extLst>
            </p:cNvPr>
            <p:cNvCxnSpPr>
              <a:cxnSpLocks/>
            </p:cNvCxnSpPr>
            <p:nvPr/>
          </p:nvCxnSpPr>
          <p:spPr>
            <a:xfrm>
              <a:off x="6189725" y="3410101"/>
              <a:ext cx="685892" cy="4573"/>
            </a:xfrm>
            <a:prstGeom prst="line">
              <a:avLst/>
            </a:prstGeom>
            <a:ln>
              <a:solidFill>
                <a:schemeClr val="tx1"/>
              </a:solidFill>
              <a:headEnd type="triangle" w="med" len="lg"/>
              <a:tailEnd type="none"/>
            </a:ln>
          </p:spPr>
          <p:style>
            <a:lnRef idx="1">
              <a:schemeClr val="accent1"/>
            </a:lnRef>
            <a:fillRef idx="0">
              <a:schemeClr val="accent1"/>
            </a:fillRef>
            <a:effectRef idx="0">
              <a:schemeClr val="accent1"/>
            </a:effectRef>
            <a:fontRef idx="minor">
              <a:schemeClr val="tx1"/>
            </a:fontRef>
          </p:style>
        </p:cxnSp>
        <p:cxnSp>
          <p:nvCxnSpPr>
            <p:cNvPr id="91" name="Straight Connector 90">
              <a:extLst>
                <a:ext uri="{FF2B5EF4-FFF2-40B4-BE49-F238E27FC236}">
                  <a16:creationId xmlns:a16="http://schemas.microsoft.com/office/drawing/2014/main" id="{D37FAC78-9A22-9A74-7178-421683868927}"/>
                </a:ext>
              </a:extLst>
            </p:cNvPr>
            <p:cNvCxnSpPr>
              <a:cxnSpLocks/>
            </p:cNvCxnSpPr>
            <p:nvPr/>
          </p:nvCxnSpPr>
          <p:spPr>
            <a:xfrm>
              <a:off x="5568392" y="3704696"/>
              <a:ext cx="1307225" cy="4573"/>
            </a:xfrm>
            <a:prstGeom prst="line">
              <a:avLst/>
            </a:prstGeom>
            <a:ln>
              <a:solidFill>
                <a:schemeClr val="tx1"/>
              </a:solidFill>
              <a:headEnd type="triangle" w="med" len="lg"/>
              <a:tailEnd type="none"/>
            </a:ln>
          </p:spPr>
          <p:style>
            <a:lnRef idx="1">
              <a:schemeClr val="accent1"/>
            </a:lnRef>
            <a:fillRef idx="0">
              <a:schemeClr val="accent1"/>
            </a:fillRef>
            <a:effectRef idx="0">
              <a:schemeClr val="accent1"/>
            </a:effectRef>
            <a:fontRef idx="minor">
              <a:schemeClr val="tx1"/>
            </a:fontRef>
          </p:style>
        </p:cxnSp>
        <p:cxnSp>
          <p:nvCxnSpPr>
            <p:cNvPr id="92" name="Straight Connector 91">
              <a:extLst>
                <a:ext uri="{FF2B5EF4-FFF2-40B4-BE49-F238E27FC236}">
                  <a16:creationId xmlns:a16="http://schemas.microsoft.com/office/drawing/2014/main" id="{100C2D94-04E8-3671-0D45-E204DD908165}"/>
                </a:ext>
              </a:extLst>
            </p:cNvPr>
            <p:cNvCxnSpPr>
              <a:cxnSpLocks/>
            </p:cNvCxnSpPr>
            <p:nvPr/>
          </p:nvCxnSpPr>
          <p:spPr>
            <a:xfrm>
              <a:off x="5568392" y="3999292"/>
              <a:ext cx="1307225" cy="4574"/>
            </a:xfrm>
            <a:prstGeom prst="line">
              <a:avLst/>
            </a:prstGeom>
            <a:ln>
              <a:solidFill>
                <a:schemeClr val="tx1"/>
              </a:solidFill>
              <a:headEnd type="triangle" w="med" len="lg"/>
              <a:tailEnd type="none"/>
            </a:ln>
          </p:spPr>
          <p:style>
            <a:lnRef idx="1">
              <a:schemeClr val="accent1"/>
            </a:lnRef>
            <a:fillRef idx="0">
              <a:schemeClr val="accent1"/>
            </a:fillRef>
            <a:effectRef idx="0">
              <a:schemeClr val="accent1"/>
            </a:effectRef>
            <a:fontRef idx="minor">
              <a:schemeClr val="tx1"/>
            </a:fontRef>
          </p:style>
        </p:cxnSp>
        <p:cxnSp>
          <p:nvCxnSpPr>
            <p:cNvPr id="93" name="Straight Connector 92">
              <a:extLst>
                <a:ext uri="{FF2B5EF4-FFF2-40B4-BE49-F238E27FC236}">
                  <a16:creationId xmlns:a16="http://schemas.microsoft.com/office/drawing/2014/main" id="{9A96E371-0423-D6F7-2919-95FAAE778658}"/>
                </a:ext>
              </a:extLst>
            </p:cNvPr>
            <p:cNvCxnSpPr>
              <a:cxnSpLocks/>
            </p:cNvCxnSpPr>
            <p:nvPr/>
          </p:nvCxnSpPr>
          <p:spPr>
            <a:xfrm>
              <a:off x="5862458" y="4293889"/>
              <a:ext cx="1013159" cy="4573"/>
            </a:xfrm>
            <a:prstGeom prst="line">
              <a:avLst/>
            </a:prstGeom>
            <a:ln>
              <a:solidFill>
                <a:schemeClr val="tx1"/>
              </a:solidFill>
              <a:headEnd type="triangle" w="med" len="lg"/>
              <a:tailEnd type="none"/>
            </a:ln>
          </p:spPr>
          <p:style>
            <a:lnRef idx="1">
              <a:schemeClr val="accent1"/>
            </a:lnRef>
            <a:fillRef idx="0">
              <a:schemeClr val="accent1"/>
            </a:fillRef>
            <a:effectRef idx="0">
              <a:schemeClr val="accent1"/>
            </a:effectRef>
            <a:fontRef idx="minor">
              <a:schemeClr val="tx1"/>
            </a:fontRef>
          </p:style>
        </p:cxnSp>
        <p:cxnSp>
          <p:nvCxnSpPr>
            <p:cNvPr id="94" name="Straight Connector 93">
              <a:extLst>
                <a:ext uri="{FF2B5EF4-FFF2-40B4-BE49-F238E27FC236}">
                  <a16:creationId xmlns:a16="http://schemas.microsoft.com/office/drawing/2014/main" id="{2ADF3863-A359-61AE-4752-11236FD8F7D9}"/>
                </a:ext>
              </a:extLst>
            </p:cNvPr>
            <p:cNvCxnSpPr>
              <a:cxnSpLocks/>
            </p:cNvCxnSpPr>
            <p:nvPr/>
          </p:nvCxnSpPr>
          <p:spPr>
            <a:xfrm>
              <a:off x="5228083" y="4590987"/>
              <a:ext cx="1647534" cy="0"/>
            </a:xfrm>
            <a:prstGeom prst="line">
              <a:avLst/>
            </a:prstGeom>
            <a:ln>
              <a:solidFill>
                <a:schemeClr val="tx1"/>
              </a:solidFill>
              <a:headEnd type="triangle" w="med" len="lg"/>
              <a:tailEnd type="none"/>
            </a:ln>
          </p:spPr>
          <p:style>
            <a:lnRef idx="1">
              <a:schemeClr val="accent1"/>
            </a:lnRef>
            <a:fillRef idx="0">
              <a:schemeClr val="accent1"/>
            </a:fillRef>
            <a:effectRef idx="0">
              <a:schemeClr val="accent1"/>
            </a:effectRef>
            <a:fontRef idx="minor">
              <a:schemeClr val="tx1"/>
            </a:fontRef>
          </p:style>
        </p:cxnSp>
        <p:grpSp>
          <p:nvGrpSpPr>
            <p:cNvPr id="95" name="Group 94">
              <a:extLst>
                <a:ext uri="{FF2B5EF4-FFF2-40B4-BE49-F238E27FC236}">
                  <a16:creationId xmlns:a16="http://schemas.microsoft.com/office/drawing/2014/main" id="{6A40A9A4-D309-C48F-A0E9-9B64516C1FBE}"/>
                </a:ext>
              </a:extLst>
            </p:cNvPr>
            <p:cNvGrpSpPr/>
            <p:nvPr/>
          </p:nvGrpSpPr>
          <p:grpSpPr>
            <a:xfrm>
              <a:off x="3885476" y="5804465"/>
              <a:ext cx="2700000" cy="1087191"/>
              <a:chOff x="1571208" y="2747523"/>
              <a:chExt cx="2520000" cy="1199483"/>
            </a:xfrm>
          </p:grpSpPr>
          <p:cxnSp>
            <p:nvCxnSpPr>
              <p:cNvPr id="96" name="Straight Connector 95">
                <a:extLst>
                  <a:ext uri="{FF2B5EF4-FFF2-40B4-BE49-F238E27FC236}">
                    <a16:creationId xmlns:a16="http://schemas.microsoft.com/office/drawing/2014/main" id="{65AA1B80-24E2-EEC8-DF5C-167D65B967BE}"/>
                  </a:ext>
                </a:extLst>
              </p:cNvPr>
              <p:cNvCxnSpPr>
                <a:cxnSpLocks/>
              </p:cNvCxnSpPr>
              <p:nvPr/>
            </p:nvCxnSpPr>
            <p:spPr>
              <a:xfrm>
                <a:off x="1571208" y="2747523"/>
                <a:ext cx="0" cy="1199483"/>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7" name="Straight Connector 96">
                <a:extLst>
                  <a:ext uri="{FF2B5EF4-FFF2-40B4-BE49-F238E27FC236}">
                    <a16:creationId xmlns:a16="http://schemas.microsoft.com/office/drawing/2014/main" id="{A7DE85D8-7F36-7060-D36A-CF15A96E3495}"/>
                  </a:ext>
                </a:extLst>
              </p:cNvPr>
              <p:cNvCxnSpPr>
                <a:cxnSpLocks/>
              </p:cNvCxnSpPr>
              <p:nvPr/>
            </p:nvCxnSpPr>
            <p:spPr>
              <a:xfrm>
                <a:off x="4091208" y="2747523"/>
                <a:ext cx="0" cy="1199483"/>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cxnSp>
          <p:nvCxnSpPr>
            <p:cNvPr id="98" name="Straight Connector 97">
              <a:extLst>
                <a:ext uri="{FF2B5EF4-FFF2-40B4-BE49-F238E27FC236}">
                  <a16:creationId xmlns:a16="http://schemas.microsoft.com/office/drawing/2014/main" id="{BF5752CE-8EA0-FEA8-9711-EA3FD20D761C}"/>
                </a:ext>
              </a:extLst>
            </p:cNvPr>
            <p:cNvCxnSpPr>
              <a:cxnSpLocks/>
            </p:cNvCxnSpPr>
            <p:nvPr/>
          </p:nvCxnSpPr>
          <p:spPr>
            <a:xfrm>
              <a:off x="3885476" y="6820176"/>
              <a:ext cx="2700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99" name="TextBox 98">
              <a:extLst>
                <a:ext uri="{FF2B5EF4-FFF2-40B4-BE49-F238E27FC236}">
                  <a16:creationId xmlns:a16="http://schemas.microsoft.com/office/drawing/2014/main" id="{530414DD-6555-BCE9-F96E-B6C4AF5B5064}"/>
                </a:ext>
              </a:extLst>
            </p:cNvPr>
            <p:cNvSpPr txBox="1"/>
            <p:nvPr/>
          </p:nvSpPr>
          <p:spPr>
            <a:xfrm>
              <a:off x="4956550" y="6502009"/>
              <a:ext cx="554030" cy="338554"/>
            </a:xfrm>
            <a:prstGeom prst="rect">
              <a:avLst/>
            </a:prstGeom>
            <a:noFill/>
          </p:spPr>
          <p:txBody>
            <a:bodyPr wrap="none" rtlCol="0">
              <a:spAutoFit/>
            </a:bodyPr>
            <a:lstStyle/>
            <a:p>
              <a:pPr defTabSz="831281">
                <a:defRPr/>
              </a:pPr>
              <a:r>
                <a:rPr lang="en-CH" sz="1400" dirty="0">
                  <a:solidFill>
                    <a:prstClr val="black"/>
                  </a:solidFill>
                  <a:latin typeface="Calibri" panose="020F0502020204030204"/>
                </a:rPr>
                <a:t>39.5</a:t>
              </a:r>
            </a:p>
          </p:txBody>
        </p:sp>
        <p:grpSp>
          <p:nvGrpSpPr>
            <p:cNvPr id="100" name="Group 99">
              <a:extLst>
                <a:ext uri="{FF2B5EF4-FFF2-40B4-BE49-F238E27FC236}">
                  <a16:creationId xmlns:a16="http://schemas.microsoft.com/office/drawing/2014/main" id="{E99625A7-B81E-8CCC-FC87-1E68644F7340}"/>
                </a:ext>
              </a:extLst>
            </p:cNvPr>
            <p:cNvGrpSpPr/>
            <p:nvPr/>
          </p:nvGrpSpPr>
          <p:grpSpPr>
            <a:xfrm>
              <a:off x="4343478" y="4548414"/>
              <a:ext cx="1800000" cy="2030821"/>
              <a:chOff x="2177436" y="3377153"/>
              <a:chExt cx="1829747" cy="1603259"/>
            </a:xfrm>
          </p:grpSpPr>
          <p:cxnSp>
            <p:nvCxnSpPr>
              <p:cNvPr id="101" name="Straight Connector 100">
                <a:extLst>
                  <a:ext uri="{FF2B5EF4-FFF2-40B4-BE49-F238E27FC236}">
                    <a16:creationId xmlns:a16="http://schemas.microsoft.com/office/drawing/2014/main" id="{5334B295-A6AF-2C20-6D0C-8BAB936B7D32}"/>
                  </a:ext>
                </a:extLst>
              </p:cNvPr>
              <p:cNvCxnSpPr>
                <a:cxnSpLocks/>
              </p:cNvCxnSpPr>
              <p:nvPr/>
            </p:nvCxnSpPr>
            <p:spPr>
              <a:xfrm>
                <a:off x="2177436" y="3377153"/>
                <a:ext cx="0" cy="1603259"/>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2" name="Straight Connector 101">
                <a:extLst>
                  <a:ext uri="{FF2B5EF4-FFF2-40B4-BE49-F238E27FC236}">
                    <a16:creationId xmlns:a16="http://schemas.microsoft.com/office/drawing/2014/main" id="{3EABD23C-178F-41DE-2BC6-EE40D80A0CD6}"/>
                  </a:ext>
                </a:extLst>
              </p:cNvPr>
              <p:cNvCxnSpPr>
                <a:cxnSpLocks/>
              </p:cNvCxnSpPr>
              <p:nvPr/>
            </p:nvCxnSpPr>
            <p:spPr>
              <a:xfrm>
                <a:off x="4007183" y="3389969"/>
                <a:ext cx="0" cy="1590443"/>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cxnSp>
          <p:nvCxnSpPr>
            <p:cNvPr id="103" name="Straight Connector 102">
              <a:extLst>
                <a:ext uri="{FF2B5EF4-FFF2-40B4-BE49-F238E27FC236}">
                  <a16:creationId xmlns:a16="http://schemas.microsoft.com/office/drawing/2014/main" id="{C6A9954F-A975-D84A-E7DB-A5FFBFE031B9}"/>
                </a:ext>
              </a:extLst>
            </p:cNvPr>
            <p:cNvCxnSpPr>
              <a:cxnSpLocks/>
            </p:cNvCxnSpPr>
            <p:nvPr/>
          </p:nvCxnSpPr>
          <p:spPr>
            <a:xfrm flipV="1">
              <a:off x="4343478" y="6469271"/>
              <a:ext cx="1798072" cy="1088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04" name="TextBox 103">
              <a:extLst>
                <a:ext uri="{FF2B5EF4-FFF2-40B4-BE49-F238E27FC236}">
                  <a16:creationId xmlns:a16="http://schemas.microsoft.com/office/drawing/2014/main" id="{EB9302BA-E687-FF79-B6CD-288FB816A13E}"/>
                </a:ext>
              </a:extLst>
            </p:cNvPr>
            <p:cNvSpPr txBox="1"/>
            <p:nvPr/>
          </p:nvSpPr>
          <p:spPr>
            <a:xfrm>
              <a:off x="4956550" y="6172721"/>
              <a:ext cx="554030" cy="338554"/>
            </a:xfrm>
            <a:prstGeom prst="rect">
              <a:avLst/>
            </a:prstGeom>
            <a:noFill/>
          </p:spPr>
          <p:txBody>
            <a:bodyPr wrap="none" rtlCol="0">
              <a:spAutoFit/>
            </a:bodyPr>
            <a:lstStyle/>
            <a:p>
              <a:pPr defTabSz="831281">
                <a:defRPr/>
              </a:pPr>
              <a:r>
                <a:rPr lang="en-CH" sz="1400" dirty="0">
                  <a:solidFill>
                    <a:prstClr val="black"/>
                  </a:solidFill>
                  <a:latin typeface="Calibri" panose="020F0502020204030204"/>
                </a:rPr>
                <a:t>23.5</a:t>
              </a:r>
            </a:p>
          </p:txBody>
        </p:sp>
        <p:grpSp>
          <p:nvGrpSpPr>
            <p:cNvPr id="105" name="Group 104">
              <a:extLst>
                <a:ext uri="{FF2B5EF4-FFF2-40B4-BE49-F238E27FC236}">
                  <a16:creationId xmlns:a16="http://schemas.microsoft.com/office/drawing/2014/main" id="{C3BA5C46-A054-A040-81AD-DC899FB20FEE}"/>
                </a:ext>
              </a:extLst>
            </p:cNvPr>
            <p:cNvGrpSpPr/>
            <p:nvPr/>
          </p:nvGrpSpPr>
          <p:grpSpPr>
            <a:xfrm>
              <a:off x="4916475" y="4602652"/>
              <a:ext cx="650849" cy="1638030"/>
              <a:chOff x="2135183" y="3389969"/>
              <a:chExt cx="1872000" cy="1638030"/>
            </a:xfrm>
          </p:grpSpPr>
          <p:cxnSp>
            <p:nvCxnSpPr>
              <p:cNvPr id="106" name="Straight Connector 105">
                <a:extLst>
                  <a:ext uri="{FF2B5EF4-FFF2-40B4-BE49-F238E27FC236}">
                    <a16:creationId xmlns:a16="http://schemas.microsoft.com/office/drawing/2014/main" id="{CC2D989D-EA98-A0AD-F213-6F4C4ACD93AF}"/>
                  </a:ext>
                </a:extLst>
              </p:cNvPr>
              <p:cNvCxnSpPr>
                <a:cxnSpLocks/>
              </p:cNvCxnSpPr>
              <p:nvPr/>
            </p:nvCxnSpPr>
            <p:spPr>
              <a:xfrm>
                <a:off x="2135183" y="3389969"/>
                <a:ext cx="11267" cy="163803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7" name="Straight Connector 106">
                <a:extLst>
                  <a:ext uri="{FF2B5EF4-FFF2-40B4-BE49-F238E27FC236}">
                    <a16:creationId xmlns:a16="http://schemas.microsoft.com/office/drawing/2014/main" id="{F2168ACE-4FA7-6213-EBC6-F4F12110FFC5}"/>
                  </a:ext>
                </a:extLst>
              </p:cNvPr>
              <p:cNvCxnSpPr>
                <a:cxnSpLocks/>
              </p:cNvCxnSpPr>
              <p:nvPr/>
            </p:nvCxnSpPr>
            <p:spPr>
              <a:xfrm>
                <a:off x="4007183" y="3389969"/>
                <a:ext cx="0" cy="163803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cxnSp>
          <p:nvCxnSpPr>
            <p:cNvPr id="108" name="Straight Connector 107">
              <a:extLst>
                <a:ext uri="{FF2B5EF4-FFF2-40B4-BE49-F238E27FC236}">
                  <a16:creationId xmlns:a16="http://schemas.microsoft.com/office/drawing/2014/main" id="{6277B9B8-1432-2D94-B4E3-E88F2C93E023}"/>
                </a:ext>
              </a:extLst>
            </p:cNvPr>
            <p:cNvCxnSpPr>
              <a:cxnSpLocks/>
            </p:cNvCxnSpPr>
            <p:nvPr/>
          </p:nvCxnSpPr>
          <p:spPr>
            <a:xfrm>
              <a:off x="4912277" y="6153756"/>
              <a:ext cx="655047"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09" name="TextBox 108">
              <a:extLst>
                <a:ext uri="{FF2B5EF4-FFF2-40B4-BE49-F238E27FC236}">
                  <a16:creationId xmlns:a16="http://schemas.microsoft.com/office/drawing/2014/main" id="{8FF09578-537A-34F4-9A10-025CE7852760}"/>
                </a:ext>
              </a:extLst>
            </p:cNvPr>
            <p:cNvSpPr txBox="1"/>
            <p:nvPr/>
          </p:nvSpPr>
          <p:spPr>
            <a:xfrm>
              <a:off x="5102023" y="5831334"/>
              <a:ext cx="303642" cy="338556"/>
            </a:xfrm>
            <a:prstGeom prst="rect">
              <a:avLst/>
            </a:prstGeom>
            <a:noFill/>
          </p:spPr>
          <p:txBody>
            <a:bodyPr wrap="none" rtlCol="0">
              <a:spAutoFit/>
            </a:bodyPr>
            <a:lstStyle/>
            <a:p>
              <a:pPr defTabSz="831281">
                <a:defRPr/>
              </a:pPr>
              <a:r>
                <a:rPr lang="en-CH" sz="1400" dirty="0">
                  <a:solidFill>
                    <a:prstClr val="black"/>
                  </a:solidFill>
                  <a:latin typeface="Calibri" panose="020F0502020204030204"/>
                </a:rPr>
                <a:t>8</a:t>
              </a:r>
            </a:p>
          </p:txBody>
        </p:sp>
      </p:grpSp>
      <p:pic>
        <p:nvPicPr>
          <p:cNvPr id="110" name="Picture 109">
            <a:extLst>
              <a:ext uri="{FF2B5EF4-FFF2-40B4-BE49-F238E27FC236}">
                <a16:creationId xmlns:a16="http://schemas.microsoft.com/office/drawing/2014/main" id="{C6319CCC-75E1-D3F7-D797-AE807BC7D4AC}"/>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b="-449"/>
          <a:stretch/>
        </p:blipFill>
        <p:spPr>
          <a:xfrm>
            <a:off x="129198" y="3210734"/>
            <a:ext cx="3328338" cy="2454545"/>
          </a:xfrm>
          <a:prstGeom prst="rect">
            <a:avLst/>
          </a:prstGeom>
        </p:spPr>
      </p:pic>
      <p:sp>
        <p:nvSpPr>
          <p:cNvPr id="111" name="TextBox 110">
            <a:extLst>
              <a:ext uri="{FF2B5EF4-FFF2-40B4-BE49-F238E27FC236}">
                <a16:creationId xmlns:a16="http://schemas.microsoft.com/office/drawing/2014/main" id="{D986364A-F813-3BFA-5E39-5B8CDD4FA594}"/>
              </a:ext>
            </a:extLst>
          </p:cNvPr>
          <p:cNvSpPr txBox="1"/>
          <p:nvPr/>
        </p:nvSpPr>
        <p:spPr>
          <a:xfrm>
            <a:off x="232002" y="5775647"/>
            <a:ext cx="3210215" cy="461665"/>
          </a:xfrm>
          <a:prstGeom prst="rect">
            <a:avLst/>
          </a:prstGeom>
          <a:noFill/>
        </p:spPr>
        <p:txBody>
          <a:bodyPr wrap="square">
            <a:spAutoFit/>
          </a:bodyPr>
          <a:lstStyle/>
          <a:p>
            <a:pPr defTabSz="831281">
              <a:defRPr/>
            </a:pPr>
            <a:r>
              <a:rPr lang="en-US" sz="1200" dirty="0">
                <a:solidFill>
                  <a:prstClr val="black"/>
                </a:solidFill>
                <a:latin typeface="Calibri" panose="020F0502020204030204"/>
              </a:rPr>
              <a:t>M. Takayasu et al., IEEE TAS, 21 (2011) 2340</a:t>
            </a:r>
          </a:p>
          <a:p>
            <a:pPr defTabSz="831281">
              <a:defRPr/>
            </a:pPr>
            <a:r>
              <a:rPr lang="en-US" sz="1200" dirty="0">
                <a:solidFill>
                  <a:prstClr val="black"/>
                </a:solidFill>
                <a:latin typeface="Calibri" panose="020F0502020204030204"/>
              </a:rPr>
              <a:t>Z. S. Hartwig et al., SUST, 33 (2020) 11LT01</a:t>
            </a:r>
            <a:endParaRPr lang="en-CH" sz="1200" dirty="0">
              <a:solidFill>
                <a:prstClr val="black"/>
              </a:solidFill>
              <a:latin typeface="Calibri" panose="020F0502020204030204"/>
            </a:endParaRPr>
          </a:p>
        </p:txBody>
      </p:sp>
      <p:sp>
        <p:nvSpPr>
          <p:cNvPr id="113" name="TextBox 112">
            <a:extLst>
              <a:ext uri="{FF2B5EF4-FFF2-40B4-BE49-F238E27FC236}">
                <a16:creationId xmlns:a16="http://schemas.microsoft.com/office/drawing/2014/main" id="{9617E6B4-E190-E717-80EE-549068EEB601}"/>
              </a:ext>
            </a:extLst>
          </p:cNvPr>
          <p:cNvSpPr txBox="1"/>
          <p:nvPr/>
        </p:nvSpPr>
        <p:spPr>
          <a:xfrm>
            <a:off x="632074" y="3288945"/>
            <a:ext cx="2348143" cy="344069"/>
          </a:xfrm>
          <a:prstGeom prst="rect">
            <a:avLst/>
          </a:prstGeom>
          <a:noFill/>
        </p:spPr>
        <p:txBody>
          <a:bodyPr wrap="none" rtlCol="0">
            <a:spAutoFit/>
          </a:bodyPr>
          <a:lstStyle/>
          <a:p>
            <a:pPr algn="ctr"/>
            <a:r>
              <a:rPr lang="en-CH" sz="1636" dirty="0">
                <a:solidFill>
                  <a:srgbClr val="FFFF00"/>
                </a:solidFill>
              </a:rPr>
              <a:t>MIT “VIPER” conductor</a:t>
            </a:r>
          </a:p>
        </p:txBody>
      </p:sp>
      <p:pic>
        <p:nvPicPr>
          <p:cNvPr id="6" name="Picture 5" descr="A picture containing wall, indoor&#10;&#10;Description automatically generated">
            <a:extLst>
              <a:ext uri="{FF2B5EF4-FFF2-40B4-BE49-F238E27FC236}">
                <a16:creationId xmlns:a16="http://schemas.microsoft.com/office/drawing/2014/main" id="{37FB6029-DC5F-1C12-9A0F-2C809CA7E5E4}"/>
              </a:ext>
            </a:extLst>
          </p:cNvPr>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rot="5400000">
            <a:off x="6530600" y="3836652"/>
            <a:ext cx="2118866" cy="2643929"/>
          </a:xfrm>
          <a:prstGeom prst="rect">
            <a:avLst/>
          </a:prstGeom>
        </p:spPr>
      </p:pic>
      <p:sp>
        <p:nvSpPr>
          <p:cNvPr id="5" name="TextBox 4">
            <a:extLst>
              <a:ext uri="{FF2B5EF4-FFF2-40B4-BE49-F238E27FC236}">
                <a16:creationId xmlns:a16="http://schemas.microsoft.com/office/drawing/2014/main" id="{9286BEE1-0BD9-6E90-3867-B6F3DE4D32E2}"/>
              </a:ext>
            </a:extLst>
          </p:cNvPr>
          <p:cNvSpPr txBox="1"/>
          <p:nvPr/>
        </p:nvSpPr>
        <p:spPr>
          <a:xfrm>
            <a:off x="1673620" y="6249562"/>
            <a:ext cx="5796779" cy="400110"/>
          </a:xfrm>
          <a:prstGeom prst="rect">
            <a:avLst/>
          </a:prstGeom>
          <a:noFill/>
        </p:spPr>
        <p:txBody>
          <a:bodyPr wrap="none" rtlCol="0">
            <a:spAutoFit/>
          </a:bodyPr>
          <a:lstStyle/>
          <a:p>
            <a:pPr algn="ctr"/>
            <a:r>
              <a:rPr lang="en-US" sz="2000" b="1" dirty="0"/>
              <a:t>S</a:t>
            </a:r>
            <a:r>
              <a:rPr lang="en-CH" sz="2000" b="1" dirty="0"/>
              <a:t>trong connection to HTS magnets for fusion </a:t>
            </a:r>
          </a:p>
        </p:txBody>
      </p:sp>
      <p:sp>
        <p:nvSpPr>
          <p:cNvPr id="10" name="TextBox 9">
            <a:extLst>
              <a:ext uri="{FF2B5EF4-FFF2-40B4-BE49-F238E27FC236}">
                <a16:creationId xmlns:a16="http://schemas.microsoft.com/office/drawing/2014/main" id="{F61D9300-A14F-3214-7256-C38AF3027074}"/>
              </a:ext>
            </a:extLst>
          </p:cNvPr>
          <p:cNvSpPr txBox="1"/>
          <p:nvPr/>
        </p:nvSpPr>
        <p:spPr>
          <a:xfrm>
            <a:off x="4770251" y="1054881"/>
            <a:ext cx="3820213" cy="307777"/>
          </a:xfrm>
          <a:prstGeom prst="rect">
            <a:avLst/>
          </a:prstGeom>
          <a:noFill/>
        </p:spPr>
        <p:txBody>
          <a:bodyPr wrap="none" rtlCol="0">
            <a:spAutoFit/>
          </a:bodyPr>
          <a:lstStyle/>
          <a:p>
            <a:r>
              <a:rPr lang="en-CH" sz="1400" dirty="0">
                <a:solidFill>
                  <a:schemeClr val="accent6">
                    <a:lumMod val="50000"/>
                  </a:schemeClr>
                </a:solidFill>
              </a:rPr>
              <a:t>A </a:t>
            </a:r>
            <a:r>
              <a:rPr lang="en-CH" sz="1200" dirty="0">
                <a:solidFill>
                  <a:schemeClr val="accent6">
                    <a:lumMod val="50000"/>
                  </a:schemeClr>
                </a:solidFill>
              </a:rPr>
              <a:t>Portone</a:t>
            </a:r>
            <a:r>
              <a:rPr lang="en-CH" sz="1400" dirty="0">
                <a:solidFill>
                  <a:schemeClr val="accent6">
                    <a:lumMod val="50000"/>
                  </a:schemeClr>
                </a:solidFill>
              </a:rPr>
              <a:t>, P. Testoni, J. Lorenzo Gomez, F4E</a:t>
            </a:r>
          </a:p>
        </p:txBody>
      </p:sp>
      <p:sp>
        <p:nvSpPr>
          <p:cNvPr id="3" name="TextBox 2">
            <a:extLst>
              <a:ext uri="{FF2B5EF4-FFF2-40B4-BE49-F238E27FC236}">
                <a16:creationId xmlns:a16="http://schemas.microsoft.com/office/drawing/2014/main" id="{D5FEF38B-8A22-6D2E-7ED0-1F7C887E8F33}"/>
              </a:ext>
            </a:extLst>
          </p:cNvPr>
          <p:cNvSpPr txBox="1"/>
          <p:nvPr/>
        </p:nvSpPr>
        <p:spPr>
          <a:xfrm>
            <a:off x="3470098" y="6593609"/>
            <a:ext cx="914400" cy="914400"/>
          </a:xfrm>
          <a:prstGeom prst="rect">
            <a:avLst/>
          </a:prstGeom>
          <a:noFill/>
        </p:spPr>
        <p:txBody>
          <a:bodyPr wrap="none" lIns="0" tIns="0" rIns="0" bIns="0" rtlCol="0">
            <a:noAutofit/>
          </a:bodyPr>
          <a:lstStyle/>
          <a:p>
            <a:pPr>
              <a:lnSpc>
                <a:spcPct val="110000"/>
              </a:lnSpc>
              <a:spcBef>
                <a:spcPts val="0"/>
              </a:spcBef>
            </a:pPr>
            <a:r>
              <a:rPr lang="en-CH" sz="1400" kern="1000" spc="30" dirty="0">
                <a:latin typeface="+mn-lt"/>
                <a:cs typeface="Franklin Gothic Book"/>
              </a:rPr>
              <a:t>Slides courtesy of L. Bottura for the </a:t>
            </a:r>
            <a:r>
              <a:rPr lang="en-US" sz="1400" kern="1000" spc="30" dirty="0">
                <a:latin typeface="+mn-lt"/>
                <a:cs typeface="Franklin Gothic Book"/>
              </a:rPr>
              <a:t>for the Muon Magnets Working Group</a:t>
            </a:r>
          </a:p>
          <a:p>
            <a:pPr>
              <a:lnSpc>
                <a:spcPct val="110000"/>
              </a:lnSpc>
              <a:spcBef>
                <a:spcPts val="0"/>
              </a:spcBef>
            </a:pPr>
            <a:endParaRPr lang="en-US" sz="1400" kern="1000" spc="30" dirty="0">
              <a:latin typeface="+mn-lt"/>
              <a:cs typeface="Franklin Gothic Book"/>
            </a:endParaRPr>
          </a:p>
          <a:p>
            <a:pPr>
              <a:lnSpc>
                <a:spcPct val="110000"/>
              </a:lnSpc>
              <a:spcBef>
                <a:spcPts val="0"/>
              </a:spcBef>
            </a:pPr>
            <a:endParaRPr lang="en-CH" sz="1400" kern="1000" spc="30" dirty="0" err="1">
              <a:latin typeface="+mn-lt"/>
              <a:cs typeface="Franklin Gothic Book"/>
            </a:endParaRPr>
          </a:p>
        </p:txBody>
      </p:sp>
      <p:grpSp>
        <p:nvGrpSpPr>
          <p:cNvPr id="13" name="Group 12">
            <a:extLst>
              <a:ext uri="{FF2B5EF4-FFF2-40B4-BE49-F238E27FC236}">
                <a16:creationId xmlns:a16="http://schemas.microsoft.com/office/drawing/2014/main" id="{6D391EC7-8557-7417-29CF-E897BD40A247}"/>
              </a:ext>
            </a:extLst>
          </p:cNvPr>
          <p:cNvGrpSpPr/>
          <p:nvPr/>
        </p:nvGrpSpPr>
        <p:grpSpPr>
          <a:xfrm>
            <a:off x="611560" y="94822"/>
            <a:ext cx="1453251" cy="741890"/>
            <a:chOff x="-767690" y="-297291"/>
            <a:chExt cx="1592153" cy="812800"/>
          </a:xfrm>
        </p:grpSpPr>
        <p:sp>
          <p:nvSpPr>
            <p:cNvPr id="19" name="Rectangle 18">
              <a:extLst>
                <a:ext uri="{FF2B5EF4-FFF2-40B4-BE49-F238E27FC236}">
                  <a16:creationId xmlns:a16="http://schemas.microsoft.com/office/drawing/2014/main" id="{6513529B-06B9-154B-1636-32BB975661EE}"/>
                </a:ext>
              </a:extLst>
            </p:cNvPr>
            <p:cNvSpPr/>
            <p:nvPr/>
          </p:nvSpPr>
          <p:spPr bwMode="auto">
            <a:xfrm>
              <a:off x="-767690" y="-291636"/>
              <a:ext cx="1358899" cy="789085"/>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CH" sz="2400" b="0" i="0" u="none" strike="noStrike" cap="none" normalizeH="0" baseline="0">
                <a:ln>
                  <a:noFill/>
                </a:ln>
                <a:solidFill>
                  <a:schemeClr val="tx1"/>
                </a:solidFill>
                <a:effectLst/>
                <a:latin typeface="Times" charset="0"/>
              </a:endParaRPr>
            </a:p>
          </p:txBody>
        </p:sp>
        <p:pic>
          <p:nvPicPr>
            <p:cNvPr id="20" name="Picture 19">
              <a:extLst>
                <a:ext uri="{FF2B5EF4-FFF2-40B4-BE49-F238E27FC236}">
                  <a16:creationId xmlns:a16="http://schemas.microsoft.com/office/drawing/2014/main" id="{E62E3E61-F79D-41AD-3828-F685B5553569}"/>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534437" y="-297291"/>
              <a:ext cx="1358900" cy="812800"/>
            </a:xfrm>
            <a:prstGeom prst="rect">
              <a:avLst/>
            </a:prstGeom>
          </p:spPr>
        </p:pic>
      </p:grpSp>
    </p:spTree>
    <p:extLst>
      <p:ext uri="{BB962C8B-B14F-4D97-AF65-F5344CB8AC3E}">
        <p14:creationId xmlns:p14="http://schemas.microsoft.com/office/powerpoint/2010/main" val="39496409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 name="Picture 20">
            <a:extLst>
              <a:ext uri="{FF2B5EF4-FFF2-40B4-BE49-F238E27FC236}">
                <a16:creationId xmlns:a16="http://schemas.microsoft.com/office/drawing/2014/main" id="{60371A95-9D67-6728-2F1F-21CD08812D7E}"/>
              </a:ext>
            </a:extLst>
          </p:cNvPr>
          <p:cNvPicPr>
            <a:picLocks noChangeAspect="1"/>
          </p:cNvPicPr>
          <p:nvPr/>
        </p:nvPicPr>
        <p:blipFill>
          <a:blip r:embed="rId2"/>
          <a:stretch>
            <a:fillRect/>
          </a:stretch>
        </p:blipFill>
        <p:spPr>
          <a:xfrm>
            <a:off x="5853313" y="1465495"/>
            <a:ext cx="3202595" cy="4483636"/>
          </a:xfrm>
          <a:prstGeom prst="rect">
            <a:avLst/>
          </a:prstGeom>
        </p:spPr>
      </p:pic>
      <p:sp>
        <p:nvSpPr>
          <p:cNvPr id="2" name="Title 1">
            <a:extLst>
              <a:ext uri="{FF2B5EF4-FFF2-40B4-BE49-F238E27FC236}">
                <a16:creationId xmlns:a16="http://schemas.microsoft.com/office/drawing/2014/main" id="{B4B39F06-2CA0-F54A-C1FF-6483E902F08B}"/>
              </a:ext>
            </a:extLst>
          </p:cNvPr>
          <p:cNvSpPr>
            <a:spLocks noGrp="1"/>
          </p:cNvSpPr>
          <p:nvPr>
            <p:ph type="title"/>
          </p:nvPr>
        </p:nvSpPr>
        <p:spPr/>
        <p:txBody>
          <a:bodyPr/>
          <a:lstStyle/>
          <a:p>
            <a:r>
              <a:rPr lang="en-CH" dirty="0"/>
              <a:t>Final cooling (40 T)</a:t>
            </a:r>
          </a:p>
        </p:txBody>
      </p:sp>
      <p:sp>
        <p:nvSpPr>
          <p:cNvPr id="9" name="Content Placeholder 8">
            <a:extLst>
              <a:ext uri="{FF2B5EF4-FFF2-40B4-BE49-F238E27FC236}">
                <a16:creationId xmlns:a16="http://schemas.microsoft.com/office/drawing/2014/main" id="{A8FCEA6D-57EF-979C-2376-8D6BF5FA7C50}"/>
              </a:ext>
            </a:extLst>
          </p:cNvPr>
          <p:cNvSpPr>
            <a:spLocks noGrp="1"/>
          </p:cNvSpPr>
          <p:nvPr>
            <p:ph idx="1"/>
          </p:nvPr>
        </p:nvSpPr>
        <p:spPr/>
        <p:txBody>
          <a:bodyPr/>
          <a:lstStyle/>
          <a:p>
            <a:endParaRPr lang="en-CH"/>
          </a:p>
        </p:txBody>
      </p:sp>
      <p:sp>
        <p:nvSpPr>
          <p:cNvPr id="3" name="Slide Number Placeholder 5">
            <a:extLst>
              <a:ext uri="{FF2B5EF4-FFF2-40B4-BE49-F238E27FC236}">
                <a16:creationId xmlns:a16="http://schemas.microsoft.com/office/drawing/2014/main" id="{46493973-A80F-2029-2B64-9F81146F3E9E}"/>
              </a:ext>
            </a:extLst>
          </p:cNvPr>
          <p:cNvSpPr>
            <a:spLocks noGrp="1"/>
          </p:cNvSpPr>
          <p:nvPr>
            <p:ph type="sldNum" sz="quarter" idx="4"/>
          </p:nvPr>
        </p:nvSpPr>
        <p:spPr/>
        <p:txBody>
          <a:bodyPr/>
          <a:lstStyle/>
          <a:p>
            <a:fld id="{17918391-D411-FE40-AAD7-861AE5233E0E}" type="slidenum">
              <a:rPr lang="en-US" smtClean="0"/>
              <a:pPr/>
              <a:t>43</a:t>
            </a:fld>
            <a:endParaRPr lang="en-US" dirty="0"/>
          </a:p>
        </p:txBody>
      </p:sp>
      <p:sp>
        <p:nvSpPr>
          <p:cNvPr id="15" name="TextBox 14">
            <a:extLst>
              <a:ext uri="{FF2B5EF4-FFF2-40B4-BE49-F238E27FC236}">
                <a16:creationId xmlns:a16="http://schemas.microsoft.com/office/drawing/2014/main" id="{923D8B3C-3F53-5C5C-21E5-1190C9153F8A}"/>
              </a:ext>
            </a:extLst>
          </p:cNvPr>
          <p:cNvSpPr txBox="1"/>
          <p:nvPr/>
        </p:nvSpPr>
        <p:spPr>
          <a:xfrm>
            <a:off x="166758" y="6073278"/>
            <a:ext cx="1627369" cy="316240"/>
          </a:xfrm>
          <a:prstGeom prst="rect">
            <a:avLst/>
          </a:prstGeom>
          <a:noFill/>
        </p:spPr>
        <p:txBody>
          <a:bodyPr wrap="none" rtlCol="0">
            <a:spAutoFit/>
          </a:bodyPr>
          <a:lstStyle/>
          <a:p>
            <a:r>
              <a:rPr lang="en-CH" sz="1455" dirty="0"/>
              <a:t>B. Bordini, CERN</a:t>
            </a:r>
          </a:p>
        </p:txBody>
      </p:sp>
      <p:grpSp>
        <p:nvGrpSpPr>
          <p:cNvPr id="17" name="Group 16">
            <a:extLst>
              <a:ext uri="{FF2B5EF4-FFF2-40B4-BE49-F238E27FC236}">
                <a16:creationId xmlns:a16="http://schemas.microsoft.com/office/drawing/2014/main" id="{4CB04A55-C8C0-AB4A-EE59-F8894CB683C4}"/>
              </a:ext>
            </a:extLst>
          </p:cNvPr>
          <p:cNvGrpSpPr>
            <a:grpSpLocks noChangeAspect="1"/>
          </p:cNvGrpSpPr>
          <p:nvPr/>
        </p:nvGrpSpPr>
        <p:grpSpPr>
          <a:xfrm>
            <a:off x="166758" y="1877992"/>
            <a:ext cx="4091319" cy="4189091"/>
            <a:chOff x="7806675" y="1838042"/>
            <a:chExt cx="4356295" cy="4460400"/>
          </a:xfrm>
        </p:grpSpPr>
        <p:grpSp>
          <p:nvGrpSpPr>
            <p:cNvPr id="18" name="Group 17">
              <a:extLst>
                <a:ext uri="{FF2B5EF4-FFF2-40B4-BE49-F238E27FC236}">
                  <a16:creationId xmlns:a16="http://schemas.microsoft.com/office/drawing/2014/main" id="{20D921D7-3F32-8E60-B4DC-075A5AAE2A45}"/>
                </a:ext>
              </a:extLst>
            </p:cNvPr>
            <p:cNvGrpSpPr/>
            <p:nvPr/>
          </p:nvGrpSpPr>
          <p:grpSpPr>
            <a:xfrm>
              <a:off x="7806675" y="1838042"/>
              <a:ext cx="4356295" cy="4460400"/>
              <a:chOff x="7806675" y="1838042"/>
              <a:chExt cx="4356295" cy="4460400"/>
            </a:xfrm>
          </p:grpSpPr>
          <p:grpSp>
            <p:nvGrpSpPr>
              <p:cNvPr id="31" name="Group 30">
                <a:extLst>
                  <a:ext uri="{FF2B5EF4-FFF2-40B4-BE49-F238E27FC236}">
                    <a16:creationId xmlns:a16="http://schemas.microsoft.com/office/drawing/2014/main" id="{9E9C8072-6AAD-C12A-7A7B-38CD6BFF774F}"/>
                  </a:ext>
                </a:extLst>
              </p:cNvPr>
              <p:cNvGrpSpPr/>
              <p:nvPr/>
            </p:nvGrpSpPr>
            <p:grpSpPr>
              <a:xfrm>
                <a:off x="7806675" y="1838042"/>
                <a:ext cx="4356295" cy="4460400"/>
                <a:chOff x="7972146" y="2116716"/>
                <a:chExt cx="4356295" cy="4460400"/>
              </a:xfrm>
            </p:grpSpPr>
            <p:pic>
              <p:nvPicPr>
                <p:cNvPr id="38" name="Picture 37">
                  <a:extLst>
                    <a:ext uri="{FF2B5EF4-FFF2-40B4-BE49-F238E27FC236}">
                      <a16:creationId xmlns:a16="http://schemas.microsoft.com/office/drawing/2014/main" id="{EFAC68DD-2873-868A-F17B-8CA3A2B3DF32}"/>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7972146" y="2116716"/>
                  <a:ext cx="4356295" cy="4460400"/>
                </a:xfrm>
                <a:prstGeom prst="rect">
                  <a:avLst/>
                </a:prstGeom>
                <a:ln>
                  <a:solidFill>
                    <a:schemeClr val="tx1"/>
                  </a:solidFill>
                  <a:prstDash val="sysDash"/>
                </a:ln>
              </p:spPr>
            </p:pic>
            <p:grpSp>
              <p:nvGrpSpPr>
                <p:cNvPr id="39" name="Group 38">
                  <a:extLst>
                    <a:ext uri="{FF2B5EF4-FFF2-40B4-BE49-F238E27FC236}">
                      <a16:creationId xmlns:a16="http://schemas.microsoft.com/office/drawing/2014/main" id="{030E5D96-FBDA-0A16-DBDC-08324DF0511B}"/>
                    </a:ext>
                  </a:extLst>
                </p:cNvPr>
                <p:cNvGrpSpPr/>
                <p:nvPr/>
              </p:nvGrpSpPr>
              <p:grpSpPr>
                <a:xfrm>
                  <a:off x="8421823" y="2465429"/>
                  <a:ext cx="748654" cy="846485"/>
                  <a:chOff x="8335410" y="2479380"/>
                  <a:chExt cx="748654" cy="846485"/>
                </a:xfrm>
              </p:grpSpPr>
              <p:sp>
                <p:nvSpPr>
                  <p:cNvPr id="49" name="TextBox 48">
                    <a:extLst>
                      <a:ext uri="{FF2B5EF4-FFF2-40B4-BE49-F238E27FC236}">
                        <a16:creationId xmlns:a16="http://schemas.microsoft.com/office/drawing/2014/main" id="{1CFF0020-2D5A-5505-76C4-D13A13722C51}"/>
                      </a:ext>
                    </a:extLst>
                  </p:cNvPr>
                  <p:cNvSpPr txBox="1"/>
                  <p:nvPr/>
                </p:nvSpPr>
                <p:spPr>
                  <a:xfrm rot="16200000">
                    <a:off x="8140062" y="2674728"/>
                    <a:ext cx="846485" cy="455790"/>
                  </a:xfrm>
                  <a:prstGeom prst="rect">
                    <a:avLst/>
                  </a:prstGeom>
                  <a:noFill/>
                  <a:ln>
                    <a:noFill/>
                    <a:prstDash val="solid"/>
                  </a:ln>
                </p:spPr>
                <p:txBody>
                  <a:bodyPr wrap="square" rtlCol="0">
                    <a:spAutoFit/>
                  </a:bodyPr>
                  <a:lstStyle/>
                  <a:p>
                    <a:r>
                      <a:rPr lang="en-US" sz="1091" dirty="0"/>
                      <a:t>Inner Ring</a:t>
                    </a:r>
                    <a:endParaRPr lang="en-GB" sz="1091" dirty="0"/>
                  </a:p>
                </p:txBody>
              </p:sp>
              <p:cxnSp>
                <p:nvCxnSpPr>
                  <p:cNvPr id="50" name="Straight Arrow Connector 49">
                    <a:extLst>
                      <a:ext uri="{FF2B5EF4-FFF2-40B4-BE49-F238E27FC236}">
                        <a16:creationId xmlns:a16="http://schemas.microsoft.com/office/drawing/2014/main" id="{AF5BCA4A-7FA1-63F0-F2E5-D7C11BC0819B}"/>
                      </a:ext>
                    </a:extLst>
                  </p:cNvPr>
                  <p:cNvCxnSpPr>
                    <a:cxnSpLocks/>
                    <a:stCxn id="49" idx="2"/>
                  </p:cNvCxnSpPr>
                  <p:nvPr/>
                </p:nvCxnSpPr>
                <p:spPr bwMode="auto">
                  <a:xfrm>
                    <a:off x="8791200" y="2902623"/>
                    <a:ext cx="292864" cy="125433"/>
                  </a:xfrm>
                  <a:prstGeom prst="straightConnector1">
                    <a:avLst/>
                  </a:prstGeom>
                  <a:solidFill>
                    <a:srgbClr val="FFFFFF"/>
                  </a:solidFill>
                  <a:ln w="9525" cap="flat" cmpd="sng" algn="ctr">
                    <a:solidFill>
                      <a:schemeClr val="tx1"/>
                    </a:solidFill>
                    <a:prstDash val="solid"/>
                    <a:round/>
                    <a:headEnd type="none" w="med" len="med"/>
                    <a:tailEnd type="oval" w="sm" len="sm"/>
                  </a:ln>
                  <a:effectLst/>
                </p:spPr>
              </p:cxnSp>
            </p:grpSp>
            <p:grpSp>
              <p:nvGrpSpPr>
                <p:cNvPr id="40" name="Group 39">
                  <a:extLst>
                    <a:ext uri="{FF2B5EF4-FFF2-40B4-BE49-F238E27FC236}">
                      <a16:creationId xmlns:a16="http://schemas.microsoft.com/office/drawing/2014/main" id="{4D285FC7-F533-E8D7-1853-57FB6CD7EEE0}"/>
                    </a:ext>
                  </a:extLst>
                </p:cNvPr>
                <p:cNvGrpSpPr/>
                <p:nvPr/>
              </p:nvGrpSpPr>
              <p:grpSpPr>
                <a:xfrm rot="10800000">
                  <a:off x="10124321" y="2972561"/>
                  <a:ext cx="1013507" cy="910211"/>
                  <a:chOff x="8632952" y="2596058"/>
                  <a:chExt cx="1013507" cy="910211"/>
                </a:xfrm>
              </p:grpSpPr>
              <p:sp>
                <p:nvSpPr>
                  <p:cNvPr id="47" name="TextBox 46">
                    <a:extLst>
                      <a:ext uri="{FF2B5EF4-FFF2-40B4-BE49-F238E27FC236}">
                        <a16:creationId xmlns:a16="http://schemas.microsoft.com/office/drawing/2014/main" id="{34D69B43-2225-03E6-07B2-A1BFB5D5A8D6}"/>
                      </a:ext>
                    </a:extLst>
                  </p:cNvPr>
                  <p:cNvSpPr txBox="1"/>
                  <p:nvPr/>
                </p:nvSpPr>
                <p:spPr>
                  <a:xfrm rot="16200000">
                    <a:off x="8316372" y="2912638"/>
                    <a:ext cx="910211" cy="277051"/>
                  </a:xfrm>
                  <a:prstGeom prst="rect">
                    <a:avLst/>
                  </a:prstGeom>
                  <a:noFill/>
                  <a:ln>
                    <a:noFill/>
                    <a:prstDash val="sysDash"/>
                  </a:ln>
                </p:spPr>
                <p:txBody>
                  <a:bodyPr wrap="square" rtlCol="0">
                    <a:spAutoFit/>
                  </a:bodyPr>
                  <a:lstStyle/>
                  <a:p>
                    <a:r>
                      <a:rPr lang="en-US" sz="1091" dirty="0"/>
                      <a:t>Outer Ring</a:t>
                    </a:r>
                    <a:endParaRPr lang="en-GB" sz="1091" dirty="0"/>
                  </a:p>
                </p:txBody>
              </p:sp>
              <p:cxnSp>
                <p:nvCxnSpPr>
                  <p:cNvPr id="48" name="Straight Arrow Connector 47">
                    <a:extLst>
                      <a:ext uri="{FF2B5EF4-FFF2-40B4-BE49-F238E27FC236}">
                        <a16:creationId xmlns:a16="http://schemas.microsoft.com/office/drawing/2014/main" id="{AA1DC05E-6E3B-15BF-6E73-D423015D86AA}"/>
                      </a:ext>
                    </a:extLst>
                  </p:cNvPr>
                  <p:cNvCxnSpPr>
                    <a:cxnSpLocks/>
                    <a:stCxn id="47" idx="2"/>
                  </p:cNvCxnSpPr>
                  <p:nvPr/>
                </p:nvCxnSpPr>
                <p:spPr bwMode="auto">
                  <a:xfrm rot="10800000" flipH="1" flipV="1">
                    <a:off x="8910002" y="3051162"/>
                    <a:ext cx="736457" cy="100750"/>
                  </a:xfrm>
                  <a:prstGeom prst="straightConnector1">
                    <a:avLst/>
                  </a:prstGeom>
                  <a:solidFill>
                    <a:srgbClr val="FFFFFF"/>
                  </a:solidFill>
                  <a:ln w="9525" cap="flat" cmpd="sng" algn="ctr">
                    <a:solidFill>
                      <a:schemeClr val="tx1"/>
                    </a:solidFill>
                    <a:prstDash val="solid"/>
                    <a:round/>
                    <a:headEnd type="none" w="med" len="med"/>
                    <a:tailEnd type="oval" w="sm" len="sm"/>
                  </a:ln>
                  <a:effectLst/>
                </p:spPr>
              </p:cxnSp>
            </p:grpSp>
            <p:grpSp>
              <p:nvGrpSpPr>
                <p:cNvPr id="41" name="Group 40">
                  <a:extLst>
                    <a:ext uri="{FF2B5EF4-FFF2-40B4-BE49-F238E27FC236}">
                      <a16:creationId xmlns:a16="http://schemas.microsoft.com/office/drawing/2014/main" id="{7AF7E6E9-93C1-5093-D1CC-9B1FEC2C4EBD}"/>
                    </a:ext>
                  </a:extLst>
                </p:cNvPr>
                <p:cNvGrpSpPr/>
                <p:nvPr/>
              </p:nvGrpSpPr>
              <p:grpSpPr>
                <a:xfrm rot="10800000">
                  <a:off x="9701357" y="4063500"/>
                  <a:ext cx="1436469" cy="1183430"/>
                  <a:chOff x="8549617" y="2307323"/>
                  <a:chExt cx="1436469" cy="1183430"/>
                </a:xfrm>
              </p:grpSpPr>
              <p:sp>
                <p:nvSpPr>
                  <p:cNvPr id="45" name="TextBox 44">
                    <a:extLst>
                      <a:ext uri="{FF2B5EF4-FFF2-40B4-BE49-F238E27FC236}">
                        <a16:creationId xmlns:a16="http://schemas.microsoft.com/office/drawing/2014/main" id="{B6C5DD0F-63B8-145A-901D-8DFAE97C489A}"/>
                      </a:ext>
                    </a:extLst>
                  </p:cNvPr>
                  <p:cNvSpPr txBox="1"/>
                  <p:nvPr/>
                </p:nvSpPr>
                <p:spPr>
                  <a:xfrm rot="16200000">
                    <a:off x="8096428" y="2760512"/>
                    <a:ext cx="1183430" cy="277051"/>
                  </a:xfrm>
                  <a:prstGeom prst="rect">
                    <a:avLst/>
                  </a:prstGeom>
                  <a:noFill/>
                  <a:ln>
                    <a:noFill/>
                    <a:prstDash val="sysDash"/>
                  </a:ln>
                </p:spPr>
                <p:txBody>
                  <a:bodyPr wrap="square" rtlCol="0">
                    <a:spAutoFit/>
                  </a:bodyPr>
                  <a:lstStyle/>
                  <a:p>
                    <a:r>
                      <a:rPr lang="en-US" sz="1091" dirty="0"/>
                      <a:t>‘Modular’ Coil</a:t>
                    </a:r>
                    <a:endParaRPr lang="en-GB" sz="1091" dirty="0"/>
                  </a:p>
                </p:txBody>
              </p:sp>
              <p:cxnSp>
                <p:nvCxnSpPr>
                  <p:cNvPr id="46" name="Straight Arrow Connector 45">
                    <a:extLst>
                      <a:ext uri="{FF2B5EF4-FFF2-40B4-BE49-F238E27FC236}">
                        <a16:creationId xmlns:a16="http://schemas.microsoft.com/office/drawing/2014/main" id="{F7CFBE10-227B-F4BC-10D3-20373D4362F5}"/>
                      </a:ext>
                    </a:extLst>
                  </p:cNvPr>
                  <p:cNvCxnSpPr>
                    <a:cxnSpLocks/>
                    <a:stCxn id="45" idx="2"/>
                  </p:cNvCxnSpPr>
                  <p:nvPr/>
                </p:nvCxnSpPr>
                <p:spPr bwMode="auto">
                  <a:xfrm rot="10800000" flipH="1" flipV="1">
                    <a:off x="8826668" y="2899037"/>
                    <a:ext cx="1159418" cy="313637"/>
                  </a:xfrm>
                  <a:prstGeom prst="straightConnector1">
                    <a:avLst/>
                  </a:prstGeom>
                  <a:solidFill>
                    <a:srgbClr val="FFFFFF"/>
                  </a:solidFill>
                  <a:ln w="9525" cap="flat" cmpd="sng" algn="ctr">
                    <a:solidFill>
                      <a:srgbClr val="FFC000"/>
                    </a:solidFill>
                    <a:prstDash val="solid"/>
                    <a:round/>
                    <a:headEnd type="none" w="med" len="med"/>
                    <a:tailEnd type="oval" w="sm" len="sm"/>
                  </a:ln>
                  <a:effectLst/>
                </p:spPr>
              </p:cxnSp>
            </p:grpSp>
            <p:grpSp>
              <p:nvGrpSpPr>
                <p:cNvPr id="42" name="Group 41">
                  <a:extLst>
                    <a:ext uri="{FF2B5EF4-FFF2-40B4-BE49-F238E27FC236}">
                      <a16:creationId xmlns:a16="http://schemas.microsoft.com/office/drawing/2014/main" id="{FCDCE612-5CDF-AD49-18CA-A26F9D842C8F}"/>
                    </a:ext>
                  </a:extLst>
                </p:cNvPr>
                <p:cNvGrpSpPr/>
                <p:nvPr/>
              </p:nvGrpSpPr>
              <p:grpSpPr>
                <a:xfrm>
                  <a:off x="8511192" y="4276634"/>
                  <a:ext cx="441216" cy="1961205"/>
                  <a:chOff x="8415393" y="4276634"/>
                  <a:chExt cx="441216" cy="1961205"/>
                </a:xfrm>
              </p:grpSpPr>
              <p:sp>
                <p:nvSpPr>
                  <p:cNvPr id="43" name="TextBox 42">
                    <a:extLst>
                      <a:ext uri="{FF2B5EF4-FFF2-40B4-BE49-F238E27FC236}">
                        <a16:creationId xmlns:a16="http://schemas.microsoft.com/office/drawing/2014/main" id="{B275FC98-EFE9-58E4-B69B-B5D11E1F0C18}"/>
                      </a:ext>
                    </a:extLst>
                  </p:cNvPr>
                  <p:cNvSpPr txBox="1"/>
                  <p:nvPr/>
                </p:nvSpPr>
                <p:spPr>
                  <a:xfrm rot="16200000">
                    <a:off x="7573316" y="5118711"/>
                    <a:ext cx="1961205" cy="277051"/>
                  </a:xfrm>
                  <a:prstGeom prst="rect">
                    <a:avLst/>
                  </a:prstGeom>
                  <a:noFill/>
                  <a:ln>
                    <a:noFill/>
                    <a:prstDash val="solid"/>
                  </a:ln>
                </p:spPr>
                <p:txBody>
                  <a:bodyPr wrap="square" rtlCol="0">
                    <a:spAutoFit/>
                  </a:bodyPr>
                  <a:lstStyle/>
                  <a:p>
                    <a:r>
                      <a:rPr lang="en-US" sz="1091" dirty="0"/>
                      <a:t>1 %  Field Homogeneity</a:t>
                    </a:r>
                    <a:endParaRPr lang="en-GB" sz="1091" dirty="0"/>
                  </a:p>
                </p:txBody>
              </p:sp>
              <p:cxnSp>
                <p:nvCxnSpPr>
                  <p:cNvPr id="44" name="Straight Arrow Connector 43">
                    <a:extLst>
                      <a:ext uri="{FF2B5EF4-FFF2-40B4-BE49-F238E27FC236}">
                        <a16:creationId xmlns:a16="http://schemas.microsoft.com/office/drawing/2014/main" id="{B5E8AD3D-EA55-6FD3-D437-6CCF4CB8F06C}"/>
                      </a:ext>
                    </a:extLst>
                  </p:cNvPr>
                  <p:cNvCxnSpPr>
                    <a:cxnSpLocks/>
                    <a:stCxn id="43" idx="2"/>
                  </p:cNvCxnSpPr>
                  <p:nvPr/>
                </p:nvCxnSpPr>
                <p:spPr bwMode="auto">
                  <a:xfrm flipV="1">
                    <a:off x="8692445" y="5042261"/>
                    <a:ext cx="164164" cy="214975"/>
                  </a:xfrm>
                  <a:prstGeom prst="straightConnector1">
                    <a:avLst/>
                  </a:prstGeom>
                  <a:solidFill>
                    <a:srgbClr val="FFFFFF"/>
                  </a:solidFill>
                  <a:ln w="9525" cap="flat" cmpd="sng" algn="ctr">
                    <a:solidFill>
                      <a:schemeClr val="tx1"/>
                    </a:solidFill>
                    <a:prstDash val="solid"/>
                    <a:round/>
                    <a:headEnd type="none" w="med" len="med"/>
                    <a:tailEnd type="oval" w="sm" len="sm"/>
                  </a:ln>
                  <a:effectLst/>
                </p:spPr>
              </p:cxnSp>
            </p:grpSp>
          </p:grpSp>
          <p:grpSp>
            <p:nvGrpSpPr>
              <p:cNvPr id="32" name="Group 31">
                <a:extLst>
                  <a:ext uri="{FF2B5EF4-FFF2-40B4-BE49-F238E27FC236}">
                    <a16:creationId xmlns:a16="http://schemas.microsoft.com/office/drawing/2014/main" id="{09172CBD-D867-0CFE-A266-6D4932BC3C08}"/>
                  </a:ext>
                </a:extLst>
              </p:cNvPr>
              <p:cNvGrpSpPr/>
              <p:nvPr/>
            </p:nvGrpSpPr>
            <p:grpSpPr>
              <a:xfrm>
                <a:off x="8338707" y="3077791"/>
                <a:ext cx="491164" cy="781779"/>
                <a:chOff x="8443214" y="3365184"/>
                <a:chExt cx="491164" cy="781779"/>
              </a:xfrm>
            </p:grpSpPr>
            <p:sp>
              <p:nvSpPr>
                <p:cNvPr id="35" name="TextBox 34">
                  <a:extLst>
                    <a:ext uri="{FF2B5EF4-FFF2-40B4-BE49-F238E27FC236}">
                      <a16:creationId xmlns:a16="http://schemas.microsoft.com/office/drawing/2014/main" id="{616CD5B4-B7CD-D123-E7DD-6A064966F57A}"/>
                    </a:ext>
                  </a:extLst>
                </p:cNvPr>
                <p:cNvSpPr txBox="1"/>
                <p:nvPr/>
              </p:nvSpPr>
              <p:spPr>
                <a:xfrm rot="16200000">
                  <a:off x="8274365" y="3701062"/>
                  <a:ext cx="614750" cy="277051"/>
                </a:xfrm>
                <a:prstGeom prst="rect">
                  <a:avLst/>
                </a:prstGeom>
                <a:noFill/>
              </p:spPr>
              <p:txBody>
                <a:bodyPr wrap="square" rtlCol="0">
                  <a:spAutoFit/>
                </a:bodyPr>
                <a:lstStyle/>
                <a:p>
                  <a:r>
                    <a:rPr lang="en-GB" sz="1091" dirty="0"/>
                    <a:t>Bore</a:t>
                  </a:r>
                </a:p>
              </p:txBody>
            </p:sp>
            <p:cxnSp>
              <p:nvCxnSpPr>
                <p:cNvPr id="36" name="Straight Arrow Connector 35">
                  <a:extLst>
                    <a:ext uri="{FF2B5EF4-FFF2-40B4-BE49-F238E27FC236}">
                      <a16:creationId xmlns:a16="http://schemas.microsoft.com/office/drawing/2014/main" id="{53B72E8A-67B5-B782-97EE-F9CE5E29FD38}"/>
                    </a:ext>
                  </a:extLst>
                </p:cNvPr>
                <p:cNvCxnSpPr>
                  <a:cxnSpLocks/>
                  <a:stCxn id="35" idx="2"/>
                </p:cNvCxnSpPr>
                <p:nvPr/>
              </p:nvCxnSpPr>
              <p:spPr bwMode="auto">
                <a:xfrm flipV="1">
                  <a:off x="8720265" y="3365184"/>
                  <a:ext cx="214113" cy="474403"/>
                </a:xfrm>
                <a:prstGeom prst="straightConnector1">
                  <a:avLst/>
                </a:prstGeom>
                <a:solidFill>
                  <a:srgbClr val="FFFFFF"/>
                </a:solidFill>
                <a:ln w="9525" cap="flat" cmpd="sng" algn="ctr">
                  <a:solidFill>
                    <a:schemeClr val="tx1"/>
                  </a:solidFill>
                  <a:prstDash val="solid"/>
                  <a:round/>
                  <a:headEnd type="none" w="med" len="med"/>
                  <a:tailEnd type="oval" w="sm" len="sm"/>
                </a:ln>
                <a:effectLst/>
              </p:spPr>
            </p:cxnSp>
            <p:cxnSp>
              <p:nvCxnSpPr>
                <p:cNvPr id="37" name="Straight Arrow Connector 36">
                  <a:extLst>
                    <a:ext uri="{FF2B5EF4-FFF2-40B4-BE49-F238E27FC236}">
                      <a16:creationId xmlns:a16="http://schemas.microsoft.com/office/drawing/2014/main" id="{2DAC775B-0CE3-9E9C-8584-DE9BEFDB27BC}"/>
                    </a:ext>
                  </a:extLst>
                </p:cNvPr>
                <p:cNvCxnSpPr>
                  <a:cxnSpLocks/>
                  <a:stCxn id="35" idx="2"/>
                </p:cNvCxnSpPr>
                <p:nvPr/>
              </p:nvCxnSpPr>
              <p:spPr bwMode="auto">
                <a:xfrm>
                  <a:off x="8720265" y="3839587"/>
                  <a:ext cx="214113" cy="147336"/>
                </a:xfrm>
                <a:prstGeom prst="straightConnector1">
                  <a:avLst/>
                </a:prstGeom>
                <a:solidFill>
                  <a:srgbClr val="FFFFFF"/>
                </a:solidFill>
                <a:ln w="9525" cap="flat" cmpd="sng" algn="ctr">
                  <a:solidFill>
                    <a:schemeClr val="tx1"/>
                  </a:solidFill>
                  <a:prstDash val="solid"/>
                  <a:round/>
                  <a:headEnd type="none" w="med" len="med"/>
                  <a:tailEnd type="oval" w="sm" len="sm"/>
                </a:ln>
                <a:effectLst/>
              </p:spPr>
            </p:cxnSp>
          </p:grpSp>
          <p:sp>
            <p:nvSpPr>
              <p:cNvPr id="33" name="TextBox 32">
                <a:extLst>
                  <a:ext uri="{FF2B5EF4-FFF2-40B4-BE49-F238E27FC236}">
                    <a16:creationId xmlns:a16="http://schemas.microsoft.com/office/drawing/2014/main" id="{0C2C61CD-03A6-941A-604A-EF5A0EF91E8E}"/>
                  </a:ext>
                </a:extLst>
              </p:cNvPr>
              <p:cNvSpPr txBox="1"/>
              <p:nvPr/>
            </p:nvSpPr>
            <p:spPr>
              <a:xfrm rot="5400000">
                <a:off x="10312864" y="5292275"/>
                <a:ext cx="1041930" cy="455790"/>
              </a:xfrm>
              <a:prstGeom prst="rect">
                <a:avLst/>
              </a:prstGeom>
              <a:noFill/>
              <a:ln>
                <a:noFill/>
                <a:prstDash val="sysDash"/>
              </a:ln>
            </p:spPr>
            <p:txBody>
              <a:bodyPr wrap="square" rtlCol="0">
                <a:spAutoFit/>
              </a:bodyPr>
              <a:lstStyle/>
              <a:p>
                <a:r>
                  <a:rPr lang="en-US" sz="1091" dirty="0"/>
                  <a:t>Support Plate</a:t>
                </a:r>
                <a:endParaRPr lang="en-GB" sz="1091" dirty="0"/>
              </a:p>
            </p:txBody>
          </p:sp>
          <p:cxnSp>
            <p:nvCxnSpPr>
              <p:cNvPr id="34" name="Straight Arrow Connector 33">
                <a:extLst>
                  <a:ext uri="{FF2B5EF4-FFF2-40B4-BE49-F238E27FC236}">
                    <a16:creationId xmlns:a16="http://schemas.microsoft.com/office/drawing/2014/main" id="{227E2C11-069A-696B-6D67-EC2644E5820A}"/>
                  </a:ext>
                </a:extLst>
              </p:cNvPr>
              <p:cNvCxnSpPr>
                <a:cxnSpLocks/>
                <a:stCxn id="33" idx="2"/>
              </p:cNvCxnSpPr>
              <p:nvPr/>
            </p:nvCxnSpPr>
            <p:spPr bwMode="auto">
              <a:xfrm flipH="1" flipV="1">
                <a:off x="10026140" y="5111713"/>
                <a:ext cx="579795" cy="408458"/>
              </a:xfrm>
              <a:prstGeom prst="straightConnector1">
                <a:avLst/>
              </a:prstGeom>
              <a:solidFill>
                <a:srgbClr val="FFFFFF"/>
              </a:solidFill>
              <a:ln w="9525" cap="flat" cmpd="sng" algn="ctr">
                <a:solidFill>
                  <a:schemeClr val="tx1"/>
                </a:solidFill>
                <a:prstDash val="solid"/>
                <a:round/>
                <a:headEnd type="none" w="med" len="med"/>
                <a:tailEnd type="oval" w="sm" len="sm"/>
              </a:ln>
              <a:effectLst/>
            </p:spPr>
          </p:cxnSp>
        </p:grpSp>
        <p:sp>
          <p:nvSpPr>
            <p:cNvPr id="27" name="TextBox 26">
              <a:extLst>
                <a:ext uri="{FF2B5EF4-FFF2-40B4-BE49-F238E27FC236}">
                  <a16:creationId xmlns:a16="http://schemas.microsoft.com/office/drawing/2014/main" id="{7AB2FA52-79F4-B0B7-94CB-0F64629100C0}"/>
                </a:ext>
              </a:extLst>
            </p:cNvPr>
            <p:cNvSpPr txBox="1"/>
            <p:nvPr/>
          </p:nvSpPr>
          <p:spPr>
            <a:xfrm rot="5400000">
              <a:off x="10809923" y="2471472"/>
              <a:ext cx="1269645" cy="277051"/>
            </a:xfrm>
            <a:prstGeom prst="rect">
              <a:avLst/>
            </a:prstGeom>
            <a:noFill/>
            <a:ln>
              <a:noFill/>
              <a:prstDash val="sysDash"/>
            </a:ln>
          </p:spPr>
          <p:txBody>
            <a:bodyPr wrap="square" rtlCol="0">
              <a:spAutoFit/>
            </a:bodyPr>
            <a:lstStyle/>
            <a:p>
              <a:r>
                <a:rPr lang="en-US" sz="1091" dirty="0"/>
                <a:t>‘Correction’ Coil</a:t>
              </a:r>
              <a:endParaRPr lang="en-GB" sz="1091" dirty="0"/>
            </a:p>
          </p:txBody>
        </p:sp>
        <p:cxnSp>
          <p:nvCxnSpPr>
            <p:cNvPr id="28" name="Straight Arrow Connector 27">
              <a:extLst>
                <a:ext uri="{FF2B5EF4-FFF2-40B4-BE49-F238E27FC236}">
                  <a16:creationId xmlns:a16="http://schemas.microsoft.com/office/drawing/2014/main" id="{AC6A6156-B1BD-96F6-0031-370BF215DE3C}"/>
                </a:ext>
              </a:extLst>
            </p:cNvPr>
            <p:cNvCxnSpPr>
              <a:cxnSpLocks/>
              <a:stCxn id="27" idx="2"/>
            </p:cNvCxnSpPr>
            <p:nvPr/>
          </p:nvCxnSpPr>
          <p:spPr bwMode="auto">
            <a:xfrm flipH="1" flipV="1">
              <a:off x="9535886" y="2472085"/>
              <a:ext cx="1770334" cy="137913"/>
            </a:xfrm>
            <a:prstGeom prst="straightConnector1">
              <a:avLst/>
            </a:prstGeom>
            <a:solidFill>
              <a:srgbClr val="FFFFFF"/>
            </a:solidFill>
            <a:ln w="9525" cap="flat" cmpd="sng" algn="ctr">
              <a:solidFill>
                <a:schemeClr val="accent4"/>
              </a:solidFill>
              <a:prstDash val="solid"/>
              <a:round/>
              <a:headEnd type="none" w="med" len="med"/>
              <a:tailEnd type="oval" w="sm" len="sm"/>
            </a:ln>
            <a:effectLst/>
          </p:spPr>
        </p:cxnSp>
        <p:cxnSp>
          <p:nvCxnSpPr>
            <p:cNvPr id="29" name="Straight Arrow Connector 28">
              <a:extLst>
                <a:ext uri="{FF2B5EF4-FFF2-40B4-BE49-F238E27FC236}">
                  <a16:creationId xmlns:a16="http://schemas.microsoft.com/office/drawing/2014/main" id="{76ADBD15-9FD1-4407-9ACF-FF26239CFCCF}"/>
                </a:ext>
              </a:extLst>
            </p:cNvPr>
            <p:cNvCxnSpPr>
              <a:cxnSpLocks/>
              <a:stCxn id="27" idx="2"/>
            </p:cNvCxnSpPr>
            <p:nvPr/>
          </p:nvCxnSpPr>
          <p:spPr bwMode="auto">
            <a:xfrm flipH="1" flipV="1">
              <a:off x="9535886" y="2337140"/>
              <a:ext cx="1770334" cy="272858"/>
            </a:xfrm>
            <a:prstGeom prst="straightConnector1">
              <a:avLst/>
            </a:prstGeom>
            <a:solidFill>
              <a:srgbClr val="FFFFFF"/>
            </a:solidFill>
            <a:ln w="9525" cap="flat" cmpd="sng" algn="ctr">
              <a:solidFill>
                <a:schemeClr val="accent4"/>
              </a:solidFill>
              <a:prstDash val="solid"/>
              <a:round/>
              <a:headEnd type="none" w="med" len="med"/>
              <a:tailEnd type="oval" w="sm" len="sm"/>
            </a:ln>
            <a:effectLst/>
          </p:spPr>
        </p:cxnSp>
        <p:cxnSp>
          <p:nvCxnSpPr>
            <p:cNvPr id="30" name="Straight Arrow Connector 29">
              <a:extLst>
                <a:ext uri="{FF2B5EF4-FFF2-40B4-BE49-F238E27FC236}">
                  <a16:creationId xmlns:a16="http://schemas.microsoft.com/office/drawing/2014/main" id="{A15648CC-E01D-9D16-7BF8-13A141329D67}"/>
                </a:ext>
              </a:extLst>
            </p:cNvPr>
            <p:cNvCxnSpPr>
              <a:cxnSpLocks/>
              <a:stCxn id="27" idx="2"/>
            </p:cNvCxnSpPr>
            <p:nvPr/>
          </p:nvCxnSpPr>
          <p:spPr bwMode="auto">
            <a:xfrm flipH="1">
              <a:off x="9493830" y="2609998"/>
              <a:ext cx="1812390" cy="10305"/>
            </a:xfrm>
            <a:prstGeom prst="straightConnector1">
              <a:avLst/>
            </a:prstGeom>
            <a:solidFill>
              <a:srgbClr val="FFFFFF"/>
            </a:solidFill>
            <a:ln w="9525" cap="flat" cmpd="sng" algn="ctr">
              <a:solidFill>
                <a:schemeClr val="accent4"/>
              </a:solidFill>
              <a:prstDash val="solid"/>
              <a:round/>
              <a:headEnd type="none" w="med" len="med"/>
              <a:tailEnd type="oval" w="sm" len="sm"/>
            </a:ln>
            <a:effectLst/>
          </p:spPr>
        </p:cxnSp>
      </p:grpSp>
      <p:sp>
        <p:nvSpPr>
          <p:cNvPr id="16" name="TextBox 15">
            <a:extLst>
              <a:ext uri="{FF2B5EF4-FFF2-40B4-BE49-F238E27FC236}">
                <a16:creationId xmlns:a16="http://schemas.microsoft.com/office/drawing/2014/main" id="{DD271C21-2ED7-F794-4247-D8F9191EC882}"/>
              </a:ext>
            </a:extLst>
          </p:cNvPr>
          <p:cNvSpPr txBox="1"/>
          <p:nvPr/>
        </p:nvSpPr>
        <p:spPr>
          <a:xfrm>
            <a:off x="7262857" y="5815698"/>
            <a:ext cx="1573892" cy="316240"/>
          </a:xfrm>
          <a:prstGeom prst="rect">
            <a:avLst/>
          </a:prstGeom>
          <a:noFill/>
        </p:spPr>
        <p:txBody>
          <a:bodyPr wrap="none" rtlCol="0">
            <a:spAutoFit/>
          </a:bodyPr>
          <a:lstStyle/>
          <a:p>
            <a:r>
              <a:rPr lang="en-CH" sz="1455" dirty="0"/>
              <a:t>T. Mulder, CERN</a:t>
            </a:r>
          </a:p>
        </p:txBody>
      </p:sp>
      <p:pic>
        <p:nvPicPr>
          <p:cNvPr id="14" name="Picture 13">
            <a:extLst>
              <a:ext uri="{FF2B5EF4-FFF2-40B4-BE49-F238E27FC236}">
                <a16:creationId xmlns:a16="http://schemas.microsoft.com/office/drawing/2014/main" id="{64C486DA-A683-F324-96B1-E6867DED9618}"/>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4634742" y="1605332"/>
            <a:ext cx="1936080" cy="2912727"/>
          </a:xfrm>
          <a:prstGeom prst="rect">
            <a:avLst/>
          </a:prstGeom>
        </p:spPr>
      </p:pic>
      <p:pic>
        <p:nvPicPr>
          <p:cNvPr id="23" name="Picture 22" descr="A picture containing text, measuring stick&#10;&#10;Description automatically generated">
            <a:extLst>
              <a:ext uri="{FF2B5EF4-FFF2-40B4-BE49-F238E27FC236}">
                <a16:creationId xmlns:a16="http://schemas.microsoft.com/office/drawing/2014/main" id="{7D583DF9-881A-998F-AA12-9565F44D1572}"/>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4373283" y="4451363"/>
            <a:ext cx="2551249" cy="1417361"/>
          </a:xfrm>
          <a:prstGeom prst="rect">
            <a:avLst/>
          </a:prstGeom>
        </p:spPr>
      </p:pic>
      <p:sp>
        <p:nvSpPr>
          <p:cNvPr id="24" name="TextBox 23">
            <a:extLst>
              <a:ext uri="{FF2B5EF4-FFF2-40B4-BE49-F238E27FC236}">
                <a16:creationId xmlns:a16="http://schemas.microsoft.com/office/drawing/2014/main" id="{7356C825-7079-4E3C-EDEB-B77C52B66C6E}"/>
              </a:ext>
            </a:extLst>
          </p:cNvPr>
          <p:cNvSpPr txBox="1"/>
          <p:nvPr/>
        </p:nvSpPr>
        <p:spPr>
          <a:xfrm>
            <a:off x="4390253" y="5854335"/>
            <a:ext cx="1627369" cy="316240"/>
          </a:xfrm>
          <a:prstGeom prst="rect">
            <a:avLst/>
          </a:prstGeom>
          <a:noFill/>
        </p:spPr>
        <p:txBody>
          <a:bodyPr wrap="none" rtlCol="0">
            <a:spAutoFit/>
          </a:bodyPr>
          <a:lstStyle/>
          <a:p>
            <a:r>
              <a:rPr lang="en-CH" sz="1455" dirty="0"/>
              <a:t>B. Bordini, CERN</a:t>
            </a:r>
          </a:p>
        </p:txBody>
      </p:sp>
      <p:pic>
        <p:nvPicPr>
          <p:cNvPr id="51" name="Picture 50" descr="A picture containing text, clipart&#10;&#10;Description automatically generated">
            <a:extLst>
              <a:ext uri="{FF2B5EF4-FFF2-40B4-BE49-F238E27FC236}">
                <a16:creationId xmlns:a16="http://schemas.microsoft.com/office/drawing/2014/main" id="{C90E9481-53AB-986C-8F25-121F857B1036}"/>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635060" y="849541"/>
            <a:ext cx="3169377" cy="752727"/>
          </a:xfrm>
          <a:prstGeom prst="rect">
            <a:avLst/>
          </a:prstGeom>
        </p:spPr>
      </p:pic>
      <p:pic>
        <p:nvPicPr>
          <p:cNvPr id="53" name="Picture 52" descr="Logo, company name&#10;&#10;Description automatically generated">
            <a:extLst>
              <a:ext uri="{FF2B5EF4-FFF2-40B4-BE49-F238E27FC236}">
                <a16:creationId xmlns:a16="http://schemas.microsoft.com/office/drawing/2014/main" id="{E33BFA88-C6AA-7DF6-74F1-170B7369F6EE}"/>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5339566" y="874639"/>
            <a:ext cx="2175312" cy="752727"/>
          </a:xfrm>
          <a:prstGeom prst="rect">
            <a:avLst/>
          </a:prstGeom>
        </p:spPr>
      </p:pic>
      <p:sp>
        <p:nvSpPr>
          <p:cNvPr id="54" name="TextBox 53">
            <a:extLst>
              <a:ext uri="{FF2B5EF4-FFF2-40B4-BE49-F238E27FC236}">
                <a16:creationId xmlns:a16="http://schemas.microsoft.com/office/drawing/2014/main" id="{B1EFF03E-D703-862F-315A-BE462281363F}"/>
              </a:ext>
            </a:extLst>
          </p:cNvPr>
          <p:cNvSpPr txBox="1"/>
          <p:nvPr/>
        </p:nvSpPr>
        <p:spPr>
          <a:xfrm>
            <a:off x="477239" y="1483896"/>
            <a:ext cx="1736950" cy="316240"/>
          </a:xfrm>
          <a:prstGeom prst="rect">
            <a:avLst/>
          </a:prstGeom>
          <a:noFill/>
        </p:spPr>
        <p:txBody>
          <a:bodyPr wrap="none" rtlCol="0">
            <a:spAutoFit/>
          </a:bodyPr>
          <a:lstStyle/>
          <a:p>
            <a:r>
              <a:rPr lang="en-CH" sz="1455" dirty="0"/>
              <a:t>A. Dudarev, CERN</a:t>
            </a:r>
          </a:p>
        </p:txBody>
      </p:sp>
      <p:cxnSp>
        <p:nvCxnSpPr>
          <p:cNvPr id="56" name="Straight Arrow Connector 55">
            <a:extLst>
              <a:ext uri="{FF2B5EF4-FFF2-40B4-BE49-F238E27FC236}">
                <a16:creationId xmlns:a16="http://schemas.microsoft.com/office/drawing/2014/main" id="{F8301C29-D3FD-5E57-17CE-F4EA65029EAE}"/>
              </a:ext>
            </a:extLst>
          </p:cNvPr>
          <p:cNvCxnSpPr/>
          <p:nvPr/>
        </p:nvCxnSpPr>
        <p:spPr>
          <a:xfrm>
            <a:off x="3958492" y="1251003"/>
            <a:ext cx="1291843" cy="0"/>
          </a:xfrm>
          <a:prstGeom prst="straightConnector1">
            <a:avLst/>
          </a:prstGeom>
          <a:ln w="19050">
            <a:solidFill>
              <a:schemeClr val="tx1"/>
            </a:solidFill>
            <a:tailEnd type="triangle" w="sm" len="lg"/>
          </a:ln>
        </p:spPr>
        <p:style>
          <a:lnRef idx="2">
            <a:schemeClr val="accent1"/>
          </a:lnRef>
          <a:fillRef idx="0">
            <a:schemeClr val="accent1"/>
          </a:fillRef>
          <a:effectRef idx="1">
            <a:schemeClr val="accent1"/>
          </a:effectRef>
          <a:fontRef idx="minor">
            <a:schemeClr val="tx1"/>
          </a:fontRef>
        </p:style>
      </p:cxnSp>
      <p:sp>
        <p:nvSpPr>
          <p:cNvPr id="57" name="TextBox 56">
            <a:extLst>
              <a:ext uri="{FF2B5EF4-FFF2-40B4-BE49-F238E27FC236}">
                <a16:creationId xmlns:a16="http://schemas.microsoft.com/office/drawing/2014/main" id="{442B505D-C2D0-EF00-B715-82572FD2FEF8}"/>
              </a:ext>
            </a:extLst>
          </p:cNvPr>
          <p:cNvSpPr txBox="1"/>
          <p:nvPr/>
        </p:nvSpPr>
        <p:spPr>
          <a:xfrm>
            <a:off x="3804435" y="865977"/>
            <a:ext cx="1654620" cy="344069"/>
          </a:xfrm>
          <a:prstGeom prst="rect">
            <a:avLst/>
          </a:prstGeom>
          <a:noFill/>
        </p:spPr>
        <p:txBody>
          <a:bodyPr wrap="none" rtlCol="0">
            <a:spAutoFit/>
          </a:bodyPr>
          <a:lstStyle/>
          <a:p>
            <a:r>
              <a:rPr lang="en-US" sz="1636" dirty="0">
                <a:latin typeface="Symbol" pitchFamily="2" charset="2"/>
              </a:rPr>
              <a:t>s</a:t>
            </a:r>
            <a:r>
              <a:rPr lang="en-CH" sz="1636" baseline="-25000" dirty="0"/>
              <a:t>max</a:t>
            </a:r>
            <a:r>
              <a:rPr lang="en-CH" sz="1636" dirty="0"/>
              <a:t> = 600 MPa</a:t>
            </a:r>
          </a:p>
        </p:txBody>
      </p:sp>
      <p:sp>
        <p:nvSpPr>
          <p:cNvPr id="58" name="TextBox 57">
            <a:extLst>
              <a:ext uri="{FF2B5EF4-FFF2-40B4-BE49-F238E27FC236}">
                <a16:creationId xmlns:a16="http://schemas.microsoft.com/office/drawing/2014/main" id="{FC6CBA8D-9A5B-9412-0D4F-AC533AAFFA57}"/>
              </a:ext>
            </a:extLst>
          </p:cNvPr>
          <p:cNvSpPr txBox="1"/>
          <p:nvPr/>
        </p:nvSpPr>
        <p:spPr>
          <a:xfrm rot="16200000">
            <a:off x="1731602" y="4014540"/>
            <a:ext cx="3181705" cy="483979"/>
          </a:xfrm>
          <a:prstGeom prst="rect">
            <a:avLst/>
          </a:prstGeom>
          <a:noFill/>
        </p:spPr>
        <p:txBody>
          <a:bodyPr wrap="none" rtlCol="0">
            <a:spAutoFit/>
          </a:bodyPr>
          <a:lstStyle/>
          <a:p>
            <a:r>
              <a:rPr lang="en-CH" sz="2545" dirty="0">
                <a:solidFill>
                  <a:srgbClr val="0070C0"/>
                </a:solidFill>
              </a:rPr>
              <a:t>40 T solenoid design</a:t>
            </a:r>
          </a:p>
        </p:txBody>
      </p:sp>
      <p:sp>
        <p:nvSpPr>
          <p:cNvPr id="4" name="TextBox 3">
            <a:extLst>
              <a:ext uri="{FF2B5EF4-FFF2-40B4-BE49-F238E27FC236}">
                <a16:creationId xmlns:a16="http://schemas.microsoft.com/office/drawing/2014/main" id="{DE4C5E08-BC72-42C6-9638-E034BFC388EB}"/>
              </a:ext>
            </a:extLst>
          </p:cNvPr>
          <p:cNvSpPr txBox="1"/>
          <p:nvPr/>
        </p:nvSpPr>
        <p:spPr>
          <a:xfrm>
            <a:off x="1587861" y="6249562"/>
            <a:ext cx="5968301" cy="400110"/>
          </a:xfrm>
          <a:prstGeom prst="rect">
            <a:avLst/>
          </a:prstGeom>
          <a:noFill/>
        </p:spPr>
        <p:txBody>
          <a:bodyPr wrap="none" rtlCol="0">
            <a:spAutoFit/>
          </a:bodyPr>
          <a:lstStyle/>
          <a:p>
            <a:pPr algn="ctr"/>
            <a:r>
              <a:rPr lang="en-US" sz="2000" b="1" dirty="0"/>
              <a:t>S</a:t>
            </a:r>
            <a:r>
              <a:rPr lang="en-CH" sz="2000" b="1" dirty="0"/>
              <a:t>trong connection to HTS magnets for science </a:t>
            </a:r>
          </a:p>
        </p:txBody>
      </p:sp>
      <p:sp>
        <p:nvSpPr>
          <p:cNvPr id="5" name="TextBox 4">
            <a:extLst>
              <a:ext uri="{FF2B5EF4-FFF2-40B4-BE49-F238E27FC236}">
                <a16:creationId xmlns:a16="http://schemas.microsoft.com/office/drawing/2014/main" id="{487241F5-0FF5-9F97-949E-BDE9EF8AA077}"/>
              </a:ext>
            </a:extLst>
          </p:cNvPr>
          <p:cNvSpPr txBox="1"/>
          <p:nvPr/>
        </p:nvSpPr>
        <p:spPr>
          <a:xfrm>
            <a:off x="3470098" y="6593609"/>
            <a:ext cx="914400" cy="914400"/>
          </a:xfrm>
          <a:prstGeom prst="rect">
            <a:avLst/>
          </a:prstGeom>
          <a:noFill/>
        </p:spPr>
        <p:txBody>
          <a:bodyPr wrap="none" lIns="0" tIns="0" rIns="0" bIns="0" rtlCol="0">
            <a:noAutofit/>
          </a:bodyPr>
          <a:lstStyle/>
          <a:p>
            <a:pPr>
              <a:lnSpc>
                <a:spcPct val="110000"/>
              </a:lnSpc>
              <a:spcBef>
                <a:spcPts val="0"/>
              </a:spcBef>
            </a:pPr>
            <a:r>
              <a:rPr lang="en-CH" sz="1400" kern="1000" spc="30" dirty="0">
                <a:latin typeface="+mn-lt"/>
                <a:cs typeface="Franklin Gothic Book"/>
              </a:rPr>
              <a:t>Slides courtesy of L. Bottura for the </a:t>
            </a:r>
            <a:r>
              <a:rPr lang="en-US" sz="1400" kern="1000" spc="30" dirty="0">
                <a:latin typeface="+mn-lt"/>
                <a:cs typeface="Franklin Gothic Book"/>
              </a:rPr>
              <a:t>for the Muon Magnets Working Group</a:t>
            </a:r>
          </a:p>
          <a:p>
            <a:pPr>
              <a:lnSpc>
                <a:spcPct val="110000"/>
              </a:lnSpc>
              <a:spcBef>
                <a:spcPts val="0"/>
              </a:spcBef>
            </a:pPr>
            <a:endParaRPr lang="en-US" sz="1400" kern="1000" spc="30" dirty="0">
              <a:latin typeface="+mn-lt"/>
              <a:cs typeface="Franklin Gothic Book"/>
            </a:endParaRPr>
          </a:p>
          <a:p>
            <a:pPr>
              <a:lnSpc>
                <a:spcPct val="110000"/>
              </a:lnSpc>
              <a:spcBef>
                <a:spcPts val="0"/>
              </a:spcBef>
            </a:pPr>
            <a:endParaRPr lang="en-CH" sz="1400" kern="1000" spc="30" dirty="0" err="1">
              <a:latin typeface="+mn-lt"/>
              <a:cs typeface="Franklin Gothic Book"/>
            </a:endParaRPr>
          </a:p>
        </p:txBody>
      </p:sp>
      <p:grpSp>
        <p:nvGrpSpPr>
          <p:cNvPr id="6" name="Group 5">
            <a:extLst>
              <a:ext uri="{FF2B5EF4-FFF2-40B4-BE49-F238E27FC236}">
                <a16:creationId xmlns:a16="http://schemas.microsoft.com/office/drawing/2014/main" id="{B5367032-F91B-C94B-A727-769019A61624}"/>
              </a:ext>
            </a:extLst>
          </p:cNvPr>
          <p:cNvGrpSpPr/>
          <p:nvPr/>
        </p:nvGrpSpPr>
        <p:grpSpPr>
          <a:xfrm>
            <a:off x="611560" y="94822"/>
            <a:ext cx="1453251" cy="741890"/>
            <a:chOff x="-767690" y="-297291"/>
            <a:chExt cx="1592153" cy="812800"/>
          </a:xfrm>
        </p:grpSpPr>
        <p:sp>
          <p:nvSpPr>
            <p:cNvPr id="7" name="Rectangle 6">
              <a:extLst>
                <a:ext uri="{FF2B5EF4-FFF2-40B4-BE49-F238E27FC236}">
                  <a16:creationId xmlns:a16="http://schemas.microsoft.com/office/drawing/2014/main" id="{E42987BD-E1BF-50A5-FBFA-3EC11EAC5241}"/>
                </a:ext>
              </a:extLst>
            </p:cNvPr>
            <p:cNvSpPr/>
            <p:nvPr/>
          </p:nvSpPr>
          <p:spPr bwMode="auto">
            <a:xfrm>
              <a:off x="-767690" y="-291636"/>
              <a:ext cx="1358899" cy="789085"/>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CH" sz="2400" b="0" i="0" u="none" strike="noStrike" cap="none" normalizeH="0" baseline="0">
                <a:ln>
                  <a:noFill/>
                </a:ln>
                <a:solidFill>
                  <a:schemeClr val="tx1"/>
                </a:solidFill>
                <a:effectLst/>
                <a:latin typeface="Times" charset="0"/>
              </a:endParaRPr>
            </a:p>
          </p:txBody>
        </p:sp>
        <p:pic>
          <p:nvPicPr>
            <p:cNvPr id="8" name="Picture 7">
              <a:extLst>
                <a:ext uri="{FF2B5EF4-FFF2-40B4-BE49-F238E27FC236}">
                  <a16:creationId xmlns:a16="http://schemas.microsoft.com/office/drawing/2014/main" id="{152D5F1F-B266-9DB1-2476-0A1CD6330EBA}"/>
                </a:ext>
              </a:extLst>
            </p:cNvPr>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534437" y="-297291"/>
              <a:ext cx="1358900" cy="812800"/>
            </a:xfrm>
            <a:prstGeom prst="rect">
              <a:avLst/>
            </a:prstGeom>
          </p:spPr>
        </p:pic>
      </p:grpSp>
      <p:pic>
        <p:nvPicPr>
          <p:cNvPr id="10" name="Picture 9" descr="A picture containing drawing&#10;&#10;Description automatically generated">
            <a:extLst>
              <a:ext uri="{FF2B5EF4-FFF2-40B4-BE49-F238E27FC236}">
                <a16:creationId xmlns:a16="http://schemas.microsoft.com/office/drawing/2014/main" id="{02CEDFB5-1276-DFFA-6426-95B4C27C61CA}"/>
              </a:ext>
            </a:extLst>
          </p:cNvPr>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a:off x="14910" y="63602"/>
            <a:ext cx="793008" cy="793008"/>
          </a:xfrm>
          <a:prstGeom prst="rect">
            <a:avLst/>
          </a:prstGeom>
        </p:spPr>
      </p:pic>
    </p:spTree>
    <p:extLst>
      <p:ext uri="{BB962C8B-B14F-4D97-AF65-F5344CB8AC3E}">
        <p14:creationId xmlns:p14="http://schemas.microsoft.com/office/powerpoint/2010/main" val="6568175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Accelerator magnets (±1.8 T)</a:t>
            </a:r>
          </a:p>
        </p:txBody>
      </p:sp>
      <p:sp>
        <p:nvSpPr>
          <p:cNvPr id="36" name="Slide Number Placeholder 9">
            <a:extLst>
              <a:ext uri="{FF2B5EF4-FFF2-40B4-BE49-F238E27FC236}">
                <a16:creationId xmlns:a16="http://schemas.microsoft.com/office/drawing/2014/main" id="{9D0494C1-546A-C54A-A107-4CB70D3CFEB0}"/>
              </a:ext>
            </a:extLst>
          </p:cNvPr>
          <p:cNvSpPr>
            <a:spLocks noGrp="1"/>
          </p:cNvSpPr>
          <p:nvPr>
            <p:ph type="sldNum" sz="quarter" idx="4"/>
          </p:nvPr>
        </p:nvSpPr>
        <p:spPr>
          <a:prstGeom prst="rect">
            <a:avLst/>
          </a:prstGeom>
        </p:spPr>
        <p:txBody>
          <a:bodyPr vert="horz" lIns="100381" tIns="50191" rIns="100381" bIns="50191" rtlCol="0" anchor="ctr"/>
          <a:lstStyle>
            <a:defPPr>
              <a:defRPr lang="en-US"/>
            </a:defPPr>
            <a:lvl1pPr marL="0" algn="r" defTabSz="501915" rtl="0" eaLnBrk="1" latinLnBrk="0" hangingPunct="1">
              <a:defRPr sz="1300" kern="1200">
                <a:solidFill>
                  <a:schemeClr val="bg1"/>
                </a:solidFill>
                <a:latin typeface="+mn-lt"/>
                <a:ea typeface="+mn-ea"/>
                <a:cs typeface="+mn-cs"/>
              </a:defRPr>
            </a:lvl1pPr>
            <a:lvl2pPr marL="501915" algn="l" defTabSz="501915" rtl="0" eaLnBrk="1" latinLnBrk="0" hangingPunct="1">
              <a:defRPr sz="2000" kern="1200">
                <a:solidFill>
                  <a:schemeClr val="tx1"/>
                </a:solidFill>
                <a:latin typeface="+mn-lt"/>
                <a:ea typeface="+mn-ea"/>
                <a:cs typeface="+mn-cs"/>
              </a:defRPr>
            </a:lvl2pPr>
            <a:lvl3pPr marL="1003828" algn="l" defTabSz="501915" rtl="0" eaLnBrk="1" latinLnBrk="0" hangingPunct="1">
              <a:defRPr sz="2000" kern="1200">
                <a:solidFill>
                  <a:schemeClr val="tx1"/>
                </a:solidFill>
                <a:latin typeface="+mn-lt"/>
                <a:ea typeface="+mn-ea"/>
                <a:cs typeface="+mn-cs"/>
              </a:defRPr>
            </a:lvl3pPr>
            <a:lvl4pPr marL="1505744" algn="l" defTabSz="501915" rtl="0" eaLnBrk="1" latinLnBrk="0" hangingPunct="1">
              <a:defRPr sz="2000" kern="1200">
                <a:solidFill>
                  <a:schemeClr val="tx1"/>
                </a:solidFill>
                <a:latin typeface="+mn-lt"/>
                <a:ea typeface="+mn-ea"/>
                <a:cs typeface="+mn-cs"/>
              </a:defRPr>
            </a:lvl4pPr>
            <a:lvl5pPr marL="2007654" algn="l" defTabSz="501915" rtl="0" eaLnBrk="1" latinLnBrk="0" hangingPunct="1">
              <a:defRPr sz="2000" kern="1200">
                <a:solidFill>
                  <a:schemeClr val="tx1"/>
                </a:solidFill>
                <a:latin typeface="+mn-lt"/>
                <a:ea typeface="+mn-ea"/>
                <a:cs typeface="+mn-cs"/>
              </a:defRPr>
            </a:lvl5pPr>
            <a:lvl6pPr marL="2509567" algn="l" defTabSz="501915" rtl="0" eaLnBrk="1" latinLnBrk="0" hangingPunct="1">
              <a:defRPr sz="2000" kern="1200">
                <a:solidFill>
                  <a:schemeClr val="tx1"/>
                </a:solidFill>
                <a:latin typeface="+mn-lt"/>
                <a:ea typeface="+mn-ea"/>
                <a:cs typeface="+mn-cs"/>
              </a:defRPr>
            </a:lvl6pPr>
            <a:lvl7pPr marL="3011485" algn="l" defTabSz="501915" rtl="0" eaLnBrk="1" latinLnBrk="0" hangingPunct="1">
              <a:defRPr sz="2000" kern="1200">
                <a:solidFill>
                  <a:schemeClr val="tx1"/>
                </a:solidFill>
                <a:latin typeface="+mn-lt"/>
                <a:ea typeface="+mn-ea"/>
                <a:cs typeface="+mn-cs"/>
              </a:defRPr>
            </a:lvl7pPr>
            <a:lvl8pPr marL="3513397" algn="l" defTabSz="501915" rtl="0" eaLnBrk="1" latinLnBrk="0" hangingPunct="1">
              <a:defRPr sz="2000" kern="1200">
                <a:solidFill>
                  <a:schemeClr val="tx1"/>
                </a:solidFill>
                <a:latin typeface="+mn-lt"/>
                <a:ea typeface="+mn-ea"/>
                <a:cs typeface="+mn-cs"/>
              </a:defRPr>
            </a:lvl8pPr>
            <a:lvl9pPr marL="4015309" algn="l" defTabSz="501915" rtl="0" eaLnBrk="1" latinLnBrk="0" hangingPunct="1">
              <a:defRPr sz="2000" kern="1200">
                <a:solidFill>
                  <a:schemeClr val="tx1"/>
                </a:solidFill>
                <a:latin typeface="+mn-lt"/>
                <a:ea typeface="+mn-ea"/>
                <a:cs typeface="+mn-cs"/>
              </a:defRPr>
            </a:lvl9pPr>
          </a:lstStyle>
          <a:p>
            <a:fld id="{3478A56A-6164-B14D-A8F7-980D09C4DD92}" type="slidenum">
              <a:rPr lang="en-US" smtClean="0"/>
              <a:pPr/>
              <a:t>44</a:t>
            </a:fld>
            <a:endParaRPr lang="en-US"/>
          </a:p>
        </p:txBody>
      </p:sp>
      <p:pic>
        <p:nvPicPr>
          <p:cNvPr id="10" name="Picture 9" descr="Diagram&#10;&#10;Description automatically generated">
            <a:extLst>
              <a:ext uri="{FF2B5EF4-FFF2-40B4-BE49-F238E27FC236}">
                <a16:creationId xmlns:a16="http://schemas.microsoft.com/office/drawing/2014/main" id="{F692925E-1874-4947-8679-7766A31C8B33}"/>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327772" y="1993294"/>
            <a:ext cx="3074402" cy="2772002"/>
          </a:xfrm>
          <a:prstGeom prst="rect">
            <a:avLst/>
          </a:prstGeom>
        </p:spPr>
      </p:pic>
      <p:sp>
        <p:nvSpPr>
          <p:cNvPr id="15" name="TextBox 14">
            <a:extLst>
              <a:ext uri="{FF2B5EF4-FFF2-40B4-BE49-F238E27FC236}">
                <a16:creationId xmlns:a16="http://schemas.microsoft.com/office/drawing/2014/main" id="{0D28CEA4-64FE-6D59-7F9A-65A35FA85B2A}"/>
              </a:ext>
            </a:extLst>
          </p:cNvPr>
          <p:cNvSpPr txBox="1"/>
          <p:nvPr/>
        </p:nvSpPr>
        <p:spPr>
          <a:xfrm>
            <a:off x="3756118" y="6139387"/>
            <a:ext cx="1635512" cy="316240"/>
          </a:xfrm>
          <a:prstGeom prst="rect">
            <a:avLst/>
          </a:prstGeom>
          <a:noFill/>
        </p:spPr>
        <p:txBody>
          <a:bodyPr wrap="none" rtlCol="0">
            <a:spAutoFit/>
          </a:bodyPr>
          <a:lstStyle/>
          <a:p>
            <a:r>
              <a:rPr lang="en-CH" sz="1455" dirty="0"/>
              <a:t>F. Boattini, CERN</a:t>
            </a:r>
          </a:p>
        </p:txBody>
      </p:sp>
      <p:pic>
        <p:nvPicPr>
          <p:cNvPr id="8" name="Picture 7" descr="A picture containing text, sky&#10;&#10;Description automatically generated">
            <a:extLst>
              <a:ext uri="{FF2B5EF4-FFF2-40B4-BE49-F238E27FC236}">
                <a16:creationId xmlns:a16="http://schemas.microsoft.com/office/drawing/2014/main" id="{DF4E25EA-6541-AC79-E09C-42F03603F631}"/>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651281" y="843932"/>
            <a:ext cx="1740349" cy="1260000"/>
          </a:xfrm>
          <a:prstGeom prst="rect">
            <a:avLst/>
          </a:prstGeom>
        </p:spPr>
      </p:pic>
      <p:pic>
        <p:nvPicPr>
          <p:cNvPr id="11" name="Picture 10" descr="Square&#10;&#10;Description automatically generated">
            <a:extLst>
              <a:ext uri="{FF2B5EF4-FFF2-40B4-BE49-F238E27FC236}">
                <a16:creationId xmlns:a16="http://schemas.microsoft.com/office/drawing/2014/main" id="{2AD65E06-DB27-4B17-918D-8F49CBD77814}"/>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7414774" y="843932"/>
            <a:ext cx="1411893" cy="1260000"/>
          </a:xfrm>
          <a:prstGeom prst="rect">
            <a:avLst/>
          </a:prstGeom>
        </p:spPr>
      </p:pic>
      <p:pic>
        <p:nvPicPr>
          <p:cNvPr id="13" name="Picture 12" descr="Shape&#10;&#10;Description automatically generated">
            <a:extLst>
              <a:ext uri="{FF2B5EF4-FFF2-40B4-BE49-F238E27FC236}">
                <a16:creationId xmlns:a16="http://schemas.microsoft.com/office/drawing/2014/main" id="{436DF87B-CC2E-E83F-9F96-7D4692070325}"/>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5640737" y="843932"/>
            <a:ext cx="1430369" cy="1260000"/>
          </a:xfrm>
          <a:prstGeom prst="rect">
            <a:avLst/>
          </a:prstGeom>
        </p:spPr>
      </p:pic>
      <p:sp>
        <p:nvSpPr>
          <p:cNvPr id="14" name="TextBox 13">
            <a:extLst>
              <a:ext uri="{FF2B5EF4-FFF2-40B4-BE49-F238E27FC236}">
                <a16:creationId xmlns:a16="http://schemas.microsoft.com/office/drawing/2014/main" id="{D3ECBC2B-34BC-DA1E-3BA6-93D4F76CC90A}"/>
              </a:ext>
            </a:extLst>
          </p:cNvPr>
          <p:cNvSpPr txBox="1"/>
          <p:nvPr/>
        </p:nvSpPr>
        <p:spPr>
          <a:xfrm>
            <a:off x="4041195" y="2174980"/>
            <a:ext cx="960519" cy="307777"/>
          </a:xfrm>
          <a:prstGeom prst="rect">
            <a:avLst/>
          </a:prstGeom>
          <a:noFill/>
        </p:spPr>
        <p:txBody>
          <a:bodyPr wrap="none" rtlCol="0">
            <a:spAutoFit/>
          </a:bodyPr>
          <a:lstStyle/>
          <a:p>
            <a:pPr algn="ctr"/>
            <a:r>
              <a:rPr lang="en-CH" sz="1400" dirty="0"/>
              <a:t>5.07 kJ/m</a:t>
            </a:r>
          </a:p>
        </p:txBody>
      </p:sp>
      <p:sp>
        <p:nvSpPr>
          <p:cNvPr id="17" name="TextBox 16">
            <a:extLst>
              <a:ext uri="{FF2B5EF4-FFF2-40B4-BE49-F238E27FC236}">
                <a16:creationId xmlns:a16="http://schemas.microsoft.com/office/drawing/2014/main" id="{59700791-5BF0-F5F4-1971-3C8532DF4475}"/>
              </a:ext>
            </a:extLst>
          </p:cNvPr>
          <p:cNvSpPr txBox="1"/>
          <p:nvPr/>
        </p:nvSpPr>
        <p:spPr>
          <a:xfrm>
            <a:off x="5611968" y="2174980"/>
            <a:ext cx="1487907" cy="307777"/>
          </a:xfrm>
          <a:prstGeom prst="rect">
            <a:avLst/>
          </a:prstGeom>
          <a:noFill/>
        </p:spPr>
        <p:txBody>
          <a:bodyPr wrap="none" rtlCol="0">
            <a:spAutoFit/>
          </a:bodyPr>
          <a:lstStyle/>
          <a:p>
            <a:pPr algn="ctr"/>
            <a:r>
              <a:rPr lang="en-CH" sz="1400" dirty="0"/>
              <a:t>5.65…7.14 kJ/m</a:t>
            </a:r>
          </a:p>
        </p:txBody>
      </p:sp>
      <p:sp>
        <p:nvSpPr>
          <p:cNvPr id="19" name="TextBox 18">
            <a:extLst>
              <a:ext uri="{FF2B5EF4-FFF2-40B4-BE49-F238E27FC236}">
                <a16:creationId xmlns:a16="http://schemas.microsoft.com/office/drawing/2014/main" id="{7C1C58C7-C040-3502-BF61-A9605F6B95DB}"/>
              </a:ext>
            </a:extLst>
          </p:cNvPr>
          <p:cNvSpPr txBox="1"/>
          <p:nvPr/>
        </p:nvSpPr>
        <p:spPr>
          <a:xfrm>
            <a:off x="7640460" y="2174980"/>
            <a:ext cx="960519" cy="307777"/>
          </a:xfrm>
          <a:prstGeom prst="rect">
            <a:avLst/>
          </a:prstGeom>
          <a:noFill/>
        </p:spPr>
        <p:txBody>
          <a:bodyPr wrap="none" rtlCol="0">
            <a:spAutoFit/>
          </a:bodyPr>
          <a:lstStyle/>
          <a:p>
            <a:pPr algn="ctr"/>
            <a:r>
              <a:rPr lang="en-CH" sz="1400" dirty="0"/>
              <a:t>5.89 kJ/m</a:t>
            </a:r>
          </a:p>
        </p:txBody>
      </p:sp>
      <p:sp>
        <p:nvSpPr>
          <p:cNvPr id="20" name="TextBox 19">
            <a:extLst>
              <a:ext uri="{FF2B5EF4-FFF2-40B4-BE49-F238E27FC236}">
                <a16:creationId xmlns:a16="http://schemas.microsoft.com/office/drawing/2014/main" id="{E3C7C197-AD78-0CEE-9DA7-DD891D596F0C}"/>
              </a:ext>
            </a:extLst>
          </p:cNvPr>
          <p:cNvSpPr txBox="1"/>
          <p:nvPr/>
        </p:nvSpPr>
        <p:spPr>
          <a:xfrm>
            <a:off x="208091" y="1012267"/>
            <a:ext cx="3375366" cy="923330"/>
          </a:xfrm>
          <a:prstGeom prst="rect">
            <a:avLst/>
          </a:prstGeom>
          <a:noFill/>
        </p:spPr>
        <p:txBody>
          <a:bodyPr wrap="square" rtlCol="0">
            <a:spAutoFit/>
          </a:bodyPr>
          <a:lstStyle/>
          <a:p>
            <a:r>
              <a:rPr lang="en-CH" dirty="0">
                <a:solidFill>
                  <a:srgbClr val="FF0000"/>
                </a:solidFill>
              </a:rPr>
              <a:t>Warm dipoles are pulsed from </a:t>
            </a:r>
          </a:p>
          <a:p>
            <a:r>
              <a:rPr lang="en-CH" dirty="0">
                <a:solidFill>
                  <a:srgbClr val="FF0000"/>
                </a:solidFill>
              </a:rPr>
              <a:t>-Bmax to +Bmax at high speed (0.35 to 6.37 ms) every 200 ms</a:t>
            </a:r>
          </a:p>
        </p:txBody>
      </p:sp>
      <p:sp>
        <p:nvSpPr>
          <p:cNvPr id="21" name="TextBox 20">
            <a:extLst>
              <a:ext uri="{FF2B5EF4-FFF2-40B4-BE49-F238E27FC236}">
                <a16:creationId xmlns:a16="http://schemas.microsoft.com/office/drawing/2014/main" id="{6B3CC2AF-46B2-D103-657E-E745CAA0AFB9}"/>
              </a:ext>
            </a:extLst>
          </p:cNvPr>
          <p:cNvSpPr txBox="1"/>
          <p:nvPr/>
        </p:nvSpPr>
        <p:spPr>
          <a:xfrm>
            <a:off x="208091" y="5134018"/>
            <a:ext cx="3435037" cy="646331"/>
          </a:xfrm>
          <a:prstGeom prst="rect">
            <a:avLst/>
          </a:prstGeom>
          <a:noFill/>
        </p:spPr>
        <p:txBody>
          <a:bodyPr wrap="square" rtlCol="0">
            <a:spAutoFit/>
          </a:bodyPr>
          <a:lstStyle/>
          <a:p>
            <a:r>
              <a:rPr lang="en-CH" dirty="0"/>
              <a:t>Cold dipoles provide a steady baseline field of about 10 T</a:t>
            </a:r>
          </a:p>
        </p:txBody>
      </p:sp>
      <p:sp>
        <p:nvSpPr>
          <p:cNvPr id="22" name="TextBox 21">
            <a:extLst>
              <a:ext uri="{FF2B5EF4-FFF2-40B4-BE49-F238E27FC236}">
                <a16:creationId xmlns:a16="http://schemas.microsoft.com/office/drawing/2014/main" id="{D3E47731-85F3-5556-8A99-8CA3540414E7}"/>
              </a:ext>
            </a:extLst>
          </p:cNvPr>
          <p:cNvSpPr txBox="1"/>
          <p:nvPr/>
        </p:nvSpPr>
        <p:spPr>
          <a:xfrm>
            <a:off x="3643128" y="2463490"/>
            <a:ext cx="5386060" cy="1200329"/>
          </a:xfrm>
          <a:prstGeom prst="rect">
            <a:avLst/>
          </a:prstGeom>
          <a:noFill/>
        </p:spPr>
        <p:txBody>
          <a:bodyPr wrap="square" rtlCol="0">
            <a:spAutoFit/>
          </a:bodyPr>
          <a:lstStyle/>
          <a:p>
            <a:r>
              <a:rPr lang="en-US" dirty="0"/>
              <a:t>T</a:t>
            </a:r>
            <a:r>
              <a:rPr lang="en-CH" dirty="0"/>
              <a:t>he main challenge is the management of the power in the resistive dipoles (</a:t>
            </a:r>
            <a:r>
              <a:rPr lang="en-CH" dirty="0">
                <a:solidFill>
                  <a:srgbClr val="FF0000"/>
                </a:solidFill>
              </a:rPr>
              <a:t>several tens of GW</a:t>
            </a:r>
            <a:r>
              <a:rPr lang="en-CH" dirty="0"/>
              <a:t>):</a:t>
            </a:r>
          </a:p>
          <a:p>
            <a:pPr marL="285750" indent="-285750">
              <a:buFont typeface="Arial" panose="020B0604020202020204" pitchFamily="34" charset="0"/>
              <a:buChar char="•"/>
            </a:pPr>
            <a:r>
              <a:rPr lang="en-CH" dirty="0"/>
              <a:t>Minimum stored magnetic energy</a:t>
            </a:r>
          </a:p>
          <a:p>
            <a:pPr marL="285750" indent="-285750">
              <a:buFont typeface="Arial" panose="020B0604020202020204" pitchFamily="34" charset="0"/>
              <a:buChar char="•"/>
            </a:pPr>
            <a:r>
              <a:rPr lang="en-US" dirty="0"/>
              <a:t>H</a:t>
            </a:r>
            <a:r>
              <a:rPr lang="en-CH" dirty="0"/>
              <a:t>ighly efficient energy storage and recovery</a:t>
            </a:r>
          </a:p>
        </p:txBody>
      </p:sp>
      <p:pic>
        <p:nvPicPr>
          <p:cNvPr id="24" name="Picture 23" descr="Diagram&#10;&#10;Description automatically generated">
            <a:extLst>
              <a:ext uri="{FF2B5EF4-FFF2-40B4-BE49-F238E27FC236}">
                <a16:creationId xmlns:a16="http://schemas.microsoft.com/office/drawing/2014/main" id="{7A4D06B0-E473-8725-EF00-13E6C7B833AD}"/>
              </a:ext>
            </a:extLst>
          </p:cNvPr>
          <p:cNvPicPr>
            <a:picLocks noChangeAspect="1"/>
          </p:cNvPicPr>
          <p:nvPr/>
        </p:nvPicPr>
        <p:blipFill rotWithShape="1">
          <a:blip r:embed="rId6" cstate="screen">
            <a:extLst>
              <a:ext uri="{28A0092B-C50C-407E-A947-70E740481C1C}">
                <a14:useLocalDpi xmlns:a14="http://schemas.microsoft.com/office/drawing/2010/main"/>
              </a:ext>
            </a:extLst>
          </a:blip>
          <a:srcRect/>
          <a:stretch/>
        </p:blipFill>
        <p:spPr>
          <a:xfrm>
            <a:off x="3756118" y="4375711"/>
            <a:ext cx="2524509" cy="1477327"/>
          </a:xfrm>
          <a:prstGeom prst="rect">
            <a:avLst/>
          </a:prstGeom>
        </p:spPr>
      </p:pic>
      <p:pic>
        <p:nvPicPr>
          <p:cNvPr id="25" name="Picture 24">
            <a:extLst>
              <a:ext uri="{FF2B5EF4-FFF2-40B4-BE49-F238E27FC236}">
                <a16:creationId xmlns:a16="http://schemas.microsoft.com/office/drawing/2014/main" id="{D67F0AC6-1ED7-DE5E-519F-6FA3E9E67B11}"/>
              </a:ext>
            </a:extLst>
          </p:cNvPr>
          <p:cNvPicPr>
            <a:picLocks noChangeAspect="1"/>
          </p:cNvPicPr>
          <p:nvPr/>
        </p:nvPicPr>
        <p:blipFill rotWithShape="1">
          <a:blip r:embed="rId7" cstate="screen">
            <a:extLst>
              <a:ext uri="{28A0092B-C50C-407E-A947-70E740481C1C}">
                <a14:useLocalDpi xmlns:a14="http://schemas.microsoft.com/office/drawing/2010/main"/>
              </a:ext>
            </a:extLst>
          </a:blip>
          <a:srcRect r="-437"/>
          <a:stretch/>
        </p:blipFill>
        <p:spPr>
          <a:xfrm>
            <a:off x="6198603" y="4617672"/>
            <a:ext cx="2918425" cy="1408330"/>
          </a:xfrm>
          <a:prstGeom prst="rect">
            <a:avLst/>
          </a:prstGeom>
        </p:spPr>
      </p:pic>
      <p:sp>
        <p:nvSpPr>
          <p:cNvPr id="26" name="TextBox 25">
            <a:extLst>
              <a:ext uri="{FF2B5EF4-FFF2-40B4-BE49-F238E27FC236}">
                <a16:creationId xmlns:a16="http://schemas.microsoft.com/office/drawing/2014/main" id="{6F3F066E-CBC9-6F72-C500-4F7DB411A198}"/>
              </a:ext>
            </a:extLst>
          </p:cNvPr>
          <p:cNvSpPr txBox="1"/>
          <p:nvPr/>
        </p:nvSpPr>
        <p:spPr>
          <a:xfrm>
            <a:off x="4657054" y="4645654"/>
            <a:ext cx="1382110" cy="261610"/>
          </a:xfrm>
          <a:prstGeom prst="rect">
            <a:avLst/>
          </a:prstGeom>
          <a:noFill/>
        </p:spPr>
        <p:txBody>
          <a:bodyPr wrap="none" rtlCol="0">
            <a:spAutoFit/>
          </a:bodyPr>
          <a:lstStyle/>
          <a:p>
            <a:r>
              <a:rPr lang="en-CH" sz="1050" dirty="0">
                <a:solidFill>
                  <a:schemeClr val="accent6">
                    <a:lumMod val="50000"/>
                  </a:schemeClr>
                </a:solidFill>
                <a:latin typeface="Helvetica Light" panose="020B0403020202020204" pitchFamily="34" charset="0"/>
              </a:rPr>
              <a:t>HTS flat racetracks</a:t>
            </a:r>
          </a:p>
        </p:txBody>
      </p:sp>
      <p:sp>
        <p:nvSpPr>
          <p:cNvPr id="28" name="TextBox 27">
            <a:extLst>
              <a:ext uri="{FF2B5EF4-FFF2-40B4-BE49-F238E27FC236}">
                <a16:creationId xmlns:a16="http://schemas.microsoft.com/office/drawing/2014/main" id="{4B782662-8D37-F311-3E05-13943F774D69}"/>
              </a:ext>
            </a:extLst>
          </p:cNvPr>
          <p:cNvSpPr txBox="1"/>
          <p:nvPr/>
        </p:nvSpPr>
        <p:spPr>
          <a:xfrm>
            <a:off x="3380345" y="5858909"/>
            <a:ext cx="2805576" cy="253916"/>
          </a:xfrm>
          <a:prstGeom prst="rect">
            <a:avLst/>
          </a:prstGeom>
          <a:noFill/>
        </p:spPr>
        <p:txBody>
          <a:bodyPr wrap="none" rtlCol="0">
            <a:spAutoFit/>
          </a:bodyPr>
          <a:lstStyle/>
          <a:p>
            <a:r>
              <a:rPr lang="en-US" sz="1050" dirty="0">
                <a:solidFill>
                  <a:schemeClr val="accent6">
                    <a:lumMod val="50000"/>
                  </a:schemeClr>
                </a:solidFill>
                <a:latin typeface="Helvetica Light" panose="020B0403020202020204" pitchFamily="34" charset="0"/>
              </a:rPr>
              <a:t>R</a:t>
            </a:r>
            <a:r>
              <a:rPr lang="en-CH" sz="1050" dirty="0">
                <a:solidFill>
                  <a:schemeClr val="accent6">
                    <a:lumMod val="50000"/>
                  </a:schemeClr>
                </a:solidFill>
                <a:latin typeface="Helvetica Light" panose="020B0403020202020204" pitchFamily="34" charset="0"/>
              </a:rPr>
              <a:t>ectangular magnet bore 100 mm x 30 mm</a:t>
            </a:r>
          </a:p>
        </p:txBody>
      </p:sp>
      <p:sp>
        <p:nvSpPr>
          <p:cNvPr id="29" name="TextBox 28">
            <a:extLst>
              <a:ext uri="{FF2B5EF4-FFF2-40B4-BE49-F238E27FC236}">
                <a16:creationId xmlns:a16="http://schemas.microsoft.com/office/drawing/2014/main" id="{800ECF9A-99F6-63BC-3504-25C8F63745C5}"/>
              </a:ext>
            </a:extLst>
          </p:cNvPr>
          <p:cNvSpPr txBox="1"/>
          <p:nvPr/>
        </p:nvSpPr>
        <p:spPr>
          <a:xfrm>
            <a:off x="3901052" y="4776459"/>
            <a:ext cx="656273" cy="577081"/>
          </a:xfrm>
          <a:prstGeom prst="rect">
            <a:avLst/>
          </a:prstGeom>
          <a:noFill/>
        </p:spPr>
        <p:txBody>
          <a:bodyPr wrap="square" rtlCol="0">
            <a:spAutoFit/>
          </a:bodyPr>
          <a:lstStyle/>
          <a:p>
            <a:pPr algn="r"/>
            <a:r>
              <a:rPr lang="en-US" sz="1050" dirty="0">
                <a:solidFill>
                  <a:schemeClr val="accent6">
                    <a:lumMod val="50000"/>
                  </a:schemeClr>
                </a:solidFill>
                <a:latin typeface="Helvetica Light" panose="020B0403020202020204" pitchFamily="34" charset="0"/>
              </a:rPr>
              <a:t>peak field</a:t>
            </a:r>
          </a:p>
          <a:p>
            <a:pPr algn="r"/>
            <a:r>
              <a:rPr lang="en-US" sz="1050" dirty="0">
                <a:solidFill>
                  <a:schemeClr val="accent6">
                    <a:lumMod val="50000"/>
                  </a:schemeClr>
                </a:solidFill>
                <a:latin typeface="Helvetica Light" panose="020B0403020202020204" pitchFamily="34" charset="0"/>
              </a:rPr>
              <a:t>10.4 T</a:t>
            </a:r>
            <a:endParaRPr lang="en-CH" sz="1050" dirty="0">
              <a:solidFill>
                <a:schemeClr val="accent6">
                  <a:lumMod val="50000"/>
                </a:schemeClr>
              </a:solidFill>
              <a:latin typeface="Helvetica Light" panose="020B0403020202020204" pitchFamily="34" charset="0"/>
            </a:endParaRPr>
          </a:p>
        </p:txBody>
      </p:sp>
      <p:sp>
        <p:nvSpPr>
          <p:cNvPr id="30" name="TextBox 29">
            <a:extLst>
              <a:ext uri="{FF2B5EF4-FFF2-40B4-BE49-F238E27FC236}">
                <a16:creationId xmlns:a16="http://schemas.microsoft.com/office/drawing/2014/main" id="{67786A1E-2EEA-1A0E-58CC-BD01488EA7A9}"/>
              </a:ext>
            </a:extLst>
          </p:cNvPr>
          <p:cNvSpPr txBox="1"/>
          <p:nvPr/>
        </p:nvSpPr>
        <p:spPr>
          <a:xfrm>
            <a:off x="7288228" y="4537293"/>
            <a:ext cx="1133644" cy="577081"/>
          </a:xfrm>
          <a:prstGeom prst="rect">
            <a:avLst/>
          </a:prstGeom>
          <a:noFill/>
        </p:spPr>
        <p:txBody>
          <a:bodyPr wrap="none" rtlCol="0">
            <a:spAutoFit/>
          </a:bodyPr>
          <a:lstStyle/>
          <a:p>
            <a:r>
              <a:rPr lang="en-US" sz="1050" dirty="0">
                <a:solidFill>
                  <a:schemeClr val="accent6">
                    <a:lumMod val="50000"/>
                  </a:schemeClr>
                </a:solidFill>
                <a:latin typeface="Helvetica Light" panose="020B0403020202020204" pitchFamily="34" charset="0"/>
              </a:rPr>
              <a:t>b3 = -7.2 units</a:t>
            </a:r>
          </a:p>
          <a:p>
            <a:r>
              <a:rPr lang="en-US" sz="1050" dirty="0">
                <a:solidFill>
                  <a:schemeClr val="accent6">
                    <a:lumMod val="50000"/>
                  </a:schemeClr>
                </a:solidFill>
                <a:latin typeface="Helvetica Light" panose="020B0403020202020204" pitchFamily="34" charset="0"/>
              </a:rPr>
              <a:t>b5 = -1.4 units</a:t>
            </a:r>
          </a:p>
          <a:p>
            <a:r>
              <a:rPr lang="en-US" sz="1050" dirty="0">
                <a:solidFill>
                  <a:schemeClr val="accent6">
                    <a:lumMod val="50000"/>
                  </a:schemeClr>
                </a:solidFill>
                <a:latin typeface="Helvetica Light" panose="020B0403020202020204" pitchFamily="34" charset="0"/>
              </a:rPr>
              <a:t>b7 = -0.03 units</a:t>
            </a:r>
            <a:endParaRPr lang="en-CH" sz="1050" dirty="0">
              <a:solidFill>
                <a:schemeClr val="accent6">
                  <a:lumMod val="50000"/>
                </a:schemeClr>
              </a:solidFill>
              <a:latin typeface="Helvetica Light" panose="020B0403020202020204" pitchFamily="34" charset="0"/>
            </a:endParaRPr>
          </a:p>
        </p:txBody>
      </p:sp>
      <p:sp>
        <p:nvSpPr>
          <p:cNvPr id="31" name="TextBox 30">
            <a:extLst>
              <a:ext uri="{FF2B5EF4-FFF2-40B4-BE49-F238E27FC236}">
                <a16:creationId xmlns:a16="http://schemas.microsoft.com/office/drawing/2014/main" id="{35962983-8236-A0F4-B355-A914F062C2B3}"/>
              </a:ext>
            </a:extLst>
          </p:cNvPr>
          <p:cNvSpPr txBox="1"/>
          <p:nvPr/>
        </p:nvSpPr>
        <p:spPr>
          <a:xfrm>
            <a:off x="3651281" y="3874244"/>
            <a:ext cx="5303164" cy="646331"/>
          </a:xfrm>
          <a:prstGeom prst="rect">
            <a:avLst/>
          </a:prstGeom>
          <a:noFill/>
        </p:spPr>
        <p:txBody>
          <a:bodyPr wrap="square" rtlCol="0">
            <a:spAutoFit/>
          </a:bodyPr>
          <a:lstStyle/>
          <a:p>
            <a:r>
              <a:rPr lang="en-US" dirty="0"/>
              <a:t>A </a:t>
            </a:r>
            <a:r>
              <a:rPr lang="en-US" i="1" dirty="0">
                <a:solidFill>
                  <a:srgbClr val="FF0000"/>
                </a:solidFill>
              </a:rPr>
              <a:t>simple</a:t>
            </a:r>
            <a:r>
              <a:rPr lang="en-US" dirty="0">
                <a:solidFill>
                  <a:srgbClr val="FF0000"/>
                </a:solidFill>
              </a:rPr>
              <a:t> HTS racetrack dipole </a:t>
            </a:r>
            <a:r>
              <a:rPr lang="en-US" dirty="0"/>
              <a:t>could match the beam requirements and aperture</a:t>
            </a:r>
            <a:endParaRPr lang="en-CH" dirty="0"/>
          </a:p>
        </p:txBody>
      </p:sp>
      <p:sp>
        <p:nvSpPr>
          <p:cNvPr id="3" name="TextBox 2">
            <a:extLst>
              <a:ext uri="{FF2B5EF4-FFF2-40B4-BE49-F238E27FC236}">
                <a16:creationId xmlns:a16="http://schemas.microsoft.com/office/drawing/2014/main" id="{AF1445B1-DC67-9CBD-8BA9-331B8FDF9089}"/>
              </a:ext>
            </a:extLst>
          </p:cNvPr>
          <p:cNvSpPr txBox="1"/>
          <p:nvPr/>
        </p:nvSpPr>
        <p:spPr>
          <a:xfrm>
            <a:off x="3470098" y="6593609"/>
            <a:ext cx="914400" cy="914400"/>
          </a:xfrm>
          <a:prstGeom prst="rect">
            <a:avLst/>
          </a:prstGeom>
          <a:noFill/>
        </p:spPr>
        <p:txBody>
          <a:bodyPr wrap="none" lIns="0" tIns="0" rIns="0" bIns="0" rtlCol="0">
            <a:noAutofit/>
          </a:bodyPr>
          <a:lstStyle/>
          <a:p>
            <a:pPr>
              <a:lnSpc>
                <a:spcPct val="110000"/>
              </a:lnSpc>
              <a:spcBef>
                <a:spcPts val="0"/>
              </a:spcBef>
            </a:pPr>
            <a:r>
              <a:rPr lang="en-CH" sz="1400" kern="1000" spc="30" dirty="0">
                <a:latin typeface="+mn-lt"/>
                <a:cs typeface="Franklin Gothic Book"/>
              </a:rPr>
              <a:t>Slides courtesy of L. Bottura for the </a:t>
            </a:r>
            <a:r>
              <a:rPr lang="en-US" sz="1400" kern="1000" spc="30" dirty="0">
                <a:latin typeface="+mn-lt"/>
                <a:cs typeface="Franklin Gothic Book"/>
              </a:rPr>
              <a:t>for the Muon Magnets Working Group</a:t>
            </a:r>
          </a:p>
          <a:p>
            <a:pPr>
              <a:lnSpc>
                <a:spcPct val="110000"/>
              </a:lnSpc>
              <a:spcBef>
                <a:spcPts val="0"/>
              </a:spcBef>
            </a:pPr>
            <a:endParaRPr lang="en-US" sz="1400" kern="1000" spc="30" dirty="0">
              <a:latin typeface="+mn-lt"/>
              <a:cs typeface="Franklin Gothic Book"/>
            </a:endParaRPr>
          </a:p>
          <a:p>
            <a:pPr>
              <a:lnSpc>
                <a:spcPct val="110000"/>
              </a:lnSpc>
              <a:spcBef>
                <a:spcPts val="0"/>
              </a:spcBef>
            </a:pPr>
            <a:endParaRPr lang="en-CH" sz="1400" kern="1000" spc="30" dirty="0" err="1">
              <a:latin typeface="+mn-lt"/>
              <a:cs typeface="Franklin Gothic Book"/>
            </a:endParaRPr>
          </a:p>
        </p:txBody>
      </p:sp>
      <p:grpSp>
        <p:nvGrpSpPr>
          <p:cNvPr id="4" name="Group 3">
            <a:extLst>
              <a:ext uri="{FF2B5EF4-FFF2-40B4-BE49-F238E27FC236}">
                <a16:creationId xmlns:a16="http://schemas.microsoft.com/office/drawing/2014/main" id="{25FD7FE6-9882-06AC-7CB6-D06D33941556}"/>
              </a:ext>
            </a:extLst>
          </p:cNvPr>
          <p:cNvGrpSpPr/>
          <p:nvPr/>
        </p:nvGrpSpPr>
        <p:grpSpPr>
          <a:xfrm>
            <a:off x="611560" y="94822"/>
            <a:ext cx="1453251" cy="741890"/>
            <a:chOff x="-767690" y="-297291"/>
            <a:chExt cx="1592153" cy="812800"/>
          </a:xfrm>
        </p:grpSpPr>
        <p:sp>
          <p:nvSpPr>
            <p:cNvPr id="5" name="Rectangle 4">
              <a:extLst>
                <a:ext uri="{FF2B5EF4-FFF2-40B4-BE49-F238E27FC236}">
                  <a16:creationId xmlns:a16="http://schemas.microsoft.com/office/drawing/2014/main" id="{70DC0852-C1DF-6B5A-B1BD-F153434E276F}"/>
                </a:ext>
              </a:extLst>
            </p:cNvPr>
            <p:cNvSpPr/>
            <p:nvPr/>
          </p:nvSpPr>
          <p:spPr bwMode="auto">
            <a:xfrm>
              <a:off x="-767690" y="-291636"/>
              <a:ext cx="1358899" cy="789085"/>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CH" sz="2400" b="0" i="0" u="none" strike="noStrike" cap="none" normalizeH="0" baseline="0">
                <a:ln>
                  <a:noFill/>
                </a:ln>
                <a:solidFill>
                  <a:schemeClr val="tx1"/>
                </a:solidFill>
                <a:effectLst/>
                <a:latin typeface="Times" charset="0"/>
              </a:endParaRPr>
            </a:p>
          </p:txBody>
        </p:sp>
        <p:pic>
          <p:nvPicPr>
            <p:cNvPr id="6" name="Picture 5">
              <a:extLst>
                <a:ext uri="{FF2B5EF4-FFF2-40B4-BE49-F238E27FC236}">
                  <a16:creationId xmlns:a16="http://schemas.microsoft.com/office/drawing/2014/main" id="{12CB62BF-D953-349E-27BD-01C1B5283BFE}"/>
                </a:ext>
              </a:extLst>
            </p:cNvPr>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534437" y="-297291"/>
              <a:ext cx="1358900" cy="812800"/>
            </a:xfrm>
            <a:prstGeom prst="rect">
              <a:avLst/>
            </a:prstGeom>
          </p:spPr>
        </p:pic>
      </p:grpSp>
    </p:spTree>
    <p:extLst>
      <p:ext uri="{BB962C8B-B14F-4D97-AF65-F5344CB8AC3E}">
        <p14:creationId xmlns:p14="http://schemas.microsoft.com/office/powerpoint/2010/main" val="2423480881"/>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7" name="Picture 36" descr="Chart&#10;&#10;Description automatically generated">
            <a:extLst>
              <a:ext uri="{FF2B5EF4-FFF2-40B4-BE49-F238E27FC236}">
                <a16:creationId xmlns:a16="http://schemas.microsoft.com/office/drawing/2014/main" id="{F865BC90-AF3D-1B4D-0DCF-1C79DA50B97D}"/>
              </a:ext>
            </a:extLst>
          </p:cNvPr>
          <p:cNvPicPr>
            <a:picLocks noChangeAspect="1"/>
          </p:cNvPicPr>
          <p:nvPr/>
        </p:nvPicPr>
        <p:blipFill>
          <a:blip r:embed="rId2" cstate="screen">
            <a:clrChange>
              <a:clrFrom>
                <a:srgbClr val="FFFFFF"/>
              </a:clrFrom>
              <a:clrTo>
                <a:srgbClr val="FFFFFF">
                  <a:alpha val="0"/>
                </a:srgbClr>
              </a:clrTo>
            </a:clrChange>
            <a:extLst>
              <a:ext uri="{28A0092B-C50C-407E-A947-70E740481C1C}">
                <a14:useLocalDpi xmlns:a14="http://schemas.microsoft.com/office/drawing/2010/main"/>
              </a:ext>
            </a:extLst>
          </a:blip>
          <a:stretch>
            <a:fillRect/>
          </a:stretch>
        </p:blipFill>
        <p:spPr>
          <a:xfrm>
            <a:off x="243239" y="1334129"/>
            <a:ext cx="4216828" cy="3436364"/>
          </a:xfrm>
          <a:prstGeom prst="rect">
            <a:avLst/>
          </a:prstGeom>
        </p:spPr>
      </p:pic>
      <p:pic>
        <p:nvPicPr>
          <p:cNvPr id="6" name="Picture 5" descr="Chart, histogram&#10;&#10;Description automatically generated">
            <a:extLst>
              <a:ext uri="{FF2B5EF4-FFF2-40B4-BE49-F238E27FC236}">
                <a16:creationId xmlns:a16="http://schemas.microsoft.com/office/drawing/2014/main" id="{890668B8-0BFF-9DA6-D270-6AAD55594DAB}"/>
              </a:ext>
            </a:extLst>
          </p:cNvPr>
          <p:cNvPicPr>
            <a:picLocks noChangeAspect="1"/>
          </p:cNvPicPr>
          <p:nvPr/>
        </p:nvPicPr>
        <p:blipFill>
          <a:blip r:embed="rId3" cstate="screen">
            <a:clrChange>
              <a:clrFrom>
                <a:srgbClr val="FFFFFF"/>
              </a:clrFrom>
              <a:clrTo>
                <a:srgbClr val="FFFFFF">
                  <a:alpha val="0"/>
                </a:srgbClr>
              </a:clrTo>
            </a:clrChange>
            <a:extLst>
              <a:ext uri="{28A0092B-C50C-407E-A947-70E740481C1C}">
                <a14:useLocalDpi xmlns:a14="http://schemas.microsoft.com/office/drawing/2010/main"/>
              </a:ext>
            </a:extLst>
          </a:blip>
          <a:stretch>
            <a:fillRect/>
          </a:stretch>
        </p:blipFill>
        <p:spPr>
          <a:xfrm>
            <a:off x="4639375" y="1327950"/>
            <a:ext cx="4248000" cy="3468230"/>
          </a:xfrm>
          <a:prstGeom prst="rect">
            <a:avLst/>
          </a:prstGeom>
        </p:spPr>
      </p:pic>
      <p:sp>
        <p:nvSpPr>
          <p:cNvPr id="2" name="Title 1"/>
          <p:cNvSpPr>
            <a:spLocks noGrp="1"/>
          </p:cNvSpPr>
          <p:nvPr>
            <p:ph type="title"/>
          </p:nvPr>
        </p:nvSpPr>
        <p:spPr>
          <a:xfrm>
            <a:off x="1967310" y="194214"/>
            <a:ext cx="8226854" cy="940443"/>
          </a:xfrm>
        </p:spPr>
        <p:txBody>
          <a:bodyPr>
            <a:normAutofit/>
          </a:bodyPr>
          <a:lstStyle/>
          <a:p>
            <a:r>
              <a:rPr lang="en-US" dirty="0"/>
              <a:t>Collider magnets limits (Nb</a:t>
            </a:r>
            <a:r>
              <a:rPr lang="en-US" baseline="-25000" dirty="0"/>
              <a:t>3</a:t>
            </a:r>
            <a:r>
              <a:rPr lang="en-US" dirty="0"/>
              <a:t>Sn)</a:t>
            </a:r>
          </a:p>
        </p:txBody>
      </p:sp>
      <p:sp>
        <p:nvSpPr>
          <p:cNvPr id="52" name="Content Placeholder 51">
            <a:extLst>
              <a:ext uri="{FF2B5EF4-FFF2-40B4-BE49-F238E27FC236}">
                <a16:creationId xmlns:a16="http://schemas.microsoft.com/office/drawing/2014/main" id="{7246CC2A-A158-2E23-8926-39C078A56E96}"/>
              </a:ext>
            </a:extLst>
          </p:cNvPr>
          <p:cNvSpPr>
            <a:spLocks noGrp="1"/>
          </p:cNvSpPr>
          <p:nvPr>
            <p:ph idx="1"/>
          </p:nvPr>
        </p:nvSpPr>
        <p:spPr>
          <a:xfrm>
            <a:off x="461098" y="4770494"/>
            <a:ext cx="8221807" cy="1442102"/>
          </a:xfrm>
        </p:spPr>
        <p:txBody>
          <a:bodyPr>
            <a:normAutofit lnSpcReduction="10000"/>
          </a:bodyPr>
          <a:lstStyle/>
          <a:p>
            <a:r>
              <a:rPr lang="en-US" dirty="0"/>
              <a:t>W</a:t>
            </a:r>
            <a:r>
              <a:rPr lang="en-CH" dirty="0"/>
              <a:t>ork in progress to provide analytical expression for the magnet design limits (including protection and cost)</a:t>
            </a:r>
          </a:p>
          <a:p>
            <a:pPr lvl="1"/>
            <a:r>
              <a:rPr lang="en-US" dirty="0"/>
              <a:t>M</a:t>
            </a:r>
            <a:r>
              <a:rPr lang="en-CH" dirty="0"/>
              <a:t>aximum field and gradient vs. magnet aperture in LTS and HTS</a:t>
            </a:r>
          </a:p>
          <a:p>
            <a:pPr lvl="1"/>
            <a:r>
              <a:rPr lang="en-US" dirty="0"/>
              <a:t>C</a:t>
            </a:r>
            <a:r>
              <a:rPr lang="en-CH" dirty="0"/>
              <a:t>ombined function limits B+G and B/G</a:t>
            </a:r>
          </a:p>
          <a:p>
            <a:r>
              <a:rPr lang="en-US" b="1" dirty="0">
                <a:solidFill>
                  <a:srgbClr val="FF0000"/>
                </a:solidFill>
              </a:rPr>
              <a:t>P</a:t>
            </a:r>
            <a:r>
              <a:rPr lang="en-CH" b="1" dirty="0">
                <a:solidFill>
                  <a:srgbClr val="FF0000"/>
                </a:solidFill>
              </a:rPr>
              <a:t>roposal: take provisionally 9 T for NbTi and 14 T for Nb</a:t>
            </a:r>
            <a:r>
              <a:rPr lang="en-CH" b="1" baseline="-25000" dirty="0">
                <a:solidFill>
                  <a:srgbClr val="FF0000"/>
                </a:solidFill>
              </a:rPr>
              <a:t>3</a:t>
            </a:r>
            <a:r>
              <a:rPr lang="en-CH" b="1" dirty="0">
                <a:solidFill>
                  <a:srgbClr val="FF0000"/>
                </a:solidFill>
              </a:rPr>
              <a:t>Sn</a:t>
            </a:r>
          </a:p>
        </p:txBody>
      </p:sp>
      <p:sp>
        <p:nvSpPr>
          <p:cNvPr id="36" name="Slide Number Placeholder 9">
            <a:extLst>
              <a:ext uri="{FF2B5EF4-FFF2-40B4-BE49-F238E27FC236}">
                <a16:creationId xmlns:a16="http://schemas.microsoft.com/office/drawing/2014/main" id="{9D0494C1-546A-C54A-A107-4CB70D3CFEB0}"/>
              </a:ext>
            </a:extLst>
          </p:cNvPr>
          <p:cNvSpPr>
            <a:spLocks noGrp="1"/>
          </p:cNvSpPr>
          <p:nvPr>
            <p:ph type="sldNum" sz="quarter" idx="12"/>
          </p:nvPr>
        </p:nvSpPr>
        <p:spPr>
          <a:xfrm>
            <a:off x="8764859" y="7219015"/>
            <a:ext cx="446616" cy="282893"/>
          </a:xfrm>
          <a:prstGeom prst="rect">
            <a:avLst/>
          </a:prstGeom>
        </p:spPr>
        <p:txBody>
          <a:bodyPr vert="horz" lIns="100381" tIns="50191" rIns="100381" bIns="50191" rtlCol="0" anchor="ctr"/>
          <a:lstStyle>
            <a:defPPr>
              <a:defRPr lang="en-US"/>
            </a:defPPr>
            <a:lvl1pPr marL="0" algn="r" defTabSz="501915" rtl="0" eaLnBrk="1" latinLnBrk="0" hangingPunct="1">
              <a:defRPr sz="1300" kern="1200">
                <a:solidFill>
                  <a:schemeClr val="bg1"/>
                </a:solidFill>
                <a:latin typeface="+mn-lt"/>
                <a:ea typeface="+mn-ea"/>
                <a:cs typeface="+mn-cs"/>
              </a:defRPr>
            </a:lvl1pPr>
            <a:lvl2pPr marL="501915" algn="l" defTabSz="501915" rtl="0" eaLnBrk="1" latinLnBrk="0" hangingPunct="1">
              <a:defRPr sz="2000" kern="1200">
                <a:solidFill>
                  <a:schemeClr val="tx1"/>
                </a:solidFill>
                <a:latin typeface="+mn-lt"/>
                <a:ea typeface="+mn-ea"/>
                <a:cs typeface="+mn-cs"/>
              </a:defRPr>
            </a:lvl2pPr>
            <a:lvl3pPr marL="1003828" algn="l" defTabSz="501915" rtl="0" eaLnBrk="1" latinLnBrk="0" hangingPunct="1">
              <a:defRPr sz="2000" kern="1200">
                <a:solidFill>
                  <a:schemeClr val="tx1"/>
                </a:solidFill>
                <a:latin typeface="+mn-lt"/>
                <a:ea typeface="+mn-ea"/>
                <a:cs typeface="+mn-cs"/>
              </a:defRPr>
            </a:lvl3pPr>
            <a:lvl4pPr marL="1505744" algn="l" defTabSz="501915" rtl="0" eaLnBrk="1" latinLnBrk="0" hangingPunct="1">
              <a:defRPr sz="2000" kern="1200">
                <a:solidFill>
                  <a:schemeClr val="tx1"/>
                </a:solidFill>
                <a:latin typeface="+mn-lt"/>
                <a:ea typeface="+mn-ea"/>
                <a:cs typeface="+mn-cs"/>
              </a:defRPr>
            </a:lvl4pPr>
            <a:lvl5pPr marL="2007654" algn="l" defTabSz="501915" rtl="0" eaLnBrk="1" latinLnBrk="0" hangingPunct="1">
              <a:defRPr sz="2000" kern="1200">
                <a:solidFill>
                  <a:schemeClr val="tx1"/>
                </a:solidFill>
                <a:latin typeface="+mn-lt"/>
                <a:ea typeface="+mn-ea"/>
                <a:cs typeface="+mn-cs"/>
              </a:defRPr>
            </a:lvl5pPr>
            <a:lvl6pPr marL="2509567" algn="l" defTabSz="501915" rtl="0" eaLnBrk="1" latinLnBrk="0" hangingPunct="1">
              <a:defRPr sz="2000" kern="1200">
                <a:solidFill>
                  <a:schemeClr val="tx1"/>
                </a:solidFill>
                <a:latin typeface="+mn-lt"/>
                <a:ea typeface="+mn-ea"/>
                <a:cs typeface="+mn-cs"/>
              </a:defRPr>
            </a:lvl6pPr>
            <a:lvl7pPr marL="3011485" algn="l" defTabSz="501915" rtl="0" eaLnBrk="1" latinLnBrk="0" hangingPunct="1">
              <a:defRPr sz="2000" kern="1200">
                <a:solidFill>
                  <a:schemeClr val="tx1"/>
                </a:solidFill>
                <a:latin typeface="+mn-lt"/>
                <a:ea typeface="+mn-ea"/>
                <a:cs typeface="+mn-cs"/>
              </a:defRPr>
            </a:lvl7pPr>
            <a:lvl8pPr marL="3513397" algn="l" defTabSz="501915" rtl="0" eaLnBrk="1" latinLnBrk="0" hangingPunct="1">
              <a:defRPr sz="2000" kern="1200">
                <a:solidFill>
                  <a:schemeClr val="tx1"/>
                </a:solidFill>
                <a:latin typeface="+mn-lt"/>
                <a:ea typeface="+mn-ea"/>
                <a:cs typeface="+mn-cs"/>
              </a:defRPr>
            </a:lvl8pPr>
            <a:lvl9pPr marL="4015309" algn="l" defTabSz="501915" rtl="0" eaLnBrk="1" latinLnBrk="0" hangingPunct="1">
              <a:defRPr sz="2000" kern="1200">
                <a:solidFill>
                  <a:schemeClr val="tx1"/>
                </a:solidFill>
                <a:latin typeface="+mn-lt"/>
                <a:ea typeface="+mn-ea"/>
                <a:cs typeface="+mn-cs"/>
              </a:defRPr>
            </a:lvl9pPr>
          </a:lstStyle>
          <a:p>
            <a:fld id="{3478A56A-6164-B14D-A8F7-980D09C4DD92}" type="slidenum">
              <a:rPr lang="en-US" smtClean="0"/>
              <a:pPr/>
              <a:t>45</a:t>
            </a:fld>
            <a:endParaRPr lang="en-US"/>
          </a:p>
        </p:txBody>
      </p:sp>
      <p:sp>
        <p:nvSpPr>
          <p:cNvPr id="16" name="TextBox 15">
            <a:extLst>
              <a:ext uri="{FF2B5EF4-FFF2-40B4-BE49-F238E27FC236}">
                <a16:creationId xmlns:a16="http://schemas.microsoft.com/office/drawing/2014/main" id="{C2E56CC0-C365-6F1C-1DC6-721042063CEF}"/>
              </a:ext>
            </a:extLst>
          </p:cNvPr>
          <p:cNvSpPr txBox="1"/>
          <p:nvPr/>
        </p:nvSpPr>
        <p:spPr>
          <a:xfrm rot="16200000">
            <a:off x="3059726" y="736051"/>
            <a:ext cx="895835" cy="595804"/>
          </a:xfrm>
          <a:prstGeom prst="rect">
            <a:avLst/>
          </a:prstGeom>
          <a:noFill/>
        </p:spPr>
        <p:txBody>
          <a:bodyPr wrap="square" rtlCol="0">
            <a:spAutoFit/>
          </a:bodyPr>
          <a:lstStyle/>
          <a:p>
            <a:r>
              <a:rPr lang="en-US" sz="1636" dirty="0">
                <a:solidFill>
                  <a:srgbClr val="FF0000"/>
                </a:solidFill>
              </a:rPr>
              <a:t>Margin limit</a:t>
            </a:r>
            <a:endParaRPr lang="en-CH" sz="1636" dirty="0">
              <a:solidFill>
                <a:srgbClr val="FF0000"/>
              </a:solidFill>
            </a:endParaRPr>
          </a:p>
        </p:txBody>
      </p:sp>
      <p:sp>
        <p:nvSpPr>
          <p:cNvPr id="43" name="Freeform 42">
            <a:extLst>
              <a:ext uri="{FF2B5EF4-FFF2-40B4-BE49-F238E27FC236}">
                <a16:creationId xmlns:a16="http://schemas.microsoft.com/office/drawing/2014/main" id="{90F1692A-3B11-3D86-F324-66F88D56EFFD}"/>
              </a:ext>
            </a:extLst>
          </p:cNvPr>
          <p:cNvSpPr/>
          <p:nvPr/>
        </p:nvSpPr>
        <p:spPr>
          <a:xfrm>
            <a:off x="1618894" y="1438235"/>
            <a:ext cx="2742120" cy="2375065"/>
          </a:xfrm>
          <a:custGeom>
            <a:avLst/>
            <a:gdLst>
              <a:gd name="connsiteX0" fmla="*/ 178130 w 3016332"/>
              <a:gd name="connsiteY0" fmla="*/ 771896 h 2612572"/>
              <a:gd name="connsiteX1" fmla="*/ 344384 w 3016332"/>
              <a:gd name="connsiteY1" fmla="*/ 1235034 h 2612572"/>
              <a:gd name="connsiteX2" fmla="*/ 522514 w 3016332"/>
              <a:gd name="connsiteY2" fmla="*/ 1531917 h 2612572"/>
              <a:gd name="connsiteX3" fmla="*/ 712519 w 3016332"/>
              <a:gd name="connsiteY3" fmla="*/ 1805049 h 2612572"/>
              <a:gd name="connsiteX4" fmla="*/ 1104405 w 3016332"/>
              <a:gd name="connsiteY4" fmla="*/ 2090057 h 2612572"/>
              <a:gd name="connsiteX5" fmla="*/ 1579418 w 3016332"/>
              <a:gd name="connsiteY5" fmla="*/ 2303813 h 2612572"/>
              <a:gd name="connsiteX6" fmla="*/ 1995054 w 3016332"/>
              <a:gd name="connsiteY6" fmla="*/ 2422566 h 2612572"/>
              <a:gd name="connsiteX7" fmla="*/ 2327564 w 3016332"/>
              <a:gd name="connsiteY7" fmla="*/ 2505694 h 2612572"/>
              <a:gd name="connsiteX8" fmla="*/ 2885704 w 3016332"/>
              <a:gd name="connsiteY8" fmla="*/ 2600696 h 2612572"/>
              <a:gd name="connsiteX9" fmla="*/ 3016332 w 3016332"/>
              <a:gd name="connsiteY9" fmla="*/ 2612572 h 2612572"/>
              <a:gd name="connsiteX10" fmla="*/ 3004457 w 3016332"/>
              <a:gd name="connsiteY10" fmla="*/ 0 h 2612572"/>
              <a:gd name="connsiteX11" fmla="*/ 0 w 3016332"/>
              <a:gd name="connsiteY11" fmla="*/ 11875 h 2612572"/>
              <a:gd name="connsiteX12" fmla="*/ 118753 w 3016332"/>
              <a:gd name="connsiteY12" fmla="*/ 498764 h 2612572"/>
              <a:gd name="connsiteX13" fmla="*/ 178130 w 3016332"/>
              <a:gd name="connsiteY13" fmla="*/ 771896 h 26125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016332" h="2612572">
                <a:moveTo>
                  <a:pt x="178130" y="771896"/>
                </a:moveTo>
                <a:lnTo>
                  <a:pt x="344384" y="1235034"/>
                </a:lnTo>
                <a:lnTo>
                  <a:pt x="522514" y="1531917"/>
                </a:lnTo>
                <a:lnTo>
                  <a:pt x="712519" y="1805049"/>
                </a:lnTo>
                <a:lnTo>
                  <a:pt x="1104405" y="2090057"/>
                </a:lnTo>
                <a:lnTo>
                  <a:pt x="1579418" y="2303813"/>
                </a:lnTo>
                <a:lnTo>
                  <a:pt x="1995054" y="2422566"/>
                </a:lnTo>
                <a:lnTo>
                  <a:pt x="2327564" y="2505694"/>
                </a:lnTo>
                <a:lnTo>
                  <a:pt x="2885704" y="2600696"/>
                </a:lnTo>
                <a:lnTo>
                  <a:pt x="3016332" y="2612572"/>
                </a:lnTo>
                <a:cubicBezTo>
                  <a:pt x="3012374" y="1741715"/>
                  <a:pt x="3008415" y="870857"/>
                  <a:pt x="3004457" y="0"/>
                </a:cubicBezTo>
                <a:lnTo>
                  <a:pt x="0" y="11875"/>
                </a:lnTo>
                <a:lnTo>
                  <a:pt x="118753" y="498764"/>
                </a:lnTo>
                <a:lnTo>
                  <a:pt x="178130" y="771896"/>
                </a:lnTo>
                <a:close/>
              </a:path>
            </a:pathLst>
          </a:custGeom>
          <a:solidFill>
            <a:srgbClr val="FF0000">
              <a:alpha val="10000"/>
            </a:srgb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H" sz="1636" dirty="0"/>
          </a:p>
        </p:txBody>
      </p:sp>
      <p:sp>
        <p:nvSpPr>
          <p:cNvPr id="44" name="Rectangle 43">
            <a:extLst>
              <a:ext uri="{FF2B5EF4-FFF2-40B4-BE49-F238E27FC236}">
                <a16:creationId xmlns:a16="http://schemas.microsoft.com/office/drawing/2014/main" id="{CE7974D1-8D2D-96FE-A5D0-D9BA2822B317}"/>
              </a:ext>
            </a:extLst>
          </p:cNvPr>
          <p:cNvSpPr/>
          <p:nvPr/>
        </p:nvSpPr>
        <p:spPr>
          <a:xfrm>
            <a:off x="3381519" y="1453489"/>
            <a:ext cx="979495" cy="2755655"/>
          </a:xfrm>
          <a:prstGeom prst="rect">
            <a:avLst/>
          </a:prstGeom>
          <a:solidFill>
            <a:srgbClr val="FF0000">
              <a:alpha val="10000"/>
            </a:srgb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H" sz="1636"/>
          </a:p>
        </p:txBody>
      </p:sp>
      <p:sp>
        <p:nvSpPr>
          <p:cNvPr id="30" name="TextBox 29">
            <a:extLst>
              <a:ext uri="{FF2B5EF4-FFF2-40B4-BE49-F238E27FC236}">
                <a16:creationId xmlns:a16="http://schemas.microsoft.com/office/drawing/2014/main" id="{3A2A10DF-6A22-41DF-7CC4-2BDBCACD7966}"/>
              </a:ext>
            </a:extLst>
          </p:cNvPr>
          <p:cNvSpPr txBox="1"/>
          <p:nvPr/>
        </p:nvSpPr>
        <p:spPr>
          <a:xfrm rot="16200000">
            <a:off x="1111565" y="750492"/>
            <a:ext cx="813482" cy="595804"/>
          </a:xfrm>
          <a:prstGeom prst="rect">
            <a:avLst/>
          </a:prstGeom>
          <a:noFill/>
        </p:spPr>
        <p:txBody>
          <a:bodyPr wrap="square" rtlCol="0">
            <a:spAutoFit/>
          </a:bodyPr>
          <a:lstStyle/>
          <a:p>
            <a:r>
              <a:rPr lang="en-US" sz="1636" dirty="0">
                <a:solidFill>
                  <a:srgbClr val="FF0000"/>
                </a:solidFill>
              </a:rPr>
              <a:t>Stress </a:t>
            </a:r>
            <a:r>
              <a:rPr lang="en-CH" sz="1636" dirty="0">
                <a:solidFill>
                  <a:srgbClr val="FF0000"/>
                </a:solidFill>
              </a:rPr>
              <a:t>limit</a:t>
            </a:r>
          </a:p>
        </p:txBody>
      </p:sp>
      <p:sp>
        <p:nvSpPr>
          <p:cNvPr id="31" name="TextBox 30">
            <a:extLst>
              <a:ext uri="{FF2B5EF4-FFF2-40B4-BE49-F238E27FC236}">
                <a16:creationId xmlns:a16="http://schemas.microsoft.com/office/drawing/2014/main" id="{32E9300C-5709-9C5A-FFAC-E16EDA4BF34B}"/>
              </a:ext>
            </a:extLst>
          </p:cNvPr>
          <p:cNvSpPr txBox="1"/>
          <p:nvPr/>
        </p:nvSpPr>
        <p:spPr>
          <a:xfrm>
            <a:off x="3435394" y="1569185"/>
            <a:ext cx="885179" cy="344069"/>
          </a:xfrm>
          <a:prstGeom prst="rect">
            <a:avLst/>
          </a:prstGeom>
          <a:noFill/>
        </p:spPr>
        <p:txBody>
          <a:bodyPr wrap="none" rtlCol="0">
            <a:spAutoFit/>
          </a:bodyPr>
          <a:lstStyle/>
          <a:p>
            <a:r>
              <a:rPr lang="en-CH" sz="1636" dirty="0"/>
              <a:t>Dipoles</a:t>
            </a:r>
          </a:p>
        </p:txBody>
      </p:sp>
      <p:sp>
        <p:nvSpPr>
          <p:cNvPr id="46" name="Freeform 45">
            <a:extLst>
              <a:ext uri="{FF2B5EF4-FFF2-40B4-BE49-F238E27FC236}">
                <a16:creationId xmlns:a16="http://schemas.microsoft.com/office/drawing/2014/main" id="{76ED17EB-107A-EAEC-44D7-3B8907E6AADF}"/>
              </a:ext>
            </a:extLst>
          </p:cNvPr>
          <p:cNvSpPr/>
          <p:nvPr/>
        </p:nvSpPr>
        <p:spPr>
          <a:xfrm>
            <a:off x="5890413" y="1447234"/>
            <a:ext cx="2867471" cy="1876661"/>
          </a:xfrm>
          <a:custGeom>
            <a:avLst/>
            <a:gdLst>
              <a:gd name="connsiteX0" fmla="*/ 0 w 3154218"/>
              <a:gd name="connsiteY0" fmla="*/ 0 h 2064327"/>
              <a:gd name="connsiteX1" fmla="*/ 120073 w 3154218"/>
              <a:gd name="connsiteY1" fmla="*/ 406400 h 2064327"/>
              <a:gd name="connsiteX2" fmla="*/ 244764 w 3154218"/>
              <a:gd name="connsiteY2" fmla="*/ 706582 h 2064327"/>
              <a:gd name="connsiteX3" fmla="*/ 471054 w 3154218"/>
              <a:gd name="connsiteY3" fmla="*/ 1029854 h 2064327"/>
              <a:gd name="connsiteX4" fmla="*/ 637309 w 3154218"/>
              <a:gd name="connsiteY4" fmla="*/ 1205345 h 2064327"/>
              <a:gd name="connsiteX5" fmla="*/ 1002145 w 3154218"/>
              <a:gd name="connsiteY5" fmla="*/ 1473200 h 2064327"/>
              <a:gd name="connsiteX6" fmla="*/ 1510145 w 3154218"/>
              <a:gd name="connsiteY6" fmla="*/ 1704109 h 2064327"/>
              <a:gd name="connsiteX7" fmla="*/ 2036618 w 3154218"/>
              <a:gd name="connsiteY7" fmla="*/ 1856509 h 2064327"/>
              <a:gd name="connsiteX8" fmla="*/ 2655454 w 3154218"/>
              <a:gd name="connsiteY8" fmla="*/ 1995054 h 2064327"/>
              <a:gd name="connsiteX9" fmla="*/ 3154218 w 3154218"/>
              <a:gd name="connsiteY9" fmla="*/ 2064327 h 2064327"/>
              <a:gd name="connsiteX10" fmla="*/ 3140364 w 3154218"/>
              <a:gd name="connsiteY10" fmla="*/ 0 h 2064327"/>
              <a:gd name="connsiteX11" fmla="*/ 0 w 3154218"/>
              <a:gd name="connsiteY11" fmla="*/ 0 h 20643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154218" h="2064327">
                <a:moveTo>
                  <a:pt x="0" y="0"/>
                </a:moveTo>
                <a:lnTo>
                  <a:pt x="120073" y="406400"/>
                </a:lnTo>
                <a:lnTo>
                  <a:pt x="244764" y="706582"/>
                </a:lnTo>
                <a:lnTo>
                  <a:pt x="471054" y="1029854"/>
                </a:lnTo>
                <a:lnTo>
                  <a:pt x="637309" y="1205345"/>
                </a:lnTo>
                <a:lnTo>
                  <a:pt x="1002145" y="1473200"/>
                </a:lnTo>
                <a:lnTo>
                  <a:pt x="1510145" y="1704109"/>
                </a:lnTo>
                <a:lnTo>
                  <a:pt x="2036618" y="1856509"/>
                </a:lnTo>
                <a:lnTo>
                  <a:pt x="2655454" y="1995054"/>
                </a:lnTo>
                <a:lnTo>
                  <a:pt x="3154218" y="2064327"/>
                </a:lnTo>
                <a:lnTo>
                  <a:pt x="3140364" y="0"/>
                </a:lnTo>
                <a:lnTo>
                  <a:pt x="0" y="0"/>
                </a:lnTo>
                <a:close/>
              </a:path>
            </a:pathLst>
          </a:custGeom>
          <a:solidFill>
            <a:srgbClr val="FF0000">
              <a:alpha val="10000"/>
            </a:srgb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H" sz="1636"/>
          </a:p>
        </p:txBody>
      </p:sp>
      <p:sp>
        <p:nvSpPr>
          <p:cNvPr id="47" name="Freeform 46">
            <a:extLst>
              <a:ext uri="{FF2B5EF4-FFF2-40B4-BE49-F238E27FC236}">
                <a16:creationId xmlns:a16="http://schemas.microsoft.com/office/drawing/2014/main" id="{A682044F-6615-D32C-4289-EF879FD4BD69}"/>
              </a:ext>
            </a:extLst>
          </p:cNvPr>
          <p:cNvSpPr/>
          <p:nvPr/>
        </p:nvSpPr>
        <p:spPr>
          <a:xfrm>
            <a:off x="6314445" y="1447234"/>
            <a:ext cx="2430844" cy="2405653"/>
          </a:xfrm>
          <a:custGeom>
            <a:avLst/>
            <a:gdLst>
              <a:gd name="connsiteX0" fmla="*/ 0 w 2673928"/>
              <a:gd name="connsiteY0" fmla="*/ 0 h 2646218"/>
              <a:gd name="connsiteX1" fmla="*/ 175491 w 2673928"/>
              <a:gd name="connsiteY1" fmla="*/ 614218 h 2646218"/>
              <a:gd name="connsiteX2" fmla="*/ 392546 w 2673928"/>
              <a:gd name="connsiteY2" fmla="*/ 1140691 h 2646218"/>
              <a:gd name="connsiteX3" fmla="*/ 614218 w 2673928"/>
              <a:gd name="connsiteY3" fmla="*/ 1487054 h 2646218"/>
              <a:gd name="connsiteX4" fmla="*/ 909782 w 2673928"/>
              <a:gd name="connsiteY4" fmla="*/ 1842654 h 2646218"/>
              <a:gd name="connsiteX5" fmla="*/ 1089891 w 2673928"/>
              <a:gd name="connsiteY5" fmla="*/ 1990436 h 2646218"/>
              <a:gd name="connsiteX6" fmla="*/ 1482437 w 2673928"/>
              <a:gd name="connsiteY6" fmla="*/ 2244436 h 2646218"/>
              <a:gd name="connsiteX7" fmla="*/ 2027382 w 2673928"/>
              <a:gd name="connsiteY7" fmla="*/ 2470727 h 2646218"/>
              <a:gd name="connsiteX8" fmla="*/ 2503055 w 2673928"/>
              <a:gd name="connsiteY8" fmla="*/ 2613891 h 2646218"/>
              <a:gd name="connsiteX9" fmla="*/ 2673928 w 2673928"/>
              <a:gd name="connsiteY9" fmla="*/ 2646218 h 2646218"/>
              <a:gd name="connsiteX10" fmla="*/ 2669309 w 2673928"/>
              <a:gd name="connsiteY10" fmla="*/ 9236 h 2646218"/>
              <a:gd name="connsiteX11" fmla="*/ 0 w 2673928"/>
              <a:gd name="connsiteY11" fmla="*/ 0 h 26462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73928" h="2646218">
                <a:moveTo>
                  <a:pt x="0" y="0"/>
                </a:moveTo>
                <a:lnTo>
                  <a:pt x="175491" y="614218"/>
                </a:lnTo>
                <a:lnTo>
                  <a:pt x="392546" y="1140691"/>
                </a:lnTo>
                <a:lnTo>
                  <a:pt x="614218" y="1487054"/>
                </a:lnTo>
                <a:lnTo>
                  <a:pt x="909782" y="1842654"/>
                </a:lnTo>
                <a:lnTo>
                  <a:pt x="1089891" y="1990436"/>
                </a:lnTo>
                <a:lnTo>
                  <a:pt x="1482437" y="2244436"/>
                </a:lnTo>
                <a:lnTo>
                  <a:pt x="2027382" y="2470727"/>
                </a:lnTo>
                <a:lnTo>
                  <a:pt x="2503055" y="2613891"/>
                </a:lnTo>
                <a:lnTo>
                  <a:pt x="2673928" y="2646218"/>
                </a:lnTo>
                <a:cubicBezTo>
                  <a:pt x="2672388" y="1767224"/>
                  <a:pt x="2670849" y="888230"/>
                  <a:pt x="2669309" y="9236"/>
                </a:cubicBezTo>
                <a:lnTo>
                  <a:pt x="0" y="0"/>
                </a:lnTo>
                <a:close/>
              </a:path>
            </a:pathLst>
          </a:custGeom>
          <a:solidFill>
            <a:srgbClr val="FF0000">
              <a:alpha val="10000"/>
            </a:srgb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H" sz="1636"/>
          </a:p>
        </p:txBody>
      </p:sp>
      <p:sp>
        <p:nvSpPr>
          <p:cNvPr id="49" name="TextBox 48">
            <a:extLst>
              <a:ext uri="{FF2B5EF4-FFF2-40B4-BE49-F238E27FC236}">
                <a16:creationId xmlns:a16="http://schemas.microsoft.com/office/drawing/2014/main" id="{8013387A-2992-CC84-2CCA-5424D2A511FF}"/>
              </a:ext>
            </a:extLst>
          </p:cNvPr>
          <p:cNvSpPr txBox="1"/>
          <p:nvPr/>
        </p:nvSpPr>
        <p:spPr>
          <a:xfrm>
            <a:off x="7095714" y="1569185"/>
            <a:ext cx="1388522" cy="344069"/>
          </a:xfrm>
          <a:prstGeom prst="rect">
            <a:avLst/>
          </a:prstGeom>
          <a:noFill/>
        </p:spPr>
        <p:txBody>
          <a:bodyPr wrap="none" rtlCol="0">
            <a:spAutoFit/>
          </a:bodyPr>
          <a:lstStyle/>
          <a:p>
            <a:pPr algn="r"/>
            <a:r>
              <a:rPr lang="en-CH" sz="1636" dirty="0"/>
              <a:t>Quadrupoles</a:t>
            </a:r>
          </a:p>
        </p:txBody>
      </p:sp>
      <p:cxnSp>
        <p:nvCxnSpPr>
          <p:cNvPr id="54" name="Straight Connector 53">
            <a:extLst>
              <a:ext uri="{FF2B5EF4-FFF2-40B4-BE49-F238E27FC236}">
                <a16:creationId xmlns:a16="http://schemas.microsoft.com/office/drawing/2014/main" id="{0DEF0611-7C90-F923-188F-CB850E461870}"/>
              </a:ext>
            </a:extLst>
          </p:cNvPr>
          <p:cNvCxnSpPr>
            <a:cxnSpLocks/>
          </p:cNvCxnSpPr>
          <p:nvPr/>
        </p:nvCxnSpPr>
        <p:spPr>
          <a:xfrm>
            <a:off x="3393874" y="1447234"/>
            <a:ext cx="0" cy="2761910"/>
          </a:xfrm>
          <a:prstGeom prst="line">
            <a:avLst/>
          </a:prstGeom>
          <a:ln w="12700">
            <a:solidFill>
              <a:srgbClr val="FF0000"/>
            </a:solidFill>
          </a:ln>
          <a:effectLst>
            <a:outerShdw blurRad="50800" dist="38100" dir="2700000" algn="tl" rotWithShape="0">
              <a:prstClr val="black">
                <a:alpha val="40000"/>
              </a:prstClr>
            </a:outerShdw>
          </a:effectLst>
        </p:spPr>
        <p:style>
          <a:lnRef idx="2">
            <a:schemeClr val="accent1"/>
          </a:lnRef>
          <a:fillRef idx="0">
            <a:schemeClr val="accent1"/>
          </a:fillRef>
          <a:effectRef idx="1">
            <a:schemeClr val="accent1"/>
          </a:effectRef>
          <a:fontRef idx="minor">
            <a:schemeClr val="tx1"/>
          </a:fontRef>
        </p:style>
      </p:cxnSp>
      <p:sp>
        <p:nvSpPr>
          <p:cNvPr id="57" name="Freeform 56">
            <a:extLst>
              <a:ext uri="{FF2B5EF4-FFF2-40B4-BE49-F238E27FC236}">
                <a16:creationId xmlns:a16="http://schemas.microsoft.com/office/drawing/2014/main" id="{28D601F4-F2D6-27BF-C671-A07E7C380E0D}"/>
              </a:ext>
            </a:extLst>
          </p:cNvPr>
          <p:cNvSpPr/>
          <p:nvPr/>
        </p:nvSpPr>
        <p:spPr>
          <a:xfrm>
            <a:off x="1612897" y="1435839"/>
            <a:ext cx="2742121" cy="2385861"/>
          </a:xfrm>
          <a:custGeom>
            <a:avLst/>
            <a:gdLst>
              <a:gd name="connsiteX0" fmla="*/ 0 w 3016333"/>
              <a:gd name="connsiteY0" fmla="*/ 0 h 2624447"/>
              <a:gd name="connsiteX1" fmla="*/ 166255 w 3016333"/>
              <a:gd name="connsiteY1" fmla="*/ 700644 h 2624447"/>
              <a:gd name="connsiteX2" fmla="*/ 368135 w 3016333"/>
              <a:gd name="connsiteY2" fmla="*/ 1270659 h 2624447"/>
              <a:gd name="connsiteX3" fmla="*/ 665019 w 3016333"/>
              <a:gd name="connsiteY3" fmla="*/ 1710047 h 2624447"/>
              <a:gd name="connsiteX4" fmla="*/ 1009403 w 3016333"/>
              <a:gd name="connsiteY4" fmla="*/ 2030680 h 2624447"/>
              <a:gd name="connsiteX5" fmla="*/ 1579419 w 3016333"/>
              <a:gd name="connsiteY5" fmla="*/ 2315688 h 2624447"/>
              <a:gd name="connsiteX6" fmla="*/ 2030681 w 3016333"/>
              <a:gd name="connsiteY6" fmla="*/ 2446317 h 2624447"/>
              <a:gd name="connsiteX7" fmla="*/ 2565071 w 3016333"/>
              <a:gd name="connsiteY7" fmla="*/ 2553195 h 2624447"/>
              <a:gd name="connsiteX8" fmla="*/ 3016333 w 3016333"/>
              <a:gd name="connsiteY8" fmla="*/ 2624447 h 26244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016333" h="2624447">
                <a:moveTo>
                  <a:pt x="0" y="0"/>
                </a:moveTo>
                <a:cubicBezTo>
                  <a:pt x="52449" y="244434"/>
                  <a:pt x="104899" y="488868"/>
                  <a:pt x="166255" y="700644"/>
                </a:cubicBezTo>
                <a:cubicBezTo>
                  <a:pt x="227611" y="912421"/>
                  <a:pt x="285008" y="1102425"/>
                  <a:pt x="368135" y="1270659"/>
                </a:cubicBezTo>
                <a:cubicBezTo>
                  <a:pt x="451262" y="1438893"/>
                  <a:pt x="558141" y="1583377"/>
                  <a:pt x="665019" y="1710047"/>
                </a:cubicBezTo>
                <a:cubicBezTo>
                  <a:pt x="771897" y="1836717"/>
                  <a:pt x="857003" y="1929740"/>
                  <a:pt x="1009403" y="2030680"/>
                </a:cubicBezTo>
                <a:cubicBezTo>
                  <a:pt x="1161803" y="2131620"/>
                  <a:pt x="1409206" y="2246415"/>
                  <a:pt x="1579419" y="2315688"/>
                </a:cubicBezTo>
                <a:cubicBezTo>
                  <a:pt x="1749632" y="2384961"/>
                  <a:pt x="1866406" y="2406733"/>
                  <a:pt x="2030681" y="2446317"/>
                </a:cubicBezTo>
                <a:cubicBezTo>
                  <a:pt x="2194956" y="2485901"/>
                  <a:pt x="2400796" y="2523507"/>
                  <a:pt x="2565071" y="2553195"/>
                </a:cubicBezTo>
                <a:cubicBezTo>
                  <a:pt x="2729346" y="2582883"/>
                  <a:pt x="2872839" y="2603665"/>
                  <a:pt x="3016333" y="2624447"/>
                </a:cubicBezTo>
              </a:path>
            </a:pathLst>
          </a:custGeom>
          <a:noFill/>
          <a:ln w="12700">
            <a:solidFill>
              <a:srgbClr val="FF0000"/>
            </a:solid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H" sz="1636"/>
          </a:p>
        </p:txBody>
      </p:sp>
      <p:sp>
        <p:nvSpPr>
          <p:cNvPr id="4" name="TextBox 3">
            <a:extLst>
              <a:ext uri="{FF2B5EF4-FFF2-40B4-BE49-F238E27FC236}">
                <a16:creationId xmlns:a16="http://schemas.microsoft.com/office/drawing/2014/main" id="{41A4C95B-1401-EFFF-ED14-7AF67E736700}"/>
              </a:ext>
            </a:extLst>
          </p:cNvPr>
          <p:cNvSpPr txBox="1"/>
          <p:nvPr/>
        </p:nvSpPr>
        <p:spPr>
          <a:xfrm rot="16200000">
            <a:off x="5376094" y="754244"/>
            <a:ext cx="813482" cy="595804"/>
          </a:xfrm>
          <a:prstGeom prst="rect">
            <a:avLst/>
          </a:prstGeom>
          <a:noFill/>
        </p:spPr>
        <p:txBody>
          <a:bodyPr wrap="square" rtlCol="0">
            <a:spAutoFit/>
          </a:bodyPr>
          <a:lstStyle/>
          <a:p>
            <a:r>
              <a:rPr lang="en-US" sz="1636" dirty="0">
                <a:solidFill>
                  <a:srgbClr val="FF0000"/>
                </a:solidFill>
              </a:rPr>
              <a:t>Stress </a:t>
            </a:r>
            <a:r>
              <a:rPr lang="en-CH" sz="1636" dirty="0">
                <a:solidFill>
                  <a:srgbClr val="FF0000"/>
                </a:solidFill>
              </a:rPr>
              <a:t>limit</a:t>
            </a:r>
          </a:p>
        </p:txBody>
      </p:sp>
      <p:sp>
        <p:nvSpPr>
          <p:cNvPr id="5" name="TextBox 4">
            <a:extLst>
              <a:ext uri="{FF2B5EF4-FFF2-40B4-BE49-F238E27FC236}">
                <a16:creationId xmlns:a16="http://schemas.microsoft.com/office/drawing/2014/main" id="{4CD62861-B30F-558B-F886-309F0E52D87F}"/>
              </a:ext>
            </a:extLst>
          </p:cNvPr>
          <p:cNvSpPr txBox="1"/>
          <p:nvPr/>
        </p:nvSpPr>
        <p:spPr>
          <a:xfrm rot="16200000">
            <a:off x="5999474" y="735606"/>
            <a:ext cx="895835" cy="595804"/>
          </a:xfrm>
          <a:prstGeom prst="rect">
            <a:avLst/>
          </a:prstGeom>
          <a:noFill/>
        </p:spPr>
        <p:txBody>
          <a:bodyPr wrap="square" rtlCol="0">
            <a:spAutoFit/>
          </a:bodyPr>
          <a:lstStyle/>
          <a:p>
            <a:r>
              <a:rPr lang="en-US" sz="1636" dirty="0">
                <a:solidFill>
                  <a:srgbClr val="FF0000"/>
                </a:solidFill>
              </a:rPr>
              <a:t>Margin limit</a:t>
            </a:r>
            <a:endParaRPr lang="en-CH" sz="1636" dirty="0">
              <a:solidFill>
                <a:srgbClr val="FF0000"/>
              </a:solidFill>
            </a:endParaRPr>
          </a:p>
        </p:txBody>
      </p:sp>
      <p:sp>
        <p:nvSpPr>
          <p:cNvPr id="7" name="Freeform 6">
            <a:extLst>
              <a:ext uri="{FF2B5EF4-FFF2-40B4-BE49-F238E27FC236}">
                <a16:creationId xmlns:a16="http://schemas.microsoft.com/office/drawing/2014/main" id="{D3A51C71-2FDD-37E4-8DE2-5B92726A0C6D}"/>
              </a:ext>
            </a:extLst>
          </p:cNvPr>
          <p:cNvSpPr/>
          <p:nvPr/>
        </p:nvSpPr>
        <p:spPr>
          <a:xfrm>
            <a:off x="6313714" y="1453662"/>
            <a:ext cx="2441750" cy="2398206"/>
          </a:xfrm>
          <a:custGeom>
            <a:avLst/>
            <a:gdLst>
              <a:gd name="connsiteX0" fmla="*/ 0 w 2441750"/>
              <a:gd name="connsiteY0" fmla="*/ 0 h 2398206"/>
              <a:gd name="connsiteX1" fmla="*/ 130629 w 2441750"/>
              <a:gd name="connsiteY1" fmla="*/ 472272 h 2398206"/>
              <a:gd name="connsiteX2" fmla="*/ 311499 w 2441750"/>
              <a:gd name="connsiteY2" fmla="*/ 924448 h 2398206"/>
              <a:gd name="connsiteX3" fmla="*/ 556009 w 2441750"/>
              <a:gd name="connsiteY3" fmla="*/ 1343129 h 2398206"/>
              <a:gd name="connsiteX4" fmla="*/ 1001486 w 2441750"/>
              <a:gd name="connsiteY4" fmla="*/ 1822101 h 2398206"/>
              <a:gd name="connsiteX5" fmla="*/ 1467060 w 2441750"/>
              <a:gd name="connsiteY5" fmla="*/ 2090057 h 2398206"/>
              <a:gd name="connsiteX6" fmla="*/ 1952730 w 2441750"/>
              <a:gd name="connsiteY6" fmla="*/ 2274276 h 2398206"/>
              <a:gd name="connsiteX7" fmla="*/ 2257530 w 2441750"/>
              <a:gd name="connsiteY7" fmla="*/ 2358013 h 2398206"/>
              <a:gd name="connsiteX8" fmla="*/ 2441750 w 2441750"/>
              <a:gd name="connsiteY8" fmla="*/ 2398206 h 23982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441750" h="2398206">
                <a:moveTo>
                  <a:pt x="0" y="0"/>
                </a:moveTo>
                <a:cubicBezTo>
                  <a:pt x="39356" y="159098"/>
                  <a:pt x="78713" y="318197"/>
                  <a:pt x="130629" y="472272"/>
                </a:cubicBezTo>
                <a:cubicBezTo>
                  <a:pt x="182545" y="626347"/>
                  <a:pt x="240602" y="779305"/>
                  <a:pt x="311499" y="924448"/>
                </a:cubicBezTo>
                <a:cubicBezTo>
                  <a:pt x="382396" y="1069591"/>
                  <a:pt x="441011" y="1193520"/>
                  <a:pt x="556009" y="1343129"/>
                </a:cubicBezTo>
                <a:cubicBezTo>
                  <a:pt x="671007" y="1492738"/>
                  <a:pt x="849644" y="1697613"/>
                  <a:pt x="1001486" y="1822101"/>
                </a:cubicBezTo>
                <a:cubicBezTo>
                  <a:pt x="1153328" y="1946589"/>
                  <a:pt x="1308519" y="2014695"/>
                  <a:pt x="1467060" y="2090057"/>
                </a:cubicBezTo>
                <a:cubicBezTo>
                  <a:pt x="1625601" y="2165419"/>
                  <a:pt x="1820985" y="2229617"/>
                  <a:pt x="1952730" y="2274276"/>
                </a:cubicBezTo>
                <a:cubicBezTo>
                  <a:pt x="2084475" y="2318935"/>
                  <a:pt x="2176027" y="2337358"/>
                  <a:pt x="2257530" y="2358013"/>
                </a:cubicBezTo>
                <a:cubicBezTo>
                  <a:pt x="2339033" y="2378668"/>
                  <a:pt x="2390391" y="2388437"/>
                  <a:pt x="2441750" y="2398206"/>
                </a:cubicBezTo>
              </a:path>
            </a:pathLst>
          </a:custGeom>
          <a:noFill/>
          <a:ln w="12700">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H"/>
          </a:p>
        </p:txBody>
      </p:sp>
      <p:sp>
        <p:nvSpPr>
          <p:cNvPr id="8" name="Freeform 7">
            <a:extLst>
              <a:ext uri="{FF2B5EF4-FFF2-40B4-BE49-F238E27FC236}">
                <a16:creationId xmlns:a16="http://schemas.microsoft.com/office/drawing/2014/main" id="{B6469E5B-9BC3-106E-AC34-B8238BF60337}"/>
              </a:ext>
            </a:extLst>
          </p:cNvPr>
          <p:cNvSpPr/>
          <p:nvPr/>
        </p:nvSpPr>
        <p:spPr>
          <a:xfrm>
            <a:off x="5891684" y="1443613"/>
            <a:ext cx="2853731" cy="1879042"/>
          </a:xfrm>
          <a:custGeom>
            <a:avLst/>
            <a:gdLst>
              <a:gd name="connsiteX0" fmla="*/ 0 w 2853731"/>
              <a:gd name="connsiteY0" fmla="*/ 0 h 1879042"/>
              <a:gd name="connsiteX1" fmla="*/ 103832 w 2853731"/>
              <a:gd name="connsiteY1" fmla="*/ 358391 h 1879042"/>
              <a:gd name="connsiteX2" fmla="*/ 257907 w 2853731"/>
              <a:gd name="connsiteY2" fmla="*/ 706734 h 1879042"/>
              <a:gd name="connsiteX3" fmla="*/ 472272 w 2853731"/>
              <a:gd name="connsiteY3" fmla="*/ 991438 h 1879042"/>
              <a:gd name="connsiteX4" fmla="*/ 820615 w 2853731"/>
              <a:gd name="connsiteY4" fmla="*/ 1292888 h 1879042"/>
              <a:gd name="connsiteX5" fmla="*/ 1242646 w 2853731"/>
              <a:gd name="connsiteY5" fmla="*/ 1507253 h 1879042"/>
              <a:gd name="connsiteX6" fmla="*/ 1855595 w 2853731"/>
              <a:gd name="connsiteY6" fmla="*/ 1704871 h 1879042"/>
              <a:gd name="connsiteX7" fmla="*/ 2512087 w 2853731"/>
              <a:gd name="connsiteY7" fmla="*/ 1835499 h 1879042"/>
              <a:gd name="connsiteX8" fmla="*/ 2853731 w 2853731"/>
              <a:gd name="connsiteY8" fmla="*/ 1879042 h 18790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853731" h="1879042">
                <a:moveTo>
                  <a:pt x="0" y="0"/>
                </a:moveTo>
                <a:cubicBezTo>
                  <a:pt x="30423" y="120301"/>
                  <a:pt x="60847" y="240602"/>
                  <a:pt x="103832" y="358391"/>
                </a:cubicBezTo>
                <a:cubicBezTo>
                  <a:pt x="146817" y="476180"/>
                  <a:pt x="196500" y="601226"/>
                  <a:pt x="257907" y="706734"/>
                </a:cubicBezTo>
                <a:cubicBezTo>
                  <a:pt x="319314" y="812242"/>
                  <a:pt x="378487" y="893746"/>
                  <a:pt x="472272" y="991438"/>
                </a:cubicBezTo>
                <a:cubicBezTo>
                  <a:pt x="566057" y="1089130"/>
                  <a:pt x="692219" y="1206919"/>
                  <a:pt x="820615" y="1292888"/>
                </a:cubicBezTo>
                <a:cubicBezTo>
                  <a:pt x="949011" y="1378857"/>
                  <a:pt x="1070149" y="1438589"/>
                  <a:pt x="1242646" y="1507253"/>
                </a:cubicBezTo>
                <a:cubicBezTo>
                  <a:pt x="1415143" y="1575917"/>
                  <a:pt x="1644022" y="1650163"/>
                  <a:pt x="1855595" y="1704871"/>
                </a:cubicBezTo>
                <a:cubicBezTo>
                  <a:pt x="2067168" y="1759579"/>
                  <a:pt x="2345731" y="1806471"/>
                  <a:pt x="2512087" y="1835499"/>
                </a:cubicBezTo>
                <a:cubicBezTo>
                  <a:pt x="2678443" y="1864528"/>
                  <a:pt x="2766087" y="1871785"/>
                  <a:pt x="2853731" y="1879042"/>
                </a:cubicBezTo>
              </a:path>
            </a:pathLst>
          </a:custGeom>
          <a:noFill/>
          <a:ln w="12700">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H"/>
          </a:p>
        </p:txBody>
      </p:sp>
      <p:sp>
        <p:nvSpPr>
          <p:cNvPr id="3" name="TextBox 2">
            <a:extLst>
              <a:ext uri="{FF2B5EF4-FFF2-40B4-BE49-F238E27FC236}">
                <a16:creationId xmlns:a16="http://schemas.microsoft.com/office/drawing/2014/main" id="{4DAECB5F-9230-7D91-9487-97B6D7A35912}"/>
              </a:ext>
            </a:extLst>
          </p:cNvPr>
          <p:cNvSpPr txBox="1"/>
          <p:nvPr/>
        </p:nvSpPr>
        <p:spPr>
          <a:xfrm>
            <a:off x="3470098" y="6593609"/>
            <a:ext cx="914400" cy="914400"/>
          </a:xfrm>
          <a:prstGeom prst="rect">
            <a:avLst/>
          </a:prstGeom>
          <a:noFill/>
        </p:spPr>
        <p:txBody>
          <a:bodyPr wrap="none" lIns="0" tIns="0" rIns="0" bIns="0" rtlCol="0">
            <a:noAutofit/>
          </a:bodyPr>
          <a:lstStyle/>
          <a:p>
            <a:pPr>
              <a:lnSpc>
                <a:spcPct val="110000"/>
              </a:lnSpc>
              <a:spcBef>
                <a:spcPts val="0"/>
              </a:spcBef>
            </a:pPr>
            <a:r>
              <a:rPr lang="en-CH" sz="1400" kern="1000" spc="30" dirty="0">
                <a:latin typeface="+mn-lt"/>
                <a:cs typeface="Franklin Gothic Book"/>
              </a:rPr>
              <a:t>Slides courtesy of L. Bottura for the </a:t>
            </a:r>
            <a:r>
              <a:rPr lang="en-US" sz="1400" kern="1000" spc="30" dirty="0">
                <a:latin typeface="+mn-lt"/>
                <a:cs typeface="Franklin Gothic Book"/>
              </a:rPr>
              <a:t>for the Muon Magnets Working Group</a:t>
            </a:r>
          </a:p>
          <a:p>
            <a:pPr>
              <a:lnSpc>
                <a:spcPct val="110000"/>
              </a:lnSpc>
              <a:spcBef>
                <a:spcPts val="0"/>
              </a:spcBef>
            </a:pPr>
            <a:endParaRPr lang="en-US" sz="1400" kern="1000" spc="30" dirty="0">
              <a:latin typeface="+mn-lt"/>
              <a:cs typeface="Franklin Gothic Book"/>
            </a:endParaRPr>
          </a:p>
          <a:p>
            <a:pPr>
              <a:lnSpc>
                <a:spcPct val="110000"/>
              </a:lnSpc>
              <a:spcBef>
                <a:spcPts val="0"/>
              </a:spcBef>
            </a:pPr>
            <a:endParaRPr lang="en-CH" sz="1400" kern="1000" spc="30" dirty="0" err="1">
              <a:latin typeface="+mn-lt"/>
              <a:cs typeface="Franklin Gothic Book"/>
            </a:endParaRPr>
          </a:p>
        </p:txBody>
      </p:sp>
      <p:grpSp>
        <p:nvGrpSpPr>
          <p:cNvPr id="9" name="Group 8">
            <a:extLst>
              <a:ext uri="{FF2B5EF4-FFF2-40B4-BE49-F238E27FC236}">
                <a16:creationId xmlns:a16="http://schemas.microsoft.com/office/drawing/2014/main" id="{D5B274C1-F9D2-B837-13B1-9ACEBD317F91}"/>
              </a:ext>
            </a:extLst>
          </p:cNvPr>
          <p:cNvGrpSpPr/>
          <p:nvPr/>
        </p:nvGrpSpPr>
        <p:grpSpPr>
          <a:xfrm>
            <a:off x="611560" y="94822"/>
            <a:ext cx="1453251" cy="741890"/>
            <a:chOff x="-767690" y="-297291"/>
            <a:chExt cx="1592153" cy="812800"/>
          </a:xfrm>
        </p:grpSpPr>
        <p:sp>
          <p:nvSpPr>
            <p:cNvPr id="10" name="Rectangle 9">
              <a:extLst>
                <a:ext uri="{FF2B5EF4-FFF2-40B4-BE49-F238E27FC236}">
                  <a16:creationId xmlns:a16="http://schemas.microsoft.com/office/drawing/2014/main" id="{96C4E461-1F0A-AFBF-2DDC-EF6AC50A117A}"/>
                </a:ext>
              </a:extLst>
            </p:cNvPr>
            <p:cNvSpPr/>
            <p:nvPr/>
          </p:nvSpPr>
          <p:spPr bwMode="auto">
            <a:xfrm>
              <a:off x="-767690" y="-291636"/>
              <a:ext cx="1358899" cy="789085"/>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CH" sz="2400" b="0" i="0" u="none" strike="noStrike" cap="none" normalizeH="0" baseline="0">
                <a:ln>
                  <a:noFill/>
                </a:ln>
                <a:solidFill>
                  <a:schemeClr val="tx1"/>
                </a:solidFill>
                <a:effectLst/>
                <a:latin typeface="Times" charset="0"/>
              </a:endParaRPr>
            </a:p>
          </p:txBody>
        </p:sp>
        <p:pic>
          <p:nvPicPr>
            <p:cNvPr id="11" name="Picture 10">
              <a:extLst>
                <a:ext uri="{FF2B5EF4-FFF2-40B4-BE49-F238E27FC236}">
                  <a16:creationId xmlns:a16="http://schemas.microsoft.com/office/drawing/2014/main" id="{3E0516E2-40E0-1336-83A9-BD7A2E6F1D2C}"/>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534437" y="-297291"/>
              <a:ext cx="1358900" cy="812800"/>
            </a:xfrm>
            <a:prstGeom prst="rect">
              <a:avLst/>
            </a:prstGeom>
          </p:spPr>
        </p:pic>
      </p:grpSp>
      <p:sp>
        <p:nvSpPr>
          <p:cNvPr id="12" name="Rectangle 11">
            <a:extLst>
              <a:ext uri="{FF2B5EF4-FFF2-40B4-BE49-F238E27FC236}">
                <a16:creationId xmlns:a16="http://schemas.microsoft.com/office/drawing/2014/main" id="{B851608D-AD53-D039-4151-5DEF7C685014}"/>
              </a:ext>
            </a:extLst>
          </p:cNvPr>
          <p:cNvSpPr/>
          <p:nvPr/>
        </p:nvSpPr>
        <p:spPr bwMode="auto">
          <a:xfrm>
            <a:off x="0" y="0"/>
            <a:ext cx="755576" cy="800100"/>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CH" sz="2400" b="0" i="0" u="none" strike="noStrike" cap="none" normalizeH="0" baseline="0">
              <a:ln>
                <a:noFill/>
              </a:ln>
              <a:solidFill>
                <a:schemeClr val="tx1"/>
              </a:solidFill>
              <a:effectLst/>
              <a:latin typeface="Times" charset="0"/>
            </a:endParaRPr>
          </a:p>
        </p:txBody>
      </p:sp>
      <p:pic>
        <p:nvPicPr>
          <p:cNvPr id="13" name="Picture 12" descr="A picture containing drawing&#10;&#10;Description automatically generated">
            <a:extLst>
              <a:ext uri="{FF2B5EF4-FFF2-40B4-BE49-F238E27FC236}">
                <a16:creationId xmlns:a16="http://schemas.microsoft.com/office/drawing/2014/main" id="{F6DFA897-A80D-1477-A35F-29E8E49205A0}"/>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4910" y="63602"/>
            <a:ext cx="793008" cy="793008"/>
          </a:xfrm>
          <a:prstGeom prst="rect">
            <a:avLst/>
          </a:prstGeom>
        </p:spPr>
      </p:pic>
    </p:spTree>
    <p:extLst>
      <p:ext uri="{BB962C8B-B14F-4D97-AF65-F5344CB8AC3E}">
        <p14:creationId xmlns:p14="http://schemas.microsoft.com/office/powerpoint/2010/main" val="3242923738"/>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23AA14-1F36-9A93-D870-5FE768CB58DC}"/>
              </a:ext>
            </a:extLst>
          </p:cNvPr>
          <p:cNvSpPr>
            <a:spLocks noGrp="1"/>
          </p:cNvSpPr>
          <p:nvPr>
            <p:ph type="title"/>
          </p:nvPr>
        </p:nvSpPr>
        <p:spPr/>
        <p:txBody>
          <a:bodyPr/>
          <a:lstStyle/>
          <a:p>
            <a:r>
              <a:rPr lang="en-US" dirty="0"/>
              <a:t>C</a:t>
            </a:r>
            <a:r>
              <a:rPr lang="en-CH" dirty="0"/>
              <a:t>ompact windings</a:t>
            </a:r>
          </a:p>
        </p:txBody>
      </p:sp>
      <p:sp>
        <p:nvSpPr>
          <p:cNvPr id="19" name="Content Placeholder 18">
            <a:extLst>
              <a:ext uri="{FF2B5EF4-FFF2-40B4-BE49-F238E27FC236}">
                <a16:creationId xmlns:a16="http://schemas.microsoft.com/office/drawing/2014/main" id="{B9B0EB5A-85B4-986D-3575-4821875E5453}"/>
              </a:ext>
            </a:extLst>
          </p:cNvPr>
          <p:cNvSpPr>
            <a:spLocks noGrp="1"/>
          </p:cNvSpPr>
          <p:nvPr>
            <p:ph idx="1"/>
          </p:nvPr>
        </p:nvSpPr>
        <p:spPr>
          <a:xfrm>
            <a:off x="5148126" y="1341438"/>
            <a:ext cx="3637099" cy="4679951"/>
          </a:xfrm>
        </p:spPr>
        <p:txBody>
          <a:bodyPr>
            <a:normAutofit fontScale="92500" lnSpcReduction="20000"/>
          </a:bodyPr>
          <a:lstStyle/>
          <a:p>
            <a:r>
              <a:rPr lang="en-US" dirty="0"/>
              <a:t>W</a:t>
            </a:r>
            <a:r>
              <a:rPr lang="en-CH" dirty="0"/>
              <a:t>e need to </a:t>
            </a:r>
            <a:r>
              <a:rPr lang="en-CH" b="1" dirty="0"/>
              <a:t>increase the winding current density </a:t>
            </a:r>
            <a:r>
              <a:rPr lang="en-CH" dirty="0"/>
              <a:t>to fall in a </a:t>
            </a:r>
            <a:r>
              <a:rPr lang="en-CH" i="1" dirty="0"/>
              <a:t>reasonable</a:t>
            </a:r>
            <a:r>
              <a:rPr lang="en-CH" dirty="0"/>
              <a:t> range of </a:t>
            </a:r>
            <a:r>
              <a:rPr lang="en-CH" b="1" dirty="0"/>
              <a:t>conductor mass </a:t>
            </a:r>
            <a:r>
              <a:rPr lang="en-CH" dirty="0"/>
              <a:t>(applies both to LTS and HTS)</a:t>
            </a:r>
          </a:p>
          <a:p>
            <a:endParaRPr lang="en-US" dirty="0"/>
          </a:p>
          <a:p>
            <a:r>
              <a:rPr lang="en-US" dirty="0"/>
              <a:t>U</a:t>
            </a:r>
            <a:r>
              <a:rPr lang="en-CH" dirty="0"/>
              <a:t>nresolved issues:</a:t>
            </a:r>
          </a:p>
          <a:p>
            <a:pPr lvl="1"/>
            <a:r>
              <a:rPr lang="en-US" dirty="0"/>
              <a:t>Winding geometry for tapes and stacks (ends, alignment,  transposition possibly superfluous ?)</a:t>
            </a:r>
          </a:p>
          <a:p>
            <a:pPr lvl="1"/>
            <a:r>
              <a:rPr lang="en-US" dirty="0"/>
              <a:t>M</a:t>
            </a:r>
            <a:r>
              <a:rPr lang="en-CH" dirty="0"/>
              <a:t>echanics of coils under the exceptional  electromagnetic loads (longitudinal stress in the range of 600 M</a:t>
            </a:r>
            <a:r>
              <a:rPr lang="en-US" dirty="0"/>
              <a:t>P</a:t>
            </a:r>
            <a:r>
              <a:rPr lang="en-CH" dirty="0"/>
              <a:t>a, transverse stress in the range of 400 M</a:t>
            </a:r>
            <a:r>
              <a:rPr lang="en-US" dirty="0"/>
              <a:t>P</a:t>
            </a:r>
            <a:r>
              <a:rPr lang="en-CH" dirty="0"/>
              <a:t>a) </a:t>
            </a:r>
          </a:p>
          <a:p>
            <a:pPr lvl="1"/>
            <a:r>
              <a:rPr lang="en-US" dirty="0"/>
              <a:t>Q</a:t>
            </a:r>
            <a:r>
              <a:rPr lang="en-CH" dirty="0"/>
              <a:t>uench management at high current and energy density (above 100 MJ/m</a:t>
            </a:r>
            <a:r>
              <a:rPr lang="en-CH" baseline="30000" dirty="0"/>
              <a:t>3</a:t>
            </a:r>
            <a:r>
              <a:rPr lang="en-CH" dirty="0"/>
              <a:t>)</a:t>
            </a:r>
          </a:p>
          <a:p>
            <a:pPr lvl="1"/>
            <a:r>
              <a:rPr lang="en-US" dirty="0"/>
              <a:t>R</a:t>
            </a:r>
            <a:r>
              <a:rPr lang="en-CH" dirty="0"/>
              <a:t>adiation hardness of materials and coils (40…80 M</a:t>
            </a:r>
            <a:r>
              <a:rPr lang="en-US" dirty="0"/>
              <a:t>G</a:t>
            </a:r>
            <a:r>
              <a:rPr lang="en-CH" dirty="0"/>
              <a:t>y and 10</a:t>
            </a:r>
            <a:r>
              <a:rPr lang="en-CH" baseline="30000" dirty="0"/>
              <a:t>22</a:t>
            </a:r>
            <a:r>
              <a:rPr lang="en-CH" dirty="0"/>
              <a:t> n/m</a:t>
            </a:r>
            <a:r>
              <a:rPr lang="en-CH" baseline="30000" dirty="0"/>
              <a:t>2</a:t>
            </a:r>
            <a:r>
              <a:rPr lang="en-CH" dirty="0"/>
              <a:t>)</a:t>
            </a:r>
          </a:p>
        </p:txBody>
      </p:sp>
      <p:sp>
        <p:nvSpPr>
          <p:cNvPr id="6" name="Slide Number Placeholder 5">
            <a:extLst>
              <a:ext uri="{FF2B5EF4-FFF2-40B4-BE49-F238E27FC236}">
                <a16:creationId xmlns:a16="http://schemas.microsoft.com/office/drawing/2014/main" id="{3964C59E-C5EE-4707-ECAC-430223D358E0}"/>
              </a:ext>
            </a:extLst>
          </p:cNvPr>
          <p:cNvSpPr>
            <a:spLocks noGrp="1"/>
          </p:cNvSpPr>
          <p:nvPr>
            <p:ph type="sldNum" sz="quarter" idx="4"/>
          </p:nvPr>
        </p:nvSpPr>
        <p:spPr/>
        <p:txBody>
          <a:bodyPr/>
          <a:lstStyle/>
          <a:p>
            <a:fld id="{17918391-D411-FE40-AAD7-861AE5233E0E}" type="slidenum">
              <a:rPr lang="en-US" smtClean="0"/>
              <a:pPr/>
              <a:t>46</a:t>
            </a:fld>
            <a:endParaRPr lang="en-US" dirty="0"/>
          </a:p>
        </p:txBody>
      </p:sp>
      <p:pic>
        <p:nvPicPr>
          <p:cNvPr id="14" name="Picture 13">
            <a:extLst>
              <a:ext uri="{FF2B5EF4-FFF2-40B4-BE49-F238E27FC236}">
                <a16:creationId xmlns:a16="http://schemas.microsoft.com/office/drawing/2014/main" id="{2CECB7BD-06B3-B156-4A36-74CBEBC0E3F9}"/>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39147" y="993172"/>
            <a:ext cx="5148469" cy="5163634"/>
          </a:xfrm>
          <a:prstGeom prst="rect">
            <a:avLst/>
          </a:prstGeom>
        </p:spPr>
      </p:pic>
      <p:sp>
        <p:nvSpPr>
          <p:cNvPr id="15" name="TextBox 14">
            <a:extLst>
              <a:ext uri="{FF2B5EF4-FFF2-40B4-BE49-F238E27FC236}">
                <a16:creationId xmlns:a16="http://schemas.microsoft.com/office/drawing/2014/main" id="{4780A7DD-FD17-81BE-2A2F-062342C8B6D8}"/>
              </a:ext>
            </a:extLst>
          </p:cNvPr>
          <p:cNvSpPr txBox="1"/>
          <p:nvPr/>
        </p:nvSpPr>
        <p:spPr>
          <a:xfrm rot="16200000">
            <a:off x="2246755" y="2012853"/>
            <a:ext cx="1415772" cy="646331"/>
          </a:xfrm>
          <a:prstGeom prst="rect">
            <a:avLst/>
          </a:prstGeom>
          <a:noFill/>
        </p:spPr>
        <p:txBody>
          <a:bodyPr wrap="none" rtlCol="0">
            <a:spAutoFit/>
          </a:bodyPr>
          <a:lstStyle/>
          <a:p>
            <a:r>
              <a:rPr lang="en-CH" dirty="0">
                <a:solidFill>
                  <a:srgbClr val="FF0000"/>
                </a:solidFill>
              </a:rPr>
              <a:t>350 A/mm</a:t>
            </a:r>
            <a:r>
              <a:rPr lang="en-CH" baseline="30000" dirty="0">
                <a:solidFill>
                  <a:srgbClr val="FF0000"/>
                </a:solidFill>
              </a:rPr>
              <a:t>2</a:t>
            </a:r>
          </a:p>
          <a:p>
            <a:r>
              <a:rPr lang="en-CH" b="1" dirty="0">
                <a:solidFill>
                  <a:srgbClr val="FF0000"/>
                </a:solidFill>
              </a:rPr>
              <a:t>500,000 km</a:t>
            </a:r>
          </a:p>
        </p:txBody>
      </p:sp>
      <p:sp>
        <p:nvSpPr>
          <p:cNvPr id="16" name="TextBox 15">
            <a:extLst>
              <a:ext uri="{FF2B5EF4-FFF2-40B4-BE49-F238E27FC236}">
                <a16:creationId xmlns:a16="http://schemas.microsoft.com/office/drawing/2014/main" id="{1C5E8AAE-6BCA-2CB9-5757-F96699629E5C}"/>
              </a:ext>
            </a:extLst>
          </p:cNvPr>
          <p:cNvSpPr txBox="1"/>
          <p:nvPr/>
        </p:nvSpPr>
        <p:spPr>
          <a:xfrm rot="16200000">
            <a:off x="3457969" y="2740617"/>
            <a:ext cx="1415772" cy="646331"/>
          </a:xfrm>
          <a:prstGeom prst="rect">
            <a:avLst/>
          </a:prstGeom>
          <a:noFill/>
        </p:spPr>
        <p:txBody>
          <a:bodyPr wrap="none" rtlCol="0">
            <a:spAutoFit/>
          </a:bodyPr>
          <a:lstStyle/>
          <a:p>
            <a:r>
              <a:rPr lang="en-CH" dirty="0">
                <a:solidFill>
                  <a:srgbClr val="FF0000"/>
                </a:solidFill>
              </a:rPr>
              <a:t>950 A/mm</a:t>
            </a:r>
            <a:r>
              <a:rPr lang="en-CH" baseline="30000" dirty="0">
                <a:solidFill>
                  <a:srgbClr val="FF0000"/>
                </a:solidFill>
              </a:rPr>
              <a:t>2</a:t>
            </a:r>
          </a:p>
          <a:p>
            <a:r>
              <a:rPr lang="en-CH" b="1" dirty="0">
                <a:solidFill>
                  <a:srgbClr val="FF0000"/>
                </a:solidFill>
              </a:rPr>
              <a:t>150,000 km</a:t>
            </a:r>
          </a:p>
        </p:txBody>
      </p:sp>
      <p:sp>
        <p:nvSpPr>
          <p:cNvPr id="3" name="TextBox 2">
            <a:extLst>
              <a:ext uri="{FF2B5EF4-FFF2-40B4-BE49-F238E27FC236}">
                <a16:creationId xmlns:a16="http://schemas.microsoft.com/office/drawing/2014/main" id="{AE4C5C7D-7E3A-77B0-25CE-AE4F2E45E25D}"/>
              </a:ext>
            </a:extLst>
          </p:cNvPr>
          <p:cNvSpPr txBox="1"/>
          <p:nvPr/>
        </p:nvSpPr>
        <p:spPr>
          <a:xfrm>
            <a:off x="1433911" y="870820"/>
            <a:ext cx="3637099" cy="646331"/>
          </a:xfrm>
          <a:prstGeom prst="rect">
            <a:avLst/>
          </a:prstGeom>
          <a:solidFill>
            <a:schemeClr val="bg1"/>
          </a:solidFill>
        </p:spPr>
        <p:txBody>
          <a:bodyPr wrap="square" rtlCol="0">
            <a:spAutoFit/>
          </a:bodyPr>
          <a:lstStyle/>
          <a:p>
            <a:pPr algn="ctr"/>
            <a:r>
              <a:rPr lang="en-US" dirty="0"/>
              <a:t>E</a:t>
            </a:r>
            <a:r>
              <a:rPr lang="en-CH" dirty="0"/>
              <a:t>xample of 16 T muon collider main dipole built with HTS</a:t>
            </a:r>
          </a:p>
        </p:txBody>
      </p:sp>
      <p:sp>
        <p:nvSpPr>
          <p:cNvPr id="4" name="TextBox 3">
            <a:extLst>
              <a:ext uri="{FF2B5EF4-FFF2-40B4-BE49-F238E27FC236}">
                <a16:creationId xmlns:a16="http://schemas.microsoft.com/office/drawing/2014/main" id="{A4564166-406B-88EE-6407-C18188976EE4}"/>
              </a:ext>
            </a:extLst>
          </p:cNvPr>
          <p:cNvSpPr txBox="1"/>
          <p:nvPr/>
        </p:nvSpPr>
        <p:spPr>
          <a:xfrm>
            <a:off x="3470098" y="6593609"/>
            <a:ext cx="914400" cy="914400"/>
          </a:xfrm>
          <a:prstGeom prst="rect">
            <a:avLst/>
          </a:prstGeom>
          <a:noFill/>
        </p:spPr>
        <p:txBody>
          <a:bodyPr wrap="none" lIns="0" tIns="0" rIns="0" bIns="0" rtlCol="0">
            <a:noAutofit/>
          </a:bodyPr>
          <a:lstStyle/>
          <a:p>
            <a:pPr>
              <a:lnSpc>
                <a:spcPct val="110000"/>
              </a:lnSpc>
              <a:spcBef>
                <a:spcPts val="0"/>
              </a:spcBef>
            </a:pPr>
            <a:r>
              <a:rPr lang="en-CH" sz="1400" kern="1000" spc="30" dirty="0">
                <a:latin typeface="+mn-lt"/>
                <a:cs typeface="Franklin Gothic Book"/>
              </a:rPr>
              <a:t>Slides courtesy of L. Bottura for the </a:t>
            </a:r>
            <a:r>
              <a:rPr lang="en-US" sz="1400" kern="1000" spc="30" dirty="0">
                <a:latin typeface="+mn-lt"/>
                <a:cs typeface="Franklin Gothic Book"/>
              </a:rPr>
              <a:t>for the Muon Magnets Working Group</a:t>
            </a:r>
          </a:p>
          <a:p>
            <a:pPr>
              <a:lnSpc>
                <a:spcPct val="110000"/>
              </a:lnSpc>
              <a:spcBef>
                <a:spcPts val="0"/>
              </a:spcBef>
            </a:pPr>
            <a:endParaRPr lang="en-US" sz="1400" kern="1000" spc="30" dirty="0">
              <a:latin typeface="+mn-lt"/>
              <a:cs typeface="Franklin Gothic Book"/>
            </a:endParaRPr>
          </a:p>
          <a:p>
            <a:pPr>
              <a:lnSpc>
                <a:spcPct val="110000"/>
              </a:lnSpc>
              <a:spcBef>
                <a:spcPts val="0"/>
              </a:spcBef>
            </a:pPr>
            <a:endParaRPr lang="en-CH" sz="1400" kern="1000" spc="30" dirty="0" err="1">
              <a:latin typeface="+mn-lt"/>
              <a:cs typeface="Franklin Gothic Book"/>
            </a:endParaRPr>
          </a:p>
        </p:txBody>
      </p:sp>
      <p:grpSp>
        <p:nvGrpSpPr>
          <p:cNvPr id="5" name="Group 4">
            <a:extLst>
              <a:ext uri="{FF2B5EF4-FFF2-40B4-BE49-F238E27FC236}">
                <a16:creationId xmlns:a16="http://schemas.microsoft.com/office/drawing/2014/main" id="{AE025E6D-4F31-F04B-2BDC-E52D21DA3F29}"/>
              </a:ext>
            </a:extLst>
          </p:cNvPr>
          <p:cNvGrpSpPr/>
          <p:nvPr/>
        </p:nvGrpSpPr>
        <p:grpSpPr>
          <a:xfrm>
            <a:off x="611560" y="94822"/>
            <a:ext cx="1453251" cy="741890"/>
            <a:chOff x="-767690" y="-297291"/>
            <a:chExt cx="1592153" cy="812800"/>
          </a:xfrm>
        </p:grpSpPr>
        <p:sp>
          <p:nvSpPr>
            <p:cNvPr id="7" name="Rectangle 6">
              <a:extLst>
                <a:ext uri="{FF2B5EF4-FFF2-40B4-BE49-F238E27FC236}">
                  <a16:creationId xmlns:a16="http://schemas.microsoft.com/office/drawing/2014/main" id="{4E9C0CC0-E169-A6EC-070F-C9CFD74AB0E9}"/>
                </a:ext>
              </a:extLst>
            </p:cNvPr>
            <p:cNvSpPr/>
            <p:nvPr/>
          </p:nvSpPr>
          <p:spPr bwMode="auto">
            <a:xfrm>
              <a:off x="-767690" y="-291636"/>
              <a:ext cx="1358899" cy="789085"/>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CH" sz="2400" b="0" i="0" u="none" strike="noStrike" cap="none" normalizeH="0" baseline="0">
                <a:ln>
                  <a:noFill/>
                </a:ln>
                <a:solidFill>
                  <a:schemeClr val="tx1"/>
                </a:solidFill>
                <a:effectLst/>
                <a:latin typeface="Times" charset="0"/>
              </a:endParaRPr>
            </a:p>
          </p:txBody>
        </p:sp>
        <p:pic>
          <p:nvPicPr>
            <p:cNvPr id="8" name="Picture 7">
              <a:extLst>
                <a:ext uri="{FF2B5EF4-FFF2-40B4-BE49-F238E27FC236}">
                  <a16:creationId xmlns:a16="http://schemas.microsoft.com/office/drawing/2014/main" id="{D81EC188-C26F-8DE0-22E4-2344D930DBBC}"/>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34437" y="-297291"/>
              <a:ext cx="1358900" cy="812800"/>
            </a:xfrm>
            <a:prstGeom prst="rect">
              <a:avLst/>
            </a:prstGeom>
          </p:spPr>
        </p:pic>
      </p:grpSp>
      <p:pic>
        <p:nvPicPr>
          <p:cNvPr id="9" name="Picture 8" descr="A picture containing drawing&#10;&#10;Description automatically generated">
            <a:extLst>
              <a:ext uri="{FF2B5EF4-FFF2-40B4-BE49-F238E27FC236}">
                <a16:creationId xmlns:a16="http://schemas.microsoft.com/office/drawing/2014/main" id="{4DA9229E-AF3C-8D19-2516-BCB85244D857}"/>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4910" y="63602"/>
            <a:ext cx="793008" cy="793008"/>
          </a:xfrm>
          <a:prstGeom prst="rect">
            <a:avLst/>
          </a:prstGeom>
        </p:spPr>
      </p:pic>
    </p:spTree>
    <p:extLst>
      <p:ext uri="{BB962C8B-B14F-4D97-AF65-F5344CB8AC3E}">
        <p14:creationId xmlns:p14="http://schemas.microsoft.com/office/powerpoint/2010/main" val="1999793154"/>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249B87C6-F9A0-EC0A-6FE1-0FF1513114D1}"/>
              </a:ext>
            </a:extLst>
          </p:cNvPr>
          <p:cNvSpPr>
            <a:spLocks noGrp="1"/>
          </p:cNvSpPr>
          <p:nvPr>
            <p:ph sz="quarter" idx="13"/>
          </p:nvPr>
        </p:nvSpPr>
        <p:spPr>
          <a:xfrm>
            <a:off x="1187624" y="1390649"/>
            <a:ext cx="7742237" cy="4679951"/>
          </a:xfrm>
        </p:spPr>
        <p:txBody>
          <a:bodyPr/>
          <a:lstStyle/>
          <a:p>
            <a:r>
              <a:rPr lang="en-US" dirty="0">
                <a:solidFill>
                  <a:schemeClr val="bg1">
                    <a:lumMod val="75000"/>
                  </a:schemeClr>
                </a:solidFill>
              </a:rPr>
              <a:t>CHART – Swiss Accelerator Research and Technology</a:t>
            </a:r>
          </a:p>
          <a:p>
            <a:r>
              <a:rPr lang="en-US" dirty="0">
                <a:solidFill>
                  <a:schemeClr val="bg1">
                    <a:lumMod val="75000"/>
                  </a:schemeClr>
                </a:solidFill>
              </a:rPr>
              <a:t>CHART contributions to </a:t>
            </a:r>
            <a:r>
              <a:rPr lang="en-US" dirty="0" err="1">
                <a:solidFill>
                  <a:schemeClr val="bg1">
                    <a:lumMod val="75000"/>
                  </a:schemeClr>
                </a:solidFill>
              </a:rPr>
              <a:t>FCChh</a:t>
            </a:r>
            <a:r>
              <a:rPr lang="en-US" dirty="0">
                <a:solidFill>
                  <a:schemeClr val="bg1">
                    <a:lumMod val="75000"/>
                  </a:schemeClr>
                </a:solidFill>
              </a:rPr>
              <a:t> HFMs</a:t>
            </a:r>
          </a:p>
          <a:p>
            <a:pPr lvl="1"/>
            <a:r>
              <a:rPr lang="en-US" dirty="0">
                <a:solidFill>
                  <a:schemeClr val="bg1">
                    <a:lumMod val="75000"/>
                  </a:schemeClr>
                </a:solidFill>
              </a:rPr>
              <a:t>Nb</a:t>
            </a:r>
            <a:r>
              <a:rPr lang="en-US" baseline="-25000" dirty="0">
                <a:solidFill>
                  <a:schemeClr val="bg1">
                    <a:lumMod val="75000"/>
                  </a:schemeClr>
                </a:solidFill>
              </a:rPr>
              <a:t>3</a:t>
            </a:r>
            <a:r>
              <a:rPr lang="en-US" dirty="0">
                <a:solidFill>
                  <a:schemeClr val="bg1">
                    <a:lumMod val="75000"/>
                  </a:schemeClr>
                </a:solidFill>
              </a:rPr>
              <a:t>Sn</a:t>
            </a:r>
          </a:p>
          <a:p>
            <a:pPr lvl="1"/>
            <a:r>
              <a:rPr lang="en-US" dirty="0">
                <a:solidFill>
                  <a:schemeClr val="bg1">
                    <a:lumMod val="75000"/>
                  </a:schemeClr>
                </a:solidFill>
              </a:rPr>
              <a:t>HTS (</a:t>
            </a:r>
            <a:r>
              <a:rPr lang="en-US" dirty="0" err="1">
                <a:solidFill>
                  <a:schemeClr val="bg1">
                    <a:lumMod val="75000"/>
                  </a:schemeClr>
                </a:solidFill>
              </a:rPr>
              <a:t>ReBCO</a:t>
            </a:r>
            <a:r>
              <a:rPr lang="en-US" dirty="0">
                <a:solidFill>
                  <a:schemeClr val="bg1">
                    <a:lumMod val="75000"/>
                  </a:schemeClr>
                </a:solidFill>
              </a:rPr>
              <a:t>)</a:t>
            </a:r>
          </a:p>
          <a:p>
            <a:r>
              <a:rPr lang="en-CH" dirty="0">
                <a:solidFill>
                  <a:schemeClr val="bg1">
                    <a:lumMod val="75000"/>
                  </a:schemeClr>
                </a:solidFill>
              </a:rPr>
              <a:t>FCCee</a:t>
            </a:r>
          </a:p>
          <a:p>
            <a:pPr lvl="1"/>
            <a:r>
              <a:rPr lang="en-CH" dirty="0">
                <a:solidFill>
                  <a:schemeClr val="bg1">
                    <a:lumMod val="75000"/>
                  </a:schemeClr>
                </a:solidFill>
              </a:rPr>
              <a:t>Baseline magnet system</a:t>
            </a:r>
          </a:p>
          <a:p>
            <a:pPr lvl="2"/>
            <a:r>
              <a:rPr lang="en-CH" dirty="0">
                <a:solidFill>
                  <a:schemeClr val="bg1">
                    <a:lumMod val="75000"/>
                  </a:schemeClr>
                </a:solidFill>
              </a:rPr>
              <a:t>Arc cells</a:t>
            </a:r>
          </a:p>
          <a:p>
            <a:pPr lvl="2"/>
            <a:r>
              <a:rPr lang="en-CH" dirty="0">
                <a:solidFill>
                  <a:schemeClr val="bg1">
                    <a:lumMod val="75000"/>
                  </a:schemeClr>
                </a:solidFill>
              </a:rPr>
              <a:t>MDI</a:t>
            </a:r>
          </a:p>
          <a:p>
            <a:pPr lvl="1"/>
            <a:r>
              <a:rPr lang="en-CH" dirty="0">
                <a:solidFill>
                  <a:schemeClr val="bg1">
                    <a:lumMod val="75000"/>
                  </a:schemeClr>
                </a:solidFill>
              </a:rPr>
              <a:t>CHART contributions to HTS-based feasibility studies</a:t>
            </a:r>
          </a:p>
          <a:p>
            <a:pPr lvl="2"/>
            <a:r>
              <a:rPr lang="en-CH" dirty="0">
                <a:solidFill>
                  <a:schemeClr val="bg1">
                    <a:lumMod val="75000"/>
                  </a:schemeClr>
                </a:solidFill>
              </a:rPr>
              <a:t>P</a:t>
            </a:r>
            <a:r>
              <a:rPr lang="en-CH" baseline="30000" dirty="0">
                <a:solidFill>
                  <a:schemeClr val="bg1">
                    <a:lumMod val="75000"/>
                  </a:schemeClr>
                </a:solidFill>
              </a:rPr>
              <a:t>3</a:t>
            </a:r>
            <a:r>
              <a:rPr lang="en-CH" dirty="0">
                <a:solidFill>
                  <a:schemeClr val="bg1">
                    <a:lumMod val="75000"/>
                  </a:schemeClr>
                </a:solidFill>
              </a:rPr>
              <a:t>: Positron source capture solenoid</a:t>
            </a:r>
            <a:endParaRPr lang="en-CH" baseline="30000" dirty="0">
              <a:solidFill>
                <a:schemeClr val="bg1">
                  <a:lumMod val="75000"/>
                </a:schemeClr>
              </a:solidFill>
            </a:endParaRPr>
          </a:p>
          <a:p>
            <a:pPr lvl="2"/>
            <a:r>
              <a:rPr lang="en-CH" dirty="0">
                <a:solidFill>
                  <a:schemeClr val="bg1">
                    <a:lumMod val="75000"/>
                  </a:schemeClr>
                </a:solidFill>
              </a:rPr>
              <a:t>HTS4: HTS Short Straight Section</a:t>
            </a:r>
          </a:p>
          <a:p>
            <a:r>
              <a:rPr lang="en-CH" dirty="0">
                <a:solidFill>
                  <a:schemeClr val="bg1">
                    <a:lumMod val="75000"/>
                  </a:schemeClr>
                </a:solidFill>
              </a:rPr>
              <a:t>Muon Collider magnet requirements</a:t>
            </a:r>
          </a:p>
          <a:p>
            <a:r>
              <a:rPr lang="en-CH" dirty="0"/>
              <a:t>PSI Synergies</a:t>
            </a:r>
          </a:p>
        </p:txBody>
      </p:sp>
      <p:sp>
        <p:nvSpPr>
          <p:cNvPr id="3" name="Title 2">
            <a:extLst>
              <a:ext uri="{FF2B5EF4-FFF2-40B4-BE49-F238E27FC236}">
                <a16:creationId xmlns:a16="http://schemas.microsoft.com/office/drawing/2014/main" id="{C5D71C81-374D-8764-B5C8-CC73F207A57C}"/>
              </a:ext>
            </a:extLst>
          </p:cNvPr>
          <p:cNvSpPr>
            <a:spLocks noGrp="1"/>
          </p:cNvSpPr>
          <p:nvPr>
            <p:ph type="title"/>
          </p:nvPr>
        </p:nvSpPr>
        <p:spPr/>
        <p:txBody>
          <a:bodyPr/>
          <a:lstStyle/>
          <a:p>
            <a:r>
              <a:rPr lang="en-CH" dirty="0"/>
              <a:t>Overview</a:t>
            </a:r>
          </a:p>
        </p:txBody>
      </p:sp>
      <p:sp>
        <p:nvSpPr>
          <p:cNvPr id="4" name="Slide Number Placeholder 3">
            <a:extLst>
              <a:ext uri="{FF2B5EF4-FFF2-40B4-BE49-F238E27FC236}">
                <a16:creationId xmlns:a16="http://schemas.microsoft.com/office/drawing/2014/main" id="{925E5540-D431-9B17-7B91-D4A1106E1E01}"/>
              </a:ext>
            </a:extLst>
          </p:cNvPr>
          <p:cNvSpPr>
            <a:spLocks noGrp="1"/>
          </p:cNvSpPr>
          <p:nvPr>
            <p:ph type="sldNum" sz="quarter" idx="16"/>
          </p:nvPr>
        </p:nvSpPr>
        <p:spPr/>
        <p:txBody>
          <a:bodyPr/>
          <a:lstStyle/>
          <a:p>
            <a:pPr algn="r">
              <a:defRPr/>
            </a:pPr>
            <a:r>
              <a:rPr lang="de-DE"/>
              <a:t>Page </a:t>
            </a:r>
            <a:fld id="{EBC07571-3134-BB4B-B83F-1A9FE18D34F3}" type="slidenum">
              <a:rPr lang="de-DE" smtClean="0"/>
              <a:pPr algn="r">
                <a:defRPr/>
              </a:pPr>
              <a:t>47</a:t>
            </a:fld>
            <a:endParaRPr lang="de-DE" dirty="0"/>
          </a:p>
        </p:txBody>
      </p:sp>
    </p:spTree>
    <p:extLst>
      <p:ext uri="{BB962C8B-B14F-4D97-AF65-F5344CB8AC3E}">
        <p14:creationId xmlns:p14="http://schemas.microsoft.com/office/powerpoint/2010/main" val="1107487647"/>
      </p:ext>
    </p:extLst>
  </p:cSld>
  <p:clrMapOvr>
    <a:masterClrMapping/>
  </p:clrMapOvr>
  <p:transition spd="med"/>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4FD030-2334-6688-D055-76DBE773A2D9}"/>
              </a:ext>
            </a:extLst>
          </p:cNvPr>
          <p:cNvSpPr>
            <a:spLocks noGrp="1"/>
          </p:cNvSpPr>
          <p:nvPr>
            <p:ph type="title"/>
          </p:nvPr>
        </p:nvSpPr>
        <p:spPr>
          <a:xfrm>
            <a:off x="2077200" y="291600"/>
            <a:ext cx="6887288" cy="508500"/>
          </a:xfrm>
        </p:spPr>
        <p:txBody>
          <a:bodyPr/>
          <a:lstStyle/>
          <a:p>
            <a:r>
              <a:rPr lang="en-CH" dirty="0"/>
              <a:t>Synergies for PSI and Swiss Research Landscape</a:t>
            </a:r>
          </a:p>
        </p:txBody>
      </p:sp>
      <p:sp>
        <p:nvSpPr>
          <p:cNvPr id="3" name="Content Placeholder 2">
            <a:extLst>
              <a:ext uri="{FF2B5EF4-FFF2-40B4-BE49-F238E27FC236}">
                <a16:creationId xmlns:a16="http://schemas.microsoft.com/office/drawing/2014/main" id="{AF368FFC-A66C-3058-A571-A2DE1B8FC29B}"/>
              </a:ext>
            </a:extLst>
          </p:cNvPr>
          <p:cNvSpPr>
            <a:spLocks noGrp="1"/>
          </p:cNvSpPr>
          <p:nvPr>
            <p:ph idx="1"/>
          </p:nvPr>
        </p:nvSpPr>
        <p:spPr/>
        <p:txBody>
          <a:bodyPr/>
          <a:lstStyle/>
          <a:p>
            <a:pPr marL="0" indent="0">
              <a:buNone/>
            </a:pPr>
            <a:r>
              <a:rPr lang="en-CH" dirty="0"/>
              <a:t>Magnetic field improves the physics reach in many experiments.</a:t>
            </a:r>
          </a:p>
          <a:p>
            <a:pPr marL="0" indent="0">
              <a:buNone/>
            </a:pPr>
            <a:r>
              <a:rPr lang="en-CH" dirty="0"/>
              <a:t>Ongoing discussions at PSI</a:t>
            </a:r>
          </a:p>
          <a:p>
            <a:pPr marL="0" indent="0">
              <a:buNone/>
            </a:pPr>
            <a:endParaRPr lang="en-CH" dirty="0"/>
          </a:p>
          <a:p>
            <a:r>
              <a:rPr lang="en-CH" dirty="0"/>
              <a:t>X-ray scattering</a:t>
            </a:r>
          </a:p>
          <a:p>
            <a:pPr lvl="1"/>
            <a:r>
              <a:rPr lang="en-US" dirty="0"/>
              <a:t>M</a:t>
            </a:r>
            <a:r>
              <a:rPr lang="en-CH" dirty="0"/>
              <a:t>iniaturized (2 cm ID, 1 cm height) source </a:t>
            </a:r>
            <a:br>
              <a:rPr lang="en-CH" dirty="0"/>
            </a:br>
            <a:r>
              <a:rPr lang="en-CH" dirty="0"/>
              <a:t>of 6 T on sample.</a:t>
            </a:r>
          </a:p>
          <a:p>
            <a:r>
              <a:rPr lang="en-CH" dirty="0"/>
              <a:t>Neutron Scattering</a:t>
            </a:r>
          </a:p>
          <a:p>
            <a:pPr lvl="1"/>
            <a:r>
              <a:rPr lang="en-CH" dirty="0"/>
              <a:t>Split coils for vertical-field scattering; </a:t>
            </a:r>
            <a:br>
              <a:rPr lang="en-CH" dirty="0"/>
            </a:br>
            <a:r>
              <a:rPr lang="en-CH" dirty="0"/>
              <a:t>wide-aperture horizontal solenoids.</a:t>
            </a:r>
          </a:p>
          <a:p>
            <a:r>
              <a:rPr lang="en-US" dirty="0"/>
              <a:t>HIMB project (High-Intensity Muon Beams)</a:t>
            </a:r>
          </a:p>
          <a:p>
            <a:pPr lvl="1"/>
            <a:r>
              <a:rPr lang="en-US" dirty="0"/>
              <a:t>Radiation hard, large-aperture capture solenoid.</a:t>
            </a:r>
            <a:endParaRPr lang="en-CH" dirty="0"/>
          </a:p>
          <a:p>
            <a:pPr marL="0" indent="0">
              <a:buNone/>
            </a:pPr>
            <a:endParaRPr lang="en-CH" dirty="0"/>
          </a:p>
          <a:p>
            <a:pPr marL="0" indent="0">
              <a:buNone/>
            </a:pPr>
            <a:r>
              <a:rPr lang="en-CH" dirty="0"/>
              <a:t>All projects have direct synergies with FCCee capture solenoid, MuCol target and cooling system.</a:t>
            </a:r>
          </a:p>
        </p:txBody>
      </p:sp>
      <p:sp>
        <p:nvSpPr>
          <p:cNvPr id="4" name="Slide Number Placeholder 3">
            <a:extLst>
              <a:ext uri="{FF2B5EF4-FFF2-40B4-BE49-F238E27FC236}">
                <a16:creationId xmlns:a16="http://schemas.microsoft.com/office/drawing/2014/main" id="{F350F54F-ADFD-9317-60CC-EEBE440B4D69}"/>
              </a:ext>
            </a:extLst>
          </p:cNvPr>
          <p:cNvSpPr>
            <a:spLocks noGrp="1"/>
          </p:cNvSpPr>
          <p:nvPr>
            <p:ph type="sldNum" sz="quarter" idx="4"/>
          </p:nvPr>
        </p:nvSpPr>
        <p:spPr/>
        <p:txBody>
          <a:bodyPr/>
          <a:lstStyle/>
          <a:p>
            <a:fld id="{17918391-D411-FE40-AAD7-861AE5233E0E}" type="slidenum">
              <a:rPr lang="en-US" smtClean="0"/>
              <a:pPr/>
              <a:t>48</a:t>
            </a:fld>
            <a:endParaRPr lang="en-US" dirty="0"/>
          </a:p>
        </p:txBody>
      </p:sp>
      <p:pic>
        <p:nvPicPr>
          <p:cNvPr id="5" name="Picture 4">
            <a:extLst>
              <a:ext uri="{FF2B5EF4-FFF2-40B4-BE49-F238E27FC236}">
                <a16:creationId xmlns:a16="http://schemas.microsoft.com/office/drawing/2014/main" id="{1FF3BD20-8180-F7D4-64C4-A515C6A9C37A}"/>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780518" y="1844824"/>
            <a:ext cx="2655570" cy="2253615"/>
          </a:xfrm>
          <a:prstGeom prst="rect">
            <a:avLst/>
          </a:prstGeom>
        </p:spPr>
      </p:pic>
      <p:sp>
        <p:nvSpPr>
          <p:cNvPr id="6" name="TextBox 5">
            <a:extLst>
              <a:ext uri="{FF2B5EF4-FFF2-40B4-BE49-F238E27FC236}">
                <a16:creationId xmlns:a16="http://schemas.microsoft.com/office/drawing/2014/main" id="{0825A22D-4B93-DFF1-19B2-062533058629}"/>
              </a:ext>
            </a:extLst>
          </p:cNvPr>
          <p:cNvSpPr txBox="1"/>
          <p:nvPr/>
        </p:nvSpPr>
        <p:spPr>
          <a:xfrm>
            <a:off x="7493015" y="4098439"/>
            <a:ext cx="914400" cy="914400"/>
          </a:xfrm>
          <a:prstGeom prst="rect">
            <a:avLst/>
          </a:prstGeom>
          <a:noFill/>
        </p:spPr>
        <p:txBody>
          <a:bodyPr wrap="none" lIns="0" tIns="0" rIns="0" bIns="0" rtlCol="0">
            <a:noAutofit/>
          </a:bodyPr>
          <a:lstStyle/>
          <a:p>
            <a:pPr algn="r">
              <a:lnSpc>
                <a:spcPct val="110000"/>
              </a:lnSpc>
              <a:spcBef>
                <a:spcPts val="0"/>
              </a:spcBef>
            </a:pPr>
            <a:r>
              <a:rPr lang="en-CH" sz="1200" kern="1000" spc="30" dirty="0">
                <a:latin typeface="+mn-lt"/>
                <a:cs typeface="Franklin Gothic Book"/>
              </a:rPr>
              <a:t>RIXS manipulator mockup.</a:t>
            </a:r>
            <a:br>
              <a:rPr lang="en-CH" sz="1200" kern="1000" spc="30" dirty="0">
                <a:latin typeface="+mn-lt"/>
                <a:cs typeface="Franklin Gothic Book"/>
              </a:rPr>
            </a:br>
            <a:r>
              <a:rPr lang="en-CH" sz="1200" kern="1000" spc="30" dirty="0">
                <a:latin typeface="+mn-lt"/>
                <a:cs typeface="Franklin Gothic Book"/>
              </a:rPr>
              <a:t>Courtesy J. Kosse</a:t>
            </a:r>
          </a:p>
        </p:txBody>
      </p:sp>
    </p:spTree>
    <p:extLst>
      <p:ext uri="{BB962C8B-B14F-4D97-AF65-F5344CB8AC3E}">
        <p14:creationId xmlns:p14="http://schemas.microsoft.com/office/powerpoint/2010/main" val="2549336653"/>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7591F7-45C0-0C33-155B-4EAA077BFB94}"/>
              </a:ext>
            </a:extLst>
          </p:cNvPr>
          <p:cNvSpPr>
            <a:spLocks noGrp="1"/>
          </p:cNvSpPr>
          <p:nvPr>
            <p:ph type="title"/>
          </p:nvPr>
        </p:nvSpPr>
        <p:spPr/>
        <p:txBody>
          <a:bodyPr/>
          <a:lstStyle/>
          <a:p>
            <a:r>
              <a:rPr lang="en-CH" dirty="0"/>
              <a:t>Conclusion</a:t>
            </a:r>
          </a:p>
        </p:txBody>
      </p:sp>
      <p:sp>
        <p:nvSpPr>
          <p:cNvPr id="3" name="Content Placeholder 2">
            <a:extLst>
              <a:ext uri="{FF2B5EF4-FFF2-40B4-BE49-F238E27FC236}">
                <a16:creationId xmlns:a16="http://schemas.microsoft.com/office/drawing/2014/main" id="{C74D2BA0-566A-3FDB-8AE5-B6B1366C1654}"/>
              </a:ext>
            </a:extLst>
          </p:cNvPr>
          <p:cNvSpPr>
            <a:spLocks noGrp="1"/>
          </p:cNvSpPr>
          <p:nvPr>
            <p:ph idx="1"/>
          </p:nvPr>
        </p:nvSpPr>
        <p:spPr>
          <a:xfrm>
            <a:off x="1042988" y="1341438"/>
            <a:ext cx="7921500" cy="4679951"/>
          </a:xfrm>
        </p:spPr>
        <p:txBody>
          <a:bodyPr/>
          <a:lstStyle/>
          <a:p>
            <a:r>
              <a:rPr lang="en-CH" dirty="0">
                <a:solidFill>
                  <a:srgbClr val="0070C0"/>
                </a:solidFill>
              </a:rPr>
              <a:t>An ambitious SC magnet R&amp;D program has been set up </a:t>
            </a:r>
            <a:r>
              <a:rPr lang="en-CH" dirty="0"/>
              <a:t>within </a:t>
            </a:r>
            <a:r>
              <a:rPr lang="en-CH" dirty="0">
                <a:solidFill>
                  <a:srgbClr val="FF0000"/>
                </a:solidFill>
              </a:rPr>
              <a:t>CHART</a:t>
            </a:r>
            <a:r>
              <a:rPr lang="en-CH" dirty="0"/>
              <a:t> at PSI and in other national labs (</a:t>
            </a:r>
            <a:r>
              <a:rPr lang="en-CH" dirty="0">
                <a:solidFill>
                  <a:srgbClr val="0070C0"/>
                </a:solidFill>
              </a:rPr>
              <a:t>CEA, CIEMAT, INFN</a:t>
            </a:r>
            <a:r>
              <a:rPr lang="en-CH" dirty="0"/>
              <a:t>) and at </a:t>
            </a:r>
            <a:r>
              <a:rPr lang="en-CH" dirty="0">
                <a:solidFill>
                  <a:srgbClr val="0070C0"/>
                </a:solidFill>
              </a:rPr>
              <a:t>CERN</a:t>
            </a:r>
            <a:r>
              <a:rPr lang="en-CH" dirty="0"/>
              <a:t>.</a:t>
            </a:r>
          </a:p>
          <a:p>
            <a:r>
              <a:rPr lang="en-CH" dirty="0"/>
              <a:t>These are exciting times to work on SC accelerator magnets.</a:t>
            </a:r>
          </a:p>
          <a:p>
            <a:pPr lvl="1"/>
            <a:r>
              <a:rPr lang="en-CH" dirty="0">
                <a:solidFill>
                  <a:srgbClr val="0070C0"/>
                </a:solidFill>
              </a:rPr>
              <a:t>LTS magnets will see innovative technological solutions </a:t>
            </a:r>
            <a:r>
              <a:rPr lang="en-CH" dirty="0"/>
              <a:t>in the coming years to reach performance, robustness, and cost targets.</a:t>
            </a:r>
          </a:p>
          <a:p>
            <a:pPr lvl="1"/>
            <a:r>
              <a:rPr lang="en-CH" dirty="0"/>
              <a:t>The</a:t>
            </a:r>
            <a:r>
              <a:rPr lang="en-CH" dirty="0">
                <a:solidFill>
                  <a:srgbClr val="EE7B34"/>
                </a:solidFill>
              </a:rPr>
              <a:t> HTS revolution is becoming real</a:t>
            </a:r>
            <a:r>
              <a:rPr lang="en-CH" dirty="0"/>
              <a:t>. </a:t>
            </a:r>
          </a:p>
          <a:p>
            <a:pPr lvl="2"/>
            <a:r>
              <a:rPr lang="en-CH" dirty="0"/>
              <a:t>We are researching the building blocks of HTS accelerator magnet technology. </a:t>
            </a:r>
          </a:p>
          <a:p>
            <a:pPr lvl="2"/>
            <a:r>
              <a:rPr lang="en-CH" dirty="0"/>
              <a:t>Challenges are real and should not be underestimated.</a:t>
            </a:r>
          </a:p>
          <a:p>
            <a:pPr lvl="2"/>
            <a:r>
              <a:rPr lang="en-CH" dirty="0"/>
              <a:t>Momentum is building and ideas abound.</a:t>
            </a:r>
          </a:p>
          <a:p>
            <a:r>
              <a:rPr lang="en-CH" sz="1800" dirty="0">
                <a:solidFill>
                  <a:srgbClr val="0070C0"/>
                </a:solidFill>
              </a:rPr>
              <a:t>Collaboration, coordination, and communication </a:t>
            </a:r>
            <a:r>
              <a:rPr lang="en-CH" sz="1800" dirty="0"/>
              <a:t>will be the key to an </a:t>
            </a:r>
            <a:r>
              <a:rPr lang="en-CH" sz="1800" dirty="0">
                <a:solidFill>
                  <a:srgbClr val="0070C0"/>
                </a:solidFill>
              </a:rPr>
              <a:t>innovative</a:t>
            </a:r>
            <a:r>
              <a:rPr lang="en-CH" sz="1800" dirty="0"/>
              <a:t> and ultimately successful </a:t>
            </a:r>
            <a:r>
              <a:rPr lang="en-CH" sz="1800" dirty="0">
                <a:solidFill>
                  <a:srgbClr val="0070C0"/>
                </a:solidFill>
              </a:rPr>
              <a:t>European R&amp;D network </a:t>
            </a:r>
            <a:r>
              <a:rPr lang="en-CH" sz="1800" dirty="0"/>
              <a:t>that creates technology to enables the HEP adventures of the future.</a:t>
            </a:r>
          </a:p>
          <a:p>
            <a:endParaRPr lang="en-CH" dirty="0"/>
          </a:p>
        </p:txBody>
      </p:sp>
      <p:sp>
        <p:nvSpPr>
          <p:cNvPr id="4" name="Slide Number Placeholder 3">
            <a:extLst>
              <a:ext uri="{FF2B5EF4-FFF2-40B4-BE49-F238E27FC236}">
                <a16:creationId xmlns:a16="http://schemas.microsoft.com/office/drawing/2014/main" id="{7072A265-A16A-C4AE-D6AE-E35D91F29986}"/>
              </a:ext>
            </a:extLst>
          </p:cNvPr>
          <p:cNvSpPr>
            <a:spLocks noGrp="1"/>
          </p:cNvSpPr>
          <p:nvPr>
            <p:ph type="sldNum" sz="quarter" idx="4"/>
          </p:nvPr>
        </p:nvSpPr>
        <p:spPr/>
        <p:txBody>
          <a:bodyPr/>
          <a:lstStyle/>
          <a:p>
            <a:fld id="{17918391-D411-FE40-AAD7-861AE5233E0E}" type="slidenum">
              <a:rPr lang="en-US" smtClean="0"/>
              <a:pPr/>
              <a:t>49</a:t>
            </a:fld>
            <a:endParaRPr lang="en-US" dirty="0"/>
          </a:p>
        </p:txBody>
      </p:sp>
    </p:spTree>
    <p:extLst>
      <p:ext uri="{BB962C8B-B14F-4D97-AF65-F5344CB8AC3E}">
        <p14:creationId xmlns:p14="http://schemas.microsoft.com/office/powerpoint/2010/main" val="35613975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AF455997-BC24-CD4F-854E-D1325B0D8CC3}"/>
              </a:ext>
            </a:extLst>
          </p:cNvPr>
          <p:cNvSpPr>
            <a:spLocks noGrp="1"/>
          </p:cNvSpPr>
          <p:nvPr>
            <p:ph sz="quarter" idx="13"/>
          </p:nvPr>
        </p:nvSpPr>
        <p:spPr>
          <a:xfrm>
            <a:off x="1039817" y="1196752"/>
            <a:ext cx="7742237" cy="4679951"/>
          </a:xfrm>
        </p:spPr>
        <p:txBody>
          <a:bodyPr/>
          <a:lstStyle/>
          <a:p>
            <a:r>
              <a:rPr lang="en-CH" dirty="0"/>
              <a:t>New extension to building WLHA next to SLS2.0.</a:t>
            </a:r>
          </a:p>
          <a:p>
            <a:r>
              <a:rPr lang="en-CH" dirty="0"/>
              <a:t>Hand-over in August 2020.</a:t>
            </a:r>
          </a:p>
        </p:txBody>
      </p:sp>
      <p:sp>
        <p:nvSpPr>
          <p:cNvPr id="3" name="Title 2">
            <a:extLst>
              <a:ext uri="{FF2B5EF4-FFF2-40B4-BE49-F238E27FC236}">
                <a16:creationId xmlns:a16="http://schemas.microsoft.com/office/drawing/2014/main" id="{0823DD03-5960-9D41-8D1E-30050D3E2B30}"/>
              </a:ext>
            </a:extLst>
          </p:cNvPr>
          <p:cNvSpPr>
            <a:spLocks noGrp="1"/>
          </p:cNvSpPr>
          <p:nvPr>
            <p:ph type="title"/>
          </p:nvPr>
        </p:nvSpPr>
        <p:spPr/>
        <p:txBody>
          <a:bodyPr/>
          <a:lstStyle/>
          <a:p>
            <a:r>
              <a:rPr lang="en-CH" dirty="0"/>
              <a:t>MagDev Laboratory</a:t>
            </a:r>
          </a:p>
        </p:txBody>
      </p:sp>
      <p:sp>
        <p:nvSpPr>
          <p:cNvPr id="4" name="Slide Number Placeholder 3">
            <a:extLst>
              <a:ext uri="{FF2B5EF4-FFF2-40B4-BE49-F238E27FC236}">
                <a16:creationId xmlns:a16="http://schemas.microsoft.com/office/drawing/2014/main" id="{471317BD-0B62-3E4F-BA85-D5C0F3965521}"/>
              </a:ext>
            </a:extLst>
          </p:cNvPr>
          <p:cNvSpPr>
            <a:spLocks noGrp="1"/>
          </p:cNvSpPr>
          <p:nvPr>
            <p:ph type="sldNum" sz="quarter" idx="16"/>
          </p:nvPr>
        </p:nvSpPr>
        <p:spPr/>
        <p:txBody>
          <a:bodyPr/>
          <a:lstStyle/>
          <a:p>
            <a:pPr algn="r">
              <a:defRPr/>
            </a:pPr>
            <a:r>
              <a:rPr lang="de-DE"/>
              <a:t>Page </a:t>
            </a:r>
            <a:fld id="{EBC07571-3134-BB4B-B83F-1A9FE18D34F3}" type="slidenum">
              <a:rPr lang="de-DE" smtClean="0"/>
              <a:pPr algn="r">
                <a:defRPr/>
              </a:pPr>
              <a:t>5</a:t>
            </a:fld>
            <a:endParaRPr lang="de-DE" dirty="0"/>
          </a:p>
        </p:txBody>
      </p:sp>
      <p:pic>
        <p:nvPicPr>
          <p:cNvPr id="9" name="Picture 8" descr="A picture containing text, outdoor, road, way&#10;&#10;Description automatically generated">
            <a:extLst>
              <a:ext uri="{FF2B5EF4-FFF2-40B4-BE49-F238E27FC236}">
                <a16:creationId xmlns:a16="http://schemas.microsoft.com/office/drawing/2014/main" id="{BD9405F3-6802-17E6-AD3E-CA9581259C52}"/>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6300192" y="476672"/>
            <a:ext cx="2384470" cy="1149680"/>
          </a:xfrm>
          <a:prstGeom prst="rect">
            <a:avLst/>
          </a:prstGeom>
        </p:spPr>
      </p:pic>
      <p:grpSp>
        <p:nvGrpSpPr>
          <p:cNvPr id="21" name="Group 20">
            <a:extLst>
              <a:ext uri="{FF2B5EF4-FFF2-40B4-BE49-F238E27FC236}">
                <a16:creationId xmlns:a16="http://schemas.microsoft.com/office/drawing/2014/main" id="{C1A1E41D-8F94-0C63-5524-C9BF23624CD0}"/>
              </a:ext>
            </a:extLst>
          </p:cNvPr>
          <p:cNvGrpSpPr/>
          <p:nvPr/>
        </p:nvGrpSpPr>
        <p:grpSpPr>
          <a:xfrm>
            <a:off x="1651572" y="1896464"/>
            <a:ext cx="5840855" cy="4669936"/>
            <a:chOff x="1547664" y="980728"/>
            <a:chExt cx="6564328" cy="5248374"/>
          </a:xfrm>
        </p:grpSpPr>
        <p:pic>
          <p:nvPicPr>
            <p:cNvPr id="10" name="Picture 9" descr="A picture containing indoor, toy, cluttered, worktable&#10;&#10;Description automatically generated">
              <a:extLst>
                <a:ext uri="{FF2B5EF4-FFF2-40B4-BE49-F238E27FC236}">
                  <a16:creationId xmlns:a16="http://schemas.microsoft.com/office/drawing/2014/main" id="{DC4386B4-508E-0C0C-E093-277CAD48ACCF}"/>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1547664" y="980728"/>
              <a:ext cx="6564328" cy="5248374"/>
            </a:xfrm>
            <a:prstGeom prst="rect">
              <a:avLst/>
            </a:prstGeom>
          </p:spPr>
        </p:pic>
        <p:sp>
          <p:nvSpPr>
            <p:cNvPr id="11" name="TextBox 10">
              <a:extLst>
                <a:ext uri="{FF2B5EF4-FFF2-40B4-BE49-F238E27FC236}">
                  <a16:creationId xmlns:a16="http://schemas.microsoft.com/office/drawing/2014/main" id="{A0347722-B85B-69F3-2CC1-6357121672B2}"/>
                </a:ext>
              </a:extLst>
            </p:cNvPr>
            <p:cNvSpPr txBox="1"/>
            <p:nvPr/>
          </p:nvSpPr>
          <p:spPr>
            <a:xfrm>
              <a:off x="2822064" y="1705087"/>
              <a:ext cx="936104" cy="216024"/>
            </a:xfrm>
            <a:prstGeom prst="rect">
              <a:avLst/>
            </a:prstGeom>
            <a:solidFill>
              <a:srgbClr val="FFFFFF">
                <a:alpha val="67451"/>
              </a:srgbClr>
            </a:solidFill>
          </p:spPr>
          <p:txBody>
            <a:bodyPr wrap="none" lIns="0" tIns="0" rIns="0" bIns="0" rtlCol="0">
              <a:noAutofit/>
            </a:bodyPr>
            <a:lstStyle/>
            <a:p>
              <a:pPr>
                <a:lnSpc>
                  <a:spcPct val="110000"/>
                </a:lnSpc>
                <a:spcBef>
                  <a:spcPts val="0"/>
                </a:spcBef>
              </a:pPr>
              <a:r>
                <a:rPr lang="en-CH" sz="1200" kern="1000" spc="30" dirty="0">
                  <a:latin typeface="+mn-lt"/>
                  <a:cs typeface="Franklin Gothic Book"/>
                </a:rPr>
                <a:t>HTS winding </a:t>
              </a:r>
            </a:p>
          </p:txBody>
        </p:sp>
        <p:sp>
          <p:nvSpPr>
            <p:cNvPr id="12" name="TextBox 11">
              <a:extLst>
                <a:ext uri="{FF2B5EF4-FFF2-40B4-BE49-F238E27FC236}">
                  <a16:creationId xmlns:a16="http://schemas.microsoft.com/office/drawing/2014/main" id="{E5B9D9A2-1446-852A-A8A4-E3AC4285A47A}"/>
                </a:ext>
              </a:extLst>
            </p:cNvPr>
            <p:cNvSpPr txBox="1"/>
            <p:nvPr/>
          </p:nvSpPr>
          <p:spPr>
            <a:xfrm>
              <a:off x="2843808" y="4541133"/>
              <a:ext cx="936104" cy="216024"/>
            </a:xfrm>
            <a:prstGeom prst="rect">
              <a:avLst/>
            </a:prstGeom>
            <a:solidFill>
              <a:srgbClr val="FFFFFF">
                <a:alpha val="67451"/>
              </a:srgbClr>
            </a:solidFill>
          </p:spPr>
          <p:txBody>
            <a:bodyPr wrap="none" lIns="0" tIns="0" rIns="0" bIns="0" rtlCol="0">
              <a:noAutofit/>
            </a:bodyPr>
            <a:lstStyle/>
            <a:p>
              <a:pPr>
                <a:lnSpc>
                  <a:spcPct val="110000"/>
                </a:lnSpc>
                <a:spcBef>
                  <a:spcPts val="0"/>
                </a:spcBef>
              </a:pPr>
              <a:r>
                <a:rPr lang="en-CH" sz="1200" kern="1000" spc="30" dirty="0">
                  <a:latin typeface="+mn-lt"/>
                  <a:cs typeface="Franklin Gothic Book"/>
                </a:rPr>
                <a:t>LTS winding </a:t>
              </a:r>
            </a:p>
          </p:txBody>
        </p:sp>
        <p:sp>
          <p:nvSpPr>
            <p:cNvPr id="13" name="TextBox 12">
              <a:extLst>
                <a:ext uri="{FF2B5EF4-FFF2-40B4-BE49-F238E27FC236}">
                  <a16:creationId xmlns:a16="http://schemas.microsoft.com/office/drawing/2014/main" id="{451693C6-C255-AFB3-F369-8CA1074AF9F3}"/>
                </a:ext>
              </a:extLst>
            </p:cNvPr>
            <p:cNvSpPr txBox="1"/>
            <p:nvPr/>
          </p:nvSpPr>
          <p:spPr>
            <a:xfrm>
              <a:off x="3779912" y="1948845"/>
              <a:ext cx="936104" cy="216024"/>
            </a:xfrm>
            <a:prstGeom prst="rect">
              <a:avLst/>
            </a:prstGeom>
            <a:solidFill>
              <a:srgbClr val="FFFFFF">
                <a:alpha val="67451"/>
              </a:srgbClr>
            </a:solidFill>
          </p:spPr>
          <p:txBody>
            <a:bodyPr wrap="none" lIns="0" tIns="0" rIns="0" bIns="0" rtlCol="0">
              <a:noAutofit/>
            </a:bodyPr>
            <a:lstStyle/>
            <a:p>
              <a:pPr>
                <a:lnSpc>
                  <a:spcPct val="110000"/>
                </a:lnSpc>
                <a:spcBef>
                  <a:spcPts val="0"/>
                </a:spcBef>
              </a:pPr>
              <a:r>
                <a:rPr lang="en-CH" sz="1200" kern="1000" spc="30" dirty="0">
                  <a:latin typeface="+mn-lt"/>
                  <a:cs typeface="Franklin Gothic Book"/>
                </a:rPr>
                <a:t>Re-reeler </a:t>
              </a:r>
            </a:p>
          </p:txBody>
        </p:sp>
        <p:sp>
          <p:nvSpPr>
            <p:cNvPr id="14" name="TextBox 13">
              <a:extLst>
                <a:ext uri="{FF2B5EF4-FFF2-40B4-BE49-F238E27FC236}">
                  <a16:creationId xmlns:a16="http://schemas.microsoft.com/office/drawing/2014/main" id="{558AC015-4604-9567-F1EC-AAAA911D2802}"/>
                </a:ext>
              </a:extLst>
            </p:cNvPr>
            <p:cNvSpPr txBox="1"/>
            <p:nvPr/>
          </p:nvSpPr>
          <p:spPr>
            <a:xfrm>
              <a:off x="2843808" y="1077127"/>
              <a:ext cx="936104" cy="216024"/>
            </a:xfrm>
            <a:prstGeom prst="rect">
              <a:avLst/>
            </a:prstGeom>
            <a:solidFill>
              <a:srgbClr val="FFFFFF">
                <a:alpha val="67451"/>
              </a:srgbClr>
            </a:solidFill>
          </p:spPr>
          <p:txBody>
            <a:bodyPr wrap="none" lIns="0" tIns="0" rIns="0" bIns="0" rtlCol="0">
              <a:noAutofit/>
            </a:bodyPr>
            <a:lstStyle/>
            <a:p>
              <a:pPr>
                <a:lnSpc>
                  <a:spcPct val="110000"/>
                </a:lnSpc>
                <a:spcBef>
                  <a:spcPts val="0"/>
                </a:spcBef>
              </a:pPr>
              <a:r>
                <a:rPr lang="en-CH" sz="1200" kern="1000" spc="30" dirty="0">
                  <a:latin typeface="+mn-lt"/>
                  <a:cs typeface="Franklin Gothic Book"/>
                </a:rPr>
                <a:t>3D Scanning</a:t>
              </a:r>
            </a:p>
          </p:txBody>
        </p:sp>
        <p:sp>
          <p:nvSpPr>
            <p:cNvPr id="15" name="TextBox 14">
              <a:extLst>
                <a:ext uri="{FF2B5EF4-FFF2-40B4-BE49-F238E27FC236}">
                  <a16:creationId xmlns:a16="http://schemas.microsoft.com/office/drawing/2014/main" id="{EF5342BC-1233-1913-901B-80DA0CA29542}"/>
                </a:ext>
              </a:extLst>
            </p:cNvPr>
            <p:cNvSpPr txBox="1"/>
            <p:nvPr/>
          </p:nvSpPr>
          <p:spPr>
            <a:xfrm>
              <a:off x="4860032" y="1497745"/>
              <a:ext cx="1213992" cy="216024"/>
            </a:xfrm>
            <a:prstGeom prst="rect">
              <a:avLst/>
            </a:prstGeom>
            <a:solidFill>
              <a:srgbClr val="FFFFFF">
                <a:alpha val="67451"/>
              </a:srgbClr>
            </a:solidFill>
          </p:spPr>
          <p:txBody>
            <a:bodyPr wrap="none" lIns="0" tIns="0" rIns="0" bIns="0" rtlCol="0">
              <a:noAutofit/>
            </a:bodyPr>
            <a:lstStyle/>
            <a:p>
              <a:pPr>
                <a:lnSpc>
                  <a:spcPct val="110000"/>
                </a:lnSpc>
                <a:spcBef>
                  <a:spcPts val="0"/>
                </a:spcBef>
              </a:pPr>
              <a:r>
                <a:rPr lang="en-CH" sz="1200" kern="1000" spc="30" dirty="0">
                  <a:latin typeface="+mn-lt"/>
                  <a:cs typeface="Franklin Gothic Book"/>
                </a:rPr>
                <a:t>Heat treatment</a:t>
              </a:r>
            </a:p>
          </p:txBody>
        </p:sp>
        <p:sp>
          <p:nvSpPr>
            <p:cNvPr id="16" name="TextBox 15">
              <a:extLst>
                <a:ext uri="{FF2B5EF4-FFF2-40B4-BE49-F238E27FC236}">
                  <a16:creationId xmlns:a16="http://schemas.microsoft.com/office/drawing/2014/main" id="{781075C6-075C-34A3-133D-F9B98126A3D0}"/>
                </a:ext>
              </a:extLst>
            </p:cNvPr>
            <p:cNvSpPr txBox="1"/>
            <p:nvPr/>
          </p:nvSpPr>
          <p:spPr>
            <a:xfrm>
              <a:off x="6317470" y="1960930"/>
              <a:ext cx="1080120" cy="216024"/>
            </a:xfrm>
            <a:prstGeom prst="rect">
              <a:avLst/>
            </a:prstGeom>
            <a:solidFill>
              <a:srgbClr val="FFFFFF">
                <a:alpha val="67451"/>
              </a:srgbClr>
            </a:solidFill>
          </p:spPr>
          <p:txBody>
            <a:bodyPr wrap="none" lIns="0" tIns="0" rIns="0" bIns="0" rtlCol="0">
              <a:noAutofit/>
            </a:bodyPr>
            <a:lstStyle/>
            <a:p>
              <a:pPr>
                <a:lnSpc>
                  <a:spcPct val="110000"/>
                </a:lnSpc>
                <a:spcBef>
                  <a:spcPts val="0"/>
                </a:spcBef>
              </a:pPr>
              <a:r>
                <a:rPr lang="en-CH" sz="1200" kern="1000" spc="30" dirty="0">
                  <a:latin typeface="+mn-lt"/>
                  <a:cs typeface="Franklin Gothic Book"/>
                </a:rPr>
                <a:t>Impregnation</a:t>
              </a:r>
            </a:p>
          </p:txBody>
        </p:sp>
        <p:sp>
          <p:nvSpPr>
            <p:cNvPr id="17" name="TextBox 16">
              <a:extLst>
                <a:ext uri="{FF2B5EF4-FFF2-40B4-BE49-F238E27FC236}">
                  <a16:creationId xmlns:a16="http://schemas.microsoft.com/office/drawing/2014/main" id="{8CE22E07-9FFB-A360-E7DC-990C8C87F376}"/>
                </a:ext>
              </a:extLst>
            </p:cNvPr>
            <p:cNvSpPr txBox="1"/>
            <p:nvPr/>
          </p:nvSpPr>
          <p:spPr>
            <a:xfrm>
              <a:off x="5796136" y="4901173"/>
              <a:ext cx="1512168" cy="216024"/>
            </a:xfrm>
            <a:prstGeom prst="rect">
              <a:avLst/>
            </a:prstGeom>
            <a:solidFill>
              <a:srgbClr val="FFFFFF">
                <a:alpha val="67451"/>
              </a:srgbClr>
            </a:solidFill>
          </p:spPr>
          <p:txBody>
            <a:bodyPr wrap="none" lIns="0" tIns="0" rIns="0" bIns="0" rtlCol="0">
              <a:noAutofit/>
            </a:bodyPr>
            <a:lstStyle/>
            <a:p>
              <a:pPr>
                <a:lnSpc>
                  <a:spcPct val="110000"/>
                </a:lnSpc>
                <a:spcBef>
                  <a:spcPts val="0"/>
                </a:spcBef>
              </a:pPr>
              <a:r>
                <a:rPr lang="en-CH" sz="1200" kern="1000" spc="30" dirty="0">
                  <a:latin typeface="+mn-lt"/>
                  <a:cs typeface="Franklin Gothic Book"/>
                </a:rPr>
                <a:t>Loading / Assembly</a:t>
              </a:r>
            </a:p>
          </p:txBody>
        </p:sp>
        <p:sp>
          <p:nvSpPr>
            <p:cNvPr id="18" name="TextBox 17">
              <a:extLst>
                <a:ext uri="{FF2B5EF4-FFF2-40B4-BE49-F238E27FC236}">
                  <a16:creationId xmlns:a16="http://schemas.microsoft.com/office/drawing/2014/main" id="{E57FE15C-F738-64CC-B84B-24DA34FB3463}"/>
                </a:ext>
              </a:extLst>
            </p:cNvPr>
            <p:cNvSpPr txBox="1"/>
            <p:nvPr/>
          </p:nvSpPr>
          <p:spPr>
            <a:xfrm>
              <a:off x="6981492" y="3496903"/>
              <a:ext cx="653624" cy="216024"/>
            </a:xfrm>
            <a:prstGeom prst="rect">
              <a:avLst/>
            </a:prstGeom>
            <a:solidFill>
              <a:srgbClr val="FFFFFF">
                <a:alpha val="67451"/>
              </a:srgbClr>
            </a:solidFill>
          </p:spPr>
          <p:txBody>
            <a:bodyPr wrap="none" lIns="0" tIns="0" rIns="0" bIns="0" rtlCol="0">
              <a:noAutofit/>
            </a:bodyPr>
            <a:lstStyle/>
            <a:p>
              <a:pPr>
                <a:lnSpc>
                  <a:spcPct val="110000"/>
                </a:lnSpc>
                <a:spcBef>
                  <a:spcPts val="0"/>
                </a:spcBef>
              </a:pPr>
              <a:r>
                <a:rPr lang="en-CH" sz="1200" kern="1000" spc="30" dirty="0">
                  <a:latin typeface="+mn-lt"/>
                  <a:cs typeface="Franklin Gothic Book"/>
                </a:rPr>
                <a:t>Storage</a:t>
              </a:r>
            </a:p>
          </p:txBody>
        </p:sp>
        <p:sp>
          <p:nvSpPr>
            <p:cNvPr id="19" name="TextBox 18">
              <a:extLst>
                <a:ext uri="{FF2B5EF4-FFF2-40B4-BE49-F238E27FC236}">
                  <a16:creationId xmlns:a16="http://schemas.microsoft.com/office/drawing/2014/main" id="{687E1C11-D151-6117-D467-4D24052D5589}"/>
                </a:ext>
              </a:extLst>
            </p:cNvPr>
            <p:cNvSpPr txBox="1"/>
            <p:nvPr/>
          </p:nvSpPr>
          <p:spPr>
            <a:xfrm>
              <a:off x="6555908" y="4137176"/>
              <a:ext cx="1302375" cy="216024"/>
            </a:xfrm>
            <a:prstGeom prst="rect">
              <a:avLst/>
            </a:prstGeom>
            <a:solidFill>
              <a:srgbClr val="FFFFFF">
                <a:alpha val="67451"/>
              </a:srgbClr>
            </a:solidFill>
          </p:spPr>
          <p:txBody>
            <a:bodyPr wrap="none" lIns="0" tIns="0" rIns="0" bIns="0" rtlCol="0">
              <a:noAutofit/>
            </a:bodyPr>
            <a:lstStyle/>
            <a:p>
              <a:pPr>
                <a:lnSpc>
                  <a:spcPct val="110000"/>
                </a:lnSpc>
                <a:spcBef>
                  <a:spcPts val="0"/>
                </a:spcBef>
              </a:pPr>
              <a:r>
                <a:rPr lang="en-CH" sz="1200" kern="1000" spc="30" dirty="0">
                  <a:latin typeface="+mn-lt"/>
                  <a:cs typeface="Franklin Gothic Book"/>
                </a:rPr>
                <a:t>Instrumentation</a:t>
              </a:r>
            </a:p>
          </p:txBody>
        </p:sp>
      </p:grpSp>
    </p:spTree>
    <p:extLst>
      <p:ext uri="{BB962C8B-B14F-4D97-AF65-F5344CB8AC3E}">
        <p14:creationId xmlns:p14="http://schemas.microsoft.com/office/powerpoint/2010/main" val="3011659886"/>
      </p:ext>
    </p:extLst>
  </p:cSld>
  <p:clrMapOvr>
    <a:masterClrMapping/>
  </p:clrMapOvr>
  <p:transition spd="med"/>
</p:sld>
</file>

<file path=ppt/slides/slide5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705DDB0B-E234-0C22-D527-D5A1DCA1DFF3}"/>
              </a:ext>
            </a:extLst>
          </p:cNvPr>
          <p:cNvSpPr>
            <a:spLocks noGrp="1"/>
          </p:cNvSpPr>
          <p:nvPr>
            <p:ph sz="quarter" idx="13"/>
          </p:nvPr>
        </p:nvSpPr>
        <p:spPr>
          <a:xfrm>
            <a:off x="1042988" y="1196752"/>
            <a:ext cx="7742237" cy="4679951"/>
          </a:xfrm>
        </p:spPr>
        <p:txBody>
          <a:bodyPr/>
          <a:lstStyle/>
          <a:p>
            <a:r>
              <a:rPr lang="en-CH" dirty="0"/>
              <a:t>Very few accelerator-type magnets have been built with ReBCO tape in a </a:t>
            </a:r>
            <a:br>
              <a:rPr lang="en-CH" dirty="0"/>
            </a:br>
            <a:r>
              <a:rPr lang="en-CH" dirty="0"/>
              <a:t>Roebel-bar cable configuration.</a:t>
            </a:r>
          </a:p>
          <a:p>
            <a:endParaRPr lang="en-CH" dirty="0"/>
          </a:p>
          <a:p>
            <a:endParaRPr lang="en-CH" dirty="0"/>
          </a:p>
          <a:p>
            <a:r>
              <a:rPr lang="en-CH" dirty="0"/>
              <a:t>Both magnets experienced performance limitations:</a:t>
            </a:r>
          </a:p>
          <a:p>
            <a:pPr lvl="1"/>
            <a:r>
              <a:rPr lang="en-CH" dirty="0"/>
              <a:t>Feather M2: probably due to stress in Roebel cable and/or </a:t>
            </a:r>
            <a:br>
              <a:rPr lang="en-CH" dirty="0"/>
            </a:br>
            <a:r>
              <a:rPr lang="en-CH" dirty="0"/>
              <a:t>currents induced in copper rings.</a:t>
            </a:r>
          </a:p>
          <a:p>
            <a:pPr lvl="1"/>
            <a:r>
              <a:rPr lang="en-CH" dirty="0"/>
              <a:t>Cos-theta: due to over-heating during manufactuing.</a:t>
            </a:r>
          </a:p>
          <a:p>
            <a:endParaRPr lang="en-CH" dirty="0"/>
          </a:p>
        </p:txBody>
      </p:sp>
      <p:sp>
        <p:nvSpPr>
          <p:cNvPr id="3" name="Title 2">
            <a:extLst>
              <a:ext uri="{FF2B5EF4-FFF2-40B4-BE49-F238E27FC236}">
                <a16:creationId xmlns:a16="http://schemas.microsoft.com/office/drawing/2014/main" id="{93305DA5-BD41-6A94-4314-1CB524048B35}"/>
              </a:ext>
            </a:extLst>
          </p:cNvPr>
          <p:cNvSpPr>
            <a:spLocks noGrp="1"/>
          </p:cNvSpPr>
          <p:nvPr>
            <p:ph type="title"/>
          </p:nvPr>
        </p:nvSpPr>
        <p:spPr/>
        <p:txBody>
          <a:bodyPr/>
          <a:lstStyle/>
          <a:p>
            <a:r>
              <a:rPr lang="en-CH" dirty="0"/>
              <a:t>Accelerator Magnets with ReBCO HTS</a:t>
            </a:r>
          </a:p>
        </p:txBody>
      </p:sp>
      <p:sp>
        <p:nvSpPr>
          <p:cNvPr id="4" name="Slide Number Placeholder 3">
            <a:extLst>
              <a:ext uri="{FF2B5EF4-FFF2-40B4-BE49-F238E27FC236}">
                <a16:creationId xmlns:a16="http://schemas.microsoft.com/office/drawing/2014/main" id="{0057C595-F6E3-8116-D298-6647F4DCF22D}"/>
              </a:ext>
            </a:extLst>
          </p:cNvPr>
          <p:cNvSpPr>
            <a:spLocks noGrp="1"/>
          </p:cNvSpPr>
          <p:nvPr>
            <p:ph type="sldNum" sz="quarter" idx="16"/>
          </p:nvPr>
        </p:nvSpPr>
        <p:spPr/>
        <p:txBody>
          <a:bodyPr/>
          <a:lstStyle/>
          <a:p>
            <a:pPr algn="r">
              <a:defRPr/>
            </a:pPr>
            <a:r>
              <a:rPr lang="de-DE"/>
              <a:t>Page </a:t>
            </a:r>
            <a:fld id="{EBC07571-3134-BB4B-B83F-1A9FE18D34F3}" type="slidenum">
              <a:rPr lang="de-DE" smtClean="0"/>
              <a:pPr algn="r">
                <a:defRPr/>
              </a:pPr>
              <a:t>50</a:t>
            </a:fld>
            <a:endParaRPr lang="de-DE" dirty="0"/>
          </a:p>
        </p:txBody>
      </p:sp>
      <p:grpSp>
        <p:nvGrpSpPr>
          <p:cNvPr id="6" name="Group 5">
            <a:extLst>
              <a:ext uri="{FF2B5EF4-FFF2-40B4-BE49-F238E27FC236}">
                <a16:creationId xmlns:a16="http://schemas.microsoft.com/office/drawing/2014/main" id="{995E8E1B-3F73-21EE-7481-1531C86DAD61}"/>
              </a:ext>
            </a:extLst>
          </p:cNvPr>
          <p:cNvGrpSpPr/>
          <p:nvPr/>
        </p:nvGrpSpPr>
        <p:grpSpPr>
          <a:xfrm>
            <a:off x="459477" y="3915638"/>
            <a:ext cx="4867554" cy="3545810"/>
            <a:chOff x="-1996908" y="1487489"/>
            <a:chExt cx="6905810" cy="5030594"/>
          </a:xfrm>
        </p:grpSpPr>
        <p:pic>
          <p:nvPicPr>
            <p:cNvPr id="1025" name="Picture 1" descr="page2image1158784160">
              <a:extLst>
                <a:ext uri="{FF2B5EF4-FFF2-40B4-BE49-F238E27FC236}">
                  <a16:creationId xmlns:a16="http://schemas.microsoft.com/office/drawing/2014/main" id="{564BB9B1-BEE5-6906-C017-2ED5FB9EFE8F}"/>
                </a:ext>
              </a:extLst>
            </p:cNvPr>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1996908" y="1487489"/>
              <a:ext cx="5981700" cy="4533900"/>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4">
              <a:extLst>
                <a:ext uri="{FF2B5EF4-FFF2-40B4-BE49-F238E27FC236}">
                  <a16:creationId xmlns:a16="http://schemas.microsoft.com/office/drawing/2014/main" id="{65BD8D8D-8029-9F40-2363-2F23DFE557FF}"/>
                </a:ext>
              </a:extLst>
            </p:cNvPr>
            <p:cNvSpPr/>
            <p:nvPr/>
          </p:nvSpPr>
          <p:spPr bwMode="auto">
            <a:xfrm rot="19800000">
              <a:off x="227365" y="3555917"/>
              <a:ext cx="4681537" cy="2962166"/>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CH" sz="2400" b="0" i="0" u="none" strike="noStrike" cap="none" normalizeH="0" baseline="0">
                <a:ln>
                  <a:noFill/>
                </a:ln>
                <a:solidFill>
                  <a:schemeClr val="tx1"/>
                </a:solidFill>
                <a:effectLst/>
                <a:latin typeface="Times" charset="0"/>
              </a:endParaRPr>
            </a:p>
          </p:txBody>
        </p:sp>
      </p:grpSp>
      <p:pic>
        <p:nvPicPr>
          <p:cNvPr id="1026" name="Picture 2" descr="page2image1158784464">
            <a:extLst>
              <a:ext uri="{FF2B5EF4-FFF2-40B4-BE49-F238E27FC236}">
                <a16:creationId xmlns:a16="http://schemas.microsoft.com/office/drawing/2014/main" id="{BCBD6136-987B-6796-89A8-2587CCD12329}"/>
              </a:ext>
            </a:extLst>
          </p:cNvPr>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4921468" y="3897126"/>
            <a:ext cx="3744045" cy="2520382"/>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page2image1158785200">
            <a:extLst>
              <a:ext uri="{FF2B5EF4-FFF2-40B4-BE49-F238E27FC236}">
                <a16:creationId xmlns:a16="http://schemas.microsoft.com/office/drawing/2014/main" id="{B7167525-8955-F7BD-F6AC-D94FEE42D350}"/>
              </a:ext>
            </a:extLst>
          </p:cNvPr>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3864384" y="5672913"/>
            <a:ext cx="995648" cy="804992"/>
          </a:xfrm>
          <a:prstGeom prst="rect">
            <a:avLst/>
          </a:prstGeom>
          <a:noFill/>
          <a:extLst>
            <a:ext uri="{909E8E84-426E-40DD-AFC4-6F175D3DCCD1}">
              <a14:hiddenFill xmlns:a14="http://schemas.microsoft.com/office/drawing/2010/main">
                <a:solidFill>
                  <a:srgbClr val="FFFFFF"/>
                </a:solidFill>
              </a14:hiddenFill>
            </a:ext>
          </a:extLst>
        </p:spPr>
      </p:pic>
      <p:pic>
        <p:nvPicPr>
          <p:cNvPr id="1027" name="Picture 3" descr="page2image1158784768">
            <a:extLst>
              <a:ext uri="{FF2B5EF4-FFF2-40B4-BE49-F238E27FC236}">
                <a16:creationId xmlns:a16="http://schemas.microsoft.com/office/drawing/2014/main" id="{21364C91-43C6-2068-DBBE-51293FE9974F}"/>
              </a:ext>
            </a:extLst>
          </p:cNvPr>
          <p:cNvPicPr>
            <a:picLocks noChangeAspect="1"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2974474" y="5672913"/>
            <a:ext cx="804992" cy="804992"/>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7" descr="A close up of a book&#10;&#10;Description automatically generated with medium confidence">
            <a:extLst>
              <a:ext uri="{FF2B5EF4-FFF2-40B4-BE49-F238E27FC236}">
                <a16:creationId xmlns:a16="http://schemas.microsoft.com/office/drawing/2014/main" id="{BAF3AEC4-89DF-FC90-441A-4E73CEF37CF5}"/>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4389631" y="1570996"/>
            <a:ext cx="3494738" cy="776609"/>
          </a:xfrm>
          <a:prstGeom prst="rect">
            <a:avLst/>
          </a:prstGeom>
        </p:spPr>
      </p:pic>
      <p:pic>
        <p:nvPicPr>
          <p:cNvPr id="10" name="Picture 9" descr="A blue and white logo&#10;&#10;Description automatically generated with low confidence">
            <a:extLst>
              <a:ext uri="{FF2B5EF4-FFF2-40B4-BE49-F238E27FC236}">
                <a16:creationId xmlns:a16="http://schemas.microsoft.com/office/drawing/2014/main" id="{7FC4CC8E-FA7B-B895-794B-B409CA8C675F}"/>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3744890" y="5066491"/>
            <a:ext cx="1433135" cy="586620"/>
          </a:xfrm>
          <a:prstGeom prst="rect">
            <a:avLst/>
          </a:prstGeom>
        </p:spPr>
      </p:pic>
      <p:pic>
        <p:nvPicPr>
          <p:cNvPr id="11" name="Picture 10">
            <a:extLst>
              <a:ext uri="{FF2B5EF4-FFF2-40B4-BE49-F238E27FC236}">
                <a16:creationId xmlns:a16="http://schemas.microsoft.com/office/drawing/2014/main" id="{F50F038F-E853-ADEC-BE17-95E2D3028771}"/>
              </a:ext>
            </a:extLst>
          </p:cNvPr>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8009149" y="1474266"/>
            <a:ext cx="970068" cy="970068"/>
          </a:xfrm>
          <a:prstGeom prst="rect">
            <a:avLst/>
          </a:prstGeom>
        </p:spPr>
      </p:pic>
    </p:spTree>
    <p:extLst>
      <p:ext uri="{BB962C8B-B14F-4D97-AF65-F5344CB8AC3E}">
        <p14:creationId xmlns:p14="http://schemas.microsoft.com/office/powerpoint/2010/main" val="997238752"/>
      </p:ext>
    </p:extLst>
  </p:cSld>
  <p:clrMapOvr>
    <a:masterClrMapping/>
  </p:clrMapOvr>
  <p:transition spd="med"/>
</p:sld>
</file>

<file path=ppt/slides/slide5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2F08611F-0947-3BA7-8614-E61CAAA87049}"/>
              </a:ext>
            </a:extLst>
          </p:cNvPr>
          <p:cNvSpPr>
            <a:spLocks noGrp="1"/>
          </p:cNvSpPr>
          <p:nvPr>
            <p:ph sz="quarter" idx="13"/>
          </p:nvPr>
        </p:nvSpPr>
        <p:spPr/>
        <p:txBody>
          <a:bodyPr/>
          <a:lstStyle/>
          <a:p>
            <a:r>
              <a:rPr lang="en-CH" dirty="0"/>
              <a:t>Transfer function and quench </a:t>
            </a:r>
            <a:br>
              <a:rPr lang="en-CH" dirty="0"/>
            </a:br>
            <a:r>
              <a:rPr lang="en-CH" dirty="0"/>
              <a:t>behavior well predicted by </a:t>
            </a:r>
            <a:br>
              <a:rPr lang="en-CH" dirty="0"/>
            </a:br>
            <a:r>
              <a:rPr lang="en-CH" dirty="0"/>
              <a:t>magneto-electro-thermal </a:t>
            </a:r>
            <a:br>
              <a:rPr lang="en-CH" dirty="0"/>
            </a:br>
            <a:r>
              <a:rPr lang="en-CH" dirty="0"/>
              <a:t>models.</a:t>
            </a:r>
          </a:p>
          <a:p>
            <a:endParaRPr lang="en-CH" dirty="0"/>
          </a:p>
          <a:p>
            <a:endParaRPr lang="en-CH" dirty="0"/>
          </a:p>
          <a:p>
            <a:endParaRPr lang="en-CH" dirty="0"/>
          </a:p>
          <a:p>
            <a:endParaRPr lang="en-CH" dirty="0"/>
          </a:p>
          <a:p>
            <a:endParaRPr lang="en-CH" dirty="0"/>
          </a:p>
          <a:p>
            <a:r>
              <a:rPr lang="en-CH" dirty="0"/>
              <a:t>First-of-a-kind hybrid test </a:t>
            </a:r>
            <a:br>
              <a:rPr lang="en-CH" dirty="0"/>
            </a:br>
            <a:r>
              <a:rPr lang="en-CH" dirty="0"/>
              <a:t>Feather M2 in FRESCA2</a:t>
            </a:r>
          </a:p>
        </p:txBody>
      </p:sp>
      <p:sp>
        <p:nvSpPr>
          <p:cNvPr id="3" name="Title 2">
            <a:extLst>
              <a:ext uri="{FF2B5EF4-FFF2-40B4-BE49-F238E27FC236}">
                <a16:creationId xmlns:a16="http://schemas.microsoft.com/office/drawing/2014/main" id="{E7D3F1E6-DE58-EE14-ED47-BFA3206BA1F1}"/>
              </a:ext>
            </a:extLst>
          </p:cNvPr>
          <p:cNvSpPr>
            <a:spLocks noGrp="1"/>
          </p:cNvSpPr>
          <p:nvPr>
            <p:ph type="title"/>
          </p:nvPr>
        </p:nvSpPr>
        <p:spPr/>
        <p:txBody>
          <a:bodyPr/>
          <a:lstStyle/>
          <a:p>
            <a:r>
              <a:rPr lang="en-CH" dirty="0"/>
              <a:t>Take-aways</a:t>
            </a:r>
          </a:p>
        </p:txBody>
      </p:sp>
      <p:sp>
        <p:nvSpPr>
          <p:cNvPr id="4" name="Slide Number Placeholder 3">
            <a:extLst>
              <a:ext uri="{FF2B5EF4-FFF2-40B4-BE49-F238E27FC236}">
                <a16:creationId xmlns:a16="http://schemas.microsoft.com/office/drawing/2014/main" id="{68AFD651-9874-4358-E3C7-D496DD851B67}"/>
              </a:ext>
            </a:extLst>
          </p:cNvPr>
          <p:cNvSpPr>
            <a:spLocks noGrp="1"/>
          </p:cNvSpPr>
          <p:nvPr>
            <p:ph type="sldNum" sz="quarter" idx="16"/>
          </p:nvPr>
        </p:nvSpPr>
        <p:spPr/>
        <p:txBody>
          <a:bodyPr/>
          <a:lstStyle/>
          <a:p>
            <a:pPr algn="r">
              <a:defRPr/>
            </a:pPr>
            <a:r>
              <a:rPr lang="de-DE"/>
              <a:t>Page </a:t>
            </a:r>
            <a:fld id="{EBC07571-3134-BB4B-B83F-1A9FE18D34F3}" type="slidenum">
              <a:rPr lang="de-DE" smtClean="0"/>
              <a:pPr algn="r">
                <a:defRPr/>
              </a:pPr>
              <a:t>51</a:t>
            </a:fld>
            <a:endParaRPr lang="de-DE" dirty="0"/>
          </a:p>
        </p:txBody>
      </p:sp>
      <p:pic>
        <p:nvPicPr>
          <p:cNvPr id="6" name="Picture 5" descr="Chart, line chart&#10;&#10;Description automatically generated">
            <a:extLst>
              <a:ext uri="{FF2B5EF4-FFF2-40B4-BE49-F238E27FC236}">
                <a16:creationId xmlns:a16="http://schemas.microsoft.com/office/drawing/2014/main" id="{1B312487-598A-7E02-4181-FBDCB55DC636}"/>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860032" y="3920688"/>
            <a:ext cx="3153767" cy="2893879"/>
          </a:xfrm>
          <a:prstGeom prst="rect">
            <a:avLst/>
          </a:prstGeom>
        </p:spPr>
      </p:pic>
      <p:pic>
        <p:nvPicPr>
          <p:cNvPr id="8" name="Picture 7" descr="Shape, arrow&#10;&#10;Description automatically generated">
            <a:extLst>
              <a:ext uri="{FF2B5EF4-FFF2-40B4-BE49-F238E27FC236}">
                <a16:creationId xmlns:a16="http://schemas.microsoft.com/office/drawing/2014/main" id="{2D7271D4-8442-51F3-C886-F30D07D68585}"/>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139952" y="836611"/>
            <a:ext cx="4556752" cy="3084077"/>
          </a:xfrm>
          <a:prstGeom prst="rect">
            <a:avLst/>
          </a:prstGeom>
        </p:spPr>
      </p:pic>
      <p:pic>
        <p:nvPicPr>
          <p:cNvPr id="14" name="Picture 13" descr="Diagram&#10;&#10;Description automatically generated">
            <a:extLst>
              <a:ext uri="{FF2B5EF4-FFF2-40B4-BE49-F238E27FC236}">
                <a16:creationId xmlns:a16="http://schemas.microsoft.com/office/drawing/2014/main" id="{36AFB814-3CE8-3CAB-485D-EF4712F676D2}"/>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2686993" y="4730477"/>
            <a:ext cx="1994964" cy="2029098"/>
          </a:xfrm>
          <a:prstGeom prst="rect">
            <a:avLst/>
          </a:prstGeom>
        </p:spPr>
      </p:pic>
    </p:spTree>
    <p:extLst>
      <p:ext uri="{BB962C8B-B14F-4D97-AF65-F5344CB8AC3E}">
        <p14:creationId xmlns:p14="http://schemas.microsoft.com/office/powerpoint/2010/main" val="3471011714"/>
      </p:ext>
    </p:extLst>
  </p:cSld>
  <p:clrMapOvr>
    <a:masterClrMapping/>
  </p:clrMapOvr>
  <p:transition spd="med"/>
</p:sld>
</file>

<file path=ppt/slides/slide5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14" name="Content Placeholder 13" descr="Diagram&#10;&#10;Description automatically generated">
            <a:extLst>
              <a:ext uri="{FF2B5EF4-FFF2-40B4-BE49-F238E27FC236}">
                <a16:creationId xmlns:a16="http://schemas.microsoft.com/office/drawing/2014/main" id="{863DB3A0-3905-DAFA-1C5F-44217DBE9660}"/>
              </a:ext>
            </a:extLst>
          </p:cNvPr>
          <p:cNvPicPr>
            <a:picLocks noGrp="1" noChangeAspect="1"/>
          </p:cNvPicPr>
          <p:nvPr>
            <p:ph sz="quarter" idx="13"/>
          </p:nvPr>
        </p:nvPicPr>
        <p:blipFill>
          <a:blip r:embed="rId2" cstate="screen">
            <a:extLst>
              <a:ext uri="{28A0092B-C50C-407E-A947-70E740481C1C}">
                <a14:useLocalDpi xmlns:a14="http://schemas.microsoft.com/office/drawing/2010/main"/>
              </a:ext>
            </a:extLst>
          </a:blip>
          <a:stretch>
            <a:fillRect/>
          </a:stretch>
        </p:blipFill>
        <p:spPr>
          <a:xfrm>
            <a:off x="4485101" y="636685"/>
            <a:ext cx="4268629" cy="2834953"/>
          </a:xfrm>
        </p:spPr>
      </p:pic>
      <p:sp>
        <p:nvSpPr>
          <p:cNvPr id="3" name="Title 2">
            <a:extLst>
              <a:ext uri="{FF2B5EF4-FFF2-40B4-BE49-F238E27FC236}">
                <a16:creationId xmlns:a16="http://schemas.microsoft.com/office/drawing/2014/main" id="{4C1E1A2B-CA41-0353-02E1-1BF70710DAC2}"/>
              </a:ext>
            </a:extLst>
          </p:cNvPr>
          <p:cNvSpPr>
            <a:spLocks noGrp="1"/>
          </p:cNvSpPr>
          <p:nvPr>
            <p:ph type="title"/>
          </p:nvPr>
        </p:nvSpPr>
        <p:spPr/>
        <p:txBody>
          <a:bodyPr/>
          <a:lstStyle/>
          <a:p>
            <a:r>
              <a:rPr lang="en-CH" dirty="0"/>
              <a:t>Roebel Bar Cable</a:t>
            </a:r>
          </a:p>
        </p:txBody>
      </p:sp>
      <p:sp>
        <p:nvSpPr>
          <p:cNvPr id="4" name="Slide Number Placeholder 3">
            <a:extLst>
              <a:ext uri="{FF2B5EF4-FFF2-40B4-BE49-F238E27FC236}">
                <a16:creationId xmlns:a16="http://schemas.microsoft.com/office/drawing/2014/main" id="{B2B31C63-A46A-5AE9-AA64-F12F75863F40}"/>
              </a:ext>
            </a:extLst>
          </p:cNvPr>
          <p:cNvSpPr>
            <a:spLocks noGrp="1"/>
          </p:cNvSpPr>
          <p:nvPr>
            <p:ph type="sldNum" sz="quarter" idx="16"/>
          </p:nvPr>
        </p:nvSpPr>
        <p:spPr/>
        <p:txBody>
          <a:bodyPr/>
          <a:lstStyle/>
          <a:p>
            <a:pPr algn="r">
              <a:defRPr/>
            </a:pPr>
            <a:r>
              <a:rPr lang="de-DE"/>
              <a:t>Page </a:t>
            </a:r>
            <a:fld id="{EBC07571-3134-BB4B-B83F-1A9FE18D34F3}" type="slidenum">
              <a:rPr lang="de-DE" smtClean="0"/>
              <a:pPr algn="r">
                <a:defRPr/>
              </a:pPr>
              <a:t>52</a:t>
            </a:fld>
            <a:endParaRPr lang="de-DE" dirty="0"/>
          </a:p>
        </p:txBody>
      </p:sp>
      <p:pic>
        <p:nvPicPr>
          <p:cNvPr id="16" name="Picture 15" descr="Chart, surface chart&#10;&#10;Description automatically generated">
            <a:extLst>
              <a:ext uri="{FF2B5EF4-FFF2-40B4-BE49-F238E27FC236}">
                <a16:creationId xmlns:a16="http://schemas.microsoft.com/office/drawing/2014/main" id="{29F96FF7-B723-5A33-EC02-B99D7CF04524}"/>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260820" y="3585102"/>
            <a:ext cx="5611175" cy="2990978"/>
          </a:xfrm>
          <a:prstGeom prst="rect">
            <a:avLst/>
          </a:prstGeom>
        </p:spPr>
      </p:pic>
      <p:sp>
        <p:nvSpPr>
          <p:cNvPr id="25" name="TextBox 24">
            <a:extLst>
              <a:ext uri="{FF2B5EF4-FFF2-40B4-BE49-F238E27FC236}">
                <a16:creationId xmlns:a16="http://schemas.microsoft.com/office/drawing/2014/main" id="{3B5A167B-BE42-32D4-F02B-C3C149C37108}"/>
              </a:ext>
            </a:extLst>
          </p:cNvPr>
          <p:cNvSpPr txBox="1"/>
          <p:nvPr/>
        </p:nvSpPr>
        <p:spPr>
          <a:xfrm>
            <a:off x="-584616" y="2833141"/>
            <a:ext cx="0" cy="0"/>
          </a:xfrm>
          <a:prstGeom prst="rect">
            <a:avLst/>
          </a:prstGeom>
          <a:noFill/>
        </p:spPr>
        <p:txBody>
          <a:bodyPr wrap="none" lIns="0" tIns="0" rIns="0" bIns="0" rtlCol="0">
            <a:noAutofit/>
          </a:bodyPr>
          <a:lstStyle/>
          <a:p>
            <a:pPr>
              <a:lnSpc>
                <a:spcPct val="110000"/>
              </a:lnSpc>
              <a:spcBef>
                <a:spcPts val="0"/>
              </a:spcBef>
            </a:pPr>
            <a:endParaRPr lang="en-CH" sz="1800" kern="1000" spc="30" dirty="0" err="1">
              <a:latin typeface="+mn-lt"/>
              <a:cs typeface="Franklin Gothic Book"/>
            </a:endParaRPr>
          </a:p>
        </p:txBody>
      </p:sp>
      <p:sp>
        <p:nvSpPr>
          <p:cNvPr id="2" name="Content Placeholder 1">
            <a:extLst>
              <a:ext uri="{FF2B5EF4-FFF2-40B4-BE49-F238E27FC236}">
                <a16:creationId xmlns:a16="http://schemas.microsoft.com/office/drawing/2014/main" id="{E0313922-33B9-53E4-82E2-16A0138F2964}"/>
              </a:ext>
            </a:extLst>
          </p:cNvPr>
          <p:cNvSpPr txBox="1">
            <a:spLocks/>
          </p:cNvSpPr>
          <p:nvPr/>
        </p:nvSpPr>
        <p:spPr>
          <a:xfrm>
            <a:off x="901822" y="1141124"/>
            <a:ext cx="7880232" cy="4679951"/>
          </a:xfrm>
          <a:prstGeom prst="rect">
            <a:avLst/>
          </a:prstGeom>
        </p:spPr>
        <p:txBody>
          <a:bodyPr vert="horz" lIns="0" tIns="0" rIns="0" bIns="0" rtlCol="0">
            <a:noAutofit/>
          </a:bodyPr>
          <a:lstStyle>
            <a:lvl1pPr marL="177800" marR="0" indent="-177800" algn="l" defTabSz="914400" rtl="0" eaLnBrk="1" fontAlgn="auto" latinLnBrk="0" hangingPunct="1">
              <a:lnSpc>
                <a:spcPct val="110000"/>
              </a:lnSpc>
              <a:spcBef>
                <a:spcPts val="0"/>
              </a:spcBef>
              <a:spcAft>
                <a:spcPts val="0"/>
              </a:spcAft>
              <a:buClr>
                <a:schemeClr val="tx1"/>
              </a:buClr>
              <a:buSzPct val="100000"/>
              <a:buFont typeface="Arial" panose="020B0604020202020204" pitchFamily="34" charset="0"/>
              <a:buChar char="•"/>
              <a:tabLst/>
              <a:defRPr sz="1800" kern="1200" spc="0" baseline="0">
                <a:solidFill>
                  <a:schemeClr val="tx1"/>
                </a:solidFill>
                <a:latin typeface="+mn-lt"/>
                <a:ea typeface="+mn-ea"/>
                <a:cs typeface="+mn-cs"/>
              </a:defRPr>
            </a:lvl1pPr>
            <a:lvl2pPr marL="355600" marR="0" indent="-177800" algn="l" defTabSz="914400"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sz="1800" kern="1200" spc="0" baseline="0">
                <a:solidFill>
                  <a:schemeClr val="tx1"/>
                </a:solidFill>
                <a:latin typeface="+mn-lt"/>
                <a:ea typeface="+mn-ea"/>
                <a:cs typeface="+mn-cs"/>
              </a:defRPr>
            </a:lvl2pPr>
            <a:lvl3pPr marL="539750" marR="0" indent="-184150" algn="l" defTabSz="914400"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sz="1800" spc="0" baseline="0">
                <a:solidFill>
                  <a:schemeClr val="tx1"/>
                </a:solidFill>
                <a:latin typeface="+mn-lt"/>
                <a:ea typeface="ＭＳ Ｐゴシック" charset="-128"/>
                <a:cs typeface="ＭＳ Ｐゴシック" charset="-128"/>
              </a:defRPr>
            </a:lvl3pPr>
            <a:lvl4pPr marL="717550" marR="0" indent="-177800" algn="l" defTabSz="914400"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sz="1800" kern="1200" spc="0" baseline="0">
                <a:solidFill>
                  <a:schemeClr val="tx1"/>
                </a:solidFill>
                <a:latin typeface="+mn-lt"/>
                <a:ea typeface="ＭＳ Ｐゴシック" charset="0"/>
                <a:cs typeface="ＭＳ Ｐゴシック" charset="0"/>
              </a:defRPr>
            </a:lvl4pPr>
            <a:lvl5pPr marL="895350" marR="0" indent="-177800" algn="l" defTabSz="914400"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sz="1800" kern="1200" spc="0" baseline="0">
                <a:solidFill>
                  <a:schemeClr val="tx1"/>
                </a:solidFill>
                <a:latin typeface="+mn-lt"/>
                <a:ea typeface="+mn-ea"/>
                <a:cs typeface="ＭＳ Ｐゴシック" charset="0"/>
              </a:defRPr>
            </a:lvl5pPr>
            <a:lvl6pPr marL="1074738" indent="-179388" algn="l" rtl="0" eaLnBrk="1" fontAlgn="base" hangingPunct="1">
              <a:lnSpc>
                <a:spcPct val="110000"/>
              </a:lnSpc>
              <a:spcBef>
                <a:spcPct val="0"/>
              </a:spcBef>
              <a:spcAft>
                <a:spcPct val="0"/>
              </a:spcAft>
              <a:buClr>
                <a:schemeClr val="tx1"/>
              </a:buClr>
              <a:buFont typeface="Symbol" panose="05050102010706020507" pitchFamily="18" charset="2"/>
              <a:buChar char="-"/>
              <a:defRPr sz="1600">
                <a:solidFill>
                  <a:schemeClr val="tx1"/>
                </a:solidFill>
                <a:latin typeface="+mn-lt"/>
                <a:ea typeface="+mn-ea"/>
              </a:defRPr>
            </a:lvl6pPr>
            <a:lvl7pPr marL="1257300" indent="-182563" algn="l" rtl="0" eaLnBrk="1" fontAlgn="base" hangingPunct="1">
              <a:lnSpc>
                <a:spcPct val="110000"/>
              </a:lnSpc>
              <a:spcBef>
                <a:spcPct val="0"/>
              </a:spcBef>
              <a:spcAft>
                <a:spcPct val="0"/>
              </a:spcAft>
              <a:buFont typeface="Symbol" panose="05050102010706020507" pitchFamily="18" charset="2"/>
              <a:buChar char="-"/>
              <a:defRPr sz="1600">
                <a:solidFill>
                  <a:schemeClr val="tx1"/>
                </a:solidFill>
                <a:latin typeface="+mn-lt"/>
                <a:ea typeface="+mn-ea"/>
              </a:defRPr>
            </a:lvl7pPr>
            <a:lvl8pPr marL="1436688" indent="-179388" algn="l" rtl="0" eaLnBrk="1" fontAlgn="base" hangingPunct="1">
              <a:lnSpc>
                <a:spcPct val="110000"/>
              </a:lnSpc>
              <a:spcBef>
                <a:spcPct val="0"/>
              </a:spcBef>
              <a:spcAft>
                <a:spcPct val="0"/>
              </a:spcAft>
              <a:buFont typeface="Symbol" panose="05050102010706020507" pitchFamily="18" charset="2"/>
              <a:buChar char="-"/>
              <a:defRPr sz="1600">
                <a:solidFill>
                  <a:schemeClr val="tx1"/>
                </a:solidFill>
                <a:latin typeface="+mn-lt"/>
                <a:ea typeface="+mn-ea"/>
              </a:defRPr>
            </a:lvl8pPr>
            <a:lvl9pPr marL="1614488" indent="-177800" algn="l" rtl="0" eaLnBrk="1" fontAlgn="base" hangingPunct="1">
              <a:lnSpc>
                <a:spcPct val="110000"/>
              </a:lnSpc>
              <a:spcBef>
                <a:spcPct val="0"/>
              </a:spcBef>
              <a:spcAft>
                <a:spcPct val="0"/>
              </a:spcAft>
              <a:buFont typeface="Symbol" panose="05050102010706020507" pitchFamily="18" charset="2"/>
              <a:buChar char="-"/>
              <a:defRPr sz="1600">
                <a:solidFill>
                  <a:schemeClr val="tx1"/>
                </a:solidFill>
                <a:latin typeface="+mn-lt"/>
                <a:ea typeface="+mn-ea"/>
              </a:defRPr>
            </a:lvl9pPr>
          </a:lstStyle>
          <a:p>
            <a:r>
              <a:rPr lang="en-CH" dirty="0"/>
              <a:t>Do we need some degree of </a:t>
            </a:r>
            <a:br>
              <a:rPr lang="en-CH" dirty="0"/>
            </a:br>
            <a:r>
              <a:rPr lang="en-CH" dirty="0"/>
              <a:t>hard-way bending? </a:t>
            </a:r>
            <a:br>
              <a:rPr lang="en-CH" dirty="0"/>
            </a:br>
            <a:r>
              <a:rPr lang="en-CH" dirty="0"/>
              <a:t>(Roebel ~2m radius)</a:t>
            </a:r>
          </a:p>
          <a:p>
            <a:r>
              <a:rPr lang="en-CH" dirty="0"/>
              <a:t>If screening currents dominate</a:t>
            </a:r>
            <a:br>
              <a:rPr lang="en-CH" dirty="0"/>
            </a:br>
            <a:r>
              <a:rPr lang="en-CH" dirty="0"/>
              <a:t>losses and field quality, “full</a:t>
            </a:r>
            <a:br>
              <a:rPr lang="en-CH" dirty="0"/>
            </a:br>
            <a:r>
              <a:rPr lang="en-CH" dirty="0"/>
              <a:t>transposition” may not be</a:t>
            </a:r>
            <a:br>
              <a:rPr lang="en-CH" dirty="0"/>
            </a:br>
            <a:r>
              <a:rPr lang="en-CH" dirty="0"/>
              <a:t>relevant.</a:t>
            </a:r>
          </a:p>
          <a:p>
            <a:r>
              <a:rPr lang="en-CH" dirty="0"/>
              <a:t>Are there mechanical limitations</a:t>
            </a:r>
            <a:br>
              <a:rPr lang="en-CH" dirty="0"/>
            </a:br>
            <a:r>
              <a:rPr lang="en-CH" dirty="0"/>
              <a:t>with Roebel?</a:t>
            </a:r>
          </a:p>
        </p:txBody>
      </p:sp>
    </p:spTree>
    <p:extLst>
      <p:ext uri="{BB962C8B-B14F-4D97-AF65-F5344CB8AC3E}">
        <p14:creationId xmlns:p14="http://schemas.microsoft.com/office/powerpoint/2010/main" val="1621910858"/>
      </p:ext>
    </p:extLst>
  </p:cSld>
  <p:clrMapOvr>
    <a:masterClrMapping/>
  </p:clrMapOvr>
  <p:transition spd="med"/>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667D6D8B-EE37-4883-451C-D926D8A2D327}"/>
              </a:ext>
            </a:extLst>
          </p:cNvPr>
          <p:cNvSpPr>
            <a:spLocks noGrp="1"/>
          </p:cNvSpPr>
          <p:nvPr>
            <p:ph sz="quarter" idx="13"/>
          </p:nvPr>
        </p:nvSpPr>
        <p:spPr/>
        <p:txBody>
          <a:bodyPr/>
          <a:lstStyle/>
          <a:p>
            <a:endParaRPr lang="en-CH"/>
          </a:p>
        </p:txBody>
      </p:sp>
      <p:sp>
        <p:nvSpPr>
          <p:cNvPr id="3" name="Title 2">
            <a:extLst>
              <a:ext uri="{FF2B5EF4-FFF2-40B4-BE49-F238E27FC236}">
                <a16:creationId xmlns:a16="http://schemas.microsoft.com/office/drawing/2014/main" id="{BA3EB8EF-B121-D806-CA56-F9A305C04ED5}"/>
              </a:ext>
            </a:extLst>
          </p:cNvPr>
          <p:cNvSpPr>
            <a:spLocks noGrp="1"/>
          </p:cNvSpPr>
          <p:nvPr>
            <p:ph type="title"/>
          </p:nvPr>
        </p:nvSpPr>
        <p:spPr/>
        <p:txBody>
          <a:bodyPr/>
          <a:lstStyle/>
          <a:p>
            <a:r>
              <a:rPr lang="en-CH" dirty="0"/>
              <a:t>Choice of a Cable</a:t>
            </a:r>
          </a:p>
        </p:txBody>
      </p:sp>
      <p:sp>
        <p:nvSpPr>
          <p:cNvPr id="4" name="Slide Number Placeholder 3">
            <a:extLst>
              <a:ext uri="{FF2B5EF4-FFF2-40B4-BE49-F238E27FC236}">
                <a16:creationId xmlns:a16="http://schemas.microsoft.com/office/drawing/2014/main" id="{A1EEFAD5-992A-633B-71A3-526D43218DDD}"/>
              </a:ext>
            </a:extLst>
          </p:cNvPr>
          <p:cNvSpPr>
            <a:spLocks noGrp="1"/>
          </p:cNvSpPr>
          <p:nvPr>
            <p:ph type="sldNum" sz="quarter" idx="16"/>
          </p:nvPr>
        </p:nvSpPr>
        <p:spPr/>
        <p:txBody>
          <a:bodyPr/>
          <a:lstStyle/>
          <a:p>
            <a:pPr algn="r">
              <a:defRPr/>
            </a:pPr>
            <a:r>
              <a:rPr lang="de-DE"/>
              <a:t>Page </a:t>
            </a:r>
            <a:fld id="{EBC07571-3134-BB4B-B83F-1A9FE18D34F3}" type="slidenum">
              <a:rPr lang="de-DE" smtClean="0"/>
              <a:pPr algn="r">
                <a:defRPr/>
              </a:pPr>
              <a:t>53</a:t>
            </a:fld>
            <a:endParaRPr lang="de-DE" dirty="0"/>
          </a:p>
        </p:txBody>
      </p:sp>
    </p:spTree>
    <p:extLst>
      <p:ext uri="{BB962C8B-B14F-4D97-AF65-F5344CB8AC3E}">
        <p14:creationId xmlns:p14="http://schemas.microsoft.com/office/powerpoint/2010/main" val="590122463"/>
      </p:ext>
    </p:extLst>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249B87C6-F9A0-EC0A-6FE1-0FF1513114D1}"/>
              </a:ext>
            </a:extLst>
          </p:cNvPr>
          <p:cNvSpPr>
            <a:spLocks noGrp="1"/>
          </p:cNvSpPr>
          <p:nvPr>
            <p:ph sz="quarter" idx="13"/>
          </p:nvPr>
        </p:nvSpPr>
        <p:spPr>
          <a:xfrm>
            <a:off x="1187624" y="1390649"/>
            <a:ext cx="7742237" cy="4679951"/>
          </a:xfrm>
        </p:spPr>
        <p:txBody>
          <a:bodyPr/>
          <a:lstStyle/>
          <a:p>
            <a:r>
              <a:rPr lang="en-US" dirty="0">
                <a:solidFill>
                  <a:schemeClr val="bg1">
                    <a:lumMod val="75000"/>
                  </a:schemeClr>
                </a:solidFill>
              </a:rPr>
              <a:t>CHART – Swiss Accelerator Research and Technology</a:t>
            </a:r>
          </a:p>
          <a:p>
            <a:r>
              <a:rPr lang="en-US" dirty="0"/>
              <a:t>CHART contributions to </a:t>
            </a:r>
            <a:r>
              <a:rPr lang="en-US" dirty="0" err="1"/>
              <a:t>FCChh</a:t>
            </a:r>
            <a:r>
              <a:rPr lang="en-US" dirty="0"/>
              <a:t> HFMs</a:t>
            </a:r>
          </a:p>
          <a:p>
            <a:pPr lvl="1"/>
            <a:r>
              <a:rPr lang="en-US" dirty="0"/>
              <a:t>Nb</a:t>
            </a:r>
            <a:r>
              <a:rPr lang="en-US" baseline="-25000" dirty="0"/>
              <a:t>3</a:t>
            </a:r>
            <a:r>
              <a:rPr lang="en-US" dirty="0"/>
              <a:t>Sn</a:t>
            </a:r>
          </a:p>
          <a:p>
            <a:pPr lvl="1"/>
            <a:r>
              <a:rPr lang="en-US" dirty="0">
                <a:solidFill>
                  <a:schemeClr val="bg1">
                    <a:lumMod val="75000"/>
                  </a:schemeClr>
                </a:solidFill>
              </a:rPr>
              <a:t>HTS (</a:t>
            </a:r>
            <a:r>
              <a:rPr lang="en-US" dirty="0" err="1">
                <a:solidFill>
                  <a:schemeClr val="bg1">
                    <a:lumMod val="75000"/>
                  </a:schemeClr>
                </a:solidFill>
              </a:rPr>
              <a:t>ReBCO</a:t>
            </a:r>
            <a:r>
              <a:rPr lang="en-US" dirty="0">
                <a:solidFill>
                  <a:schemeClr val="bg1">
                    <a:lumMod val="75000"/>
                  </a:schemeClr>
                </a:solidFill>
              </a:rPr>
              <a:t>)</a:t>
            </a:r>
          </a:p>
          <a:p>
            <a:r>
              <a:rPr lang="en-CH" dirty="0">
                <a:solidFill>
                  <a:schemeClr val="bg1">
                    <a:lumMod val="75000"/>
                  </a:schemeClr>
                </a:solidFill>
              </a:rPr>
              <a:t>FCCee</a:t>
            </a:r>
          </a:p>
          <a:p>
            <a:pPr lvl="1"/>
            <a:r>
              <a:rPr lang="en-CH" dirty="0">
                <a:solidFill>
                  <a:schemeClr val="bg1">
                    <a:lumMod val="75000"/>
                  </a:schemeClr>
                </a:solidFill>
              </a:rPr>
              <a:t>Baseline magnet system</a:t>
            </a:r>
          </a:p>
          <a:p>
            <a:pPr lvl="2"/>
            <a:r>
              <a:rPr lang="en-CH" dirty="0">
                <a:solidFill>
                  <a:schemeClr val="bg1">
                    <a:lumMod val="75000"/>
                  </a:schemeClr>
                </a:solidFill>
              </a:rPr>
              <a:t>Arc cells</a:t>
            </a:r>
          </a:p>
          <a:p>
            <a:pPr lvl="2"/>
            <a:r>
              <a:rPr lang="en-CH" dirty="0">
                <a:solidFill>
                  <a:schemeClr val="bg1">
                    <a:lumMod val="75000"/>
                  </a:schemeClr>
                </a:solidFill>
              </a:rPr>
              <a:t>MDI</a:t>
            </a:r>
          </a:p>
          <a:p>
            <a:pPr lvl="1"/>
            <a:r>
              <a:rPr lang="en-CH" dirty="0">
                <a:solidFill>
                  <a:schemeClr val="bg1">
                    <a:lumMod val="75000"/>
                  </a:schemeClr>
                </a:solidFill>
              </a:rPr>
              <a:t>CHART contributions to HTS-based feasibility studies</a:t>
            </a:r>
          </a:p>
          <a:p>
            <a:pPr lvl="2"/>
            <a:r>
              <a:rPr lang="en-CH" dirty="0">
                <a:solidFill>
                  <a:schemeClr val="bg1">
                    <a:lumMod val="75000"/>
                  </a:schemeClr>
                </a:solidFill>
              </a:rPr>
              <a:t>P</a:t>
            </a:r>
            <a:r>
              <a:rPr lang="en-CH" baseline="30000" dirty="0">
                <a:solidFill>
                  <a:schemeClr val="bg1">
                    <a:lumMod val="75000"/>
                  </a:schemeClr>
                </a:solidFill>
              </a:rPr>
              <a:t>3</a:t>
            </a:r>
            <a:r>
              <a:rPr lang="en-CH" dirty="0">
                <a:solidFill>
                  <a:schemeClr val="bg1">
                    <a:lumMod val="75000"/>
                  </a:schemeClr>
                </a:solidFill>
              </a:rPr>
              <a:t>: Positron source capture solenoid</a:t>
            </a:r>
            <a:endParaRPr lang="en-CH" baseline="30000" dirty="0">
              <a:solidFill>
                <a:schemeClr val="bg1">
                  <a:lumMod val="75000"/>
                </a:schemeClr>
              </a:solidFill>
            </a:endParaRPr>
          </a:p>
          <a:p>
            <a:pPr lvl="2"/>
            <a:r>
              <a:rPr lang="en-CH" dirty="0">
                <a:solidFill>
                  <a:schemeClr val="bg1">
                    <a:lumMod val="75000"/>
                  </a:schemeClr>
                </a:solidFill>
              </a:rPr>
              <a:t>HTS4: HTS Short Straight Section</a:t>
            </a:r>
          </a:p>
          <a:p>
            <a:r>
              <a:rPr lang="en-CH" dirty="0">
                <a:solidFill>
                  <a:schemeClr val="bg1">
                    <a:lumMod val="75000"/>
                  </a:schemeClr>
                </a:solidFill>
              </a:rPr>
              <a:t>Muon Collider magnet requirements</a:t>
            </a:r>
          </a:p>
          <a:p>
            <a:r>
              <a:rPr lang="en-CH" dirty="0">
                <a:solidFill>
                  <a:schemeClr val="bg1">
                    <a:lumMod val="75000"/>
                  </a:schemeClr>
                </a:solidFill>
              </a:rPr>
              <a:t>PSI Synergies</a:t>
            </a:r>
          </a:p>
        </p:txBody>
      </p:sp>
      <p:sp>
        <p:nvSpPr>
          <p:cNvPr id="3" name="Title 2">
            <a:extLst>
              <a:ext uri="{FF2B5EF4-FFF2-40B4-BE49-F238E27FC236}">
                <a16:creationId xmlns:a16="http://schemas.microsoft.com/office/drawing/2014/main" id="{C5D71C81-374D-8764-B5C8-CC73F207A57C}"/>
              </a:ext>
            </a:extLst>
          </p:cNvPr>
          <p:cNvSpPr>
            <a:spLocks noGrp="1"/>
          </p:cNvSpPr>
          <p:nvPr>
            <p:ph type="title"/>
          </p:nvPr>
        </p:nvSpPr>
        <p:spPr/>
        <p:txBody>
          <a:bodyPr/>
          <a:lstStyle/>
          <a:p>
            <a:r>
              <a:rPr lang="en-CH" dirty="0"/>
              <a:t>Overview</a:t>
            </a:r>
          </a:p>
        </p:txBody>
      </p:sp>
      <p:sp>
        <p:nvSpPr>
          <p:cNvPr id="4" name="Slide Number Placeholder 3">
            <a:extLst>
              <a:ext uri="{FF2B5EF4-FFF2-40B4-BE49-F238E27FC236}">
                <a16:creationId xmlns:a16="http://schemas.microsoft.com/office/drawing/2014/main" id="{925E5540-D431-9B17-7B91-D4A1106E1E01}"/>
              </a:ext>
            </a:extLst>
          </p:cNvPr>
          <p:cNvSpPr>
            <a:spLocks noGrp="1"/>
          </p:cNvSpPr>
          <p:nvPr>
            <p:ph type="sldNum" sz="quarter" idx="16"/>
          </p:nvPr>
        </p:nvSpPr>
        <p:spPr/>
        <p:txBody>
          <a:bodyPr/>
          <a:lstStyle/>
          <a:p>
            <a:pPr algn="r">
              <a:defRPr/>
            </a:pPr>
            <a:r>
              <a:rPr lang="de-DE"/>
              <a:t>Page </a:t>
            </a:r>
            <a:fld id="{EBC07571-3134-BB4B-B83F-1A9FE18D34F3}" type="slidenum">
              <a:rPr lang="de-DE" smtClean="0"/>
              <a:pPr algn="r">
                <a:defRPr/>
              </a:pPr>
              <a:t>6</a:t>
            </a:fld>
            <a:endParaRPr lang="de-DE" dirty="0"/>
          </a:p>
        </p:txBody>
      </p:sp>
    </p:spTree>
    <p:extLst>
      <p:ext uri="{BB962C8B-B14F-4D97-AF65-F5344CB8AC3E}">
        <p14:creationId xmlns:p14="http://schemas.microsoft.com/office/powerpoint/2010/main" val="3951841599"/>
      </p:ext>
    </p:extLst>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35385BE4-BC43-9E65-8AED-4F0D5C762491}"/>
              </a:ext>
            </a:extLst>
          </p:cNvPr>
          <p:cNvSpPr>
            <a:spLocks noGrp="1"/>
          </p:cNvSpPr>
          <p:nvPr>
            <p:ph sz="quarter" idx="13"/>
          </p:nvPr>
        </p:nvSpPr>
        <p:spPr/>
        <p:txBody>
          <a:bodyPr/>
          <a:lstStyle/>
          <a:p>
            <a:r>
              <a:rPr lang="en-CH" dirty="0"/>
              <a:t>CHART joined the Nb3Sn HFM R&amp;D during </a:t>
            </a:r>
            <a:br>
              <a:rPr lang="en-CH" dirty="0"/>
            </a:br>
            <a:r>
              <a:rPr lang="en-CH" dirty="0"/>
              <a:t>the Horizon2020 EuroCirCol effort.</a:t>
            </a:r>
          </a:p>
          <a:p>
            <a:r>
              <a:rPr lang="en-CH" dirty="0"/>
              <a:t>PSI studied the Canted Cosine Theta option.</a:t>
            </a:r>
          </a:p>
        </p:txBody>
      </p:sp>
      <p:sp>
        <p:nvSpPr>
          <p:cNvPr id="3" name="Title 2">
            <a:extLst>
              <a:ext uri="{FF2B5EF4-FFF2-40B4-BE49-F238E27FC236}">
                <a16:creationId xmlns:a16="http://schemas.microsoft.com/office/drawing/2014/main" id="{50B2772A-827B-FAE0-163A-A3B5B8ED60CB}"/>
              </a:ext>
            </a:extLst>
          </p:cNvPr>
          <p:cNvSpPr>
            <a:spLocks noGrp="1"/>
          </p:cNvSpPr>
          <p:nvPr>
            <p:ph type="title"/>
          </p:nvPr>
        </p:nvSpPr>
        <p:spPr/>
        <p:txBody>
          <a:bodyPr/>
          <a:lstStyle/>
          <a:p>
            <a:r>
              <a:rPr lang="en-CH" dirty="0"/>
              <a:t>FCC-hh Nb</a:t>
            </a:r>
            <a:r>
              <a:rPr lang="en-CH" baseline="-25000" dirty="0"/>
              <a:t>3</a:t>
            </a:r>
            <a:r>
              <a:rPr lang="en-CH" dirty="0"/>
              <a:t>Sn after EuroCirCol (2015-2019)</a:t>
            </a:r>
          </a:p>
        </p:txBody>
      </p:sp>
      <p:sp>
        <p:nvSpPr>
          <p:cNvPr id="4" name="Slide Number Placeholder 3">
            <a:extLst>
              <a:ext uri="{FF2B5EF4-FFF2-40B4-BE49-F238E27FC236}">
                <a16:creationId xmlns:a16="http://schemas.microsoft.com/office/drawing/2014/main" id="{991500FA-4ACD-05CC-6E56-E4C68F98F959}"/>
              </a:ext>
            </a:extLst>
          </p:cNvPr>
          <p:cNvSpPr>
            <a:spLocks noGrp="1"/>
          </p:cNvSpPr>
          <p:nvPr>
            <p:ph type="sldNum" sz="quarter" idx="16"/>
          </p:nvPr>
        </p:nvSpPr>
        <p:spPr/>
        <p:txBody>
          <a:bodyPr/>
          <a:lstStyle/>
          <a:p>
            <a:pPr algn="r">
              <a:defRPr/>
            </a:pPr>
            <a:r>
              <a:rPr lang="de-DE"/>
              <a:t>Page </a:t>
            </a:r>
            <a:fld id="{EBC07571-3134-BB4B-B83F-1A9FE18D34F3}" type="slidenum">
              <a:rPr lang="de-DE" smtClean="0"/>
              <a:pPr algn="r">
                <a:defRPr/>
              </a:pPr>
              <a:t>7</a:t>
            </a:fld>
            <a:endParaRPr lang="de-DE" dirty="0"/>
          </a:p>
        </p:txBody>
      </p:sp>
      <p:grpSp>
        <p:nvGrpSpPr>
          <p:cNvPr id="27" name="Group 26">
            <a:extLst>
              <a:ext uri="{FF2B5EF4-FFF2-40B4-BE49-F238E27FC236}">
                <a16:creationId xmlns:a16="http://schemas.microsoft.com/office/drawing/2014/main" id="{EA1CFD1E-3775-3DC9-885C-F943B1296689}"/>
              </a:ext>
            </a:extLst>
          </p:cNvPr>
          <p:cNvGrpSpPr/>
          <p:nvPr/>
        </p:nvGrpSpPr>
        <p:grpSpPr>
          <a:xfrm>
            <a:off x="4408269" y="2454531"/>
            <a:ext cx="4476525" cy="3991999"/>
            <a:chOff x="4444430" y="2931711"/>
            <a:chExt cx="4028297" cy="3592286"/>
          </a:xfrm>
        </p:grpSpPr>
        <p:pic>
          <p:nvPicPr>
            <p:cNvPr id="5" name="Content Placeholder 4">
              <a:extLst>
                <a:ext uri="{FF2B5EF4-FFF2-40B4-BE49-F238E27FC236}">
                  <a16:creationId xmlns:a16="http://schemas.microsoft.com/office/drawing/2014/main" id="{0E6659A5-F8E4-9F1B-CA9E-C90BEBEB9547}"/>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4444430" y="2931711"/>
              <a:ext cx="4028297" cy="3592286"/>
            </a:xfrm>
            <a:prstGeom prst="rect">
              <a:avLst/>
            </a:prstGeom>
          </p:spPr>
        </p:pic>
        <p:sp>
          <p:nvSpPr>
            <p:cNvPr id="6" name="5-Point Star 5">
              <a:extLst>
                <a:ext uri="{FF2B5EF4-FFF2-40B4-BE49-F238E27FC236}">
                  <a16:creationId xmlns:a16="http://schemas.microsoft.com/office/drawing/2014/main" id="{4B30374A-1A62-80C0-1C7C-CDCDB6BAF652}"/>
                </a:ext>
              </a:extLst>
            </p:cNvPr>
            <p:cNvSpPr/>
            <p:nvPr/>
          </p:nvSpPr>
          <p:spPr>
            <a:xfrm>
              <a:off x="6580728" y="5119163"/>
              <a:ext cx="254000" cy="254000"/>
            </a:xfrm>
            <a:prstGeom prst="star5">
              <a:avLst/>
            </a:prstGeom>
            <a:solidFill>
              <a:srgbClr val="FFC000"/>
            </a:solidFill>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7" name="Picture 6">
              <a:extLst>
                <a:ext uri="{FF2B5EF4-FFF2-40B4-BE49-F238E27FC236}">
                  <a16:creationId xmlns:a16="http://schemas.microsoft.com/office/drawing/2014/main" id="{214655C3-8D40-0E82-F926-23C89AD8EEFE}"/>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804248" y="4992163"/>
              <a:ext cx="605692" cy="254000"/>
            </a:xfrm>
            <a:prstGeom prst="rect">
              <a:avLst/>
            </a:prstGeom>
            <a:ln>
              <a:solidFill>
                <a:srgbClr val="FFC000"/>
              </a:solidFill>
            </a:ln>
          </p:spPr>
        </p:pic>
      </p:grpSp>
      <p:pic>
        <p:nvPicPr>
          <p:cNvPr id="28" name="Content Placeholder 4">
            <a:extLst>
              <a:ext uri="{FF2B5EF4-FFF2-40B4-BE49-F238E27FC236}">
                <a16:creationId xmlns:a16="http://schemas.microsoft.com/office/drawing/2014/main" id="{53526E99-B0FB-7B68-5CB4-83166F3407A1}"/>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t="7125"/>
          <a:stretch/>
        </p:blipFill>
        <p:spPr>
          <a:xfrm>
            <a:off x="5332316" y="1004182"/>
            <a:ext cx="3552478" cy="1225191"/>
          </a:xfrm>
          <a:prstGeom prst="rect">
            <a:avLst/>
          </a:prstGeom>
        </p:spPr>
      </p:pic>
      <p:pic>
        <p:nvPicPr>
          <p:cNvPr id="30" name="Picture 29" descr="Graphical user interface, application&#10;&#10;Description automatically generated">
            <a:extLst>
              <a:ext uri="{FF2B5EF4-FFF2-40B4-BE49-F238E27FC236}">
                <a16:creationId xmlns:a16="http://schemas.microsoft.com/office/drawing/2014/main" id="{C683D057-D877-B475-6BFC-E85B6DD034BB}"/>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477343" y="2636912"/>
            <a:ext cx="3621739" cy="3573016"/>
          </a:xfrm>
          <a:prstGeom prst="rect">
            <a:avLst/>
          </a:prstGeom>
        </p:spPr>
      </p:pic>
      <p:sp>
        <p:nvSpPr>
          <p:cNvPr id="32" name="TextBox 31">
            <a:extLst>
              <a:ext uri="{FF2B5EF4-FFF2-40B4-BE49-F238E27FC236}">
                <a16:creationId xmlns:a16="http://schemas.microsoft.com/office/drawing/2014/main" id="{FF1922FD-329D-7F6A-AD24-BACA1961FE30}"/>
              </a:ext>
            </a:extLst>
          </p:cNvPr>
          <p:cNvSpPr txBox="1"/>
          <p:nvPr/>
        </p:nvSpPr>
        <p:spPr>
          <a:xfrm>
            <a:off x="251520" y="6619056"/>
            <a:ext cx="914400" cy="914400"/>
          </a:xfrm>
          <a:prstGeom prst="rect">
            <a:avLst/>
          </a:prstGeom>
          <a:noFill/>
        </p:spPr>
        <p:txBody>
          <a:bodyPr wrap="none" lIns="0" tIns="0" rIns="0" bIns="0" rtlCol="0">
            <a:noAutofit/>
          </a:bodyPr>
          <a:lstStyle/>
          <a:p>
            <a:pPr>
              <a:lnSpc>
                <a:spcPct val="110000"/>
              </a:lnSpc>
              <a:spcBef>
                <a:spcPts val="0"/>
              </a:spcBef>
            </a:pPr>
            <a:r>
              <a:rPr lang="en-US" sz="900" dirty="0"/>
              <a:t>[M. </a:t>
            </a:r>
            <a:r>
              <a:rPr lang="en-US" sz="900" dirty="0" err="1"/>
              <a:t>Benedikt</a:t>
            </a:r>
            <a:r>
              <a:rPr lang="en-US" sz="900" dirty="0"/>
              <a:t> et al., </a:t>
            </a:r>
            <a:r>
              <a:rPr lang="en-US" sz="900" i="1" dirty="0"/>
              <a:t>FCC Conceptual Design Report</a:t>
            </a:r>
            <a:r>
              <a:rPr lang="en-US" sz="900" dirty="0"/>
              <a:t>, Vol. 3 – The Hadron Collider (FCC-</a:t>
            </a:r>
            <a:r>
              <a:rPr lang="en-US" sz="900" dirty="0" err="1"/>
              <a:t>hh</a:t>
            </a:r>
            <a:r>
              <a:rPr lang="en-US" sz="900" dirty="0"/>
              <a:t>), January 2019.]</a:t>
            </a:r>
          </a:p>
          <a:p>
            <a:pPr>
              <a:lnSpc>
                <a:spcPct val="110000"/>
              </a:lnSpc>
              <a:spcBef>
                <a:spcPts val="0"/>
              </a:spcBef>
            </a:pPr>
            <a:endParaRPr lang="en-US" sz="900" dirty="0"/>
          </a:p>
          <a:p>
            <a:pPr>
              <a:lnSpc>
                <a:spcPct val="110000"/>
              </a:lnSpc>
              <a:spcBef>
                <a:spcPts val="0"/>
              </a:spcBef>
            </a:pPr>
            <a:endParaRPr lang="en-US" sz="900" dirty="0"/>
          </a:p>
          <a:p>
            <a:pPr>
              <a:lnSpc>
                <a:spcPct val="110000"/>
              </a:lnSpc>
              <a:spcBef>
                <a:spcPts val="0"/>
              </a:spcBef>
            </a:pPr>
            <a:endParaRPr lang="en-US" sz="900" kern="1000" spc="30" dirty="0" err="1">
              <a:latin typeface="+mn-lt"/>
              <a:cs typeface="Franklin Gothic Book"/>
            </a:endParaRPr>
          </a:p>
        </p:txBody>
      </p:sp>
    </p:spTree>
    <p:extLst>
      <p:ext uri="{BB962C8B-B14F-4D97-AF65-F5344CB8AC3E}">
        <p14:creationId xmlns:p14="http://schemas.microsoft.com/office/powerpoint/2010/main" val="1581187032"/>
      </p:ext>
    </p:extLst>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A663A75E-01CB-FCB8-6139-65BAA18EEE70}"/>
              </a:ext>
            </a:extLst>
          </p:cNvPr>
          <p:cNvSpPr>
            <a:spLocks noGrp="1"/>
          </p:cNvSpPr>
          <p:nvPr>
            <p:ph type="title"/>
          </p:nvPr>
        </p:nvSpPr>
        <p:spPr/>
        <p:txBody>
          <a:bodyPr/>
          <a:lstStyle/>
          <a:p>
            <a:r>
              <a:rPr lang="en-CH" dirty="0"/>
              <a:t>Full Pre-Stress Paradigm</a:t>
            </a:r>
          </a:p>
        </p:txBody>
      </p:sp>
      <p:sp>
        <p:nvSpPr>
          <p:cNvPr id="4" name="Slide Number Placeholder 3">
            <a:extLst>
              <a:ext uri="{FF2B5EF4-FFF2-40B4-BE49-F238E27FC236}">
                <a16:creationId xmlns:a16="http://schemas.microsoft.com/office/drawing/2014/main" id="{C4466224-4D9E-0E2C-A654-DCAB816FA24F}"/>
              </a:ext>
            </a:extLst>
          </p:cNvPr>
          <p:cNvSpPr>
            <a:spLocks noGrp="1"/>
          </p:cNvSpPr>
          <p:nvPr>
            <p:ph type="sldNum" sz="quarter" idx="16"/>
          </p:nvPr>
        </p:nvSpPr>
        <p:spPr/>
        <p:txBody>
          <a:bodyPr/>
          <a:lstStyle/>
          <a:p>
            <a:pPr algn="r">
              <a:defRPr/>
            </a:pPr>
            <a:r>
              <a:rPr lang="de-DE"/>
              <a:t>Page </a:t>
            </a:r>
            <a:fld id="{EBC07571-3134-BB4B-B83F-1A9FE18D34F3}" type="slidenum">
              <a:rPr lang="de-DE" smtClean="0"/>
              <a:pPr algn="r">
                <a:defRPr/>
              </a:pPr>
              <a:t>8</a:t>
            </a:fld>
            <a:endParaRPr lang="de-DE" dirty="0"/>
          </a:p>
        </p:txBody>
      </p:sp>
      <p:sp>
        <p:nvSpPr>
          <p:cNvPr id="8" name="Content Placeholder 7">
            <a:extLst>
              <a:ext uri="{FF2B5EF4-FFF2-40B4-BE49-F238E27FC236}">
                <a16:creationId xmlns:a16="http://schemas.microsoft.com/office/drawing/2014/main" id="{EBD4CAC6-7876-B0A9-8CCD-D010414C24FA}"/>
              </a:ext>
            </a:extLst>
          </p:cNvPr>
          <p:cNvSpPr>
            <a:spLocks noGrp="1"/>
          </p:cNvSpPr>
          <p:nvPr>
            <p:ph sz="quarter" idx="13"/>
          </p:nvPr>
        </p:nvSpPr>
        <p:spPr>
          <a:xfrm>
            <a:off x="1042988" y="1125313"/>
            <a:ext cx="7742237" cy="4679951"/>
          </a:xfrm>
        </p:spPr>
        <p:txBody>
          <a:bodyPr/>
          <a:lstStyle/>
          <a:p>
            <a:r>
              <a:rPr lang="en-US" dirty="0"/>
              <a:t>A lesson learned from the Nb-</a:t>
            </a:r>
            <a:r>
              <a:rPr lang="en-US" dirty="0" err="1"/>
              <a:t>Ti</a:t>
            </a:r>
            <a:r>
              <a:rPr lang="en-US" dirty="0"/>
              <a:t> era.</a:t>
            </a:r>
          </a:p>
          <a:p>
            <a:r>
              <a:rPr lang="en-US" dirty="0"/>
              <a:t>Keep coils under compression at all stages of operation </a:t>
            </a:r>
            <a:br>
              <a:rPr lang="en-US" dirty="0"/>
            </a:br>
            <a:r>
              <a:rPr lang="en-US" sz="1800" dirty="0">
                <a:sym typeface="Wingdings"/>
              </a:rPr>
              <a:t></a:t>
            </a:r>
            <a:r>
              <a:rPr lang="en-US" dirty="0"/>
              <a:t> avoid stick-slip motion.</a:t>
            </a:r>
          </a:p>
          <a:p>
            <a:pPr lvl="1"/>
            <a:r>
              <a:rPr lang="en-US" dirty="0"/>
              <a:t>Forces scale quadratically with field. For 16 T dipole, </a:t>
            </a:r>
            <a:br>
              <a:rPr lang="en-US" dirty="0"/>
            </a:br>
            <a:r>
              <a:rPr lang="en-US" dirty="0"/>
              <a:t>forces equivalent of 1.5 kt/m pull coil-halves apart.</a:t>
            </a:r>
          </a:p>
          <a:p>
            <a:pPr lvl="1"/>
            <a:r>
              <a:rPr lang="en-US" dirty="0"/>
              <a:t>10 µm abrupt movement is enough to cause quench.</a:t>
            </a:r>
          </a:p>
          <a:p>
            <a:r>
              <a:rPr lang="en-US" dirty="0"/>
              <a:t>However, need to limit stress on Nb</a:t>
            </a:r>
            <a:r>
              <a:rPr lang="en-US" baseline="-25000" dirty="0"/>
              <a:t>3</a:t>
            </a:r>
            <a:r>
              <a:rPr lang="en-US" dirty="0"/>
              <a:t>Sn to 150-200 MPa.</a:t>
            </a:r>
          </a:p>
          <a:p>
            <a:endParaRPr lang="en-US" dirty="0"/>
          </a:p>
          <a:p>
            <a:endParaRPr lang="en-CH" dirty="0"/>
          </a:p>
        </p:txBody>
      </p:sp>
      <p:pic>
        <p:nvPicPr>
          <p:cNvPr id="9" name="Content Placeholder 5" descr="Chart, logo, company name&#10;&#10;Description automatically generated">
            <a:extLst>
              <a:ext uri="{FF2B5EF4-FFF2-40B4-BE49-F238E27FC236}">
                <a16:creationId xmlns:a16="http://schemas.microsoft.com/office/drawing/2014/main" id="{F1B43842-9B75-6B52-FE08-A628C8E003D4}"/>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2010204" y="3429000"/>
            <a:ext cx="5123591" cy="3132683"/>
          </a:xfrm>
          <a:prstGeom prst="rect">
            <a:avLst/>
          </a:prstGeom>
        </p:spPr>
      </p:pic>
      <p:pic>
        <p:nvPicPr>
          <p:cNvPr id="11" name="Picture 10" descr="Icon&#10;&#10;Description automatically generated">
            <a:extLst>
              <a:ext uri="{FF2B5EF4-FFF2-40B4-BE49-F238E27FC236}">
                <a16:creationId xmlns:a16="http://schemas.microsoft.com/office/drawing/2014/main" id="{93733902-4933-0794-F6D7-6F5DF18CA552}"/>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660232" y="980728"/>
            <a:ext cx="2273601" cy="2266627"/>
          </a:xfrm>
          <a:prstGeom prst="rect">
            <a:avLst/>
          </a:prstGeom>
        </p:spPr>
      </p:pic>
      <p:sp>
        <p:nvSpPr>
          <p:cNvPr id="12" name="TextBox 11">
            <a:extLst>
              <a:ext uri="{FF2B5EF4-FFF2-40B4-BE49-F238E27FC236}">
                <a16:creationId xmlns:a16="http://schemas.microsoft.com/office/drawing/2014/main" id="{F7941635-DFD7-34CB-B832-B6802D486312}"/>
              </a:ext>
            </a:extLst>
          </p:cNvPr>
          <p:cNvSpPr txBox="1"/>
          <p:nvPr/>
        </p:nvSpPr>
        <p:spPr>
          <a:xfrm>
            <a:off x="251520" y="6547048"/>
            <a:ext cx="914400" cy="914400"/>
          </a:xfrm>
          <a:prstGeom prst="rect">
            <a:avLst/>
          </a:prstGeom>
          <a:noFill/>
        </p:spPr>
        <p:txBody>
          <a:bodyPr wrap="none" lIns="0" tIns="0" rIns="0" bIns="0" rtlCol="0">
            <a:noAutofit/>
          </a:bodyPr>
          <a:lstStyle/>
          <a:p>
            <a:pPr>
              <a:lnSpc>
                <a:spcPct val="110000"/>
              </a:lnSpc>
              <a:spcBef>
                <a:spcPts val="0"/>
              </a:spcBef>
            </a:pPr>
            <a:r>
              <a:rPr lang="en-US" sz="900" dirty="0"/>
              <a:t>[S. </a:t>
            </a:r>
            <a:r>
              <a:rPr lang="en-US" sz="900" dirty="0" err="1"/>
              <a:t>Farinon</a:t>
            </a:r>
            <a:r>
              <a:rPr lang="en-US" sz="900" dirty="0"/>
              <a:t> et al., in M. </a:t>
            </a:r>
            <a:r>
              <a:rPr lang="en-US" sz="900" dirty="0" err="1"/>
              <a:t>Benedikt</a:t>
            </a:r>
            <a:r>
              <a:rPr lang="en-US" sz="900" dirty="0"/>
              <a:t> et al., </a:t>
            </a:r>
            <a:r>
              <a:rPr lang="en-US" sz="900" i="1" dirty="0"/>
              <a:t>FCC Conceptual Design Report</a:t>
            </a:r>
            <a:r>
              <a:rPr lang="en-US" sz="900" dirty="0"/>
              <a:t>, Vol. 3 – The Hadron Collider (FCC-</a:t>
            </a:r>
            <a:r>
              <a:rPr lang="en-US" sz="900" dirty="0" err="1"/>
              <a:t>hh</a:t>
            </a:r>
            <a:r>
              <a:rPr lang="en-US" sz="900" dirty="0"/>
              <a:t>), January 2019.]</a:t>
            </a:r>
          </a:p>
          <a:p>
            <a:pPr>
              <a:lnSpc>
                <a:spcPct val="110000"/>
              </a:lnSpc>
              <a:spcBef>
                <a:spcPts val="0"/>
              </a:spcBef>
            </a:pPr>
            <a:endParaRPr lang="en-US" sz="900" dirty="0"/>
          </a:p>
          <a:p>
            <a:pPr>
              <a:lnSpc>
                <a:spcPct val="110000"/>
              </a:lnSpc>
              <a:spcBef>
                <a:spcPts val="0"/>
              </a:spcBef>
            </a:pPr>
            <a:endParaRPr lang="en-US" sz="900" kern="1000" spc="30" dirty="0" err="1">
              <a:latin typeface="+mn-lt"/>
              <a:cs typeface="Franklin Gothic Book"/>
            </a:endParaRPr>
          </a:p>
        </p:txBody>
      </p:sp>
    </p:spTree>
    <p:extLst>
      <p:ext uri="{BB962C8B-B14F-4D97-AF65-F5344CB8AC3E}">
        <p14:creationId xmlns:p14="http://schemas.microsoft.com/office/powerpoint/2010/main" val="1160350669"/>
      </p:ext>
    </p:extLst>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DE664C50-F1E5-C626-274F-DECB3E5F9C04}"/>
              </a:ext>
            </a:extLst>
          </p:cNvPr>
          <p:cNvSpPr>
            <a:spLocks noGrp="1"/>
          </p:cNvSpPr>
          <p:nvPr>
            <p:ph type="title"/>
          </p:nvPr>
        </p:nvSpPr>
        <p:spPr/>
        <p:txBody>
          <a:bodyPr/>
          <a:lstStyle/>
          <a:p>
            <a:r>
              <a:rPr lang="en-CH" dirty="0"/>
              <a:t>Stress Management Paradigm</a:t>
            </a:r>
          </a:p>
        </p:txBody>
      </p:sp>
      <p:sp>
        <p:nvSpPr>
          <p:cNvPr id="4" name="Slide Number Placeholder 3">
            <a:extLst>
              <a:ext uri="{FF2B5EF4-FFF2-40B4-BE49-F238E27FC236}">
                <a16:creationId xmlns:a16="http://schemas.microsoft.com/office/drawing/2014/main" id="{62E3F82F-2865-0EC9-46ED-0E5C6CCE9E45}"/>
              </a:ext>
            </a:extLst>
          </p:cNvPr>
          <p:cNvSpPr>
            <a:spLocks noGrp="1"/>
          </p:cNvSpPr>
          <p:nvPr>
            <p:ph type="sldNum" sz="quarter" idx="16"/>
          </p:nvPr>
        </p:nvSpPr>
        <p:spPr/>
        <p:txBody>
          <a:bodyPr/>
          <a:lstStyle/>
          <a:p>
            <a:pPr algn="r">
              <a:defRPr/>
            </a:pPr>
            <a:r>
              <a:rPr lang="de-DE"/>
              <a:t>Page </a:t>
            </a:r>
            <a:fld id="{EBC07571-3134-BB4B-B83F-1A9FE18D34F3}" type="slidenum">
              <a:rPr lang="de-DE" smtClean="0"/>
              <a:pPr algn="r">
                <a:defRPr/>
              </a:pPr>
              <a:t>9</a:t>
            </a:fld>
            <a:endParaRPr lang="de-DE" dirty="0"/>
          </a:p>
        </p:txBody>
      </p:sp>
      <p:sp>
        <p:nvSpPr>
          <p:cNvPr id="17" name="Content Placeholder 1">
            <a:extLst>
              <a:ext uri="{FF2B5EF4-FFF2-40B4-BE49-F238E27FC236}">
                <a16:creationId xmlns:a16="http://schemas.microsoft.com/office/drawing/2014/main" id="{19144D75-3890-8F71-DC4F-8D3669A3D1C2}"/>
              </a:ext>
            </a:extLst>
          </p:cNvPr>
          <p:cNvSpPr txBox="1">
            <a:spLocks/>
          </p:cNvSpPr>
          <p:nvPr/>
        </p:nvSpPr>
        <p:spPr>
          <a:xfrm>
            <a:off x="1042987" y="1268760"/>
            <a:ext cx="3961061" cy="4679951"/>
          </a:xfrm>
          <a:prstGeom prst="rect">
            <a:avLst/>
          </a:prstGeom>
        </p:spPr>
        <p:txBody>
          <a:bodyPr vert="horz" lIns="0" tIns="0" rIns="0" bIns="0" rtlCol="0">
            <a:noAutofit/>
          </a:bodyPr>
          <a:lstStyle>
            <a:lvl1pPr marL="177800" marR="0" indent="-177800" algn="l" defTabSz="914400" rtl="0" eaLnBrk="1" fontAlgn="auto" latinLnBrk="0" hangingPunct="1">
              <a:lnSpc>
                <a:spcPct val="110000"/>
              </a:lnSpc>
              <a:spcBef>
                <a:spcPts val="0"/>
              </a:spcBef>
              <a:spcAft>
                <a:spcPts val="0"/>
              </a:spcAft>
              <a:buClr>
                <a:schemeClr val="tx1"/>
              </a:buClr>
              <a:buSzPct val="100000"/>
              <a:buFont typeface="Arial" panose="020B0604020202020204" pitchFamily="34" charset="0"/>
              <a:buChar char="•"/>
              <a:tabLst/>
              <a:defRPr sz="1800" kern="1200" spc="0" baseline="0">
                <a:solidFill>
                  <a:schemeClr val="tx1"/>
                </a:solidFill>
                <a:latin typeface="+mn-lt"/>
                <a:ea typeface="+mn-ea"/>
                <a:cs typeface="+mn-cs"/>
              </a:defRPr>
            </a:lvl1pPr>
            <a:lvl2pPr marL="355600" marR="0" indent="-177800" algn="l" defTabSz="914400"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sz="1800" kern="1200" spc="0" baseline="0">
                <a:solidFill>
                  <a:schemeClr val="tx1"/>
                </a:solidFill>
                <a:latin typeface="+mn-lt"/>
                <a:ea typeface="+mn-ea"/>
                <a:cs typeface="+mn-cs"/>
              </a:defRPr>
            </a:lvl2pPr>
            <a:lvl3pPr marL="539750" marR="0" indent="-184150" algn="l" defTabSz="914400"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sz="1800" spc="0" baseline="0">
                <a:solidFill>
                  <a:schemeClr val="tx1"/>
                </a:solidFill>
                <a:latin typeface="+mn-lt"/>
                <a:ea typeface="ＭＳ Ｐゴシック" charset="-128"/>
                <a:cs typeface="ＭＳ Ｐゴシック" charset="-128"/>
              </a:defRPr>
            </a:lvl3pPr>
            <a:lvl4pPr marL="717550" marR="0" indent="-177800" algn="l" defTabSz="914400"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sz="1800" kern="1200" spc="0" baseline="0">
                <a:solidFill>
                  <a:schemeClr val="tx1"/>
                </a:solidFill>
                <a:latin typeface="+mn-lt"/>
                <a:ea typeface="ＭＳ Ｐゴシック" charset="0"/>
                <a:cs typeface="ＭＳ Ｐゴシック" charset="0"/>
              </a:defRPr>
            </a:lvl4pPr>
            <a:lvl5pPr marL="895350" marR="0" indent="-177800" algn="l" defTabSz="914400"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sz="1800" kern="1200" spc="0" baseline="0">
                <a:solidFill>
                  <a:schemeClr val="tx1"/>
                </a:solidFill>
                <a:latin typeface="+mn-lt"/>
                <a:ea typeface="+mn-ea"/>
                <a:cs typeface="ＭＳ Ｐゴシック" charset="0"/>
              </a:defRPr>
            </a:lvl5pPr>
            <a:lvl6pPr marL="1074738" indent="-179388" algn="l" rtl="0" eaLnBrk="1" fontAlgn="base" hangingPunct="1">
              <a:lnSpc>
                <a:spcPct val="110000"/>
              </a:lnSpc>
              <a:spcBef>
                <a:spcPct val="0"/>
              </a:spcBef>
              <a:spcAft>
                <a:spcPct val="0"/>
              </a:spcAft>
              <a:buClr>
                <a:schemeClr val="tx1"/>
              </a:buClr>
              <a:buFont typeface="Symbol" panose="05050102010706020507" pitchFamily="18" charset="2"/>
              <a:buChar char="-"/>
              <a:defRPr sz="1600">
                <a:solidFill>
                  <a:schemeClr val="tx1"/>
                </a:solidFill>
                <a:latin typeface="+mn-lt"/>
                <a:ea typeface="+mn-ea"/>
              </a:defRPr>
            </a:lvl6pPr>
            <a:lvl7pPr marL="1257300" indent="-182563" algn="l" rtl="0" eaLnBrk="1" fontAlgn="base" hangingPunct="1">
              <a:lnSpc>
                <a:spcPct val="110000"/>
              </a:lnSpc>
              <a:spcBef>
                <a:spcPct val="0"/>
              </a:spcBef>
              <a:spcAft>
                <a:spcPct val="0"/>
              </a:spcAft>
              <a:buFont typeface="Symbol" panose="05050102010706020507" pitchFamily="18" charset="2"/>
              <a:buChar char="-"/>
              <a:defRPr sz="1600">
                <a:solidFill>
                  <a:schemeClr val="tx1"/>
                </a:solidFill>
                <a:latin typeface="+mn-lt"/>
                <a:ea typeface="+mn-ea"/>
              </a:defRPr>
            </a:lvl7pPr>
            <a:lvl8pPr marL="1436688" indent="-179388" algn="l" rtl="0" eaLnBrk="1" fontAlgn="base" hangingPunct="1">
              <a:lnSpc>
                <a:spcPct val="110000"/>
              </a:lnSpc>
              <a:spcBef>
                <a:spcPct val="0"/>
              </a:spcBef>
              <a:spcAft>
                <a:spcPct val="0"/>
              </a:spcAft>
              <a:buFont typeface="Symbol" panose="05050102010706020507" pitchFamily="18" charset="2"/>
              <a:buChar char="-"/>
              <a:defRPr sz="1600">
                <a:solidFill>
                  <a:schemeClr val="tx1"/>
                </a:solidFill>
                <a:latin typeface="+mn-lt"/>
                <a:ea typeface="+mn-ea"/>
              </a:defRPr>
            </a:lvl8pPr>
            <a:lvl9pPr marL="1614488" indent="-177800" algn="l" rtl="0" eaLnBrk="1" fontAlgn="base" hangingPunct="1">
              <a:lnSpc>
                <a:spcPct val="110000"/>
              </a:lnSpc>
              <a:spcBef>
                <a:spcPct val="0"/>
              </a:spcBef>
              <a:spcAft>
                <a:spcPct val="0"/>
              </a:spcAft>
              <a:buFont typeface="Symbol" panose="05050102010706020507" pitchFamily="18" charset="2"/>
              <a:buChar char="-"/>
              <a:defRPr sz="1600">
                <a:solidFill>
                  <a:schemeClr val="tx1"/>
                </a:solidFill>
                <a:latin typeface="+mn-lt"/>
                <a:ea typeface="+mn-ea"/>
              </a:defRPr>
            </a:lvl9pPr>
          </a:lstStyle>
          <a:p>
            <a:r>
              <a:rPr lang="en-CH" dirty="0"/>
              <a:t>For stress-managed coils, the winding mandrel acts as an endo-skeleton, intercepting forces, conferring rigid support, and protecting the conductor.</a:t>
            </a:r>
          </a:p>
          <a:p>
            <a:r>
              <a:rPr lang="en-CH" dirty="0"/>
              <a:t>Stress-managed coils see (nearly) no stress before powering.</a:t>
            </a:r>
          </a:p>
          <a:p>
            <a:r>
              <a:rPr lang="en-CH" dirty="0"/>
              <a:t>The mandrel acts as winding, reaction, and impregnation tooing. </a:t>
            </a:r>
          </a:p>
          <a:p>
            <a:r>
              <a:rPr lang="en-CH" dirty="0"/>
              <a:t>CCT is the extreme case with force interception at every single turn.</a:t>
            </a:r>
          </a:p>
        </p:txBody>
      </p:sp>
      <p:pic>
        <p:nvPicPr>
          <p:cNvPr id="23" name="Picture 22" descr="A picture containing indoor, sink, toilet, cluttered&#10;&#10;Description automatically generated">
            <a:extLst>
              <a:ext uri="{FF2B5EF4-FFF2-40B4-BE49-F238E27FC236}">
                <a16:creationId xmlns:a16="http://schemas.microsoft.com/office/drawing/2014/main" id="{89BAA5D3-CB56-30E4-6C53-DC55C65CEA9A}"/>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5136373" y="1141052"/>
            <a:ext cx="3648728" cy="1256803"/>
          </a:xfrm>
          <a:prstGeom prst="rect">
            <a:avLst/>
          </a:prstGeom>
        </p:spPr>
      </p:pic>
      <p:pic>
        <p:nvPicPr>
          <p:cNvPr id="25" name="Picture 24" descr="A picture containing indoor, wall&#10;&#10;Description automatically generated">
            <a:extLst>
              <a:ext uri="{FF2B5EF4-FFF2-40B4-BE49-F238E27FC236}">
                <a16:creationId xmlns:a16="http://schemas.microsoft.com/office/drawing/2014/main" id="{3C9A70CD-6DF4-4209-9073-11DFD8E77645}"/>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5133326" y="2518707"/>
            <a:ext cx="2054994" cy="1199435"/>
          </a:xfrm>
          <a:prstGeom prst="rect">
            <a:avLst/>
          </a:prstGeom>
        </p:spPr>
      </p:pic>
      <p:grpSp>
        <p:nvGrpSpPr>
          <p:cNvPr id="28" name="Group 27">
            <a:extLst>
              <a:ext uri="{FF2B5EF4-FFF2-40B4-BE49-F238E27FC236}">
                <a16:creationId xmlns:a16="http://schemas.microsoft.com/office/drawing/2014/main" id="{28F52858-16FC-3F4D-7D14-ADA04697C32B}"/>
              </a:ext>
            </a:extLst>
          </p:cNvPr>
          <p:cNvGrpSpPr/>
          <p:nvPr/>
        </p:nvGrpSpPr>
        <p:grpSpPr>
          <a:xfrm>
            <a:off x="1042987" y="4581128"/>
            <a:ext cx="3106173" cy="1896718"/>
            <a:chOff x="4958836" y="2879829"/>
            <a:chExt cx="3681295" cy="2247904"/>
          </a:xfrm>
        </p:grpSpPr>
        <p:pic>
          <p:nvPicPr>
            <p:cNvPr id="26" name="Picture 25">
              <a:extLst>
                <a:ext uri="{FF2B5EF4-FFF2-40B4-BE49-F238E27FC236}">
                  <a16:creationId xmlns:a16="http://schemas.microsoft.com/office/drawing/2014/main" id="{0BA38EE9-9F10-B953-01F4-10EC15B1E3E6}"/>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l="9661" t="4064" r="33956" b="4508"/>
            <a:stretch/>
          </p:blipFill>
          <p:spPr>
            <a:xfrm>
              <a:off x="6796909" y="2879829"/>
              <a:ext cx="1843222" cy="2247904"/>
            </a:xfrm>
            <a:prstGeom prst="rect">
              <a:avLst/>
            </a:prstGeom>
          </p:spPr>
        </p:pic>
        <p:pic>
          <p:nvPicPr>
            <p:cNvPr id="27" name="Picture 26">
              <a:extLst>
                <a:ext uri="{FF2B5EF4-FFF2-40B4-BE49-F238E27FC236}">
                  <a16:creationId xmlns:a16="http://schemas.microsoft.com/office/drawing/2014/main" id="{8AC33155-8E1E-45AE-FF20-99EDCBB06115}"/>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l="9661" t="4064" r="33956" b="4508"/>
            <a:stretch/>
          </p:blipFill>
          <p:spPr>
            <a:xfrm flipH="1">
              <a:off x="4958836" y="2879829"/>
              <a:ext cx="1843222" cy="2247904"/>
            </a:xfrm>
            <a:prstGeom prst="rect">
              <a:avLst/>
            </a:prstGeom>
          </p:spPr>
        </p:pic>
      </p:grpSp>
      <p:pic>
        <p:nvPicPr>
          <p:cNvPr id="31" name="Picture 30">
            <a:extLst>
              <a:ext uri="{FF2B5EF4-FFF2-40B4-BE49-F238E27FC236}">
                <a16:creationId xmlns:a16="http://schemas.microsoft.com/office/drawing/2014/main" id="{F9E29D89-E1F9-1D4B-0F7A-83A330DAABE8}"/>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5133326" y="4005064"/>
            <a:ext cx="3654823" cy="1199435"/>
          </a:xfrm>
          <a:prstGeom prst="rect">
            <a:avLst/>
          </a:prstGeom>
        </p:spPr>
      </p:pic>
      <p:pic>
        <p:nvPicPr>
          <p:cNvPr id="33" name="Picture 32" descr="A picture containing text&#10;&#10;Description automatically generated">
            <a:extLst>
              <a:ext uri="{FF2B5EF4-FFF2-40B4-BE49-F238E27FC236}">
                <a16:creationId xmlns:a16="http://schemas.microsoft.com/office/drawing/2014/main" id="{593E4F01-0155-855E-D94A-2186E2801883}"/>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5133326" y="5296430"/>
            <a:ext cx="3654823" cy="1196616"/>
          </a:xfrm>
          <a:prstGeom prst="rect">
            <a:avLst/>
          </a:prstGeom>
        </p:spPr>
      </p:pic>
      <p:sp>
        <p:nvSpPr>
          <p:cNvPr id="34" name="TextBox 33">
            <a:extLst>
              <a:ext uri="{FF2B5EF4-FFF2-40B4-BE49-F238E27FC236}">
                <a16:creationId xmlns:a16="http://schemas.microsoft.com/office/drawing/2014/main" id="{4A6DA3DB-ECEE-84D2-B287-1295B5EAC5D0}"/>
              </a:ext>
            </a:extLst>
          </p:cNvPr>
          <p:cNvSpPr txBox="1"/>
          <p:nvPr/>
        </p:nvSpPr>
        <p:spPr>
          <a:xfrm>
            <a:off x="4546848" y="6505148"/>
            <a:ext cx="914400" cy="914400"/>
          </a:xfrm>
          <a:prstGeom prst="rect">
            <a:avLst/>
          </a:prstGeom>
          <a:noFill/>
        </p:spPr>
        <p:txBody>
          <a:bodyPr wrap="none" lIns="0" tIns="0" rIns="0" bIns="0" rtlCol="0">
            <a:noAutofit/>
          </a:bodyPr>
          <a:lstStyle/>
          <a:p>
            <a:pPr>
              <a:lnSpc>
                <a:spcPct val="110000"/>
              </a:lnSpc>
              <a:spcBef>
                <a:spcPts val="0"/>
              </a:spcBef>
            </a:pPr>
            <a:r>
              <a:rPr lang="en-CH" sz="1400" kern="1000" spc="30" dirty="0">
                <a:latin typeface="+mn-lt"/>
                <a:cs typeface="Franklin Gothic Book"/>
              </a:rPr>
              <a:t>[SMCT winding; courtesy of A. Zlobin and I. Novitski, FNAL]</a:t>
            </a:r>
          </a:p>
        </p:txBody>
      </p:sp>
      <p:sp>
        <p:nvSpPr>
          <p:cNvPr id="38" name="TextBox 37">
            <a:extLst>
              <a:ext uri="{FF2B5EF4-FFF2-40B4-BE49-F238E27FC236}">
                <a16:creationId xmlns:a16="http://schemas.microsoft.com/office/drawing/2014/main" id="{51D7CB2D-5008-EEA7-F812-EE892C53B1D4}"/>
              </a:ext>
            </a:extLst>
          </p:cNvPr>
          <p:cNvSpPr txBox="1"/>
          <p:nvPr/>
        </p:nvSpPr>
        <p:spPr>
          <a:xfrm>
            <a:off x="585787" y="6505148"/>
            <a:ext cx="914400" cy="914400"/>
          </a:xfrm>
          <a:prstGeom prst="rect">
            <a:avLst/>
          </a:prstGeom>
          <a:noFill/>
        </p:spPr>
        <p:txBody>
          <a:bodyPr wrap="none" lIns="0" tIns="0" rIns="0" bIns="0" rtlCol="0">
            <a:noAutofit/>
          </a:bodyPr>
          <a:lstStyle/>
          <a:p>
            <a:pPr>
              <a:lnSpc>
                <a:spcPct val="110000"/>
              </a:lnSpc>
              <a:spcBef>
                <a:spcPts val="0"/>
              </a:spcBef>
            </a:pPr>
            <a:r>
              <a:rPr lang="en-CH" sz="1400" kern="1000" spc="30" dirty="0">
                <a:latin typeface="+mn-lt"/>
                <a:cs typeface="Franklin Gothic Book"/>
              </a:rPr>
              <a:t>[Stress-managed common-coil concept, D. Araujo]</a:t>
            </a:r>
          </a:p>
        </p:txBody>
      </p:sp>
      <p:sp>
        <p:nvSpPr>
          <p:cNvPr id="39" name="TextBox 38">
            <a:extLst>
              <a:ext uri="{FF2B5EF4-FFF2-40B4-BE49-F238E27FC236}">
                <a16:creationId xmlns:a16="http://schemas.microsoft.com/office/drawing/2014/main" id="{BC3C4C66-305D-9F68-520A-3042EEE354DF}"/>
              </a:ext>
            </a:extLst>
          </p:cNvPr>
          <p:cNvSpPr txBox="1"/>
          <p:nvPr/>
        </p:nvSpPr>
        <p:spPr>
          <a:xfrm>
            <a:off x="5133326" y="3740045"/>
            <a:ext cx="914400" cy="914400"/>
          </a:xfrm>
          <a:prstGeom prst="rect">
            <a:avLst/>
          </a:prstGeom>
          <a:noFill/>
        </p:spPr>
        <p:txBody>
          <a:bodyPr wrap="none" lIns="0" tIns="0" rIns="0" bIns="0" rtlCol="0">
            <a:noAutofit/>
          </a:bodyPr>
          <a:lstStyle/>
          <a:p>
            <a:pPr>
              <a:lnSpc>
                <a:spcPct val="110000"/>
              </a:lnSpc>
              <a:spcBef>
                <a:spcPts val="0"/>
              </a:spcBef>
            </a:pPr>
            <a:r>
              <a:rPr lang="en-CH" sz="1400" kern="1000" spc="30" dirty="0">
                <a:latin typeface="+mn-lt"/>
                <a:cs typeface="Franklin Gothic Book"/>
              </a:rPr>
              <a:t>[CCT winding, G. Montenero]</a:t>
            </a:r>
          </a:p>
        </p:txBody>
      </p:sp>
    </p:spTree>
    <p:extLst>
      <p:ext uri="{BB962C8B-B14F-4D97-AF65-F5344CB8AC3E}">
        <p14:creationId xmlns:p14="http://schemas.microsoft.com/office/powerpoint/2010/main" val="4194354485"/>
      </p:ext>
    </p:extLst>
  </p:cSld>
  <p:clrMapOvr>
    <a:masterClrMapping/>
  </p:clrMapOvr>
  <p:transition spd="med"/>
</p:sld>
</file>

<file path=ppt/theme/theme1.xml><?xml version="1.0" encoding="utf-8"?>
<a:theme xmlns:a="http://schemas.openxmlformats.org/drawingml/2006/main" name="PSI-Powerpoint-Master Calibri V2">
  <a:themeElements>
    <a:clrScheme name="Farbwelt des PSI">
      <a:dk1>
        <a:srgbClr val="000000"/>
      </a:dk1>
      <a:lt1>
        <a:srgbClr val="FFFFFF"/>
      </a:lt1>
      <a:dk2>
        <a:srgbClr val="000000"/>
      </a:dk2>
      <a:lt2>
        <a:srgbClr val="686868"/>
      </a:lt2>
      <a:accent1>
        <a:srgbClr val="FDCA00"/>
      </a:accent1>
      <a:accent2>
        <a:srgbClr val="EB5B00"/>
      </a:accent2>
      <a:accent3>
        <a:srgbClr val="C50006"/>
      </a:accent3>
      <a:accent4>
        <a:srgbClr val="7C204E"/>
      </a:accent4>
      <a:accent5>
        <a:srgbClr val="003B6E"/>
      </a:accent5>
      <a:accent6>
        <a:srgbClr val="197418"/>
      </a:accent6>
      <a:hlink>
        <a:srgbClr val="000000"/>
      </a:hlink>
      <a:folHlink>
        <a:srgbClr val="686868"/>
      </a:folHlink>
    </a:clrScheme>
    <a:fontScheme name="Georgia/Calibri">
      <a:majorFont>
        <a:latin typeface="Georgia"/>
        <a:ea typeface="ヒラギノ角ゴ Pro W3"/>
        <a:cs typeface="ヒラギノ角ゴ Pro W3"/>
      </a:majorFont>
      <a:minorFont>
        <a:latin typeface="Calibri"/>
        <a:ea typeface="ヒラギノ角ゴ Pro W3"/>
        <a:cs typeface="ヒラギノ角ゴ Pro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w="9525" cap="flat" cmpd="sng" algn="ctr">
          <a:noFill/>
          <a:prstDash val="solid"/>
          <a:round/>
          <a:headEnd type="none" w="med" len="med"/>
          <a:tailEnd type="none" w="med" len="med"/>
        </a:ln>
        <a:effectLst/>
      </a:spPr>
      <a:bodyPr vert="horz" wrap="square" lIns="91440" tIns="45720" rIns="91440" bIns="45720" numCol="1" rtlCol="0"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sz="2400" b="0" i="0" u="none" strike="noStrike" cap="none" normalizeH="0" baseline="0">
            <a:ln>
              <a:noFill/>
            </a:ln>
            <a:solidFill>
              <a:schemeClr val="tx1"/>
            </a:solidFill>
            <a:effectLst/>
            <a:latin typeface="Times"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de-CH" sz="2400" b="0" i="0" u="none" strike="noStrike" cap="none" normalizeH="0" baseline="0">
            <a:ln>
              <a:noFill/>
            </a:ln>
            <a:solidFill>
              <a:schemeClr val="tx1"/>
            </a:solidFill>
            <a:effectLst/>
            <a:latin typeface="Times" charset="0"/>
          </a:defRPr>
        </a:defPPr>
      </a:lstStyle>
    </a:lnDef>
    <a:txDef>
      <a:spPr>
        <a:noFill/>
      </a:spPr>
      <a:bodyPr wrap="square" lIns="0" tIns="0" rIns="0" bIns="0" rtlCol="0">
        <a:noAutofit/>
      </a:bodyPr>
      <a:lstStyle>
        <a:defPPr>
          <a:lnSpc>
            <a:spcPct val="110000"/>
          </a:lnSpc>
          <a:spcBef>
            <a:spcPts val="0"/>
          </a:spcBef>
          <a:defRPr sz="1800" kern="1000" spc="30" dirty="0" err="1" smtClean="0">
            <a:latin typeface="+mn-lt"/>
            <a:cs typeface="Franklin Gothic Book"/>
          </a:defRPr>
        </a:defPPr>
      </a:lstStyle>
    </a:txDef>
  </a:objectDefaults>
  <a:extraClrSchemeLst>
    <a:extraClrScheme>
      <a:clrScheme name="Farbwelt des PSI">
        <a:dk1>
          <a:srgbClr val="000000"/>
        </a:dk1>
        <a:lt1>
          <a:srgbClr val="FFFFFF"/>
        </a:lt1>
        <a:dk2>
          <a:srgbClr val="000000"/>
        </a:dk2>
        <a:lt2>
          <a:srgbClr val="686868"/>
        </a:lt2>
        <a:accent1>
          <a:srgbClr val="FDCA00"/>
        </a:accent1>
        <a:accent2>
          <a:srgbClr val="EB5B00"/>
        </a:accent2>
        <a:accent3>
          <a:srgbClr val="C50006"/>
        </a:accent3>
        <a:accent4>
          <a:srgbClr val="7C204E"/>
        </a:accent4>
        <a:accent5>
          <a:srgbClr val="003B6E"/>
        </a:accent5>
        <a:accent6>
          <a:srgbClr val="197418"/>
        </a:accent6>
        <a:hlink>
          <a:srgbClr val="000000"/>
        </a:hlink>
        <a:folHlink>
          <a:srgbClr val="686868"/>
        </a:folHlink>
      </a:clrScheme>
      <a:clrMap bg1="lt1" tx1="dk1" bg2="lt2" tx2="dk2" accent1="accent1" accent2="accent2" accent3="accent3" accent4="accent4" accent5="accent5" accent6="accent6" hlink="hlink" folHlink="folHlink"/>
    </a:extraClrScheme>
  </a:extraClrSchemeLst>
  <a:custClrLst>
    <a:custClr name="Grau 100%">
      <a:srgbClr val="505050"/>
    </a:custClr>
    <a:custClr name="Gelb 100%">
      <a:srgbClr val="FDCA00"/>
    </a:custClr>
    <a:custClr name="Orange 100%">
      <a:srgbClr val="EB5B00"/>
    </a:custClr>
    <a:custClr name="Rot 100%">
      <a:srgbClr val="C50006"/>
    </a:custClr>
    <a:custClr name="Braun 100%">
      <a:srgbClr val="85543A"/>
    </a:custClr>
    <a:custClr name="Olivgrün 100%">
      <a:srgbClr val="8F7111"/>
    </a:custClr>
    <a:custClr name="Hellgrün 100%">
      <a:srgbClr val="82911A"/>
    </a:custClr>
    <a:custClr name="Grün 100%">
      <a:srgbClr val="197418"/>
    </a:custClr>
    <a:custClr name="Violet 100%">
      <a:srgbClr val="7C204E"/>
    </a:custClr>
    <a:custClr name="Blau 100%">
      <a:srgbClr val="003B6E"/>
    </a:custClr>
    <a:custClr name="Grau 80%">
      <a:srgbClr val="686868"/>
    </a:custClr>
    <a:custClr name="Gelb 80%">
      <a:srgbClr val="FED43E"/>
    </a:custClr>
    <a:custClr name="Orange 80%">
      <a:srgbClr val="EE7B34"/>
    </a:custClr>
    <a:custClr name="Rot 80%">
      <a:srgbClr val="D04729"/>
    </a:custClr>
    <a:custClr name="Braun 80%">
      <a:srgbClr val="9A7059"/>
    </a:custClr>
    <a:custClr name="Olivgrün 80%">
      <a:srgbClr val="A48841"/>
    </a:custClr>
    <a:custClr name="Hellgrün 80%">
      <a:srgbClr val="9BA34C"/>
    </a:custClr>
    <a:custClr name="Grün 80%">
      <a:srgbClr val="518A42"/>
    </a:custClr>
    <a:custClr name="Violet 80%">
      <a:srgbClr val="914967"/>
    </a:custClr>
    <a:custClr name="Blau 80%">
      <a:srgbClr val="405583"/>
    </a:custClr>
    <a:custClr name="Grau 60%">
      <a:srgbClr val="969696"/>
    </a:custClr>
    <a:custClr name="Gelb 60%">
      <a:srgbClr val="FEDE74"/>
    </a:custClr>
    <a:custClr name="Orange 60%">
      <a:srgbClr val="F29E62"/>
    </a:custClr>
    <a:custClr name="Rot 60%">
      <a:srgbClr val="DA7252"/>
    </a:custClr>
    <a:custClr name="Braun 60%">
      <a:srgbClr val="B2917D"/>
    </a:custClr>
    <a:custClr name="Olivgrün 60%">
      <a:srgbClr val="BAA46A"/>
    </a:custClr>
    <a:custClr name="Hellgrün 60%">
      <a:srgbClr val="B5B874"/>
    </a:custClr>
    <a:custClr name="Grün 60%">
      <a:srgbClr val="7DA569"/>
    </a:custClr>
    <a:custClr name="Violet 60%">
      <a:srgbClr val="AA7084"/>
    </a:custClr>
    <a:custClr name="Blau 60%">
      <a:srgbClr val="69769E"/>
    </a:custClr>
    <a:custClr name="Grau 40%">
      <a:srgbClr val="B9B9B9"/>
    </a:custClr>
    <a:custClr name="Gelb 40%">
      <a:srgbClr val="FFEAA8"/>
    </a:custClr>
    <a:custClr name="Orange 40%">
      <a:srgbClr val="F6C096"/>
    </a:custClr>
    <a:custClr name="Rot 40%">
      <a:srgbClr val="E7A287"/>
    </a:custClr>
    <a:custClr name="Braun 40%">
      <a:srgbClr val="CAB5A6"/>
    </a:custClr>
    <a:custClr name="Olivgrün 40%">
      <a:srgbClr val="D0C19B"/>
    </a:custClr>
    <a:custClr name="Hellgrün 40%">
      <a:srgbClr val="CED0A4"/>
    </a:custClr>
    <a:custClr name="Grün 40%">
      <a:srgbClr val="A8C39A"/>
    </a:custClr>
    <a:custClr name="Violet 40%">
      <a:srgbClr val="C49FAA"/>
    </a:custClr>
    <a:custClr name="Blau 40%">
      <a:srgbClr val="989FBD"/>
    </a:custClr>
    <a:custClr name="Grau 20%">
      <a:srgbClr val="E5E5E5"/>
    </a:custClr>
    <a:custClr name="Gelb 20%">
      <a:srgbClr val="FFF5D6"/>
    </a:custClr>
    <a:custClr name="Orange 20%">
      <a:srgbClr val="FBE1CC"/>
    </a:custClr>
    <a:custClr name="Rot 20%">
      <a:srgbClr val="F3D2C2"/>
    </a:custClr>
    <a:custClr name="Braun 20%">
      <a:srgbClr val="E4D9D2"/>
    </a:custClr>
    <a:custClr name="Olivgrün 20%">
      <a:srgbClr val="E8E1CE"/>
    </a:custClr>
    <a:custClr name="Hellgrün 20%">
      <a:srgbClr val="E7E8D3"/>
    </a:custClr>
    <a:custClr name="Grün 20%">
      <a:srgbClr val="D4E2CE"/>
    </a:custClr>
    <a:custClr name="Violet 20%">
      <a:srgbClr val="E1D0D5"/>
    </a:custClr>
    <a:custClr name="Blau 20%">
      <a:srgbClr val="CBCFDF"/>
    </a:custClr>
  </a:custClrLst>
</a:theme>
</file>

<file path=ppt/theme/theme2.xml><?xml version="1.0" encoding="utf-8"?>
<a:theme xmlns:a="http://schemas.openxmlformats.org/drawingml/2006/main" name="Office-Design">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Design">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PSI-Powerpoint-Master Calibri V2</Template>
  <TotalTime>12485</TotalTime>
  <Words>4383</Words>
  <Application>Microsoft Macintosh PowerPoint</Application>
  <PresentationFormat>On-screen Show (4:3)</PresentationFormat>
  <Paragraphs>718</Paragraphs>
  <Slides>53</Slides>
  <Notes>2</Notes>
  <HiddenSlides>4</HiddenSlides>
  <MMClips>0</MMClips>
  <ScaleCrop>false</ScaleCrop>
  <HeadingPairs>
    <vt:vector size="6" baseType="variant">
      <vt:variant>
        <vt:lpstr>Fonts Used</vt:lpstr>
      </vt:variant>
      <vt:variant>
        <vt:i4>12</vt:i4>
      </vt:variant>
      <vt:variant>
        <vt:lpstr>Theme</vt:lpstr>
      </vt:variant>
      <vt:variant>
        <vt:i4>1</vt:i4>
      </vt:variant>
      <vt:variant>
        <vt:lpstr>Slide Titles</vt:lpstr>
      </vt:variant>
      <vt:variant>
        <vt:i4>53</vt:i4>
      </vt:variant>
    </vt:vector>
  </HeadingPairs>
  <TitlesOfParts>
    <vt:vector size="66" baseType="lpstr">
      <vt:lpstr>Arial</vt:lpstr>
      <vt:lpstr>Arial Narrow</vt:lpstr>
      <vt:lpstr>Calibri</vt:lpstr>
      <vt:lpstr>Cambria Math</vt:lpstr>
      <vt:lpstr>cmmi10</vt:lpstr>
      <vt:lpstr>CMMI8</vt:lpstr>
      <vt:lpstr>Georgia</vt:lpstr>
      <vt:lpstr>Helvetica Light</vt:lpstr>
      <vt:lpstr>NimbusRomNo9L</vt:lpstr>
      <vt:lpstr>Rockwell</vt:lpstr>
      <vt:lpstr>Symbol</vt:lpstr>
      <vt:lpstr>Times</vt:lpstr>
      <vt:lpstr>PSI-Powerpoint-Master Calibri V2</vt:lpstr>
      <vt:lpstr>Status of High-Field Magnet R&amp;D for Future Colliders in CHART  D. M. Araujo, B. Auchmann, A. Brem, M. Daly, M. Duda, O. Kirby, M. Koratzinos, J. Kosse, T. Michlmayr, H. G. Rodrigues, S. Sanfilippo, D. Sotnikov  MuCol slides by L. Bottura for the Muon Magnets Working Group</vt:lpstr>
      <vt:lpstr>Overview</vt:lpstr>
      <vt:lpstr>Overview</vt:lpstr>
      <vt:lpstr>CHART</vt:lpstr>
      <vt:lpstr>MagDev Laboratory</vt:lpstr>
      <vt:lpstr>Overview</vt:lpstr>
      <vt:lpstr>FCC-hh Nb3Sn after EuroCirCol (2015-2019)</vt:lpstr>
      <vt:lpstr>Full Pre-Stress Paradigm</vt:lpstr>
      <vt:lpstr>Stress Management Paradigm</vt:lpstr>
      <vt:lpstr>Design Goal for CHART HFM R&amp;D</vt:lpstr>
      <vt:lpstr>Design Goal for CHART HFM R&amp;D</vt:lpstr>
      <vt:lpstr>Canted Dipole 1 built at PSI</vt:lpstr>
      <vt:lpstr>Canted Dipole 1 built at PSI</vt:lpstr>
      <vt:lpstr>CD1 Lessons on Robustness and Performance</vt:lpstr>
      <vt:lpstr>Training – Root Causes</vt:lpstr>
      <vt:lpstr>BOX Program</vt:lpstr>
      <vt:lpstr>BOX Program</vt:lpstr>
      <vt:lpstr>BOX Findings Implemented in Other Projects:</vt:lpstr>
      <vt:lpstr>Turnaround, Innovation, and Risk Mitigation</vt:lpstr>
      <vt:lpstr>Overview</vt:lpstr>
      <vt:lpstr>The Promises of HTS</vt:lpstr>
      <vt:lpstr>ReBCO Tape and ReBCO Cables</vt:lpstr>
      <vt:lpstr>A First Look at Ramp Losses</vt:lpstr>
      <vt:lpstr>Systems Engineering Challenge</vt:lpstr>
      <vt:lpstr>ReBCO Tape and ReBCO Cables</vt:lpstr>
      <vt:lpstr>Roadmap Towards HTS for HFM</vt:lpstr>
      <vt:lpstr>Overview</vt:lpstr>
      <vt:lpstr>FCC-ee NC Magnets</vt:lpstr>
      <vt:lpstr>FCC-ee Main Magnet Prototypes</vt:lpstr>
      <vt:lpstr>FCC-ee Machine-Detector-Interface</vt:lpstr>
      <vt:lpstr>FCC-ee Machine-Detector-Interface</vt:lpstr>
      <vt:lpstr>FCC-ee Final Focus Quadrupoles</vt:lpstr>
      <vt:lpstr>Overview</vt:lpstr>
      <vt:lpstr>HTS4: HTS Short Straight Sections for FCC-ee</vt:lpstr>
      <vt:lpstr>HTS4: HTS Short Straight Sections for FCC-ee</vt:lpstr>
      <vt:lpstr>Cryogenic Power Supply CHART Project at ETHZ</vt:lpstr>
      <vt:lpstr>4-Stack Technology Solenoid</vt:lpstr>
      <vt:lpstr>PowerPoint Presentation</vt:lpstr>
      <vt:lpstr>PowerPoint Presentation</vt:lpstr>
      <vt:lpstr>Overview</vt:lpstr>
      <vt:lpstr>Muon Collider magnets</vt:lpstr>
      <vt:lpstr>Target and capture solenoid (20 T)</vt:lpstr>
      <vt:lpstr>Final cooling (40 T)</vt:lpstr>
      <vt:lpstr>Accelerator magnets (±1.8 T)</vt:lpstr>
      <vt:lpstr>Collider magnets limits (Nb3Sn)</vt:lpstr>
      <vt:lpstr>Compact windings</vt:lpstr>
      <vt:lpstr>Overview</vt:lpstr>
      <vt:lpstr>Synergies for PSI and Swiss Research Landscape</vt:lpstr>
      <vt:lpstr>Conclusion</vt:lpstr>
      <vt:lpstr>Accelerator Magnets with ReBCO HTS</vt:lpstr>
      <vt:lpstr>Take-aways</vt:lpstr>
      <vt:lpstr>Roebel Bar Cable</vt:lpstr>
      <vt:lpstr>Choice of a Cable</vt:lpstr>
    </vt:vector>
  </TitlesOfParts>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Insert the title of your  presentation here</dc:title>
  <dc:creator>Microsoft Office User</dc:creator>
  <cp:lastModifiedBy>Bernhard Auchmann</cp:lastModifiedBy>
  <cp:revision>797</cp:revision>
  <cp:lastPrinted>2015-07-23T13:50:07Z</cp:lastPrinted>
  <dcterms:created xsi:type="dcterms:W3CDTF">2018-03-23T06:38:44Z</dcterms:created>
  <dcterms:modified xsi:type="dcterms:W3CDTF">2023-05-02T12:09:14Z</dcterms:modified>
</cp:coreProperties>
</file>