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modernComment_1168_B9132795.xml" ContentType="application/vnd.ms-powerpoint.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16F_A8762921.xml" ContentType="application/vnd.ms-powerpoint.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s/modernComment_1174_4DEDDBB9.xml" ContentType="application/vnd.ms-powerpoint.comment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modernComment_1172_8B438645.xml" ContentType="application/vnd.ms-powerpoint.comments+xml"/>
  <Override PartName="/ppt/notesSlides/notesSlide20.xml" ContentType="application/vnd.openxmlformats-officedocument.presentationml.notesSlide+xml"/>
  <Override PartName="/ppt/comments/modernComment_117A_88D8596.xml" ContentType="application/vnd.ms-powerpoint.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259" r:id="rId2"/>
    <p:sldId id="274" r:id="rId3"/>
    <p:sldId id="4469" r:id="rId4"/>
    <p:sldId id="4456" r:id="rId5"/>
    <p:sldId id="4482" r:id="rId6"/>
    <p:sldId id="4457" r:id="rId7"/>
    <p:sldId id="4462" r:id="rId8"/>
    <p:sldId id="4458" r:id="rId9"/>
    <p:sldId id="4459" r:id="rId10"/>
    <p:sldId id="4463" r:id="rId11"/>
    <p:sldId id="4464" r:id="rId12"/>
    <p:sldId id="4465" r:id="rId13"/>
    <p:sldId id="4467" r:id="rId14"/>
    <p:sldId id="4468" r:id="rId15"/>
    <p:sldId id="4470" r:id="rId16"/>
    <p:sldId id="4472" r:id="rId17"/>
    <p:sldId id="4471" r:id="rId18"/>
    <p:sldId id="4473" r:id="rId19"/>
    <p:sldId id="4466" r:id="rId20"/>
    <p:sldId id="4474" r:id="rId21"/>
    <p:sldId id="4480" r:id="rId22"/>
    <p:sldId id="4475" r:id="rId23"/>
    <p:sldId id="4478" r:id="rId24"/>
    <p:sldId id="4479" r:id="rId25"/>
    <p:sldId id="4481" r:id="rId26"/>
    <p:sldId id="288" r:id="rId27"/>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87B700D-FAB2-08B4-4216-57D642B88614}" name="Sarah Maria Zoechling" initials="SMZ" userId="S::sarah.zochling@cern.ch::f6f185f4-1090-44fe-86e8-4e3229ed0be0" providerId="AD"/>
  <p188:author id="{F91A187F-01B8-C02A-9E3B-218925246942}" name="Guest syz" initials="Gs" userId="Guest syz"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03030"/>
    <a:srgbClr val="C6DCF6"/>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E4EB49-6940-4ACC-9020-FA168ED1BB53}" v="6" dt="2023-04-12T11:02:59.702"/>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37" autoAdjust="0"/>
    <p:restoredTop sz="81533" autoAdjust="0"/>
  </p:normalViewPr>
  <p:slideViewPr>
    <p:cSldViewPr snapToGrid="0" snapToObjects="1">
      <p:cViewPr varScale="1">
        <p:scale>
          <a:sx n="60" d="100"/>
          <a:sy n="60" d="100"/>
        </p:scale>
        <p:origin x="776" y="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40" d="100"/>
        <a:sy n="14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37"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35"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syz" providerId="None" clId="Web-{B6E4EB49-6940-4ACC-9020-FA168ED1BB53}"/>
    <pc:docChg chg="mod">
      <pc:chgData name="Guest syz" userId="" providerId="None" clId="Web-{B6E4EB49-6940-4ACC-9020-FA168ED1BB53}" dt="2023-04-12T11:02:59.702" v="5"/>
      <pc:docMkLst>
        <pc:docMk/>
      </pc:docMkLst>
      <pc:sldChg chg="modCm">
        <pc:chgData name="Guest syz" userId="" providerId="None" clId="Web-{B6E4EB49-6940-4ACC-9020-FA168ED1BB53}" dt="2023-04-12T10:51:54.314" v="1"/>
        <pc:sldMkLst>
          <pc:docMk/>
          <pc:sldMk cId="3105040277" sldId="4456"/>
        </pc:sldMkLst>
        <pc:extLst>
          <p:ext xmlns:p="http://schemas.openxmlformats.org/presentationml/2006/main" uri="{D6D511B9-2390-475A-947B-AFAB55BFBCF1}">
            <pc226:cmChg xmlns="" xmlns:pc226="http://schemas.microsoft.com/office/powerpoint/2022/06/main/command" chg="">
              <pc226:chgData name="Guest syz" userId="" providerId="None" clId="Web-{B6E4EB49-6940-4ACC-9020-FA168ED1BB53}" dt="2023-04-12T10:51:54.314" v="1"/>
              <pc2:cmMkLst xmlns:pc2="http://schemas.microsoft.com/office/powerpoint/2019/9/main/command">
                <pc:docMk/>
                <pc:sldMk cId="3105040277" sldId="4456"/>
                <pc2:cmMk id="{A5A52804-2C80-449C-9C7C-6717C7047AE6}"/>
              </pc2:cmMkLst>
              <pc226:cmRplyChg chg="add">
                <pc226:chgData name="Guest syz" userId="" providerId="None" clId="Web-{B6E4EB49-6940-4ACC-9020-FA168ED1BB53}" dt="2023-04-12T10:51:54.314" v="1"/>
                <pc2:cmRplyMkLst xmlns:pc2="http://schemas.microsoft.com/office/powerpoint/2019/9/main/command">
                  <pc:docMk/>
                  <pc:sldMk cId="3105040277" sldId="4456"/>
                  <pc2:cmMk id="{A5A52804-2C80-449C-9C7C-6717C7047AE6}"/>
                  <pc2:cmRplyMk id="{86F7EAED-6263-4F05-9A5B-37AAE0318D28}"/>
                </pc2:cmRplyMkLst>
              </pc226:cmRplyChg>
            </pc226:cmChg>
          </p:ext>
        </pc:extLst>
      </pc:sldChg>
      <pc:sldChg chg="modCm">
        <pc:chgData name="Guest syz" userId="" providerId="None" clId="Web-{B6E4EB49-6940-4ACC-9020-FA168ED1BB53}" dt="2023-04-12T10:53:15.862" v="2"/>
        <pc:sldMkLst>
          <pc:docMk/>
          <pc:sldMk cId="2826316065" sldId="4463"/>
        </pc:sldMkLst>
        <pc:extLst>
          <p:ext xmlns:p="http://schemas.openxmlformats.org/presentationml/2006/main" uri="{D6D511B9-2390-475A-947B-AFAB55BFBCF1}">
            <pc226:cmChg xmlns="" xmlns:pc226="http://schemas.microsoft.com/office/powerpoint/2022/06/main/command" chg="">
              <pc226:chgData name="Guest syz" userId="" providerId="None" clId="Web-{B6E4EB49-6940-4ACC-9020-FA168ED1BB53}" dt="2023-04-12T10:53:15.862" v="2"/>
              <pc2:cmMkLst xmlns:pc2="http://schemas.microsoft.com/office/powerpoint/2019/9/main/command">
                <pc:docMk/>
                <pc:sldMk cId="2826316065" sldId="4463"/>
                <pc2:cmMk id="{0D250FEA-83F2-4630-9962-ABFC07C0F525}"/>
              </pc2:cmMkLst>
              <pc226:cmRplyChg chg="add">
                <pc226:chgData name="Guest syz" userId="" providerId="None" clId="Web-{B6E4EB49-6940-4ACC-9020-FA168ED1BB53}" dt="2023-04-12T10:53:15.862" v="2"/>
                <pc2:cmRplyMkLst xmlns:pc2="http://schemas.microsoft.com/office/powerpoint/2019/9/main/command">
                  <pc:docMk/>
                  <pc:sldMk cId="2826316065" sldId="4463"/>
                  <pc2:cmMk id="{0D250FEA-83F2-4630-9962-ABFC07C0F525}"/>
                  <pc2:cmRplyMk id="{A4D7876C-45E8-4FEF-8AC9-6D2150913080}"/>
                </pc2:cmRplyMkLst>
              </pc226:cmRplyChg>
            </pc226:cmChg>
          </p:ext>
        </pc:extLst>
      </pc:sldChg>
      <pc:sldChg chg="modCm">
        <pc:chgData name="Guest syz" userId="" providerId="None" clId="Web-{B6E4EB49-6940-4ACC-9020-FA168ED1BB53}" dt="2023-04-12T10:58:04.790" v="4"/>
        <pc:sldMkLst>
          <pc:docMk/>
          <pc:sldMk cId="2336458309" sldId="4466"/>
        </pc:sldMkLst>
        <pc:extLst>
          <p:ext xmlns:p="http://schemas.openxmlformats.org/presentationml/2006/main" uri="{D6D511B9-2390-475A-947B-AFAB55BFBCF1}">
            <pc226:cmChg xmlns="" xmlns:pc226="http://schemas.microsoft.com/office/powerpoint/2022/06/main/command" chg="">
              <pc226:chgData name="Guest syz" userId="" providerId="None" clId="Web-{B6E4EB49-6940-4ACC-9020-FA168ED1BB53}" dt="2023-04-12T10:58:04.790" v="4"/>
              <pc2:cmMkLst xmlns:pc2="http://schemas.microsoft.com/office/powerpoint/2019/9/main/command">
                <pc:docMk/>
                <pc:sldMk cId="2336458309" sldId="4466"/>
                <pc2:cmMk id="{C74A4207-3426-424E-82A9-CDF46373B57B}"/>
              </pc2:cmMkLst>
              <pc226:cmRplyChg chg="add">
                <pc226:chgData name="Guest syz" userId="" providerId="None" clId="Web-{B6E4EB49-6940-4ACC-9020-FA168ED1BB53}" dt="2023-04-12T10:57:50.430" v="3"/>
                <pc2:cmRplyMkLst xmlns:pc2="http://schemas.microsoft.com/office/powerpoint/2019/9/main/command">
                  <pc:docMk/>
                  <pc:sldMk cId="2336458309" sldId="4466"/>
                  <pc2:cmMk id="{C74A4207-3426-424E-82A9-CDF46373B57B}"/>
                  <pc2:cmRplyMk id="{48D8C222-47C0-4A91-B5BA-CB957CE2ADB8}"/>
                </pc2:cmRplyMkLst>
              </pc226:cmRplyChg>
              <pc226:cmRplyChg chg="add">
                <pc226:chgData name="Guest syz" userId="" providerId="None" clId="Web-{B6E4EB49-6940-4ACC-9020-FA168ED1BB53}" dt="2023-04-12T10:58:04.790" v="4"/>
                <pc2:cmRplyMkLst xmlns:pc2="http://schemas.microsoft.com/office/powerpoint/2019/9/main/command">
                  <pc:docMk/>
                  <pc:sldMk cId="2336458309" sldId="4466"/>
                  <pc2:cmMk id="{C74A4207-3426-424E-82A9-CDF46373B57B}"/>
                  <pc2:cmRplyMk id="{F0AC10FE-90C3-421D-9F10-077BF385F2FF}"/>
                </pc2:cmRplyMkLst>
              </pc226:cmRplyChg>
            </pc226:cmChg>
          </p:ext>
        </pc:extLst>
      </pc:sldChg>
      <pc:sldChg chg="modCm">
        <pc:chgData name="Guest syz" userId="" providerId="None" clId="Web-{B6E4EB49-6940-4ACC-9020-FA168ED1BB53}" dt="2023-04-12T11:02:59.702" v="5"/>
        <pc:sldMkLst>
          <pc:docMk/>
          <pc:sldMk cId="143492502" sldId="4474"/>
        </pc:sldMkLst>
        <pc:extLst>
          <p:ext xmlns:p="http://schemas.openxmlformats.org/presentationml/2006/main" uri="{D6D511B9-2390-475A-947B-AFAB55BFBCF1}">
            <pc226:cmChg xmlns="" xmlns:pc226="http://schemas.microsoft.com/office/powerpoint/2022/06/main/command" chg="">
              <pc226:chgData name="Guest syz" userId="" providerId="None" clId="Web-{B6E4EB49-6940-4ACC-9020-FA168ED1BB53}" dt="2023-04-12T11:02:59.702" v="5"/>
              <pc2:cmMkLst xmlns:pc2="http://schemas.microsoft.com/office/powerpoint/2019/9/main/command">
                <pc:docMk/>
                <pc:sldMk cId="143492502" sldId="4474"/>
                <pc2:cmMk id="{12DE806E-643D-491C-B7E7-10ED16E6F4C6}"/>
              </pc2:cmMkLst>
              <pc226:cmRplyChg chg="add">
                <pc226:chgData name="Guest syz" userId="" providerId="None" clId="Web-{B6E4EB49-6940-4ACC-9020-FA168ED1BB53}" dt="2023-04-12T11:02:59.702" v="5"/>
                <pc2:cmRplyMkLst xmlns:pc2="http://schemas.microsoft.com/office/powerpoint/2019/9/main/command">
                  <pc:docMk/>
                  <pc:sldMk cId="143492502" sldId="4474"/>
                  <pc2:cmMk id="{12DE806E-643D-491C-B7E7-10ED16E6F4C6}"/>
                  <pc2:cmRplyMk id="{CA097C61-095D-4C6C-BD93-DEA6D0E1C130}"/>
                </pc2:cmRplyMkLst>
              </pc226:cmRplyChg>
            </pc226:cmChg>
          </p:ext>
        </pc:extLst>
      </pc:sldChg>
    </pc:docChg>
  </pc:docChgLst>
</pc:chgInfo>
</file>

<file path=ppt/comments/modernComment_1168_B9132795.xml><?xml version="1.0" encoding="utf-8"?>
<p188:cmLst xmlns:a="http://schemas.openxmlformats.org/drawingml/2006/main" xmlns:r="http://schemas.openxmlformats.org/officeDocument/2006/relationships" xmlns:p188="http://schemas.microsoft.com/office/powerpoint/2018/8/main">
  <p188:cm id="{A5A52804-2C80-449C-9C7C-6717C7047AE6}" authorId="{887B700D-FAB2-08B4-4216-57D642B88614}" created="2023-04-06T11:28:20.444">
    <pc:sldMkLst xmlns:pc="http://schemas.microsoft.com/office/powerpoint/2013/main/command">
      <pc:docMk/>
      <pc:sldMk cId="3105040277" sldId="4456"/>
    </pc:sldMkLst>
    <p188:replyLst>
      <p188:reply id="{F69EBF17-0754-4609-91FF-E306CB51FC09}" authorId="{887B700D-FAB2-08B4-4216-57D642B88614}" created="2023-04-07T06:55:38.944">
        <p188:txBody>
          <a:bodyPr/>
          <a:lstStyle/>
          <a:p>
            <a:r>
              <a:rPr lang="en-GB"/>
              <a:t>Here, I think it could be a nice starting point for discussion to ask: Which of these  Open Science initiatives have you heard about or have affected your work? </a:t>
            </a:r>
          </a:p>
        </p188:txBody>
      </p188:reply>
      <p188:reply id="{86F7EAED-6263-4F05-9A5B-37AAE0318D28}" authorId="{F91A187F-01B8-C02A-9E3B-218925246942}" created="2023-04-12T10:51:54.314">
        <p188:txBody>
          <a:bodyPr/>
          <a:lstStyle/>
          <a:p>
            <a:r>
              <a:rPr lang="en-GB"/>
              <a:t>Its eye catching!
Either here, or on a separate slide, I would like to convey one key extra message, that practice usually precedes policy at CERN!
Its important for this audience, as they've been doing Open Education since ever!</a:t>
            </a:r>
          </a:p>
        </p188:txBody>
      </p188:reply>
    </p188:replyLst>
    <p188:txBody>
      <a:bodyPr/>
      <a:lstStyle/>
      <a:p>
        <a:r>
          <a:rPr lang="en-GB"/>
          <a:t>I took this image from our OS website</a:t>
        </a:r>
      </a:p>
    </p188:txBody>
  </p188:cm>
</p188:cmLst>
</file>

<file path=ppt/comments/modernComment_116F_A8762921.xml><?xml version="1.0" encoding="utf-8"?>
<p188:cmLst xmlns:a="http://schemas.openxmlformats.org/drawingml/2006/main" xmlns:r="http://schemas.openxmlformats.org/officeDocument/2006/relationships" xmlns:p188="http://schemas.microsoft.com/office/powerpoint/2018/8/main">
  <p188:cm id="{0D250FEA-83F2-4630-9962-ABFC07C0F525}" authorId="{887B700D-FAB2-08B4-4216-57D642B88614}" created="2023-04-07T07:54:03.391">
    <pc:sldMkLst xmlns:pc="http://schemas.microsoft.com/office/powerpoint/2013/main/command">
      <pc:docMk/>
      <pc:sldMk cId="2826316065" sldId="4463"/>
    </pc:sldMkLst>
    <p188:replyLst>
      <p188:reply id="{A4D7876C-45E8-4FEF-8AC9-6D2150913080}" authorId="{F91A187F-01B8-C02A-9E3B-218925246942}" created="2023-04-12T10:53:15.862">
        <p188:txBody>
          <a:bodyPr/>
          <a:lstStyle/>
          <a:p>
            <a:r>
              <a:rPr lang="en-GB"/>
              <a:t>I like the version on slide 10 better, do you propose to drop this one?</a:t>
            </a:r>
          </a:p>
        </p188:txBody>
      </p188:reply>
    </p188:replyLst>
    <p188:txBody>
      <a:bodyPr/>
      <a:lstStyle/>
      <a:p>
        <a:r>
          <a:rPr lang="en-GB"/>
          <a:t>Let them read this themselves on projection or handed out implementation plan</a:t>
        </a:r>
      </a:p>
    </p188:txBody>
  </p188:cm>
</p188:cmLst>
</file>

<file path=ppt/comments/modernComment_1172_8B438645.xml><?xml version="1.0" encoding="utf-8"?>
<p188:cmLst xmlns:a="http://schemas.openxmlformats.org/drawingml/2006/main" xmlns:r="http://schemas.openxmlformats.org/officeDocument/2006/relationships" xmlns:p188="http://schemas.microsoft.com/office/powerpoint/2018/8/main">
  <p188:cm id="{C74A4207-3426-424E-82A9-CDF46373B57B}" authorId="{887B700D-FAB2-08B4-4216-57D642B88614}" created="2023-04-07T11:10:38.120">
    <pc:sldMkLst xmlns:pc="http://schemas.microsoft.com/office/powerpoint/2013/main/command">
      <pc:docMk/>
      <pc:sldMk cId="2336458309" sldId="4466"/>
    </pc:sldMkLst>
    <p188:replyLst>
      <p188:reply id="{48D8C222-47C0-4A91-B5BA-CB957CE2ADB8}" authorId="{F91A187F-01B8-C02A-9E3B-218925246942}" created="2023-04-12T10:57:50.430">
        <p188:txBody>
          <a:bodyPr/>
          <a:lstStyle/>
          <a:p>
            <a:r>
              <a:rPr lang="en-GB"/>
              <a:t>Its visually attractive and clear, I like it thanks!</a:t>
            </a:r>
          </a:p>
        </p188:txBody>
      </p188:reply>
      <p188:reply id="{F0AC10FE-90C3-421D-9F10-077BF385F2FF}" authorId="{F91A187F-01B8-C02A-9E3B-218925246942}" created="2023-04-12T10:58:04.790">
        <p188:txBody>
          <a:bodyPr/>
          <a:lstStyle/>
          <a:p>
            <a:r>
              <a:rPr lang="en-GB"/>
              <a:t>They may have already interrupted us by now though!!</a:t>
            </a:r>
          </a:p>
        </p188:txBody>
      </p188:reply>
    </p188:replyLst>
    <p188:txBody>
      <a:bodyPr/>
      <a:lstStyle/>
      <a:p>
        <a:r>
          <a:rPr lang="en-GB"/>
          <a:t>I used speech bubbles to indicate the times for discussion. We can of course change this design, if you prefer.</a:t>
        </a:r>
      </a:p>
    </p188:txBody>
  </p188:cm>
</p188:cmLst>
</file>

<file path=ppt/comments/modernComment_1174_4DEDDBB9.xml><?xml version="1.0" encoding="utf-8"?>
<p188:cmLst xmlns:a="http://schemas.openxmlformats.org/drawingml/2006/main" xmlns:r="http://schemas.openxmlformats.org/officeDocument/2006/relationships" xmlns:p188="http://schemas.microsoft.com/office/powerpoint/2018/8/main">
  <p188:cm id="{753976B0-00DD-4107-AC5E-4B791D83D630}" authorId="{887B700D-FAB2-08B4-4216-57D642B88614}" created="2023-04-07T09:31:52.104">
    <pc:sldMkLst xmlns:pc="http://schemas.microsoft.com/office/powerpoint/2013/main/command">
      <pc:docMk/>
      <pc:sldMk cId="1307433913" sldId="4468"/>
    </pc:sldMkLst>
    <p188:txBody>
      <a:bodyPr/>
      <a:lstStyle/>
      <a:p>
        <a:r>
          <a:rPr lang="en-GB"/>
          <a:t>Let them read this themselves on projection or handed out implementation plan</a:t>
        </a:r>
      </a:p>
    </p188:txBody>
  </p188:cm>
</p188:cmLst>
</file>

<file path=ppt/comments/modernComment_117A_88D8596.xml><?xml version="1.0" encoding="utf-8"?>
<p188:cmLst xmlns:a="http://schemas.openxmlformats.org/drawingml/2006/main" xmlns:r="http://schemas.openxmlformats.org/officeDocument/2006/relationships" xmlns:p188="http://schemas.microsoft.com/office/powerpoint/2018/8/main">
  <p188:cm id="{12DE806E-643D-491C-B7E7-10ED16E6F4C6}" authorId="{887B700D-FAB2-08B4-4216-57D642B88614}" created="2023-04-07T09:29:58.539">
    <pc:sldMkLst xmlns:pc="http://schemas.microsoft.com/office/powerpoint/2013/main/command">
      <pc:docMk/>
      <pc:sldMk cId="143492502" sldId="4474"/>
    </pc:sldMkLst>
    <p188:replyLst>
      <p188:reply id="{CA097C61-095D-4C6C-BD93-DEA6D0E1C130}" authorId="{F91A187F-01B8-C02A-9E3B-218925246942}" created="2023-04-12T11:02:59.702">
        <p188:txBody>
          <a:bodyPr/>
          <a:lstStyle/>
          <a:p>
            <a:r>
              <a:rPr lang="en-GB"/>
              <a:t>On slide 11, in the large blank space, simply add a skeleton: (i) Draft definitions, (ii) draft aims and (iii) iterate with practitioners
So then they understand we are subsequently presenting our drafts, for them to comment on at the end</a:t>
            </a:r>
          </a:p>
        </p188:txBody>
      </p188:reply>
    </p188:replyLst>
    <p188:txBody>
      <a:bodyPr/>
      <a:lstStyle/>
      <a:p>
        <a:r>
          <a:rPr lang="en-GB"/>
          <a:t>It may be better to present this earlier - What do you think?</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CBB72EAA-2733-D14F-950A-8F4240385864}" type="datetimeFigureOut">
              <a:rPr lang="en-US" smtClean="0"/>
              <a:t>4/13/2023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D4DD062E-52F7-A14D-A443-1F3854784447}" type="datetimeFigureOut">
              <a:rPr lang="en-US" smtClean="0"/>
              <a:t>4/13/2023</a:t>
            </a:fld>
            <a:endParaRPr lang="en-US"/>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572237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FAIR: </a:t>
            </a:r>
            <a:r>
              <a:rPr lang="en-GB" b="1" dirty="0"/>
              <a:t>F</a:t>
            </a:r>
            <a:r>
              <a:rPr lang="en-GB" dirty="0"/>
              <a:t>indability, </a:t>
            </a:r>
            <a:r>
              <a:rPr lang="en-GB" b="1" dirty="0"/>
              <a:t>A</a:t>
            </a:r>
            <a:r>
              <a:rPr lang="en-GB" dirty="0"/>
              <a:t>ccessibility, </a:t>
            </a:r>
            <a:r>
              <a:rPr lang="en-GB" b="1" dirty="0"/>
              <a:t>I</a:t>
            </a:r>
            <a:r>
              <a:rPr lang="en-GB" dirty="0"/>
              <a:t>nteroperability, and </a:t>
            </a:r>
            <a:r>
              <a:rPr lang="en-GB" b="1" dirty="0"/>
              <a:t>R</a:t>
            </a:r>
            <a:r>
              <a:rPr lang="en-GB" dirty="0"/>
              <a:t>euse of digital assets</a:t>
            </a:r>
            <a:endParaRPr lang="en-US"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914964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added this line break to give a better overview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FAIR: </a:t>
            </a:r>
            <a:r>
              <a:rPr lang="en-GB" b="1" dirty="0"/>
              <a:t>F</a:t>
            </a:r>
            <a:r>
              <a:rPr lang="en-GB" dirty="0"/>
              <a:t>indability, </a:t>
            </a:r>
            <a:r>
              <a:rPr lang="en-GB" b="1" dirty="0"/>
              <a:t>A</a:t>
            </a:r>
            <a:r>
              <a:rPr lang="en-GB" dirty="0"/>
              <a:t>ccessibility, </a:t>
            </a:r>
            <a:r>
              <a:rPr lang="en-GB" b="1" dirty="0"/>
              <a:t>I</a:t>
            </a:r>
            <a:r>
              <a:rPr lang="en-GB" dirty="0"/>
              <a:t>nteroperability, and </a:t>
            </a:r>
            <a:r>
              <a:rPr lang="en-GB" b="1" dirty="0"/>
              <a:t>R</a:t>
            </a:r>
            <a:r>
              <a:rPr lang="en-GB" dirty="0"/>
              <a:t>euse of digital assets</a:t>
            </a:r>
            <a:endParaRPr lang="en-US" dirty="0"/>
          </a:p>
          <a:p>
            <a:r>
              <a:rPr lang="en-GB" dirty="0"/>
              <a:t>Tim until here</a:t>
            </a:r>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2378617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Sarah from here on again</a:t>
            </a:r>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11492471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252268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goals were developed in line with the definitions of training, education, and outreach.</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763557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FAIR: </a:t>
            </a:r>
            <a:r>
              <a:rPr lang="en-GB" b="1" dirty="0"/>
              <a:t>F</a:t>
            </a:r>
            <a:r>
              <a:rPr lang="en-GB" dirty="0"/>
              <a:t>indability, </a:t>
            </a:r>
            <a:r>
              <a:rPr lang="en-GB" b="1" dirty="0"/>
              <a:t>A</a:t>
            </a:r>
            <a:r>
              <a:rPr lang="en-GB" dirty="0"/>
              <a:t>ccessibility, </a:t>
            </a:r>
            <a:r>
              <a:rPr lang="en-GB" b="1" dirty="0"/>
              <a:t>I</a:t>
            </a:r>
            <a:r>
              <a:rPr lang="en-GB" dirty="0"/>
              <a:t>nteroperability, and </a:t>
            </a:r>
            <a:r>
              <a:rPr lang="en-GB" b="1" dirty="0"/>
              <a:t>R</a:t>
            </a:r>
            <a:r>
              <a:rPr lang="en-GB" dirty="0"/>
              <a:t>euse of digital assets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rPr>
              <a:t>Training: </a:t>
            </a:r>
            <a:r>
              <a:rPr lang="en-GB" sz="1200" b="0" dirty="0">
                <a:effectLst/>
                <a:latin typeface="Calibri" panose="020F0502020204030204" pitchFamily="34" charset="0"/>
                <a:ea typeface="Calibri" panose="020F0502020204030204" pitchFamily="34" charset="0"/>
              </a:rPr>
              <a:t>within CERN, refers to activities that promote the building of capacity on Open Science related activities/practices.</a:t>
            </a:r>
            <a:endParaRPr lang="en-GB" sz="1200" b="0" dirty="0">
              <a:effectLst/>
              <a:latin typeface="Arial" panose="020B0604020202020204" pitchFamily="34" charset="0"/>
              <a:ea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864378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rPr>
              <a:t>Education: </a:t>
            </a:r>
            <a:r>
              <a:rPr lang="en-GB" sz="1200" b="0" dirty="0">
                <a:effectLst/>
                <a:latin typeface="Calibri" panose="020F0502020204030204" pitchFamily="34" charset="0"/>
                <a:ea typeface="Calibri" panose="020F0502020204030204" pitchFamily="34" charset="0"/>
              </a:rPr>
              <a:t>beyond CERN (especially focusing on school and university students), refers to activities that promote the conceptual understanding of CERN’s scientific domains (e.g. physics and engineering) and how the nature of science (e.g. “science is a social endeavour”) is facilitated by Open Science practices.</a:t>
            </a:r>
            <a:endParaRPr lang="en-GB" sz="1200" b="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0261772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rPr>
              <a:t>Education: </a:t>
            </a:r>
            <a:r>
              <a:rPr lang="en-GB" sz="1200" b="0" dirty="0">
                <a:effectLst/>
                <a:latin typeface="Calibri" panose="020F0502020204030204" pitchFamily="34" charset="0"/>
                <a:ea typeface="Calibri" panose="020F0502020204030204" pitchFamily="34" charset="0"/>
              </a:rPr>
              <a:t>beyond CERN (especially focusing on school and university students), refers to activities that promote the conceptual understanding of CERN’s scientific domains (e.g. physics and engineering) and how the nature of science (e.g. “science is a social endeavour”) is facilitated by Open Science practices.</a:t>
            </a:r>
            <a:endParaRPr lang="en-GB" sz="1200" b="0" dirty="0">
              <a:effectLst/>
              <a:latin typeface="Arial" panose="020B0604020202020204" pitchFamily="34" charset="0"/>
              <a:ea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1360224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rPr>
              <a:t>Outreach: </a:t>
            </a:r>
            <a:r>
              <a:rPr lang="en-GB" sz="1200" b="0" dirty="0">
                <a:effectLst/>
                <a:latin typeface="Calibri" panose="020F0502020204030204" pitchFamily="34" charset="0"/>
                <a:ea typeface="Calibri" panose="020F0502020204030204" pitchFamily="34" charset="0"/>
              </a:rPr>
              <a:t>beyond CERN (especially focusing on the general public), refers to activities that promote awareness of CERN’s field of research and research methods emphasising Open Science activities/practices.</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31826040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first let them think about this individually. Then they can discuss it among themselves, and finally, discuss it with all of us. </a:t>
            </a:r>
          </a:p>
          <a:p>
            <a:r>
              <a:rPr lang="en-US" dirty="0"/>
              <a:t>Sarah until here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4082647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0759861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Tim from here</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21227583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Highlight =&gt; This is what we did/are doing today</a:t>
            </a:r>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28366163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607801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first let them think about this individually. Then they can discuss it among themselves, and finally, discuss it with all of us.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34060843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would first let them think about this individually. Then they can discuss it among themselves, and finally, discuss it with all of us. </a:t>
            </a:r>
          </a:p>
          <a:p>
            <a:r>
              <a:rPr lang="en-GB" dirty="0"/>
              <a:t>Tim until here</a:t>
            </a:r>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5521522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Sarah here</a:t>
            </a:r>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13177337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26</a:t>
            </a:fld>
            <a:endParaRPr lang="en-US"/>
          </a:p>
        </p:txBody>
      </p:sp>
    </p:spTree>
    <p:extLst>
      <p:ext uri="{BB962C8B-B14F-4D97-AF65-F5344CB8AC3E}">
        <p14:creationId xmlns:p14="http://schemas.microsoft.com/office/powerpoint/2010/main" val="1760457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304427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Sponsoring Consortium for Open Access Publishing in Particle Physics: https://scoap3.org/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Zenodo</a:t>
            </a:r>
            <a:r>
              <a:rPr lang="en-GB" dirty="0"/>
              <a:t>: CERN Data Centre-backed research data repository for the long-tail of science, enabling researchers to preserve and share their research output from any science, regardless of the size and format.</a:t>
            </a:r>
          </a:p>
          <a:p>
            <a:r>
              <a:rPr lang="en-GB" dirty="0"/>
              <a:t>Sarah until here</a:t>
            </a:r>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394128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Sponsoring Consortium for Open Access Publishing in Particle Physics: https://scoap3.org/</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Zenodo</a:t>
            </a:r>
            <a:r>
              <a:rPr lang="en-GB" dirty="0"/>
              <a:t>: CERN Data Centre-backed research data repository for the long-tail of science, enabling researchers to preserve and share their research output from any science, regardless of the size and format.</a:t>
            </a:r>
          </a:p>
          <a:p>
            <a:r>
              <a:rPr lang="en-GB" dirty="0"/>
              <a:t>Tim</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6916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492668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408546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440924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516784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34170" y="2169047"/>
            <a:ext cx="2520000" cy="2494674"/>
          </a:xfrm>
          <a:prstGeom prst="rect">
            <a:avLst/>
          </a:prstGeom>
        </p:spPr>
      </p:pic>
      <p:cxnSp>
        <p:nvCxnSpPr>
          <p:cNvPr id="5" name="Straight Connector 4">
            <a:extLst>
              <a:ext uri="{FF2B5EF4-FFF2-40B4-BE49-F238E27FC236}">
                <a16:creationId xmlns:a16="http://schemas.microsoft.com/office/drawing/2014/main" id="{96A8199F-8635-8C4D-9410-D6E19CE4EC9F}"/>
              </a:ext>
            </a:extLst>
          </p:cNvPr>
          <p:cNvCxnSpPr/>
          <p:nvPr userDrawn="1"/>
        </p:nvCxnSpPr>
        <p:spPr>
          <a:xfrm>
            <a:off x="4007830" y="2132856"/>
            <a:ext cx="0" cy="255600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5" descr="Logo&#10;&#10;Description automatically generated">
            <a:extLst>
              <a:ext uri="{FF2B5EF4-FFF2-40B4-BE49-F238E27FC236}">
                <a16:creationId xmlns:a16="http://schemas.microsoft.com/office/drawing/2014/main" id="{C122D701-EA78-E27F-31E9-DAC91D452541}"/>
              </a:ext>
            </a:extLst>
          </p:cNvPr>
          <p:cNvPicPr>
            <a:picLocks noChangeAspect="1"/>
          </p:cNvPicPr>
          <p:nvPr userDrawn="1"/>
        </p:nvPicPr>
        <p:blipFill>
          <a:blip r:embed="rId3"/>
          <a:stretch>
            <a:fillRect/>
          </a:stretch>
        </p:blipFill>
        <p:spPr>
          <a:xfrm>
            <a:off x="3509546" y="2132856"/>
            <a:ext cx="8729798" cy="262202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7" name="Rectangle 6">
            <a:extLst>
              <a:ext uri="{FF2B5EF4-FFF2-40B4-BE49-F238E27FC236}">
                <a16:creationId xmlns:a16="http://schemas.microsoft.com/office/drawing/2014/main" id="{C9FB16BF-15F4-6E98-AFB1-55CED4F5F3BB}"/>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C0F3CCC-AB5C-68EB-7AA1-8367BF0165BC}"/>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41EC1A5-2749-2977-F4A9-5736BDCE42B8}"/>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B0620E41-ED91-73E6-CA52-9265AC158D31}"/>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7E5270C5-1371-DBAC-C185-F18170244571}"/>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52A3D50-FFEB-569E-D58E-53219FB16D68}"/>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Date Placeholder 10">
            <a:extLst>
              <a:ext uri="{FF2B5EF4-FFF2-40B4-BE49-F238E27FC236}">
                <a16:creationId xmlns:a16="http://schemas.microsoft.com/office/drawing/2014/main" id="{DD1FD314-D015-E039-11E6-64E816CF9539}"/>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7" name="Footer Placeholder 11">
            <a:extLst>
              <a:ext uri="{FF2B5EF4-FFF2-40B4-BE49-F238E27FC236}">
                <a16:creationId xmlns:a16="http://schemas.microsoft.com/office/drawing/2014/main" id="{C5E5ABD9-EFC1-ADB5-5E31-E81F911F00AF}"/>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5" name="Rectangle 4">
            <a:extLst>
              <a:ext uri="{FF2B5EF4-FFF2-40B4-BE49-F238E27FC236}">
                <a16:creationId xmlns:a16="http://schemas.microsoft.com/office/drawing/2014/main" id="{1342F429-7D70-EF07-08A1-0CFEC07D21EA}"/>
              </a:ext>
            </a:extLst>
          </p:cNvPr>
          <p:cNvSpPr/>
          <p:nvPr userDrawn="1"/>
        </p:nvSpPr>
        <p:spPr>
          <a:xfrm flipH="1">
            <a:off x="0"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E9620F56-5315-1A35-7129-A0F07FA165B2}"/>
              </a:ext>
            </a:extLst>
          </p:cNvPr>
          <p:cNvSpPr/>
          <p:nvPr userDrawn="1"/>
        </p:nvSpPr>
        <p:spPr>
          <a:xfrm flipH="1">
            <a:off x="0"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8BF565E8-B740-D592-9936-85B8485644DE}"/>
              </a:ext>
            </a:extLst>
          </p:cNvPr>
          <p:cNvSpPr/>
          <p:nvPr userDrawn="1"/>
        </p:nvSpPr>
        <p:spPr>
          <a:xfrm flipH="1">
            <a:off x="0"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C3D3163-1303-8E27-B396-088619FD8CCA}"/>
              </a:ext>
            </a:extLst>
          </p:cNvPr>
          <p:cNvSpPr/>
          <p:nvPr userDrawn="1"/>
        </p:nvSpPr>
        <p:spPr>
          <a:xfrm flipH="1">
            <a:off x="0"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187E2FDD-171F-4BF3-8696-B1866A97ACC1}"/>
              </a:ext>
            </a:extLst>
          </p:cNvPr>
          <p:cNvSpPr/>
          <p:nvPr userDrawn="1"/>
        </p:nvSpPr>
        <p:spPr>
          <a:xfrm flipH="1">
            <a:off x="0"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05AF2C4C-C0C4-9ED7-745A-131247578BBA}"/>
              </a:ext>
            </a:extLst>
          </p:cNvPr>
          <p:cNvSpPr/>
          <p:nvPr userDrawn="1"/>
        </p:nvSpPr>
        <p:spPr>
          <a:xfrm flipH="1">
            <a:off x="0"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ate Placeholder 10">
            <a:extLst>
              <a:ext uri="{FF2B5EF4-FFF2-40B4-BE49-F238E27FC236}">
                <a16:creationId xmlns:a16="http://schemas.microsoft.com/office/drawing/2014/main" id="{298DD2DE-E183-1371-AA23-AB77F709A62C}"/>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5" name="Footer Placeholder 11">
            <a:extLst>
              <a:ext uri="{FF2B5EF4-FFF2-40B4-BE49-F238E27FC236}">
                <a16:creationId xmlns:a16="http://schemas.microsoft.com/office/drawing/2014/main" id="{47186575-ECE8-89A7-CAEA-814BC0A254B9}"/>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Rectangle 4">
            <a:extLst>
              <a:ext uri="{FF2B5EF4-FFF2-40B4-BE49-F238E27FC236}">
                <a16:creationId xmlns:a16="http://schemas.microsoft.com/office/drawing/2014/main" id="{836D6F7A-A833-A8EA-6A1D-F34C048FB0BA}"/>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549DED95-98C0-AFAF-15F7-6FC4FE280332}"/>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FB563806-6AF1-D4FC-C91C-BD6614B8DDD9}"/>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8CC3B5A7-C039-BDF1-9269-A7305EECA205}"/>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3ED3E52-9011-E17A-8178-44F947AF7473}"/>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9A73AF1E-9C0E-4453-C164-6FBC8C0401DE}"/>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Date Placeholder 10">
            <a:extLst>
              <a:ext uri="{FF2B5EF4-FFF2-40B4-BE49-F238E27FC236}">
                <a16:creationId xmlns:a16="http://schemas.microsoft.com/office/drawing/2014/main" id="{A09C8864-C68F-80AC-2E68-F2A978C27CA7}"/>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6" name="Footer Placeholder 11">
            <a:extLst>
              <a:ext uri="{FF2B5EF4-FFF2-40B4-BE49-F238E27FC236}">
                <a16:creationId xmlns:a16="http://schemas.microsoft.com/office/drawing/2014/main" id="{7C12F99E-DFA2-860B-4905-7826C18166FF}"/>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5" name="Rectangle 4">
            <a:extLst>
              <a:ext uri="{FF2B5EF4-FFF2-40B4-BE49-F238E27FC236}">
                <a16:creationId xmlns:a16="http://schemas.microsoft.com/office/drawing/2014/main" id="{9A16886E-FD5D-BF4E-FEB6-65E0F366928A}"/>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EFA609B0-22A6-48F2-4074-6F27A6CD762F}"/>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AB9BA491-9E07-B5C2-8F1F-DE9FFB350658}"/>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01FDC9F-A68A-84A6-1B9E-1292BCEAE43E}"/>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233F2D9F-7D46-64BD-B85D-0A722DC22AB8}"/>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A3375EDE-A300-4171-AF35-2C266541C6D7}"/>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Date Placeholder 10">
            <a:extLst>
              <a:ext uri="{FF2B5EF4-FFF2-40B4-BE49-F238E27FC236}">
                <a16:creationId xmlns:a16="http://schemas.microsoft.com/office/drawing/2014/main" id="{FDB830C7-6981-CB62-2E36-2F391102ED11}"/>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8" name="Footer Placeholder 11">
            <a:extLst>
              <a:ext uri="{FF2B5EF4-FFF2-40B4-BE49-F238E27FC236}">
                <a16:creationId xmlns:a16="http://schemas.microsoft.com/office/drawing/2014/main" id="{B118280D-B049-EDC0-8158-CEC4BF1F058C}"/>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
        <p:nvSpPr>
          <p:cNvPr id="7" name="Rectangle 6">
            <a:extLst>
              <a:ext uri="{FF2B5EF4-FFF2-40B4-BE49-F238E27FC236}">
                <a16:creationId xmlns:a16="http://schemas.microsoft.com/office/drawing/2014/main" id="{125DE9B8-C461-5610-41AC-266739CD0FBF}"/>
              </a:ext>
            </a:extLst>
          </p:cNvPr>
          <p:cNvSpPr/>
          <p:nvPr userDrawn="1"/>
        </p:nvSpPr>
        <p:spPr>
          <a:xfrm flipH="1">
            <a:off x="0"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82752E8-BECD-EBB9-11CE-9EF91881D820}"/>
              </a:ext>
            </a:extLst>
          </p:cNvPr>
          <p:cNvSpPr/>
          <p:nvPr userDrawn="1"/>
        </p:nvSpPr>
        <p:spPr>
          <a:xfrm flipH="1">
            <a:off x="0"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D003299-CD0A-DA85-049A-ED1CD9FF8220}"/>
              </a:ext>
            </a:extLst>
          </p:cNvPr>
          <p:cNvSpPr/>
          <p:nvPr userDrawn="1"/>
        </p:nvSpPr>
        <p:spPr>
          <a:xfrm flipH="1">
            <a:off x="0"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1BAFA41A-BE68-7D7E-A129-E0E2E4C26966}"/>
              </a:ext>
            </a:extLst>
          </p:cNvPr>
          <p:cNvSpPr/>
          <p:nvPr userDrawn="1"/>
        </p:nvSpPr>
        <p:spPr>
          <a:xfrm flipH="1">
            <a:off x="0"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7F823B88-2EA8-0052-5891-B549A30E700C}"/>
              </a:ext>
            </a:extLst>
          </p:cNvPr>
          <p:cNvSpPr/>
          <p:nvPr userDrawn="1"/>
        </p:nvSpPr>
        <p:spPr>
          <a:xfrm flipH="1">
            <a:off x="0"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B6F12A62-E5A5-6B73-1C70-60385157AAB1}"/>
              </a:ext>
            </a:extLst>
          </p:cNvPr>
          <p:cNvSpPr/>
          <p:nvPr userDrawn="1"/>
        </p:nvSpPr>
        <p:spPr>
          <a:xfrm flipH="1">
            <a:off x="0"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Date Placeholder 10">
            <a:extLst>
              <a:ext uri="{FF2B5EF4-FFF2-40B4-BE49-F238E27FC236}">
                <a16:creationId xmlns:a16="http://schemas.microsoft.com/office/drawing/2014/main" id="{ECD2F059-F4E0-F8F9-B3C2-EF4FE2EDD91A}"/>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7" name="Footer Placeholder 11">
            <a:extLst>
              <a:ext uri="{FF2B5EF4-FFF2-40B4-BE49-F238E27FC236}">
                <a16:creationId xmlns:a16="http://schemas.microsoft.com/office/drawing/2014/main" id="{8697FD75-6811-1D48-9252-366FB132D4E7}"/>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78349"/>
            <a:ext cx="631160" cy="365125"/>
          </a:xfrm>
          <a:prstGeom prst="rect">
            <a:avLst/>
          </a:prstGeom>
        </p:spPr>
        <p:txBody>
          <a:bodyPr/>
          <a:lstStyle/>
          <a:p>
            <a:r>
              <a:rPr lang="de-CH"/>
              <a:t>08.02.2023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83848"/>
            <a:ext cx="6572221" cy="365125"/>
          </a:xfrm>
          <a:prstGeom prst="rect">
            <a:avLst/>
          </a:prstGeom>
        </p:spPr>
        <p:txBody>
          <a:bodyPr/>
          <a:lstStyle/>
          <a:p>
            <a:r>
              <a:rPr lang="en-US"/>
              <a:t>S. Dallmeier-Tiessen | CERN OS Policy </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7" name="Rectangle 6">
            <a:extLst>
              <a:ext uri="{FF2B5EF4-FFF2-40B4-BE49-F238E27FC236}">
                <a16:creationId xmlns:a16="http://schemas.microsoft.com/office/drawing/2014/main" id="{B1A947EE-F6B2-719F-D0AF-294B39E02AED}"/>
              </a:ext>
            </a:extLst>
          </p:cNvPr>
          <p:cNvSpPr/>
          <p:nvPr userDrawn="1"/>
        </p:nvSpPr>
        <p:spPr>
          <a:xfrm flipH="1">
            <a:off x="0"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241BADC-9D6A-5128-5120-C459801ADE27}"/>
              </a:ext>
            </a:extLst>
          </p:cNvPr>
          <p:cNvSpPr/>
          <p:nvPr userDrawn="1"/>
        </p:nvSpPr>
        <p:spPr>
          <a:xfrm flipH="1">
            <a:off x="0"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28BF08BC-8A07-FA63-2A92-453471B28743}"/>
              </a:ext>
            </a:extLst>
          </p:cNvPr>
          <p:cNvSpPr/>
          <p:nvPr userDrawn="1"/>
        </p:nvSpPr>
        <p:spPr>
          <a:xfrm flipH="1">
            <a:off x="0"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6B330CA4-6892-24B9-963E-431200F70AC9}"/>
              </a:ext>
            </a:extLst>
          </p:cNvPr>
          <p:cNvSpPr/>
          <p:nvPr userDrawn="1"/>
        </p:nvSpPr>
        <p:spPr>
          <a:xfrm flipH="1">
            <a:off x="0"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4343BCC1-FE38-5C30-45D5-6B14ABA0E6D1}"/>
              </a:ext>
            </a:extLst>
          </p:cNvPr>
          <p:cNvSpPr/>
          <p:nvPr userDrawn="1"/>
        </p:nvSpPr>
        <p:spPr>
          <a:xfrm flipH="1">
            <a:off x="0"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7B35E339-1D14-61AB-7EDE-3B961DE57BF7}"/>
              </a:ext>
            </a:extLst>
          </p:cNvPr>
          <p:cNvSpPr/>
          <p:nvPr userDrawn="1"/>
        </p:nvSpPr>
        <p:spPr>
          <a:xfrm flipH="1">
            <a:off x="0"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78349"/>
            <a:ext cx="631160" cy="365125"/>
          </a:xfrm>
          <a:prstGeom prst="rect">
            <a:avLst/>
          </a:prstGeom>
        </p:spPr>
        <p:txBody>
          <a:bodyPr/>
          <a:lstStyle/>
          <a:p>
            <a:r>
              <a:rPr lang="de-CH"/>
              <a:t>08.02.2023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83848"/>
            <a:ext cx="6572221" cy="365125"/>
          </a:xfrm>
          <a:prstGeom prst="rect">
            <a:avLst/>
          </a:prstGeom>
        </p:spPr>
        <p:txBody>
          <a:bodyPr/>
          <a:lstStyle/>
          <a:p>
            <a:r>
              <a:rPr lang="en-US"/>
              <a:t>S. Dallmeier-Tiessen | CERN OS Policy </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78349"/>
            <a:ext cx="631160" cy="365125"/>
          </a:xfrm>
          <a:prstGeom prst="rect">
            <a:avLst/>
          </a:prstGeom>
        </p:spPr>
        <p:txBody>
          <a:bodyPr/>
          <a:lstStyle/>
          <a:p>
            <a:r>
              <a:rPr lang="de-CH"/>
              <a:t>08.02.2023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83848"/>
            <a:ext cx="6572221" cy="365125"/>
          </a:xfrm>
          <a:prstGeom prst="rect">
            <a:avLst/>
          </a:prstGeom>
        </p:spPr>
        <p:txBody>
          <a:bodyPr/>
          <a:lstStyle/>
          <a:p>
            <a:r>
              <a:rPr lang="en-US"/>
              <a:t>S. Dallmeier-Tiessen | CERN OS Policy </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
        <p:nvSpPr>
          <p:cNvPr id="7" name="Rectangle 6">
            <a:extLst>
              <a:ext uri="{FF2B5EF4-FFF2-40B4-BE49-F238E27FC236}">
                <a16:creationId xmlns:a16="http://schemas.microsoft.com/office/drawing/2014/main" id="{BFA59E69-96C2-1FA8-8D13-E47C3AE0415C}"/>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B6D2C0B9-F7E9-D07D-0B60-2DFB218DDFE6}"/>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95087E8A-C935-A2A3-D5E6-C16848803772}"/>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2BA29707-FD9B-058D-4115-DC7C82168A9B}"/>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235833B-C4BF-C8DA-63E1-FD971E09AFC2}"/>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1465EF29-5107-6E34-6683-AF0E82654788}"/>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78349"/>
            <a:ext cx="631160" cy="365125"/>
          </a:xfrm>
          <a:prstGeom prst="rect">
            <a:avLst/>
          </a:prstGeom>
        </p:spPr>
        <p:txBody>
          <a:bodyPr/>
          <a:lstStyle/>
          <a:p>
            <a:r>
              <a:rPr lang="de-CH"/>
              <a:t>08.02.2023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83848"/>
            <a:ext cx="6572221" cy="365125"/>
          </a:xfrm>
          <a:prstGeom prst="rect">
            <a:avLst/>
          </a:prstGeom>
        </p:spPr>
        <p:txBody>
          <a:bodyPr/>
          <a:lstStyle/>
          <a:p>
            <a:r>
              <a:rPr lang="en-US"/>
              <a:t>S. Dallmeier-Tiessen | CERN OS Policy </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78349"/>
            <a:ext cx="631160" cy="365125"/>
          </a:xfrm>
          <a:prstGeom prst="rect">
            <a:avLst/>
          </a:prstGeom>
        </p:spPr>
        <p:txBody>
          <a:bodyPr/>
          <a:lstStyle/>
          <a:p>
            <a:r>
              <a:rPr lang="de-CH"/>
              <a:t>08.02.2023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2" y="6383848"/>
            <a:ext cx="6572221" cy="365125"/>
          </a:xfrm>
          <a:prstGeom prst="rect">
            <a:avLst/>
          </a:prstGeom>
        </p:spPr>
        <p:txBody>
          <a:bodyPr/>
          <a:lstStyle/>
          <a:p>
            <a:r>
              <a:rPr lang="en-US"/>
              <a:t>S. Dallmeier-Tiessen | CERN OS Policy </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Date Placeholder 10">
            <a:extLst>
              <a:ext uri="{FF2B5EF4-FFF2-40B4-BE49-F238E27FC236}">
                <a16:creationId xmlns:a16="http://schemas.microsoft.com/office/drawing/2014/main" id="{F5EE976B-1B98-36BB-1A0B-80396637502E}"/>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5" name="Footer Placeholder 11">
            <a:extLst>
              <a:ext uri="{FF2B5EF4-FFF2-40B4-BE49-F238E27FC236}">
                <a16:creationId xmlns:a16="http://schemas.microsoft.com/office/drawing/2014/main" id="{75A5D7B8-09E7-4839-412F-A2A845ABB27C}"/>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78349"/>
            <a:ext cx="631160" cy="365125"/>
          </a:xfrm>
          <a:prstGeom prst="rect">
            <a:avLst/>
          </a:prstGeom>
        </p:spPr>
        <p:txBody>
          <a:bodyPr/>
          <a:lstStyle/>
          <a:p>
            <a:r>
              <a:rPr lang="de-CH"/>
              <a:t>08.02.2023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2" y="6383848"/>
            <a:ext cx="6572221" cy="365125"/>
          </a:xfrm>
          <a:prstGeom prst="rect">
            <a:avLst/>
          </a:prstGeom>
        </p:spPr>
        <p:txBody>
          <a:bodyPr/>
          <a:lstStyle/>
          <a:p>
            <a:r>
              <a:rPr lang="en-US"/>
              <a:t>S. Dallmeier-Tiessen | CERN OS Policy </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78349"/>
            <a:ext cx="631160" cy="365125"/>
          </a:xfrm>
          <a:prstGeom prst="rect">
            <a:avLst/>
          </a:prstGeom>
        </p:spPr>
        <p:txBody>
          <a:bodyPr/>
          <a:lstStyle/>
          <a:p>
            <a:r>
              <a:rPr lang="de-CH"/>
              <a:t>08.02.2023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2" y="6383848"/>
            <a:ext cx="6572221" cy="365125"/>
          </a:xfrm>
          <a:prstGeom prst="rect">
            <a:avLst/>
          </a:prstGeom>
        </p:spPr>
        <p:txBody>
          <a:bodyPr/>
          <a:lstStyle/>
          <a:p>
            <a:r>
              <a:rPr lang="en-US"/>
              <a:t>S. Dallmeier-Tiessen | CERN OS Policy </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solidFill>
                  <a:schemeClr val="bg1"/>
                </a:solidFill>
              </a:rPr>
              <a:t>scientific-info.cern</a:t>
            </a:r>
            <a:endParaRPr lang="en-US" dirty="0">
              <a:solidFill>
                <a:schemeClr val="bg1"/>
              </a:solidFill>
            </a:endParaRPr>
          </a:p>
        </p:txBody>
      </p:sp>
      <p:pic>
        <p:nvPicPr>
          <p:cNvPr id="6" name="Image 2" descr="logooutline.eps">
            <a:extLst>
              <a:ext uri="{FF2B5EF4-FFF2-40B4-BE49-F238E27FC236}">
                <a16:creationId xmlns:a16="http://schemas.microsoft.com/office/drawing/2014/main" id="{785D34D6-3935-5845-8A05-CDD888F7290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12028" y="4800877"/>
            <a:ext cx="1218966" cy="1206715"/>
          </a:xfrm>
          <a:prstGeom prst="rect">
            <a:avLst/>
          </a:prstGeom>
        </p:spPr>
      </p:pic>
      <p:sp>
        <p:nvSpPr>
          <p:cNvPr id="7" name="TextBox 6">
            <a:extLst>
              <a:ext uri="{FF2B5EF4-FFF2-40B4-BE49-F238E27FC236}">
                <a16:creationId xmlns:a16="http://schemas.microsoft.com/office/drawing/2014/main" id="{091EC50E-C703-904A-866C-7A878DF1CB2E}"/>
              </a:ext>
            </a:extLst>
          </p:cNvPr>
          <p:cNvSpPr txBox="1"/>
          <p:nvPr userDrawn="1"/>
        </p:nvSpPr>
        <p:spPr>
          <a:xfrm>
            <a:off x="6240016" y="4711448"/>
            <a:ext cx="2300630" cy="1463862"/>
          </a:xfrm>
          <a:prstGeom prst="rect">
            <a:avLst/>
          </a:prstGeom>
          <a:noFill/>
        </p:spPr>
        <p:txBody>
          <a:bodyPr wrap="none" rtlCol="0">
            <a:spAutoFit/>
          </a:bodyPr>
          <a:lstStyle/>
          <a:p>
            <a:pPr>
              <a:lnSpc>
                <a:spcPct val="90000"/>
              </a:lnSpc>
            </a:pPr>
            <a:r>
              <a:rPr lang="en-US" sz="3300" b="0" i="0" dirty="0">
                <a:solidFill>
                  <a:schemeClr val="bg1"/>
                </a:solidFill>
                <a:latin typeface="Optima" panose="02000503060000020004" pitchFamily="2" charset="0"/>
              </a:rPr>
              <a:t>Scientific</a:t>
            </a:r>
          </a:p>
          <a:p>
            <a:pPr>
              <a:lnSpc>
                <a:spcPct val="90000"/>
              </a:lnSpc>
            </a:pPr>
            <a:r>
              <a:rPr lang="en-US" sz="3300" b="0" i="0" dirty="0">
                <a:solidFill>
                  <a:schemeClr val="bg1"/>
                </a:solidFill>
                <a:latin typeface="Optima" panose="02000503060000020004" pitchFamily="2" charset="0"/>
              </a:rPr>
              <a:t>Information</a:t>
            </a:r>
          </a:p>
          <a:p>
            <a:pPr>
              <a:lnSpc>
                <a:spcPct val="90000"/>
              </a:lnSpc>
            </a:pPr>
            <a:r>
              <a:rPr lang="en-US" sz="3300" b="0" i="0" dirty="0">
                <a:solidFill>
                  <a:schemeClr val="bg1"/>
                </a:solidFill>
                <a:latin typeface="Optima" panose="02000503060000020004" pitchFamily="2" charset="0"/>
              </a:rPr>
              <a:t>Service</a:t>
            </a:r>
          </a:p>
        </p:txBody>
      </p:sp>
      <p:cxnSp>
        <p:nvCxnSpPr>
          <p:cNvPr id="8" name="Straight Connector 7">
            <a:extLst>
              <a:ext uri="{FF2B5EF4-FFF2-40B4-BE49-F238E27FC236}">
                <a16:creationId xmlns:a16="http://schemas.microsoft.com/office/drawing/2014/main" id="{7B531201-8640-B64C-BBFA-E809EACA1EB4}"/>
              </a:ext>
            </a:extLst>
          </p:cNvPr>
          <p:cNvCxnSpPr>
            <a:cxnSpLocks/>
          </p:cNvCxnSpPr>
          <p:nvPr userDrawn="1"/>
        </p:nvCxnSpPr>
        <p:spPr>
          <a:xfrm>
            <a:off x="6096000" y="4800877"/>
            <a:ext cx="0" cy="120671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2960613-A23C-A31B-9664-3B5A1639AFC6}"/>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1C096F4B-7238-BB85-1E48-4ED6AAA09B12}"/>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2544AF12-BD77-9AE5-53C3-84F8CCE0FB6F}"/>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AD9A10C9-9164-FA57-77B0-77844AD200E0}"/>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DA9FADFC-0931-6B20-2BF3-4463B1AE2486}"/>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12F17BA8-4E12-3117-53EB-3AC2EB379378}"/>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pic>
        <p:nvPicPr>
          <p:cNvPr id="9" name="Image 2" descr="logooutline.eps">
            <a:extLst>
              <a:ext uri="{FF2B5EF4-FFF2-40B4-BE49-F238E27FC236}">
                <a16:creationId xmlns:a16="http://schemas.microsoft.com/office/drawing/2014/main" id="{80911413-D429-2349-9D55-6A79DD8DA9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71364" y="710117"/>
            <a:ext cx="1218966" cy="1206715"/>
          </a:xfrm>
          <a:prstGeom prst="rect">
            <a:avLst/>
          </a:prstGeom>
        </p:spPr>
      </p:pic>
      <p:cxnSp>
        <p:nvCxnSpPr>
          <p:cNvPr id="11" name="Straight Connector 10">
            <a:extLst>
              <a:ext uri="{FF2B5EF4-FFF2-40B4-BE49-F238E27FC236}">
                <a16:creationId xmlns:a16="http://schemas.microsoft.com/office/drawing/2014/main" id="{2AB82D6C-8ED8-3C42-AE79-78AE9EC78872}"/>
              </a:ext>
            </a:extLst>
          </p:cNvPr>
          <p:cNvCxnSpPr>
            <a:cxnSpLocks/>
          </p:cNvCxnSpPr>
          <p:nvPr userDrawn="1"/>
        </p:nvCxnSpPr>
        <p:spPr>
          <a:xfrm>
            <a:off x="5355336" y="710117"/>
            <a:ext cx="0" cy="120671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Picture 13" descr="Logo&#10;&#10;Description automatically generated">
            <a:extLst>
              <a:ext uri="{FF2B5EF4-FFF2-40B4-BE49-F238E27FC236}">
                <a16:creationId xmlns:a16="http://schemas.microsoft.com/office/drawing/2014/main" id="{2809D1AC-F006-F111-F24A-016F013C3438}"/>
              </a:ext>
            </a:extLst>
          </p:cNvPr>
          <p:cNvPicPr>
            <a:picLocks noChangeAspect="1"/>
          </p:cNvPicPr>
          <p:nvPr userDrawn="1"/>
        </p:nvPicPr>
        <p:blipFill>
          <a:blip r:embed="rId3"/>
          <a:stretch>
            <a:fillRect/>
          </a:stretch>
        </p:blipFill>
        <p:spPr>
          <a:xfrm>
            <a:off x="5157387" y="685316"/>
            <a:ext cx="4355124" cy="130807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10" name="Date Placeholder 10">
            <a:extLst>
              <a:ext uri="{FF2B5EF4-FFF2-40B4-BE49-F238E27FC236}">
                <a16:creationId xmlns:a16="http://schemas.microsoft.com/office/drawing/2014/main" id="{9F84D7FB-8451-A7D4-C4FE-67394C62018E}"/>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4" name="Footer Placeholder 11">
            <a:extLst>
              <a:ext uri="{FF2B5EF4-FFF2-40B4-BE49-F238E27FC236}">
                <a16:creationId xmlns:a16="http://schemas.microsoft.com/office/drawing/2014/main" id="{CF32C153-2411-B1D4-F41F-2268A56708B1}"/>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10" name="Date Placeholder 10">
            <a:extLst>
              <a:ext uri="{FF2B5EF4-FFF2-40B4-BE49-F238E27FC236}">
                <a16:creationId xmlns:a16="http://schemas.microsoft.com/office/drawing/2014/main" id="{1E0D5173-97B0-5803-4F10-AE1513A6BE3E}"/>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4" name="Footer Placeholder 11">
            <a:extLst>
              <a:ext uri="{FF2B5EF4-FFF2-40B4-BE49-F238E27FC236}">
                <a16:creationId xmlns:a16="http://schemas.microsoft.com/office/drawing/2014/main" id="{B1B06AF6-B749-F5A4-AA44-00C5AAD340F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2" name="Rectangle 1">
            <a:extLst>
              <a:ext uri="{FF2B5EF4-FFF2-40B4-BE49-F238E27FC236}">
                <a16:creationId xmlns:a16="http://schemas.microsoft.com/office/drawing/2014/main" id="{DE261CED-6EEC-0C31-47E1-2A3631A793A6}"/>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E31A97B5-42B9-C7E0-FBC0-9FD4EF8CE429}"/>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CEDEF9F0-8634-6777-4A8E-2870DDA8BBE7}"/>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7A9F4DE-DA8B-40F8-BD3D-625FEF6EE357}"/>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0A1A4717-D8DB-E82B-6808-969B3B37505E}"/>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99B2F164-8A25-02EC-0940-80817F3D432C}"/>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Date Placeholder 10">
            <a:extLst>
              <a:ext uri="{FF2B5EF4-FFF2-40B4-BE49-F238E27FC236}">
                <a16:creationId xmlns:a16="http://schemas.microsoft.com/office/drawing/2014/main" id="{52B67AA4-5FED-C6E7-2306-54CD3B864C28}"/>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4" name="Footer Placeholder 11">
            <a:extLst>
              <a:ext uri="{FF2B5EF4-FFF2-40B4-BE49-F238E27FC236}">
                <a16:creationId xmlns:a16="http://schemas.microsoft.com/office/drawing/2014/main" id="{7A46B12D-2E34-5F50-5A26-3CBA86E00591}"/>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a:xfrm>
            <a:off x="3485228" y="6378349"/>
            <a:ext cx="631160" cy="365125"/>
          </a:xfrm>
          <a:prstGeom prst="rect">
            <a:avLst/>
          </a:prstGeom>
        </p:spPr>
        <p:txBody>
          <a:bodyPr/>
          <a:lstStyle>
            <a:lvl1pPr>
              <a:defRPr>
                <a:solidFill>
                  <a:schemeClr val="bg1"/>
                </a:solidFill>
              </a:defRPr>
            </a:lvl1pPr>
          </a:lstStyle>
          <a:p>
            <a:r>
              <a:rPr lang="de-CH"/>
              <a:t>08.02.2023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a:xfrm>
            <a:off x="4259262" y="6383848"/>
            <a:ext cx="6572221" cy="365125"/>
          </a:xfrm>
          <a:prstGeom prst="rect">
            <a:avLst/>
          </a:prstGeom>
        </p:spPr>
        <p:txBody>
          <a:bodyPr/>
          <a:lstStyle>
            <a:lvl1pPr>
              <a:defRPr>
                <a:solidFill>
                  <a:schemeClr val="bg1"/>
                </a:solidFill>
              </a:defRPr>
            </a:lvl1pPr>
          </a:lstStyle>
          <a:p>
            <a:r>
              <a:rPr lang="en-US"/>
              <a:t>S. Dallmeier-Tiessen | CERN OS Policy </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
        <p:nvSpPr>
          <p:cNvPr id="11" name="TextBox 10">
            <a:extLst>
              <a:ext uri="{FF2B5EF4-FFF2-40B4-BE49-F238E27FC236}">
                <a16:creationId xmlns:a16="http://schemas.microsoft.com/office/drawing/2014/main" id="{A765F68F-2188-418E-BE27-849298792BBB}"/>
              </a:ext>
            </a:extLst>
          </p:cNvPr>
          <p:cNvSpPr txBox="1"/>
          <p:nvPr userDrawn="1"/>
        </p:nvSpPr>
        <p:spPr>
          <a:xfrm>
            <a:off x="888739" y="6308491"/>
            <a:ext cx="886781" cy="549509"/>
          </a:xfrm>
          <a:prstGeom prst="rect">
            <a:avLst/>
          </a:prstGeom>
          <a:noFill/>
        </p:spPr>
        <p:txBody>
          <a:bodyPr wrap="none" rtlCol="0">
            <a:spAutoFit/>
          </a:bodyPr>
          <a:lstStyle/>
          <a:p>
            <a:pPr>
              <a:lnSpc>
                <a:spcPct val="90000"/>
              </a:lnSpc>
            </a:pPr>
            <a:r>
              <a:rPr lang="en-US" sz="1050" b="0" i="0" dirty="0">
                <a:solidFill>
                  <a:schemeClr val="bg1"/>
                </a:solidFill>
                <a:latin typeface="Optima" panose="02000503060000020004" pitchFamily="2" charset="0"/>
              </a:rPr>
              <a:t>Scientific</a:t>
            </a:r>
          </a:p>
          <a:p>
            <a:pPr>
              <a:lnSpc>
                <a:spcPct val="90000"/>
              </a:lnSpc>
            </a:pPr>
            <a:r>
              <a:rPr lang="en-US" sz="1050" b="0" i="0" dirty="0">
                <a:solidFill>
                  <a:schemeClr val="bg1"/>
                </a:solidFill>
                <a:latin typeface="Optima" panose="02000503060000020004" pitchFamily="2" charset="0"/>
              </a:rPr>
              <a:t>Information</a:t>
            </a:r>
          </a:p>
          <a:p>
            <a:pPr>
              <a:lnSpc>
                <a:spcPct val="90000"/>
              </a:lnSpc>
            </a:pPr>
            <a:r>
              <a:rPr lang="en-US" sz="1050" b="0" i="0" dirty="0">
                <a:solidFill>
                  <a:schemeClr val="bg1"/>
                </a:solidFill>
                <a:latin typeface="Optima" panose="02000503060000020004" pitchFamily="2" charset="0"/>
              </a:rPr>
              <a:t>Service</a:t>
            </a:r>
          </a:p>
        </p:txBody>
      </p:sp>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Date Placeholder 10">
            <a:extLst>
              <a:ext uri="{FF2B5EF4-FFF2-40B4-BE49-F238E27FC236}">
                <a16:creationId xmlns:a16="http://schemas.microsoft.com/office/drawing/2014/main" id="{BB37F49E-EA73-71ED-DDB9-D752727AC8EE}"/>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4" name="Footer Placeholder 11">
            <a:extLst>
              <a:ext uri="{FF2B5EF4-FFF2-40B4-BE49-F238E27FC236}">
                <a16:creationId xmlns:a16="http://schemas.microsoft.com/office/drawing/2014/main" id="{129981BB-96D1-B954-8E9C-A6E7926AE774}"/>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5" name="Rectangle 4">
            <a:extLst>
              <a:ext uri="{FF2B5EF4-FFF2-40B4-BE49-F238E27FC236}">
                <a16:creationId xmlns:a16="http://schemas.microsoft.com/office/drawing/2014/main" id="{33396263-7D88-4BE5-1BF6-714E91726B3A}"/>
              </a:ext>
            </a:extLst>
          </p:cNvPr>
          <p:cNvSpPr/>
          <p:nvPr userDrawn="1"/>
        </p:nvSpPr>
        <p:spPr>
          <a:xfrm flipH="1">
            <a:off x="12151248" y="0"/>
            <a:ext cx="45719" cy="68580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6FADC12F-DD49-5766-76CA-40B31DFEA3E9}"/>
              </a:ext>
            </a:extLst>
          </p:cNvPr>
          <p:cNvSpPr/>
          <p:nvPr userDrawn="1"/>
        </p:nvSpPr>
        <p:spPr>
          <a:xfrm flipH="1">
            <a:off x="12151248" y="1076632"/>
            <a:ext cx="45719" cy="578136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74CF94E5-6353-FC6D-7CEE-1AF382A204AA}"/>
              </a:ext>
            </a:extLst>
          </p:cNvPr>
          <p:cNvSpPr/>
          <p:nvPr userDrawn="1"/>
        </p:nvSpPr>
        <p:spPr>
          <a:xfrm flipH="1">
            <a:off x="12151248" y="1700808"/>
            <a:ext cx="45719" cy="515719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32BA7D7-4DFA-B155-9A2E-1B37D0EF9764}"/>
              </a:ext>
            </a:extLst>
          </p:cNvPr>
          <p:cNvSpPr/>
          <p:nvPr userDrawn="1"/>
        </p:nvSpPr>
        <p:spPr>
          <a:xfrm flipH="1">
            <a:off x="12151248" y="2592288"/>
            <a:ext cx="45719" cy="41490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6D1CE796-1DAC-ADF9-EAD2-A9F076935379}"/>
              </a:ext>
            </a:extLst>
          </p:cNvPr>
          <p:cNvSpPr/>
          <p:nvPr userDrawn="1"/>
        </p:nvSpPr>
        <p:spPr>
          <a:xfrm flipH="1">
            <a:off x="12151248" y="3212976"/>
            <a:ext cx="45719" cy="35210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E3CF95CC-CA45-39EE-42E5-C53AA4F1C9A4}"/>
              </a:ext>
            </a:extLst>
          </p:cNvPr>
          <p:cNvSpPr/>
          <p:nvPr userDrawn="1"/>
        </p:nvSpPr>
        <p:spPr>
          <a:xfrm flipH="1">
            <a:off x="12151248" y="3645024"/>
            <a:ext cx="45719" cy="32129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Date Placeholder 10">
            <a:extLst>
              <a:ext uri="{FF2B5EF4-FFF2-40B4-BE49-F238E27FC236}">
                <a16:creationId xmlns:a16="http://schemas.microsoft.com/office/drawing/2014/main" id="{D36E4FED-F780-7F6E-5A06-D3A453101291}"/>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5" name="Footer Placeholder 11">
            <a:extLst>
              <a:ext uri="{FF2B5EF4-FFF2-40B4-BE49-F238E27FC236}">
                <a16:creationId xmlns:a16="http://schemas.microsoft.com/office/drawing/2014/main" id="{2E5F56DC-2A16-A30F-2A16-BB8BAB7756FB}"/>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8" name="Picture 7" descr="Logo&#10;&#10;Description automatically generated">
            <a:extLst>
              <a:ext uri="{FF2B5EF4-FFF2-40B4-BE49-F238E27FC236}">
                <a16:creationId xmlns:a16="http://schemas.microsoft.com/office/drawing/2014/main" id="{5C567C0B-873F-3E3F-14F5-E02350EDCAB0}"/>
              </a:ext>
            </a:extLst>
          </p:cNvPr>
          <p:cNvPicPr>
            <a:picLocks noChangeAspect="1"/>
          </p:cNvPicPr>
          <p:nvPr userDrawn="1"/>
        </p:nvPicPr>
        <p:blipFill>
          <a:blip r:embed="rId24"/>
          <a:stretch>
            <a:fillRect/>
          </a:stretch>
        </p:blipFill>
        <p:spPr>
          <a:xfrm>
            <a:off x="407987" y="6266608"/>
            <a:ext cx="1768268" cy="531105"/>
          </a:xfrm>
          <a:prstGeom prst="rect">
            <a:avLst/>
          </a:prstGeom>
        </p:spPr>
      </p:pic>
      <p:sp>
        <p:nvSpPr>
          <p:cNvPr id="5" name="Date Placeholder 10">
            <a:extLst>
              <a:ext uri="{FF2B5EF4-FFF2-40B4-BE49-F238E27FC236}">
                <a16:creationId xmlns:a16="http://schemas.microsoft.com/office/drawing/2014/main" id="{A4F2E4FE-20EC-378F-716D-A515EEF71819}"/>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9" name="Footer Placeholder 11">
            <a:extLst>
              <a:ext uri="{FF2B5EF4-FFF2-40B4-BE49-F238E27FC236}">
                <a16:creationId xmlns:a16="http://schemas.microsoft.com/office/drawing/2014/main" id="{3ED5AB82-DF07-8C96-9EA9-26A02B5E9B70}"/>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16F_A8762921.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cds.cern.ch/record/2856044"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hyperlink" Target="https://cds.cern.ch/record/2856044"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microsoft.com/office/2018/10/relationships/comments" Target="../comments/modernComment_1174_4DEDDBB9.xml"/><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hyperlink" Target="https://cds.cern.ch/record/2856044"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cds.cern.ch/record/2856044"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cds.cern.ch/record/2856044"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cds.cern.ch/record/2856044"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microsoft.com/office/2018/10/relationships/comments" Target="../comments/modernComment_1172_8B438645.xm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cds.cern.ch/record/2856044"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microsoft.com/office/2018/10/relationships/comments" Target="../comments/modernComment_117A_88D8596.xm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hyperlink" Target="https://cds.cern.ch/record/2856044"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microsoft.com/office/2018/10/relationships/comments" Target="../comments/modernComment_1168_B9132795.xml"/><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624012" y="3562709"/>
            <a:ext cx="11232628" cy="2019556"/>
          </a:xfrm>
        </p:spPr>
        <p:txBody>
          <a:bodyPr/>
          <a:lstStyle/>
          <a:p>
            <a:r>
              <a:rPr lang="en-US" sz="4500" dirty="0"/>
              <a:t>CERN Open Science Policy</a:t>
            </a:r>
            <a:br>
              <a:rPr lang="en-US" sz="4500" dirty="0"/>
            </a:br>
            <a:r>
              <a:rPr lang="en-GB" sz="3600" dirty="0">
                <a:solidFill>
                  <a:schemeClr val="accent2">
                    <a:lumMod val="40000"/>
                    <a:lumOff val="60000"/>
                  </a:schemeClr>
                </a:solidFill>
              </a:rPr>
              <a:t>Open Education, Training &amp; Outreach</a:t>
            </a:r>
            <a:endParaRPr lang="en-US" sz="4500" dirty="0">
              <a:solidFill>
                <a:schemeClr val="accent2">
                  <a:lumMod val="40000"/>
                  <a:lumOff val="60000"/>
                </a:schemeClr>
              </a:solidFill>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7" y="5766968"/>
            <a:ext cx="11376026" cy="803787"/>
          </a:xfrm>
        </p:spPr>
        <p:txBody>
          <a:bodyPr/>
          <a:lstStyle/>
          <a:p>
            <a:pPr algn="r"/>
            <a:r>
              <a:rPr lang="en-US" b="1" dirty="0">
                <a:solidFill>
                  <a:srgbClr val="C6DCF6"/>
                </a:solidFill>
              </a:rPr>
              <a:t>Tim Smith and Sarah Zoechling </a:t>
            </a:r>
            <a:r>
              <a:rPr lang="en-US" dirty="0">
                <a:solidFill>
                  <a:srgbClr val="C6DCF6"/>
                </a:solidFill>
              </a:rPr>
              <a:t>for the </a:t>
            </a:r>
            <a:br>
              <a:rPr lang="en-US" b="1" dirty="0">
                <a:solidFill>
                  <a:srgbClr val="C6DCF6"/>
                </a:solidFill>
              </a:rPr>
            </a:br>
            <a:r>
              <a:rPr lang="en-US" dirty="0">
                <a:solidFill>
                  <a:srgbClr val="C6DCF6"/>
                </a:solidFill>
              </a:rPr>
              <a:t>Open Science Strategy Working Group</a:t>
            </a:r>
            <a:r>
              <a:rPr lang="en-US" sz="1800" dirty="0">
                <a:solidFill>
                  <a:srgbClr val="C6DCF6"/>
                </a:solidFill>
              </a:rPr>
              <a:t> | April 2023</a:t>
            </a:r>
            <a:endParaRPr lang="en-US" dirty="0">
              <a:solidFill>
                <a:srgbClr val="C6DCF6"/>
              </a:solidFil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10</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9" name="Rectangle 28">
            <a:extLst>
              <a:ext uri="{FF2B5EF4-FFF2-40B4-BE49-F238E27FC236}">
                <a16:creationId xmlns:a16="http://schemas.microsoft.com/office/drawing/2014/main" id="{8195FFB5-A413-6E5C-EA1C-17E77064C028}"/>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9616235" cy="5074479"/>
          </a:xfrm>
        </p:spPr>
        <p:txBody>
          <a:bodyPr/>
          <a:lstStyle/>
          <a:p>
            <a:r>
              <a:rPr lang="en-GB" sz="2000" b="0" i="1" dirty="0"/>
              <a:t>“CERN is committed to developing training courses to facilitate the adoption of open science and equip researchers and supporting personnel at all levels with the necessary skills and expertise to conduct research in an open and reusable (FAIR) way. Furthermore, CERN commits to facilitating the use of open educational material in teaching/education at schools and universities. CERN encourages the preparation of resources to engage pupils and teachers, both inside and outside the classroom setting, in interactive learning exercises with open datasets and software products. Wherever possible, CERN links open data, software, hardware and additional open resources to published research articles so that they can be used in university courses to practise research and corresponding methodologies (e.g. statistics, machine learning).” </a:t>
            </a:r>
          </a:p>
          <a:p>
            <a:endParaRPr lang="en-GB" sz="1600" b="0" dirty="0"/>
          </a:p>
          <a:p>
            <a:pPr algn="r"/>
            <a:r>
              <a:rPr lang="en-GB" sz="1400" b="0" dirty="0"/>
              <a:t>see Open Science Policy</a:t>
            </a:r>
            <a:r>
              <a:rPr lang="en-GB" sz="1400" dirty="0">
                <a:effectLst/>
                <a:latin typeface="Calibri Light" panose="020F0302020204030204" pitchFamily="34" charset="0"/>
                <a:ea typeface="Calibri" panose="020F0502020204030204" pitchFamily="34" charset="0"/>
              </a:rPr>
              <a:t>: </a:t>
            </a:r>
            <a:r>
              <a:rPr lang="en-GB" sz="1400" u="sng" dirty="0">
                <a:solidFill>
                  <a:srgbClr val="0563C1"/>
                </a:solidFill>
                <a:effectLst/>
                <a:latin typeface="Calibri Light" panose="020F0302020204030204" pitchFamily="34" charset="0"/>
                <a:ea typeface="Calibri" panose="020F0502020204030204" pitchFamily="34" charset="0"/>
              </a:rPr>
              <a:t>https://cds.cern.ch/record/2835057</a:t>
            </a:r>
            <a:endParaRPr lang="en-US" sz="1400" b="1" dirty="0">
              <a:solidFill>
                <a:schemeClr val="bg2">
                  <a:lumMod val="10000"/>
                </a:schemeClr>
              </a:solidFill>
            </a:endParaRPr>
          </a:p>
          <a:p>
            <a:endParaRPr lang="en-GB" sz="2000" b="0"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Tree>
    <p:extLst>
      <p:ext uri="{BB962C8B-B14F-4D97-AF65-F5344CB8AC3E}">
        <p14:creationId xmlns:p14="http://schemas.microsoft.com/office/powerpoint/2010/main" val="2826316065"/>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11</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9616235" cy="5074479"/>
          </a:xfrm>
        </p:spPr>
        <p:txBody>
          <a:bodyPr/>
          <a:lstStyle/>
          <a:p>
            <a:r>
              <a:rPr lang="en-GB" sz="2000" b="0" i="1" dirty="0"/>
              <a:t>“CERN is committed to developing training courses to facilitate the adoption of open science and equip researchers and supporting personnel at all levels with the necessary skills and expertise to conduct research in an open and reusable (FAIR) way. </a:t>
            </a:r>
          </a:p>
          <a:p>
            <a:r>
              <a:rPr lang="en-GB" sz="2000" b="0" i="1" dirty="0"/>
              <a:t>Furthermore, CERN commits to facilitating the use of open educational material in teaching/education at schools and universities. CERN encourages the preparation of resources to engage pupils and teachers, both inside and outside the classroom setting, in interactive learning exercises with open datasets and software products. Wherever possible, CERN links open data, software, hardware and additional open resources to published research articles so that they can be used in university courses to practise research and corresponding methodologies (e.g. statistics, machine learning).” </a:t>
            </a:r>
          </a:p>
          <a:p>
            <a:pPr algn="r"/>
            <a:r>
              <a:rPr lang="en-GB" sz="1400" b="0" dirty="0"/>
              <a:t>see Open Science Policy</a:t>
            </a:r>
            <a:r>
              <a:rPr lang="en-GB" sz="1400" dirty="0">
                <a:effectLst/>
                <a:latin typeface="Calibri Light" panose="020F0302020204030204" pitchFamily="34" charset="0"/>
                <a:ea typeface="Calibri" panose="020F0502020204030204" pitchFamily="34" charset="0"/>
              </a:rPr>
              <a:t>: </a:t>
            </a:r>
            <a:r>
              <a:rPr lang="en-GB" sz="1400" u="sng" dirty="0">
                <a:solidFill>
                  <a:srgbClr val="0563C1"/>
                </a:solidFill>
                <a:effectLst/>
                <a:latin typeface="Calibri Light" panose="020F0302020204030204" pitchFamily="34" charset="0"/>
                <a:ea typeface="Calibri" panose="020F0502020204030204" pitchFamily="34" charset="0"/>
              </a:rPr>
              <a:t>https://cds.cern.ch/record/2835057</a:t>
            </a:r>
            <a:endParaRPr lang="en-US" sz="1400" b="1" dirty="0">
              <a:solidFill>
                <a:schemeClr val="bg2">
                  <a:lumMod val="10000"/>
                </a:schemeClr>
              </a:solidFill>
            </a:endParaRPr>
          </a:p>
          <a:p>
            <a:endParaRPr lang="en-GB" sz="2000" b="0"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4" name="TextBox 3">
            <a:extLst>
              <a:ext uri="{FF2B5EF4-FFF2-40B4-BE49-F238E27FC236}">
                <a16:creationId xmlns:a16="http://schemas.microsoft.com/office/drawing/2014/main" id="{5EBD2B68-EF8E-6B35-6857-199D4DD343B0}"/>
              </a:ext>
            </a:extLst>
          </p:cNvPr>
          <p:cNvSpPr txBox="1"/>
          <p:nvPr/>
        </p:nvSpPr>
        <p:spPr>
          <a:xfrm>
            <a:off x="9757512" y="3514311"/>
            <a:ext cx="2700068" cy="553998"/>
          </a:xfrm>
          <a:prstGeom prst="rect">
            <a:avLst/>
          </a:prstGeom>
          <a:noFill/>
        </p:spPr>
        <p:txBody>
          <a:bodyPr wrap="square" lIns="0" tIns="0" rIns="0" bIns="0" rtlCol="0">
            <a:spAutoFit/>
          </a:bodyPr>
          <a:lstStyle/>
          <a:p>
            <a:pPr algn="ctr"/>
            <a:r>
              <a:rPr lang="en-US" dirty="0">
                <a:solidFill>
                  <a:schemeClr val="accent2"/>
                </a:solidFill>
              </a:rPr>
              <a:t>Education &amp; </a:t>
            </a:r>
            <a:br>
              <a:rPr lang="en-US" dirty="0">
                <a:solidFill>
                  <a:schemeClr val="accent2"/>
                </a:solidFill>
              </a:rPr>
            </a:br>
            <a:r>
              <a:rPr lang="en-US" dirty="0">
                <a:solidFill>
                  <a:schemeClr val="accent2"/>
                </a:solidFill>
              </a:rPr>
              <a:t>Outreach</a:t>
            </a:r>
            <a:endParaRPr lang="en-GB" dirty="0">
              <a:solidFill>
                <a:schemeClr val="accent2"/>
              </a:solidFill>
            </a:endParaRPr>
          </a:p>
        </p:txBody>
      </p:sp>
      <p:sp>
        <p:nvSpPr>
          <p:cNvPr id="5" name="TextBox 4">
            <a:extLst>
              <a:ext uri="{FF2B5EF4-FFF2-40B4-BE49-F238E27FC236}">
                <a16:creationId xmlns:a16="http://schemas.microsoft.com/office/drawing/2014/main" id="{092C80C9-84E2-C270-1F11-A4A7AD582D44}"/>
              </a:ext>
            </a:extLst>
          </p:cNvPr>
          <p:cNvSpPr txBox="1"/>
          <p:nvPr/>
        </p:nvSpPr>
        <p:spPr>
          <a:xfrm>
            <a:off x="9697583" y="1687518"/>
            <a:ext cx="2700068" cy="276999"/>
          </a:xfrm>
          <a:prstGeom prst="rect">
            <a:avLst/>
          </a:prstGeom>
          <a:noFill/>
        </p:spPr>
        <p:txBody>
          <a:bodyPr wrap="square" lIns="0" tIns="0" rIns="0" bIns="0" rtlCol="0">
            <a:spAutoFit/>
          </a:bodyPr>
          <a:lstStyle/>
          <a:p>
            <a:pPr algn="ctr"/>
            <a:r>
              <a:rPr lang="en-US" dirty="0">
                <a:solidFill>
                  <a:schemeClr val="accent2"/>
                </a:solidFill>
              </a:rPr>
              <a:t>Training</a:t>
            </a:r>
            <a:endParaRPr lang="en-GB" dirty="0">
              <a:solidFill>
                <a:schemeClr val="accent2"/>
              </a:solidFill>
            </a:endParaRPr>
          </a:p>
        </p:txBody>
      </p:sp>
      <p:sp>
        <p:nvSpPr>
          <p:cNvPr id="9" name="Title 2">
            <a:extLst>
              <a:ext uri="{FF2B5EF4-FFF2-40B4-BE49-F238E27FC236}">
                <a16:creationId xmlns:a16="http://schemas.microsoft.com/office/drawing/2014/main" id="{AB76EFDE-5626-E24C-2144-F3E6DD54CF3D}"/>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10" name="Rectangle 9">
            <a:extLst>
              <a:ext uri="{FF2B5EF4-FFF2-40B4-BE49-F238E27FC236}">
                <a16:creationId xmlns:a16="http://schemas.microsoft.com/office/drawing/2014/main" id="{859714FC-2305-8D34-9CB9-E20761BFE35C}"/>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7207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12</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6" y="1412948"/>
            <a:ext cx="6762477" cy="5074479"/>
          </a:xfrm>
        </p:spPr>
        <p:txBody>
          <a:bodyPr/>
          <a:lstStyle/>
          <a:p>
            <a:pPr>
              <a:lnSpc>
                <a:spcPct val="115000"/>
              </a:lnSpc>
              <a:spcBef>
                <a:spcPts val="1400"/>
              </a:spcBef>
              <a:spcAft>
                <a:spcPts val="400"/>
              </a:spcAft>
            </a:pPr>
            <a:r>
              <a:rPr lang="en-GB" sz="2400" b="1" dirty="0">
                <a:solidFill>
                  <a:schemeClr val="accent2"/>
                </a:solidFill>
                <a:effectLst/>
                <a:latin typeface="Arial" panose="020B0604020202020204" pitchFamily="34" charset="0"/>
              </a:rPr>
              <a:t>How can we implement this Open Science Policy in our practice?</a:t>
            </a:r>
          </a:p>
          <a:p>
            <a:pPr marL="342900" indent="-342900">
              <a:lnSpc>
                <a:spcPct val="115000"/>
              </a:lnSpc>
              <a:spcBef>
                <a:spcPts val="1000"/>
              </a:spcBef>
              <a:spcAft>
                <a:spcPts val="200"/>
              </a:spcAft>
              <a:buClr>
                <a:schemeClr val="accent2"/>
              </a:buClr>
              <a:buFont typeface="Wingdings" panose="05000000000000000000" pitchFamily="2" charset="2"/>
              <a:buChar char="ð"/>
            </a:pPr>
            <a:r>
              <a:rPr lang="en-GB" sz="2000" dirty="0">
                <a:effectLst/>
                <a:latin typeface="Calibri" panose="020F0502020204030204" pitchFamily="34" charset="0"/>
                <a:ea typeface="Calibri" panose="020F0502020204030204" pitchFamily="34" charset="0"/>
              </a:rPr>
              <a:t>CERN Open Science Policy: Implementation Plan</a:t>
            </a:r>
            <a:br>
              <a:rPr lang="en-GB" sz="2000" dirty="0">
                <a:effectLst/>
                <a:latin typeface="Calibri" panose="020F0502020204030204" pitchFamily="34" charset="0"/>
                <a:ea typeface="Calibri" panose="020F0502020204030204" pitchFamily="34" charset="0"/>
              </a:rPr>
            </a:br>
            <a:r>
              <a:rPr lang="en-GB" sz="1600" u="sng" dirty="0">
                <a:hlinkClick r:id="rId3"/>
              </a:rPr>
              <a:t>https://cds.cern.ch/record/2856044</a:t>
            </a:r>
            <a:endParaRPr lang="en-GB" sz="2000" b="0" dirty="0">
              <a:effectLst/>
              <a:ea typeface="Arial" panose="020B0604020202020204" pitchFamily="34" charset="0"/>
            </a:endParaRPr>
          </a:p>
          <a:p>
            <a:pPr marL="342900" indent="-342900">
              <a:lnSpc>
                <a:spcPct val="115000"/>
              </a:lnSpc>
              <a:spcBef>
                <a:spcPts val="1000"/>
              </a:spcBef>
              <a:spcAft>
                <a:spcPts val="200"/>
              </a:spcAft>
              <a:buClr>
                <a:schemeClr val="accent2"/>
              </a:buClr>
              <a:buFont typeface="Wingdings" panose="05000000000000000000" pitchFamily="2" charset="2"/>
              <a:buChar char="ð"/>
            </a:pPr>
            <a:endParaRPr lang="en-GB" sz="2000" b="0" i="1" dirty="0">
              <a:effectLst/>
              <a:latin typeface="Arial" panose="020B0604020202020204" pitchFamily="34" charset="0"/>
              <a:ea typeface="Arial" panose="020B0604020202020204" pitchFamily="34" charset="0"/>
            </a:endParaRPr>
          </a:p>
          <a:p>
            <a:pPr marL="1079500" lvl="1" indent="-457200">
              <a:lnSpc>
                <a:spcPct val="150000"/>
              </a:lnSpc>
              <a:buClr>
                <a:schemeClr val="accent2"/>
              </a:buClr>
              <a:buFont typeface="+mj-lt"/>
              <a:buAutoNum type="romanLcPeriod"/>
            </a:pPr>
            <a:r>
              <a:rPr lang="en-GB" dirty="0">
                <a:latin typeface="Segoe UI" panose="020B0502040204020203" pitchFamily="34" charset="0"/>
              </a:rPr>
              <a:t>d</a:t>
            </a:r>
            <a:r>
              <a:rPr lang="en-GB" sz="1800" dirty="0">
                <a:effectLst/>
                <a:latin typeface="Segoe UI" panose="020B0502040204020203" pitchFamily="34" charset="0"/>
              </a:rPr>
              <a:t>raft definitions,</a:t>
            </a:r>
          </a:p>
          <a:p>
            <a:pPr marL="1079500" lvl="1" indent="-457200">
              <a:lnSpc>
                <a:spcPct val="150000"/>
              </a:lnSpc>
              <a:buClr>
                <a:schemeClr val="accent2"/>
              </a:buClr>
              <a:buFont typeface="+mj-lt"/>
              <a:buAutoNum type="romanLcPeriod"/>
            </a:pPr>
            <a:r>
              <a:rPr lang="en-GB" sz="1800" dirty="0">
                <a:effectLst/>
                <a:latin typeface="Segoe UI" panose="020B0502040204020203" pitchFamily="34" charset="0"/>
              </a:rPr>
              <a:t>draft aims and  </a:t>
            </a:r>
          </a:p>
          <a:p>
            <a:pPr marL="1079500" lvl="1" indent="-457200">
              <a:lnSpc>
                <a:spcPct val="150000"/>
              </a:lnSpc>
              <a:buClr>
                <a:schemeClr val="accent2"/>
              </a:buClr>
              <a:buFont typeface="+mj-lt"/>
              <a:buAutoNum type="romanLcPeriod"/>
            </a:pPr>
            <a:r>
              <a:rPr lang="en-GB" sz="1800" dirty="0">
                <a:effectLst/>
                <a:latin typeface="Segoe UI" panose="020B0502040204020203" pitchFamily="34" charset="0"/>
              </a:rPr>
              <a:t>iterate with practitioners</a:t>
            </a: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pic>
        <p:nvPicPr>
          <p:cNvPr id="8" name="Picture 7">
            <a:extLst>
              <a:ext uri="{FF2B5EF4-FFF2-40B4-BE49-F238E27FC236}">
                <a16:creationId xmlns:a16="http://schemas.microsoft.com/office/drawing/2014/main" id="{4ECCCEF1-4D30-1390-3A93-643A23821B3F}"/>
              </a:ext>
            </a:extLst>
          </p:cNvPr>
          <p:cNvPicPr>
            <a:picLocks noChangeAspect="1"/>
          </p:cNvPicPr>
          <p:nvPr/>
        </p:nvPicPr>
        <p:blipFill>
          <a:blip r:embed="rId4"/>
          <a:stretch>
            <a:fillRect/>
          </a:stretch>
        </p:blipFill>
        <p:spPr>
          <a:xfrm>
            <a:off x="7553331" y="1248088"/>
            <a:ext cx="3568833" cy="46228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2" name="Title 2">
            <a:extLst>
              <a:ext uri="{FF2B5EF4-FFF2-40B4-BE49-F238E27FC236}">
                <a16:creationId xmlns:a16="http://schemas.microsoft.com/office/drawing/2014/main" id="{495CECD3-4FEE-52F6-8650-789C97341A8E}"/>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13" name="Rectangle 12">
            <a:extLst>
              <a:ext uri="{FF2B5EF4-FFF2-40B4-BE49-F238E27FC236}">
                <a16:creationId xmlns:a16="http://schemas.microsoft.com/office/drawing/2014/main" id="{8F860C68-17ED-543F-3A3C-05EEACA0ED27}"/>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36168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13</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9" name="Rectangle 28">
            <a:extLst>
              <a:ext uri="{FF2B5EF4-FFF2-40B4-BE49-F238E27FC236}">
                <a16:creationId xmlns:a16="http://schemas.microsoft.com/office/drawing/2014/main" id="{8195FFB5-A413-6E5C-EA1C-17E77064C028}"/>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1" cy="5074479"/>
          </a:xfrm>
        </p:spPr>
        <p:txBody>
          <a:bodyPr/>
          <a:lstStyle/>
          <a:p>
            <a:pPr>
              <a:lnSpc>
                <a:spcPct val="115000"/>
              </a:lnSpc>
              <a:spcBef>
                <a:spcPts val="1400"/>
              </a:spcBef>
              <a:spcAft>
                <a:spcPts val="400"/>
              </a:spcAft>
            </a:pPr>
            <a:r>
              <a:rPr lang="en-GB" sz="2400" b="1" dirty="0">
                <a:solidFill>
                  <a:schemeClr val="accent2"/>
                </a:solidFill>
                <a:effectLst/>
                <a:latin typeface="Arial" panose="020B0604020202020204" pitchFamily="34" charset="0"/>
              </a:rPr>
              <a:t>Draft definitions (in this context):</a:t>
            </a:r>
          </a:p>
          <a:p>
            <a:pPr marL="285750" indent="-285750">
              <a:lnSpc>
                <a:spcPct val="115000"/>
              </a:lnSpc>
              <a:spcBef>
                <a:spcPts val="1000"/>
              </a:spcBef>
              <a:spcAft>
                <a:spcPts val="200"/>
              </a:spcAft>
              <a:buClr>
                <a:schemeClr val="accent2"/>
              </a:buClr>
              <a:buFont typeface="Wingdings" panose="05000000000000000000" pitchFamily="2" charset="2"/>
              <a:buChar char="v"/>
            </a:pPr>
            <a:r>
              <a:rPr lang="en-GB" sz="2000" dirty="0">
                <a:effectLst/>
                <a:latin typeface="Calibri" panose="020F0502020204030204" pitchFamily="34" charset="0"/>
                <a:ea typeface="Calibri" panose="020F0502020204030204" pitchFamily="34" charset="0"/>
              </a:rPr>
              <a:t>Training: </a:t>
            </a:r>
            <a:r>
              <a:rPr lang="en-GB" sz="2000" b="0" dirty="0">
                <a:effectLst/>
                <a:latin typeface="Calibri" panose="020F0502020204030204" pitchFamily="34" charset="0"/>
                <a:ea typeface="Calibri" panose="020F0502020204030204" pitchFamily="34" charset="0"/>
              </a:rPr>
              <a:t>within CERN, refers to activities that promote the building of capacity on Open Science related activities/practices.</a:t>
            </a:r>
            <a:endParaRPr lang="en-GB" sz="2000" b="0" dirty="0">
              <a:effectLst/>
              <a:latin typeface="Arial" panose="020B0604020202020204" pitchFamily="34" charset="0"/>
              <a:ea typeface="Arial" panose="020B0604020202020204" pitchFamily="34" charset="0"/>
            </a:endParaRPr>
          </a:p>
          <a:p>
            <a:pPr marL="285750" indent="-285750">
              <a:lnSpc>
                <a:spcPct val="115000"/>
              </a:lnSpc>
              <a:spcBef>
                <a:spcPts val="1000"/>
              </a:spcBef>
              <a:spcAft>
                <a:spcPts val="200"/>
              </a:spcAft>
              <a:buClr>
                <a:schemeClr val="accent2"/>
              </a:buClr>
              <a:buFont typeface="Wingdings" panose="05000000000000000000" pitchFamily="2" charset="2"/>
              <a:buChar char="v"/>
            </a:pPr>
            <a:r>
              <a:rPr lang="en-GB" sz="2000" dirty="0">
                <a:effectLst/>
                <a:latin typeface="Calibri" panose="020F0502020204030204" pitchFamily="34" charset="0"/>
                <a:ea typeface="Calibri" panose="020F0502020204030204" pitchFamily="34" charset="0"/>
              </a:rPr>
              <a:t>Education: </a:t>
            </a:r>
            <a:r>
              <a:rPr lang="en-GB" sz="2000" b="0" dirty="0">
                <a:effectLst/>
                <a:latin typeface="Calibri" panose="020F0502020204030204" pitchFamily="34" charset="0"/>
                <a:ea typeface="Calibri" panose="020F0502020204030204" pitchFamily="34" charset="0"/>
              </a:rPr>
              <a:t>beyond CERN (especially focusing on school and university students), refers to activities that promote the conceptual understanding of CERN’s scientific domains (e.g. physics and engineering) and how the nature of science (e.g. “science is a social endeavour”) is facilitated by Open Science practices.</a:t>
            </a:r>
            <a:endParaRPr lang="en-GB" sz="2000" b="0" dirty="0">
              <a:effectLst/>
              <a:latin typeface="Arial" panose="020B0604020202020204" pitchFamily="34" charset="0"/>
              <a:ea typeface="Arial" panose="020B0604020202020204" pitchFamily="34" charset="0"/>
            </a:endParaRPr>
          </a:p>
          <a:p>
            <a:pPr marL="285750" indent="-285750">
              <a:lnSpc>
                <a:spcPct val="115000"/>
              </a:lnSpc>
              <a:spcBef>
                <a:spcPts val="1000"/>
              </a:spcBef>
              <a:spcAft>
                <a:spcPts val="200"/>
              </a:spcAft>
              <a:buClr>
                <a:schemeClr val="accent2"/>
              </a:buClr>
              <a:buFont typeface="Wingdings" panose="05000000000000000000" pitchFamily="2" charset="2"/>
              <a:buChar char="v"/>
            </a:pPr>
            <a:r>
              <a:rPr lang="en-GB" sz="2000" dirty="0">
                <a:effectLst/>
                <a:latin typeface="Calibri" panose="020F0502020204030204" pitchFamily="34" charset="0"/>
                <a:ea typeface="Calibri" panose="020F0502020204030204" pitchFamily="34" charset="0"/>
              </a:rPr>
              <a:t>Outreach: </a:t>
            </a:r>
            <a:r>
              <a:rPr lang="en-GB" sz="2000" b="0" dirty="0">
                <a:effectLst/>
                <a:latin typeface="Calibri" panose="020F0502020204030204" pitchFamily="34" charset="0"/>
                <a:ea typeface="Calibri" panose="020F0502020204030204" pitchFamily="34" charset="0"/>
              </a:rPr>
              <a:t>beyond CERN (especially focusing on the general public), refers to activities that promote awareness of CERN’s field of research and research methods emphasising Open Science activities/practices.</a:t>
            </a:r>
          </a:p>
          <a:p>
            <a:pPr algn="r">
              <a:lnSpc>
                <a:spcPct val="115000"/>
              </a:lnSpc>
              <a:spcBef>
                <a:spcPts val="1000"/>
              </a:spcBef>
              <a:spcAft>
                <a:spcPts val="200"/>
              </a:spcAft>
              <a:buClr>
                <a:schemeClr val="accent3"/>
              </a:buClr>
            </a:pPr>
            <a:r>
              <a:rPr lang="en-GB" sz="1600" b="0" dirty="0"/>
              <a:t>see Implementation Plan</a:t>
            </a:r>
            <a:r>
              <a:rPr lang="en-GB" sz="1600" dirty="0">
                <a:solidFill>
                  <a:srgbClr val="2F2F2F"/>
                </a:solidFill>
                <a:ea typeface="Calibri" panose="020F0502020204030204" pitchFamily="34" charset="0"/>
              </a:rPr>
              <a:t>: </a:t>
            </a:r>
            <a:r>
              <a:rPr lang="en-GB" sz="1600" u="sng" dirty="0">
                <a:hlinkClick r:id="rId3"/>
              </a:rPr>
              <a:t>https://cds.cern.ch/record/2856044</a:t>
            </a:r>
            <a:endParaRPr lang="en-GB" sz="1600" b="0" dirty="0">
              <a:effectLst/>
              <a:ea typeface="Arial" panose="020B0604020202020204" pitchFamily="34" charset="0"/>
            </a:endParaRPr>
          </a:p>
          <a:p>
            <a:endParaRPr lang="en-GB" sz="2000" b="0"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Tree>
    <p:extLst>
      <p:ext uri="{BB962C8B-B14F-4D97-AF65-F5344CB8AC3E}">
        <p14:creationId xmlns:p14="http://schemas.microsoft.com/office/powerpoint/2010/main" val="3075582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14</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1" cy="5074479"/>
          </a:xfrm>
        </p:spPr>
        <p:txBody>
          <a:bodyPr/>
          <a:lstStyle/>
          <a:p>
            <a:pPr>
              <a:lnSpc>
                <a:spcPct val="115000"/>
              </a:lnSpc>
              <a:spcBef>
                <a:spcPts val="1400"/>
              </a:spcBef>
              <a:spcAft>
                <a:spcPts val="400"/>
              </a:spcAft>
            </a:pPr>
            <a:r>
              <a:rPr lang="en-GB" sz="2400" b="1" dirty="0">
                <a:solidFill>
                  <a:schemeClr val="accent2"/>
                </a:solidFill>
                <a:effectLst/>
                <a:latin typeface="Arial" panose="020B0604020202020204" pitchFamily="34" charset="0"/>
              </a:rPr>
              <a:t>Implementation</a:t>
            </a:r>
            <a:r>
              <a:rPr lang="en-GB" sz="1800" b="1" dirty="0">
                <a:solidFill>
                  <a:schemeClr val="accent2"/>
                </a:solidFill>
                <a:effectLst/>
                <a:latin typeface="Arial" panose="020B0604020202020204" pitchFamily="34" charset="0"/>
              </a:rPr>
              <a:t> </a:t>
            </a:r>
          </a:p>
          <a:p>
            <a:pPr marR="0" lvl="0" algn="l" defTabSz="914400" rtl="0" eaLnBrk="1" fontAlgn="auto" latinLnBrk="0" hangingPunct="1">
              <a:lnSpc>
                <a:spcPct val="115000"/>
              </a:lnSpc>
              <a:spcBef>
                <a:spcPts val="1000"/>
              </a:spcBef>
              <a:spcAft>
                <a:spcPts val="200"/>
              </a:spcAft>
              <a:buClr>
                <a:srgbClr val="E15E32"/>
              </a:buClr>
              <a:buSzTx/>
              <a:tabLst/>
              <a:defRPr/>
            </a:pPr>
            <a:r>
              <a:rPr lang="en-GB" sz="2000" b="0" i="1" dirty="0">
                <a:effectLst/>
                <a:latin typeface="Calibri" panose="020F0502020204030204" pitchFamily="34" charset="0"/>
                <a:ea typeface="Calibri" panose="020F0502020204030204" pitchFamily="34" charset="0"/>
              </a:rPr>
              <a:t>“Embedding Open Science in CERN’s Training, Education and Outreach efforts means providing </a:t>
            </a:r>
            <a:r>
              <a:rPr lang="en-GB" sz="2000" i="1" dirty="0">
                <a:effectLst/>
                <a:latin typeface="Calibri" panose="020F0502020204030204" pitchFamily="34" charset="0"/>
                <a:ea typeface="Calibri" panose="020F0502020204030204" pitchFamily="34" charset="0"/>
              </a:rPr>
              <a:t>training courses</a:t>
            </a:r>
            <a:r>
              <a:rPr lang="en-GB" sz="2000" b="0" i="1" dirty="0">
                <a:effectLst/>
                <a:latin typeface="Calibri" panose="020F0502020204030204" pitchFamily="34" charset="0"/>
                <a:ea typeface="Calibri" panose="020F0502020204030204" pitchFamily="34" charset="0"/>
              </a:rPr>
              <a:t> on the principles of </a:t>
            </a:r>
            <a:r>
              <a:rPr lang="en-GB" sz="2000" i="1" dirty="0">
                <a:effectLst/>
                <a:latin typeface="Calibri" panose="020F0502020204030204" pitchFamily="34" charset="0"/>
                <a:ea typeface="Calibri" panose="020F0502020204030204" pitchFamily="34" charset="0"/>
              </a:rPr>
              <a:t>Open Science </a:t>
            </a:r>
            <a:r>
              <a:rPr lang="en-GB" sz="2000" b="0" i="1" dirty="0">
                <a:effectLst/>
                <a:latin typeface="Calibri" panose="020F0502020204030204" pitchFamily="34" charset="0"/>
                <a:ea typeface="Calibri" panose="020F0502020204030204" pitchFamily="34" charset="0"/>
              </a:rPr>
              <a:t>(e.g. Open Data) and the tools used for practising Open Science </a:t>
            </a:r>
            <a:r>
              <a:rPr lang="en-GB" sz="2000" i="1" dirty="0">
                <a:effectLst/>
                <a:latin typeface="Calibri" panose="020F0502020204030204" pitchFamily="34" charset="0"/>
                <a:ea typeface="Calibri" panose="020F0502020204030204" pitchFamily="34" charset="0"/>
              </a:rPr>
              <a:t>within the CERN community</a:t>
            </a:r>
            <a:r>
              <a:rPr lang="en-GB" sz="2000" b="0" i="1" dirty="0">
                <a:effectLst/>
                <a:latin typeface="Calibri" panose="020F0502020204030204" pitchFamily="34" charset="0"/>
                <a:ea typeface="Calibri" panose="020F0502020204030204" pitchFamily="34" charset="0"/>
              </a:rPr>
              <a:t>. </a:t>
            </a:r>
            <a:r>
              <a:rPr lang="en-GB" sz="2000" i="1" dirty="0">
                <a:effectLst/>
                <a:latin typeface="Calibri" panose="020F0502020204030204" pitchFamily="34" charset="0"/>
                <a:ea typeface="Calibri" panose="020F0502020204030204" pitchFamily="34" charset="0"/>
              </a:rPr>
              <a:t>Beyond</a:t>
            </a:r>
            <a:r>
              <a:rPr lang="en-GB" sz="2000" b="0" i="1" dirty="0">
                <a:effectLst/>
                <a:latin typeface="Calibri" panose="020F0502020204030204" pitchFamily="34" charset="0"/>
                <a:ea typeface="Calibri" panose="020F0502020204030204" pitchFamily="34" charset="0"/>
              </a:rPr>
              <a:t> the CERN community, this also means making the </a:t>
            </a:r>
            <a:r>
              <a:rPr lang="en-GB" sz="2000" i="1" dirty="0">
                <a:effectLst/>
                <a:latin typeface="Calibri" panose="020F0502020204030204" pitchFamily="34" charset="0"/>
                <a:ea typeface="Calibri" panose="020F0502020204030204" pitchFamily="34" charset="0"/>
              </a:rPr>
              <a:t>Education and Outreach material </a:t>
            </a:r>
            <a:r>
              <a:rPr lang="en-GB" sz="2000" b="0" i="1" dirty="0">
                <a:effectLst/>
                <a:latin typeface="Calibri" panose="020F0502020204030204" pitchFamily="34" charset="0"/>
                <a:ea typeface="Calibri" panose="020F0502020204030204" pitchFamily="34" charset="0"/>
              </a:rPr>
              <a:t>used </a:t>
            </a:r>
            <a:r>
              <a:rPr lang="en-GB" sz="2000" i="1" dirty="0">
                <a:effectLst/>
                <a:latin typeface="Calibri" panose="020F0502020204030204" pitchFamily="34" charset="0"/>
                <a:ea typeface="Calibri" panose="020F0502020204030204" pitchFamily="34" charset="0"/>
              </a:rPr>
              <a:t>openly available</a:t>
            </a:r>
            <a:r>
              <a:rPr lang="en-GB" sz="2000" b="0" i="1" dirty="0">
                <a:effectLst/>
                <a:latin typeface="Calibri" panose="020F0502020204030204" pitchFamily="34" charset="0"/>
                <a:ea typeface="Calibri" panose="020F0502020204030204" pitchFamily="34" charset="0"/>
              </a:rPr>
              <a:t>. CERN aims to embody UNESCO’s definition of an Open Science organisation “aiming to make multilingual scientific knowledge openly available, accessible and reusable for everyone” (UNESCO 2021), through the following </a:t>
            </a:r>
            <a:r>
              <a:rPr lang="en-GB" sz="2000" i="1" dirty="0">
                <a:effectLst/>
                <a:latin typeface="Calibri" panose="020F0502020204030204" pitchFamily="34" charset="0"/>
                <a:ea typeface="Calibri" panose="020F0502020204030204" pitchFamily="34" charset="0"/>
              </a:rPr>
              <a:t>Open Science goals for (1) training, (2) education, and (3) outreach</a:t>
            </a:r>
            <a:r>
              <a:rPr lang="en-GB" sz="2000" b="0" i="1" dirty="0">
                <a:effectLst/>
                <a:latin typeface="Calibri" panose="020F0502020204030204" pitchFamily="34" charset="0"/>
                <a:ea typeface="Calibri" panose="020F0502020204030204" pitchFamily="34" charset="0"/>
              </a:rPr>
              <a:t>.” </a:t>
            </a:r>
          </a:p>
          <a:p>
            <a:pPr marR="0" lvl="0" algn="r" defTabSz="914400" rtl="0" eaLnBrk="1" fontAlgn="auto" latinLnBrk="0" hangingPunct="1">
              <a:lnSpc>
                <a:spcPct val="115000"/>
              </a:lnSpc>
              <a:spcBef>
                <a:spcPts val="1000"/>
              </a:spcBef>
              <a:spcAft>
                <a:spcPts val="200"/>
              </a:spcAft>
              <a:buClr>
                <a:srgbClr val="E15E32"/>
              </a:buClr>
              <a:buSzTx/>
              <a:tabLst/>
              <a:defRPr/>
            </a:pPr>
            <a:endParaRPr kumimoji="0" lang="en-GB" sz="2000" b="0" i="1" u="none" strike="noStrike" kern="1200" cap="none" spc="0" normalizeH="0" baseline="0" noProof="0" dirty="0">
              <a:ln>
                <a:noFill/>
              </a:ln>
              <a:solidFill>
                <a:srgbClr val="2F2F2F"/>
              </a:solidFill>
              <a:uLnTx/>
              <a:uFillTx/>
              <a:latin typeface="Calibri" panose="020F0502020204030204" pitchFamily="34" charset="0"/>
              <a:cs typeface="+mn-cs"/>
            </a:endParaRPr>
          </a:p>
          <a:p>
            <a:pPr algn="r">
              <a:lnSpc>
                <a:spcPct val="115000"/>
              </a:lnSpc>
              <a:spcBef>
                <a:spcPts val="1000"/>
              </a:spcBef>
              <a:spcAft>
                <a:spcPts val="200"/>
              </a:spcAft>
              <a:buClr>
                <a:schemeClr val="accent3"/>
              </a:buClr>
            </a:pPr>
            <a:r>
              <a:rPr lang="en-GB" sz="1400" b="0" dirty="0"/>
              <a:t>see Implementation Plan</a:t>
            </a:r>
            <a:r>
              <a:rPr lang="en-GB" sz="1400" dirty="0">
                <a:solidFill>
                  <a:srgbClr val="2F2F2F"/>
                </a:solidFill>
                <a:ea typeface="Calibri" panose="020F0502020204030204" pitchFamily="34" charset="0"/>
              </a:rPr>
              <a:t>: </a:t>
            </a:r>
            <a:r>
              <a:rPr lang="en-GB" sz="1400" u="sng" dirty="0">
                <a:hlinkClick r:id="rId4"/>
              </a:rPr>
              <a:t>https://cds.cern.ch/record/2856044</a:t>
            </a:r>
            <a:endParaRPr lang="en-GB" sz="1400" b="0" dirty="0">
              <a:effectLst/>
              <a:ea typeface="Arial" panose="020B0604020202020204" pitchFamily="34" charset="0"/>
            </a:endParaRPr>
          </a:p>
          <a:p>
            <a:endParaRPr lang="en-GB" sz="2000" b="0"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9" name="Title 2">
            <a:extLst>
              <a:ext uri="{FF2B5EF4-FFF2-40B4-BE49-F238E27FC236}">
                <a16:creationId xmlns:a16="http://schemas.microsoft.com/office/drawing/2014/main" id="{B844B1B6-44F9-2AF6-9A26-DC706F5D08ED}"/>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10" name="Rectangle 9">
            <a:extLst>
              <a:ext uri="{FF2B5EF4-FFF2-40B4-BE49-F238E27FC236}">
                <a16:creationId xmlns:a16="http://schemas.microsoft.com/office/drawing/2014/main" id="{A1684A5E-E4BB-1ADD-2A13-6725CEA2B870}"/>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07433913"/>
      </p:ext>
    </p:extLst>
  </p:cSld>
  <p:clrMapOvr>
    <a:masterClrMapping/>
  </p:clrMapOvr>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15</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1" cy="5074479"/>
          </a:xfrm>
        </p:spPr>
        <p:txBody>
          <a:bodyPr/>
          <a:lstStyle/>
          <a:p>
            <a:pPr>
              <a:lnSpc>
                <a:spcPct val="115000"/>
              </a:lnSpc>
            </a:pPr>
            <a:r>
              <a:rPr lang="en-GB" sz="2400" b="1" dirty="0">
                <a:solidFill>
                  <a:schemeClr val="accent2"/>
                </a:solidFill>
                <a:effectLst/>
                <a:latin typeface="Calibri" panose="020F0502020204030204" pitchFamily="34" charset="0"/>
                <a:ea typeface="Calibri" panose="020F0502020204030204" pitchFamily="34" charset="0"/>
              </a:rPr>
              <a:t>(1) Open Science Training aims:</a:t>
            </a:r>
            <a:endParaRPr lang="en-GB" sz="2400" dirty="0">
              <a:solidFill>
                <a:schemeClr val="accent2"/>
              </a:solidFill>
              <a:effectLst/>
              <a:latin typeface="Arial" panose="020B0604020202020204" pitchFamily="34" charset="0"/>
              <a:ea typeface="Arial" panose="020B0604020202020204" pitchFamily="34" charset="0"/>
            </a:endParaRPr>
          </a:p>
          <a:p>
            <a:pPr marL="722313" lvl="0" indent="-342900">
              <a:lnSpc>
                <a:spcPct val="115000"/>
              </a:lnSpc>
              <a:buClr>
                <a:schemeClr val="accent2"/>
              </a:buClr>
              <a:buFont typeface="Wingdings" panose="05000000000000000000" pitchFamily="2" charset="2"/>
              <a:buChar char="v"/>
            </a:pPr>
            <a:r>
              <a:rPr lang="en-GB" sz="1800" b="0" u="none" strike="noStrike" dirty="0">
                <a:effectLst/>
                <a:latin typeface="Calibri" panose="020F0502020204030204" pitchFamily="34" charset="0"/>
                <a:ea typeface="Calibri" panose="020F0502020204030204" pitchFamily="34" charset="0"/>
              </a:rPr>
              <a:t>establish training courses on the </a:t>
            </a:r>
            <a:r>
              <a:rPr lang="en-GB" sz="1800" u="none" strike="noStrike" dirty="0">
                <a:effectLst/>
                <a:latin typeface="Calibri" panose="020F0502020204030204" pitchFamily="34" charset="0"/>
                <a:ea typeface="Calibri" panose="020F0502020204030204" pitchFamily="34" charset="0"/>
              </a:rPr>
              <a:t>principles of Open Science covering FAIR data</a:t>
            </a:r>
            <a:r>
              <a:rPr lang="en-GB" sz="1800" b="0" u="none" strike="noStrike" dirty="0">
                <a:effectLst/>
                <a:latin typeface="Calibri" panose="020F0502020204030204" pitchFamily="34" charset="0"/>
                <a:ea typeface="Calibri" panose="020F0502020204030204" pitchFamily="34" charset="0"/>
              </a:rPr>
              <a:t>.</a:t>
            </a:r>
            <a:endParaRPr lang="en-GB" sz="1800" b="0" u="none" strike="noStrike" dirty="0">
              <a:effectLst/>
              <a:latin typeface="Arial" panose="020B0604020202020204" pitchFamily="34" charset="0"/>
              <a:ea typeface="Arial" panose="020B0604020202020204" pitchFamily="34" charset="0"/>
            </a:endParaRPr>
          </a:p>
          <a:p>
            <a:pPr marL="722313" lvl="0" indent="-342900">
              <a:lnSpc>
                <a:spcPct val="115000"/>
              </a:lnSpc>
              <a:buClr>
                <a:schemeClr val="accent2"/>
              </a:buClr>
              <a:buFont typeface="Wingdings" panose="05000000000000000000" pitchFamily="2" charset="2"/>
              <a:buChar char="v"/>
            </a:pPr>
            <a:r>
              <a:rPr lang="en-GB" sz="1800" b="0" u="none" strike="noStrike" dirty="0">
                <a:effectLst/>
                <a:latin typeface="Calibri" panose="020F0502020204030204" pitchFamily="34" charset="0"/>
                <a:ea typeface="Calibri" panose="020F0502020204030204" pitchFamily="34" charset="0"/>
              </a:rPr>
              <a:t>establish training courses on the </a:t>
            </a:r>
            <a:r>
              <a:rPr lang="en-GB" sz="1800" u="none" strike="noStrike" dirty="0">
                <a:effectLst/>
                <a:latin typeface="Calibri" panose="020F0502020204030204" pitchFamily="34" charset="0"/>
                <a:ea typeface="Calibri" panose="020F0502020204030204" pitchFamily="34" charset="0"/>
              </a:rPr>
              <a:t>practicalities of Data Management Plans, reusable analysis and analysis preservation services.</a:t>
            </a:r>
            <a:endParaRPr lang="en-GB" sz="1800" u="none" strike="noStrike" dirty="0">
              <a:effectLst/>
              <a:latin typeface="Arial" panose="020B0604020202020204" pitchFamily="34" charset="0"/>
              <a:ea typeface="Arial" panose="020B0604020202020204" pitchFamily="34" charset="0"/>
            </a:endParaRPr>
          </a:p>
          <a:p>
            <a:pPr marL="722313" lvl="0" indent="-342900">
              <a:lnSpc>
                <a:spcPct val="115000"/>
              </a:lnSpc>
              <a:buClr>
                <a:schemeClr val="accent2"/>
              </a:buClr>
              <a:buFont typeface="Wingdings" panose="05000000000000000000" pitchFamily="2" charset="2"/>
              <a:buChar char="v"/>
            </a:pPr>
            <a:r>
              <a:rPr lang="en-GB" sz="1800" b="0" u="none" strike="noStrike" dirty="0">
                <a:effectLst/>
                <a:latin typeface="Calibri" panose="020F0502020204030204" pitchFamily="34" charset="0"/>
                <a:ea typeface="Calibri" panose="020F0502020204030204" pitchFamily="34" charset="0"/>
              </a:rPr>
              <a:t>establish training courses on the </a:t>
            </a:r>
            <a:r>
              <a:rPr lang="en-GB" sz="1800" u="none" strike="noStrike" dirty="0">
                <a:effectLst/>
                <a:latin typeface="Calibri" panose="020F0502020204030204" pitchFamily="34" charset="0"/>
                <a:ea typeface="Calibri" panose="020F0502020204030204" pitchFamily="34" charset="0"/>
              </a:rPr>
              <a:t>practicalities of Open Access and Open Data publishing.</a:t>
            </a:r>
            <a:endParaRPr lang="en-GB" sz="1800" u="none" strike="noStrike" dirty="0">
              <a:effectLst/>
              <a:latin typeface="Arial" panose="020B0604020202020204" pitchFamily="34" charset="0"/>
              <a:ea typeface="Arial" panose="020B0604020202020204" pitchFamily="34" charset="0"/>
            </a:endParaRPr>
          </a:p>
          <a:p>
            <a:pPr marR="0" lvl="0" algn="r" defTabSz="914400" rtl="0" eaLnBrk="1" fontAlgn="auto" latinLnBrk="0" hangingPunct="1">
              <a:lnSpc>
                <a:spcPct val="115000"/>
              </a:lnSpc>
              <a:spcBef>
                <a:spcPts val="1000"/>
              </a:spcBef>
              <a:spcAft>
                <a:spcPts val="200"/>
              </a:spcAft>
              <a:buClr>
                <a:srgbClr val="E15E32"/>
              </a:buClr>
              <a:buSzTx/>
              <a:tabLst/>
              <a:defRPr/>
            </a:pPr>
            <a:endParaRPr kumimoji="0" lang="en-GB" sz="2000" b="0" i="1" u="none" strike="noStrike" kern="1200" cap="none" spc="0" normalizeH="0" baseline="0" noProof="0" dirty="0">
              <a:ln>
                <a:noFill/>
              </a:ln>
              <a:solidFill>
                <a:srgbClr val="2F2F2F"/>
              </a:solidFill>
              <a:uLnTx/>
              <a:uFillTx/>
              <a:latin typeface="Calibri" panose="020F0502020204030204" pitchFamily="34" charset="0"/>
              <a:cs typeface="+mn-cs"/>
            </a:endParaRPr>
          </a:p>
          <a:p>
            <a:pPr algn="r">
              <a:lnSpc>
                <a:spcPct val="115000"/>
              </a:lnSpc>
              <a:spcBef>
                <a:spcPts val="1000"/>
              </a:spcBef>
              <a:spcAft>
                <a:spcPts val="200"/>
              </a:spcAft>
              <a:buClr>
                <a:schemeClr val="accent3"/>
              </a:buClr>
            </a:pPr>
            <a:r>
              <a:rPr lang="en-GB" sz="1400" b="0" dirty="0"/>
              <a:t>see Implementation Plan</a:t>
            </a:r>
            <a:r>
              <a:rPr lang="en-GB" sz="1400" dirty="0">
                <a:solidFill>
                  <a:srgbClr val="2F2F2F"/>
                </a:solidFill>
                <a:ea typeface="Calibri" panose="020F0502020204030204" pitchFamily="34" charset="0"/>
              </a:rPr>
              <a:t>: </a:t>
            </a:r>
            <a:r>
              <a:rPr lang="en-GB" sz="1400" u="sng" dirty="0">
                <a:hlinkClick r:id="rId3"/>
              </a:rPr>
              <a:t>https://cds.cern.ch/record/2856044</a:t>
            </a:r>
            <a:endParaRPr lang="en-GB" sz="1400" b="0" dirty="0">
              <a:effectLst/>
              <a:ea typeface="Arial" panose="020B0604020202020204" pitchFamily="34" charset="0"/>
            </a:endParaRPr>
          </a:p>
          <a:p>
            <a:endParaRPr lang="en-GB" sz="2000" b="0"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7" name="Title 2">
            <a:extLst>
              <a:ext uri="{FF2B5EF4-FFF2-40B4-BE49-F238E27FC236}">
                <a16:creationId xmlns:a16="http://schemas.microsoft.com/office/drawing/2014/main" id="{03CF5E2D-9691-A2F1-60C5-EBE3B5689383}"/>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8" name="Rectangle 7">
            <a:extLst>
              <a:ext uri="{FF2B5EF4-FFF2-40B4-BE49-F238E27FC236}">
                <a16:creationId xmlns:a16="http://schemas.microsoft.com/office/drawing/2014/main" id="{E7DA2FE3-8E64-2B6F-344F-889381CD67B3}"/>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42991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16</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1" cy="5074479"/>
          </a:xfrm>
        </p:spPr>
        <p:txBody>
          <a:bodyPr/>
          <a:lstStyle/>
          <a:p>
            <a:pPr>
              <a:lnSpc>
                <a:spcPct val="115000"/>
              </a:lnSpc>
            </a:pPr>
            <a:r>
              <a:rPr lang="en-GB" sz="2400" b="1" dirty="0">
                <a:solidFill>
                  <a:schemeClr val="accent2"/>
                </a:solidFill>
                <a:effectLst/>
                <a:latin typeface="Calibri" panose="020F0502020204030204" pitchFamily="34" charset="0"/>
                <a:ea typeface="Calibri" panose="020F0502020204030204" pitchFamily="34" charset="0"/>
              </a:rPr>
              <a:t>(2) Open Science Education aims:</a:t>
            </a:r>
            <a:endParaRPr lang="en-GB" sz="2400" dirty="0">
              <a:solidFill>
                <a:schemeClr val="accent2"/>
              </a:solidFill>
              <a:effectLst/>
              <a:latin typeface="Arial" panose="020B0604020202020204" pitchFamily="34" charset="0"/>
              <a:ea typeface="Arial" panose="020B0604020202020204" pitchFamily="34" charset="0"/>
            </a:endParaRPr>
          </a:p>
          <a:p>
            <a:pPr marL="722313" lvl="0" indent="-342900">
              <a:lnSpc>
                <a:spcPct val="115000"/>
              </a:lnSpc>
              <a:buClr>
                <a:schemeClr val="accent2"/>
              </a:buClr>
              <a:buFont typeface="Wingdings" panose="05000000000000000000" pitchFamily="2" charset="2"/>
              <a:buChar char="v"/>
            </a:pPr>
            <a:r>
              <a:rPr lang="en-GB" sz="1800" b="0" u="none" strike="noStrike" dirty="0">
                <a:effectLst/>
                <a:latin typeface="Calibri" panose="020F0502020204030204" pitchFamily="34" charset="0"/>
                <a:ea typeface="Calibri" panose="020F0502020204030204" pitchFamily="34" charset="0"/>
              </a:rPr>
              <a:t>host education programmes (e.g. hands-on workshops) for </a:t>
            </a:r>
            <a:r>
              <a:rPr lang="en-GB" sz="1800" u="none" strike="noStrike" dirty="0">
                <a:effectLst/>
                <a:latin typeface="Calibri" panose="020F0502020204030204" pitchFamily="34" charset="0"/>
                <a:ea typeface="Calibri" panose="020F0502020204030204" pitchFamily="34" charset="0"/>
              </a:rPr>
              <a:t>teachers, school and university students covering the open nature of science. </a:t>
            </a:r>
          </a:p>
          <a:p>
            <a:pPr marL="722313" lvl="0" indent="-342900">
              <a:lnSpc>
                <a:spcPct val="115000"/>
              </a:lnSpc>
              <a:buClr>
                <a:schemeClr val="accent2"/>
              </a:buClr>
              <a:buFont typeface="Wingdings" panose="05000000000000000000" pitchFamily="2" charset="2"/>
              <a:buChar char="v"/>
            </a:pPr>
            <a:r>
              <a:rPr lang="en-GB" sz="1800" b="0" u="none" strike="noStrike" dirty="0">
                <a:effectLst/>
                <a:latin typeface="Calibri" panose="020F0502020204030204" pitchFamily="34" charset="0"/>
                <a:ea typeface="Calibri" panose="020F0502020204030204" pitchFamily="34" charset="0"/>
              </a:rPr>
              <a:t>offer </a:t>
            </a:r>
            <a:r>
              <a:rPr lang="en-GB" sz="1800" u="none" strike="noStrike" dirty="0">
                <a:effectLst/>
                <a:latin typeface="Calibri" panose="020F0502020204030204" pitchFamily="34" charset="0"/>
                <a:ea typeface="Calibri" panose="020F0502020204030204" pitchFamily="34" charset="0"/>
              </a:rPr>
              <a:t>online education material about modern physics </a:t>
            </a:r>
            <a:r>
              <a:rPr lang="en-GB" sz="1800" b="0" u="none" strike="noStrike" dirty="0">
                <a:effectLst/>
                <a:latin typeface="Calibri" panose="020F0502020204030204" pitchFamily="34" charset="0"/>
                <a:ea typeface="Calibri" panose="020F0502020204030204" pitchFamily="34" charset="0"/>
              </a:rPr>
              <a:t>for teachers, school and university students, and interested individuals.</a:t>
            </a:r>
          </a:p>
          <a:p>
            <a:pPr marL="722313" lvl="0" indent="-342900">
              <a:lnSpc>
                <a:spcPct val="115000"/>
              </a:lnSpc>
              <a:buClr>
                <a:schemeClr val="accent2"/>
              </a:buClr>
              <a:buFont typeface="Wingdings" panose="05000000000000000000" pitchFamily="2" charset="2"/>
              <a:buChar char="v"/>
            </a:pPr>
            <a:r>
              <a:rPr lang="en-GB" sz="1800" u="none" strike="noStrike" dirty="0">
                <a:effectLst/>
                <a:latin typeface="Calibri" panose="020F0502020204030204" pitchFamily="34" charset="0"/>
                <a:ea typeface="Calibri" panose="020F0502020204030204" pitchFamily="34" charset="0"/>
              </a:rPr>
              <a:t>conduct physics education research </a:t>
            </a:r>
            <a:r>
              <a:rPr lang="en-GB" sz="1800" b="0" u="none" strike="noStrike" dirty="0">
                <a:effectLst/>
                <a:latin typeface="Calibri" panose="020F0502020204030204" pitchFamily="34" charset="0"/>
                <a:ea typeface="Calibri" panose="020F0502020204030204" pitchFamily="34" charset="0"/>
              </a:rPr>
              <a:t>promoting the conceptual understanding of CERN’s scientific domains and the open nature of science.</a:t>
            </a:r>
          </a:p>
          <a:p>
            <a:pPr marL="722313" lvl="0" indent="-342900">
              <a:lnSpc>
                <a:spcPct val="115000"/>
              </a:lnSpc>
              <a:buClr>
                <a:schemeClr val="accent2"/>
              </a:buClr>
              <a:buFont typeface="Wingdings" panose="05000000000000000000" pitchFamily="2" charset="2"/>
              <a:buChar char="v"/>
            </a:pPr>
            <a:r>
              <a:rPr lang="en-GB" sz="1800" u="none" strike="noStrike" dirty="0">
                <a:effectLst/>
                <a:latin typeface="Calibri" panose="020F0502020204030204" pitchFamily="34" charset="0"/>
                <a:ea typeface="Calibri" panose="020F0502020204030204" pitchFamily="34" charset="0"/>
              </a:rPr>
              <a:t>publish new or already existing educational material</a:t>
            </a:r>
            <a:r>
              <a:rPr lang="en-GB" sz="1800" b="0" u="none" strike="noStrike" dirty="0">
                <a:effectLst/>
                <a:latin typeface="Calibri" panose="020F0502020204030204" pitchFamily="34" charset="0"/>
                <a:ea typeface="Calibri" panose="020F0502020204030204" pitchFamily="34" charset="0"/>
              </a:rPr>
              <a:t>, and </a:t>
            </a:r>
            <a:r>
              <a:rPr lang="en-GB" sz="1800" u="none" strike="noStrike" dirty="0">
                <a:effectLst/>
                <a:latin typeface="Calibri" panose="020F0502020204030204" pitchFamily="34" charset="0"/>
                <a:ea typeface="Calibri" panose="020F0502020204030204" pitchFamily="34" charset="0"/>
              </a:rPr>
              <a:t>education research findings </a:t>
            </a:r>
            <a:r>
              <a:rPr lang="en-GB" sz="1800" b="0" u="none" strike="noStrike" dirty="0">
                <a:effectLst/>
                <a:latin typeface="Calibri" panose="020F0502020204030204" pitchFamily="34" charset="0"/>
                <a:ea typeface="Calibri" panose="020F0502020204030204" pitchFamily="34" charset="0"/>
              </a:rPr>
              <a:t>according to the Open Science standards (see #3 below). </a:t>
            </a:r>
            <a:endParaRPr kumimoji="0" lang="en-GB" sz="2000" b="0" i="1" u="none" strike="noStrike" kern="1200" cap="none" spc="0" normalizeH="0" baseline="0" noProof="0" dirty="0">
              <a:ln>
                <a:noFill/>
              </a:ln>
              <a:solidFill>
                <a:srgbClr val="2F2F2F"/>
              </a:solidFill>
              <a:uLnTx/>
              <a:uFillTx/>
              <a:latin typeface="Calibri" panose="020F0502020204030204" pitchFamily="34" charset="0"/>
              <a:cs typeface="+mn-cs"/>
            </a:endParaRPr>
          </a:p>
          <a:p>
            <a:pPr marR="0" lvl="0" defTabSz="914400" rtl="0" eaLnBrk="1" fontAlgn="auto" latinLnBrk="0" hangingPunct="1">
              <a:lnSpc>
                <a:spcPct val="115000"/>
              </a:lnSpc>
              <a:spcBef>
                <a:spcPts val="1000"/>
              </a:spcBef>
              <a:spcAft>
                <a:spcPts val="200"/>
              </a:spcAft>
              <a:buClr>
                <a:srgbClr val="E15E32"/>
              </a:buClr>
              <a:buSzTx/>
              <a:tabLst/>
              <a:defRPr/>
            </a:pPr>
            <a:r>
              <a:rPr kumimoji="0" lang="en-GB" sz="1400" b="0" i="1" u="none" strike="noStrike" kern="1200" cap="none" spc="0" normalizeH="0" baseline="0" noProof="0" dirty="0">
                <a:ln>
                  <a:noFill/>
                </a:ln>
                <a:solidFill>
                  <a:srgbClr val="2F2F2F"/>
                </a:solidFill>
                <a:effectLst/>
                <a:uLnTx/>
                <a:uFillTx/>
                <a:latin typeface="Arial"/>
                <a:ea typeface="+mn-ea"/>
                <a:cs typeface="+mn-cs"/>
              </a:rPr>
              <a:t>continued</a:t>
            </a:r>
            <a:endParaRPr lang="en-GB" sz="1800" i="1" dirty="0">
              <a:effectLst/>
              <a:latin typeface="Arial" panose="020B0604020202020204" pitchFamily="34" charset="0"/>
              <a:ea typeface="Arial" panose="020B0604020202020204" pitchFamily="34" charset="0"/>
            </a:endParaRPr>
          </a:p>
          <a:p>
            <a:endParaRPr lang="en-GB" sz="2000" b="0"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7" name="Title 2">
            <a:extLst>
              <a:ext uri="{FF2B5EF4-FFF2-40B4-BE49-F238E27FC236}">
                <a16:creationId xmlns:a16="http://schemas.microsoft.com/office/drawing/2014/main" id="{5AC5370A-5025-EB18-21BC-246111898769}"/>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8" name="Rectangle 7">
            <a:extLst>
              <a:ext uri="{FF2B5EF4-FFF2-40B4-BE49-F238E27FC236}">
                <a16:creationId xmlns:a16="http://schemas.microsoft.com/office/drawing/2014/main" id="{470859C8-51ED-52D0-2DA5-195ABD9DACFA}"/>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777971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17</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1" cy="5074479"/>
          </a:xfrm>
        </p:spPr>
        <p:txBody>
          <a:bodyPr/>
          <a:lstStyle/>
          <a:p>
            <a:pPr>
              <a:lnSpc>
                <a:spcPct val="115000"/>
              </a:lnSpc>
            </a:pPr>
            <a:r>
              <a:rPr lang="en-GB" sz="2400" b="1" dirty="0">
                <a:solidFill>
                  <a:schemeClr val="accent2"/>
                </a:solidFill>
                <a:effectLst/>
                <a:latin typeface="Calibri" panose="020F0502020204030204" pitchFamily="34" charset="0"/>
                <a:ea typeface="Calibri" panose="020F0502020204030204" pitchFamily="34" charset="0"/>
              </a:rPr>
              <a:t>(2) Open Science Education aims:</a:t>
            </a:r>
            <a:endParaRPr lang="en-GB" sz="2400" dirty="0">
              <a:solidFill>
                <a:schemeClr val="accent2"/>
              </a:solidFill>
              <a:effectLst/>
              <a:latin typeface="Arial" panose="020B0604020202020204" pitchFamily="34" charset="0"/>
              <a:ea typeface="Arial" panose="020B0604020202020204" pitchFamily="34" charset="0"/>
            </a:endParaRPr>
          </a:p>
          <a:p>
            <a:pPr marL="722313" lvl="0" indent="-342900">
              <a:lnSpc>
                <a:spcPct val="115000"/>
              </a:lnSpc>
              <a:buClr>
                <a:schemeClr val="accent2"/>
              </a:buClr>
              <a:buFont typeface="Wingdings" panose="05000000000000000000" pitchFamily="2" charset="2"/>
              <a:buChar char="v"/>
            </a:pPr>
            <a:r>
              <a:rPr lang="en-GB" sz="1800" b="0" u="none" strike="noStrike" dirty="0">
                <a:effectLst/>
                <a:latin typeface="Calibri" panose="020F0502020204030204" pitchFamily="34" charset="0"/>
                <a:ea typeface="Calibri" panose="020F0502020204030204" pitchFamily="34" charset="0"/>
              </a:rPr>
              <a:t>act as </a:t>
            </a:r>
            <a:r>
              <a:rPr lang="en-GB" sz="1800" u="none" strike="noStrike" dirty="0">
                <a:effectLst/>
                <a:latin typeface="Calibri" panose="020F0502020204030204" pitchFamily="34" charset="0"/>
                <a:ea typeface="Calibri" panose="020F0502020204030204" pitchFamily="34" charset="0"/>
              </a:rPr>
              <a:t>publishing house </a:t>
            </a:r>
            <a:r>
              <a:rPr lang="en-GB" sz="1800" b="0" u="none" strike="noStrike" dirty="0">
                <a:effectLst/>
                <a:latin typeface="Calibri" panose="020F0502020204030204" pitchFamily="34" charset="0"/>
                <a:ea typeface="Calibri" panose="020F0502020204030204" pitchFamily="34" charset="0"/>
              </a:rPr>
              <a:t>for an Open Access Science Education Journal - </a:t>
            </a:r>
            <a:r>
              <a:rPr lang="en-GB" sz="1800" u="none" strike="noStrike" dirty="0" err="1">
                <a:effectLst/>
                <a:latin typeface="Calibri" panose="020F0502020204030204" pitchFamily="34" charset="0"/>
                <a:ea typeface="Calibri" panose="020F0502020204030204" pitchFamily="34" charset="0"/>
              </a:rPr>
              <a:t>PriSE</a:t>
            </a:r>
            <a:r>
              <a:rPr lang="en-GB" sz="1800" u="none" strike="noStrike" dirty="0">
                <a:effectLst/>
                <a:latin typeface="Calibri" panose="020F0502020204030204" pitchFamily="34" charset="0"/>
                <a:ea typeface="Calibri" panose="020F0502020204030204" pitchFamily="34" charset="0"/>
              </a:rPr>
              <a:t> (Progress in Science Education</a:t>
            </a:r>
            <a:r>
              <a:rPr lang="en-GB" sz="1800" b="0" u="none" strike="noStrike" dirty="0">
                <a:effectLst/>
                <a:latin typeface="Calibri" panose="020F0502020204030204" pitchFamily="34" charset="0"/>
                <a:ea typeface="Calibri" panose="020F0502020204030204" pitchFamily="34" charset="0"/>
              </a:rPr>
              <a:t>) - the only multilingual international journal in this area.</a:t>
            </a:r>
          </a:p>
          <a:p>
            <a:pPr marL="722313" lvl="0" indent="-342900">
              <a:lnSpc>
                <a:spcPct val="115000"/>
              </a:lnSpc>
              <a:buClr>
                <a:schemeClr val="accent2"/>
              </a:buClr>
              <a:buFont typeface="Wingdings" panose="05000000000000000000" pitchFamily="2" charset="2"/>
              <a:buChar char="v"/>
            </a:pPr>
            <a:r>
              <a:rPr lang="en-GB" sz="1800" b="0" u="none" strike="noStrike" dirty="0">
                <a:effectLst/>
                <a:latin typeface="Calibri" panose="020F0502020204030204" pitchFamily="34" charset="0"/>
                <a:ea typeface="Calibri" panose="020F0502020204030204" pitchFamily="34" charset="0"/>
              </a:rPr>
              <a:t>make material from the </a:t>
            </a:r>
            <a:r>
              <a:rPr lang="en-GB" sz="1800" u="none" strike="noStrike" dirty="0">
                <a:effectLst/>
                <a:latin typeface="Calibri" panose="020F0502020204030204" pitchFamily="34" charset="0"/>
                <a:ea typeface="Calibri" panose="020F0502020204030204" pitchFamily="34" charset="0"/>
              </a:rPr>
              <a:t>CERN schools (physics, accelerator, computing), Summer student programmes, and the Academic Training series (presentations, videos) available </a:t>
            </a:r>
            <a:r>
              <a:rPr lang="en-GB" sz="1800" b="0" u="none" strike="noStrike" dirty="0">
                <a:effectLst/>
                <a:latin typeface="Calibri" panose="020F0502020204030204" pitchFamily="34" charset="0"/>
                <a:ea typeface="Calibri" panose="020F0502020204030204" pitchFamily="34" charset="0"/>
              </a:rPr>
              <a:t>according to Open Science standards (see #3 below).</a:t>
            </a:r>
          </a:p>
          <a:p>
            <a:pPr marR="0" lvl="0" algn="r" defTabSz="914400" rtl="0" eaLnBrk="1" fontAlgn="auto" latinLnBrk="0" hangingPunct="1">
              <a:lnSpc>
                <a:spcPct val="115000"/>
              </a:lnSpc>
              <a:spcBef>
                <a:spcPts val="1000"/>
              </a:spcBef>
              <a:spcAft>
                <a:spcPts val="200"/>
              </a:spcAft>
              <a:buClr>
                <a:srgbClr val="E15E32"/>
              </a:buClr>
              <a:buSzTx/>
              <a:tabLst/>
              <a:defRPr/>
            </a:pPr>
            <a:endParaRPr kumimoji="0" lang="en-GB" sz="2000" b="0" i="1" u="none" strike="noStrike" kern="1200" cap="none" spc="0" normalizeH="0" baseline="0" noProof="0" dirty="0">
              <a:ln>
                <a:noFill/>
              </a:ln>
              <a:solidFill>
                <a:srgbClr val="2F2F2F"/>
              </a:solidFill>
              <a:uLnTx/>
              <a:uFillTx/>
              <a:latin typeface="Calibri" panose="020F0502020204030204" pitchFamily="34" charset="0"/>
              <a:cs typeface="+mn-cs"/>
            </a:endParaRPr>
          </a:p>
          <a:p>
            <a:pPr algn="r">
              <a:lnSpc>
                <a:spcPct val="115000"/>
              </a:lnSpc>
              <a:spcBef>
                <a:spcPts val="1000"/>
              </a:spcBef>
              <a:spcAft>
                <a:spcPts val="200"/>
              </a:spcAft>
              <a:buClr>
                <a:schemeClr val="accent3"/>
              </a:buClr>
            </a:pPr>
            <a:r>
              <a:rPr lang="en-GB" sz="1400" b="0" dirty="0"/>
              <a:t>see Implementation Plan</a:t>
            </a:r>
            <a:r>
              <a:rPr lang="en-GB" sz="1400" dirty="0">
                <a:solidFill>
                  <a:srgbClr val="2F2F2F"/>
                </a:solidFill>
                <a:ea typeface="Calibri" panose="020F0502020204030204" pitchFamily="34" charset="0"/>
              </a:rPr>
              <a:t>: </a:t>
            </a:r>
            <a:r>
              <a:rPr lang="en-GB" sz="1400" u="sng" dirty="0">
                <a:hlinkClick r:id="rId3"/>
              </a:rPr>
              <a:t>https://cds.cern.ch/record/2856044</a:t>
            </a:r>
            <a:endParaRPr lang="en-GB" sz="1400" b="0" dirty="0">
              <a:effectLst/>
              <a:ea typeface="Arial" panose="020B0604020202020204" pitchFamily="34" charset="0"/>
            </a:endParaRPr>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7" name="Title 2">
            <a:extLst>
              <a:ext uri="{FF2B5EF4-FFF2-40B4-BE49-F238E27FC236}">
                <a16:creationId xmlns:a16="http://schemas.microsoft.com/office/drawing/2014/main" id="{3B91AB68-F47E-4726-B0A4-429D4DE665AC}"/>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8" name="Rectangle 7">
            <a:extLst>
              <a:ext uri="{FF2B5EF4-FFF2-40B4-BE49-F238E27FC236}">
                <a16:creationId xmlns:a16="http://schemas.microsoft.com/office/drawing/2014/main" id="{0EEEBEBA-3C4E-A0A8-7825-E60D9B55203F}"/>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85610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18</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1" cy="5074479"/>
          </a:xfrm>
        </p:spPr>
        <p:txBody>
          <a:bodyPr/>
          <a:lstStyle/>
          <a:p>
            <a:pPr>
              <a:lnSpc>
                <a:spcPct val="115000"/>
              </a:lnSpc>
            </a:pPr>
            <a:r>
              <a:rPr lang="en-GB" sz="2400" b="1" dirty="0">
                <a:solidFill>
                  <a:schemeClr val="accent2"/>
                </a:solidFill>
                <a:effectLst/>
                <a:latin typeface="Calibri" panose="020F0502020204030204" pitchFamily="34" charset="0"/>
                <a:ea typeface="Calibri" panose="020F0502020204030204" pitchFamily="34" charset="0"/>
              </a:rPr>
              <a:t>(3) Open Science Outreach aims:</a:t>
            </a:r>
            <a:endParaRPr lang="en-GB" sz="2400" dirty="0">
              <a:solidFill>
                <a:schemeClr val="accent2"/>
              </a:solidFill>
              <a:effectLst/>
              <a:latin typeface="Arial" panose="020B0604020202020204" pitchFamily="34" charset="0"/>
              <a:ea typeface="Arial" panose="020B0604020202020204" pitchFamily="34" charset="0"/>
            </a:endParaRPr>
          </a:p>
          <a:p>
            <a:pPr marL="722313" lvl="0" indent="-342900">
              <a:lnSpc>
                <a:spcPct val="115000"/>
              </a:lnSpc>
              <a:buClr>
                <a:schemeClr val="accent2"/>
              </a:buClr>
              <a:buFont typeface="Wingdings" panose="05000000000000000000" pitchFamily="2" charset="2"/>
              <a:buChar char="v"/>
            </a:pPr>
            <a:r>
              <a:rPr lang="en-GB" sz="1800" b="0" u="none" strike="noStrike" dirty="0">
                <a:effectLst/>
                <a:latin typeface="Calibri" panose="020F0502020204030204" pitchFamily="34" charset="0"/>
                <a:ea typeface="Calibri" panose="020F0502020204030204" pitchFamily="34" charset="0"/>
              </a:rPr>
              <a:t>host</a:t>
            </a:r>
            <a:r>
              <a:rPr lang="en-GB" sz="1800" u="none" strike="noStrike" dirty="0">
                <a:effectLst/>
                <a:latin typeface="Calibri" panose="020F0502020204030204" pitchFamily="34" charset="0"/>
                <a:ea typeface="Calibri" panose="020F0502020204030204" pitchFamily="34" charset="0"/>
              </a:rPr>
              <a:t> outreach events (e.g. physics masterclasses) </a:t>
            </a:r>
            <a:r>
              <a:rPr lang="en-GB" sz="1800" b="0" u="none" strike="noStrike" dirty="0">
                <a:effectLst/>
                <a:latin typeface="Calibri" panose="020F0502020204030204" pitchFamily="34" charset="0"/>
                <a:ea typeface="Calibri" panose="020F0502020204030204" pitchFamily="34" charset="0"/>
              </a:rPr>
              <a:t>in the local area and in the Member and Associate Member States based on CERN’s Open Data sets.</a:t>
            </a:r>
          </a:p>
          <a:p>
            <a:pPr marL="722313" lvl="0" indent="-342900">
              <a:lnSpc>
                <a:spcPct val="115000"/>
              </a:lnSpc>
              <a:buClr>
                <a:schemeClr val="accent2"/>
              </a:buClr>
              <a:buFont typeface="Wingdings" panose="05000000000000000000" pitchFamily="2" charset="2"/>
              <a:buChar char="v"/>
            </a:pPr>
            <a:r>
              <a:rPr lang="en-GB" sz="1800" b="0" u="none" strike="noStrike" dirty="0">
                <a:effectLst/>
                <a:latin typeface="Calibri" panose="020F0502020204030204" pitchFamily="34" charset="0"/>
                <a:ea typeface="Calibri" panose="020F0502020204030204" pitchFamily="34" charset="0"/>
              </a:rPr>
              <a:t>develop</a:t>
            </a:r>
            <a:r>
              <a:rPr lang="en-GB" sz="1800" u="none" strike="noStrike" dirty="0">
                <a:effectLst/>
                <a:latin typeface="Calibri" panose="020F0502020204030204" pitchFamily="34" charset="0"/>
                <a:ea typeface="Calibri" panose="020F0502020204030204" pitchFamily="34" charset="0"/>
              </a:rPr>
              <a:t> exhibitions for visitors (on- and off-site) on the theme of Open Science </a:t>
            </a:r>
            <a:r>
              <a:rPr lang="en-GB" sz="1800" b="0" u="none" strike="noStrike" dirty="0">
                <a:effectLst/>
                <a:latin typeface="Calibri" panose="020F0502020204030204" pitchFamily="34" charset="0"/>
                <a:ea typeface="Calibri" panose="020F0502020204030204" pitchFamily="34" charset="0"/>
              </a:rPr>
              <a:t>and the importance of open data practices for wider society (e.g. data driven decision making).</a:t>
            </a:r>
          </a:p>
          <a:p>
            <a:pPr marL="722313" lvl="0" indent="-342900">
              <a:lnSpc>
                <a:spcPct val="115000"/>
              </a:lnSpc>
              <a:buClr>
                <a:schemeClr val="accent2"/>
              </a:buClr>
              <a:buFont typeface="Wingdings" panose="05000000000000000000" pitchFamily="2" charset="2"/>
              <a:buChar char="v"/>
            </a:pPr>
            <a:r>
              <a:rPr lang="en-GB" sz="1800" u="none" strike="noStrike" dirty="0">
                <a:effectLst/>
                <a:latin typeface="Calibri" panose="020F0502020204030204" pitchFamily="34" charset="0"/>
                <a:ea typeface="Calibri" panose="020F0502020204030204" pitchFamily="34" charset="0"/>
              </a:rPr>
              <a:t>publish outreach material </a:t>
            </a:r>
            <a:r>
              <a:rPr lang="en-GB" sz="1800" b="0" u="none" strike="noStrike" dirty="0">
                <a:effectLst/>
                <a:latin typeface="Calibri" panose="020F0502020204030204" pitchFamily="34" charset="0"/>
                <a:ea typeface="Calibri" panose="020F0502020204030204" pitchFamily="34" charset="0"/>
              </a:rPr>
              <a:t>according to the Open Science standards (see #3 below).</a:t>
            </a:r>
          </a:p>
          <a:p>
            <a:pPr marR="0" lvl="0" algn="r" defTabSz="914400" rtl="0" eaLnBrk="1" fontAlgn="auto" latinLnBrk="0" hangingPunct="1">
              <a:lnSpc>
                <a:spcPct val="115000"/>
              </a:lnSpc>
              <a:spcBef>
                <a:spcPts val="1000"/>
              </a:spcBef>
              <a:spcAft>
                <a:spcPts val="200"/>
              </a:spcAft>
              <a:buClr>
                <a:srgbClr val="E15E32"/>
              </a:buClr>
              <a:buSzTx/>
              <a:tabLst/>
              <a:defRPr/>
            </a:pPr>
            <a:endParaRPr kumimoji="0" lang="en-GB" sz="2000" b="0" i="1" u="none" strike="noStrike" kern="1200" cap="none" spc="0" normalizeH="0" baseline="0" noProof="0" dirty="0">
              <a:ln>
                <a:noFill/>
              </a:ln>
              <a:solidFill>
                <a:srgbClr val="2F2F2F"/>
              </a:solidFill>
              <a:uLnTx/>
              <a:uFillTx/>
              <a:latin typeface="Calibri" panose="020F0502020204030204" pitchFamily="34" charset="0"/>
              <a:cs typeface="+mn-cs"/>
            </a:endParaRPr>
          </a:p>
          <a:p>
            <a:pPr algn="r">
              <a:lnSpc>
                <a:spcPct val="115000"/>
              </a:lnSpc>
              <a:spcBef>
                <a:spcPts val="1000"/>
              </a:spcBef>
              <a:spcAft>
                <a:spcPts val="200"/>
              </a:spcAft>
              <a:buClr>
                <a:schemeClr val="accent3"/>
              </a:buClr>
            </a:pPr>
            <a:r>
              <a:rPr lang="en-GB" sz="1400" b="0" dirty="0"/>
              <a:t>see Implementation Plan</a:t>
            </a:r>
            <a:r>
              <a:rPr lang="en-GB" sz="1400" dirty="0">
                <a:solidFill>
                  <a:srgbClr val="2F2F2F"/>
                </a:solidFill>
                <a:ea typeface="Calibri" panose="020F0502020204030204" pitchFamily="34" charset="0"/>
              </a:rPr>
              <a:t>: </a:t>
            </a:r>
            <a:r>
              <a:rPr lang="en-GB" sz="1400" u="sng" dirty="0">
                <a:hlinkClick r:id="rId3"/>
              </a:rPr>
              <a:t>https://cds.cern.ch/record/2856044</a:t>
            </a:r>
            <a:endParaRPr lang="en-GB" sz="1400" b="0" dirty="0">
              <a:effectLst/>
              <a:ea typeface="Arial" panose="020B0604020202020204" pitchFamily="34" charset="0"/>
            </a:endParaRPr>
          </a:p>
          <a:p>
            <a:endParaRPr lang="en-GB" sz="2000" b="0"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7" name="Title 2">
            <a:extLst>
              <a:ext uri="{FF2B5EF4-FFF2-40B4-BE49-F238E27FC236}">
                <a16:creationId xmlns:a16="http://schemas.microsoft.com/office/drawing/2014/main" id="{E5C3C6F4-BE41-FB82-983D-55B19B031E2E}"/>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8" name="Rectangle 7">
            <a:extLst>
              <a:ext uri="{FF2B5EF4-FFF2-40B4-BE49-F238E27FC236}">
                <a16:creationId xmlns:a16="http://schemas.microsoft.com/office/drawing/2014/main" id="{1919E292-9762-BA30-96F2-9D426CA36E2D}"/>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01755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19</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4774131"/>
            <a:ext cx="8498875" cy="1713296"/>
          </a:xfrm>
        </p:spPr>
        <p:txBody>
          <a:bodyPr/>
          <a:lstStyle/>
          <a:p>
            <a:pPr marL="285750" indent="-285750">
              <a:lnSpc>
                <a:spcPct val="115000"/>
              </a:lnSpc>
              <a:spcBef>
                <a:spcPts val="1000"/>
              </a:spcBef>
              <a:spcAft>
                <a:spcPts val="200"/>
              </a:spcAft>
              <a:buClr>
                <a:schemeClr val="accent2"/>
              </a:buClr>
              <a:buFont typeface="Wingdings" panose="05000000000000000000" pitchFamily="2" charset="2"/>
              <a:buChar char="v"/>
            </a:pPr>
            <a:r>
              <a:rPr lang="en-GB" sz="2000" dirty="0">
                <a:latin typeface="Calibri" panose="020F0502020204030204" pitchFamily="34" charset="0"/>
                <a:ea typeface="Calibri" panose="020F0502020204030204" pitchFamily="34" charset="0"/>
              </a:rPr>
              <a:t>What would you change about the draft definitions and related aims?</a:t>
            </a:r>
          </a:p>
          <a:p>
            <a:pPr marL="285750" indent="-285750">
              <a:lnSpc>
                <a:spcPct val="115000"/>
              </a:lnSpc>
              <a:spcBef>
                <a:spcPts val="1000"/>
              </a:spcBef>
              <a:spcAft>
                <a:spcPts val="200"/>
              </a:spcAft>
              <a:buClr>
                <a:schemeClr val="accent2"/>
              </a:buClr>
              <a:buFont typeface="Wingdings" panose="05000000000000000000" pitchFamily="2" charset="2"/>
              <a:buChar char="v"/>
            </a:pPr>
            <a:r>
              <a:rPr lang="en-GB" sz="2000" dirty="0">
                <a:latin typeface="Calibri" panose="020F0502020204030204" pitchFamily="34" charset="0"/>
                <a:ea typeface="Calibri" panose="020F0502020204030204" pitchFamily="34" charset="0"/>
              </a:rPr>
              <a:t>What would you add/delete? </a:t>
            </a:r>
            <a:endParaRPr lang="en-GB" sz="2000" b="0"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4" name="Speech Bubble: Oval 3">
            <a:extLst>
              <a:ext uri="{FF2B5EF4-FFF2-40B4-BE49-F238E27FC236}">
                <a16:creationId xmlns:a16="http://schemas.microsoft.com/office/drawing/2014/main" id="{4103D401-02BE-0908-7A39-0D3BEFE0644E}"/>
              </a:ext>
            </a:extLst>
          </p:cNvPr>
          <p:cNvSpPr/>
          <p:nvPr/>
        </p:nvSpPr>
        <p:spPr>
          <a:xfrm>
            <a:off x="1617127" y="1316695"/>
            <a:ext cx="5284269" cy="2931246"/>
          </a:xfrm>
          <a:prstGeom prst="wedgeEllipseCallout">
            <a:avLst>
              <a:gd name="adj1" fmla="val 39340"/>
              <a:gd name="adj2" fmla="val 49709"/>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lnSpc>
                <a:spcPct val="115000"/>
              </a:lnSpc>
              <a:spcBef>
                <a:spcPts val="1000"/>
              </a:spcBef>
              <a:spcAft>
                <a:spcPts val="200"/>
              </a:spcAft>
              <a:buClr>
                <a:schemeClr val="accent3"/>
              </a:buClr>
            </a:pPr>
            <a:r>
              <a:rPr lang="en-GB" sz="2400" b="1" dirty="0">
                <a:latin typeface="Calibri" panose="020F0502020204030204" pitchFamily="34" charset="0"/>
                <a:ea typeface="Calibri" panose="020F0502020204030204" pitchFamily="34" charset="0"/>
              </a:rPr>
              <a:t>How would you define “CERN’s Training, Education and Outreach material relevant for Open Science”?</a:t>
            </a:r>
            <a:r>
              <a:rPr lang="en-GB" sz="2400" b="1" dirty="0">
                <a:effectLst/>
                <a:latin typeface="Calibri" panose="020F0502020204030204" pitchFamily="34" charset="0"/>
                <a:ea typeface="Calibri" panose="020F0502020204030204" pitchFamily="34" charset="0"/>
              </a:rPr>
              <a:t> </a:t>
            </a:r>
            <a:endParaRPr lang="en-GB" sz="2400" b="1" dirty="0">
              <a:latin typeface="Arial" panose="020B0604020202020204" pitchFamily="34" charset="0"/>
              <a:ea typeface="Calibri" panose="020F0502020204030204" pitchFamily="34" charset="0"/>
            </a:endParaRPr>
          </a:p>
        </p:txBody>
      </p:sp>
      <p:sp>
        <p:nvSpPr>
          <p:cNvPr id="8" name="Title 2">
            <a:extLst>
              <a:ext uri="{FF2B5EF4-FFF2-40B4-BE49-F238E27FC236}">
                <a16:creationId xmlns:a16="http://schemas.microsoft.com/office/drawing/2014/main" id="{8984FA61-F127-A78C-2435-150610A1CEFC}"/>
              </a:ext>
            </a:extLst>
          </p:cNvPr>
          <p:cNvSpPr>
            <a:spLocks noGrp="1"/>
          </p:cNvSpPr>
          <p:nvPr>
            <p:ph type="title"/>
          </p:nvPr>
        </p:nvSpPr>
        <p:spPr>
          <a:xfrm>
            <a:off x="625642" y="347205"/>
            <a:ext cx="11148324" cy="1065743"/>
          </a:xfrm>
        </p:spPr>
        <p:txBody>
          <a:bodyPr/>
          <a:lstStyle/>
          <a:p>
            <a:r>
              <a:rPr lang="en-US" sz="3733" dirty="0">
                <a:solidFill>
                  <a:schemeClr val="accent2"/>
                </a:solidFill>
              </a:rPr>
              <a:t>CERN Open Education, Training &amp; Outreach</a:t>
            </a:r>
          </a:p>
        </p:txBody>
      </p:sp>
      <p:sp>
        <p:nvSpPr>
          <p:cNvPr id="9" name="Rectangle 8">
            <a:extLst>
              <a:ext uri="{FF2B5EF4-FFF2-40B4-BE49-F238E27FC236}">
                <a16:creationId xmlns:a16="http://schemas.microsoft.com/office/drawing/2014/main" id="{8C27E616-0A1B-23B6-D9DF-890BEF491729}"/>
              </a:ext>
            </a:extLst>
          </p:cNvPr>
          <p:cNvSpPr/>
          <p:nvPr/>
        </p:nvSpPr>
        <p:spPr>
          <a:xfrm>
            <a:off x="420614" y="262451"/>
            <a:ext cx="72000" cy="662078"/>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36458309"/>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Aim of our roundtable today</a:t>
            </a:r>
          </a:p>
        </p:txBody>
      </p:sp>
      <p:sp>
        <p:nvSpPr>
          <p:cNvPr id="8" name="Date Placeholder 10">
            <a:extLst>
              <a:ext uri="{FF2B5EF4-FFF2-40B4-BE49-F238E27FC236}">
                <a16:creationId xmlns:a16="http://schemas.microsoft.com/office/drawing/2014/main" id="{808ACAD0-E8FF-B0BD-BCBF-DA06645349E8}"/>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9" name="Footer Placeholder 11">
            <a:extLst>
              <a:ext uri="{FF2B5EF4-FFF2-40B4-BE49-F238E27FC236}">
                <a16:creationId xmlns:a16="http://schemas.microsoft.com/office/drawing/2014/main" id="{9488934B-1FA1-B110-20E5-D2A8CDBB1707}"/>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12" name="Content Placeholder 1">
            <a:extLst>
              <a:ext uri="{FF2B5EF4-FFF2-40B4-BE49-F238E27FC236}">
                <a16:creationId xmlns:a16="http://schemas.microsoft.com/office/drawing/2014/main" id="{94E10E40-38A5-3D47-587B-CBC3E646974B}"/>
              </a:ext>
            </a:extLst>
          </p:cNvPr>
          <p:cNvSpPr>
            <a:spLocks noGrp="1"/>
          </p:cNvSpPr>
          <p:nvPr>
            <p:ph idx="1"/>
          </p:nvPr>
        </p:nvSpPr>
        <p:spPr>
          <a:xfrm>
            <a:off x="407987" y="1857676"/>
            <a:ext cx="11116142" cy="4408370"/>
          </a:xfrm>
        </p:spPr>
        <p:txBody>
          <a:bodyPr/>
          <a:lstStyle/>
          <a:p>
            <a:pPr marR="0" lvl="0" algn="ctr" defTabSz="914400" rtl="0" eaLnBrk="1" fontAlgn="auto" latinLnBrk="0" hangingPunct="1">
              <a:lnSpc>
                <a:spcPct val="115000"/>
              </a:lnSpc>
              <a:spcBef>
                <a:spcPts val="1000"/>
              </a:spcBef>
              <a:spcAft>
                <a:spcPts val="200"/>
              </a:spcAft>
              <a:buClr>
                <a:srgbClr val="E15E32"/>
              </a:buClr>
              <a:buSzTx/>
              <a:tabLst/>
              <a:defRPr/>
            </a:pPr>
            <a:r>
              <a:rPr lang="en-GB" sz="2400" b="0" i="1" dirty="0">
                <a:effectLst/>
                <a:latin typeface="Calibri" panose="020F0502020204030204" pitchFamily="34" charset="0"/>
                <a:ea typeface="Calibri" panose="020F0502020204030204" pitchFamily="34" charset="0"/>
              </a:rPr>
              <a:t>“To elaborate these [i.e. CERN’s </a:t>
            </a:r>
            <a:r>
              <a:rPr lang="en-GB" sz="2400" i="1" dirty="0">
                <a:effectLst/>
                <a:latin typeface="Calibri" panose="020F0502020204030204" pitchFamily="34" charset="0"/>
                <a:ea typeface="Calibri" panose="020F0502020204030204" pitchFamily="34" charset="0"/>
              </a:rPr>
              <a:t>Open Science goals for (1) training, (2) education, and (3) outreach</a:t>
            </a:r>
            <a:r>
              <a:rPr lang="en-GB" sz="2400" b="0" i="1" dirty="0">
                <a:effectLst/>
                <a:latin typeface="Calibri" panose="020F0502020204030204" pitchFamily="34" charset="0"/>
                <a:ea typeface="Calibri" panose="020F0502020204030204" pitchFamily="34" charset="0"/>
              </a:rPr>
              <a:t>]</a:t>
            </a:r>
            <a:r>
              <a:rPr lang="en-GB" sz="2400" i="1" dirty="0">
                <a:effectLst/>
                <a:latin typeface="Calibri" panose="020F0502020204030204" pitchFamily="34" charset="0"/>
                <a:ea typeface="Calibri" panose="020F0502020204030204" pitchFamily="34" charset="0"/>
              </a:rPr>
              <a:t> </a:t>
            </a:r>
            <a:r>
              <a:rPr lang="en-GB" sz="2400" b="0" i="1" dirty="0">
                <a:effectLst/>
                <a:latin typeface="Calibri" panose="020F0502020204030204" pitchFamily="34" charset="0"/>
                <a:ea typeface="Calibri" panose="020F0502020204030204" pitchFamily="34" charset="0"/>
              </a:rPr>
              <a:t>further in a coherent, comprehensive and scalable manner, a </a:t>
            </a:r>
            <a:r>
              <a:rPr lang="en-GB" sz="2400" i="1" dirty="0">
                <a:effectLst/>
                <a:latin typeface="Calibri" panose="020F0502020204030204" pitchFamily="34" charset="0"/>
                <a:ea typeface="Calibri" panose="020F0502020204030204" pitchFamily="34" charset="0"/>
              </a:rPr>
              <a:t>roundtable</a:t>
            </a:r>
            <a:r>
              <a:rPr lang="en-GB" sz="2400" b="0" i="1" dirty="0">
                <a:effectLst/>
                <a:latin typeface="Calibri" panose="020F0502020204030204" pitchFamily="34" charset="0"/>
                <a:ea typeface="Calibri" panose="020F0502020204030204" pitchFamily="34" charset="0"/>
              </a:rPr>
              <a:t> will be convened </a:t>
            </a:r>
            <a:r>
              <a:rPr lang="en-GB" sz="2400" i="1" dirty="0">
                <a:effectLst/>
                <a:latin typeface="Calibri" panose="020F0502020204030204" pitchFamily="34" charset="0"/>
                <a:ea typeface="Calibri" panose="020F0502020204030204" pitchFamily="34" charset="0"/>
              </a:rPr>
              <a:t>with those responsible for Training, Education and Outreach across CERN </a:t>
            </a:r>
            <a:r>
              <a:rPr lang="en-GB" sz="2400" b="0" i="1" dirty="0">
                <a:effectLst/>
                <a:latin typeface="Calibri" panose="020F0502020204030204" pitchFamily="34" charset="0"/>
                <a:ea typeface="Calibri" panose="020F0502020204030204" pitchFamily="34" charset="0"/>
              </a:rPr>
              <a:t>(e.g. representatives from Learning and Development; Academic Training Lectures; and the Accelerator, Physics, and Computing Schools) to discuss the first measures presented below and to assure that all their respective areas are represented appropriately.” </a:t>
            </a:r>
          </a:p>
          <a:p>
            <a:pPr marR="0" lvl="0" algn="l" defTabSz="914400" rtl="0" eaLnBrk="1" fontAlgn="auto" latinLnBrk="0" hangingPunct="1">
              <a:lnSpc>
                <a:spcPct val="115000"/>
              </a:lnSpc>
              <a:spcBef>
                <a:spcPts val="1000"/>
              </a:spcBef>
              <a:spcAft>
                <a:spcPts val="200"/>
              </a:spcAft>
              <a:buClr>
                <a:srgbClr val="E15E32"/>
              </a:buClr>
              <a:buSzTx/>
              <a:tabLst/>
              <a:defRPr/>
            </a:pPr>
            <a:endParaRPr kumimoji="0" lang="en-GB" sz="2400" b="0" i="1" u="none" strike="noStrike" kern="1200" cap="none" spc="0" normalizeH="0" baseline="0" noProof="0" dirty="0">
              <a:ln>
                <a:noFill/>
              </a:ln>
              <a:solidFill>
                <a:srgbClr val="2F2F2F"/>
              </a:solidFill>
              <a:effectLst/>
              <a:uLnTx/>
              <a:uFillTx/>
              <a:latin typeface="Calibri" panose="020F0502020204030204" pitchFamily="34" charset="0"/>
              <a:ea typeface="Calibri" panose="020F0502020204030204" pitchFamily="34" charset="0"/>
              <a:cs typeface="+mn-cs"/>
            </a:endParaRPr>
          </a:p>
          <a:p>
            <a:pPr algn="r">
              <a:lnSpc>
                <a:spcPct val="115000"/>
              </a:lnSpc>
              <a:spcBef>
                <a:spcPts val="1000"/>
              </a:spcBef>
              <a:spcAft>
                <a:spcPts val="200"/>
              </a:spcAft>
              <a:buClr>
                <a:schemeClr val="accent3"/>
              </a:buClr>
            </a:pPr>
            <a:r>
              <a:rPr lang="en-GB" sz="1600" b="0" dirty="0"/>
              <a:t>see Implementation Plan</a:t>
            </a:r>
            <a:r>
              <a:rPr lang="en-GB" sz="1600" dirty="0">
                <a:solidFill>
                  <a:srgbClr val="2F2F2F"/>
                </a:solidFill>
                <a:ea typeface="Calibri" panose="020F0502020204030204" pitchFamily="34" charset="0"/>
              </a:rPr>
              <a:t>: </a:t>
            </a:r>
            <a:r>
              <a:rPr lang="en-GB" sz="1600" u="sng" dirty="0">
                <a:hlinkClick r:id="rId3"/>
              </a:rPr>
              <a:t>https://cds.cern.ch/record/2856044</a:t>
            </a:r>
            <a:endParaRPr lang="en-GB" sz="1600" b="0" dirty="0">
              <a:effectLst/>
              <a:ea typeface="Arial" panose="020B0604020202020204" pitchFamily="34" charset="0"/>
            </a:endParaRPr>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Tree>
    <p:extLst>
      <p:ext uri="{BB962C8B-B14F-4D97-AF65-F5344CB8AC3E}">
        <p14:creationId xmlns:p14="http://schemas.microsoft.com/office/powerpoint/2010/main" val="7219894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20</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1" cy="5074479"/>
          </a:xfrm>
        </p:spPr>
        <p:txBody>
          <a:bodyPr/>
          <a:lstStyle/>
          <a:p>
            <a:pPr>
              <a:lnSpc>
                <a:spcPct val="115000"/>
              </a:lnSpc>
            </a:pPr>
            <a:r>
              <a:rPr lang="en-GB" sz="2400" b="1" dirty="0">
                <a:solidFill>
                  <a:schemeClr val="accent3"/>
                </a:solidFill>
                <a:effectLst/>
                <a:latin typeface="Calibri" panose="020F0502020204030204" pitchFamily="34" charset="0"/>
                <a:ea typeface="Calibri" panose="020F0502020204030204" pitchFamily="34" charset="0"/>
              </a:rPr>
              <a:t>Where do we go from here?</a:t>
            </a:r>
            <a:r>
              <a:rPr lang="en-GB" sz="2400" dirty="0">
                <a:solidFill>
                  <a:schemeClr val="accent3"/>
                </a:solidFill>
                <a:latin typeface="Calibri" panose="020F0502020204030204" pitchFamily="34" charset="0"/>
                <a:ea typeface="Calibri" panose="020F0502020204030204" pitchFamily="34" charset="0"/>
              </a:rPr>
              <a:t> </a:t>
            </a:r>
            <a:br>
              <a:rPr lang="en-GB" sz="2400" dirty="0">
                <a:latin typeface="Calibri" panose="020F0502020204030204" pitchFamily="34" charset="0"/>
                <a:ea typeface="Calibri" panose="020F0502020204030204" pitchFamily="34" charset="0"/>
              </a:rPr>
            </a:br>
            <a:r>
              <a:rPr lang="en-GB" sz="2000" b="0" dirty="0">
                <a:latin typeface="Calibri" panose="020F0502020204030204" pitchFamily="34" charset="0"/>
                <a:ea typeface="Calibri" panose="020F0502020204030204" pitchFamily="34" charset="0"/>
              </a:rPr>
              <a:t>To implement and reach the aims described above, the following tasks should be completed within the next year:</a:t>
            </a:r>
          </a:p>
          <a:p>
            <a:pPr marL="722313" lvl="0" indent="-342900">
              <a:lnSpc>
                <a:spcPct val="115000"/>
              </a:lnSpc>
              <a:buClr>
                <a:schemeClr val="accent3"/>
              </a:buClr>
              <a:buFont typeface="+mj-lt"/>
              <a:buAutoNum type="arabicParenR"/>
            </a:pPr>
            <a:r>
              <a:rPr lang="en-GB" sz="1800" b="0" u="none" strike="noStrike" dirty="0">
                <a:effectLst/>
                <a:latin typeface="Calibri" panose="020F0502020204030204" pitchFamily="34" charset="0"/>
                <a:ea typeface="Calibri" panose="020F0502020204030204" pitchFamily="34" charset="0"/>
              </a:rPr>
              <a:t>Agree on a </a:t>
            </a:r>
            <a:r>
              <a:rPr lang="en-GB" sz="1800" u="none" strike="noStrike" dirty="0">
                <a:effectLst/>
                <a:latin typeface="Calibri" panose="020F0502020204030204" pitchFamily="34" charset="0"/>
                <a:ea typeface="Calibri" panose="020F0502020204030204" pitchFamily="34" charset="0"/>
              </a:rPr>
              <a:t>definition of “CERN’s Training, Education and Outreach material relevant for Open Science”.</a:t>
            </a:r>
          </a:p>
          <a:p>
            <a:pPr marL="722313" lvl="0" indent="-342900">
              <a:lnSpc>
                <a:spcPct val="115000"/>
              </a:lnSpc>
              <a:buClr>
                <a:schemeClr val="accent3"/>
              </a:buClr>
              <a:buFont typeface="+mj-lt"/>
              <a:buAutoNum type="arabicParenR"/>
            </a:pPr>
            <a:r>
              <a:rPr lang="en-GB" sz="1800" b="0" u="none" strike="noStrike" dirty="0">
                <a:effectLst/>
                <a:latin typeface="Calibri" panose="020F0502020204030204" pitchFamily="34" charset="0"/>
                <a:ea typeface="Calibri" panose="020F0502020204030204" pitchFamily="34" charset="0"/>
              </a:rPr>
              <a:t>Based on this definition, compile a </a:t>
            </a:r>
            <a:r>
              <a:rPr lang="en-GB" sz="1800" u="none" strike="noStrike" dirty="0">
                <a:effectLst/>
                <a:latin typeface="Calibri" panose="020F0502020204030204" pitchFamily="34" charset="0"/>
                <a:ea typeface="Calibri" panose="020F0502020204030204" pitchFamily="34" charset="0"/>
              </a:rPr>
              <a:t>list of </a:t>
            </a:r>
            <a:r>
              <a:rPr lang="en-GB" sz="1800" b="0" u="none" strike="noStrike" dirty="0">
                <a:effectLst/>
                <a:latin typeface="Calibri" panose="020F0502020204030204" pitchFamily="34" charset="0"/>
                <a:ea typeface="Calibri" panose="020F0502020204030204" pitchFamily="34" charset="0"/>
              </a:rPr>
              <a:t>recommended</a:t>
            </a:r>
            <a:r>
              <a:rPr lang="en-GB" sz="1800" u="none" strike="noStrike" dirty="0">
                <a:effectLst/>
                <a:latin typeface="Calibri" panose="020F0502020204030204" pitchFamily="34" charset="0"/>
                <a:ea typeface="Calibri" panose="020F0502020204030204" pitchFamily="34" charset="0"/>
              </a:rPr>
              <a:t> CERN’s Training, Education and Outreach material and external training offers </a:t>
            </a:r>
            <a:r>
              <a:rPr lang="en-GB" sz="1800" b="0" u="none" strike="noStrike" dirty="0">
                <a:effectLst/>
                <a:latin typeface="Calibri" panose="020F0502020204030204" pitchFamily="34" charset="0"/>
                <a:ea typeface="Calibri" panose="020F0502020204030204" pitchFamily="34" charset="0"/>
              </a:rPr>
              <a:t>and</a:t>
            </a:r>
            <a:r>
              <a:rPr lang="en-GB" sz="1800" u="none" strike="noStrike" dirty="0">
                <a:effectLst/>
                <a:latin typeface="Calibri" panose="020F0502020204030204" pitchFamily="34" charset="0"/>
                <a:ea typeface="Calibri" panose="020F0502020204030204" pitchFamily="34" charset="0"/>
              </a:rPr>
              <a:t> material relevant for Open Science</a:t>
            </a:r>
            <a:r>
              <a:rPr lang="en-GB" sz="1800" b="0" u="none" strike="noStrike" dirty="0">
                <a:effectLst/>
                <a:latin typeface="Calibri" panose="020F0502020204030204" pitchFamily="34" charset="0"/>
                <a:ea typeface="Calibri" panose="020F0502020204030204" pitchFamily="34" charset="0"/>
              </a:rPr>
              <a:t>, including whether it is already openly available online on a CERN website and has a clear licence, and if not, document whether it can or cannot be published openly.</a:t>
            </a:r>
          </a:p>
          <a:p>
            <a:pPr marL="722313" lvl="0" indent="-342900">
              <a:lnSpc>
                <a:spcPct val="115000"/>
              </a:lnSpc>
              <a:buClr>
                <a:schemeClr val="accent3"/>
              </a:buClr>
              <a:buFont typeface="+mj-lt"/>
              <a:buAutoNum type="arabicParenR"/>
            </a:pPr>
            <a:r>
              <a:rPr lang="en-GB" sz="1800" b="0" u="none" strike="noStrike" dirty="0">
                <a:effectLst/>
                <a:latin typeface="Calibri" panose="020F0502020204030204" pitchFamily="34" charset="0"/>
                <a:ea typeface="Calibri" panose="020F0502020204030204" pitchFamily="34" charset="0"/>
              </a:rPr>
              <a:t>The</a:t>
            </a:r>
            <a:r>
              <a:rPr lang="en-GB" sz="1800" u="none" strike="noStrike" dirty="0">
                <a:effectLst/>
                <a:latin typeface="Calibri" panose="020F0502020204030204" pitchFamily="34" charset="0"/>
                <a:ea typeface="Calibri" panose="020F0502020204030204" pitchFamily="34" charset="0"/>
              </a:rPr>
              <a:t> material identified as suitable </a:t>
            </a:r>
            <a:r>
              <a:rPr lang="en-GB" sz="1800" b="0" u="none" strike="noStrike" dirty="0">
                <a:effectLst/>
                <a:latin typeface="Calibri" panose="020F0502020204030204" pitchFamily="34" charset="0"/>
                <a:ea typeface="Calibri" panose="020F0502020204030204" pitchFamily="34" charset="0"/>
              </a:rPr>
              <a:t>should be gradually </a:t>
            </a:r>
            <a:r>
              <a:rPr lang="en-GB" sz="1800" u="none" strike="noStrike" dirty="0">
                <a:effectLst/>
                <a:latin typeface="Calibri" panose="020F0502020204030204" pitchFamily="34" charset="0"/>
                <a:ea typeface="Calibri" panose="020F0502020204030204" pitchFamily="34" charset="0"/>
              </a:rPr>
              <a:t>made available openly on a CERN website </a:t>
            </a:r>
            <a:r>
              <a:rPr lang="en-GB" sz="1800" b="0" u="none" strike="noStrike" dirty="0">
                <a:effectLst/>
                <a:latin typeface="Calibri" panose="020F0502020204030204" pitchFamily="34" charset="0"/>
                <a:ea typeface="Calibri" panose="020F0502020204030204" pitchFamily="34" charset="0"/>
              </a:rPr>
              <a:t>and</a:t>
            </a:r>
            <a:r>
              <a:rPr lang="en-GB" sz="1800" u="none" strike="noStrike" dirty="0">
                <a:effectLst/>
                <a:latin typeface="Calibri" panose="020F0502020204030204" pitchFamily="34" charset="0"/>
                <a:ea typeface="Calibri" panose="020F0502020204030204" pitchFamily="34" charset="0"/>
              </a:rPr>
              <a:t> ultimately </a:t>
            </a:r>
            <a:r>
              <a:rPr lang="en-GB" sz="1800" b="0" u="none" strike="noStrike" dirty="0">
                <a:effectLst/>
                <a:latin typeface="Calibri" panose="020F0502020204030204" pitchFamily="34" charset="0"/>
                <a:ea typeface="Calibri" panose="020F0502020204030204" pitchFamily="34" charset="0"/>
              </a:rPr>
              <a:t>under an open licence (i.e. CC-BY for text, CC0 for data). </a:t>
            </a:r>
          </a:p>
          <a:p>
            <a:pPr marR="0" lvl="0" defTabSz="914400" rtl="0" eaLnBrk="1" fontAlgn="auto" latinLnBrk="0" hangingPunct="1">
              <a:lnSpc>
                <a:spcPct val="115000"/>
              </a:lnSpc>
              <a:spcBef>
                <a:spcPts val="1000"/>
              </a:spcBef>
              <a:spcAft>
                <a:spcPts val="200"/>
              </a:spcAft>
              <a:buClr>
                <a:srgbClr val="E15E32"/>
              </a:buClr>
              <a:buSzTx/>
              <a:tabLst/>
              <a:defRPr/>
            </a:pPr>
            <a:r>
              <a:rPr kumimoji="0" lang="en-GB" sz="1400" b="0" i="1" u="none" strike="noStrike" kern="1200" cap="none" spc="0" normalizeH="0" baseline="0" noProof="0" dirty="0">
                <a:ln>
                  <a:noFill/>
                </a:ln>
                <a:solidFill>
                  <a:srgbClr val="2F2F2F"/>
                </a:solidFill>
                <a:effectLst/>
                <a:uLnTx/>
                <a:uFillTx/>
                <a:latin typeface="Arial"/>
                <a:ea typeface="+mn-ea"/>
                <a:cs typeface="+mn-cs"/>
              </a:rPr>
              <a:t>continued</a:t>
            </a:r>
            <a:endParaRPr lang="en-GB" sz="2000" b="0" i="1"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7" name="Title 2">
            <a:extLst>
              <a:ext uri="{FF2B5EF4-FFF2-40B4-BE49-F238E27FC236}">
                <a16:creationId xmlns:a16="http://schemas.microsoft.com/office/drawing/2014/main" id="{E16D3AD3-7216-AF0A-4087-1C2340AF94B9}"/>
              </a:ext>
            </a:extLst>
          </p:cNvPr>
          <p:cNvSpPr>
            <a:spLocks noGrp="1"/>
          </p:cNvSpPr>
          <p:nvPr>
            <p:ph type="title"/>
          </p:nvPr>
        </p:nvSpPr>
        <p:spPr>
          <a:xfrm>
            <a:off x="625642" y="347205"/>
            <a:ext cx="11148324" cy="1065743"/>
          </a:xfrm>
        </p:spPr>
        <p:txBody>
          <a:bodyPr/>
          <a:lstStyle/>
          <a:p>
            <a:r>
              <a:rPr lang="en-US" sz="3733" dirty="0">
                <a:solidFill>
                  <a:schemeClr val="accent3"/>
                </a:solidFill>
              </a:rPr>
              <a:t>CERN Open Education, Training &amp; Outreach</a:t>
            </a:r>
          </a:p>
        </p:txBody>
      </p:sp>
      <p:sp>
        <p:nvSpPr>
          <p:cNvPr id="8" name="Rectangle 7">
            <a:extLst>
              <a:ext uri="{FF2B5EF4-FFF2-40B4-BE49-F238E27FC236}">
                <a16:creationId xmlns:a16="http://schemas.microsoft.com/office/drawing/2014/main" id="{DD393A38-E5CA-3EE4-15C6-9B58562FFD1A}"/>
              </a:ext>
            </a:extLst>
          </p:cNvPr>
          <p:cNvSpPr/>
          <p:nvPr/>
        </p:nvSpPr>
        <p:spPr>
          <a:xfrm>
            <a:off x="420614" y="262451"/>
            <a:ext cx="72000" cy="662078"/>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349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6950BFC3-D8DA-4A85-94F7-54DA5524770B}">
      <p188:commentRel xmlns:p188="http://schemas.microsoft.com/office/powerpoint/2018/8/main" r:id="rId3"/>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21</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1" cy="5074479"/>
          </a:xfrm>
        </p:spPr>
        <p:txBody>
          <a:bodyPr/>
          <a:lstStyle/>
          <a:p>
            <a:pPr>
              <a:lnSpc>
                <a:spcPct val="115000"/>
              </a:lnSpc>
            </a:pPr>
            <a:r>
              <a:rPr lang="en-GB" sz="2400" b="1" dirty="0">
                <a:solidFill>
                  <a:schemeClr val="accent3"/>
                </a:solidFill>
                <a:effectLst/>
                <a:latin typeface="Calibri" panose="020F0502020204030204" pitchFamily="34" charset="0"/>
                <a:ea typeface="Calibri" panose="020F0502020204030204" pitchFamily="34" charset="0"/>
              </a:rPr>
              <a:t>Where do we go from here?</a:t>
            </a:r>
            <a:r>
              <a:rPr lang="en-GB" sz="2400" dirty="0">
                <a:solidFill>
                  <a:schemeClr val="accent3"/>
                </a:solidFill>
                <a:latin typeface="Calibri" panose="020F0502020204030204" pitchFamily="34" charset="0"/>
                <a:ea typeface="Calibri" panose="020F0502020204030204" pitchFamily="34" charset="0"/>
              </a:rPr>
              <a:t> </a:t>
            </a:r>
            <a:br>
              <a:rPr lang="en-GB" sz="2400" dirty="0">
                <a:latin typeface="Calibri" panose="020F0502020204030204" pitchFamily="34" charset="0"/>
                <a:ea typeface="Calibri" panose="020F0502020204030204" pitchFamily="34" charset="0"/>
              </a:rPr>
            </a:br>
            <a:r>
              <a:rPr lang="en-GB" sz="2000" b="0" dirty="0">
                <a:latin typeface="Calibri" panose="020F0502020204030204" pitchFamily="34" charset="0"/>
                <a:ea typeface="Calibri" panose="020F0502020204030204" pitchFamily="34" charset="0"/>
              </a:rPr>
              <a:t>To implement and reach the aims described above, the following tasks should be completed within the next year:</a:t>
            </a:r>
          </a:p>
          <a:p>
            <a:pPr marL="722313" lvl="0" indent="-342900">
              <a:lnSpc>
                <a:spcPct val="115000"/>
              </a:lnSpc>
              <a:buClr>
                <a:schemeClr val="accent3"/>
              </a:buClr>
              <a:buFont typeface="+mj-lt"/>
              <a:buAutoNum type="arabicParenR"/>
            </a:pPr>
            <a:r>
              <a:rPr lang="en-GB" sz="1800" b="0" u="none" strike="noStrike" dirty="0">
                <a:solidFill>
                  <a:schemeClr val="accent3"/>
                </a:solidFill>
                <a:effectLst/>
                <a:latin typeface="Calibri" panose="020F0502020204030204" pitchFamily="34" charset="0"/>
                <a:ea typeface="Calibri" panose="020F0502020204030204" pitchFamily="34" charset="0"/>
              </a:rPr>
              <a:t>Agree on a </a:t>
            </a:r>
            <a:r>
              <a:rPr lang="en-GB" sz="1800" u="none" strike="noStrike" dirty="0">
                <a:solidFill>
                  <a:schemeClr val="accent3"/>
                </a:solidFill>
                <a:effectLst/>
                <a:latin typeface="Calibri" panose="020F0502020204030204" pitchFamily="34" charset="0"/>
                <a:ea typeface="Calibri" panose="020F0502020204030204" pitchFamily="34" charset="0"/>
              </a:rPr>
              <a:t>definition of “CERN’s Training, Education and Outreach material relevant for Open Science”.</a:t>
            </a:r>
          </a:p>
          <a:p>
            <a:pPr marL="722313" lvl="0" indent="-342900">
              <a:lnSpc>
                <a:spcPct val="115000"/>
              </a:lnSpc>
              <a:buClr>
                <a:schemeClr val="accent3"/>
              </a:buClr>
              <a:buFont typeface="+mj-lt"/>
              <a:buAutoNum type="arabicParenR"/>
            </a:pPr>
            <a:r>
              <a:rPr lang="en-GB" sz="1800" b="0" u="none" strike="noStrike" dirty="0">
                <a:effectLst/>
                <a:latin typeface="Calibri" panose="020F0502020204030204" pitchFamily="34" charset="0"/>
                <a:ea typeface="Calibri" panose="020F0502020204030204" pitchFamily="34" charset="0"/>
              </a:rPr>
              <a:t>Based on this definition, compile a </a:t>
            </a:r>
            <a:r>
              <a:rPr lang="en-GB" sz="1800" u="none" strike="noStrike" dirty="0">
                <a:effectLst/>
                <a:latin typeface="Calibri" panose="020F0502020204030204" pitchFamily="34" charset="0"/>
                <a:ea typeface="Calibri" panose="020F0502020204030204" pitchFamily="34" charset="0"/>
              </a:rPr>
              <a:t>list of </a:t>
            </a:r>
            <a:r>
              <a:rPr lang="en-GB" sz="1800" b="0" u="none" strike="noStrike" dirty="0">
                <a:effectLst/>
                <a:latin typeface="Calibri" panose="020F0502020204030204" pitchFamily="34" charset="0"/>
                <a:ea typeface="Calibri" panose="020F0502020204030204" pitchFamily="34" charset="0"/>
              </a:rPr>
              <a:t>recommended</a:t>
            </a:r>
            <a:r>
              <a:rPr lang="en-GB" sz="1800" u="none" strike="noStrike" dirty="0">
                <a:effectLst/>
                <a:latin typeface="Calibri" panose="020F0502020204030204" pitchFamily="34" charset="0"/>
                <a:ea typeface="Calibri" panose="020F0502020204030204" pitchFamily="34" charset="0"/>
              </a:rPr>
              <a:t> CERN’s Training, Education and Outreach material and external training offers </a:t>
            </a:r>
            <a:r>
              <a:rPr lang="en-GB" sz="1800" b="0" u="none" strike="noStrike" dirty="0">
                <a:effectLst/>
                <a:latin typeface="Calibri" panose="020F0502020204030204" pitchFamily="34" charset="0"/>
                <a:ea typeface="Calibri" panose="020F0502020204030204" pitchFamily="34" charset="0"/>
              </a:rPr>
              <a:t>and</a:t>
            </a:r>
            <a:r>
              <a:rPr lang="en-GB" sz="1800" u="none" strike="noStrike" dirty="0">
                <a:effectLst/>
                <a:latin typeface="Calibri" panose="020F0502020204030204" pitchFamily="34" charset="0"/>
                <a:ea typeface="Calibri" panose="020F0502020204030204" pitchFamily="34" charset="0"/>
              </a:rPr>
              <a:t> material relevant for Open Science</a:t>
            </a:r>
            <a:r>
              <a:rPr lang="en-GB" sz="1800" b="0" u="none" strike="noStrike" dirty="0">
                <a:effectLst/>
                <a:latin typeface="Calibri" panose="020F0502020204030204" pitchFamily="34" charset="0"/>
                <a:ea typeface="Calibri" panose="020F0502020204030204" pitchFamily="34" charset="0"/>
              </a:rPr>
              <a:t>, including whether it is already openly available online on a CERN website and has a clear licence, and if not, document whether it can or cannot be published openly.</a:t>
            </a:r>
          </a:p>
          <a:p>
            <a:pPr marL="722313" lvl="0" indent="-342900">
              <a:lnSpc>
                <a:spcPct val="115000"/>
              </a:lnSpc>
              <a:buClr>
                <a:schemeClr val="accent3"/>
              </a:buClr>
              <a:buFont typeface="+mj-lt"/>
              <a:buAutoNum type="arabicParenR"/>
            </a:pPr>
            <a:r>
              <a:rPr lang="en-GB" sz="1800" b="0" u="none" strike="noStrike" dirty="0">
                <a:effectLst/>
                <a:latin typeface="Calibri" panose="020F0502020204030204" pitchFamily="34" charset="0"/>
                <a:ea typeface="Calibri" panose="020F0502020204030204" pitchFamily="34" charset="0"/>
              </a:rPr>
              <a:t>The</a:t>
            </a:r>
            <a:r>
              <a:rPr lang="en-GB" sz="1800" u="none" strike="noStrike" dirty="0">
                <a:effectLst/>
                <a:latin typeface="Calibri" panose="020F0502020204030204" pitchFamily="34" charset="0"/>
                <a:ea typeface="Calibri" panose="020F0502020204030204" pitchFamily="34" charset="0"/>
              </a:rPr>
              <a:t> material identified as suitable </a:t>
            </a:r>
            <a:r>
              <a:rPr lang="en-GB" sz="1800" b="0" u="none" strike="noStrike" dirty="0">
                <a:effectLst/>
                <a:latin typeface="Calibri" panose="020F0502020204030204" pitchFamily="34" charset="0"/>
                <a:ea typeface="Calibri" panose="020F0502020204030204" pitchFamily="34" charset="0"/>
              </a:rPr>
              <a:t>should be gradually </a:t>
            </a:r>
            <a:r>
              <a:rPr lang="en-GB" sz="1800" u="none" strike="noStrike" dirty="0">
                <a:effectLst/>
                <a:latin typeface="Calibri" panose="020F0502020204030204" pitchFamily="34" charset="0"/>
                <a:ea typeface="Calibri" panose="020F0502020204030204" pitchFamily="34" charset="0"/>
              </a:rPr>
              <a:t>made available openly on a CERN website </a:t>
            </a:r>
            <a:r>
              <a:rPr lang="en-GB" sz="1800" b="0" u="none" strike="noStrike" dirty="0">
                <a:effectLst/>
                <a:latin typeface="Calibri" panose="020F0502020204030204" pitchFamily="34" charset="0"/>
                <a:ea typeface="Calibri" panose="020F0502020204030204" pitchFamily="34" charset="0"/>
              </a:rPr>
              <a:t>and</a:t>
            </a:r>
            <a:r>
              <a:rPr lang="en-GB" sz="1800" u="none" strike="noStrike" dirty="0">
                <a:effectLst/>
                <a:latin typeface="Calibri" panose="020F0502020204030204" pitchFamily="34" charset="0"/>
                <a:ea typeface="Calibri" panose="020F0502020204030204" pitchFamily="34" charset="0"/>
              </a:rPr>
              <a:t> ultimately </a:t>
            </a:r>
            <a:r>
              <a:rPr lang="en-GB" sz="1800" b="0" u="none" strike="noStrike" dirty="0">
                <a:effectLst/>
                <a:latin typeface="Calibri" panose="020F0502020204030204" pitchFamily="34" charset="0"/>
                <a:ea typeface="Calibri" panose="020F0502020204030204" pitchFamily="34" charset="0"/>
              </a:rPr>
              <a:t>under an open licence (i.e. CC-BY for text, CC0 for data). </a:t>
            </a:r>
          </a:p>
          <a:p>
            <a:pPr marR="0" lvl="0" defTabSz="914400" rtl="0" eaLnBrk="1" fontAlgn="auto" latinLnBrk="0" hangingPunct="1">
              <a:lnSpc>
                <a:spcPct val="115000"/>
              </a:lnSpc>
              <a:spcBef>
                <a:spcPts val="1000"/>
              </a:spcBef>
              <a:spcAft>
                <a:spcPts val="200"/>
              </a:spcAft>
              <a:buClr>
                <a:srgbClr val="E15E32"/>
              </a:buClr>
              <a:buSzTx/>
              <a:tabLst/>
              <a:defRPr/>
            </a:pPr>
            <a:r>
              <a:rPr kumimoji="0" lang="en-GB" sz="1400" b="0" i="1" u="none" strike="noStrike" kern="1200" cap="none" spc="0" normalizeH="0" baseline="0" noProof="0" dirty="0">
                <a:ln>
                  <a:noFill/>
                </a:ln>
                <a:solidFill>
                  <a:srgbClr val="2F2F2F"/>
                </a:solidFill>
                <a:effectLst/>
                <a:uLnTx/>
                <a:uFillTx/>
                <a:latin typeface="Arial"/>
                <a:ea typeface="+mn-ea"/>
                <a:cs typeface="+mn-cs"/>
              </a:rPr>
              <a:t>continued</a:t>
            </a:r>
            <a:endParaRPr lang="en-GB" sz="2000" b="0" i="1"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7" name="Title 2">
            <a:extLst>
              <a:ext uri="{FF2B5EF4-FFF2-40B4-BE49-F238E27FC236}">
                <a16:creationId xmlns:a16="http://schemas.microsoft.com/office/drawing/2014/main" id="{E16D3AD3-7216-AF0A-4087-1C2340AF94B9}"/>
              </a:ext>
            </a:extLst>
          </p:cNvPr>
          <p:cNvSpPr>
            <a:spLocks noGrp="1"/>
          </p:cNvSpPr>
          <p:nvPr>
            <p:ph type="title"/>
          </p:nvPr>
        </p:nvSpPr>
        <p:spPr>
          <a:xfrm>
            <a:off x="625642" y="347205"/>
            <a:ext cx="11148324" cy="1065743"/>
          </a:xfrm>
        </p:spPr>
        <p:txBody>
          <a:bodyPr/>
          <a:lstStyle/>
          <a:p>
            <a:r>
              <a:rPr lang="en-US" sz="3733" dirty="0">
                <a:solidFill>
                  <a:schemeClr val="accent3"/>
                </a:solidFill>
              </a:rPr>
              <a:t>CERN Open Education, Training &amp; Outreach</a:t>
            </a:r>
          </a:p>
        </p:txBody>
      </p:sp>
      <p:sp>
        <p:nvSpPr>
          <p:cNvPr id="8" name="Rectangle 7">
            <a:extLst>
              <a:ext uri="{FF2B5EF4-FFF2-40B4-BE49-F238E27FC236}">
                <a16:creationId xmlns:a16="http://schemas.microsoft.com/office/drawing/2014/main" id="{DD393A38-E5CA-3EE4-15C6-9B58562FFD1A}"/>
              </a:ext>
            </a:extLst>
          </p:cNvPr>
          <p:cNvSpPr/>
          <p:nvPr/>
        </p:nvSpPr>
        <p:spPr>
          <a:xfrm>
            <a:off x="420614" y="262451"/>
            <a:ext cx="72000" cy="662078"/>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403139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22</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1" cy="5074479"/>
          </a:xfrm>
        </p:spPr>
        <p:txBody>
          <a:bodyPr/>
          <a:lstStyle/>
          <a:p>
            <a:pPr>
              <a:lnSpc>
                <a:spcPct val="115000"/>
              </a:lnSpc>
            </a:pPr>
            <a:r>
              <a:rPr lang="en-GB" sz="2400" b="1" dirty="0">
                <a:solidFill>
                  <a:schemeClr val="accent3"/>
                </a:solidFill>
                <a:effectLst/>
                <a:latin typeface="Calibri" panose="020F0502020204030204" pitchFamily="34" charset="0"/>
                <a:ea typeface="Calibri" panose="020F0502020204030204" pitchFamily="34" charset="0"/>
              </a:rPr>
              <a:t>Where do we go from here?</a:t>
            </a:r>
            <a:r>
              <a:rPr lang="en-GB" sz="2400" dirty="0">
                <a:solidFill>
                  <a:schemeClr val="accent3"/>
                </a:solidFill>
                <a:latin typeface="Calibri" panose="020F0502020204030204" pitchFamily="34" charset="0"/>
                <a:ea typeface="Calibri" panose="020F0502020204030204" pitchFamily="34" charset="0"/>
              </a:rPr>
              <a:t> </a:t>
            </a:r>
            <a:br>
              <a:rPr lang="en-GB" sz="2400" dirty="0">
                <a:solidFill>
                  <a:schemeClr val="accent2"/>
                </a:solidFill>
                <a:latin typeface="Calibri" panose="020F0502020204030204" pitchFamily="34" charset="0"/>
                <a:ea typeface="Calibri" panose="020F0502020204030204" pitchFamily="34" charset="0"/>
              </a:rPr>
            </a:br>
            <a:r>
              <a:rPr lang="en-GB" sz="2000" b="0" dirty="0">
                <a:latin typeface="Calibri" panose="020F0502020204030204" pitchFamily="34" charset="0"/>
                <a:ea typeface="Calibri" panose="020F0502020204030204" pitchFamily="34" charset="0"/>
              </a:rPr>
              <a:t>To implement and reach the aims described above, the following tasks should be completed within the next year:</a:t>
            </a:r>
          </a:p>
          <a:p>
            <a:pPr marL="722313" lvl="0" indent="-342900">
              <a:lnSpc>
                <a:spcPct val="115000"/>
              </a:lnSpc>
              <a:buClr>
                <a:schemeClr val="accent3"/>
              </a:buClr>
              <a:buFont typeface="+mj-lt"/>
              <a:buAutoNum type="arabicParenR" startAt="4"/>
            </a:pPr>
            <a:r>
              <a:rPr lang="en-GB" sz="1800" b="0" u="none" strike="noStrike" dirty="0">
                <a:effectLst/>
                <a:latin typeface="Calibri" panose="020F0502020204030204" pitchFamily="34" charset="0"/>
                <a:ea typeface="Calibri" panose="020F0502020204030204" pitchFamily="34" charset="0"/>
              </a:rPr>
              <a:t>Those </a:t>
            </a:r>
            <a:r>
              <a:rPr lang="en-GB" sz="1800" u="none" strike="noStrike" dirty="0">
                <a:effectLst/>
                <a:latin typeface="Calibri" panose="020F0502020204030204" pitchFamily="34" charset="0"/>
                <a:ea typeface="Calibri" panose="020F0502020204030204" pitchFamily="34" charset="0"/>
              </a:rPr>
              <a:t>responsible for CERN’s Training, Education and Outreach efforts </a:t>
            </a:r>
            <a:r>
              <a:rPr lang="en-GB" sz="1800" b="0" u="none" strike="noStrike" dirty="0">
                <a:effectLst/>
                <a:latin typeface="Calibri" panose="020F0502020204030204" pitchFamily="34" charset="0"/>
                <a:ea typeface="Calibri" panose="020F0502020204030204" pitchFamily="34" charset="0"/>
              </a:rPr>
              <a:t>should continuously </a:t>
            </a:r>
            <a:r>
              <a:rPr lang="en-GB" sz="1800" u="none" strike="noStrike" dirty="0">
                <a:effectLst/>
                <a:latin typeface="Calibri" panose="020F0502020204030204" pitchFamily="34" charset="0"/>
                <a:ea typeface="Calibri" panose="020F0502020204030204" pitchFamily="34" charset="0"/>
              </a:rPr>
              <a:t>update the OSWG on additional material to be added to the list.</a:t>
            </a:r>
          </a:p>
          <a:p>
            <a:pPr marL="722313" lvl="0" indent="-342900">
              <a:lnSpc>
                <a:spcPct val="115000"/>
              </a:lnSpc>
              <a:buClr>
                <a:schemeClr val="accent3"/>
              </a:buClr>
              <a:buFont typeface="+mj-lt"/>
              <a:buAutoNum type="arabicParenR" startAt="4"/>
            </a:pPr>
            <a:r>
              <a:rPr lang="en-GB" sz="1800" b="0" u="none" strike="noStrike" dirty="0">
                <a:effectLst/>
                <a:latin typeface="Calibri" panose="020F0502020204030204" pitchFamily="34" charset="0"/>
                <a:ea typeface="Calibri" panose="020F0502020204030204" pitchFamily="34" charset="0"/>
              </a:rPr>
              <a:t>Those responsible for CERN’s Training, Education and Outreach efforts are recommended to </a:t>
            </a:r>
            <a:r>
              <a:rPr lang="en-GB" sz="1800" u="none" strike="noStrike" dirty="0">
                <a:effectLst/>
                <a:latin typeface="Calibri" panose="020F0502020204030204" pitchFamily="34" charset="0"/>
                <a:ea typeface="Calibri" panose="020F0502020204030204" pitchFamily="34" charset="0"/>
              </a:rPr>
              <a:t>consult the future CERN Open Science Policy Office</a:t>
            </a:r>
            <a:r>
              <a:rPr lang="en-GB" sz="1800" b="0" u="none" strike="noStrike" dirty="0">
                <a:effectLst/>
                <a:latin typeface="Calibri" panose="020F0502020204030204" pitchFamily="34" charset="0"/>
                <a:ea typeface="Calibri" panose="020F0502020204030204" pitchFamily="34" charset="0"/>
              </a:rPr>
              <a:t>. They will facilitate and publicise CERN’s contributions to society through openly available Training, Education and Outreach material and promote CERN as an “Open Science lab” to provide implementation guidance for the Training, Education and Outreach part of CERN’s Open Science Policy.</a:t>
            </a:r>
          </a:p>
          <a:p>
            <a:pPr marR="0" lvl="0" algn="r" defTabSz="914400" rtl="0" eaLnBrk="1" fontAlgn="auto" latinLnBrk="0" hangingPunct="1">
              <a:lnSpc>
                <a:spcPct val="115000"/>
              </a:lnSpc>
              <a:spcBef>
                <a:spcPts val="1000"/>
              </a:spcBef>
              <a:spcAft>
                <a:spcPts val="200"/>
              </a:spcAft>
              <a:buClr>
                <a:srgbClr val="E15E32"/>
              </a:buClr>
              <a:buSzTx/>
              <a:tabLst/>
              <a:defRPr/>
            </a:pPr>
            <a:endParaRPr kumimoji="0" lang="en-GB" sz="2000" b="0" i="1" u="none" strike="noStrike" kern="1200" cap="none" spc="0" normalizeH="0" baseline="0" noProof="0" dirty="0">
              <a:ln>
                <a:noFill/>
              </a:ln>
              <a:solidFill>
                <a:srgbClr val="2F2F2F"/>
              </a:solidFill>
              <a:uLnTx/>
              <a:uFillTx/>
              <a:latin typeface="Calibri" panose="020F0502020204030204" pitchFamily="34" charset="0"/>
              <a:cs typeface="+mn-cs"/>
            </a:endParaRPr>
          </a:p>
          <a:p>
            <a:pPr algn="r">
              <a:lnSpc>
                <a:spcPct val="115000"/>
              </a:lnSpc>
              <a:spcBef>
                <a:spcPts val="1000"/>
              </a:spcBef>
              <a:spcAft>
                <a:spcPts val="200"/>
              </a:spcAft>
              <a:buClr>
                <a:schemeClr val="accent3"/>
              </a:buClr>
            </a:pPr>
            <a:r>
              <a:rPr lang="en-GB" sz="1400" b="0" dirty="0"/>
              <a:t>see Implementation Plan</a:t>
            </a:r>
            <a:r>
              <a:rPr lang="en-GB" sz="1400" dirty="0">
                <a:solidFill>
                  <a:srgbClr val="2F2F2F"/>
                </a:solidFill>
                <a:ea typeface="Calibri" panose="020F0502020204030204" pitchFamily="34" charset="0"/>
              </a:rPr>
              <a:t>: </a:t>
            </a:r>
            <a:r>
              <a:rPr lang="en-GB" sz="1400" u="sng" dirty="0">
                <a:hlinkClick r:id="rId3"/>
              </a:rPr>
              <a:t>https://cds.cern.ch/record/2856044</a:t>
            </a:r>
            <a:endParaRPr lang="en-GB" sz="1400" b="0" dirty="0">
              <a:ea typeface="Arial" panose="020B0604020202020204" pitchFamily="34" charset="0"/>
            </a:endParaRPr>
          </a:p>
          <a:p>
            <a:endParaRPr lang="en-GB" sz="2000" b="0"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9" name="Title 2">
            <a:extLst>
              <a:ext uri="{FF2B5EF4-FFF2-40B4-BE49-F238E27FC236}">
                <a16:creationId xmlns:a16="http://schemas.microsoft.com/office/drawing/2014/main" id="{38F4F894-A4D2-5C77-D07C-540786D29935}"/>
              </a:ext>
            </a:extLst>
          </p:cNvPr>
          <p:cNvSpPr>
            <a:spLocks noGrp="1"/>
          </p:cNvSpPr>
          <p:nvPr>
            <p:ph type="title"/>
          </p:nvPr>
        </p:nvSpPr>
        <p:spPr>
          <a:xfrm>
            <a:off x="625642" y="347205"/>
            <a:ext cx="11148324" cy="1065743"/>
          </a:xfrm>
        </p:spPr>
        <p:txBody>
          <a:bodyPr/>
          <a:lstStyle/>
          <a:p>
            <a:r>
              <a:rPr lang="en-US" sz="3733" dirty="0">
                <a:solidFill>
                  <a:schemeClr val="accent3"/>
                </a:solidFill>
              </a:rPr>
              <a:t>CERN Open Education, Training &amp; Outreach</a:t>
            </a:r>
          </a:p>
        </p:txBody>
      </p:sp>
      <p:sp>
        <p:nvSpPr>
          <p:cNvPr id="10" name="Rectangle 9">
            <a:extLst>
              <a:ext uri="{FF2B5EF4-FFF2-40B4-BE49-F238E27FC236}">
                <a16:creationId xmlns:a16="http://schemas.microsoft.com/office/drawing/2014/main" id="{8643C9A1-C55D-29E6-E2C7-E86D39036758}"/>
              </a:ext>
            </a:extLst>
          </p:cNvPr>
          <p:cNvSpPr/>
          <p:nvPr/>
        </p:nvSpPr>
        <p:spPr>
          <a:xfrm>
            <a:off x="420614" y="223950"/>
            <a:ext cx="72000" cy="662078"/>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5393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25642" y="347205"/>
            <a:ext cx="11148324" cy="1065743"/>
          </a:xfrm>
        </p:spPr>
        <p:txBody>
          <a:bodyPr/>
          <a:lstStyle/>
          <a:p>
            <a:r>
              <a:rPr lang="en-GB" sz="3733" dirty="0">
                <a:solidFill>
                  <a:schemeClr val="accent3"/>
                </a:solidFill>
              </a:rPr>
              <a:t>Material developed for CERN’s Education, Training &amp; Outreach Efforts</a:t>
            </a:r>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23</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9" name="Rectangle 28">
            <a:extLst>
              <a:ext uri="{FF2B5EF4-FFF2-40B4-BE49-F238E27FC236}">
                <a16:creationId xmlns:a16="http://schemas.microsoft.com/office/drawing/2014/main" id="{8195FFB5-A413-6E5C-EA1C-17E77064C028}"/>
              </a:ext>
            </a:extLst>
          </p:cNvPr>
          <p:cNvSpPr/>
          <p:nvPr/>
        </p:nvSpPr>
        <p:spPr>
          <a:xfrm>
            <a:off x="420613" y="281699"/>
            <a:ext cx="89503" cy="1065743"/>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4312118"/>
            <a:ext cx="10815489" cy="2175309"/>
          </a:xfrm>
        </p:spPr>
        <p:txBody>
          <a:bodyPr/>
          <a:lstStyle/>
          <a:p>
            <a:pPr marL="285750" indent="-285750">
              <a:lnSpc>
                <a:spcPct val="115000"/>
              </a:lnSpc>
              <a:spcBef>
                <a:spcPts val="1000"/>
              </a:spcBef>
              <a:spcAft>
                <a:spcPts val="200"/>
              </a:spcAft>
              <a:buClr>
                <a:schemeClr val="accent3"/>
              </a:buClr>
              <a:buFont typeface="Wingdings" panose="05000000000000000000" pitchFamily="2" charset="2"/>
              <a:buChar char="v"/>
            </a:pPr>
            <a:r>
              <a:rPr lang="en-GB" sz="2000" dirty="0">
                <a:latin typeface="Calibri" panose="020F0502020204030204" pitchFamily="34" charset="0"/>
                <a:ea typeface="Calibri" panose="020F0502020204030204" pitchFamily="34" charset="0"/>
              </a:rPr>
              <a:t>Which experts </a:t>
            </a:r>
            <a:r>
              <a:rPr lang="en-GB" sz="2000" b="0" dirty="0">
                <a:latin typeface="Calibri" panose="020F0502020204030204" pitchFamily="34" charset="0"/>
                <a:ea typeface="Calibri" panose="020F0502020204030204" pitchFamily="34" charset="0"/>
              </a:rPr>
              <a:t>do you commonly approach?</a:t>
            </a:r>
          </a:p>
          <a:p>
            <a:pPr marL="285750" indent="-285750">
              <a:lnSpc>
                <a:spcPct val="115000"/>
              </a:lnSpc>
              <a:spcBef>
                <a:spcPts val="1000"/>
              </a:spcBef>
              <a:spcAft>
                <a:spcPts val="200"/>
              </a:spcAft>
              <a:buClr>
                <a:schemeClr val="accent3"/>
              </a:buClr>
              <a:buFont typeface="Wingdings" panose="05000000000000000000" pitchFamily="2" charset="2"/>
              <a:buChar char="v"/>
            </a:pPr>
            <a:r>
              <a:rPr lang="en-GB" sz="2000" dirty="0">
                <a:latin typeface="Calibri" panose="020F0502020204030204" pitchFamily="34" charset="0"/>
                <a:ea typeface="Calibri" panose="020F0502020204030204" pitchFamily="34" charset="0"/>
              </a:rPr>
              <a:t>Where do you publish the produced material? </a:t>
            </a:r>
            <a:r>
              <a:rPr lang="en-GB" sz="2000" b="0" dirty="0">
                <a:latin typeface="Calibri" panose="020F0502020204030204" pitchFamily="34" charset="0"/>
                <a:ea typeface="Calibri" panose="020F0502020204030204" pitchFamily="34" charset="0"/>
              </a:rPr>
              <a:t>Is it openly available?</a:t>
            </a:r>
          </a:p>
          <a:p>
            <a:pPr marL="285750" indent="-285750">
              <a:lnSpc>
                <a:spcPct val="115000"/>
              </a:lnSpc>
              <a:spcBef>
                <a:spcPts val="1000"/>
              </a:spcBef>
              <a:spcAft>
                <a:spcPts val="200"/>
              </a:spcAft>
              <a:buClr>
                <a:schemeClr val="accent3"/>
              </a:buClr>
              <a:buFont typeface="Wingdings" panose="05000000000000000000" pitchFamily="2" charset="2"/>
              <a:buChar char="v"/>
            </a:pPr>
            <a:r>
              <a:rPr lang="en-GB" sz="2000" dirty="0">
                <a:latin typeface="Calibri" panose="020F0502020204030204" pitchFamily="34" charset="0"/>
                <a:ea typeface="Calibri" panose="020F0502020204030204" pitchFamily="34" charset="0"/>
              </a:rPr>
              <a:t>Do you see a benefit in such a catalogue </a:t>
            </a:r>
            <a:r>
              <a:rPr lang="en-GB" sz="2000" u="none" strike="noStrike" dirty="0">
                <a:effectLst/>
                <a:latin typeface="Calibri" panose="020F0502020204030204" pitchFamily="34" charset="0"/>
                <a:ea typeface="Calibri" panose="020F0502020204030204" pitchFamily="34" charset="0"/>
              </a:rPr>
              <a:t>of </a:t>
            </a:r>
            <a:r>
              <a:rPr lang="en-GB" sz="2000" b="0" u="none" strike="noStrike" dirty="0">
                <a:effectLst/>
                <a:latin typeface="Calibri" panose="020F0502020204030204" pitchFamily="34" charset="0"/>
                <a:ea typeface="Calibri" panose="020F0502020204030204" pitchFamily="34" charset="0"/>
              </a:rPr>
              <a:t>recommended</a:t>
            </a:r>
            <a:r>
              <a:rPr lang="en-GB" sz="2000" u="none" strike="noStrike" dirty="0">
                <a:effectLst/>
                <a:latin typeface="Calibri" panose="020F0502020204030204" pitchFamily="34" charset="0"/>
                <a:ea typeface="Calibri" panose="020F0502020204030204" pitchFamily="34" charset="0"/>
              </a:rPr>
              <a:t> CERN’s Training, Education and Outreach material and external training offers </a:t>
            </a:r>
            <a:r>
              <a:rPr lang="en-GB" sz="2000" b="0" u="none" strike="noStrike" dirty="0">
                <a:effectLst/>
                <a:latin typeface="Calibri" panose="020F0502020204030204" pitchFamily="34" charset="0"/>
                <a:ea typeface="Calibri" panose="020F0502020204030204" pitchFamily="34" charset="0"/>
              </a:rPr>
              <a:t>and</a:t>
            </a:r>
            <a:r>
              <a:rPr lang="en-GB" sz="2000" u="none" strike="noStrike" dirty="0">
                <a:effectLst/>
                <a:latin typeface="Calibri" panose="020F0502020204030204" pitchFamily="34" charset="0"/>
                <a:ea typeface="Calibri" panose="020F0502020204030204" pitchFamily="34" charset="0"/>
              </a:rPr>
              <a:t> material relevant for Open Science</a:t>
            </a:r>
            <a:r>
              <a:rPr lang="en-GB" sz="2000" dirty="0">
                <a:latin typeface="Calibri" panose="020F0502020204030204" pitchFamily="34" charset="0"/>
                <a:ea typeface="Calibri" panose="020F0502020204030204" pitchFamily="34" charset="0"/>
              </a:rPr>
              <a:t>? </a:t>
            </a:r>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4" name="Speech Bubble: Oval 3">
            <a:extLst>
              <a:ext uri="{FF2B5EF4-FFF2-40B4-BE49-F238E27FC236}">
                <a16:creationId xmlns:a16="http://schemas.microsoft.com/office/drawing/2014/main" id="{4103D401-02BE-0908-7A39-0D3BEFE0644E}"/>
              </a:ext>
            </a:extLst>
          </p:cNvPr>
          <p:cNvSpPr/>
          <p:nvPr/>
        </p:nvSpPr>
        <p:spPr>
          <a:xfrm>
            <a:off x="2714324" y="1627916"/>
            <a:ext cx="4514249" cy="2385819"/>
          </a:xfrm>
          <a:prstGeom prst="wedgeEllipseCallout">
            <a:avLst>
              <a:gd name="adj1" fmla="val 39340"/>
              <a:gd name="adj2" fmla="val 49709"/>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lnSpc>
                <a:spcPct val="115000"/>
              </a:lnSpc>
              <a:spcBef>
                <a:spcPts val="1000"/>
              </a:spcBef>
              <a:spcAft>
                <a:spcPts val="200"/>
              </a:spcAft>
              <a:buClr>
                <a:schemeClr val="accent3"/>
              </a:buClr>
            </a:pPr>
            <a:r>
              <a:rPr lang="en-GB" sz="2400" b="1" dirty="0">
                <a:latin typeface="Calibri" panose="020F0502020204030204" pitchFamily="34" charset="0"/>
                <a:ea typeface="Calibri" panose="020F0502020204030204" pitchFamily="34" charset="0"/>
              </a:rPr>
              <a:t>How do you develop Training, Education and Outreach material?</a:t>
            </a:r>
            <a:r>
              <a:rPr lang="en-GB" sz="2400" b="1" dirty="0">
                <a:effectLst/>
                <a:latin typeface="Calibri" panose="020F0502020204030204" pitchFamily="34" charset="0"/>
                <a:ea typeface="Calibri" panose="020F0502020204030204" pitchFamily="34" charset="0"/>
              </a:rPr>
              <a:t> </a:t>
            </a:r>
            <a:endParaRPr lang="en-GB" sz="2400" b="1" dirty="0">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9414560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25642" y="347205"/>
            <a:ext cx="11148324" cy="1065743"/>
          </a:xfrm>
        </p:spPr>
        <p:txBody>
          <a:bodyPr/>
          <a:lstStyle/>
          <a:p>
            <a:r>
              <a:rPr lang="en-GB" sz="3733" dirty="0">
                <a:solidFill>
                  <a:schemeClr val="accent5"/>
                </a:solidFill>
              </a:rPr>
              <a:t>Impact of CERN’s Education, Training &amp; Outreach Efforts</a:t>
            </a:r>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24</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9" name="Rectangle 28">
            <a:extLst>
              <a:ext uri="{FF2B5EF4-FFF2-40B4-BE49-F238E27FC236}">
                <a16:creationId xmlns:a16="http://schemas.microsoft.com/office/drawing/2014/main" id="{8195FFB5-A413-6E5C-EA1C-17E77064C028}"/>
              </a:ext>
            </a:extLst>
          </p:cNvPr>
          <p:cNvSpPr/>
          <p:nvPr/>
        </p:nvSpPr>
        <p:spPr>
          <a:xfrm>
            <a:off x="420613" y="281699"/>
            <a:ext cx="89503" cy="1065743"/>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4312118"/>
            <a:ext cx="10815489" cy="2175309"/>
          </a:xfrm>
        </p:spPr>
        <p:txBody>
          <a:bodyPr/>
          <a:lstStyle/>
          <a:p>
            <a:pPr marL="285750" indent="-285750">
              <a:lnSpc>
                <a:spcPct val="115000"/>
              </a:lnSpc>
              <a:spcBef>
                <a:spcPts val="1000"/>
              </a:spcBef>
              <a:spcAft>
                <a:spcPts val="200"/>
              </a:spcAft>
              <a:buClr>
                <a:schemeClr val="accent5"/>
              </a:buClr>
              <a:buFont typeface="Wingdings" panose="05000000000000000000" pitchFamily="2" charset="2"/>
              <a:buChar char="v"/>
            </a:pPr>
            <a:r>
              <a:rPr lang="en-GB" sz="2000" dirty="0">
                <a:latin typeface="Calibri" panose="020F0502020204030204" pitchFamily="34" charset="0"/>
                <a:ea typeface="Calibri" panose="020F0502020204030204" pitchFamily="34" charset="0"/>
              </a:rPr>
              <a:t>Do you usually produce statistics about the audience?</a:t>
            </a:r>
          </a:p>
          <a:p>
            <a:pPr marL="285750" indent="-285750">
              <a:lnSpc>
                <a:spcPct val="115000"/>
              </a:lnSpc>
              <a:spcBef>
                <a:spcPts val="1000"/>
              </a:spcBef>
              <a:spcAft>
                <a:spcPts val="200"/>
              </a:spcAft>
              <a:buClr>
                <a:schemeClr val="accent5"/>
              </a:buClr>
              <a:buFont typeface="Wingdings" panose="05000000000000000000" pitchFamily="2" charset="2"/>
              <a:buChar char="v"/>
            </a:pPr>
            <a:r>
              <a:rPr lang="en-GB" sz="2000" dirty="0">
                <a:latin typeface="Calibri" panose="020F0502020204030204" pitchFamily="34" charset="0"/>
                <a:ea typeface="Calibri" panose="020F0502020204030204" pitchFamily="34" charset="0"/>
              </a:rPr>
              <a:t>If yes, is it literally who turns up or more broadly </a:t>
            </a:r>
            <a:r>
              <a:rPr lang="en-GB" sz="2000" b="0" dirty="0">
                <a:latin typeface="Calibri" panose="020F0502020204030204" pitchFamily="34" charset="0"/>
                <a:ea typeface="Calibri" panose="020F0502020204030204" pitchFamily="34" charset="0"/>
              </a:rPr>
              <a:t>(views, downloads, …)</a:t>
            </a:r>
            <a:r>
              <a:rPr lang="en-GB" sz="2000" dirty="0">
                <a:latin typeface="Calibri" panose="020F0502020204030204" pitchFamily="34" charset="0"/>
                <a:ea typeface="Calibri" panose="020F0502020204030204" pitchFamily="34" charset="0"/>
              </a:rPr>
              <a:t>? </a:t>
            </a:r>
          </a:p>
          <a:p>
            <a:pPr marL="285750" indent="-285750">
              <a:lnSpc>
                <a:spcPct val="115000"/>
              </a:lnSpc>
              <a:spcBef>
                <a:spcPts val="1000"/>
              </a:spcBef>
              <a:spcAft>
                <a:spcPts val="200"/>
              </a:spcAft>
              <a:buClr>
                <a:schemeClr val="accent5"/>
              </a:buClr>
              <a:buFont typeface="Wingdings" panose="05000000000000000000" pitchFamily="2" charset="2"/>
              <a:buChar char="v"/>
            </a:pPr>
            <a:r>
              <a:rPr lang="en-GB" sz="2000" dirty="0">
                <a:latin typeface="Calibri" panose="020F0502020204030204" pitchFamily="34" charset="0"/>
                <a:ea typeface="Calibri" panose="020F0502020204030204" pitchFamily="34" charset="0"/>
              </a:rPr>
              <a:t>For example, the accelerator school writes </a:t>
            </a:r>
            <a:r>
              <a:rPr lang="en-GB" sz="2000" b="0" dirty="0">
                <a:latin typeface="Calibri" panose="020F0502020204030204" pitchFamily="34" charset="0"/>
                <a:ea typeface="Calibri" panose="020F0502020204030204" pitchFamily="34" charset="0"/>
              </a:rPr>
              <a:t>(used to write?) </a:t>
            </a:r>
            <a:r>
              <a:rPr lang="en-GB" sz="2000" dirty="0">
                <a:latin typeface="Calibri" panose="020F0502020204030204" pitchFamily="34" charset="0"/>
                <a:ea typeface="Calibri" panose="020F0502020204030204" pitchFamily="34" charset="0"/>
              </a:rPr>
              <a:t>a “Yellow Report" - How often is it downloaded?</a:t>
            </a: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4" name="Speech Bubble: Oval 3">
            <a:extLst>
              <a:ext uri="{FF2B5EF4-FFF2-40B4-BE49-F238E27FC236}">
                <a16:creationId xmlns:a16="http://schemas.microsoft.com/office/drawing/2014/main" id="{4103D401-02BE-0908-7A39-0D3BEFE0644E}"/>
              </a:ext>
            </a:extLst>
          </p:cNvPr>
          <p:cNvSpPr/>
          <p:nvPr/>
        </p:nvSpPr>
        <p:spPr>
          <a:xfrm>
            <a:off x="2714324" y="1627916"/>
            <a:ext cx="4514249" cy="2385819"/>
          </a:xfrm>
          <a:prstGeom prst="wedgeEllipseCallout">
            <a:avLst>
              <a:gd name="adj1" fmla="val 39340"/>
              <a:gd name="adj2" fmla="val 49709"/>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15000"/>
              </a:lnSpc>
              <a:spcBef>
                <a:spcPts val="1000"/>
              </a:spcBef>
              <a:spcAft>
                <a:spcPts val="200"/>
              </a:spcAft>
              <a:buClr>
                <a:schemeClr val="accent3"/>
              </a:buClr>
            </a:pPr>
            <a:r>
              <a:rPr lang="en-GB" sz="2400" b="1" dirty="0">
                <a:latin typeface="Calibri" panose="020F0502020204030204" pitchFamily="34" charset="0"/>
                <a:ea typeface="Calibri" panose="020F0502020204030204" pitchFamily="34" charset="0"/>
              </a:rPr>
              <a:t>How do you measure the impact of your Training, Education and Outreach efforts?</a:t>
            </a:r>
            <a:r>
              <a:rPr lang="en-GB" sz="2400" b="1" dirty="0">
                <a:effectLst/>
                <a:latin typeface="Calibri" panose="020F0502020204030204" pitchFamily="34" charset="0"/>
                <a:ea typeface="Calibri" panose="020F0502020204030204" pitchFamily="34" charset="0"/>
              </a:rPr>
              <a:t> </a:t>
            </a:r>
            <a:endParaRPr lang="en-GB" sz="2400" b="1" dirty="0">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15767907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Conclusions</a:t>
            </a:r>
          </a:p>
        </p:txBody>
      </p:sp>
      <p:sp>
        <p:nvSpPr>
          <p:cNvPr id="8" name="Date Placeholder 10">
            <a:extLst>
              <a:ext uri="{FF2B5EF4-FFF2-40B4-BE49-F238E27FC236}">
                <a16:creationId xmlns:a16="http://schemas.microsoft.com/office/drawing/2014/main" id="{808ACAD0-E8FF-B0BD-BCBF-DA06645349E8}"/>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9" name="Footer Placeholder 11">
            <a:extLst>
              <a:ext uri="{FF2B5EF4-FFF2-40B4-BE49-F238E27FC236}">
                <a16:creationId xmlns:a16="http://schemas.microsoft.com/office/drawing/2014/main" id="{9488934B-1FA1-B110-20E5-D2A8CDBB1707}"/>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12" name="Content Placeholder 1">
            <a:extLst>
              <a:ext uri="{FF2B5EF4-FFF2-40B4-BE49-F238E27FC236}">
                <a16:creationId xmlns:a16="http://schemas.microsoft.com/office/drawing/2014/main" id="{94E10E40-38A5-3D47-587B-CBC3E646974B}"/>
              </a:ext>
            </a:extLst>
          </p:cNvPr>
          <p:cNvSpPr>
            <a:spLocks noGrp="1"/>
          </p:cNvSpPr>
          <p:nvPr>
            <p:ph idx="1"/>
          </p:nvPr>
        </p:nvSpPr>
        <p:spPr>
          <a:xfrm>
            <a:off x="407987" y="1857676"/>
            <a:ext cx="10199053" cy="4408370"/>
          </a:xfrm>
        </p:spPr>
        <p:txBody>
          <a:bodyPr/>
          <a:lstStyle/>
          <a:p>
            <a:pPr marL="727075" lvl="1" indent="-457200">
              <a:lnSpc>
                <a:spcPct val="150000"/>
              </a:lnSpc>
              <a:buClr>
                <a:schemeClr val="accent1"/>
              </a:buClr>
              <a:buFont typeface="Wingdings" panose="05000000000000000000" pitchFamily="2" charset="2"/>
              <a:buChar char="v"/>
            </a:pPr>
            <a:r>
              <a:rPr lang="en-GB" sz="2400" b="1" dirty="0">
                <a:solidFill>
                  <a:schemeClr val="accent1"/>
                </a:solidFill>
              </a:rPr>
              <a:t>3 main points of our meeting today: </a:t>
            </a:r>
          </a:p>
          <a:p>
            <a:pPr marL="1165225" lvl="1" indent="-457200">
              <a:lnSpc>
                <a:spcPct val="150000"/>
              </a:lnSpc>
              <a:buClr>
                <a:schemeClr val="accent1"/>
              </a:buClr>
              <a:buFont typeface="+mj-lt"/>
              <a:buAutoNum type="arabicParenR"/>
            </a:pPr>
            <a:r>
              <a:rPr lang="en-GB" sz="2000" b="1" dirty="0"/>
              <a:t>Definition </a:t>
            </a:r>
            <a:r>
              <a:rPr lang="en-GB" sz="2000" dirty="0"/>
              <a:t>of CERN’s Training, Education and Outreach material relevant for Open Science</a:t>
            </a:r>
          </a:p>
          <a:p>
            <a:pPr marL="1165225" lvl="1" indent="-457200">
              <a:lnSpc>
                <a:spcPct val="150000"/>
              </a:lnSpc>
              <a:buClr>
                <a:schemeClr val="accent1"/>
              </a:buClr>
              <a:buFont typeface="+mj-lt"/>
              <a:buAutoNum type="arabicParenR"/>
            </a:pPr>
            <a:r>
              <a:rPr lang="en-GB" sz="2000" b="1" dirty="0"/>
              <a:t>Material </a:t>
            </a:r>
            <a:r>
              <a:rPr lang="en-GB" sz="2000" dirty="0"/>
              <a:t>developed for CERN’s Education, Training &amp; Outreach Efforts</a:t>
            </a:r>
          </a:p>
          <a:p>
            <a:pPr marL="1165225" lvl="1" indent="-457200">
              <a:lnSpc>
                <a:spcPct val="150000"/>
              </a:lnSpc>
              <a:buClr>
                <a:schemeClr val="accent1"/>
              </a:buClr>
              <a:buFont typeface="+mj-lt"/>
              <a:buAutoNum type="arabicParenR"/>
            </a:pPr>
            <a:r>
              <a:rPr lang="en-GB" sz="2000" b="1" dirty="0"/>
              <a:t>Audience/impact </a:t>
            </a:r>
            <a:r>
              <a:rPr lang="en-GB" sz="2000" dirty="0"/>
              <a:t>of CERN’s Education, Training &amp; Outreach Efforts</a:t>
            </a:r>
          </a:p>
          <a:p>
            <a:pPr marL="727075" lvl="1" indent="-457200">
              <a:lnSpc>
                <a:spcPct val="150000"/>
              </a:lnSpc>
              <a:buClr>
                <a:schemeClr val="accent1"/>
              </a:buClr>
              <a:buFont typeface="Wingdings" panose="05000000000000000000" pitchFamily="2" charset="2"/>
              <a:buChar char="v"/>
            </a:pPr>
            <a:r>
              <a:rPr lang="en-GB" sz="2400" b="1" dirty="0">
                <a:solidFill>
                  <a:schemeClr val="accent1"/>
                </a:solidFill>
              </a:rPr>
              <a:t>Further input/feedback/questions? </a:t>
            </a:r>
          </a:p>
          <a:p>
            <a:pPr marL="727075" lvl="1" indent="-457200">
              <a:lnSpc>
                <a:spcPct val="150000"/>
              </a:lnSpc>
              <a:buClr>
                <a:schemeClr val="accent1"/>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Tree>
    <p:extLst>
      <p:ext uri="{BB962C8B-B14F-4D97-AF65-F5344CB8AC3E}">
        <p14:creationId xmlns:p14="http://schemas.microsoft.com/office/powerpoint/2010/main" val="28371282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6E737-797A-B303-8066-B68CEB0C083A}"/>
              </a:ext>
            </a:extLst>
          </p:cNvPr>
          <p:cNvSpPr>
            <a:spLocks noGrp="1"/>
          </p:cNvSpPr>
          <p:nvPr>
            <p:ph type="ctrTitle"/>
          </p:nvPr>
        </p:nvSpPr>
        <p:spPr>
          <a:xfrm>
            <a:off x="407987" y="2199736"/>
            <a:ext cx="11376025" cy="3382529"/>
          </a:xfrm>
        </p:spPr>
        <p:txBody>
          <a:bodyPr anchor="ctr"/>
          <a:lstStyle/>
          <a:p>
            <a:pPr algn="ctr"/>
            <a:r>
              <a:rPr lang="en-GB" dirty="0"/>
              <a:t>T</a:t>
            </a:r>
            <a:r>
              <a:rPr lang="en-CH" dirty="0"/>
              <a:t>hank you</a:t>
            </a:r>
            <a:r>
              <a:rPr lang="en-US" dirty="0"/>
              <a:t> very much for </a:t>
            </a:r>
            <a:br>
              <a:rPr lang="en-US" dirty="0"/>
            </a:br>
            <a:r>
              <a:rPr lang="en-US" dirty="0"/>
              <a:t>your time and input</a:t>
            </a:r>
            <a:r>
              <a:rPr lang="en-CH" dirty="0"/>
              <a:t>!</a:t>
            </a:r>
          </a:p>
        </p:txBody>
      </p:sp>
      <p:sp>
        <p:nvSpPr>
          <p:cNvPr id="3" name="Subtitle 2">
            <a:extLst>
              <a:ext uri="{FF2B5EF4-FFF2-40B4-BE49-F238E27FC236}">
                <a16:creationId xmlns:a16="http://schemas.microsoft.com/office/drawing/2014/main" id="{B473C29C-F1BC-A992-5248-F46B4C778D2C}"/>
              </a:ext>
            </a:extLst>
          </p:cNvPr>
          <p:cNvSpPr>
            <a:spLocks noGrp="1"/>
          </p:cNvSpPr>
          <p:nvPr>
            <p:ph type="subTitle" idx="1"/>
          </p:nvPr>
        </p:nvSpPr>
        <p:spPr>
          <a:xfrm>
            <a:off x="407987" y="5766968"/>
            <a:ext cx="11376026" cy="803787"/>
          </a:xfrm>
        </p:spPr>
        <p:txBody>
          <a:bodyPr/>
          <a:lstStyle/>
          <a:p>
            <a:pPr algn="r"/>
            <a:r>
              <a:rPr lang="en-US" b="1" dirty="0">
                <a:solidFill>
                  <a:srgbClr val="C6DCF6"/>
                </a:solidFill>
              </a:rPr>
              <a:t>Tim Smith and Sarah Zoechling </a:t>
            </a:r>
            <a:r>
              <a:rPr lang="en-US" dirty="0">
                <a:solidFill>
                  <a:srgbClr val="C6DCF6"/>
                </a:solidFill>
              </a:rPr>
              <a:t>for the </a:t>
            </a:r>
            <a:br>
              <a:rPr lang="en-US" b="1" dirty="0">
                <a:solidFill>
                  <a:srgbClr val="C6DCF6"/>
                </a:solidFill>
              </a:rPr>
            </a:br>
            <a:r>
              <a:rPr lang="en-US" dirty="0">
                <a:solidFill>
                  <a:srgbClr val="C6DCF6"/>
                </a:solidFill>
              </a:rPr>
              <a:t>Open Science Strategy Working Group</a:t>
            </a:r>
            <a:r>
              <a:rPr lang="en-US" sz="1800" dirty="0">
                <a:solidFill>
                  <a:srgbClr val="C6DCF6"/>
                </a:solidFill>
              </a:rPr>
              <a:t> | April 2023</a:t>
            </a:r>
            <a:endParaRPr lang="en-US" dirty="0">
              <a:solidFill>
                <a:srgbClr val="C6DCF6"/>
              </a:solidFill>
            </a:endParaRPr>
          </a:p>
        </p:txBody>
      </p:sp>
    </p:spTree>
    <p:extLst>
      <p:ext uri="{BB962C8B-B14F-4D97-AF65-F5344CB8AC3E}">
        <p14:creationId xmlns:p14="http://schemas.microsoft.com/office/powerpoint/2010/main" val="3142636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2" name="Content Placeholder 1">
            <a:extLst>
              <a:ext uri="{FF2B5EF4-FFF2-40B4-BE49-F238E27FC236}">
                <a16:creationId xmlns:a16="http://schemas.microsoft.com/office/drawing/2014/main" id="{F6B40731-33FF-9A40-95C3-6EBD3673704F}"/>
              </a:ext>
            </a:extLst>
          </p:cNvPr>
          <p:cNvSpPr>
            <a:spLocks noGrp="1"/>
          </p:cNvSpPr>
          <p:nvPr>
            <p:ph idx="1"/>
          </p:nvPr>
        </p:nvSpPr>
        <p:spPr>
          <a:xfrm>
            <a:off x="398860" y="1592263"/>
            <a:ext cx="11088613" cy="4608512"/>
          </a:xfrm>
        </p:spPr>
        <p:txBody>
          <a:bodyPr vert="horz" lIns="0" tIns="0" rIns="0" bIns="0" rtlCol="0" anchor="t">
            <a:noAutofit/>
          </a:bodyPr>
          <a:lstStyle/>
          <a:p>
            <a:pPr>
              <a:tabLst>
                <a:tab pos="441325" algn="l"/>
              </a:tabLst>
            </a:pPr>
            <a:r>
              <a:rPr lang="en-US" dirty="0"/>
              <a:t>1	Introduction to the Open Science Policy</a:t>
            </a:r>
          </a:p>
          <a:p>
            <a:pPr marL="457200" indent="-457200">
              <a:buAutoNum type="arabicPlain" startAt="2"/>
              <a:tabLst>
                <a:tab pos="441325" algn="l"/>
              </a:tabLst>
            </a:pPr>
            <a:r>
              <a:rPr lang="en-US" dirty="0"/>
              <a:t>Defining Open Education, Training &amp; Outreach </a:t>
            </a:r>
          </a:p>
          <a:p>
            <a:pPr marL="457200" indent="-457200">
              <a:buAutoNum type="arabicPlain" startAt="2"/>
              <a:tabLst>
                <a:tab pos="441325" algn="l"/>
              </a:tabLst>
            </a:pPr>
            <a:r>
              <a:rPr lang="en-US" dirty="0"/>
              <a:t>Material developed for CERN’s Education, Training &amp; Outreach Efforts</a:t>
            </a:r>
          </a:p>
          <a:p>
            <a:pPr marL="457200" indent="-457200">
              <a:buAutoNum type="arabicPlain" startAt="2"/>
              <a:tabLst>
                <a:tab pos="441325" algn="l"/>
              </a:tabLst>
            </a:pPr>
            <a:r>
              <a:rPr lang="en-US" dirty="0"/>
              <a:t>Impact of CERN’s Education, Training &amp; Outreach Efforts</a:t>
            </a:r>
          </a:p>
          <a:p>
            <a:pPr>
              <a:tabLst>
                <a:tab pos="441325" algn="l"/>
              </a:tabLst>
            </a:pPr>
            <a:endParaRPr lang="en-US" dirty="0"/>
          </a:p>
          <a:p>
            <a:pPr>
              <a:tabLst>
                <a:tab pos="441325" algn="l"/>
              </a:tabLst>
            </a:pPr>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Agenda</a:t>
            </a:r>
          </a:p>
        </p:txBody>
      </p:sp>
      <p:sp>
        <p:nvSpPr>
          <p:cNvPr id="21" name="Rectangle 20">
            <a:extLst>
              <a:ext uri="{FF2B5EF4-FFF2-40B4-BE49-F238E27FC236}">
                <a16:creationId xmlns:a16="http://schemas.microsoft.com/office/drawing/2014/main" id="{A3417951-7D5D-6B4F-4B7A-BAF23EFBDBEF}"/>
              </a:ext>
            </a:extLst>
          </p:cNvPr>
          <p:cNvSpPr/>
          <p:nvPr/>
        </p:nvSpPr>
        <p:spPr>
          <a:xfrm>
            <a:off x="632527" y="1556792"/>
            <a:ext cx="72000" cy="32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5EDF1B78-E198-22B3-2471-70DC5CC02A44}"/>
              </a:ext>
            </a:extLst>
          </p:cNvPr>
          <p:cNvSpPr/>
          <p:nvPr/>
        </p:nvSpPr>
        <p:spPr>
          <a:xfrm>
            <a:off x="632527" y="2132856"/>
            <a:ext cx="72000" cy="324000"/>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F6FF831C-BB4D-4213-6CF3-2C26A1E3D9A9}"/>
              </a:ext>
            </a:extLst>
          </p:cNvPr>
          <p:cNvSpPr/>
          <p:nvPr/>
        </p:nvSpPr>
        <p:spPr>
          <a:xfrm>
            <a:off x="632527" y="2692227"/>
            <a:ext cx="72000" cy="324000"/>
          </a:xfrm>
          <a:prstGeom prst="rect">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DE20E359-3533-225F-B486-9E5803751C26}"/>
              </a:ext>
            </a:extLst>
          </p:cNvPr>
          <p:cNvSpPr/>
          <p:nvPr/>
        </p:nvSpPr>
        <p:spPr>
          <a:xfrm>
            <a:off x="632527" y="3267000"/>
            <a:ext cx="72000" cy="324000"/>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8" name="Date Placeholder 10">
            <a:extLst>
              <a:ext uri="{FF2B5EF4-FFF2-40B4-BE49-F238E27FC236}">
                <a16:creationId xmlns:a16="http://schemas.microsoft.com/office/drawing/2014/main" id="{808ACAD0-E8FF-B0BD-BCBF-DA06645349E8}"/>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9" name="Footer Placeholder 11">
            <a:extLst>
              <a:ext uri="{FF2B5EF4-FFF2-40B4-BE49-F238E27FC236}">
                <a16:creationId xmlns:a16="http://schemas.microsoft.com/office/drawing/2014/main" id="{9488934B-1FA1-B110-20E5-D2A8CDBB1707}"/>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Tree>
    <p:extLst>
      <p:ext uri="{BB962C8B-B14F-4D97-AF65-F5344CB8AC3E}">
        <p14:creationId xmlns:p14="http://schemas.microsoft.com/office/powerpoint/2010/main" val="752008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25642" y="347205"/>
            <a:ext cx="11148324" cy="1065743"/>
          </a:xfrm>
        </p:spPr>
        <p:txBody>
          <a:bodyPr/>
          <a:lstStyle/>
          <a:p>
            <a:r>
              <a:rPr lang="en-US" sz="3733" dirty="0"/>
              <a:t>CERN – </a:t>
            </a:r>
            <a:r>
              <a:rPr lang="en-US" sz="3733" i="1" dirty="0"/>
              <a:t>on the path to universal Open Science</a:t>
            </a:r>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4</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grpSp>
        <p:nvGrpSpPr>
          <p:cNvPr id="28" name="Group 27">
            <a:extLst>
              <a:ext uri="{FF2B5EF4-FFF2-40B4-BE49-F238E27FC236}">
                <a16:creationId xmlns:a16="http://schemas.microsoft.com/office/drawing/2014/main" id="{4D8FF610-2C27-9984-F308-E59F9220E7AF}"/>
              </a:ext>
            </a:extLst>
          </p:cNvPr>
          <p:cNvGrpSpPr/>
          <p:nvPr/>
        </p:nvGrpSpPr>
        <p:grpSpPr>
          <a:xfrm>
            <a:off x="987790" y="980408"/>
            <a:ext cx="9648380" cy="5204279"/>
            <a:chOff x="535403" y="980408"/>
            <a:chExt cx="9648380" cy="5204279"/>
          </a:xfrm>
        </p:grpSpPr>
        <p:grpSp>
          <p:nvGrpSpPr>
            <p:cNvPr id="22" name="Group 21">
              <a:extLst>
                <a:ext uri="{FF2B5EF4-FFF2-40B4-BE49-F238E27FC236}">
                  <a16:creationId xmlns:a16="http://schemas.microsoft.com/office/drawing/2014/main" id="{BECECDC7-EEB5-9B39-5F06-518B0160D902}"/>
                </a:ext>
              </a:extLst>
            </p:cNvPr>
            <p:cNvGrpSpPr/>
            <p:nvPr/>
          </p:nvGrpSpPr>
          <p:grpSpPr>
            <a:xfrm>
              <a:off x="535403" y="980408"/>
              <a:ext cx="8989040" cy="5204279"/>
              <a:chOff x="167660" y="851201"/>
              <a:chExt cx="8989040" cy="5204279"/>
            </a:xfrm>
          </p:grpSpPr>
          <p:grpSp>
            <p:nvGrpSpPr>
              <p:cNvPr id="21" name="Group 20">
                <a:extLst>
                  <a:ext uri="{FF2B5EF4-FFF2-40B4-BE49-F238E27FC236}">
                    <a16:creationId xmlns:a16="http://schemas.microsoft.com/office/drawing/2014/main" id="{46C83A3B-20AB-B18C-E12C-96DB66A96C2F}"/>
                  </a:ext>
                </a:extLst>
              </p:cNvPr>
              <p:cNvGrpSpPr/>
              <p:nvPr/>
            </p:nvGrpSpPr>
            <p:grpSpPr>
              <a:xfrm>
                <a:off x="167660" y="851201"/>
                <a:ext cx="8989040" cy="5204279"/>
                <a:chOff x="167660" y="851201"/>
                <a:chExt cx="8989040" cy="5204279"/>
              </a:xfrm>
            </p:grpSpPr>
            <p:pic>
              <p:nvPicPr>
                <p:cNvPr id="14" name="Picture 13" descr="Timeline&#10;&#10;Description automatically generated">
                  <a:extLst>
                    <a:ext uri="{FF2B5EF4-FFF2-40B4-BE49-F238E27FC236}">
                      <a16:creationId xmlns:a16="http://schemas.microsoft.com/office/drawing/2014/main" id="{9EC44D3F-7DC4-975C-5F2E-10EA041464A3}"/>
                    </a:ext>
                  </a:extLst>
                </p:cNvPr>
                <p:cNvPicPr>
                  <a:picLocks noChangeAspect="1"/>
                </p:cNvPicPr>
                <p:nvPr/>
              </p:nvPicPr>
              <p:blipFill rotWithShape="1">
                <a:blip r:embed="rId4">
                  <a:clrChange>
                    <a:clrFrom>
                      <a:srgbClr val="FFFFFF"/>
                    </a:clrFrom>
                    <a:clrTo>
                      <a:srgbClr val="FFFFFF">
                        <a:alpha val="0"/>
                      </a:srgbClr>
                    </a:clrTo>
                  </a:clrChange>
                </a:blip>
                <a:srcRect b="21055"/>
                <a:stretch/>
              </p:blipFill>
              <p:spPr>
                <a:xfrm>
                  <a:off x="167660" y="851201"/>
                  <a:ext cx="8989040" cy="5204279"/>
                </a:xfrm>
                <a:prstGeom prst="rect">
                  <a:avLst/>
                </a:prstGeom>
              </p:spPr>
            </p:pic>
            <p:sp>
              <p:nvSpPr>
                <p:cNvPr id="19" name="TextBox 18">
                  <a:extLst>
                    <a:ext uri="{FF2B5EF4-FFF2-40B4-BE49-F238E27FC236}">
                      <a16:creationId xmlns:a16="http://schemas.microsoft.com/office/drawing/2014/main" id="{8D86C09D-11C4-9438-1A5C-F5882A9ABECF}"/>
                    </a:ext>
                  </a:extLst>
                </p:cNvPr>
                <p:cNvSpPr txBox="1"/>
                <p:nvPr/>
              </p:nvSpPr>
              <p:spPr>
                <a:xfrm>
                  <a:off x="8945033" y="3689350"/>
                  <a:ext cx="173567" cy="138499"/>
                </a:xfrm>
                <a:prstGeom prst="rect">
                  <a:avLst/>
                </a:prstGeom>
                <a:noFill/>
              </p:spPr>
              <p:txBody>
                <a:bodyPr wrap="square" lIns="0" tIns="0" rIns="0" bIns="0" rtlCol="0">
                  <a:spAutoFit/>
                </a:bodyPr>
                <a:lstStyle/>
                <a:p>
                  <a:pPr algn="l"/>
                  <a:r>
                    <a:rPr lang="en-US" sz="900" dirty="0">
                      <a:solidFill>
                        <a:schemeClr val="tx2"/>
                      </a:solidFill>
                    </a:rPr>
                    <a:t>be</a:t>
                  </a:r>
                  <a:endParaRPr lang="en-GB" sz="900" dirty="0">
                    <a:solidFill>
                      <a:schemeClr val="tx2"/>
                    </a:solidFill>
                  </a:endParaRPr>
                </a:p>
              </p:txBody>
            </p:sp>
          </p:grpSp>
          <p:sp>
            <p:nvSpPr>
              <p:cNvPr id="15" name="Rectangle 14">
                <a:extLst>
                  <a:ext uri="{FF2B5EF4-FFF2-40B4-BE49-F238E27FC236}">
                    <a16:creationId xmlns:a16="http://schemas.microsoft.com/office/drawing/2014/main" id="{6477D74B-496B-A4F6-0DB7-8FA9B5917B39}"/>
                  </a:ext>
                </a:extLst>
              </p:cNvPr>
              <p:cNvSpPr/>
              <p:nvPr/>
            </p:nvSpPr>
            <p:spPr>
              <a:xfrm>
                <a:off x="3807526" y="5747365"/>
                <a:ext cx="2402773" cy="308115"/>
              </a:xfrm>
              <a:prstGeom prst="rect">
                <a:avLst/>
              </a:prstGeom>
              <a:solidFill>
                <a:schemeClr val="bg1"/>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grpSp>
        <p:pic>
          <p:nvPicPr>
            <p:cNvPr id="27" name="Picture 26" descr="Logo&#10;&#10;Description automatically generated">
              <a:extLst>
                <a:ext uri="{FF2B5EF4-FFF2-40B4-BE49-F238E27FC236}">
                  <a16:creationId xmlns:a16="http://schemas.microsoft.com/office/drawing/2014/main" id="{FC909C3C-DF4A-C0EB-A8D4-74615F618D53}"/>
                </a:ext>
              </a:extLst>
            </p:cNvPr>
            <p:cNvPicPr>
              <a:picLocks noChangeAspect="1"/>
            </p:cNvPicPr>
            <p:nvPr/>
          </p:nvPicPr>
          <p:blipFill rotWithShape="1">
            <a:blip r:embed="rId5"/>
            <a:srcRect l="30902" r="1"/>
            <a:stretch/>
          </p:blipFill>
          <p:spPr>
            <a:xfrm>
              <a:off x="8961967" y="5595734"/>
              <a:ext cx="1221816" cy="531105"/>
            </a:xfrm>
            <a:prstGeom prst="rect">
              <a:avLst/>
            </a:prstGeom>
          </p:spPr>
        </p:pic>
      </p:grpSp>
      <p:sp>
        <p:nvSpPr>
          <p:cNvPr id="29" name="Rectangle 28">
            <a:extLst>
              <a:ext uri="{FF2B5EF4-FFF2-40B4-BE49-F238E27FC236}">
                <a16:creationId xmlns:a16="http://schemas.microsoft.com/office/drawing/2014/main" id="{8195FFB5-A413-6E5C-EA1C-17E77064C028}"/>
              </a:ext>
            </a:extLst>
          </p:cNvPr>
          <p:cNvSpPr/>
          <p:nvPr/>
        </p:nvSpPr>
        <p:spPr>
          <a:xfrm>
            <a:off x="420614" y="262451"/>
            <a:ext cx="72000" cy="6620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05040277"/>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092AFE18-299C-C5B5-A25B-1CD30AF10744}"/>
              </a:ext>
            </a:extLst>
          </p:cNvPr>
          <p:cNvSpPr>
            <a:spLocks noGrp="1"/>
          </p:cNvSpPr>
          <p:nvPr>
            <p:ph idx="1"/>
          </p:nvPr>
        </p:nvSpPr>
        <p:spPr>
          <a:xfrm>
            <a:off x="407989" y="1170878"/>
            <a:ext cx="11376024" cy="5029896"/>
          </a:xfrm>
        </p:spPr>
        <p:txBody>
          <a:bodyPr/>
          <a:lstStyle/>
          <a:p>
            <a:pPr>
              <a:spcBef>
                <a:spcPts val="600"/>
              </a:spcBef>
            </a:pPr>
            <a:r>
              <a:rPr lang="en-CH" sz="1800" dirty="0"/>
              <a:t>www (1989), arXiv (1991), CDS (1993), SCOAP3 (2006), LHC papers (2012)</a:t>
            </a:r>
          </a:p>
          <a:p>
            <a:pPr>
              <a:spcBef>
                <a:spcPts val="600"/>
              </a:spcBef>
            </a:pPr>
            <a:r>
              <a:rPr lang="en-CH" sz="1800" dirty="0"/>
              <a:t>	</a:t>
            </a:r>
            <a:r>
              <a:rPr lang="en-CH" sz="1800" b="0" i="1" dirty="0"/>
              <a:t>2014 CERN Open Access Policy</a:t>
            </a:r>
          </a:p>
          <a:p>
            <a:pPr>
              <a:spcBef>
                <a:spcPts val="600"/>
              </a:spcBef>
            </a:pPr>
            <a:r>
              <a:rPr lang="en-GB" sz="1800" dirty="0"/>
              <a:t>www open licence (1994), open source TF licence recommendation (2012)</a:t>
            </a:r>
          </a:p>
          <a:p>
            <a:pPr>
              <a:spcBef>
                <a:spcPts val="600"/>
              </a:spcBef>
            </a:pPr>
            <a:r>
              <a:rPr lang="en-GB" sz="1800" dirty="0"/>
              <a:t>	</a:t>
            </a:r>
            <a:r>
              <a:rPr lang="en-GB" sz="1800" b="0" i="1" dirty="0"/>
              <a:t>2021 OSPO proposal</a:t>
            </a:r>
          </a:p>
          <a:p>
            <a:pPr>
              <a:spcBef>
                <a:spcPts val="600"/>
              </a:spcBef>
            </a:pPr>
            <a:r>
              <a:rPr lang="en-GB" sz="1800" dirty="0"/>
              <a:t>Open Hardware licence v1 (2011), OHL v2 (2020)</a:t>
            </a:r>
          </a:p>
          <a:p>
            <a:pPr>
              <a:spcBef>
                <a:spcPts val="600"/>
              </a:spcBef>
            </a:pPr>
            <a:r>
              <a:rPr lang="en-GB" sz="1800" dirty="0"/>
              <a:t>	</a:t>
            </a:r>
            <a:r>
              <a:rPr lang="en-GB" sz="1800" b="0" i="1" dirty="0"/>
              <a:t>KT policy: 3 variants; strong reciprocal, weak reciprocal, permissive</a:t>
            </a:r>
          </a:p>
          <a:p>
            <a:pPr>
              <a:spcBef>
                <a:spcPts val="600"/>
              </a:spcBef>
            </a:pPr>
            <a:r>
              <a:rPr lang="en-GB" sz="1800" dirty="0"/>
              <a:t>CDS (2000), </a:t>
            </a:r>
            <a:r>
              <a:rPr lang="en-GB" sz="1800" dirty="0" err="1"/>
              <a:t>Zenodo</a:t>
            </a:r>
            <a:r>
              <a:rPr lang="en-GB" sz="1800" dirty="0"/>
              <a:t>(2013), CERN Open Data (2014), </a:t>
            </a:r>
            <a:r>
              <a:rPr lang="en-GB" sz="1800" dirty="0" err="1"/>
              <a:t>HEPData@CERN</a:t>
            </a:r>
            <a:r>
              <a:rPr lang="en-GB" sz="1800" dirty="0"/>
              <a:t> (2016)</a:t>
            </a:r>
          </a:p>
          <a:p>
            <a:pPr>
              <a:spcBef>
                <a:spcPts val="600"/>
              </a:spcBef>
            </a:pPr>
            <a:r>
              <a:rPr lang="en-GB" sz="1800" dirty="0"/>
              <a:t>	</a:t>
            </a:r>
            <a:r>
              <a:rPr lang="en-GB" sz="1800" b="0" i="1" dirty="0"/>
              <a:t>2020 CERN Open Data Policy for LHC</a:t>
            </a:r>
          </a:p>
          <a:p>
            <a:endParaRPr lang="en-GB" sz="1800" i="1" dirty="0">
              <a:solidFill>
                <a:schemeClr val="tx1"/>
              </a:solidFill>
            </a:endParaRPr>
          </a:p>
          <a:p>
            <a:r>
              <a:rPr lang="en-GB" sz="1800" i="1" dirty="0">
                <a:solidFill>
                  <a:schemeClr val="tx1"/>
                </a:solidFill>
              </a:rPr>
              <a:t>			CERN 2019				UNESCO 2021</a:t>
            </a:r>
          </a:p>
          <a:p>
            <a:endParaRPr lang="en-GB" sz="1800" i="1" dirty="0">
              <a:solidFill>
                <a:schemeClr val="tx1"/>
              </a:solidFill>
            </a:endParaRPr>
          </a:p>
          <a:p>
            <a:r>
              <a:rPr lang="en-GB" sz="1800" i="1" dirty="0">
                <a:solidFill>
                  <a:schemeClr val="tx1"/>
                </a:solidFill>
              </a:rPr>
              <a:t>Similarly for Open Education: Schools, Academic Training, Colloquia, Masterclasses, …</a:t>
            </a:r>
          </a:p>
        </p:txBody>
      </p:sp>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02166" y="373063"/>
            <a:ext cx="11181847" cy="1066800"/>
          </a:xfrm>
        </p:spPr>
        <p:txBody>
          <a:bodyPr/>
          <a:lstStyle/>
          <a:p>
            <a:r>
              <a:rPr lang="en-US"/>
              <a:t>CERN – </a:t>
            </a:r>
            <a:r>
              <a:rPr lang="en-US" i="1"/>
              <a:t>practice first, then describe in a policy!</a:t>
            </a:r>
            <a:endParaRPr lang="en-US" i="1" dirty="0"/>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a:ln>
                <a:noFill/>
              </a:ln>
              <a:solidFill>
                <a:srgbClr val="0033A0"/>
              </a:solidFill>
              <a:effectLst/>
              <a:uLnTx/>
              <a:uFillTx/>
              <a:latin typeface="Arial"/>
              <a:ea typeface="+mn-ea"/>
              <a:cs typeface="+mn-cs"/>
            </a:endParaRPr>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p:spPr>
        <p:txBody>
          <a:bodyPr anchor="ctr"/>
          <a:lstStyle>
            <a:lvl1pPr algn="r">
              <a:defRPr sz="800"/>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800" b="0" i="0" u="none" strike="noStrike" kern="1200" cap="none" spc="0" normalizeH="0" baseline="0" noProof="0">
                <a:ln>
                  <a:noFill/>
                </a:ln>
                <a:solidFill>
                  <a:srgbClr val="0033A0"/>
                </a:solidFill>
                <a:effectLst/>
                <a:uLnTx/>
                <a:uFillTx/>
                <a:latin typeface="Arial"/>
                <a:ea typeface="+mn-ea"/>
                <a:cs typeface="+mn-cs"/>
              </a:rPr>
              <a:t> April 2023</a:t>
            </a:r>
            <a:endParaRPr kumimoji="0" lang="en-US" sz="800" b="0" i="0" u="none" strike="noStrike" kern="1200" cap="none" spc="0" normalizeH="0" baseline="0" noProof="0" dirty="0">
              <a:ln>
                <a:noFill/>
              </a:ln>
              <a:solidFill>
                <a:srgbClr val="0033A0"/>
              </a:solidFill>
              <a:effectLst/>
              <a:uLnTx/>
              <a:uFillTx/>
              <a:latin typeface="Arial"/>
              <a:ea typeface="+mn-ea"/>
              <a:cs typeface="+mn-cs"/>
            </a:endParaRPr>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p:spPr>
        <p:txBody>
          <a:bodyPr anchor="ctr"/>
          <a:lstStyle>
            <a:lvl1pPr>
              <a:defRPr sz="1200"/>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33A0"/>
                </a:solidFill>
                <a:effectLst/>
                <a:uLnTx/>
                <a:uFillTx/>
                <a:latin typeface="Arial"/>
                <a:ea typeface="+mn-ea"/>
                <a:cs typeface="+mn-cs"/>
              </a:rPr>
              <a:t>Tim Smith and Sarah Zoechling | CERN’s Open Education, Training &amp; Outreach</a:t>
            </a:r>
            <a:endParaRPr kumimoji="0" lang="en-US" sz="1200" b="0" i="0" u="none" strike="noStrike" kern="1200" cap="none" spc="0" normalizeH="0" baseline="0" noProof="0" dirty="0">
              <a:ln>
                <a:noFill/>
              </a:ln>
              <a:solidFill>
                <a:srgbClr val="0033A0"/>
              </a:solidFill>
              <a:effectLst/>
              <a:uLnTx/>
              <a:uFillTx/>
              <a:latin typeface="Arial"/>
              <a:ea typeface="+mn-ea"/>
              <a:cs typeface="+mn-cs"/>
            </a:endParaRPr>
          </a:p>
        </p:txBody>
      </p:sp>
      <p:sp>
        <p:nvSpPr>
          <p:cNvPr id="29" name="Rectangle 28">
            <a:extLst>
              <a:ext uri="{FF2B5EF4-FFF2-40B4-BE49-F238E27FC236}">
                <a16:creationId xmlns:a16="http://schemas.microsoft.com/office/drawing/2014/main" id="{8195FFB5-A413-6E5C-EA1C-17E77064C028}"/>
              </a:ext>
            </a:extLst>
          </p:cNvPr>
          <p:cNvSpPr/>
          <p:nvPr/>
        </p:nvSpPr>
        <p:spPr>
          <a:xfrm>
            <a:off x="420614" y="262451"/>
            <a:ext cx="72000" cy="6620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17" name="Picture 1" descr="page2image5753488">
            <a:extLst>
              <a:ext uri="{FF2B5EF4-FFF2-40B4-BE49-F238E27FC236}">
                <a16:creationId xmlns:a16="http://schemas.microsoft.com/office/drawing/2014/main" id="{7605606F-4529-26CE-1E10-2D786C0AB8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5191" y="4129667"/>
            <a:ext cx="2030109" cy="164646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DEEF839A-A287-2D3A-7226-B2636A1F435C}"/>
              </a:ext>
            </a:extLst>
          </p:cNvPr>
          <p:cNvPicPr>
            <a:picLocks noChangeAspect="1"/>
          </p:cNvPicPr>
          <p:nvPr/>
        </p:nvPicPr>
        <p:blipFill>
          <a:blip r:embed="rId4"/>
          <a:stretch>
            <a:fillRect/>
          </a:stretch>
        </p:blipFill>
        <p:spPr>
          <a:xfrm>
            <a:off x="5808266" y="4129666"/>
            <a:ext cx="1674202" cy="1648999"/>
          </a:xfrm>
          <a:prstGeom prst="rect">
            <a:avLst/>
          </a:prstGeom>
        </p:spPr>
      </p:pic>
    </p:spTree>
    <p:extLst>
      <p:ext uri="{BB962C8B-B14F-4D97-AF65-F5344CB8AC3E}">
        <p14:creationId xmlns:p14="http://schemas.microsoft.com/office/powerpoint/2010/main" val="3947855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25642" y="347205"/>
            <a:ext cx="11148324" cy="1065743"/>
          </a:xfrm>
        </p:spPr>
        <p:txBody>
          <a:bodyPr/>
          <a:lstStyle/>
          <a:p>
            <a:r>
              <a:rPr lang="en-US" sz="3733" dirty="0"/>
              <a:t>CERN – </a:t>
            </a:r>
            <a:r>
              <a:rPr lang="en-US" sz="3733" i="1" dirty="0"/>
              <a:t>on the path to universal Open Science</a:t>
            </a:r>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6</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9" name="Rectangle 28">
            <a:extLst>
              <a:ext uri="{FF2B5EF4-FFF2-40B4-BE49-F238E27FC236}">
                <a16:creationId xmlns:a16="http://schemas.microsoft.com/office/drawing/2014/main" id="{8195FFB5-A413-6E5C-EA1C-17E77064C028}"/>
              </a:ext>
            </a:extLst>
          </p:cNvPr>
          <p:cNvSpPr/>
          <p:nvPr/>
        </p:nvSpPr>
        <p:spPr>
          <a:xfrm>
            <a:off x="420614" y="262451"/>
            <a:ext cx="72000" cy="6620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407989" y="1592263"/>
            <a:ext cx="6825586" cy="4608512"/>
          </a:xfrm>
        </p:spPr>
        <p:txBody>
          <a:bodyPr/>
          <a:lstStyle/>
          <a:p>
            <a:pPr lvl="0">
              <a:defRPr/>
            </a:pPr>
            <a:r>
              <a:rPr lang="en-US" sz="2400" dirty="0">
                <a:solidFill>
                  <a:schemeClr val="tx1"/>
                </a:solidFill>
              </a:rPr>
              <a:t>CERN’s first institutional </a:t>
            </a:r>
            <a:r>
              <a:rPr kumimoji="0" lang="en-US" sz="2400" b="1" i="0" u="none" strike="noStrike" kern="1200" cap="none" spc="0" normalizeH="0" baseline="0" noProof="0" dirty="0">
                <a:ln>
                  <a:noFill/>
                </a:ln>
                <a:solidFill>
                  <a:schemeClr val="tx1"/>
                </a:solidFill>
                <a:effectLst/>
                <a:uLnTx/>
                <a:uFillTx/>
                <a:latin typeface="Arial"/>
                <a:ea typeface="+mn-ea"/>
                <a:cs typeface="+mn-cs"/>
              </a:rPr>
              <a:t>Open Science Policy</a:t>
            </a:r>
          </a:p>
          <a:p>
            <a:pPr marL="625475" lvl="1" indent="-355600">
              <a:lnSpc>
                <a:spcPct val="150000"/>
              </a:lnSpc>
              <a:buClr>
                <a:schemeClr val="accent1"/>
              </a:buClr>
              <a:buFont typeface="Wingdings" panose="05000000000000000000" pitchFamily="2" charset="2"/>
              <a:buChar char="v"/>
            </a:pPr>
            <a:r>
              <a:rPr lang="en-US" sz="2000" b="1" dirty="0">
                <a:solidFill>
                  <a:schemeClr val="bg2">
                    <a:lumMod val="10000"/>
                  </a:schemeClr>
                </a:solidFill>
              </a:rPr>
              <a:t>One year of collaborative drafting, </a:t>
            </a:r>
            <a:br>
              <a:rPr lang="en-US" sz="2000" b="1" dirty="0">
                <a:solidFill>
                  <a:schemeClr val="bg2">
                    <a:lumMod val="10000"/>
                  </a:schemeClr>
                </a:solidFill>
              </a:rPr>
            </a:br>
            <a:r>
              <a:rPr lang="en-US" sz="2000" dirty="0">
                <a:solidFill>
                  <a:schemeClr val="bg2">
                    <a:lumMod val="10000"/>
                  </a:schemeClr>
                </a:solidFill>
              </a:rPr>
              <a:t>incl. discussions with the Directorate</a:t>
            </a:r>
          </a:p>
          <a:p>
            <a:pPr marL="625475" lvl="1" indent="-355600">
              <a:lnSpc>
                <a:spcPct val="150000"/>
              </a:lnSpc>
              <a:buClr>
                <a:schemeClr val="accent1"/>
              </a:buClr>
              <a:buFont typeface="Wingdings" panose="05000000000000000000" pitchFamily="2" charset="2"/>
              <a:buChar char="v"/>
            </a:pPr>
            <a:r>
              <a:rPr lang="en-US" sz="2000" b="1" dirty="0">
                <a:solidFill>
                  <a:schemeClr val="bg2">
                    <a:lumMod val="10000"/>
                  </a:schemeClr>
                </a:solidFill>
              </a:rPr>
              <a:t>29</a:t>
            </a:r>
            <a:r>
              <a:rPr lang="en-US" sz="2000" b="1" baseline="30000" dirty="0">
                <a:solidFill>
                  <a:schemeClr val="bg2">
                    <a:lumMod val="10000"/>
                  </a:schemeClr>
                </a:solidFill>
              </a:rPr>
              <a:t>th</a:t>
            </a:r>
            <a:r>
              <a:rPr lang="en-US" sz="2000" b="1" dirty="0">
                <a:solidFill>
                  <a:schemeClr val="bg2">
                    <a:lumMod val="10000"/>
                  </a:schemeClr>
                </a:solidFill>
              </a:rPr>
              <a:t> September 2022:</a:t>
            </a:r>
            <a:r>
              <a:rPr lang="en-US" sz="2000" dirty="0">
                <a:solidFill>
                  <a:schemeClr val="bg2">
                    <a:lumMod val="10000"/>
                  </a:schemeClr>
                </a:solidFill>
              </a:rPr>
              <a:t> presentation to the </a:t>
            </a:r>
            <a:r>
              <a:rPr lang="en-US" sz="2000" b="1" dirty="0">
                <a:solidFill>
                  <a:schemeClr val="bg2">
                    <a:lumMod val="10000"/>
                  </a:schemeClr>
                </a:solidFill>
              </a:rPr>
              <a:t>CERN Council</a:t>
            </a:r>
          </a:p>
          <a:p>
            <a:pPr marL="625475" lvl="1" indent="-355600">
              <a:spcBef>
                <a:spcPts val="900"/>
              </a:spcBef>
              <a:buClr>
                <a:schemeClr val="accent1"/>
              </a:buClr>
              <a:buFont typeface="Wingdings" panose="05000000000000000000" pitchFamily="2" charset="2"/>
              <a:buChar char="v"/>
              <a:tabLst>
                <a:tab pos="1595438" algn="l"/>
              </a:tabLst>
            </a:pPr>
            <a:r>
              <a:rPr lang="en-US" sz="2000" b="1" dirty="0">
                <a:solidFill>
                  <a:schemeClr val="accent1"/>
                </a:solidFill>
              </a:rPr>
              <a:t>1</a:t>
            </a:r>
            <a:r>
              <a:rPr lang="en-US" sz="2000" b="1" baseline="30000" dirty="0">
                <a:solidFill>
                  <a:schemeClr val="accent1"/>
                </a:solidFill>
              </a:rPr>
              <a:t>st</a:t>
            </a:r>
            <a:r>
              <a:rPr lang="en-US" sz="2000" b="1" dirty="0">
                <a:solidFill>
                  <a:schemeClr val="accent1"/>
                </a:solidFill>
              </a:rPr>
              <a:t> October 2022: Open Science Policy formally in place</a:t>
            </a:r>
          </a:p>
          <a:p>
            <a:pPr marL="1165225" lvl="1" indent="-355600">
              <a:spcBef>
                <a:spcPts val="900"/>
              </a:spcBef>
              <a:buClr>
                <a:schemeClr val="accent1"/>
              </a:buClr>
              <a:buFont typeface="Wingdings" panose="05000000000000000000" pitchFamily="2" charset="2"/>
              <a:buChar char="ð"/>
              <a:tabLst>
                <a:tab pos="1595438" algn="l"/>
              </a:tabLst>
            </a:pPr>
            <a:r>
              <a:rPr lang="en-GB" sz="2000" dirty="0">
                <a:latin typeface="Calibri Light" panose="020F0302020204030204" pitchFamily="34" charset="0"/>
                <a:ea typeface="Calibri" panose="020F0502020204030204" pitchFamily="34" charset="0"/>
              </a:rPr>
              <a:t>The policy can be found</a:t>
            </a:r>
            <a:r>
              <a:rPr lang="en-GB" sz="2000" dirty="0">
                <a:effectLst/>
                <a:latin typeface="Calibri Light" panose="020F0302020204030204" pitchFamily="34" charset="0"/>
                <a:ea typeface="Calibri" panose="020F0502020204030204" pitchFamily="34" charset="0"/>
              </a:rPr>
              <a:t> here: </a:t>
            </a:r>
            <a:r>
              <a:rPr lang="en-GB" sz="2000" u="sng" dirty="0">
                <a:solidFill>
                  <a:srgbClr val="0563C1"/>
                </a:solidFill>
                <a:effectLst/>
                <a:latin typeface="Calibri Light" panose="020F0302020204030204" pitchFamily="34" charset="0"/>
                <a:ea typeface="Calibri" panose="020F0502020204030204" pitchFamily="34" charset="0"/>
              </a:rPr>
              <a:t>https://cds.cern.ch/record/2835057</a:t>
            </a:r>
            <a:endParaRPr lang="en-US" sz="2000" b="1" dirty="0">
              <a:solidFill>
                <a:schemeClr val="bg2">
                  <a:lumMod val="10000"/>
                </a:schemeClr>
              </a:solidFill>
            </a:endParaRPr>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pic>
        <p:nvPicPr>
          <p:cNvPr id="8" name="Picture 7">
            <a:extLst>
              <a:ext uri="{FF2B5EF4-FFF2-40B4-BE49-F238E27FC236}">
                <a16:creationId xmlns:a16="http://schemas.microsoft.com/office/drawing/2014/main" id="{567253D1-8C44-AC7E-0DA5-37A6C90D1DCB}"/>
              </a:ext>
            </a:extLst>
          </p:cNvPr>
          <p:cNvPicPr>
            <a:picLocks noChangeAspect="1"/>
          </p:cNvPicPr>
          <p:nvPr/>
        </p:nvPicPr>
        <p:blipFill>
          <a:blip r:embed="rId3"/>
          <a:stretch>
            <a:fillRect/>
          </a:stretch>
        </p:blipFill>
        <p:spPr>
          <a:xfrm>
            <a:off x="7697360" y="1409190"/>
            <a:ext cx="3410186" cy="44131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317225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25642" y="347205"/>
            <a:ext cx="11148324" cy="1065743"/>
          </a:xfrm>
        </p:spPr>
        <p:txBody>
          <a:bodyPr/>
          <a:lstStyle/>
          <a:p>
            <a:r>
              <a:rPr lang="en-US" sz="3733" dirty="0"/>
              <a:t>CERN Open Science Policy</a:t>
            </a:r>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7</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9" name="Rectangle 28">
            <a:extLst>
              <a:ext uri="{FF2B5EF4-FFF2-40B4-BE49-F238E27FC236}">
                <a16:creationId xmlns:a16="http://schemas.microsoft.com/office/drawing/2014/main" id="{8195FFB5-A413-6E5C-EA1C-17E77064C028}"/>
              </a:ext>
            </a:extLst>
          </p:cNvPr>
          <p:cNvSpPr/>
          <p:nvPr/>
        </p:nvSpPr>
        <p:spPr>
          <a:xfrm>
            <a:off x="420614" y="262451"/>
            <a:ext cx="72000" cy="6620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4" y="1720956"/>
            <a:ext cx="5155835" cy="4766471"/>
          </a:xfrm>
        </p:spPr>
        <p:txBody>
          <a:bodyPr/>
          <a:lstStyle/>
          <a:p>
            <a:r>
              <a:rPr lang="en-US" sz="2400" dirty="0">
                <a:solidFill>
                  <a:schemeClr val="tx1"/>
                </a:solidFill>
              </a:rPr>
              <a:t>The policy covers 9 areas:</a:t>
            </a:r>
          </a:p>
          <a:p>
            <a:pPr marL="727075" lvl="1" indent="-457200">
              <a:lnSpc>
                <a:spcPct val="150000"/>
              </a:lnSpc>
              <a:buClr>
                <a:schemeClr val="accent1"/>
              </a:buClr>
              <a:buFont typeface="+mj-lt"/>
              <a:buAutoNum type="arabicParenR"/>
            </a:pPr>
            <a:r>
              <a:rPr lang="en-US" sz="2000" b="1" dirty="0"/>
              <a:t>Open access to publications</a:t>
            </a:r>
          </a:p>
          <a:p>
            <a:pPr marL="727075" lvl="1" indent="-457200">
              <a:lnSpc>
                <a:spcPct val="150000"/>
              </a:lnSpc>
              <a:buClr>
                <a:schemeClr val="accent1"/>
              </a:buClr>
              <a:buFont typeface="+mj-lt"/>
              <a:buAutoNum type="arabicParenR"/>
            </a:pPr>
            <a:r>
              <a:rPr lang="en-US" sz="2000" b="1" dirty="0"/>
              <a:t>Open data</a:t>
            </a:r>
          </a:p>
          <a:p>
            <a:pPr marL="727075" lvl="1" indent="-457200">
              <a:spcBef>
                <a:spcPts val="900"/>
              </a:spcBef>
              <a:buClr>
                <a:schemeClr val="accent1"/>
              </a:buClr>
              <a:buFont typeface="+mj-lt"/>
              <a:buAutoNum type="arabicParenR"/>
              <a:tabLst>
                <a:tab pos="1595438" algn="l"/>
              </a:tabLst>
            </a:pPr>
            <a:r>
              <a:rPr lang="en-US" sz="2000" b="1" dirty="0"/>
              <a:t>Open source software</a:t>
            </a:r>
          </a:p>
          <a:p>
            <a:pPr marL="727075" lvl="1" indent="-457200">
              <a:spcBef>
                <a:spcPts val="900"/>
              </a:spcBef>
              <a:buClr>
                <a:schemeClr val="accent1"/>
              </a:buClr>
              <a:buFont typeface="+mj-lt"/>
              <a:buAutoNum type="arabicParenR"/>
              <a:tabLst>
                <a:tab pos="1595438" algn="l"/>
              </a:tabLst>
            </a:pPr>
            <a:r>
              <a:rPr lang="en-US" sz="2000" b="1" dirty="0"/>
              <a:t>Open hardware</a:t>
            </a:r>
          </a:p>
          <a:p>
            <a:pPr marL="727075" lvl="1" indent="-457200">
              <a:spcBef>
                <a:spcPts val="900"/>
              </a:spcBef>
              <a:buClr>
                <a:schemeClr val="accent1"/>
              </a:buClr>
              <a:buFont typeface="+mj-lt"/>
              <a:buAutoNum type="arabicParenR"/>
              <a:tabLst>
                <a:tab pos="1595438" algn="l"/>
              </a:tabLst>
            </a:pPr>
            <a:r>
              <a:rPr lang="en-US" sz="2000" b="1" dirty="0"/>
              <a:t>Research integrity, reuse and reproducibility</a:t>
            </a:r>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
        <p:nvSpPr>
          <p:cNvPr id="5" name="Content Placeholder 1">
            <a:extLst>
              <a:ext uri="{FF2B5EF4-FFF2-40B4-BE49-F238E27FC236}">
                <a16:creationId xmlns:a16="http://schemas.microsoft.com/office/drawing/2014/main" id="{75421988-B6F9-2971-6EEA-5C30E90C4D5D}"/>
              </a:ext>
            </a:extLst>
          </p:cNvPr>
          <p:cNvSpPr txBox="1">
            <a:spLocks/>
          </p:cNvSpPr>
          <p:nvPr/>
        </p:nvSpPr>
        <p:spPr>
          <a:xfrm>
            <a:off x="5679416" y="2281441"/>
            <a:ext cx="11376024" cy="4766471"/>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727075" lvl="1" indent="-457200">
              <a:spcBef>
                <a:spcPts val="900"/>
              </a:spcBef>
              <a:buClr>
                <a:schemeClr val="accent1"/>
              </a:buClr>
              <a:buFont typeface="+mj-lt"/>
              <a:buAutoNum type="arabicParenR" startAt="6"/>
              <a:tabLst>
                <a:tab pos="1595438" algn="l"/>
              </a:tabLst>
            </a:pPr>
            <a:r>
              <a:rPr lang="en-US" sz="2000" b="1" dirty="0"/>
              <a:t>Infrastructure provision for open science</a:t>
            </a:r>
          </a:p>
          <a:p>
            <a:pPr marL="727075" lvl="1" indent="-457200">
              <a:spcBef>
                <a:spcPts val="900"/>
              </a:spcBef>
              <a:buClr>
                <a:schemeClr val="accent1"/>
              </a:buClr>
              <a:buFont typeface="+mj-lt"/>
              <a:buAutoNum type="arabicParenR" startAt="6"/>
              <a:tabLst>
                <a:tab pos="1595438" algn="l"/>
              </a:tabLst>
            </a:pPr>
            <a:r>
              <a:rPr lang="en-US" sz="2000" b="1" dirty="0"/>
              <a:t>Research assessment and evaluation</a:t>
            </a:r>
          </a:p>
          <a:p>
            <a:pPr marL="727075" lvl="1" indent="-457200">
              <a:spcBef>
                <a:spcPts val="900"/>
              </a:spcBef>
              <a:buClr>
                <a:schemeClr val="accent1"/>
              </a:buClr>
              <a:buFont typeface="+mj-lt"/>
              <a:buAutoNum type="arabicParenR" startAt="6"/>
              <a:tabLst>
                <a:tab pos="1595438" algn="l"/>
              </a:tabLst>
            </a:pPr>
            <a:r>
              <a:rPr lang="en-US" sz="2000" b="1" dirty="0">
                <a:solidFill>
                  <a:schemeClr val="tx1"/>
                </a:solidFill>
              </a:rPr>
              <a:t>Education, Training and Outreach</a:t>
            </a:r>
          </a:p>
          <a:p>
            <a:pPr marL="727075" lvl="1" indent="-457200">
              <a:spcBef>
                <a:spcPts val="900"/>
              </a:spcBef>
              <a:buClr>
                <a:schemeClr val="accent1"/>
              </a:buClr>
              <a:buFont typeface="+mj-lt"/>
              <a:buAutoNum type="arabicParenR" startAt="6"/>
              <a:tabLst>
                <a:tab pos="1595438" algn="l"/>
              </a:tabLst>
            </a:pPr>
            <a:r>
              <a:rPr lang="en-US" sz="2000" b="1" dirty="0"/>
              <a:t>Citizen science</a:t>
            </a:r>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Font typeface="Arial" charset="0"/>
              <a:buNone/>
              <a:tabLst>
                <a:tab pos="1595438" algn="l"/>
              </a:tabLst>
            </a:pPr>
            <a:br>
              <a:rPr lang="en-US" dirty="0"/>
            </a:br>
            <a:r>
              <a:rPr lang="en-US" dirty="0"/>
              <a:t>	</a:t>
            </a:r>
          </a:p>
        </p:txBody>
      </p:sp>
    </p:spTree>
    <p:extLst>
      <p:ext uri="{BB962C8B-B14F-4D97-AF65-F5344CB8AC3E}">
        <p14:creationId xmlns:p14="http://schemas.microsoft.com/office/powerpoint/2010/main" val="769229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25642" y="347205"/>
            <a:ext cx="11148324" cy="1065743"/>
          </a:xfrm>
        </p:spPr>
        <p:txBody>
          <a:bodyPr/>
          <a:lstStyle/>
          <a:p>
            <a:r>
              <a:rPr lang="en-US" sz="3733" dirty="0"/>
              <a:t>CERN Open Science Policy</a:t>
            </a:r>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8</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9" name="Rectangle 28">
            <a:extLst>
              <a:ext uri="{FF2B5EF4-FFF2-40B4-BE49-F238E27FC236}">
                <a16:creationId xmlns:a16="http://schemas.microsoft.com/office/drawing/2014/main" id="{8195FFB5-A413-6E5C-EA1C-17E77064C028}"/>
              </a:ext>
            </a:extLst>
          </p:cNvPr>
          <p:cNvSpPr/>
          <p:nvPr/>
        </p:nvSpPr>
        <p:spPr>
          <a:xfrm>
            <a:off x="420614" y="262451"/>
            <a:ext cx="72000" cy="6620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3" y="1412948"/>
            <a:ext cx="11130977" cy="4798437"/>
          </a:xfrm>
        </p:spPr>
        <p:txBody>
          <a:bodyPr/>
          <a:lstStyle/>
          <a:p>
            <a:r>
              <a:rPr lang="en-US" sz="2400" dirty="0">
                <a:solidFill>
                  <a:schemeClr val="tx1"/>
                </a:solidFill>
              </a:rPr>
              <a:t>CERN’s Open Science Website:</a:t>
            </a:r>
          </a:p>
          <a:p>
            <a:pPr marL="1165225" marR="0" lvl="1" indent="-355600" algn="l" defTabSz="914400" rtl="0" eaLnBrk="1" fontAlgn="auto" latinLnBrk="0" hangingPunct="1">
              <a:lnSpc>
                <a:spcPct val="100000"/>
              </a:lnSpc>
              <a:spcBef>
                <a:spcPts val="900"/>
              </a:spcBef>
              <a:spcAft>
                <a:spcPts val="300"/>
              </a:spcAft>
              <a:buClr>
                <a:schemeClr val="accent1"/>
              </a:buClr>
              <a:buSzTx/>
              <a:buFont typeface="Wingdings" panose="05000000000000000000" pitchFamily="2" charset="2"/>
              <a:buChar char="ð"/>
              <a:tabLst>
                <a:tab pos="1595438" algn="l"/>
              </a:tabLst>
              <a:defRPr/>
            </a:pPr>
            <a:r>
              <a:rPr kumimoji="0" lang="en-GB" sz="2000" b="0" i="0" u="none" strike="noStrike" kern="1200" cap="none" spc="0" normalizeH="0" baseline="0" noProof="0" dirty="0">
                <a:ln>
                  <a:noFill/>
                </a:ln>
                <a:solidFill>
                  <a:srgbClr val="2F2F2F"/>
                </a:solidFill>
                <a:effectLst/>
                <a:uLnTx/>
                <a:uFillTx/>
                <a:latin typeface="Calibri Light" panose="020F0302020204030204" pitchFamily="34" charset="0"/>
                <a:ea typeface="Calibri" panose="020F0502020204030204" pitchFamily="34" charset="0"/>
                <a:cs typeface="+mn-cs"/>
              </a:rPr>
              <a:t>More information on the different areas can be found here: </a:t>
            </a:r>
            <a:r>
              <a:rPr kumimoji="0" lang="en-GB" sz="2000" b="0" i="0" u="sng" strike="noStrike" kern="1200" cap="none" spc="0" normalizeH="0" baseline="0" noProof="0" dirty="0">
                <a:ln>
                  <a:noFill/>
                </a:ln>
                <a:solidFill>
                  <a:srgbClr val="0563C1"/>
                </a:solidFill>
                <a:effectLst/>
                <a:uLnTx/>
                <a:uFillTx/>
                <a:latin typeface="Calibri Light" panose="020F0302020204030204" pitchFamily="34" charset="0"/>
                <a:ea typeface="Calibri" panose="020F0502020204030204" pitchFamily="34" charset="0"/>
                <a:cs typeface="+mn-cs"/>
              </a:rPr>
              <a:t>https://openscience.cern/</a:t>
            </a:r>
            <a:br>
              <a:rPr lang="en-US" dirty="0"/>
            </a:br>
            <a:r>
              <a:rPr lang="en-US" dirty="0"/>
              <a:t>	</a:t>
            </a:r>
          </a:p>
        </p:txBody>
      </p:sp>
      <p:pic>
        <p:nvPicPr>
          <p:cNvPr id="8" name="Picture 7">
            <a:extLst>
              <a:ext uri="{FF2B5EF4-FFF2-40B4-BE49-F238E27FC236}">
                <a16:creationId xmlns:a16="http://schemas.microsoft.com/office/drawing/2014/main" id="{730A341E-3789-FC1B-93CB-4AAB212AEA40}"/>
              </a:ext>
            </a:extLst>
          </p:cNvPr>
          <p:cNvPicPr>
            <a:picLocks noChangeAspect="1"/>
          </p:cNvPicPr>
          <p:nvPr/>
        </p:nvPicPr>
        <p:blipFill>
          <a:blip r:embed="rId3"/>
          <a:stretch>
            <a:fillRect/>
          </a:stretch>
        </p:blipFill>
        <p:spPr>
          <a:xfrm>
            <a:off x="2207269" y="2355012"/>
            <a:ext cx="7317182" cy="3772790"/>
          </a:xfrm>
          <a:prstGeom prst="rect">
            <a:avLst/>
          </a:prstGeom>
        </p:spPr>
      </p:pic>
    </p:spTree>
    <p:extLst>
      <p:ext uri="{BB962C8B-B14F-4D97-AF65-F5344CB8AC3E}">
        <p14:creationId xmlns:p14="http://schemas.microsoft.com/office/powerpoint/2010/main" val="3164905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6A4E71-F4FA-AC41-A05A-7AC0E88FD51D}"/>
              </a:ext>
            </a:extLst>
          </p:cNvPr>
          <p:cNvSpPr>
            <a:spLocks noGrp="1"/>
          </p:cNvSpPr>
          <p:nvPr>
            <p:ph type="title"/>
          </p:nvPr>
        </p:nvSpPr>
        <p:spPr>
          <a:xfrm>
            <a:off x="625642" y="347205"/>
            <a:ext cx="11148324" cy="1065743"/>
          </a:xfrm>
        </p:spPr>
        <p:txBody>
          <a:bodyPr/>
          <a:lstStyle/>
          <a:p>
            <a:r>
              <a:rPr lang="en-US" sz="3733" dirty="0"/>
              <a:t>CERN Open Science Policy</a:t>
            </a:r>
          </a:p>
        </p:txBody>
      </p:sp>
      <p:sp>
        <p:nvSpPr>
          <p:cNvPr id="73" name="Slide Number Placeholder 5">
            <a:extLst>
              <a:ext uri="{FF2B5EF4-FFF2-40B4-BE49-F238E27FC236}">
                <a16:creationId xmlns:a16="http://schemas.microsoft.com/office/drawing/2014/main" id="{A8F22BAD-A692-194D-9FCC-EEC592CCD521}"/>
              </a:ext>
            </a:extLst>
          </p:cNvPr>
          <p:cNvSpPr>
            <a:spLocks noGrp="1"/>
          </p:cNvSpPr>
          <p:nvPr>
            <p:ph type="sldNum" sz="quarter" idx="12"/>
          </p:nvPr>
        </p:nvSpPr>
        <p:spPr>
          <a:xfrm>
            <a:off x="11107546" y="6383848"/>
            <a:ext cx="681255" cy="365125"/>
          </a:xfrm>
        </p:spPr>
        <p:txBody>
          <a:bodyPr/>
          <a:lstStyle/>
          <a:p>
            <a:fld id="{36B5EA5A-BC32-A742-B11B-8E7414D5B535}" type="slidenum">
              <a:rPr lang="en-US" smtClean="0"/>
              <a:pPr/>
              <a:t>9</a:t>
            </a:fld>
            <a:endParaRPr lang="en-US"/>
          </a:p>
        </p:txBody>
      </p:sp>
      <p:sp>
        <p:nvSpPr>
          <p:cNvPr id="6" name="Date Placeholder 10">
            <a:extLst>
              <a:ext uri="{FF2B5EF4-FFF2-40B4-BE49-F238E27FC236}">
                <a16:creationId xmlns:a16="http://schemas.microsoft.com/office/drawing/2014/main" id="{46C37B66-9D4E-C26B-40E9-FD180116B294}"/>
              </a:ext>
            </a:extLst>
          </p:cNvPr>
          <p:cNvSpPr>
            <a:spLocks noGrp="1"/>
          </p:cNvSpPr>
          <p:nvPr>
            <p:ph type="dt" sz="half" idx="10"/>
          </p:nvPr>
        </p:nvSpPr>
        <p:spPr>
          <a:xfrm>
            <a:off x="3035300" y="6378349"/>
            <a:ext cx="1081089" cy="365125"/>
          </a:xfrm>
          <a:prstGeom prst="rect">
            <a:avLst/>
          </a:prstGeom>
        </p:spPr>
        <p:txBody>
          <a:bodyPr anchor="ctr"/>
          <a:lstStyle>
            <a:lvl1pPr algn="r">
              <a:defRPr sz="800"/>
            </a:lvl1pPr>
          </a:lstStyle>
          <a:p>
            <a:r>
              <a:rPr lang="de-CH" dirty="0"/>
              <a:t> </a:t>
            </a:r>
            <a:r>
              <a:rPr lang="de-CH" sz="1200" dirty="0"/>
              <a:t>April 2023</a:t>
            </a:r>
            <a:endParaRPr lang="en-US" dirty="0"/>
          </a:p>
        </p:txBody>
      </p:sp>
      <p:sp>
        <p:nvSpPr>
          <p:cNvPr id="11" name="Footer Placeholder 11">
            <a:extLst>
              <a:ext uri="{FF2B5EF4-FFF2-40B4-BE49-F238E27FC236}">
                <a16:creationId xmlns:a16="http://schemas.microsoft.com/office/drawing/2014/main" id="{C30AD6F0-FB0C-7BA9-AE8D-044A81482A0A}"/>
              </a:ext>
            </a:extLst>
          </p:cNvPr>
          <p:cNvSpPr>
            <a:spLocks noGrp="1"/>
          </p:cNvSpPr>
          <p:nvPr>
            <p:ph type="ftr" sz="quarter" idx="11"/>
          </p:nvPr>
        </p:nvSpPr>
        <p:spPr>
          <a:xfrm>
            <a:off x="4259262" y="6383848"/>
            <a:ext cx="6572221" cy="365125"/>
          </a:xfrm>
          <a:prstGeom prst="rect">
            <a:avLst/>
          </a:prstGeom>
        </p:spPr>
        <p:txBody>
          <a:bodyPr anchor="ctr"/>
          <a:lstStyle>
            <a:lvl1pPr>
              <a:defRPr sz="1200"/>
            </a:lvl1pPr>
          </a:lstStyle>
          <a:p>
            <a:r>
              <a:rPr lang="en-US" dirty="0"/>
              <a:t>Tim Smith and Sarah Zoechling | CERN’s Open Education, Training &amp; Outreach</a:t>
            </a:r>
          </a:p>
        </p:txBody>
      </p:sp>
      <p:sp>
        <p:nvSpPr>
          <p:cNvPr id="29" name="Rectangle 28">
            <a:extLst>
              <a:ext uri="{FF2B5EF4-FFF2-40B4-BE49-F238E27FC236}">
                <a16:creationId xmlns:a16="http://schemas.microsoft.com/office/drawing/2014/main" id="{8195FFB5-A413-6E5C-EA1C-17E77064C028}"/>
              </a:ext>
            </a:extLst>
          </p:cNvPr>
          <p:cNvSpPr/>
          <p:nvPr/>
        </p:nvSpPr>
        <p:spPr>
          <a:xfrm>
            <a:off x="420614" y="262451"/>
            <a:ext cx="72000" cy="6620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9FBD59D2-C5FE-D5A9-D0DF-F4FE19046AD3}"/>
              </a:ext>
            </a:extLst>
          </p:cNvPr>
          <p:cNvSpPr>
            <a:spLocks noGrp="1"/>
          </p:cNvSpPr>
          <p:nvPr>
            <p:ph idx="1"/>
          </p:nvPr>
        </p:nvSpPr>
        <p:spPr>
          <a:xfrm>
            <a:off x="657825" y="1412948"/>
            <a:ext cx="11116142" cy="5074479"/>
          </a:xfrm>
        </p:spPr>
        <p:txBody>
          <a:bodyPr/>
          <a:lstStyle/>
          <a:p>
            <a:r>
              <a:rPr lang="en-GB" sz="2400" dirty="0">
                <a:solidFill>
                  <a:schemeClr val="tx1"/>
                </a:solidFill>
              </a:rPr>
              <a:t>Open Science Strategy Working Group (OSWG): </a:t>
            </a:r>
            <a:endParaRPr lang="en-GB" sz="2000" dirty="0">
              <a:solidFill>
                <a:schemeClr val="tx1"/>
              </a:solidFill>
            </a:endParaRPr>
          </a:p>
          <a:p>
            <a:pPr marL="727075" lvl="1" indent="-457200">
              <a:lnSpc>
                <a:spcPct val="150000"/>
              </a:lnSpc>
              <a:buClr>
                <a:schemeClr val="accent1"/>
              </a:buClr>
              <a:buFont typeface="Wingdings" panose="05000000000000000000" pitchFamily="2" charset="2"/>
              <a:buChar char="v"/>
            </a:pPr>
            <a:r>
              <a:rPr lang="en-GB" sz="2000" b="1" dirty="0"/>
              <a:t>Formed in 2021 as a CERN-wide exchange forum on open science activities</a:t>
            </a:r>
          </a:p>
          <a:p>
            <a:pPr marL="727075" lvl="1" indent="-457200">
              <a:lnSpc>
                <a:spcPct val="150000"/>
              </a:lnSpc>
              <a:buClr>
                <a:schemeClr val="accent1"/>
              </a:buClr>
              <a:buFont typeface="Wingdings" panose="05000000000000000000" pitchFamily="2" charset="2"/>
              <a:buChar char="v"/>
            </a:pPr>
            <a:r>
              <a:rPr lang="en-GB" sz="2000" b="1" dirty="0"/>
              <a:t>Established the Open Science Policy</a:t>
            </a:r>
          </a:p>
          <a:p>
            <a:pPr marL="727075" lvl="1" indent="-457200">
              <a:lnSpc>
                <a:spcPct val="150000"/>
              </a:lnSpc>
              <a:buClr>
                <a:schemeClr val="accent1"/>
              </a:buClr>
              <a:buFont typeface="Wingdings" panose="05000000000000000000" pitchFamily="2" charset="2"/>
              <a:buChar char="v"/>
            </a:pPr>
            <a:r>
              <a:rPr lang="en-GB" sz="2000" b="1" dirty="0"/>
              <a:t>Currently working on an implementation plan for the Open Science Policy</a:t>
            </a:r>
          </a:p>
          <a:p>
            <a:pPr marL="727075" lvl="1" indent="-457200">
              <a:lnSpc>
                <a:spcPct val="150000"/>
              </a:lnSpc>
              <a:buClr>
                <a:schemeClr val="accent1"/>
              </a:buClr>
              <a:buFont typeface="Wingdings" panose="05000000000000000000" pitchFamily="2" charset="2"/>
              <a:buChar char="v"/>
            </a:pPr>
            <a:r>
              <a:rPr lang="en-GB" sz="2000" b="1" dirty="0"/>
              <a:t>~30 members</a:t>
            </a:r>
          </a:p>
          <a:p>
            <a:pPr marL="1165225" lvl="1" indent="-355600">
              <a:spcBef>
                <a:spcPts val="900"/>
              </a:spcBef>
              <a:buClr>
                <a:schemeClr val="accent1"/>
              </a:buClr>
              <a:buFont typeface="Wingdings" panose="05000000000000000000" pitchFamily="2" charset="2"/>
              <a:buChar char="ð"/>
              <a:tabLst>
                <a:tab pos="1595438" algn="l"/>
              </a:tabLst>
              <a:defRPr/>
            </a:pPr>
            <a:r>
              <a:rPr lang="en-GB" sz="2000" dirty="0">
                <a:effectLst/>
                <a:latin typeface="Calibri Light" panose="020F0302020204030204" pitchFamily="34" charset="0"/>
                <a:ea typeface="Calibri" panose="020F0502020204030204" pitchFamily="34" charset="0"/>
              </a:rPr>
              <a:t>We, Tim and Sarah, are responsible for the Open Training, Education, and Outreach area</a:t>
            </a:r>
            <a:endParaRPr lang="en-GB" sz="2000" b="1" dirty="0"/>
          </a:p>
          <a:p>
            <a:pPr marL="727075" lvl="1" indent="-457200">
              <a:lnSpc>
                <a:spcPct val="150000"/>
              </a:lnSpc>
              <a:buClr>
                <a:schemeClr val="accent2"/>
              </a:buClr>
              <a:buFont typeface="Wingdings" panose="05000000000000000000" pitchFamily="2" charset="2"/>
              <a:buChar char="v"/>
            </a:pPr>
            <a:endParaRPr lang="en-GB" sz="2000" b="1" dirty="0"/>
          </a:p>
          <a:p>
            <a:pPr marL="727075" lvl="1" indent="-457200">
              <a:lnSpc>
                <a:spcPct val="150000"/>
              </a:lnSpc>
              <a:buClr>
                <a:schemeClr val="accent2"/>
              </a:buClr>
              <a:buFont typeface="Wingdings" panose="05000000000000000000" pitchFamily="2" charset="2"/>
              <a:buChar char="v"/>
            </a:pPr>
            <a:endParaRPr lang="en-GB" sz="2000" b="1" dirty="0"/>
          </a:p>
          <a:p>
            <a:pPr marL="323850" lvl="1" indent="-323850">
              <a:spcBef>
                <a:spcPts val="900"/>
              </a:spcBef>
              <a:tabLst>
                <a:tab pos="1595438" algn="l"/>
              </a:tabLst>
            </a:pPr>
            <a:endParaRPr lang="en-US" dirty="0"/>
          </a:p>
          <a:p>
            <a:pPr marL="323850" lvl="1" indent="-323850">
              <a:spcBef>
                <a:spcPts val="900"/>
              </a:spcBef>
              <a:tabLst>
                <a:tab pos="1595438" algn="l"/>
              </a:tabLst>
            </a:pPr>
            <a:endParaRPr lang="en-US" dirty="0"/>
          </a:p>
          <a:p>
            <a:pPr marL="0" lvl="1" indent="0">
              <a:spcBef>
                <a:spcPts val="900"/>
              </a:spcBef>
              <a:buNone/>
              <a:tabLst>
                <a:tab pos="1595438" algn="l"/>
              </a:tabLst>
            </a:pPr>
            <a:br>
              <a:rPr lang="en-US" dirty="0"/>
            </a:br>
            <a:r>
              <a:rPr lang="en-US" dirty="0"/>
              <a:t>	</a:t>
            </a:r>
          </a:p>
        </p:txBody>
      </p:sp>
    </p:spTree>
    <p:extLst>
      <p:ext uri="{BB962C8B-B14F-4D97-AF65-F5344CB8AC3E}">
        <p14:creationId xmlns:p14="http://schemas.microsoft.com/office/powerpoint/2010/main" val="35173255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SIS" id="{DC6E5B93-BCEA-FB4A-8E17-AF20E6D9CA34}" vid="{729A437D-4BF8-2C44-9945-B63445C431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12232</TotalTime>
  <Words>3206</Words>
  <Application>Microsoft Office PowerPoint</Application>
  <PresentationFormat>Widescreen</PresentationFormat>
  <Paragraphs>358</Paragraphs>
  <Slides>26</Slides>
  <Notes>26</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Calibri Light</vt:lpstr>
      <vt:lpstr>Optima</vt:lpstr>
      <vt:lpstr>Segoe UI</vt:lpstr>
      <vt:lpstr>Wingdings</vt:lpstr>
      <vt:lpstr>Office Theme</vt:lpstr>
      <vt:lpstr>CERN Open Science Policy Open Education, Training &amp; Outreach</vt:lpstr>
      <vt:lpstr>Aim of our roundtable today</vt:lpstr>
      <vt:lpstr>Agenda</vt:lpstr>
      <vt:lpstr>CERN – on the path to universal Open Science</vt:lpstr>
      <vt:lpstr>CERN – practice first, then describe in a policy!</vt:lpstr>
      <vt:lpstr>CERN – on the path to universal Open Science</vt:lpstr>
      <vt:lpstr>CERN Open Science Policy</vt:lpstr>
      <vt:lpstr>CERN Open Science Policy</vt:lpstr>
      <vt:lpstr>CERN Open Science Policy</vt:lpstr>
      <vt:lpstr>CERN Open Education, Training &amp; Outreach</vt:lpstr>
      <vt:lpstr>CERN Open Education, Training &amp; Outreach</vt:lpstr>
      <vt:lpstr>CERN Open Education, Training &amp; Outreach</vt:lpstr>
      <vt:lpstr>CERN Open Education, Training &amp; Outreach</vt:lpstr>
      <vt:lpstr>CERN Open Education, Training &amp; Outreach</vt:lpstr>
      <vt:lpstr>CERN Open Education, Training &amp; Outreach</vt:lpstr>
      <vt:lpstr>CERN Open Education, Training &amp; Outreach</vt:lpstr>
      <vt:lpstr>CERN Open Education, Training &amp; Outreach</vt:lpstr>
      <vt:lpstr>CERN Open Education, Training &amp; Outreach</vt:lpstr>
      <vt:lpstr>CERN Open Education, Training &amp; Outreach</vt:lpstr>
      <vt:lpstr>CERN Open Education, Training &amp; Outreach</vt:lpstr>
      <vt:lpstr>CERN Open Education, Training &amp; Outreach</vt:lpstr>
      <vt:lpstr>CERN Open Education, Training &amp; Outreach</vt:lpstr>
      <vt:lpstr>Material developed for CERN’s Education, Training &amp; Outreach Efforts</vt:lpstr>
      <vt:lpstr>Impact of CERN’s Education, Training &amp; Outreach Efforts</vt:lpstr>
      <vt:lpstr>Conclusions</vt:lpstr>
      <vt:lpstr>Thank you very much for  your time and input!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101st Scientific Information Policy Board Report from the Scientific Information Service</dc:title>
  <dc:creator>Alex Kohls</dc:creator>
  <cp:lastModifiedBy>Sarah Maria Zoechling</cp:lastModifiedBy>
  <cp:revision>65</cp:revision>
  <cp:lastPrinted>2023-04-13T12:08:11Z</cp:lastPrinted>
  <dcterms:created xsi:type="dcterms:W3CDTF">2022-11-15T11:14:39Z</dcterms:created>
  <dcterms:modified xsi:type="dcterms:W3CDTF">2023-04-13T14:58:38Z</dcterms:modified>
</cp:coreProperties>
</file>