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9"/>
  </p:notesMasterIdLst>
  <p:handoutMasterIdLst>
    <p:handoutMasterId r:id="rId10"/>
  </p:handoutMasterIdLst>
  <p:sldIdLst>
    <p:sldId id="264" r:id="rId3"/>
    <p:sldId id="277" r:id="rId4"/>
    <p:sldId id="315" r:id="rId5"/>
    <p:sldId id="314" r:id="rId6"/>
    <p:sldId id="313" r:id="rId7"/>
    <p:sldId id="267" r:id="rId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00" autoAdjust="0"/>
    <p:restoredTop sz="94579" autoAdjust="0"/>
  </p:normalViewPr>
  <p:slideViewPr>
    <p:cSldViewPr snapToObjects="1" showGuides="1">
      <p:cViewPr varScale="1">
        <p:scale>
          <a:sx n="205" d="100"/>
          <a:sy n="205" d="100"/>
        </p:scale>
        <p:origin x="84" y="2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15/05/2023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15/05/2023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 smtClean="0"/>
              <a:t>MuCol WP6 | Task 6.1 Meeting 15 May 2023 | Ursula van Rienen 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79712" y="4812506"/>
            <a:ext cx="5716488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 dirty="0" err="1" smtClean="0"/>
              <a:t>MuCol</a:t>
            </a:r>
            <a:r>
              <a:rPr lang="en-GB" dirty="0" smtClean="0"/>
              <a:t> WP6 | Task 6.1 Meeting 15 May 2023 | Ursula van Rienen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732334"/>
            <a:ext cx="1791816" cy="367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 smtClean="0"/>
              <a:t>MuCol WP6 | Task 6.1 Meeting 15 May 2023 | Ursula van Rienen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 smtClean="0"/>
              <a:t>MuCol WP6 | Task 6.1 Meeting 15 May 2023 | Ursula van Rienen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1295400" y="58316"/>
            <a:ext cx="6781800" cy="857250"/>
          </a:xfrm>
          <a:prstGeom prst="rect">
            <a:avLst/>
          </a:prstGeom>
        </p:spPr>
        <p:txBody>
          <a:bodyPr vert="horz" lIns="0" tIns="0" rIns="0" bIns="0"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 hasCustomPrompt="1"/>
          </p:nvPr>
        </p:nvSpPr>
        <p:spPr>
          <a:xfrm>
            <a:off x="457200" y="1016794"/>
            <a:ext cx="8305800" cy="34271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 hasCustomPrompt="1"/>
          </p:nvPr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167608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167609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 hasCustomPrompt="1"/>
          </p:nvPr>
        </p:nvSpPr>
        <p:spPr>
          <a:xfrm>
            <a:off x="4343400" y="1276350"/>
            <a:ext cx="4419600" cy="3167608"/>
          </a:xfrm>
          <a:prstGeom prst="rect">
            <a:avLst/>
          </a:prstGeom>
        </p:spPr>
        <p:txBody>
          <a:bodyPr vert="horz">
            <a:norm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51470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4275189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42786" y="1"/>
            <a:ext cx="699541" cy="699541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305800" y="89942"/>
            <a:ext cx="609600" cy="609600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1399954" y="4494753"/>
            <a:ext cx="6435061" cy="669286"/>
            <a:chOff x="1399954" y="4494753"/>
            <a:chExt cx="6435061" cy="669286"/>
          </a:xfrm>
        </p:grpSpPr>
        <p:sp>
          <p:nvSpPr>
            <p:cNvPr id="10" name="Rectangle 9"/>
            <p:cNvSpPr/>
            <p:nvPr userDrawn="1"/>
          </p:nvSpPr>
          <p:spPr>
            <a:xfrm>
              <a:off x="1399954" y="4496863"/>
              <a:ext cx="6435061" cy="667176"/>
            </a:xfrm>
            <a:prstGeom prst="rect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/>
            <p:cNvGrpSpPr/>
            <p:nvPr userDrawn="1"/>
          </p:nvGrpSpPr>
          <p:grpSpPr>
            <a:xfrm>
              <a:off x="1399954" y="4494753"/>
              <a:ext cx="6435061" cy="665244"/>
              <a:chOff x="1399954" y="4494753"/>
              <a:chExt cx="6435061" cy="665244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A6FED3EE-1248-A006-478A-5ACD4EB5BB2F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9954" y="4494753"/>
                <a:ext cx="994293" cy="6631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Titre 6">
                <a:extLst>
                  <a:ext uri="{FF2B5EF4-FFF2-40B4-BE49-F238E27FC236}">
                    <a16:creationId xmlns:a16="http://schemas.microsoft.com/office/drawing/2014/main" id="{9937B04E-8531-D152-F68A-D0E8C65C6ECC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394247" y="4496863"/>
                <a:ext cx="3933056" cy="663134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0" rIns="0" bIns="0"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tx1"/>
                    </a:solidFill>
                    <a:latin typeface="Arial Narrow"/>
                    <a:ea typeface="+mj-ea"/>
                    <a:cs typeface="Arial Narrow"/>
                  </a:defRPr>
                </a:lvl1pPr>
              </a:lstStyle>
              <a:p>
                <a:endParaRPr lang="fr-FR" sz="1200" b="0" dirty="0">
                  <a:latin typeface="+mn-lt"/>
                  <a:cs typeface="Aldhabi" panose="020B0604020202020204" pitchFamily="2" charset="-78"/>
                </a:endParaRPr>
              </a:p>
              <a:p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Funded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by the </a:t>
                </a:r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European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Union </a:t>
                </a:r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under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</a:t>
                </a:r>
              </a:p>
              <a:p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Grant Agreement n. 101094300</a:t>
                </a:r>
                <a:endParaRPr lang="en-GB" sz="1200" b="0" dirty="0">
                  <a:latin typeface="+mn-lt"/>
                  <a:cs typeface="Aldhabi" panose="020B0604020202020204" pitchFamily="2" charset="-78"/>
                </a:endParaRPr>
              </a:p>
            </p:txBody>
          </p:sp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E633F16A-36E2-CC39-FD44-D4FD7CDF221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3"/>
              <a:stretch>
                <a:fillRect/>
              </a:stretch>
            </p:blipFill>
            <p:spPr>
              <a:xfrm>
                <a:off x="6327303" y="4494754"/>
                <a:ext cx="1507712" cy="663134"/>
              </a:xfrm>
              <a:prstGeom prst="rect">
                <a:avLst/>
              </a:prstGeom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4" r:id="rId5"/>
    <p:sldLayoutId id="2147483675" r:id="rId6"/>
    <p:sldLayoutId id="214748367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muon.collider.secretariat@cern.ch" TargetMode="External"/><Relationship Id="rId2" Type="http://schemas.openxmlformats.org/officeDocument/2006/relationships/hyperlink" Target="https://mucol.web.cern.ch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50075/timetable/#20230621.detailed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424" y="255900"/>
            <a:ext cx="526976" cy="526976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4" y="57151"/>
            <a:ext cx="714400" cy="7144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907705" y="2073671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MuCol</a:t>
            </a: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Task 6.1 </a:t>
            </a:r>
          </a:p>
          <a:p>
            <a:pPr algn="ctr">
              <a:spcAft>
                <a:spcPts val="0"/>
              </a:spcAft>
            </a:pP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UROS Report</a:t>
            </a:r>
          </a:p>
          <a:p>
            <a:pPr algn="ctr">
              <a:spcAft>
                <a:spcPts val="0"/>
              </a:spcAft>
            </a:pPr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 May 2023</a:t>
            </a:r>
            <a:endParaRPr lang="en-GB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399954" y="4494753"/>
            <a:ext cx="6435061" cy="669286"/>
            <a:chOff x="1399954" y="4494753"/>
            <a:chExt cx="6435061" cy="669286"/>
          </a:xfrm>
        </p:grpSpPr>
        <p:sp>
          <p:nvSpPr>
            <p:cNvPr id="13" name="Rectangle 12"/>
            <p:cNvSpPr/>
            <p:nvPr userDrawn="1"/>
          </p:nvSpPr>
          <p:spPr>
            <a:xfrm>
              <a:off x="1399954" y="4496863"/>
              <a:ext cx="6435061" cy="667176"/>
            </a:xfrm>
            <a:prstGeom prst="rect">
              <a:avLst/>
            </a:prstGeom>
            <a:ln w="38100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" name="Group 13"/>
            <p:cNvGrpSpPr/>
            <p:nvPr userDrawn="1"/>
          </p:nvGrpSpPr>
          <p:grpSpPr>
            <a:xfrm>
              <a:off x="1399954" y="4494753"/>
              <a:ext cx="6435061" cy="665244"/>
              <a:chOff x="1399954" y="4494753"/>
              <a:chExt cx="6435061" cy="665244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6FED3EE-1248-A006-478A-5ACD4EB5BB2F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9954" y="4494753"/>
                <a:ext cx="994293" cy="6631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itre 6">
                <a:extLst>
                  <a:ext uri="{FF2B5EF4-FFF2-40B4-BE49-F238E27FC236}">
                    <a16:creationId xmlns:a16="http://schemas.microsoft.com/office/drawing/2014/main" id="{9937B04E-8531-D152-F68A-D0E8C65C6ECC}"/>
                  </a:ext>
                </a:extLst>
              </p:cNvPr>
              <p:cNvSpPr txBox="1">
                <a:spLocks/>
              </p:cNvSpPr>
              <p:nvPr userDrawn="1"/>
            </p:nvSpPr>
            <p:spPr>
              <a:xfrm>
                <a:off x="2394247" y="4496863"/>
                <a:ext cx="3933056" cy="663134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vert="horz" lIns="0" tIns="0" rIns="0" bIns="0"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800" b="1" kern="1200">
                    <a:solidFill>
                      <a:schemeClr val="tx1"/>
                    </a:solidFill>
                    <a:latin typeface="Arial Narrow"/>
                    <a:ea typeface="+mj-ea"/>
                    <a:cs typeface="Arial Narrow"/>
                  </a:defRPr>
                </a:lvl1pPr>
              </a:lstStyle>
              <a:p>
                <a:endParaRPr lang="fr-FR" sz="1200" b="0" dirty="0">
                  <a:latin typeface="+mn-lt"/>
                  <a:cs typeface="Aldhabi" panose="020B0604020202020204" pitchFamily="2" charset="-78"/>
                </a:endParaRPr>
              </a:p>
              <a:p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Funded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by the </a:t>
                </a:r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European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Union </a:t>
                </a:r>
                <a:r>
                  <a:rPr lang="fr-FR" sz="1200" b="0" dirty="0" err="1">
                    <a:latin typeface="+mn-lt"/>
                    <a:cs typeface="Aldhabi" panose="020B0604020202020204" pitchFamily="2" charset="-78"/>
                  </a:rPr>
                  <a:t>under</a:t>
                </a:r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 </a:t>
                </a:r>
              </a:p>
              <a:p>
                <a:r>
                  <a:rPr lang="fr-FR" sz="1200" b="0" dirty="0">
                    <a:latin typeface="+mn-lt"/>
                    <a:cs typeface="Aldhabi" panose="020B0604020202020204" pitchFamily="2" charset="-78"/>
                  </a:rPr>
                  <a:t>Grant Agreement n. 101094300</a:t>
                </a:r>
                <a:endParaRPr lang="en-GB" sz="1200" b="0" dirty="0">
                  <a:latin typeface="+mn-lt"/>
                  <a:cs typeface="Aldhabi" panose="020B0604020202020204" pitchFamily="2" charset="-78"/>
                </a:endParaRPr>
              </a:p>
            </p:txBody>
          </p: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E633F16A-36E2-CC39-FD44-D4FD7CDF221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7"/>
              <a:stretch>
                <a:fillRect/>
              </a:stretch>
            </p:blipFill>
            <p:spPr>
              <a:xfrm>
                <a:off x="6327303" y="4494754"/>
                <a:ext cx="1507712" cy="663134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>
                <a:latin typeface="+mj-lt"/>
              </a:rPr>
              <a:t>Claude invited all WP6 task leaders and the leaders of the other </a:t>
            </a:r>
            <a:r>
              <a:rPr lang="en-GB" dirty="0" err="1" smtClean="0">
                <a:latin typeface="+mj-lt"/>
              </a:rPr>
              <a:t>MuCol</a:t>
            </a:r>
            <a:r>
              <a:rPr lang="en-GB" dirty="0" smtClean="0">
                <a:latin typeface="+mj-lt"/>
              </a:rPr>
              <a:t> WPs</a:t>
            </a:r>
          </a:p>
          <a:p>
            <a:r>
              <a:rPr lang="en-GB" dirty="0" smtClean="0">
                <a:latin typeface="+mj-lt"/>
              </a:rPr>
              <a:t>It was decided to hold </a:t>
            </a:r>
            <a:r>
              <a:rPr lang="en-US" dirty="0">
                <a:latin typeface="+mj-lt"/>
              </a:rPr>
              <a:t>WP6 coordination meetings </a:t>
            </a:r>
            <a:r>
              <a:rPr lang="en-US" dirty="0" smtClean="0">
                <a:latin typeface="+mj-lt"/>
              </a:rPr>
              <a:t>every </a:t>
            </a:r>
            <a:r>
              <a:rPr lang="en-US" dirty="0">
                <a:latin typeface="+mj-lt"/>
              </a:rPr>
              <a:t>two months, on the first Wednesday at 3 pm</a:t>
            </a:r>
            <a:endParaRPr lang="en-GB" dirty="0" smtClean="0">
              <a:latin typeface="+mj-lt"/>
            </a:endParaRPr>
          </a:p>
          <a:p>
            <a:r>
              <a:rPr lang="en-GB" dirty="0" smtClean="0">
                <a:latin typeface="+mj-lt"/>
              </a:rPr>
              <a:t>Claude pointed out that we have to prepare annual reports</a:t>
            </a:r>
          </a:p>
          <a:p>
            <a:pPr lvl="1"/>
            <a:r>
              <a:rPr lang="en-GB" dirty="0" smtClean="0">
                <a:latin typeface="+mj-lt"/>
              </a:rPr>
              <a:t>They are due 28 </a:t>
            </a:r>
            <a:r>
              <a:rPr lang="en-US" dirty="0" smtClean="0">
                <a:latin typeface="+mj-lt"/>
              </a:rPr>
              <a:t>February each </a:t>
            </a:r>
            <a:r>
              <a:rPr lang="en-US" dirty="0">
                <a:latin typeface="+mj-lt"/>
              </a:rPr>
              <a:t>2024, 2025 and </a:t>
            </a:r>
            <a:r>
              <a:rPr lang="en-US" dirty="0" smtClean="0">
                <a:latin typeface="+mj-lt"/>
              </a:rPr>
              <a:t>2026</a:t>
            </a:r>
          </a:p>
          <a:p>
            <a:pPr lvl="1"/>
            <a:r>
              <a:rPr lang="en-US" dirty="0" smtClean="0">
                <a:latin typeface="+mj-lt"/>
              </a:rPr>
              <a:t>The material shall be gathered by November 2023, 2024, 2025</a:t>
            </a:r>
          </a:p>
          <a:p>
            <a:r>
              <a:rPr lang="en-US" dirty="0">
                <a:latin typeface="+mj-lt"/>
              </a:rPr>
              <a:t>An official webpage for </a:t>
            </a:r>
            <a:r>
              <a:rPr lang="en-US" dirty="0" err="1" smtClean="0">
                <a:latin typeface="+mj-lt"/>
              </a:rPr>
              <a:t>MuCol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has been set up </a:t>
            </a:r>
            <a:r>
              <a:rPr lang="en-US" dirty="0">
                <a:latin typeface="+mj-lt"/>
                <a:hlinkClick r:id="rId2"/>
              </a:rPr>
              <a:t>https://mucol.web.cern.ch</a:t>
            </a:r>
            <a:r>
              <a:rPr lang="en-US" dirty="0" smtClean="0">
                <a:latin typeface="+mj-lt"/>
                <a:hlinkClick r:id="rId2"/>
              </a:rPr>
              <a:t>/</a:t>
            </a:r>
            <a:r>
              <a:rPr lang="en-US" dirty="0" smtClean="0">
                <a:latin typeface="+mj-lt"/>
              </a:rPr>
              <a:t>, </a:t>
            </a:r>
            <a:r>
              <a:rPr lang="en-US" dirty="0">
                <a:latin typeface="+mj-lt"/>
              </a:rPr>
              <a:t>with a dedicated page </a:t>
            </a:r>
            <a:r>
              <a:rPr lang="en-US" dirty="0" smtClean="0">
                <a:latin typeface="+mj-lt"/>
              </a:rPr>
              <a:t>for each WP</a:t>
            </a:r>
          </a:p>
          <a:p>
            <a:pPr lvl="1"/>
            <a:r>
              <a:rPr lang="en-US" dirty="0" smtClean="0">
                <a:latin typeface="+mj-lt"/>
              </a:rPr>
              <a:t>Claude </a:t>
            </a:r>
            <a:r>
              <a:rPr lang="en-US" dirty="0">
                <a:latin typeface="+mj-lt"/>
              </a:rPr>
              <a:t>will contact Elias and provide him links to WP6 meetings (task meetings </a:t>
            </a:r>
            <a:r>
              <a:rPr lang="en-US" dirty="0" smtClean="0">
                <a:latin typeface="+mj-lt"/>
              </a:rPr>
              <a:t>and coordination </a:t>
            </a:r>
            <a:r>
              <a:rPr lang="en-US" dirty="0">
                <a:latin typeface="+mj-lt"/>
              </a:rPr>
              <a:t>meetings) to put on </a:t>
            </a:r>
            <a:r>
              <a:rPr lang="en-US" dirty="0" smtClean="0">
                <a:latin typeface="+mj-lt"/>
              </a:rPr>
              <a:t>the WP6 page</a:t>
            </a:r>
          </a:p>
          <a:p>
            <a:pPr lvl="1"/>
            <a:r>
              <a:rPr lang="en-US" dirty="0" smtClean="0">
                <a:latin typeface="+mj-lt"/>
              </a:rPr>
              <a:t>Other </a:t>
            </a:r>
            <a:r>
              <a:rPr lang="en-US" dirty="0">
                <a:latin typeface="+mj-lt"/>
              </a:rPr>
              <a:t>relevant information on WP6 can also </a:t>
            </a:r>
            <a:r>
              <a:rPr lang="en-US" dirty="0" smtClean="0">
                <a:latin typeface="+mj-lt"/>
              </a:rPr>
              <a:t>be published there</a:t>
            </a:r>
            <a:endParaRPr lang="en-US" dirty="0">
              <a:latin typeface="+mj-lt"/>
            </a:endParaRPr>
          </a:p>
          <a:p>
            <a:r>
              <a:rPr lang="en-US" dirty="0">
                <a:latin typeface="+mj-lt"/>
              </a:rPr>
              <a:t>In addition, there is a dedicated page where we can publish job </a:t>
            </a:r>
            <a:r>
              <a:rPr lang="en-US" dirty="0" smtClean="0">
                <a:latin typeface="+mj-lt"/>
              </a:rPr>
              <a:t>opportunities. Please contact </a:t>
            </a:r>
            <a:r>
              <a:rPr lang="en-US" dirty="0" smtClean="0">
                <a:latin typeface="+mj-lt"/>
                <a:hlinkClick r:id="rId3"/>
              </a:rPr>
              <a:t>muon.collider.secretariat@cern.ch</a:t>
            </a:r>
            <a:r>
              <a:rPr lang="en-US" dirty="0" smtClean="0">
                <a:latin typeface="+mj-lt"/>
              </a:rPr>
              <a:t> for </a:t>
            </a:r>
            <a:r>
              <a:rPr lang="en-US" dirty="0">
                <a:latin typeface="+mj-lt"/>
              </a:rPr>
              <a:t>that, with </a:t>
            </a:r>
            <a:r>
              <a:rPr lang="en-US" dirty="0" smtClean="0">
                <a:latin typeface="+mj-lt"/>
              </a:rPr>
              <a:t>CC sent </a:t>
            </a:r>
            <a:r>
              <a:rPr lang="en-US" dirty="0">
                <a:latin typeface="+mj-lt"/>
              </a:rPr>
              <a:t>to Roberto</a:t>
            </a:r>
            <a:endParaRPr lang="en-GB" dirty="0" smtClean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MuCol</a:t>
            </a:r>
            <a:r>
              <a:rPr lang="en-US" dirty="0" smtClean="0"/>
              <a:t> </a:t>
            </a:r>
            <a:r>
              <a:rPr lang="en-US" dirty="0"/>
              <a:t>WP6 coordination meeting #1,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10 May 2023 – decisions &amp; actions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err="1" smtClean="0"/>
              <a:t>MuCol</a:t>
            </a:r>
            <a:r>
              <a:rPr lang="en-GB" dirty="0" smtClean="0"/>
              <a:t> WP6 | Task 6.1 Meeting 15 May 2023 | Ursula van Rienen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913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>
                <a:latin typeface="+mj-lt"/>
              </a:rPr>
              <a:t>Claude </a:t>
            </a:r>
            <a:r>
              <a:rPr lang="en-US" dirty="0" smtClean="0">
                <a:latin typeface="+mj-lt"/>
              </a:rPr>
              <a:t>reiterated </a:t>
            </a:r>
            <a:r>
              <a:rPr lang="en-US" dirty="0">
                <a:latin typeface="+mj-lt"/>
              </a:rPr>
              <a:t>that he retires on </a:t>
            </a:r>
            <a:r>
              <a:rPr lang="en-US" dirty="0" smtClean="0">
                <a:latin typeface="+mj-lt"/>
              </a:rPr>
              <a:t>1 December 2023</a:t>
            </a:r>
          </a:p>
          <a:p>
            <a:pPr lvl="1"/>
            <a:r>
              <a:rPr lang="en-US" dirty="0">
                <a:latin typeface="+mj-lt"/>
              </a:rPr>
              <a:t>D</a:t>
            </a:r>
            <a:r>
              <a:rPr lang="en-US" dirty="0" smtClean="0">
                <a:latin typeface="+mj-lt"/>
              </a:rPr>
              <a:t>espite </a:t>
            </a:r>
            <a:r>
              <a:rPr lang="en-US" dirty="0">
                <a:latin typeface="+mj-lt"/>
              </a:rPr>
              <a:t>his efforts to convince </a:t>
            </a:r>
            <a:r>
              <a:rPr lang="en-US" dirty="0" smtClean="0">
                <a:latin typeface="+mj-lt"/>
              </a:rPr>
              <a:t>his young </a:t>
            </a:r>
            <a:r>
              <a:rPr lang="en-US" dirty="0">
                <a:latin typeface="+mj-lt"/>
              </a:rPr>
              <a:t>RF colleagues at CEA, none is willing to take over the responsibility of WP6 </a:t>
            </a:r>
            <a:r>
              <a:rPr lang="en-US" dirty="0" smtClean="0">
                <a:latin typeface="+mj-lt"/>
              </a:rPr>
              <a:t>leader</a:t>
            </a:r>
          </a:p>
          <a:p>
            <a:pPr lvl="1"/>
            <a:r>
              <a:rPr lang="en-US" dirty="0" smtClean="0">
                <a:latin typeface="+mj-lt"/>
              </a:rPr>
              <a:t>After having </a:t>
            </a:r>
            <a:r>
              <a:rPr lang="en-US" dirty="0">
                <a:latin typeface="+mj-lt"/>
              </a:rPr>
              <a:t>consulted his hierarchy, CEA agrees to hand over WP6 lead to another beneficiary </a:t>
            </a:r>
            <a:r>
              <a:rPr lang="en-US" dirty="0" smtClean="0">
                <a:latin typeface="+mj-lt"/>
              </a:rPr>
              <a:t>institute inside </a:t>
            </a:r>
            <a:r>
              <a:rPr lang="en-US" dirty="0" err="1" smtClean="0">
                <a:latin typeface="+mj-lt"/>
              </a:rPr>
              <a:t>MuCol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This item has to be brought up by the </a:t>
            </a:r>
            <a:r>
              <a:rPr lang="en-US" dirty="0" err="1" smtClean="0">
                <a:latin typeface="+mj-lt"/>
              </a:rPr>
              <a:t>MuCol</a:t>
            </a:r>
            <a:r>
              <a:rPr lang="en-US" dirty="0" smtClean="0">
                <a:latin typeface="+mj-lt"/>
              </a:rPr>
              <a:t> management at the next governing board meeting</a:t>
            </a:r>
            <a:endParaRPr lang="en-GB" dirty="0" smtClean="0">
              <a:latin typeface="+mj-lt"/>
            </a:endParaRPr>
          </a:p>
          <a:p>
            <a:r>
              <a:rPr lang="en-GB" dirty="0" smtClean="0">
                <a:latin typeface="+mj-lt"/>
              </a:rPr>
              <a:t>Dario’s suggestion of </a:t>
            </a:r>
            <a:r>
              <a:rPr lang="en-US" dirty="0" smtClean="0">
                <a:latin typeface="+mj-lt"/>
              </a:rPr>
              <a:t>having </a:t>
            </a:r>
            <a:r>
              <a:rPr lang="en-US" dirty="0">
                <a:latin typeface="+mj-lt"/>
              </a:rPr>
              <a:t>a status report for </a:t>
            </a:r>
            <a:r>
              <a:rPr lang="en-US" dirty="0" smtClean="0">
                <a:latin typeface="+mj-lt"/>
              </a:rPr>
              <a:t>WP6 by this summer, </a:t>
            </a:r>
            <a:r>
              <a:rPr lang="en-US" dirty="0">
                <a:latin typeface="+mj-lt"/>
              </a:rPr>
              <a:t>at least to summarize </a:t>
            </a:r>
            <a:r>
              <a:rPr lang="en-US" dirty="0" smtClean="0">
                <a:latin typeface="+mj-lt"/>
              </a:rPr>
              <a:t>and lay </a:t>
            </a:r>
            <a:r>
              <a:rPr lang="en-US" dirty="0">
                <a:latin typeface="+mj-lt"/>
              </a:rPr>
              <a:t>out </a:t>
            </a:r>
            <a:r>
              <a:rPr lang="en-US" dirty="0" smtClean="0">
                <a:latin typeface="+mj-lt"/>
              </a:rPr>
              <a:t>agreed-upon </a:t>
            </a:r>
            <a:r>
              <a:rPr lang="en-US" dirty="0">
                <a:latin typeface="+mj-lt"/>
              </a:rPr>
              <a:t>points for the subjects/tasks </a:t>
            </a:r>
            <a:r>
              <a:rPr lang="en-US" dirty="0" smtClean="0">
                <a:latin typeface="+mj-lt"/>
              </a:rPr>
              <a:t>involved</a:t>
            </a:r>
            <a:r>
              <a:rPr lang="en-US" dirty="0">
                <a:latin typeface="+mj-lt"/>
              </a:rPr>
              <a:t>,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has been </a:t>
            </a:r>
            <a:r>
              <a:rPr lang="en-US" dirty="0" smtClean="0">
                <a:latin typeface="+mj-lt"/>
              </a:rPr>
              <a:t>endorsed </a:t>
            </a:r>
          </a:p>
          <a:p>
            <a:pPr lvl="1"/>
            <a:r>
              <a:rPr lang="en-US" dirty="0">
                <a:latin typeface="+mj-lt"/>
              </a:rPr>
              <a:t>E</a:t>
            </a:r>
            <a:r>
              <a:rPr lang="en-US" dirty="0" smtClean="0">
                <a:latin typeface="+mj-lt"/>
              </a:rPr>
              <a:t>ach task leader shall </a:t>
            </a:r>
            <a:r>
              <a:rPr lang="en-US" dirty="0">
                <a:latin typeface="+mj-lt"/>
              </a:rPr>
              <a:t>provide input for </a:t>
            </a:r>
            <a:r>
              <a:rPr lang="en-US" dirty="0" smtClean="0">
                <a:latin typeface="+mj-lt"/>
              </a:rPr>
              <a:t>their part </a:t>
            </a:r>
            <a:endParaRPr lang="en-US" dirty="0">
              <a:latin typeface="+mj-lt"/>
              <a:sym typeface="Wingdings" panose="05000000000000000000" pitchFamily="2" charset="2"/>
            </a:endParaRPr>
          </a:p>
          <a:p>
            <a:pPr lvl="1"/>
            <a:r>
              <a:rPr lang="en-US" dirty="0">
                <a:latin typeface="+mj-lt"/>
              </a:rPr>
              <a:t>T</a:t>
            </a:r>
            <a:r>
              <a:rPr lang="en-US" dirty="0" smtClean="0">
                <a:latin typeface="+mj-lt"/>
              </a:rPr>
              <a:t>he </a:t>
            </a:r>
            <a:r>
              <a:rPr lang="en-US" dirty="0">
                <a:latin typeface="+mj-lt"/>
              </a:rPr>
              <a:t>goal is to have this “</a:t>
            </a:r>
            <a:r>
              <a:rPr lang="en-US" dirty="0" smtClean="0">
                <a:latin typeface="+mj-lt"/>
              </a:rPr>
              <a:t>short” WP6 status report ready </a:t>
            </a:r>
            <a:r>
              <a:rPr lang="en-US" dirty="0">
                <a:latin typeface="+mj-lt"/>
              </a:rPr>
              <a:t>for </a:t>
            </a:r>
            <a:r>
              <a:rPr lang="en-US" dirty="0" smtClean="0">
                <a:latin typeface="+mj-lt"/>
              </a:rPr>
              <a:t>the next </a:t>
            </a:r>
            <a:r>
              <a:rPr lang="en-US" dirty="0">
                <a:latin typeface="+mj-lt"/>
              </a:rPr>
              <a:t>coordination meeting on </a:t>
            </a:r>
            <a:r>
              <a:rPr lang="en-US" dirty="0" smtClean="0">
                <a:latin typeface="+mj-lt"/>
              </a:rPr>
              <a:t>5 July 2023</a:t>
            </a:r>
            <a:endParaRPr lang="en-GB" dirty="0" smtClean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MuCol</a:t>
            </a:r>
            <a:r>
              <a:rPr lang="en-US" dirty="0" smtClean="0"/>
              <a:t> </a:t>
            </a:r>
            <a:r>
              <a:rPr lang="en-US" dirty="0"/>
              <a:t>WP6 coordination meeting #1,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10 May 2023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MuCol WP6 | Task 6.1 Meeting 15 May 2023 | Ursula van Rienen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18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>
                <a:latin typeface="+mj-lt"/>
              </a:rPr>
              <a:t>RF Session on 21 June 2023, 10:30 </a:t>
            </a:r>
            <a:r>
              <a:rPr lang="en-GB" dirty="0">
                <a:latin typeface="+mj-lt"/>
              </a:rPr>
              <a:t>– </a:t>
            </a:r>
            <a:r>
              <a:rPr lang="en-GB" dirty="0" smtClean="0">
                <a:latin typeface="+mj-lt"/>
              </a:rPr>
              <a:t>12:05, organised by Alexej Grudiev </a:t>
            </a:r>
            <a:r>
              <a:rPr lang="en-GB" sz="2600" dirty="0">
                <a:latin typeface="+mj-lt"/>
                <a:hlinkClick r:id="rId2"/>
              </a:rPr>
              <a:t>https://indico.cern.ch/event/1250075/timetable/#</a:t>
            </a:r>
            <a:r>
              <a:rPr lang="en-GB" sz="2600" dirty="0" smtClean="0">
                <a:latin typeface="+mj-lt"/>
                <a:hlinkClick r:id="rId2"/>
              </a:rPr>
              <a:t>20230621.detailed</a:t>
            </a:r>
            <a:r>
              <a:rPr lang="en-GB" sz="2600" dirty="0" smtClean="0">
                <a:latin typeface="+mj-lt"/>
              </a:rPr>
              <a:t> </a:t>
            </a:r>
            <a:endParaRPr lang="en-GB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10:30 – 10:45 Ursula van Rienen: Design </a:t>
            </a:r>
            <a:r>
              <a:rPr lang="en-US" dirty="0">
                <a:latin typeface="+mj-lt"/>
              </a:rPr>
              <a:t>of SRF cavities for muon accelerators </a:t>
            </a:r>
            <a:r>
              <a:rPr lang="en-US" dirty="0" smtClean="0">
                <a:latin typeface="+mj-lt"/>
              </a:rPr>
              <a:t>- status </a:t>
            </a:r>
            <a:r>
              <a:rPr lang="en-US" dirty="0">
                <a:latin typeface="+mj-lt"/>
              </a:rPr>
              <a:t>and plans </a:t>
            </a:r>
            <a:endParaRPr lang="en-US" dirty="0" smtClean="0">
              <a:latin typeface="+mj-lt"/>
            </a:endParaRPr>
          </a:p>
          <a:p>
            <a:pPr lvl="1"/>
            <a:r>
              <a:rPr lang="en-GB" dirty="0" smtClean="0">
                <a:latin typeface="+mj-lt"/>
              </a:rPr>
              <a:t>10:45 – 11:05 Heiko Damerau: </a:t>
            </a:r>
            <a:r>
              <a:rPr lang="en-US" dirty="0">
                <a:latin typeface="+mj-lt"/>
              </a:rPr>
              <a:t>Overview of requirements for the SRF system for RCSs 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11:05 – 11:25 Sosoho-Abasi </a:t>
            </a:r>
            <a:r>
              <a:rPr lang="en-US" dirty="0">
                <a:latin typeface="+mj-lt"/>
              </a:rPr>
              <a:t>Udongwo: HOM impedance and power calculations for the RCS SRF cavities (</a:t>
            </a:r>
            <a:r>
              <a:rPr lang="en-US" dirty="0" err="1">
                <a:latin typeface="+mj-lt"/>
              </a:rPr>
              <a:t>Uni</a:t>
            </a:r>
            <a:r>
              <a:rPr lang="en-US" dirty="0">
                <a:latin typeface="+mj-lt"/>
              </a:rPr>
              <a:t> Rostock) 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11:25 – 11:45 Daniel </a:t>
            </a:r>
            <a:r>
              <a:rPr lang="en-US" dirty="0" err="1" smtClean="0">
                <a:latin typeface="+mj-lt"/>
              </a:rPr>
              <a:t>Bafia</a:t>
            </a:r>
            <a:r>
              <a:rPr lang="en-US" dirty="0" smtClean="0">
                <a:latin typeface="+mj-lt"/>
              </a:rPr>
              <a:t> (</a:t>
            </a:r>
            <a:r>
              <a:rPr lang="en-US" dirty="0" err="1" smtClean="0">
                <a:latin typeface="+mj-lt"/>
              </a:rPr>
              <a:t>Fermilab</a:t>
            </a:r>
            <a:r>
              <a:rPr lang="en-US" dirty="0" smtClean="0">
                <a:latin typeface="+mj-lt"/>
              </a:rPr>
              <a:t>): </a:t>
            </a:r>
            <a:r>
              <a:rPr lang="en-US" dirty="0">
                <a:latin typeface="+mj-lt"/>
              </a:rPr>
              <a:t>High gradient and Q-factor SRF performance at 1.3 GHz and 800 MHz 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11:45 – 12:05 </a:t>
            </a:r>
            <a:r>
              <a:rPr lang="en-US" dirty="0" err="1" smtClean="0">
                <a:latin typeface="+mj-lt"/>
              </a:rPr>
              <a:t>Wencan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Xu (BNL): </a:t>
            </a:r>
            <a:r>
              <a:rPr lang="en-US" dirty="0">
                <a:latin typeface="+mj-lt"/>
              </a:rPr>
              <a:t>FPC and HOM </a:t>
            </a:r>
            <a:r>
              <a:rPr lang="en-US" dirty="0" smtClean="0">
                <a:latin typeface="+mj-lt"/>
              </a:rPr>
              <a:t>couplers’ </a:t>
            </a:r>
            <a:r>
              <a:rPr lang="en-US" dirty="0">
                <a:latin typeface="+mj-lt"/>
              </a:rPr>
              <a:t>performance and power capabilities </a:t>
            </a:r>
            <a:endParaRPr lang="en-GB" dirty="0" smtClean="0">
              <a:latin typeface="+mj-lt"/>
            </a:endParaRPr>
          </a:p>
          <a:p>
            <a:endParaRPr lang="en-GB" dirty="0" smtClean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Preparation of RF Session at IMCC Annual Meeting 2023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MuCol WP6 | Task 6.1 Meeting 15 May 2023 | Ursula van Rienen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56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+mj-lt"/>
              </a:rPr>
              <a:t>C</a:t>
            </a:r>
            <a:r>
              <a:rPr lang="en-GB" dirty="0" smtClean="0">
                <a:latin typeface="+mj-lt"/>
              </a:rPr>
              <a:t>ollection of materials for the short introduction will start next week</a:t>
            </a:r>
          </a:p>
          <a:p>
            <a:pPr lvl="1"/>
            <a:r>
              <a:rPr lang="en-GB" dirty="0" smtClean="0">
                <a:latin typeface="+mj-lt"/>
              </a:rPr>
              <a:t>Any hints of relevant recent references are highly welcome</a:t>
            </a:r>
          </a:p>
          <a:p>
            <a:pPr lvl="1"/>
            <a:r>
              <a:rPr lang="en-GB" dirty="0" smtClean="0">
                <a:latin typeface="+mj-lt"/>
              </a:rPr>
              <a:t>Of course, I will search for myself on the relevant platforms, but I wouldn’t like to overlook something</a:t>
            </a:r>
          </a:p>
          <a:p>
            <a:r>
              <a:rPr lang="en-GB" dirty="0" smtClean="0">
                <a:latin typeface="+mj-lt"/>
              </a:rPr>
              <a:t>Sosoho will present our </a:t>
            </a:r>
            <a:r>
              <a:rPr lang="en-GB" smtClean="0">
                <a:latin typeface="+mj-lt"/>
              </a:rPr>
              <a:t>results from </a:t>
            </a:r>
            <a:r>
              <a:rPr lang="en-GB" dirty="0" smtClean="0">
                <a:latin typeface="+mj-lt"/>
              </a:rPr>
              <a:t>UROS so far</a:t>
            </a:r>
            <a:endParaRPr lang="en-GB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Preparation of RF Session at IMCC Annual Meeting 2023</a:t>
            </a:r>
            <a:br>
              <a:rPr lang="en-US" dirty="0"/>
            </a:b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MuCol WP6 | Task 6.1 Meeting 15 May 2023 | Ursula van Rienen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00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3200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for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attention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546</Words>
  <Application>Microsoft Office PowerPoint</Application>
  <PresentationFormat>Bildschirmpräsentation (16:9)</PresentationFormat>
  <Paragraphs>46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4" baseType="lpstr">
      <vt:lpstr>Aldhabi</vt:lpstr>
      <vt:lpstr>Arial</vt:lpstr>
      <vt:lpstr>Arial Narrow</vt:lpstr>
      <vt:lpstr>Calibri</vt:lpstr>
      <vt:lpstr>Times New Roman</vt:lpstr>
      <vt:lpstr>Wingdings</vt:lpstr>
      <vt:lpstr>IMCC - 1</vt:lpstr>
      <vt:lpstr>1_IMCC - 1</vt:lpstr>
      <vt:lpstr>PowerPoint-Präsentation</vt:lpstr>
      <vt:lpstr>MuCol WP6 coordination meeting #1,  10 May 2023 – decisions &amp; actions</vt:lpstr>
      <vt:lpstr>MuCol WP6 coordination meeting #1,  10 May 2023</vt:lpstr>
      <vt:lpstr>Preparation of RF Session at IMCC Annual Meeting 2023</vt:lpstr>
      <vt:lpstr>Preparation of RF Session at IMCC Annual Meeting 2023 </vt:lpstr>
      <vt:lpstr>PowerPoint-Präsentation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Ursula van Rienen</cp:lastModifiedBy>
  <cp:revision>623</cp:revision>
  <dcterms:created xsi:type="dcterms:W3CDTF">2021-05-17T12:13:58Z</dcterms:created>
  <dcterms:modified xsi:type="dcterms:W3CDTF">2023-05-15T09:27:50Z</dcterms:modified>
</cp:coreProperties>
</file>