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52" r:id="rId2"/>
    <p:sldMasterId id="2147483677" r:id="rId3"/>
  </p:sldMasterIdLst>
  <p:notesMasterIdLst>
    <p:notesMasterId r:id="rId19"/>
  </p:notesMasterIdLst>
  <p:handoutMasterIdLst>
    <p:handoutMasterId r:id="rId20"/>
  </p:handoutMasterIdLst>
  <p:sldIdLst>
    <p:sldId id="264" r:id="rId4"/>
    <p:sldId id="277" r:id="rId5"/>
    <p:sldId id="278" r:id="rId6"/>
    <p:sldId id="279" r:id="rId7"/>
    <p:sldId id="280" r:id="rId8"/>
    <p:sldId id="282" r:id="rId9"/>
    <p:sldId id="283" r:id="rId10"/>
    <p:sldId id="286" r:id="rId11"/>
    <p:sldId id="284" r:id="rId12"/>
    <p:sldId id="285" r:id="rId13"/>
    <p:sldId id="287" r:id="rId14"/>
    <p:sldId id="288" r:id="rId15"/>
    <p:sldId id="290" r:id="rId16"/>
    <p:sldId id="291" r:id="rId17"/>
    <p:sldId id="267" r:id="rId18"/>
  </p:sldIdLst>
  <p:sldSz cx="9144000" cy="5143500" type="screen16x9"/>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600" autoAdjust="0"/>
    <p:restoredTop sz="94579" autoAdjust="0"/>
  </p:normalViewPr>
  <p:slideViewPr>
    <p:cSldViewPr snapToObjects="1" showGuides="1">
      <p:cViewPr varScale="1">
        <p:scale>
          <a:sx n="158" d="100"/>
          <a:sy n="158" d="100"/>
        </p:scale>
        <p:origin x="182" y="91"/>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9D03EEF-9089-C744-8C93-EE73F8B15776}" type="datetimeFigureOut">
              <a:rPr lang="fr-FR" smtClean="0"/>
              <a:pPr/>
              <a:t>26/04/2023</a:t>
            </a:fld>
            <a:endParaRPr lang="en-GB"/>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AF8E451-F231-B046-B379-61FE019F64C0}" type="slidenum">
              <a:rPr lang="en-GB" smtClean="0"/>
              <a:pPr/>
              <a:t>‹#›</a:t>
            </a:fld>
            <a:endParaRPr lang="en-GB"/>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557F9A8-E4A4-1C40-93CC-37CDF0C3283E}" type="datetimeFigureOut">
              <a:rPr lang="fr-FR" smtClean="0"/>
              <a:pPr/>
              <a:t>26/04/2023</a:t>
            </a:fld>
            <a:endParaRPr lang="en-GB"/>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9393A5D-14D6-4646-84B9-A0E78F83D06C}" type="slidenum">
              <a:rPr lang="en-GB" smtClean="0"/>
              <a:pPr/>
              <a:t>‹#›</a:t>
            </a:fld>
            <a:endParaRPr lang="en-GB"/>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5"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userDrawn="1">
  <p:cSld name="Content  ">
    <p:bg>
      <p:bgRef idx="1003">
        <a:schemeClr val="bg2"/>
      </p:bgRef>
    </p:bg>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chemeClr val="tx2"/>
                </a:solidFill>
              </a:defRPr>
            </a:lvl1pPr>
            <a:lvl2pPr marL="243000" indent="-243000">
              <a:buFont typeface="Arial"/>
              <a:buChar char="•"/>
              <a:defRPr sz="1350">
                <a:solidFill>
                  <a:schemeClr val="tx2"/>
                </a:solidFill>
              </a:defRPr>
            </a:lvl2pPr>
            <a:lvl3pPr marL="486000" indent="-243000">
              <a:buSzPct val="100000"/>
              <a:buFont typeface="Arial"/>
              <a:buChar char="•"/>
              <a:defRPr>
                <a:solidFill>
                  <a:schemeClr val="tx2"/>
                </a:solidFill>
              </a:defRPr>
            </a:lvl3pPr>
            <a:lvl4pPr marL="729000" indent="-243000">
              <a:buSzPct val="100000"/>
              <a:buFont typeface="Arial"/>
              <a:buChar char="•"/>
              <a:defRPr>
                <a:solidFill>
                  <a:schemeClr val="tx2"/>
                </a:solidFill>
              </a:defRPr>
            </a:lvl4pPr>
            <a:lvl5pPr marL="1543050" indent="-171450">
              <a:buSzPct val="100000"/>
              <a:buFont typeface="Arial"/>
              <a:buChar char="•"/>
              <a:defRPr>
                <a:solidFill>
                  <a:schemeClr val="tx2">
                    <a:lumMod val="50000"/>
                  </a:schemeClr>
                </a:solidFill>
              </a:defRPr>
            </a:lvl5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p:txBody>
          <a:bodyPr/>
          <a:lstStyle/>
          <a:p>
            <a:pPr>
              <a:defRPr/>
            </a:pPr>
            <a:endParaRPr lang="en-US"/>
          </a:p>
        </p:txBody>
      </p:sp>
      <p:sp>
        <p:nvSpPr>
          <p:cNvPr id="7" name="Footer Placeholder 11"/>
          <p:cNvSpPr>
            <a:spLocks noGrp="1"/>
          </p:cNvSpPr>
          <p:nvPr>
            <p:ph type="ftr" sz="quarter" idx="11"/>
          </p:nvPr>
        </p:nvSpPr>
        <p:spPr bwMode="auto"/>
        <p:txBody>
          <a:bodyPr/>
          <a:lstStyle/>
          <a:p>
            <a:pPr>
              <a:defRPr/>
            </a:pPr>
            <a:r>
              <a:rPr lang="en-GB"/>
              <a:t>2nd Muon Collider Community Meeting, 2021</a:t>
            </a:r>
            <a:endParaRPr lang="en-US"/>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3102233939"/>
      </p:ext>
    </p:extLst>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showMasterPhAnim="0" type="blank" userDrawn="1">
  <p:cSld name="Last slide">
    <p:bg>
      <p:bgRef idx="1003">
        <a:schemeClr val="bg2"/>
      </p:bgRef>
    </p:bg>
    <p:spTree>
      <p:nvGrpSpPr>
        <p:cNvPr id="1" name=""/>
        <p:cNvGrpSpPr/>
        <p:nvPr/>
      </p:nvGrpSpPr>
      <p:grpSpPr bwMode="auto">
        <a:xfrm>
          <a:off x="0" y="0"/>
          <a:ext cx="0" cy="0"/>
          <a:chOff x="0" y="0"/>
          <a:chExt cx="0" cy="0"/>
        </a:xfrm>
      </p:grpSpPr>
      <p:sp>
        <p:nvSpPr>
          <p:cNvPr id="4" name="TextBox 3"/>
          <p:cNvSpPr>
            <a:spLocks noAdjustHandles="1"/>
          </p:cNvSpPr>
          <p:nvPr userDrawn="1"/>
        </p:nvSpPr>
        <p:spPr bwMode="auto">
          <a:xfrm>
            <a:off x="305991" y="4647304"/>
            <a:ext cx="8532019" cy="300082"/>
          </a:xfrm>
          <a:prstGeom prst="rect">
            <a:avLst/>
          </a:prstGeom>
          <a:noFill/>
        </p:spPr>
        <p:txBody>
          <a:bodyPr wrap="square" rtlCol="0">
            <a:spAutoFit/>
          </a:bodyPr>
          <a:lstStyle/>
          <a:p>
            <a:pPr algn="ctr">
              <a:defRPr/>
            </a:pPr>
            <a:r>
              <a:rPr lang="fr-CH" sz="1350"/>
              <a:t>home.cern</a:t>
            </a:r>
            <a:endParaRPr lang="en-US" sz="1350"/>
          </a:p>
        </p:txBody>
      </p:sp>
      <p:pic>
        <p:nvPicPr>
          <p:cNvPr id="5" name="Picture 4"/>
          <p:cNvPicPr>
            <a:picLocks noChangeAspect="1"/>
          </p:cNvPicPr>
          <p:nvPr userDrawn="1"/>
        </p:nvPicPr>
        <p:blipFill>
          <a:blip r:embed="rId2"/>
          <a:stretch/>
        </p:blipFill>
        <p:spPr bwMode="auto">
          <a:xfrm>
            <a:off x="3923928" y="1683648"/>
            <a:ext cx="1296144" cy="1296144"/>
          </a:xfrm>
          <a:prstGeom prst="rect">
            <a:avLst/>
          </a:prstGeom>
        </p:spPr>
      </p:pic>
    </p:spTree>
    <p:extLst>
      <p:ext uri="{BB962C8B-B14F-4D97-AF65-F5344CB8AC3E}">
        <p14:creationId xmlns:p14="http://schemas.microsoft.com/office/powerpoint/2010/main" val="4034207742"/>
      </p:ext>
    </p:extLst>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dirty="0"/>
              <a:t>Click to edit Master title style</a:t>
            </a:r>
            <a:endParaRPr lang="en-GB" dirty="0"/>
          </a:p>
        </p:txBody>
      </p:sp>
      <p:sp>
        <p:nvSpPr>
          <p:cNvPr id="6" name="Slide Number Placeholder 5"/>
          <p:cNvSpPr>
            <a:spLocks noGrp="1"/>
          </p:cNvSpPr>
          <p:nvPr>
            <p:ph type="sldNum" sz="quarter" idx="12"/>
          </p:nvPr>
        </p:nvSpPr>
        <p:spPr/>
        <p:txBody>
          <a:bodyPr/>
          <a:lstStyle/>
          <a:p>
            <a:fld id="{E0C9E47C-0217-49B3-970F-DB4ECF0A17E8}" type="slidenum">
              <a:rPr lang="en-GB" smtClean="0"/>
              <a:pPr/>
              <a:t>‹#›</a:t>
            </a:fld>
            <a:endParaRPr lang="en-GB"/>
          </a:p>
        </p:txBody>
      </p:sp>
    </p:spTree>
    <p:extLst>
      <p:ext uri="{BB962C8B-B14F-4D97-AF65-F5344CB8AC3E}">
        <p14:creationId xmlns:p14="http://schemas.microsoft.com/office/powerpoint/2010/main" val="30798583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22"/>
        <p:cNvGrpSpPr/>
        <p:nvPr/>
      </p:nvGrpSpPr>
      <p:grpSpPr>
        <a:xfrm>
          <a:off x="0" y="0"/>
          <a:ext cx="0" cy="0"/>
          <a:chOff x="0" y="0"/>
          <a:chExt cx="0" cy="0"/>
        </a:xfrm>
      </p:grpSpPr>
      <p:sp>
        <p:nvSpPr>
          <p:cNvPr id="23" name="Google Shape;23;p3"/>
          <p:cNvSpPr txBox="1">
            <a:spLocks noGrp="1"/>
          </p:cNvSpPr>
          <p:nvPr>
            <p:ph type="title"/>
          </p:nvPr>
        </p:nvSpPr>
        <p:spPr>
          <a:xfrm>
            <a:off x="314326" y="98822"/>
            <a:ext cx="6886575" cy="85725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chemeClr val="lt1"/>
              </a:buClr>
              <a:buSzPts val="4400"/>
              <a:buFont typeface="Calibri"/>
              <a:buNone/>
              <a:defRPr>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4" name="Google Shape;24;p3"/>
          <p:cNvSpPr txBox="1">
            <a:spLocks noGrp="1"/>
          </p:cNvSpPr>
          <p:nvPr>
            <p:ph type="body" idx="1"/>
          </p:nvPr>
        </p:nvSpPr>
        <p:spPr>
          <a:xfrm>
            <a:off x="333378" y="1200151"/>
            <a:ext cx="8353425" cy="3394472"/>
          </a:xfrm>
          <a:prstGeom prst="rect">
            <a:avLst/>
          </a:prstGeom>
          <a:noFill/>
          <a:ln>
            <a:noFill/>
          </a:ln>
        </p:spPr>
        <p:txBody>
          <a:bodyPr spcFirstLastPara="1" wrap="square" lIns="91425" tIns="45700" rIns="91425" bIns="45700" anchor="t" anchorCtr="0">
            <a:no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5" name="Google Shape;25;p3"/>
          <p:cNvSpPr txBox="1">
            <a:spLocks noGrp="1"/>
          </p:cNvSpPr>
          <p:nvPr>
            <p:ph type="sldNum" idx="12"/>
          </p:nvPr>
        </p:nvSpPr>
        <p:spPr>
          <a:xfrm>
            <a:off x="6553200" y="4840704"/>
            <a:ext cx="2133600"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solidFill>
                  <a:srgbClr val="888888"/>
                </a:solidFill>
                <a:latin typeface="Calibri"/>
                <a:ea typeface="Calibri"/>
                <a:cs typeface="Calibri"/>
                <a:sym typeface="Calibri"/>
              </a:defRPr>
            </a:lvl1pPr>
            <a:lvl2pPr marL="0" lvl="1" indent="0" algn="r">
              <a:spcBef>
                <a:spcPts val="0"/>
              </a:spcBef>
              <a:buNone/>
              <a:defRPr>
                <a:solidFill>
                  <a:srgbClr val="888888"/>
                </a:solidFill>
                <a:latin typeface="Calibri"/>
                <a:ea typeface="Calibri"/>
                <a:cs typeface="Calibri"/>
                <a:sym typeface="Calibri"/>
              </a:defRPr>
            </a:lvl2pPr>
            <a:lvl3pPr marL="0" lvl="2" indent="0" algn="r">
              <a:spcBef>
                <a:spcPts val="0"/>
              </a:spcBef>
              <a:buNone/>
              <a:defRPr>
                <a:solidFill>
                  <a:srgbClr val="888888"/>
                </a:solidFill>
                <a:latin typeface="Calibri"/>
                <a:ea typeface="Calibri"/>
                <a:cs typeface="Calibri"/>
                <a:sym typeface="Calibri"/>
              </a:defRPr>
            </a:lvl3pPr>
            <a:lvl4pPr marL="0" lvl="3" indent="0" algn="r">
              <a:spcBef>
                <a:spcPts val="0"/>
              </a:spcBef>
              <a:buNone/>
              <a:defRPr>
                <a:solidFill>
                  <a:srgbClr val="888888"/>
                </a:solidFill>
                <a:latin typeface="Calibri"/>
                <a:ea typeface="Calibri"/>
                <a:cs typeface="Calibri"/>
                <a:sym typeface="Calibri"/>
              </a:defRPr>
            </a:lvl4pPr>
            <a:lvl5pPr marL="0" lvl="4" indent="0" algn="r">
              <a:spcBef>
                <a:spcPts val="0"/>
              </a:spcBef>
              <a:buNone/>
              <a:defRPr>
                <a:solidFill>
                  <a:srgbClr val="888888"/>
                </a:solidFill>
                <a:latin typeface="Calibri"/>
                <a:ea typeface="Calibri"/>
                <a:cs typeface="Calibri"/>
                <a:sym typeface="Calibri"/>
              </a:defRPr>
            </a:lvl5pPr>
            <a:lvl6pPr marL="0" lvl="5" indent="0" algn="r">
              <a:spcBef>
                <a:spcPts val="0"/>
              </a:spcBef>
              <a:buNone/>
              <a:defRPr>
                <a:solidFill>
                  <a:srgbClr val="888888"/>
                </a:solidFill>
                <a:latin typeface="Calibri"/>
                <a:ea typeface="Calibri"/>
                <a:cs typeface="Calibri"/>
                <a:sym typeface="Calibri"/>
              </a:defRPr>
            </a:lvl6pPr>
            <a:lvl7pPr marL="0" lvl="6" indent="0" algn="r">
              <a:spcBef>
                <a:spcPts val="0"/>
              </a:spcBef>
              <a:buNone/>
              <a:defRPr>
                <a:solidFill>
                  <a:srgbClr val="888888"/>
                </a:solidFill>
                <a:latin typeface="Calibri"/>
                <a:ea typeface="Calibri"/>
                <a:cs typeface="Calibri"/>
                <a:sym typeface="Calibri"/>
              </a:defRPr>
            </a:lvl7pPr>
            <a:lvl8pPr marL="0" lvl="7" indent="0" algn="r">
              <a:spcBef>
                <a:spcPts val="0"/>
              </a:spcBef>
              <a:buNone/>
              <a:defRPr>
                <a:solidFill>
                  <a:srgbClr val="888888"/>
                </a:solidFill>
                <a:latin typeface="Calibri"/>
                <a:ea typeface="Calibri"/>
                <a:cs typeface="Calibri"/>
                <a:sym typeface="Calibri"/>
              </a:defRPr>
            </a:lvl8pPr>
            <a:lvl9pPr marL="0" lvl="8" indent="0" algn="r">
              <a:spcBef>
                <a:spcPts val="0"/>
              </a:spcBef>
              <a:buNone/>
              <a:defRPr>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6894423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39751" y="1113235"/>
            <a:ext cx="3965575" cy="3232547"/>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57726" y="1113235"/>
            <a:ext cx="3967163" cy="3232547"/>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592086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457200" y="1276350"/>
            <a:ext cx="8305800" cy="3536156"/>
          </a:xfrm>
          <a:prstGeom prst="rect">
            <a:avLst/>
          </a:prstGeom>
        </p:spPr>
        <p:txBody>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en-GB"/>
              <a:t>2nd Muon Collider Community Meeting, 2021</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457200" y="1276350"/>
            <a:ext cx="8229600" cy="3505200"/>
          </a:xfrm>
          <a:prstGeom prst="rect">
            <a:avLst/>
          </a:prstGeom>
        </p:spPr>
        <p:txBody>
          <a:bodyPr vert="horz"/>
          <a:lstStyle/>
          <a:p>
            <a:endParaRPr lang="en-GB"/>
          </a:p>
        </p:txBody>
      </p:sp>
      <p:sp>
        <p:nvSpPr>
          <p:cNvPr id="5"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en-GB"/>
              <a:t>2nd Muon Collider Community Meeting, 2021</a:t>
            </a:r>
            <a:endParaRPr lang="en-GB" dirty="0"/>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sp>
        <p:nvSpPr>
          <p:cNvPr id="3"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
        <p:nvSpPr>
          <p:cNvPr id="4" name="Espace réservé pour une image  6"/>
          <p:cNvSpPr>
            <a:spLocks noGrp="1"/>
          </p:cNvSpPr>
          <p:nvPr>
            <p:ph type="pic" sz="quarter" idx="10"/>
          </p:nvPr>
        </p:nvSpPr>
        <p:spPr>
          <a:xfrm>
            <a:off x="457200" y="1276349"/>
            <a:ext cx="3733800" cy="3276601"/>
          </a:xfrm>
          <a:prstGeom prst="rect">
            <a:avLst/>
          </a:prstGeom>
        </p:spPr>
        <p:txBody>
          <a:bodyPr vert="horz"/>
          <a:lstStyle/>
          <a:p>
            <a:endParaRPr lang="en-GB" dirty="0"/>
          </a:p>
        </p:txBody>
      </p:sp>
      <p:sp>
        <p:nvSpPr>
          <p:cNvPr id="5" name="Espace réservé du texte 11"/>
          <p:cNvSpPr>
            <a:spLocks noGrp="1"/>
          </p:cNvSpPr>
          <p:nvPr>
            <p:ph type="body" sz="quarter" idx="11"/>
          </p:nvPr>
        </p:nvSpPr>
        <p:spPr>
          <a:xfrm>
            <a:off x="4343400" y="1276350"/>
            <a:ext cx="4419600" cy="3276600"/>
          </a:xfrm>
          <a:prstGeom prst="rect">
            <a:avLst/>
          </a:prstGeom>
        </p:spPr>
        <p:txBody>
          <a:bodyPr vert="horz"/>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6"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en-GB"/>
              <a:t>2nd Muon Collider Community Meeting, 2021</a:t>
            </a:r>
            <a:endParaRPr lang="en-GB" dirty="0"/>
          </a:p>
        </p:txBody>
      </p:sp>
      <p:sp>
        <p:nvSpPr>
          <p:cNvPr id="7"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hasCustomPrompt="1"/>
          </p:nvPr>
        </p:nvSpPr>
        <p:spPr>
          <a:xfrm>
            <a:off x="1295400" y="58316"/>
            <a:ext cx="6781800" cy="857250"/>
          </a:xfrm>
          <a:prstGeom prst="rect">
            <a:avLst/>
          </a:prstGeom>
        </p:spPr>
        <p:txBody>
          <a:bodyPr vert="horz" lIns="0" tIns="0" rIns="0" bIns="0" anchor="ctr"/>
          <a:lstStyle>
            <a:lvl1pPr>
              <a:defRPr>
                <a:latin typeface="Arial" panose="020B0604020202020204" pitchFamily="34" charset="0"/>
                <a:cs typeface="Arial" panose="020B0604020202020204" pitchFamily="34" charset="0"/>
              </a:defRPr>
            </a:lvl1pPr>
          </a:lstStyle>
          <a:p>
            <a:r>
              <a:rPr lang="fr-FR" dirty="0"/>
              <a:t>Cliquez et modifiez le titre</a:t>
            </a:r>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hasCustomPrompt="1"/>
          </p:nvPr>
        </p:nvSpPr>
        <p:spPr>
          <a:xfrm>
            <a:off x="457200" y="1016794"/>
            <a:ext cx="8305800" cy="3427164"/>
          </a:xfrm>
          <a:prstGeom prst="rect">
            <a:avLst/>
          </a:prstGeom>
        </p:spPr>
        <p:txBody>
          <a:bodyPr>
            <a:normAutofit/>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10" name="Titre 6"/>
          <p:cNvSpPr>
            <a:spLocks noGrp="1"/>
          </p:cNvSpPr>
          <p:nvPr>
            <p:ph type="title" hasCustomPrompt="1"/>
          </p:nvPr>
        </p:nvSpPr>
        <p:spPr>
          <a:xfrm>
            <a:off x="1295400" y="51470"/>
            <a:ext cx="6781800" cy="857250"/>
          </a:xfrm>
          <a:prstGeom prst="rect">
            <a:avLst/>
          </a:prstGeom>
        </p:spPr>
        <p:txBody>
          <a:bodyPr vert="horz" lIns="0" tIns="0" rIns="0" bIns="0" anchor="ctr"/>
          <a:lstStyle>
            <a:lvl1pPr>
              <a:defRPr>
                <a:latin typeface="Arial" panose="020B0604020202020204" pitchFamily="34" charset="0"/>
                <a:cs typeface="Arial" panose="020B0604020202020204" pitchFamily="34" charset="0"/>
              </a:defRPr>
            </a:lvl1pPr>
          </a:lstStyle>
          <a:p>
            <a:r>
              <a:rPr lang="fr-FR" dirty="0"/>
              <a:t>Cliquez et modifiez le titre</a:t>
            </a:r>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457200" y="1276350"/>
            <a:ext cx="8229600" cy="3167608"/>
          </a:xfrm>
          <a:prstGeom prst="rect">
            <a:avLst/>
          </a:prstGeom>
        </p:spPr>
        <p:txBody>
          <a:bodyPr vert="horz">
            <a:normAutofit/>
          </a:bodyPr>
          <a:lstStyle>
            <a:lvl1pPr>
              <a:defRPr>
                <a:latin typeface="Arial" panose="020B0604020202020204" pitchFamily="34" charset="0"/>
                <a:cs typeface="Arial" panose="020B0604020202020204" pitchFamily="34" charset="0"/>
              </a:defRPr>
            </a:lvl1pPr>
          </a:lstStyle>
          <a:p>
            <a:endParaRPr lang="en-GB" dirty="0"/>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hasCustomPrompt="1"/>
          </p:nvPr>
        </p:nvSpPr>
        <p:spPr>
          <a:xfrm>
            <a:off x="1295400" y="51470"/>
            <a:ext cx="6781800" cy="857250"/>
          </a:xfrm>
          <a:prstGeom prst="rect">
            <a:avLst/>
          </a:prstGeom>
        </p:spPr>
        <p:txBody>
          <a:bodyPr vert="horz" lIns="0" tIns="0" rIns="0" bIns="0" anchor="ctr" anchorCtr="0"/>
          <a:lstStyle>
            <a:lvl1pPr>
              <a:defRPr>
                <a:latin typeface="Arial" panose="020B0604020202020204" pitchFamily="34" charset="0"/>
                <a:cs typeface="Arial" panose="020B0604020202020204" pitchFamily="34" charset="0"/>
              </a:defRPr>
            </a:lvl1pPr>
          </a:lstStyle>
          <a:p>
            <a:r>
              <a:rPr lang="fr-FR" dirty="0"/>
              <a:t>Cliquez et modifiez le titre</a:t>
            </a:r>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sp>
        <p:nvSpPr>
          <p:cNvPr id="3" name="Espace réservé pour une image  6"/>
          <p:cNvSpPr>
            <a:spLocks noGrp="1"/>
          </p:cNvSpPr>
          <p:nvPr>
            <p:ph type="pic" sz="quarter" idx="10"/>
          </p:nvPr>
        </p:nvSpPr>
        <p:spPr>
          <a:xfrm>
            <a:off x="457200" y="1276349"/>
            <a:ext cx="3733800" cy="3167609"/>
          </a:xfrm>
          <a:prstGeom prst="rect">
            <a:avLst/>
          </a:prstGeom>
        </p:spPr>
        <p:txBody>
          <a:bodyPr vert="horz"/>
          <a:lstStyle/>
          <a:p>
            <a:endParaRPr lang="en-GB" dirty="0"/>
          </a:p>
        </p:txBody>
      </p:sp>
      <p:sp>
        <p:nvSpPr>
          <p:cNvPr id="4" name="Espace réservé du texte 11"/>
          <p:cNvSpPr>
            <a:spLocks noGrp="1"/>
          </p:cNvSpPr>
          <p:nvPr>
            <p:ph type="body" sz="quarter" idx="11" hasCustomPrompt="1"/>
          </p:nvPr>
        </p:nvSpPr>
        <p:spPr>
          <a:xfrm>
            <a:off x="4343400" y="1276350"/>
            <a:ext cx="4419600" cy="3167608"/>
          </a:xfrm>
          <a:prstGeom prst="rect">
            <a:avLst/>
          </a:prstGeom>
        </p:spPr>
        <p:txBody>
          <a:bodyPr vert="horz">
            <a:normAutofit/>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8" name="Titre 6"/>
          <p:cNvSpPr>
            <a:spLocks noGrp="1"/>
          </p:cNvSpPr>
          <p:nvPr>
            <p:ph type="title"/>
          </p:nvPr>
        </p:nvSpPr>
        <p:spPr>
          <a:xfrm>
            <a:off x="1295400" y="51470"/>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showMasterPhAnim="0" userDrawn="1">
  <p:cSld name="Title Slide with logo">
    <p:bg>
      <p:bgPr>
        <a:solidFill>
          <a:schemeClr val="tx1"/>
        </a:solidFill>
        <a:effectLst/>
      </p:bgPr>
    </p:bg>
    <p:spTree>
      <p:nvGrpSpPr>
        <p:cNvPr id="1" name=""/>
        <p:cNvGrpSpPr/>
        <p:nvPr/>
      </p:nvGrpSpPr>
      <p:grpSpPr bwMode="auto">
        <a:xfrm>
          <a:off x="0" y="0"/>
          <a:ext cx="0" cy="0"/>
          <a:chOff x="0" y="0"/>
          <a:chExt cx="0" cy="0"/>
        </a:xfrm>
      </p:grpSpPr>
      <p:pic>
        <p:nvPicPr>
          <p:cNvPr id="4" name="Image 2" descr="logooutline.eps"/>
          <p:cNvPicPr>
            <a:picLocks noChangeAspect="1"/>
          </p:cNvPicPr>
          <p:nvPr userDrawn="1"/>
        </p:nvPicPr>
        <p:blipFill>
          <a:blip r:embed="rId2"/>
          <a:stretch/>
        </p:blipFill>
        <p:spPr bwMode="auto">
          <a:xfrm>
            <a:off x="3829598" y="532588"/>
            <a:ext cx="1492818" cy="1477815"/>
          </a:xfrm>
          <a:prstGeom prst="rect">
            <a:avLst/>
          </a:prstGeom>
        </p:spPr>
      </p:pic>
      <p:sp>
        <p:nvSpPr>
          <p:cNvPr id="5" name="Title 1"/>
          <p:cNvSpPr>
            <a:spLocks noGrp="1"/>
          </p:cNvSpPr>
          <p:nvPr>
            <p:ph type="ctrTitle" hasCustomPrompt="1"/>
          </p:nvPr>
        </p:nvSpPr>
        <p:spPr bwMode="auto">
          <a:xfrm>
            <a:off x="305991" y="2571750"/>
            <a:ext cx="8532019" cy="1614949"/>
          </a:xfrm>
        </p:spPr>
        <p:txBody>
          <a:bodyPr anchor="t" anchorCtr="0"/>
          <a:lstStyle>
            <a:lvl1pPr algn="l">
              <a:defRPr sz="3750">
                <a:solidFill>
                  <a:schemeClr val="bg1"/>
                </a:solidFill>
              </a:defRPr>
            </a:lvl1pPr>
          </a:lstStyle>
          <a:p>
            <a:pPr>
              <a:defRPr/>
            </a:pPr>
            <a:r>
              <a:rPr lang="en-US"/>
              <a:t>Click to edit Master title style</a:t>
            </a:r>
            <a:br>
              <a:rPr lang="en-US"/>
            </a:br>
            <a:endParaRPr lang="en-US"/>
          </a:p>
        </p:txBody>
      </p:sp>
      <p:sp>
        <p:nvSpPr>
          <p:cNvPr id="6" name="Subtitle 2"/>
          <p:cNvSpPr>
            <a:spLocks noGrp="1"/>
          </p:cNvSpPr>
          <p:nvPr>
            <p:ph type="subTitle" idx="1"/>
          </p:nvPr>
        </p:nvSpPr>
        <p:spPr bwMode="auto">
          <a:xfrm>
            <a:off x="305991" y="4275189"/>
            <a:ext cx="8532020" cy="602840"/>
          </a:xfrm>
        </p:spPr>
        <p:txBody>
          <a:bodyPr>
            <a:noAutofit/>
          </a:bodyPr>
          <a:lstStyle>
            <a:lvl1pPr marL="0" indent="0" algn="l">
              <a:buNone/>
              <a:defRPr sz="1500" b="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a:defRPr/>
            </a:pPr>
            <a:r>
              <a:rPr lang="en-US"/>
              <a:t>Click to edit Master subtitle style</a:t>
            </a:r>
          </a:p>
        </p:txBody>
      </p:sp>
    </p:spTree>
    <p:extLst>
      <p:ext uri="{BB962C8B-B14F-4D97-AF65-F5344CB8AC3E}">
        <p14:creationId xmlns:p14="http://schemas.microsoft.com/office/powerpoint/2010/main" val="236208104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13" Type="http://schemas.openxmlformats.org/officeDocument/2006/relationships/image" Target="../media/image5.png"/><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image" Target="../media/image4.jpeg"/><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image" Target="../media/image3.jpeg"/><Relationship Id="rId5" Type="http://schemas.openxmlformats.org/officeDocument/2006/relationships/slideLayout" Target="../slideLayouts/slideLayout9.xml"/><Relationship Id="rId10" Type="http://schemas.openxmlformats.org/officeDocument/2006/relationships/image" Target="../media/image2.png"/><Relationship Id="rId4" Type="http://schemas.openxmlformats.org/officeDocument/2006/relationships/slideLayout" Target="../slideLayouts/slideLayout8.xml"/><Relationship Id="rId9" Type="http://schemas.openxmlformats.org/officeDocument/2006/relationships/image" Target="../media/image1.jpeg"/></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5" Type="http://schemas.openxmlformats.org/officeDocument/2006/relationships/image" Target="../media/image8.png"/><Relationship Id="rId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Image 8" descr="MUON-Slide-graphBase-pagebottom.jpg"/>
          <p:cNvPicPr>
            <a:picLocks noChangeAspect="1"/>
          </p:cNvPicPr>
          <p:nvPr userDrawn="1"/>
        </p:nvPicPr>
        <p:blipFill>
          <a:blip r:embed="rId6"/>
          <a:stretch>
            <a:fillRect/>
          </a:stretch>
        </p:blipFill>
        <p:spPr>
          <a:xfrm>
            <a:off x="0" y="4705350"/>
            <a:ext cx="9144000" cy="508000"/>
          </a:xfrm>
          <a:prstGeom prst="rect">
            <a:avLst/>
          </a:prstGeom>
        </p:spPr>
      </p:pic>
      <p:pic>
        <p:nvPicPr>
          <p:cNvPr id="7" name="Image 6" descr="MCC-inernational-finalV01.png"/>
          <p:cNvPicPr>
            <a:picLocks noChangeAspect="1"/>
          </p:cNvPicPr>
          <p:nvPr userDrawn="1"/>
        </p:nvPicPr>
        <p:blipFill>
          <a:blip r:embed="rId7"/>
          <a:stretch>
            <a:fillRect/>
          </a:stretch>
        </p:blipFill>
        <p:spPr>
          <a:xfrm>
            <a:off x="129201" y="133350"/>
            <a:ext cx="1013799" cy="101379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70" r:id="rId4"/>
  </p:sldLayoutIdLst>
  <p:hf hdr="0" ftr="0" dt="0"/>
  <p:txStyles>
    <p:titleStyle>
      <a:lvl1pPr algn="ctr" defTabSz="457200" rtl="0" eaLnBrk="1" latinLnBrk="0" hangingPunct="1">
        <a:spcBef>
          <a:spcPct val="0"/>
        </a:spcBef>
        <a:buNone/>
        <a:defRPr sz="2800" b="1" kern="1200">
          <a:solidFill>
            <a:schemeClr val="tx1"/>
          </a:solidFill>
          <a:latin typeface="Arial Narrow"/>
          <a:ea typeface="+mj-ea"/>
          <a:cs typeface="Arial Narrow"/>
        </a:defRPr>
      </a:lvl1pPr>
    </p:titleStyle>
    <p:body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Image 8" descr="MUON-Slide-graphBase-pagebottom.jpg"/>
          <p:cNvPicPr>
            <a:picLocks noChangeAspect="1"/>
          </p:cNvPicPr>
          <p:nvPr userDrawn="1"/>
        </p:nvPicPr>
        <p:blipFill>
          <a:blip r:embed="rId9"/>
          <a:stretch>
            <a:fillRect/>
          </a:stretch>
        </p:blipFill>
        <p:spPr>
          <a:xfrm>
            <a:off x="0" y="4705350"/>
            <a:ext cx="9144000" cy="508000"/>
          </a:xfrm>
          <a:prstGeom prst="rect">
            <a:avLst/>
          </a:prstGeom>
        </p:spPr>
      </p:pic>
      <p:pic>
        <p:nvPicPr>
          <p:cNvPr id="7" name="Image 6" descr="MCC-inernational-finalV01.png"/>
          <p:cNvPicPr>
            <a:picLocks noChangeAspect="1"/>
          </p:cNvPicPr>
          <p:nvPr userDrawn="1"/>
        </p:nvPicPr>
        <p:blipFill>
          <a:blip r:embed="rId10"/>
          <a:stretch>
            <a:fillRect/>
          </a:stretch>
        </p:blipFill>
        <p:spPr>
          <a:xfrm>
            <a:off x="42786" y="1"/>
            <a:ext cx="699541" cy="699541"/>
          </a:xfrm>
          <a:prstGeom prst="rect">
            <a:avLst/>
          </a:prstGeom>
        </p:spPr>
      </p:pic>
      <p:pic>
        <p:nvPicPr>
          <p:cNvPr id="5" name="Image 4" descr="MCC-LogoCERN.jpg"/>
          <p:cNvPicPr>
            <a:picLocks noChangeAspect="1"/>
          </p:cNvPicPr>
          <p:nvPr userDrawn="1"/>
        </p:nvPicPr>
        <p:blipFill>
          <a:blip r:embed="rId11"/>
          <a:stretch>
            <a:fillRect/>
          </a:stretch>
        </p:blipFill>
        <p:spPr>
          <a:xfrm>
            <a:off x="8305800" y="89942"/>
            <a:ext cx="609600" cy="609600"/>
          </a:xfrm>
          <a:prstGeom prst="rect">
            <a:avLst/>
          </a:prstGeom>
        </p:spPr>
      </p:pic>
      <p:grpSp>
        <p:nvGrpSpPr>
          <p:cNvPr id="11" name="Group 10"/>
          <p:cNvGrpSpPr/>
          <p:nvPr userDrawn="1"/>
        </p:nvGrpSpPr>
        <p:grpSpPr>
          <a:xfrm>
            <a:off x="1399954" y="4494753"/>
            <a:ext cx="6435061" cy="669286"/>
            <a:chOff x="1399954" y="4494753"/>
            <a:chExt cx="6435061" cy="669286"/>
          </a:xfrm>
        </p:grpSpPr>
        <p:sp>
          <p:nvSpPr>
            <p:cNvPr id="10" name="Rectangle 9"/>
            <p:cNvSpPr/>
            <p:nvPr userDrawn="1"/>
          </p:nvSpPr>
          <p:spPr>
            <a:xfrm>
              <a:off x="1399954" y="4496863"/>
              <a:ext cx="6435061" cy="667176"/>
            </a:xfrm>
            <a:prstGeom prst="rect">
              <a:avLst/>
            </a:prstGeom>
            <a:ln w="38100">
              <a:solidFill>
                <a:schemeClr val="accent5">
                  <a:lumMod val="60000"/>
                  <a:lumOff val="40000"/>
                </a:schemeClr>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grpSp>
          <p:nvGrpSpPr>
            <p:cNvPr id="8" name="Group 7"/>
            <p:cNvGrpSpPr/>
            <p:nvPr userDrawn="1"/>
          </p:nvGrpSpPr>
          <p:grpSpPr>
            <a:xfrm>
              <a:off x="1399954" y="4494753"/>
              <a:ext cx="6435061" cy="665244"/>
              <a:chOff x="1399954" y="4494753"/>
              <a:chExt cx="6435061" cy="665244"/>
            </a:xfrm>
          </p:grpSpPr>
          <p:pic>
            <p:nvPicPr>
              <p:cNvPr id="3" name="Picture 2">
                <a:extLst>
                  <a:ext uri="{FF2B5EF4-FFF2-40B4-BE49-F238E27FC236}">
                    <a16:creationId xmlns:a16="http://schemas.microsoft.com/office/drawing/2014/main" id="{A6FED3EE-1248-A006-478A-5ACD4EB5BB2F}"/>
                  </a:ext>
                </a:extLst>
              </p:cNvPr>
              <p:cNvPicPr>
                <a:picLocks noChangeAspect="1" noChangeArrowheads="1"/>
              </p:cNvPicPr>
              <p:nvPr userDrawn="1"/>
            </p:nvPicPr>
            <p:blipFill>
              <a:blip r:embed="rId12">
                <a:extLst>
                  <a:ext uri="{28A0092B-C50C-407E-A947-70E740481C1C}">
                    <a14:useLocalDpi xmlns:a14="http://schemas.microsoft.com/office/drawing/2010/main" val="0"/>
                  </a:ext>
                </a:extLst>
              </a:blip>
              <a:srcRect/>
              <a:stretch>
                <a:fillRect/>
              </a:stretch>
            </p:blipFill>
            <p:spPr bwMode="auto">
              <a:xfrm>
                <a:off x="1399954" y="4494753"/>
                <a:ext cx="994293" cy="663135"/>
              </a:xfrm>
              <a:prstGeom prst="rect">
                <a:avLst/>
              </a:prstGeom>
              <a:noFill/>
              <a:extLst>
                <a:ext uri="{909E8E84-426E-40DD-AFC4-6F175D3DCCD1}">
                  <a14:hiddenFill xmlns:a14="http://schemas.microsoft.com/office/drawing/2010/main">
                    <a:solidFill>
                      <a:srgbClr val="FFFFFF"/>
                    </a:solidFill>
                  </a14:hiddenFill>
                </a:ext>
              </a:extLst>
            </p:spPr>
          </p:pic>
          <p:sp>
            <p:nvSpPr>
              <p:cNvPr id="4" name="Titre 6">
                <a:extLst>
                  <a:ext uri="{FF2B5EF4-FFF2-40B4-BE49-F238E27FC236}">
                    <a16:creationId xmlns:a16="http://schemas.microsoft.com/office/drawing/2014/main" id="{9937B04E-8531-D152-F68A-D0E8C65C6ECC}"/>
                  </a:ext>
                </a:extLst>
              </p:cNvPr>
              <p:cNvSpPr txBox="1">
                <a:spLocks/>
              </p:cNvSpPr>
              <p:nvPr userDrawn="1"/>
            </p:nvSpPr>
            <p:spPr>
              <a:xfrm>
                <a:off x="2394247" y="4496863"/>
                <a:ext cx="3933056" cy="663134"/>
              </a:xfrm>
              <a:prstGeom prst="rect">
                <a:avLst/>
              </a:prstGeom>
              <a:solidFill>
                <a:schemeClr val="accent4">
                  <a:lumMod val="20000"/>
                  <a:lumOff val="80000"/>
                </a:schemeClr>
              </a:solidFill>
              <a:ln>
                <a:noFill/>
              </a:ln>
            </p:spPr>
            <p:style>
              <a:lnRef idx="2">
                <a:schemeClr val="accent2"/>
              </a:lnRef>
              <a:fillRef idx="1">
                <a:schemeClr val="lt1"/>
              </a:fillRef>
              <a:effectRef idx="0">
                <a:schemeClr val="accent2"/>
              </a:effectRef>
              <a:fontRef idx="minor">
                <a:schemeClr val="dk1"/>
              </a:fontRef>
            </p:style>
            <p:txBody>
              <a:bodyPr vert="horz" lIns="0" tIns="0" rIns="0" bIns="0"/>
              <a:lstStyle>
                <a:lvl1pPr algn="ctr" defTabSz="457200" rtl="0" eaLnBrk="1" latinLnBrk="0" hangingPunct="1">
                  <a:spcBef>
                    <a:spcPct val="0"/>
                  </a:spcBef>
                  <a:buNone/>
                  <a:defRPr sz="2800" b="1" kern="1200">
                    <a:solidFill>
                      <a:schemeClr val="tx1"/>
                    </a:solidFill>
                    <a:latin typeface="Arial Narrow"/>
                    <a:ea typeface="+mj-ea"/>
                    <a:cs typeface="Arial Narrow"/>
                  </a:defRPr>
                </a:lvl1pPr>
              </a:lstStyle>
              <a:p>
                <a:endParaRPr lang="fr-FR" sz="1200" b="0" dirty="0">
                  <a:latin typeface="+mn-lt"/>
                  <a:cs typeface="Aldhabi" panose="020B0604020202020204" pitchFamily="2" charset="-78"/>
                </a:endParaRPr>
              </a:p>
              <a:p>
                <a:r>
                  <a:rPr lang="fr-FR" sz="1200" b="0" dirty="0" err="1">
                    <a:latin typeface="+mn-lt"/>
                    <a:cs typeface="Aldhabi" panose="020B0604020202020204" pitchFamily="2" charset="-78"/>
                  </a:rPr>
                  <a:t>Funded</a:t>
                </a:r>
                <a:r>
                  <a:rPr lang="fr-FR" sz="1200" b="0" dirty="0">
                    <a:latin typeface="+mn-lt"/>
                    <a:cs typeface="Aldhabi" panose="020B0604020202020204" pitchFamily="2" charset="-78"/>
                  </a:rPr>
                  <a:t> by the </a:t>
                </a:r>
                <a:r>
                  <a:rPr lang="fr-FR" sz="1200" b="0" dirty="0" err="1">
                    <a:latin typeface="+mn-lt"/>
                    <a:cs typeface="Aldhabi" panose="020B0604020202020204" pitchFamily="2" charset="-78"/>
                  </a:rPr>
                  <a:t>European</a:t>
                </a:r>
                <a:r>
                  <a:rPr lang="fr-FR" sz="1200" b="0" dirty="0">
                    <a:latin typeface="+mn-lt"/>
                    <a:cs typeface="Aldhabi" panose="020B0604020202020204" pitchFamily="2" charset="-78"/>
                  </a:rPr>
                  <a:t> Union </a:t>
                </a:r>
                <a:r>
                  <a:rPr lang="fr-FR" sz="1200" b="0" dirty="0" err="1">
                    <a:latin typeface="+mn-lt"/>
                    <a:cs typeface="Aldhabi" panose="020B0604020202020204" pitchFamily="2" charset="-78"/>
                  </a:rPr>
                  <a:t>under</a:t>
                </a:r>
                <a:r>
                  <a:rPr lang="fr-FR" sz="1200" b="0" dirty="0">
                    <a:latin typeface="+mn-lt"/>
                    <a:cs typeface="Aldhabi" panose="020B0604020202020204" pitchFamily="2" charset="-78"/>
                  </a:rPr>
                  <a:t> </a:t>
                </a:r>
              </a:p>
              <a:p>
                <a:r>
                  <a:rPr lang="fr-FR" sz="1200" b="0" dirty="0">
                    <a:latin typeface="+mn-lt"/>
                    <a:cs typeface="Aldhabi" panose="020B0604020202020204" pitchFamily="2" charset="-78"/>
                  </a:rPr>
                  <a:t>Grant Agreement n. 101094300</a:t>
                </a:r>
                <a:endParaRPr lang="en-GB" sz="1200" b="0" dirty="0">
                  <a:latin typeface="+mn-lt"/>
                  <a:cs typeface="Aldhabi" panose="020B0604020202020204" pitchFamily="2" charset="-78"/>
                </a:endParaRPr>
              </a:p>
            </p:txBody>
          </p:sp>
          <p:pic>
            <p:nvPicPr>
              <p:cNvPr id="6" name="Picture 5">
                <a:extLst>
                  <a:ext uri="{FF2B5EF4-FFF2-40B4-BE49-F238E27FC236}">
                    <a16:creationId xmlns:a16="http://schemas.microsoft.com/office/drawing/2014/main" id="{E633F16A-36E2-CC39-FD44-D4FD7CDF2219}"/>
                  </a:ext>
                </a:extLst>
              </p:cNvPr>
              <p:cNvPicPr>
                <a:picLocks noChangeAspect="1"/>
              </p:cNvPicPr>
              <p:nvPr userDrawn="1"/>
            </p:nvPicPr>
            <p:blipFill>
              <a:blip r:embed="rId13"/>
              <a:stretch>
                <a:fillRect/>
              </a:stretch>
            </p:blipFill>
            <p:spPr>
              <a:xfrm>
                <a:off x="6327303" y="4494754"/>
                <a:ext cx="1507712" cy="663134"/>
              </a:xfrm>
              <a:prstGeom prst="rect">
                <a:avLst/>
              </a:prstGeom>
            </p:spPr>
          </p:pic>
        </p:grpSp>
      </p:gr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61" r:id="rId4"/>
    <p:sldLayoutId id="2147483674" r:id="rId5"/>
    <p:sldLayoutId id="2147483675" r:id="rId6"/>
    <p:sldLayoutId id="2147483676" r:id="rId7"/>
  </p:sldLayoutIdLst>
  <p:hf hdr="0" ftr="0" dt="0"/>
  <p:txStyles>
    <p:titleStyle>
      <a:lvl1pPr algn="ctr" defTabSz="457200" rtl="0" eaLnBrk="1" latinLnBrk="0" hangingPunct="1">
        <a:spcBef>
          <a:spcPct val="0"/>
        </a:spcBef>
        <a:buNone/>
        <a:defRPr sz="2800" b="1" kern="1200">
          <a:solidFill>
            <a:schemeClr val="tx1"/>
          </a:solidFill>
          <a:latin typeface="Arial Narrow"/>
          <a:ea typeface="+mj-ea"/>
          <a:cs typeface="Arial Narrow"/>
        </a:defRPr>
      </a:lvl1pPr>
    </p:titleStyle>
    <p:body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0" y="0"/>
            <a:ext cx="9144000" cy="1035844"/>
          </a:xfrm>
          <a:prstGeom prst="rect">
            <a:avLst/>
          </a:prstGeom>
          <a:solidFill>
            <a:srgbClr val="BB1E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prstClr val="white"/>
              </a:solidFill>
            </a:endParaRPr>
          </a:p>
        </p:txBody>
      </p:sp>
      <p:sp>
        <p:nvSpPr>
          <p:cNvPr id="2" name="Title Placeholder 1"/>
          <p:cNvSpPr>
            <a:spLocks noGrp="1"/>
          </p:cNvSpPr>
          <p:nvPr>
            <p:ph type="title"/>
          </p:nvPr>
        </p:nvSpPr>
        <p:spPr>
          <a:xfrm>
            <a:off x="314328" y="98822"/>
            <a:ext cx="6886575" cy="857250"/>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333378" y="1200151"/>
            <a:ext cx="8353425" cy="3394472"/>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6553200" y="484070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0C9E47C-0217-49B3-970F-DB4ECF0A17E8}" type="slidenum">
              <a:rPr lang="en-GB" smtClean="0">
                <a:solidFill>
                  <a:prstClr val="black">
                    <a:tint val="75000"/>
                  </a:prstClr>
                </a:solidFill>
              </a:rPr>
              <a:pPr/>
              <a:t>‹#›</a:t>
            </a:fld>
            <a:endParaRPr lang="en-GB">
              <a:solidFill>
                <a:prstClr val="black">
                  <a:tint val="75000"/>
                </a:prstClr>
              </a:solidFill>
            </a:endParaRPr>
          </a:p>
        </p:txBody>
      </p:sp>
      <p:sp>
        <p:nvSpPr>
          <p:cNvPr id="8" name="TextBox 7"/>
          <p:cNvSpPr txBox="1"/>
          <p:nvPr userDrawn="1"/>
        </p:nvSpPr>
        <p:spPr>
          <a:xfrm>
            <a:off x="0" y="4840699"/>
            <a:ext cx="9144000" cy="338554"/>
          </a:xfrm>
          <a:prstGeom prst="rect">
            <a:avLst/>
          </a:prstGeom>
          <a:noFill/>
        </p:spPr>
        <p:txBody>
          <a:bodyPr wrap="square" rtlCol="0">
            <a:spAutoFit/>
          </a:bodyPr>
          <a:lstStyle/>
          <a:p>
            <a:pPr algn="ctr"/>
            <a:r>
              <a:rPr lang="en-GB" sz="1600" dirty="0">
                <a:solidFill>
                  <a:srgbClr val="BB1E25"/>
                </a:solidFill>
              </a:rPr>
              <a:t>Software Sustainability Institute</a:t>
            </a:r>
          </a:p>
        </p:txBody>
      </p:sp>
      <p:grpSp>
        <p:nvGrpSpPr>
          <p:cNvPr id="4" name="Group 3"/>
          <p:cNvGrpSpPr/>
          <p:nvPr userDrawn="1"/>
        </p:nvGrpSpPr>
        <p:grpSpPr>
          <a:xfrm>
            <a:off x="7740352" y="108771"/>
            <a:ext cx="1321098" cy="878803"/>
            <a:chOff x="7381875" y="144884"/>
            <a:chExt cx="1679575" cy="1117264"/>
          </a:xfrm>
        </p:grpSpPr>
        <p:pic>
          <p:nvPicPr>
            <p:cNvPr id="11" name="Picture 10" descr="WhiteLogo.png"/>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7549111" y="144884"/>
              <a:ext cx="1251859" cy="920937"/>
            </a:xfrm>
            <a:prstGeom prst="rect">
              <a:avLst/>
            </a:prstGeom>
          </p:spPr>
        </p:pic>
        <p:sp>
          <p:nvSpPr>
            <p:cNvPr id="13" name="TextBox 12"/>
            <p:cNvSpPr txBox="1"/>
            <p:nvPr userDrawn="1"/>
          </p:nvSpPr>
          <p:spPr>
            <a:xfrm>
              <a:off x="7381875" y="1066503"/>
              <a:ext cx="1679575" cy="195645"/>
            </a:xfrm>
            <a:prstGeom prst="rect">
              <a:avLst/>
            </a:prstGeom>
            <a:noFill/>
          </p:spPr>
          <p:txBody>
            <a:bodyPr wrap="square" lIns="0" tIns="0" rIns="0" bIns="0" rtlCol="0">
              <a:spAutoFit/>
            </a:bodyPr>
            <a:lstStyle/>
            <a:p>
              <a:r>
                <a:rPr lang="en-GB" sz="1000" b="1" dirty="0" err="1">
                  <a:solidFill>
                    <a:prstClr val="white"/>
                  </a:solidFill>
                  <a:latin typeface="Consolas" pitchFamily="49" charset="0"/>
                  <a:cs typeface="Consolas" pitchFamily="49" charset="0"/>
                </a:rPr>
                <a:t>www.software.ac.uk</a:t>
              </a:r>
              <a:endParaRPr lang="en-GB" sz="1000" b="1" dirty="0">
                <a:solidFill>
                  <a:prstClr val="white"/>
                </a:solidFill>
                <a:latin typeface="Consolas" pitchFamily="49" charset="0"/>
                <a:cs typeface="Consolas" pitchFamily="49" charset="0"/>
              </a:endParaRPr>
            </a:p>
          </p:txBody>
        </p:sp>
      </p:grpSp>
    </p:spTree>
    <p:extLst>
      <p:ext uri="{BB962C8B-B14F-4D97-AF65-F5344CB8AC3E}">
        <p14:creationId xmlns:p14="http://schemas.microsoft.com/office/powerpoint/2010/main" val="1971451720"/>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Lst>
  <p:txStyles>
    <p:titleStyle>
      <a:lvl1pPr algn="ctr" defTabSz="914377" rtl="0" eaLnBrk="1" latinLnBrk="0" hangingPunct="1">
        <a:spcBef>
          <a:spcPct val="0"/>
        </a:spcBef>
        <a:buNone/>
        <a:defRPr sz="4400" kern="1200">
          <a:solidFill>
            <a:schemeClr val="bg1"/>
          </a:solidFill>
          <a:latin typeface="+mj-lt"/>
          <a:ea typeface="+mj-ea"/>
          <a:cs typeface="+mj-cs"/>
        </a:defRPr>
      </a:lvl1pPr>
    </p:titleStyle>
    <p:bodyStyle>
      <a:lvl1pPr marL="342891" indent="-342891" algn="l" defTabSz="914377"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32" indent="-285744" algn="l" defTabSz="914377" rtl="0" eaLnBrk="1" latinLnBrk="0" hangingPunct="1">
        <a:spcBef>
          <a:spcPct val="20000"/>
        </a:spcBef>
        <a:buFont typeface="Wingdings" pitchFamily="2" charset="2"/>
        <a:buChar char="§"/>
        <a:defRPr sz="2800" kern="1200">
          <a:solidFill>
            <a:schemeClr val="tx1"/>
          </a:solidFill>
          <a:latin typeface="+mn-lt"/>
          <a:ea typeface="+mn-ea"/>
          <a:cs typeface="+mn-cs"/>
        </a:defRPr>
      </a:lvl2pPr>
      <a:lvl3pPr marL="1142971" indent="-228594" algn="l" defTabSz="914377"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160" indent="-228594" algn="l" defTabSz="914377" rtl="0" eaLnBrk="1" latinLnBrk="0" hangingPunct="1">
        <a:spcBef>
          <a:spcPct val="20000"/>
        </a:spcBef>
        <a:buFont typeface="Wingdings" pitchFamily="2" charset="2"/>
        <a:buChar char="§"/>
        <a:defRPr sz="2000" kern="1200">
          <a:solidFill>
            <a:schemeClr val="tx1"/>
          </a:solidFill>
          <a:latin typeface="+mn-lt"/>
          <a:ea typeface="+mn-ea"/>
          <a:cs typeface="+mn-cs"/>
        </a:defRPr>
      </a:lvl4pPr>
      <a:lvl5pPr marL="2057349"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2.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mucol.web.cern.ch/"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indico.cern.ch/event/1232610/" TargetMode="Externa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 name="Image 9" descr="MUON-SlideGraph-gradient.png"/>
          <p:cNvPicPr>
            <a:picLocks noChangeAspect="1"/>
          </p:cNvPicPr>
          <p:nvPr/>
        </p:nvPicPr>
        <p:blipFill>
          <a:blip r:embed="rId2">
            <a:alphaModFix amt="75000"/>
          </a:blip>
          <a:stretch>
            <a:fillRect/>
          </a:stretch>
        </p:blipFill>
        <p:spPr>
          <a:xfrm>
            <a:off x="0" y="3069829"/>
            <a:ext cx="9144000" cy="2108200"/>
          </a:xfrm>
          <a:prstGeom prst="rect">
            <a:avLst/>
          </a:prstGeom>
        </p:spPr>
      </p:pic>
      <p:pic>
        <p:nvPicPr>
          <p:cNvPr id="83" name="Image 82" descr="MUON-SlideGraph-LogoBkgnd2.png"/>
          <p:cNvPicPr>
            <a:picLocks noChangeAspect="1"/>
          </p:cNvPicPr>
          <p:nvPr/>
        </p:nvPicPr>
        <p:blipFill>
          <a:blip r:embed="rId3"/>
          <a:stretch>
            <a:fillRect/>
          </a:stretch>
        </p:blipFill>
        <p:spPr>
          <a:xfrm>
            <a:off x="0" y="0"/>
            <a:ext cx="9144000" cy="5140960"/>
          </a:xfrm>
          <a:prstGeom prst="rect">
            <a:avLst/>
          </a:prstGeom>
        </p:spPr>
      </p:pic>
      <p:sp>
        <p:nvSpPr>
          <p:cNvPr id="82" name="Titre 81"/>
          <p:cNvSpPr>
            <a:spLocks noGrp="1"/>
          </p:cNvSpPr>
          <p:nvPr>
            <p:ph type="title"/>
          </p:nvPr>
        </p:nvSpPr>
        <p:spPr/>
        <p:txBody>
          <a:bodyPr/>
          <a:lstStyle/>
          <a:p>
            <a:endParaRPr lang="en-GB" dirty="0"/>
          </a:p>
        </p:txBody>
      </p:sp>
      <p:pic>
        <p:nvPicPr>
          <p:cNvPr id="85" name="Image 84" descr="MCC-LogoCERN.jpg"/>
          <p:cNvPicPr>
            <a:picLocks noChangeAspect="1"/>
          </p:cNvPicPr>
          <p:nvPr/>
        </p:nvPicPr>
        <p:blipFill>
          <a:blip r:embed="rId4"/>
          <a:stretch>
            <a:fillRect/>
          </a:stretch>
        </p:blipFill>
        <p:spPr>
          <a:xfrm>
            <a:off x="8388424" y="255900"/>
            <a:ext cx="526976" cy="526976"/>
          </a:xfrm>
          <a:prstGeom prst="rect">
            <a:avLst/>
          </a:prstGeom>
        </p:spPr>
      </p:pic>
      <p:pic>
        <p:nvPicPr>
          <p:cNvPr id="86" name="Image 85" descr="MCC-inernational-finalV01.png"/>
          <p:cNvPicPr>
            <a:picLocks noChangeAspect="1"/>
          </p:cNvPicPr>
          <p:nvPr/>
        </p:nvPicPr>
        <p:blipFill>
          <a:blip r:embed="rId5"/>
          <a:stretch>
            <a:fillRect/>
          </a:stretch>
        </p:blipFill>
        <p:spPr>
          <a:xfrm>
            <a:off x="132504" y="57151"/>
            <a:ext cx="714400" cy="714400"/>
          </a:xfrm>
          <a:prstGeom prst="rect">
            <a:avLst/>
          </a:prstGeom>
        </p:spPr>
      </p:pic>
      <p:sp>
        <p:nvSpPr>
          <p:cNvPr id="11" name="ZoneTexte 10"/>
          <p:cNvSpPr txBox="1"/>
          <p:nvPr/>
        </p:nvSpPr>
        <p:spPr>
          <a:xfrm>
            <a:off x="1907705" y="2073671"/>
            <a:ext cx="4824536" cy="461665"/>
          </a:xfrm>
          <a:prstGeom prst="rect">
            <a:avLst/>
          </a:prstGeom>
          <a:noFill/>
        </p:spPr>
        <p:txBody>
          <a:bodyPr wrap="square" rtlCol="0">
            <a:spAutoFit/>
          </a:bodyPr>
          <a:lstStyle/>
          <a:p>
            <a:pPr algn="ctr">
              <a:spcAft>
                <a:spcPts val="0"/>
              </a:spcAft>
            </a:pPr>
            <a:r>
              <a:rPr lang="en-US" sz="2400" b="1" dirty="0">
                <a:latin typeface="Calibri" panose="020F0502020204030204" pitchFamily="34" charset="0"/>
                <a:ea typeface="Calibri" panose="020F0502020204030204" pitchFamily="34" charset="0"/>
                <a:cs typeface="Times New Roman" panose="02020603050405020304" pitchFamily="18" charset="0"/>
              </a:rPr>
              <a:t>MUCOL </a:t>
            </a:r>
            <a:r>
              <a:rPr lang="en-US" sz="2400" dirty="0" smtClean="0"/>
              <a:t>General Information</a:t>
            </a:r>
            <a:endParaRPr lang="en-GB" sz="2400" b="1" dirty="0">
              <a:latin typeface="Calibri" panose="020F0502020204030204" pitchFamily="34" charset="0"/>
              <a:ea typeface="Calibri" panose="020F0502020204030204" pitchFamily="34" charset="0"/>
              <a:cs typeface="Times New Roman" panose="02020603050405020304" pitchFamily="18" charset="0"/>
            </a:endParaRPr>
          </a:p>
        </p:txBody>
      </p:sp>
      <p:grpSp>
        <p:nvGrpSpPr>
          <p:cNvPr id="12" name="Group 11"/>
          <p:cNvGrpSpPr/>
          <p:nvPr/>
        </p:nvGrpSpPr>
        <p:grpSpPr>
          <a:xfrm>
            <a:off x="1399954" y="4494753"/>
            <a:ext cx="6435061" cy="669286"/>
            <a:chOff x="1399954" y="4494753"/>
            <a:chExt cx="6435061" cy="669286"/>
          </a:xfrm>
        </p:grpSpPr>
        <p:sp>
          <p:nvSpPr>
            <p:cNvPr id="13" name="Rectangle 12"/>
            <p:cNvSpPr/>
            <p:nvPr userDrawn="1"/>
          </p:nvSpPr>
          <p:spPr>
            <a:xfrm>
              <a:off x="1399954" y="4496863"/>
              <a:ext cx="6435061" cy="667176"/>
            </a:xfrm>
            <a:prstGeom prst="rect">
              <a:avLst/>
            </a:prstGeom>
            <a:ln w="38100">
              <a:solidFill>
                <a:schemeClr val="accent5">
                  <a:lumMod val="60000"/>
                  <a:lumOff val="40000"/>
                </a:schemeClr>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grpSp>
          <p:nvGrpSpPr>
            <p:cNvPr id="14" name="Group 13"/>
            <p:cNvGrpSpPr/>
            <p:nvPr userDrawn="1"/>
          </p:nvGrpSpPr>
          <p:grpSpPr>
            <a:xfrm>
              <a:off x="1399954" y="4494753"/>
              <a:ext cx="6435061" cy="665244"/>
              <a:chOff x="1399954" y="4494753"/>
              <a:chExt cx="6435061" cy="665244"/>
            </a:xfrm>
          </p:grpSpPr>
          <p:pic>
            <p:nvPicPr>
              <p:cNvPr id="15" name="Picture 14">
                <a:extLst>
                  <a:ext uri="{FF2B5EF4-FFF2-40B4-BE49-F238E27FC236}">
                    <a16:creationId xmlns:a16="http://schemas.microsoft.com/office/drawing/2014/main" id="{A6FED3EE-1248-A006-478A-5ACD4EB5BB2F}"/>
                  </a:ext>
                </a:extLst>
              </p:cNvPr>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1399954" y="4494753"/>
                <a:ext cx="994293" cy="663135"/>
              </a:xfrm>
              <a:prstGeom prst="rect">
                <a:avLst/>
              </a:prstGeom>
              <a:noFill/>
              <a:extLst>
                <a:ext uri="{909E8E84-426E-40DD-AFC4-6F175D3DCCD1}">
                  <a14:hiddenFill xmlns:a14="http://schemas.microsoft.com/office/drawing/2010/main">
                    <a:solidFill>
                      <a:srgbClr val="FFFFFF"/>
                    </a:solidFill>
                  </a14:hiddenFill>
                </a:ext>
              </a:extLst>
            </p:spPr>
          </p:pic>
          <p:sp>
            <p:nvSpPr>
              <p:cNvPr id="16" name="Titre 6">
                <a:extLst>
                  <a:ext uri="{FF2B5EF4-FFF2-40B4-BE49-F238E27FC236}">
                    <a16:creationId xmlns:a16="http://schemas.microsoft.com/office/drawing/2014/main" id="{9937B04E-8531-D152-F68A-D0E8C65C6ECC}"/>
                  </a:ext>
                </a:extLst>
              </p:cNvPr>
              <p:cNvSpPr txBox="1">
                <a:spLocks/>
              </p:cNvSpPr>
              <p:nvPr userDrawn="1"/>
            </p:nvSpPr>
            <p:spPr>
              <a:xfrm>
                <a:off x="2394247" y="4496863"/>
                <a:ext cx="3933056" cy="663134"/>
              </a:xfrm>
              <a:prstGeom prst="rect">
                <a:avLst/>
              </a:prstGeom>
              <a:solidFill>
                <a:schemeClr val="accent4">
                  <a:lumMod val="20000"/>
                  <a:lumOff val="80000"/>
                </a:schemeClr>
              </a:solidFill>
              <a:ln>
                <a:noFill/>
              </a:ln>
            </p:spPr>
            <p:style>
              <a:lnRef idx="2">
                <a:schemeClr val="accent2"/>
              </a:lnRef>
              <a:fillRef idx="1">
                <a:schemeClr val="lt1"/>
              </a:fillRef>
              <a:effectRef idx="0">
                <a:schemeClr val="accent2"/>
              </a:effectRef>
              <a:fontRef idx="minor">
                <a:schemeClr val="dk1"/>
              </a:fontRef>
            </p:style>
            <p:txBody>
              <a:bodyPr vert="horz" lIns="0" tIns="0" rIns="0" bIns="0"/>
              <a:lstStyle>
                <a:lvl1pPr algn="ctr" defTabSz="457200" rtl="0" eaLnBrk="1" latinLnBrk="0" hangingPunct="1">
                  <a:spcBef>
                    <a:spcPct val="0"/>
                  </a:spcBef>
                  <a:buNone/>
                  <a:defRPr sz="2800" b="1" kern="1200">
                    <a:solidFill>
                      <a:schemeClr val="tx1"/>
                    </a:solidFill>
                    <a:latin typeface="Arial Narrow"/>
                    <a:ea typeface="+mj-ea"/>
                    <a:cs typeface="Arial Narrow"/>
                  </a:defRPr>
                </a:lvl1pPr>
              </a:lstStyle>
              <a:p>
                <a:endParaRPr lang="fr-FR" sz="1200" b="0" dirty="0">
                  <a:latin typeface="+mn-lt"/>
                  <a:cs typeface="Aldhabi" panose="020B0604020202020204" pitchFamily="2" charset="-78"/>
                </a:endParaRPr>
              </a:p>
              <a:p>
                <a:r>
                  <a:rPr lang="fr-FR" sz="1200" b="0" dirty="0" err="1">
                    <a:latin typeface="+mn-lt"/>
                    <a:cs typeface="Aldhabi" panose="020B0604020202020204" pitchFamily="2" charset="-78"/>
                  </a:rPr>
                  <a:t>Funded</a:t>
                </a:r>
                <a:r>
                  <a:rPr lang="fr-FR" sz="1200" b="0" dirty="0">
                    <a:latin typeface="+mn-lt"/>
                    <a:cs typeface="Aldhabi" panose="020B0604020202020204" pitchFamily="2" charset="-78"/>
                  </a:rPr>
                  <a:t> by the </a:t>
                </a:r>
                <a:r>
                  <a:rPr lang="fr-FR" sz="1200" b="0" dirty="0" err="1">
                    <a:latin typeface="+mn-lt"/>
                    <a:cs typeface="Aldhabi" panose="020B0604020202020204" pitchFamily="2" charset="-78"/>
                  </a:rPr>
                  <a:t>European</a:t>
                </a:r>
                <a:r>
                  <a:rPr lang="fr-FR" sz="1200" b="0" dirty="0">
                    <a:latin typeface="+mn-lt"/>
                    <a:cs typeface="Aldhabi" panose="020B0604020202020204" pitchFamily="2" charset="-78"/>
                  </a:rPr>
                  <a:t> Union </a:t>
                </a:r>
                <a:r>
                  <a:rPr lang="fr-FR" sz="1200" b="0" dirty="0" err="1">
                    <a:latin typeface="+mn-lt"/>
                    <a:cs typeface="Aldhabi" panose="020B0604020202020204" pitchFamily="2" charset="-78"/>
                  </a:rPr>
                  <a:t>under</a:t>
                </a:r>
                <a:r>
                  <a:rPr lang="fr-FR" sz="1200" b="0" dirty="0">
                    <a:latin typeface="+mn-lt"/>
                    <a:cs typeface="Aldhabi" panose="020B0604020202020204" pitchFamily="2" charset="-78"/>
                  </a:rPr>
                  <a:t> </a:t>
                </a:r>
              </a:p>
              <a:p>
                <a:r>
                  <a:rPr lang="fr-FR" sz="1200" b="0" dirty="0">
                    <a:latin typeface="+mn-lt"/>
                    <a:cs typeface="Aldhabi" panose="020B0604020202020204" pitchFamily="2" charset="-78"/>
                  </a:rPr>
                  <a:t>Grant Agreement n. 101094300</a:t>
                </a:r>
                <a:endParaRPr lang="en-GB" sz="1200" b="0" dirty="0">
                  <a:latin typeface="+mn-lt"/>
                  <a:cs typeface="Aldhabi" panose="020B0604020202020204" pitchFamily="2" charset="-78"/>
                </a:endParaRPr>
              </a:p>
            </p:txBody>
          </p:sp>
          <p:pic>
            <p:nvPicPr>
              <p:cNvPr id="17" name="Picture 16">
                <a:extLst>
                  <a:ext uri="{FF2B5EF4-FFF2-40B4-BE49-F238E27FC236}">
                    <a16:creationId xmlns:a16="http://schemas.microsoft.com/office/drawing/2014/main" id="{E633F16A-36E2-CC39-FD44-D4FD7CDF2219}"/>
                  </a:ext>
                </a:extLst>
              </p:cNvPr>
              <p:cNvPicPr>
                <a:picLocks noChangeAspect="1"/>
              </p:cNvPicPr>
              <p:nvPr userDrawn="1"/>
            </p:nvPicPr>
            <p:blipFill>
              <a:blip r:embed="rId7"/>
              <a:stretch>
                <a:fillRect/>
              </a:stretch>
            </p:blipFill>
            <p:spPr>
              <a:xfrm>
                <a:off x="6327303" y="4494754"/>
                <a:ext cx="1507712" cy="663134"/>
              </a:xfrm>
              <a:prstGeom prst="rect">
                <a:avLst/>
              </a:prstGeom>
            </p:spPr>
          </p:pic>
        </p:gr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sz="quarter" idx="12"/>
            <p:extLst>
              <p:ext uri="{D42A27DB-BD31-4B8C-83A1-F6EECF244321}">
                <p14:modId xmlns:p14="http://schemas.microsoft.com/office/powerpoint/2010/main" val="2841774608"/>
              </p:ext>
            </p:extLst>
          </p:nvPr>
        </p:nvGraphicFramePr>
        <p:xfrm>
          <a:off x="5076056" y="1186114"/>
          <a:ext cx="3612523" cy="3550052"/>
        </p:xfrm>
        <a:graphic>
          <a:graphicData uri="http://schemas.openxmlformats.org/drawingml/2006/table">
            <a:tbl>
              <a:tblPr/>
              <a:tblGrid>
                <a:gridCol w="482254">
                  <a:extLst>
                    <a:ext uri="{9D8B030D-6E8A-4147-A177-3AD203B41FA5}">
                      <a16:colId xmlns:a16="http://schemas.microsoft.com/office/drawing/2014/main" val="1562802824"/>
                    </a:ext>
                  </a:extLst>
                </a:gridCol>
                <a:gridCol w="1718579">
                  <a:extLst>
                    <a:ext uri="{9D8B030D-6E8A-4147-A177-3AD203B41FA5}">
                      <a16:colId xmlns:a16="http://schemas.microsoft.com/office/drawing/2014/main" val="3780660558"/>
                    </a:ext>
                  </a:extLst>
                </a:gridCol>
                <a:gridCol w="990813">
                  <a:extLst>
                    <a:ext uri="{9D8B030D-6E8A-4147-A177-3AD203B41FA5}">
                      <a16:colId xmlns:a16="http://schemas.microsoft.com/office/drawing/2014/main" val="3294942030"/>
                    </a:ext>
                  </a:extLst>
                </a:gridCol>
                <a:gridCol w="420877">
                  <a:extLst>
                    <a:ext uri="{9D8B030D-6E8A-4147-A177-3AD203B41FA5}">
                      <a16:colId xmlns:a16="http://schemas.microsoft.com/office/drawing/2014/main" val="357179157"/>
                    </a:ext>
                  </a:extLst>
                </a:gridCol>
              </a:tblGrid>
              <a:tr h="126263">
                <a:tc>
                  <a:txBody>
                    <a:bodyPr/>
                    <a:lstStyle/>
                    <a:p>
                      <a:pPr algn="l" fontAlgn="b"/>
                      <a:endParaRPr lang="en-GB" sz="800" b="1" i="0" u="none" strike="noStrike" dirty="0">
                        <a:solidFill>
                          <a:srgbClr val="FFFFFF"/>
                        </a:solidFill>
                        <a:effectLst/>
                        <a:latin typeface="Calibri" panose="020F0502020204030204" pitchFamily="34" charset="0"/>
                      </a:endParaRPr>
                    </a:p>
                  </a:txBody>
                  <a:tcPr marL="5261" marR="5261" marT="5261"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5B9BD5"/>
                    </a:solidFill>
                  </a:tcPr>
                </a:tc>
                <a:tc>
                  <a:txBody>
                    <a:bodyPr/>
                    <a:lstStyle/>
                    <a:p>
                      <a:pPr algn="ctr" fontAlgn="b"/>
                      <a:r>
                        <a:rPr lang="en-GB" sz="800" b="1" i="0" u="sng" strike="noStrike">
                          <a:solidFill>
                            <a:srgbClr val="FFFFFF"/>
                          </a:solidFill>
                          <a:effectLst/>
                          <a:latin typeface="Calibri" panose="020F0502020204030204" pitchFamily="34" charset="0"/>
                        </a:rPr>
                        <a:t>Milestones</a:t>
                      </a:r>
                    </a:p>
                  </a:txBody>
                  <a:tcPr marL="5261" marR="5261" marT="5261"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5B9BD5"/>
                    </a:solidFill>
                  </a:tcPr>
                </a:tc>
                <a:tc>
                  <a:txBody>
                    <a:bodyPr/>
                    <a:lstStyle/>
                    <a:p>
                      <a:pPr algn="ctr" fontAlgn="b"/>
                      <a:r>
                        <a:rPr lang="en-GB" sz="800" b="1" i="0" u="sng" strike="noStrike">
                          <a:solidFill>
                            <a:srgbClr val="FFFFFF"/>
                          </a:solidFill>
                          <a:effectLst/>
                          <a:latin typeface="Calibri" panose="020F0502020204030204" pitchFamily="34" charset="0"/>
                        </a:rPr>
                        <a:t>Means of Verification</a:t>
                      </a:r>
                    </a:p>
                  </a:txBody>
                  <a:tcPr marL="5261" marR="5261" marT="5261"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5B9BD5"/>
                    </a:solidFill>
                  </a:tcPr>
                </a:tc>
                <a:tc>
                  <a:txBody>
                    <a:bodyPr/>
                    <a:lstStyle/>
                    <a:p>
                      <a:pPr algn="l" fontAlgn="b"/>
                      <a:r>
                        <a:rPr lang="en-GB" sz="800" b="1" i="0" u="sng" strike="noStrike">
                          <a:solidFill>
                            <a:srgbClr val="FFFFFF"/>
                          </a:solidFill>
                          <a:effectLst/>
                          <a:latin typeface="Calibri" panose="020F0502020204030204" pitchFamily="34" charset="0"/>
                        </a:rPr>
                        <a:t>Month</a:t>
                      </a:r>
                    </a:p>
                  </a:txBody>
                  <a:tcPr marL="5261" marR="5261" marT="5261"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5B9BD5"/>
                    </a:solidFill>
                  </a:tcPr>
                </a:tc>
                <a:extLst>
                  <a:ext uri="{0D108BD9-81ED-4DB2-BD59-A6C34878D82A}">
                    <a16:rowId xmlns:a16="http://schemas.microsoft.com/office/drawing/2014/main" val="1092755975"/>
                  </a:ext>
                </a:extLst>
              </a:tr>
              <a:tr h="126263">
                <a:tc>
                  <a:txBody>
                    <a:bodyPr/>
                    <a:lstStyle/>
                    <a:p>
                      <a:pPr algn="ctr" fontAlgn="b"/>
                      <a:r>
                        <a:rPr lang="en-GB" sz="800" b="1" i="0" u="sng" strike="noStrike">
                          <a:solidFill>
                            <a:srgbClr val="FFFFFF"/>
                          </a:solidFill>
                          <a:effectLst/>
                          <a:latin typeface="Calibri" panose="020F0502020204030204" pitchFamily="34" charset="0"/>
                        </a:rPr>
                        <a:t>M1.1</a:t>
                      </a:r>
                    </a:p>
                  </a:txBody>
                  <a:tcPr marL="5261" marR="5261" marT="5261"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2F75B5"/>
                    </a:solidFill>
                  </a:tcPr>
                </a:tc>
                <a:tc>
                  <a:txBody>
                    <a:bodyPr/>
                    <a:lstStyle/>
                    <a:p>
                      <a:pPr algn="l" fontAlgn="b"/>
                      <a:r>
                        <a:rPr lang="en-GB" sz="800" b="0" i="0" u="none" strike="noStrike">
                          <a:solidFill>
                            <a:srgbClr val="000000"/>
                          </a:solidFill>
                          <a:effectLst/>
                          <a:latin typeface="Calibri" panose="020F0502020204030204" pitchFamily="34" charset="0"/>
                        </a:rPr>
                        <a:t>Website</a:t>
                      </a:r>
                    </a:p>
                  </a:txBody>
                  <a:tcPr marL="5261" marR="5261" marT="5261"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b"/>
                      <a:r>
                        <a:rPr lang="en-GB" sz="800" b="0" i="0" u="none" strike="noStrike">
                          <a:solidFill>
                            <a:srgbClr val="000000"/>
                          </a:solidFill>
                          <a:effectLst/>
                          <a:latin typeface="Calibri" panose="020F0502020204030204" pitchFamily="34" charset="0"/>
                        </a:rPr>
                        <a:t>Website online</a:t>
                      </a:r>
                    </a:p>
                  </a:txBody>
                  <a:tcPr marL="5261" marR="5261" marT="5261"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r" fontAlgn="b"/>
                      <a:r>
                        <a:rPr lang="en-GB" sz="800" b="0" i="0" u="none" strike="noStrike">
                          <a:solidFill>
                            <a:srgbClr val="000000"/>
                          </a:solidFill>
                          <a:effectLst/>
                          <a:latin typeface="Calibri" panose="020F0502020204030204" pitchFamily="34" charset="0"/>
                        </a:rPr>
                        <a:t>2</a:t>
                      </a:r>
                    </a:p>
                  </a:txBody>
                  <a:tcPr marL="5261" marR="5261" marT="5261"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extLst>
                  <a:ext uri="{0D108BD9-81ED-4DB2-BD59-A6C34878D82A}">
                    <a16:rowId xmlns:a16="http://schemas.microsoft.com/office/drawing/2014/main" val="3327825478"/>
                  </a:ext>
                </a:extLst>
              </a:tr>
              <a:tr h="126263">
                <a:tc>
                  <a:txBody>
                    <a:bodyPr/>
                    <a:lstStyle/>
                    <a:p>
                      <a:pPr algn="ctr" fontAlgn="b"/>
                      <a:r>
                        <a:rPr lang="en-GB" sz="800" b="1" i="0" u="sng" strike="noStrike">
                          <a:solidFill>
                            <a:srgbClr val="FFFFFF"/>
                          </a:solidFill>
                          <a:effectLst/>
                          <a:latin typeface="Calibri" panose="020F0502020204030204" pitchFamily="34" charset="0"/>
                        </a:rPr>
                        <a:t>M1.2</a:t>
                      </a:r>
                    </a:p>
                  </a:txBody>
                  <a:tcPr marL="5261" marR="5261" marT="5261"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2F75B5"/>
                    </a:solidFill>
                  </a:tcPr>
                </a:tc>
                <a:tc>
                  <a:txBody>
                    <a:bodyPr/>
                    <a:lstStyle/>
                    <a:p>
                      <a:pPr algn="l" fontAlgn="b"/>
                      <a:r>
                        <a:rPr lang="en-GB" sz="800" b="0" i="0" u="none" strike="noStrike">
                          <a:solidFill>
                            <a:srgbClr val="000000"/>
                          </a:solidFill>
                          <a:effectLst/>
                          <a:latin typeface="Calibri" panose="020F0502020204030204" pitchFamily="34" charset="0"/>
                        </a:rPr>
                        <a:t>Kickoff</a:t>
                      </a:r>
                    </a:p>
                  </a:txBody>
                  <a:tcPr marL="5261" marR="5261" marT="5261"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Calibri" panose="020F0502020204030204" pitchFamily="34" charset="0"/>
                        </a:rPr>
                        <a:t>Indico site</a:t>
                      </a:r>
                    </a:p>
                  </a:txBody>
                  <a:tcPr marL="5261" marR="5261" marT="5261"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r" fontAlgn="b"/>
                      <a:r>
                        <a:rPr lang="en-GB" sz="800" b="0" i="0" u="none" strike="noStrike">
                          <a:solidFill>
                            <a:srgbClr val="000000"/>
                          </a:solidFill>
                          <a:effectLst/>
                          <a:latin typeface="Calibri" panose="020F0502020204030204" pitchFamily="34" charset="0"/>
                        </a:rPr>
                        <a:t>3</a:t>
                      </a:r>
                    </a:p>
                  </a:txBody>
                  <a:tcPr marL="5261" marR="5261" marT="5261"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extLst>
                  <a:ext uri="{0D108BD9-81ED-4DB2-BD59-A6C34878D82A}">
                    <a16:rowId xmlns:a16="http://schemas.microsoft.com/office/drawing/2014/main" val="3493299153"/>
                  </a:ext>
                </a:extLst>
              </a:tr>
              <a:tr h="126263">
                <a:tc>
                  <a:txBody>
                    <a:bodyPr/>
                    <a:lstStyle/>
                    <a:p>
                      <a:pPr algn="ctr" fontAlgn="b"/>
                      <a:r>
                        <a:rPr lang="en-GB" sz="800" b="1" i="0" u="sng" strike="noStrike">
                          <a:solidFill>
                            <a:srgbClr val="FFFFFF"/>
                          </a:solidFill>
                          <a:effectLst/>
                          <a:latin typeface="Calibri" panose="020F0502020204030204" pitchFamily="34" charset="0"/>
                        </a:rPr>
                        <a:t>M1.3</a:t>
                      </a:r>
                    </a:p>
                  </a:txBody>
                  <a:tcPr marL="5261" marR="5261" marT="5261"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2F75B5"/>
                    </a:solidFill>
                  </a:tcPr>
                </a:tc>
                <a:tc>
                  <a:txBody>
                    <a:bodyPr/>
                    <a:lstStyle/>
                    <a:p>
                      <a:pPr algn="l" fontAlgn="b"/>
                      <a:r>
                        <a:rPr lang="en-GB" sz="800" b="0" i="0" u="none" strike="noStrike">
                          <a:solidFill>
                            <a:srgbClr val="000000"/>
                          </a:solidFill>
                          <a:effectLst/>
                          <a:latin typeface="Calibri" panose="020F0502020204030204" pitchFamily="34" charset="0"/>
                        </a:rPr>
                        <a:t>Tentative parameters</a:t>
                      </a:r>
                    </a:p>
                  </a:txBody>
                  <a:tcPr marL="5261" marR="5261" marT="5261"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b"/>
                      <a:r>
                        <a:rPr lang="en-GB" sz="800" b="0" i="0" u="none" strike="noStrike">
                          <a:solidFill>
                            <a:srgbClr val="000000"/>
                          </a:solidFill>
                          <a:effectLst/>
                          <a:latin typeface="Calibri" panose="020F0502020204030204" pitchFamily="34" charset="0"/>
                        </a:rPr>
                        <a:t>Database available</a:t>
                      </a:r>
                    </a:p>
                  </a:txBody>
                  <a:tcPr marL="5261" marR="5261" marT="5261"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r" fontAlgn="b"/>
                      <a:r>
                        <a:rPr lang="en-GB" sz="800" b="0" i="0" u="none" strike="noStrike">
                          <a:solidFill>
                            <a:srgbClr val="000000"/>
                          </a:solidFill>
                          <a:effectLst/>
                          <a:latin typeface="Calibri" panose="020F0502020204030204" pitchFamily="34" charset="0"/>
                        </a:rPr>
                        <a:t>6</a:t>
                      </a:r>
                    </a:p>
                  </a:txBody>
                  <a:tcPr marL="5261" marR="5261" marT="5261"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extLst>
                  <a:ext uri="{0D108BD9-81ED-4DB2-BD59-A6C34878D82A}">
                    <a16:rowId xmlns:a16="http://schemas.microsoft.com/office/drawing/2014/main" val="4024546109"/>
                  </a:ext>
                </a:extLst>
              </a:tr>
              <a:tr h="252526">
                <a:tc>
                  <a:txBody>
                    <a:bodyPr/>
                    <a:lstStyle/>
                    <a:p>
                      <a:pPr algn="ctr" fontAlgn="b"/>
                      <a:r>
                        <a:rPr lang="en-GB" sz="800" b="1" i="0" u="sng" strike="noStrike">
                          <a:solidFill>
                            <a:srgbClr val="FFFFFF"/>
                          </a:solidFill>
                          <a:effectLst/>
                          <a:latin typeface="Calibri" panose="020F0502020204030204" pitchFamily="34" charset="0"/>
                        </a:rPr>
                        <a:t>M2.1</a:t>
                      </a:r>
                    </a:p>
                  </a:txBody>
                  <a:tcPr marL="5261" marR="5261" marT="5261"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2F75B5"/>
                    </a:solidFill>
                  </a:tcPr>
                </a:tc>
                <a:tc>
                  <a:txBody>
                    <a:bodyPr/>
                    <a:lstStyle/>
                    <a:p>
                      <a:pPr algn="l" fontAlgn="b"/>
                      <a:r>
                        <a:rPr lang="en-GB" sz="800" b="0" i="0" u="none" strike="noStrike">
                          <a:solidFill>
                            <a:srgbClr val="000000"/>
                          </a:solidFill>
                          <a:effectLst/>
                          <a:latin typeface="Calibri" panose="020F0502020204030204" pitchFamily="34" charset="0"/>
                        </a:rPr>
                        <a:t>Training material</a:t>
                      </a:r>
                    </a:p>
                  </a:txBody>
                  <a:tcPr marL="5261" marR="5261" marT="5261"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Calibri" panose="020F0502020204030204" pitchFamily="34" charset="0"/>
                        </a:rPr>
                        <a:t>Presentations, lectures etc…</a:t>
                      </a:r>
                    </a:p>
                  </a:txBody>
                  <a:tcPr marL="5261" marR="5261" marT="5261"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r" fontAlgn="b"/>
                      <a:r>
                        <a:rPr lang="en-GB" sz="800" b="0" i="0" u="none" strike="noStrike">
                          <a:solidFill>
                            <a:srgbClr val="000000"/>
                          </a:solidFill>
                          <a:effectLst/>
                          <a:latin typeface="Calibri" panose="020F0502020204030204" pitchFamily="34" charset="0"/>
                        </a:rPr>
                        <a:t>6</a:t>
                      </a:r>
                    </a:p>
                  </a:txBody>
                  <a:tcPr marL="5261" marR="5261" marT="5261"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extLst>
                  <a:ext uri="{0D108BD9-81ED-4DB2-BD59-A6C34878D82A}">
                    <a16:rowId xmlns:a16="http://schemas.microsoft.com/office/drawing/2014/main" val="51372918"/>
                  </a:ext>
                </a:extLst>
              </a:tr>
              <a:tr h="126263">
                <a:tc>
                  <a:txBody>
                    <a:bodyPr/>
                    <a:lstStyle/>
                    <a:p>
                      <a:pPr algn="ctr" fontAlgn="b"/>
                      <a:r>
                        <a:rPr lang="en-GB" sz="800" b="1" i="0" u="sng" strike="noStrike">
                          <a:solidFill>
                            <a:srgbClr val="FFFFFF"/>
                          </a:solidFill>
                          <a:effectLst/>
                          <a:latin typeface="Calibri" panose="020F0502020204030204" pitchFamily="34" charset="0"/>
                        </a:rPr>
                        <a:t>M2.2</a:t>
                      </a:r>
                    </a:p>
                  </a:txBody>
                  <a:tcPr marL="5261" marR="5261" marT="5261"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2F75B5"/>
                    </a:solidFill>
                  </a:tcPr>
                </a:tc>
                <a:tc>
                  <a:txBody>
                    <a:bodyPr/>
                    <a:lstStyle/>
                    <a:p>
                      <a:pPr algn="l" fontAlgn="b"/>
                      <a:r>
                        <a:rPr lang="en-GB" sz="800" b="0" i="0" u="none" strike="noStrike">
                          <a:solidFill>
                            <a:srgbClr val="000000"/>
                          </a:solidFill>
                          <a:effectLst/>
                          <a:latin typeface="Calibri" panose="020F0502020204030204" pitchFamily="34" charset="0"/>
                        </a:rPr>
                        <a:t>MDI/IR workshop</a:t>
                      </a:r>
                    </a:p>
                  </a:txBody>
                  <a:tcPr marL="5261" marR="5261" marT="5261"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b"/>
                      <a:r>
                        <a:rPr lang="en-GB" sz="800" b="0" i="0" u="none" strike="noStrike">
                          <a:solidFill>
                            <a:srgbClr val="000000"/>
                          </a:solidFill>
                          <a:effectLst/>
                          <a:latin typeface="Calibri" panose="020F0502020204030204" pitchFamily="34" charset="0"/>
                        </a:rPr>
                        <a:t>Indico Site</a:t>
                      </a:r>
                    </a:p>
                  </a:txBody>
                  <a:tcPr marL="5261" marR="5261" marT="5261"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r" fontAlgn="b"/>
                      <a:r>
                        <a:rPr lang="en-GB" sz="800" b="0" i="0" u="none" strike="noStrike">
                          <a:solidFill>
                            <a:srgbClr val="000000"/>
                          </a:solidFill>
                          <a:effectLst/>
                          <a:latin typeface="Calibri" panose="020F0502020204030204" pitchFamily="34" charset="0"/>
                        </a:rPr>
                        <a:t>13</a:t>
                      </a:r>
                    </a:p>
                  </a:txBody>
                  <a:tcPr marL="5261" marR="5261" marT="5261"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extLst>
                  <a:ext uri="{0D108BD9-81ED-4DB2-BD59-A6C34878D82A}">
                    <a16:rowId xmlns:a16="http://schemas.microsoft.com/office/drawing/2014/main" val="3724934578"/>
                  </a:ext>
                </a:extLst>
              </a:tr>
              <a:tr h="126263">
                <a:tc>
                  <a:txBody>
                    <a:bodyPr/>
                    <a:lstStyle/>
                    <a:p>
                      <a:pPr algn="ctr" fontAlgn="b"/>
                      <a:r>
                        <a:rPr lang="en-GB" sz="800" b="1" i="0" u="sng" strike="noStrike">
                          <a:solidFill>
                            <a:srgbClr val="FFFFFF"/>
                          </a:solidFill>
                          <a:effectLst/>
                          <a:latin typeface="Calibri" panose="020F0502020204030204" pitchFamily="34" charset="0"/>
                        </a:rPr>
                        <a:t>M1.4</a:t>
                      </a:r>
                    </a:p>
                  </a:txBody>
                  <a:tcPr marL="5261" marR="5261" marT="5261"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2F75B5"/>
                    </a:solidFill>
                  </a:tcPr>
                </a:tc>
                <a:tc>
                  <a:txBody>
                    <a:bodyPr/>
                    <a:lstStyle/>
                    <a:p>
                      <a:pPr algn="l" fontAlgn="b"/>
                      <a:r>
                        <a:rPr lang="en-GB" sz="800" b="0" i="0" u="none" strike="noStrike">
                          <a:solidFill>
                            <a:srgbClr val="000000"/>
                          </a:solidFill>
                          <a:effectLst/>
                          <a:latin typeface="Calibri" panose="020F0502020204030204" pitchFamily="34" charset="0"/>
                        </a:rPr>
                        <a:t>Annual 1</a:t>
                      </a:r>
                    </a:p>
                  </a:txBody>
                  <a:tcPr marL="5261" marR="5261" marT="5261"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Calibri" panose="020F0502020204030204" pitchFamily="34" charset="0"/>
                        </a:rPr>
                        <a:t>Indico Site</a:t>
                      </a:r>
                    </a:p>
                  </a:txBody>
                  <a:tcPr marL="5261" marR="5261" marT="5261"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r" fontAlgn="b"/>
                      <a:r>
                        <a:rPr lang="en-GB" sz="800" b="0" i="0" u="none" strike="noStrike">
                          <a:solidFill>
                            <a:srgbClr val="000000"/>
                          </a:solidFill>
                          <a:effectLst/>
                          <a:latin typeface="Calibri" panose="020F0502020204030204" pitchFamily="34" charset="0"/>
                        </a:rPr>
                        <a:t>15</a:t>
                      </a:r>
                    </a:p>
                  </a:txBody>
                  <a:tcPr marL="5261" marR="5261" marT="5261"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extLst>
                  <a:ext uri="{0D108BD9-81ED-4DB2-BD59-A6C34878D82A}">
                    <a16:rowId xmlns:a16="http://schemas.microsoft.com/office/drawing/2014/main" val="3348081061"/>
                  </a:ext>
                </a:extLst>
              </a:tr>
              <a:tr h="126263">
                <a:tc>
                  <a:txBody>
                    <a:bodyPr/>
                    <a:lstStyle/>
                    <a:p>
                      <a:pPr algn="ctr" fontAlgn="b"/>
                      <a:r>
                        <a:rPr lang="en-GB" sz="800" b="1" i="0" u="sng" strike="noStrike">
                          <a:solidFill>
                            <a:srgbClr val="FFFFFF"/>
                          </a:solidFill>
                          <a:effectLst/>
                          <a:latin typeface="Calibri" panose="020F0502020204030204" pitchFamily="34" charset="0"/>
                        </a:rPr>
                        <a:t>M5.1</a:t>
                      </a:r>
                    </a:p>
                  </a:txBody>
                  <a:tcPr marL="5261" marR="5261" marT="5261"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2F75B5"/>
                    </a:solidFill>
                  </a:tcPr>
                </a:tc>
                <a:tc>
                  <a:txBody>
                    <a:bodyPr/>
                    <a:lstStyle/>
                    <a:p>
                      <a:pPr algn="l" fontAlgn="b"/>
                      <a:r>
                        <a:rPr lang="en-GB" sz="800" b="0" i="0" u="none" strike="noStrike">
                          <a:solidFill>
                            <a:srgbClr val="000000"/>
                          </a:solidFill>
                          <a:effectLst/>
                          <a:latin typeface="Calibri" panose="020F0502020204030204" pitchFamily="34" charset="0"/>
                        </a:rPr>
                        <a:t>MW pulsed magnets</a:t>
                      </a:r>
                    </a:p>
                  </a:txBody>
                  <a:tcPr marL="5261" marR="5261" marT="5261"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b"/>
                      <a:r>
                        <a:rPr lang="en-GB" sz="800" b="0" i="0" u="none" strike="noStrike">
                          <a:solidFill>
                            <a:srgbClr val="000000"/>
                          </a:solidFill>
                          <a:effectLst/>
                          <a:latin typeface="Calibri" panose="020F0502020204030204" pitchFamily="34" charset="0"/>
                        </a:rPr>
                        <a:t>Indico site</a:t>
                      </a:r>
                    </a:p>
                  </a:txBody>
                  <a:tcPr marL="5261" marR="5261" marT="5261"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r" fontAlgn="b"/>
                      <a:r>
                        <a:rPr lang="en-GB" sz="800" b="0" i="0" u="none" strike="noStrike">
                          <a:solidFill>
                            <a:srgbClr val="000000"/>
                          </a:solidFill>
                          <a:effectLst/>
                          <a:latin typeface="Calibri" panose="020F0502020204030204" pitchFamily="34" charset="0"/>
                        </a:rPr>
                        <a:t>15</a:t>
                      </a:r>
                    </a:p>
                  </a:txBody>
                  <a:tcPr marL="5261" marR="5261" marT="5261"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extLst>
                  <a:ext uri="{0D108BD9-81ED-4DB2-BD59-A6C34878D82A}">
                    <a16:rowId xmlns:a16="http://schemas.microsoft.com/office/drawing/2014/main" val="2110838913"/>
                  </a:ext>
                </a:extLst>
              </a:tr>
              <a:tr h="126263">
                <a:tc>
                  <a:txBody>
                    <a:bodyPr/>
                    <a:lstStyle/>
                    <a:p>
                      <a:pPr algn="ctr" fontAlgn="b"/>
                      <a:r>
                        <a:rPr lang="en-GB" sz="800" b="1" i="0" u="sng" strike="noStrike">
                          <a:solidFill>
                            <a:srgbClr val="FFFFFF"/>
                          </a:solidFill>
                          <a:effectLst/>
                          <a:latin typeface="Calibri" panose="020F0502020204030204" pitchFamily="34" charset="0"/>
                        </a:rPr>
                        <a:t>M1.5</a:t>
                      </a:r>
                    </a:p>
                  </a:txBody>
                  <a:tcPr marL="5261" marR="5261" marT="5261"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2F75B5"/>
                    </a:solidFill>
                  </a:tcPr>
                </a:tc>
                <a:tc>
                  <a:txBody>
                    <a:bodyPr/>
                    <a:lstStyle/>
                    <a:p>
                      <a:pPr algn="l" fontAlgn="b"/>
                      <a:r>
                        <a:rPr lang="en-GB" sz="800" b="0" i="0" u="none" strike="noStrike">
                          <a:solidFill>
                            <a:srgbClr val="000000"/>
                          </a:solidFill>
                          <a:effectLst/>
                          <a:latin typeface="Calibri" panose="020F0502020204030204" pitchFamily="34" charset="0"/>
                        </a:rPr>
                        <a:t>Preliminary parameters</a:t>
                      </a:r>
                    </a:p>
                  </a:txBody>
                  <a:tcPr marL="5261" marR="5261" marT="5261"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Calibri" panose="020F0502020204030204" pitchFamily="34" charset="0"/>
                        </a:rPr>
                        <a:t>Database available</a:t>
                      </a:r>
                    </a:p>
                  </a:txBody>
                  <a:tcPr marL="5261" marR="5261" marT="5261"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r" fontAlgn="b"/>
                      <a:r>
                        <a:rPr lang="en-GB" sz="800" b="0" i="0" u="none" strike="noStrike">
                          <a:solidFill>
                            <a:srgbClr val="000000"/>
                          </a:solidFill>
                          <a:effectLst/>
                          <a:latin typeface="Calibri" panose="020F0502020204030204" pitchFamily="34" charset="0"/>
                        </a:rPr>
                        <a:t>18</a:t>
                      </a:r>
                    </a:p>
                  </a:txBody>
                  <a:tcPr marL="5261" marR="5261" marT="5261"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extLst>
                  <a:ext uri="{0D108BD9-81ED-4DB2-BD59-A6C34878D82A}">
                    <a16:rowId xmlns:a16="http://schemas.microsoft.com/office/drawing/2014/main" val="3253671807"/>
                  </a:ext>
                </a:extLst>
              </a:tr>
              <a:tr h="252526">
                <a:tc>
                  <a:txBody>
                    <a:bodyPr/>
                    <a:lstStyle/>
                    <a:p>
                      <a:pPr algn="ctr" fontAlgn="b"/>
                      <a:r>
                        <a:rPr lang="en-GB" sz="800" b="1" i="0" u="sng" strike="noStrike">
                          <a:solidFill>
                            <a:srgbClr val="FFFFFF"/>
                          </a:solidFill>
                          <a:effectLst/>
                          <a:latin typeface="Calibri" panose="020F0502020204030204" pitchFamily="34" charset="0"/>
                        </a:rPr>
                        <a:t>M2.3</a:t>
                      </a:r>
                    </a:p>
                  </a:txBody>
                  <a:tcPr marL="5261" marR="5261" marT="5261"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2F75B5"/>
                    </a:solidFill>
                  </a:tcPr>
                </a:tc>
                <a:tc>
                  <a:txBody>
                    <a:bodyPr/>
                    <a:lstStyle/>
                    <a:p>
                      <a:pPr algn="l" fontAlgn="b"/>
                      <a:r>
                        <a:rPr lang="en-GB" sz="800" b="0" i="0" u="none" strike="noStrike">
                          <a:solidFill>
                            <a:srgbClr val="000000"/>
                          </a:solidFill>
                          <a:effectLst/>
                          <a:latin typeface="Calibri" panose="020F0502020204030204" pitchFamily="34" charset="0"/>
                        </a:rPr>
                        <a:t>DELPHES</a:t>
                      </a:r>
                    </a:p>
                  </a:txBody>
                  <a:tcPr marL="5261" marR="5261" marT="5261"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b"/>
                      <a:r>
                        <a:rPr lang="en-GB" sz="800" b="0" i="0" u="none" strike="noStrike">
                          <a:solidFill>
                            <a:srgbClr val="000000"/>
                          </a:solidFill>
                          <a:effectLst/>
                          <a:latin typeface="Calibri" panose="020F0502020204030204" pitchFamily="34" charset="0"/>
                        </a:rPr>
                        <a:t>Model published on website</a:t>
                      </a:r>
                    </a:p>
                  </a:txBody>
                  <a:tcPr marL="5261" marR="5261" marT="5261"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r" fontAlgn="b"/>
                      <a:r>
                        <a:rPr lang="en-GB" sz="800" b="0" i="0" u="none" strike="noStrike">
                          <a:solidFill>
                            <a:srgbClr val="000000"/>
                          </a:solidFill>
                          <a:effectLst/>
                          <a:latin typeface="Calibri" panose="020F0502020204030204" pitchFamily="34" charset="0"/>
                        </a:rPr>
                        <a:t>18</a:t>
                      </a:r>
                    </a:p>
                  </a:txBody>
                  <a:tcPr marL="5261" marR="5261" marT="5261"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extLst>
                  <a:ext uri="{0D108BD9-81ED-4DB2-BD59-A6C34878D82A}">
                    <a16:rowId xmlns:a16="http://schemas.microsoft.com/office/drawing/2014/main" val="3377983089"/>
                  </a:ext>
                </a:extLst>
              </a:tr>
              <a:tr h="126263">
                <a:tc>
                  <a:txBody>
                    <a:bodyPr/>
                    <a:lstStyle/>
                    <a:p>
                      <a:pPr algn="ctr" fontAlgn="b"/>
                      <a:r>
                        <a:rPr lang="en-GB" sz="800" b="1" i="0" u="sng" strike="noStrike">
                          <a:solidFill>
                            <a:srgbClr val="FFFFFF"/>
                          </a:solidFill>
                          <a:effectLst/>
                          <a:latin typeface="Calibri" panose="020F0502020204030204" pitchFamily="34" charset="0"/>
                        </a:rPr>
                        <a:t>M5.2</a:t>
                      </a:r>
                    </a:p>
                  </a:txBody>
                  <a:tcPr marL="5261" marR="5261" marT="5261"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2F75B5"/>
                    </a:solidFill>
                  </a:tcPr>
                </a:tc>
                <a:tc>
                  <a:txBody>
                    <a:bodyPr/>
                    <a:lstStyle/>
                    <a:p>
                      <a:pPr algn="l" fontAlgn="b"/>
                      <a:r>
                        <a:rPr lang="en-GB" sz="800" b="0" i="0" u="none" strike="noStrike">
                          <a:solidFill>
                            <a:srgbClr val="000000"/>
                          </a:solidFill>
                          <a:effectLst/>
                          <a:latin typeface="Calibri" panose="020F0502020204030204" pitchFamily="34" charset="0"/>
                        </a:rPr>
                        <a:t>Tentative IR design</a:t>
                      </a:r>
                    </a:p>
                  </a:txBody>
                  <a:tcPr marL="5261" marR="5261" marT="5261"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Calibri" panose="020F0502020204030204" pitchFamily="34" charset="0"/>
                        </a:rPr>
                        <a:t>Optics files</a:t>
                      </a:r>
                    </a:p>
                  </a:txBody>
                  <a:tcPr marL="5261" marR="5261" marT="5261"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r" fontAlgn="b"/>
                      <a:r>
                        <a:rPr lang="en-GB" sz="800" b="0" i="0" u="none" strike="noStrike">
                          <a:solidFill>
                            <a:srgbClr val="000000"/>
                          </a:solidFill>
                          <a:effectLst/>
                          <a:latin typeface="Calibri" panose="020F0502020204030204" pitchFamily="34" charset="0"/>
                        </a:rPr>
                        <a:t>18</a:t>
                      </a:r>
                    </a:p>
                  </a:txBody>
                  <a:tcPr marL="5261" marR="5261" marT="5261"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extLst>
                  <a:ext uri="{0D108BD9-81ED-4DB2-BD59-A6C34878D82A}">
                    <a16:rowId xmlns:a16="http://schemas.microsoft.com/office/drawing/2014/main" val="2962493318"/>
                  </a:ext>
                </a:extLst>
              </a:tr>
              <a:tr h="252526">
                <a:tc>
                  <a:txBody>
                    <a:bodyPr/>
                    <a:lstStyle/>
                    <a:p>
                      <a:pPr algn="ctr" fontAlgn="b"/>
                      <a:r>
                        <a:rPr lang="en-GB" sz="800" b="1" i="0" u="sng" strike="noStrike">
                          <a:solidFill>
                            <a:srgbClr val="FFFFFF"/>
                          </a:solidFill>
                          <a:effectLst/>
                          <a:latin typeface="Calibri" panose="020F0502020204030204" pitchFamily="34" charset="0"/>
                        </a:rPr>
                        <a:t>M5.3</a:t>
                      </a:r>
                    </a:p>
                  </a:txBody>
                  <a:tcPr marL="5261" marR="5261" marT="5261"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2F75B5"/>
                    </a:solidFill>
                  </a:tcPr>
                </a:tc>
                <a:tc>
                  <a:txBody>
                    <a:bodyPr/>
                    <a:lstStyle/>
                    <a:p>
                      <a:pPr algn="l" fontAlgn="b"/>
                      <a:r>
                        <a:rPr lang="en-GB" sz="800" b="0" i="0" u="none" strike="noStrike">
                          <a:solidFill>
                            <a:srgbClr val="000000"/>
                          </a:solidFill>
                          <a:effectLst/>
                          <a:latin typeface="Calibri" panose="020F0502020204030204" pitchFamily="34" charset="0"/>
                        </a:rPr>
                        <a:t>Prelim design of collider and pulsed synchrotron </a:t>
                      </a:r>
                    </a:p>
                  </a:txBody>
                  <a:tcPr marL="5261" marR="5261" marT="5261"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b"/>
                      <a:r>
                        <a:rPr lang="en-GB" sz="800" b="0" i="0" u="none" strike="noStrike">
                          <a:solidFill>
                            <a:srgbClr val="000000"/>
                          </a:solidFill>
                          <a:effectLst/>
                          <a:latin typeface="Calibri" panose="020F0502020204030204" pitchFamily="34" charset="0"/>
                        </a:rPr>
                        <a:t>Optics files</a:t>
                      </a:r>
                    </a:p>
                  </a:txBody>
                  <a:tcPr marL="5261" marR="5261" marT="5261"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r" fontAlgn="b"/>
                      <a:r>
                        <a:rPr lang="en-GB" sz="800" b="0" i="0" u="none" strike="noStrike">
                          <a:solidFill>
                            <a:srgbClr val="000000"/>
                          </a:solidFill>
                          <a:effectLst/>
                          <a:latin typeface="Calibri" panose="020F0502020204030204" pitchFamily="34" charset="0"/>
                        </a:rPr>
                        <a:t>19</a:t>
                      </a:r>
                    </a:p>
                  </a:txBody>
                  <a:tcPr marL="5261" marR="5261" marT="5261"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extLst>
                  <a:ext uri="{0D108BD9-81ED-4DB2-BD59-A6C34878D82A}">
                    <a16:rowId xmlns:a16="http://schemas.microsoft.com/office/drawing/2014/main" val="1086481503"/>
                  </a:ext>
                </a:extLst>
              </a:tr>
              <a:tr h="252526">
                <a:tc>
                  <a:txBody>
                    <a:bodyPr/>
                    <a:lstStyle/>
                    <a:p>
                      <a:pPr algn="ctr" fontAlgn="b"/>
                      <a:r>
                        <a:rPr lang="en-GB" sz="800" b="1" i="0" u="sng" strike="noStrike">
                          <a:solidFill>
                            <a:srgbClr val="FFFFFF"/>
                          </a:solidFill>
                          <a:effectLst/>
                          <a:latin typeface="Calibri" panose="020F0502020204030204" pitchFamily="34" charset="0"/>
                        </a:rPr>
                        <a:t>M2.4</a:t>
                      </a:r>
                    </a:p>
                  </a:txBody>
                  <a:tcPr marL="5261" marR="5261" marT="5261"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2F75B5"/>
                    </a:solidFill>
                  </a:tcPr>
                </a:tc>
                <a:tc>
                  <a:txBody>
                    <a:bodyPr/>
                    <a:lstStyle/>
                    <a:p>
                      <a:pPr algn="l" fontAlgn="b"/>
                      <a:r>
                        <a:rPr lang="en-GB" sz="800" b="0" i="0" u="none" strike="noStrike">
                          <a:solidFill>
                            <a:srgbClr val="000000"/>
                          </a:solidFill>
                          <a:effectLst/>
                          <a:latin typeface="Calibri" panose="020F0502020204030204" pitchFamily="34" charset="0"/>
                        </a:rPr>
                        <a:t>Workshop on detector design with public lecture</a:t>
                      </a:r>
                    </a:p>
                  </a:txBody>
                  <a:tcPr marL="5261" marR="5261" marT="5261"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Calibri" panose="020F0502020204030204" pitchFamily="34" charset="0"/>
                        </a:rPr>
                        <a:t>Indico Site</a:t>
                      </a:r>
                    </a:p>
                  </a:txBody>
                  <a:tcPr marL="5261" marR="5261" marT="5261"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r" fontAlgn="b"/>
                      <a:r>
                        <a:rPr lang="en-GB" sz="800" b="0" i="0" u="none" strike="noStrike">
                          <a:solidFill>
                            <a:srgbClr val="000000"/>
                          </a:solidFill>
                          <a:effectLst/>
                          <a:latin typeface="Calibri" panose="020F0502020204030204" pitchFamily="34" charset="0"/>
                        </a:rPr>
                        <a:t>25</a:t>
                      </a:r>
                    </a:p>
                  </a:txBody>
                  <a:tcPr marL="5261" marR="5261" marT="5261"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extLst>
                  <a:ext uri="{0D108BD9-81ED-4DB2-BD59-A6C34878D82A}">
                    <a16:rowId xmlns:a16="http://schemas.microsoft.com/office/drawing/2014/main" val="1424255635"/>
                  </a:ext>
                </a:extLst>
              </a:tr>
              <a:tr h="126263">
                <a:tc>
                  <a:txBody>
                    <a:bodyPr/>
                    <a:lstStyle/>
                    <a:p>
                      <a:pPr algn="ctr" fontAlgn="b"/>
                      <a:r>
                        <a:rPr lang="en-GB" sz="800" b="1" i="0" u="sng" strike="noStrike">
                          <a:solidFill>
                            <a:srgbClr val="FFFFFF"/>
                          </a:solidFill>
                          <a:effectLst/>
                          <a:latin typeface="Calibri" panose="020F0502020204030204" pitchFamily="34" charset="0"/>
                        </a:rPr>
                        <a:t>M5.4</a:t>
                      </a:r>
                    </a:p>
                  </a:txBody>
                  <a:tcPr marL="5261" marR="5261" marT="5261"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2F75B5"/>
                    </a:solidFill>
                  </a:tcPr>
                </a:tc>
                <a:tc>
                  <a:txBody>
                    <a:bodyPr/>
                    <a:lstStyle/>
                    <a:p>
                      <a:pPr algn="l" fontAlgn="b"/>
                      <a:r>
                        <a:rPr lang="en-GB" sz="800" b="0" i="0" u="none" strike="noStrike">
                          <a:solidFill>
                            <a:srgbClr val="000000"/>
                          </a:solidFill>
                          <a:effectLst/>
                          <a:latin typeface="Calibri" panose="020F0502020204030204" pitchFamily="34" charset="0"/>
                        </a:rPr>
                        <a:t>Prelim FFA design</a:t>
                      </a:r>
                    </a:p>
                  </a:txBody>
                  <a:tcPr marL="5261" marR="5261" marT="5261"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b"/>
                      <a:r>
                        <a:rPr lang="en-GB" sz="800" b="0" i="0" u="none" strike="noStrike">
                          <a:solidFill>
                            <a:srgbClr val="000000"/>
                          </a:solidFill>
                          <a:effectLst/>
                          <a:latin typeface="Calibri" panose="020F0502020204030204" pitchFamily="34" charset="0"/>
                        </a:rPr>
                        <a:t>Optics files</a:t>
                      </a:r>
                    </a:p>
                  </a:txBody>
                  <a:tcPr marL="5261" marR="5261" marT="5261"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r" fontAlgn="b"/>
                      <a:r>
                        <a:rPr lang="en-GB" sz="800" b="0" i="0" u="none" strike="noStrike">
                          <a:solidFill>
                            <a:srgbClr val="000000"/>
                          </a:solidFill>
                          <a:effectLst/>
                          <a:latin typeface="Calibri" panose="020F0502020204030204" pitchFamily="34" charset="0"/>
                        </a:rPr>
                        <a:t>25</a:t>
                      </a:r>
                    </a:p>
                  </a:txBody>
                  <a:tcPr marL="5261" marR="5261" marT="5261"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extLst>
                  <a:ext uri="{0D108BD9-81ED-4DB2-BD59-A6C34878D82A}">
                    <a16:rowId xmlns:a16="http://schemas.microsoft.com/office/drawing/2014/main" val="3026506473"/>
                  </a:ext>
                </a:extLst>
              </a:tr>
              <a:tr h="126263">
                <a:tc>
                  <a:txBody>
                    <a:bodyPr/>
                    <a:lstStyle/>
                    <a:p>
                      <a:pPr algn="ctr" fontAlgn="b"/>
                      <a:r>
                        <a:rPr lang="en-GB" sz="800" b="1" i="0" u="sng" strike="noStrike">
                          <a:solidFill>
                            <a:srgbClr val="FFFFFF"/>
                          </a:solidFill>
                          <a:effectLst/>
                          <a:latin typeface="Calibri" panose="020F0502020204030204" pitchFamily="34" charset="0"/>
                        </a:rPr>
                        <a:t>M5.5</a:t>
                      </a:r>
                    </a:p>
                  </a:txBody>
                  <a:tcPr marL="5261" marR="5261" marT="5261"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2F75B5"/>
                    </a:solidFill>
                  </a:tcPr>
                </a:tc>
                <a:tc>
                  <a:txBody>
                    <a:bodyPr/>
                    <a:lstStyle/>
                    <a:p>
                      <a:pPr algn="l" fontAlgn="b"/>
                      <a:r>
                        <a:rPr lang="en-GB" sz="800" b="0" i="0" u="none" strike="noStrike">
                          <a:solidFill>
                            <a:srgbClr val="000000"/>
                          </a:solidFill>
                          <a:effectLst/>
                          <a:latin typeface="Calibri" panose="020F0502020204030204" pitchFamily="34" charset="0"/>
                        </a:rPr>
                        <a:t>Prelim Impedance budget</a:t>
                      </a:r>
                    </a:p>
                  </a:txBody>
                  <a:tcPr marL="5261" marR="5261" marT="5261"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Calibri" panose="020F0502020204030204" pitchFamily="34" charset="0"/>
                        </a:rPr>
                        <a:t>Dataset</a:t>
                      </a:r>
                    </a:p>
                  </a:txBody>
                  <a:tcPr marL="5261" marR="5261" marT="5261"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r" fontAlgn="b"/>
                      <a:r>
                        <a:rPr lang="en-GB" sz="800" b="0" i="0" u="none" strike="noStrike">
                          <a:solidFill>
                            <a:srgbClr val="000000"/>
                          </a:solidFill>
                          <a:effectLst/>
                          <a:latin typeface="Calibri" panose="020F0502020204030204" pitchFamily="34" charset="0"/>
                        </a:rPr>
                        <a:t>26</a:t>
                      </a:r>
                    </a:p>
                  </a:txBody>
                  <a:tcPr marL="5261" marR="5261" marT="5261"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extLst>
                  <a:ext uri="{0D108BD9-81ED-4DB2-BD59-A6C34878D82A}">
                    <a16:rowId xmlns:a16="http://schemas.microsoft.com/office/drawing/2014/main" val="4011469941"/>
                  </a:ext>
                </a:extLst>
              </a:tr>
              <a:tr h="126263">
                <a:tc>
                  <a:txBody>
                    <a:bodyPr/>
                    <a:lstStyle/>
                    <a:p>
                      <a:pPr algn="ctr" fontAlgn="b"/>
                      <a:r>
                        <a:rPr lang="en-GB" sz="800" b="1" i="0" u="sng" strike="noStrike">
                          <a:solidFill>
                            <a:srgbClr val="FFFFFF"/>
                          </a:solidFill>
                          <a:effectLst/>
                          <a:latin typeface="Calibri" panose="020F0502020204030204" pitchFamily="34" charset="0"/>
                        </a:rPr>
                        <a:t>M1.6</a:t>
                      </a:r>
                    </a:p>
                  </a:txBody>
                  <a:tcPr marL="5261" marR="5261" marT="5261"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2F75B5"/>
                    </a:solidFill>
                  </a:tcPr>
                </a:tc>
                <a:tc>
                  <a:txBody>
                    <a:bodyPr/>
                    <a:lstStyle/>
                    <a:p>
                      <a:pPr algn="l" fontAlgn="b"/>
                      <a:r>
                        <a:rPr lang="en-GB" sz="800" b="0" i="0" u="none" strike="noStrike">
                          <a:solidFill>
                            <a:srgbClr val="000000"/>
                          </a:solidFill>
                          <a:effectLst/>
                          <a:latin typeface="Calibri" panose="020F0502020204030204" pitchFamily="34" charset="0"/>
                        </a:rPr>
                        <a:t>Annual 2</a:t>
                      </a:r>
                    </a:p>
                  </a:txBody>
                  <a:tcPr marL="5261" marR="5261" marT="5261"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b"/>
                      <a:r>
                        <a:rPr lang="en-GB" sz="800" b="0" i="0" u="none" strike="noStrike">
                          <a:solidFill>
                            <a:srgbClr val="000000"/>
                          </a:solidFill>
                          <a:effectLst/>
                          <a:latin typeface="Calibri" panose="020F0502020204030204" pitchFamily="34" charset="0"/>
                        </a:rPr>
                        <a:t>Indico site</a:t>
                      </a:r>
                    </a:p>
                  </a:txBody>
                  <a:tcPr marL="5261" marR="5261" marT="5261"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r" fontAlgn="b"/>
                      <a:r>
                        <a:rPr lang="en-GB" sz="800" b="0" i="0" u="none" strike="noStrike">
                          <a:solidFill>
                            <a:srgbClr val="000000"/>
                          </a:solidFill>
                          <a:effectLst/>
                          <a:latin typeface="Calibri" panose="020F0502020204030204" pitchFamily="34" charset="0"/>
                        </a:rPr>
                        <a:t>27</a:t>
                      </a:r>
                    </a:p>
                  </a:txBody>
                  <a:tcPr marL="5261" marR="5261" marT="5261"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extLst>
                  <a:ext uri="{0D108BD9-81ED-4DB2-BD59-A6C34878D82A}">
                    <a16:rowId xmlns:a16="http://schemas.microsoft.com/office/drawing/2014/main" val="2797975423"/>
                  </a:ext>
                </a:extLst>
              </a:tr>
              <a:tr h="126263">
                <a:tc>
                  <a:txBody>
                    <a:bodyPr/>
                    <a:lstStyle/>
                    <a:p>
                      <a:pPr algn="ctr" fontAlgn="b"/>
                      <a:r>
                        <a:rPr lang="en-GB" sz="800" b="1" i="0" u="sng" strike="noStrike">
                          <a:solidFill>
                            <a:srgbClr val="FFFFFF"/>
                          </a:solidFill>
                          <a:effectLst/>
                          <a:latin typeface="Calibri" panose="020F0502020204030204" pitchFamily="34" charset="0"/>
                        </a:rPr>
                        <a:t>M1.7</a:t>
                      </a:r>
                    </a:p>
                  </a:txBody>
                  <a:tcPr marL="5261" marR="5261" marT="5261"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2F75B5"/>
                    </a:solidFill>
                  </a:tcPr>
                </a:tc>
                <a:tc>
                  <a:txBody>
                    <a:bodyPr/>
                    <a:lstStyle/>
                    <a:p>
                      <a:pPr algn="l" fontAlgn="b"/>
                      <a:r>
                        <a:rPr lang="en-GB" sz="800" b="0" i="0" u="none" strike="noStrike">
                          <a:solidFill>
                            <a:srgbClr val="000000"/>
                          </a:solidFill>
                          <a:effectLst/>
                          <a:latin typeface="Calibri" panose="020F0502020204030204" pitchFamily="34" charset="0"/>
                        </a:rPr>
                        <a:t>Consolidated parameters</a:t>
                      </a:r>
                    </a:p>
                  </a:txBody>
                  <a:tcPr marL="5261" marR="5261" marT="5261"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Calibri" panose="020F0502020204030204" pitchFamily="34" charset="0"/>
                        </a:rPr>
                        <a:t>Database available</a:t>
                      </a:r>
                    </a:p>
                  </a:txBody>
                  <a:tcPr marL="5261" marR="5261" marT="5261"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r" fontAlgn="b"/>
                      <a:r>
                        <a:rPr lang="en-GB" sz="800" b="0" i="0" u="none" strike="noStrike">
                          <a:solidFill>
                            <a:srgbClr val="000000"/>
                          </a:solidFill>
                          <a:effectLst/>
                          <a:latin typeface="Calibri" panose="020F0502020204030204" pitchFamily="34" charset="0"/>
                        </a:rPr>
                        <a:t>30</a:t>
                      </a:r>
                    </a:p>
                  </a:txBody>
                  <a:tcPr marL="5261" marR="5261" marT="5261"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extLst>
                  <a:ext uri="{0D108BD9-81ED-4DB2-BD59-A6C34878D82A}">
                    <a16:rowId xmlns:a16="http://schemas.microsoft.com/office/drawing/2014/main" val="4242541116"/>
                  </a:ext>
                </a:extLst>
              </a:tr>
              <a:tr h="126263">
                <a:tc>
                  <a:txBody>
                    <a:bodyPr/>
                    <a:lstStyle/>
                    <a:p>
                      <a:pPr algn="ctr" fontAlgn="b"/>
                      <a:r>
                        <a:rPr lang="en-GB" sz="800" b="1" i="0" u="sng" strike="noStrike">
                          <a:solidFill>
                            <a:srgbClr val="FFFFFF"/>
                          </a:solidFill>
                          <a:effectLst/>
                          <a:latin typeface="Calibri" panose="020F0502020204030204" pitchFamily="34" charset="0"/>
                        </a:rPr>
                        <a:t>M7.3</a:t>
                      </a:r>
                    </a:p>
                  </a:txBody>
                  <a:tcPr marL="5261" marR="5261" marT="5261"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2F75B5"/>
                    </a:solidFill>
                  </a:tcPr>
                </a:tc>
                <a:tc>
                  <a:txBody>
                    <a:bodyPr/>
                    <a:lstStyle/>
                    <a:p>
                      <a:pPr algn="l" fontAlgn="b"/>
                      <a:r>
                        <a:rPr lang="en-GB" sz="800" b="0" i="0" u="none" strike="noStrike">
                          <a:solidFill>
                            <a:srgbClr val="000000"/>
                          </a:solidFill>
                          <a:effectLst/>
                          <a:latin typeface="Calibri" panose="020F0502020204030204" pitchFamily="34" charset="0"/>
                        </a:rPr>
                        <a:t>Workshop on Ultra High Field Solenoids</a:t>
                      </a:r>
                    </a:p>
                  </a:txBody>
                  <a:tcPr marL="5261" marR="5261" marT="5261"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b"/>
                      <a:r>
                        <a:rPr lang="en-GB" sz="800" b="0" i="0" u="none" strike="noStrike">
                          <a:solidFill>
                            <a:srgbClr val="000000"/>
                          </a:solidFill>
                          <a:effectLst/>
                          <a:latin typeface="Calibri" panose="020F0502020204030204" pitchFamily="34" charset="0"/>
                        </a:rPr>
                        <a:t>Indico Site</a:t>
                      </a:r>
                    </a:p>
                  </a:txBody>
                  <a:tcPr marL="5261" marR="5261" marT="5261"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r" fontAlgn="b"/>
                      <a:r>
                        <a:rPr lang="en-GB" sz="800" b="0" i="0" u="none" strike="noStrike">
                          <a:solidFill>
                            <a:srgbClr val="000000"/>
                          </a:solidFill>
                          <a:effectLst/>
                          <a:latin typeface="Calibri" panose="020F0502020204030204" pitchFamily="34" charset="0"/>
                        </a:rPr>
                        <a:t>30</a:t>
                      </a:r>
                    </a:p>
                  </a:txBody>
                  <a:tcPr marL="5261" marR="5261" marT="5261"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extLst>
                  <a:ext uri="{0D108BD9-81ED-4DB2-BD59-A6C34878D82A}">
                    <a16:rowId xmlns:a16="http://schemas.microsoft.com/office/drawing/2014/main" val="4252956690"/>
                  </a:ext>
                </a:extLst>
              </a:tr>
              <a:tr h="252526">
                <a:tc>
                  <a:txBody>
                    <a:bodyPr/>
                    <a:lstStyle/>
                    <a:p>
                      <a:pPr algn="ctr" fontAlgn="b"/>
                      <a:r>
                        <a:rPr lang="en-GB" sz="800" b="1" i="0" u="sng" strike="noStrike">
                          <a:solidFill>
                            <a:srgbClr val="FFFFFF"/>
                          </a:solidFill>
                          <a:effectLst/>
                          <a:latin typeface="Calibri" panose="020F0502020204030204" pitchFamily="34" charset="0"/>
                        </a:rPr>
                        <a:t>M8.3</a:t>
                      </a:r>
                    </a:p>
                  </a:txBody>
                  <a:tcPr marL="5261" marR="5261" marT="5261"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2F75B5"/>
                    </a:solidFill>
                  </a:tcPr>
                </a:tc>
                <a:tc>
                  <a:txBody>
                    <a:bodyPr/>
                    <a:lstStyle/>
                    <a:p>
                      <a:pPr algn="l" fontAlgn="b"/>
                      <a:r>
                        <a:rPr lang="en-GB" sz="800" b="0" i="0" u="none" strike="noStrike">
                          <a:solidFill>
                            <a:srgbClr val="000000"/>
                          </a:solidFill>
                          <a:effectLst/>
                          <a:latin typeface="Calibri" panose="020F0502020204030204" pitchFamily="34" charset="0"/>
                        </a:rPr>
                        <a:t>3D design</a:t>
                      </a:r>
                    </a:p>
                  </a:txBody>
                  <a:tcPr marL="5261" marR="5261" marT="5261"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Calibri" panose="020F0502020204030204" pitchFamily="34" charset="0"/>
                        </a:rPr>
                        <a:t>3D model completed &amp; Report</a:t>
                      </a:r>
                    </a:p>
                  </a:txBody>
                  <a:tcPr marL="5261" marR="5261" marT="5261"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r" fontAlgn="b"/>
                      <a:r>
                        <a:rPr lang="en-GB" sz="800" b="0" i="0" u="none" strike="noStrike">
                          <a:solidFill>
                            <a:srgbClr val="000000"/>
                          </a:solidFill>
                          <a:effectLst/>
                          <a:latin typeface="Calibri" panose="020F0502020204030204" pitchFamily="34" charset="0"/>
                        </a:rPr>
                        <a:t>33</a:t>
                      </a:r>
                    </a:p>
                  </a:txBody>
                  <a:tcPr marL="5261" marR="5261" marT="5261"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extLst>
                  <a:ext uri="{0D108BD9-81ED-4DB2-BD59-A6C34878D82A}">
                    <a16:rowId xmlns:a16="http://schemas.microsoft.com/office/drawing/2014/main" val="1003438233"/>
                  </a:ext>
                </a:extLst>
              </a:tr>
              <a:tr h="126263">
                <a:tc>
                  <a:txBody>
                    <a:bodyPr/>
                    <a:lstStyle/>
                    <a:p>
                      <a:pPr algn="ctr" fontAlgn="b"/>
                      <a:r>
                        <a:rPr lang="en-GB" sz="800" b="1" i="0" u="sng" strike="noStrike">
                          <a:solidFill>
                            <a:srgbClr val="FFFFFF"/>
                          </a:solidFill>
                          <a:effectLst/>
                          <a:latin typeface="Calibri" panose="020F0502020204030204" pitchFamily="34" charset="0"/>
                        </a:rPr>
                        <a:t>M1.8</a:t>
                      </a:r>
                    </a:p>
                  </a:txBody>
                  <a:tcPr marL="5261" marR="5261" marT="5261"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2F75B5"/>
                    </a:solidFill>
                  </a:tcPr>
                </a:tc>
                <a:tc>
                  <a:txBody>
                    <a:bodyPr/>
                    <a:lstStyle/>
                    <a:p>
                      <a:pPr algn="l" fontAlgn="b"/>
                      <a:r>
                        <a:rPr lang="en-GB" sz="800" b="0" i="0" u="none" strike="noStrike">
                          <a:solidFill>
                            <a:srgbClr val="000000"/>
                          </a:solidFill>
                          <a:effectLst/>
                          <a:latin typeface="Calibri" panose="020F0502020204030204" pitchFamily="34" charset="0"/>
                        </a:rPr>
                        <a:t>Annual 3</a:t>
                      </a:r>
                    </a:p>
                  </a:txBody>
                  <a:tcPr marL="5261" marR="5261" marT="5261"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b"/>
                      <a:r>
                        <a:rPr lang="en-GB" sz="800" b="0" i="0" u="none" strike="noStrike">
                          <a:solidFill>
                            <a:srgbClr val="000000"/>
                          </a:solidFill>
                          <a:effectLst/>
                          <a:latin typeface="Calibri" panose="020F0502020204030204" pitchFamily="34" charset="0"/>
                        </a:rPr>
                        <a:t>Indico site</a:t>
                      </a:r>
                    </a:p>
                  </a:txBody>
                  <a:tcPr marL="5261" marR="5261" marT="5261"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r" fontAlgn="b"/>
                      <a:r>
                        <a:rPr lang="en-GB" sz="800" b="0" i="0" u="none" strike="noStrike">
                          <a:solidFill>
                            <a:srgbClr val="000000"/>
                          </a:solidFill>
                          <a:effectLst/>
                          <a:latin typeface="Calibri" panose="020F0502020204030204" pitchFamily="34" charset="0"/>
                        </a:rPr>
                        <a:t>39</a:t>
                      </a:r>
                    </a:p>
                  </a:txBody>
                  <a:tcPr marL="5261" marR="5261" marT="5261"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extLst>
                  <a:ext uri="{0D108BD9-81ED-4DB2-BD59-A6C34878D82A}">
                    <a16:rowId xmlns:a16="http://schemas.microsoft.com/office/drawing/2014/main" val="1562386811"/>
                  </a:ext>
                </a:extLst>
              </a:tr>
              <a:tr h="126263">
                <a:tc>
                  <a:txBody>
                    <a:bodyPr/>
                    <a:lstStyle/>
                    <a:p>
                      <a:pPr algn="ctr" fontAlgn="b"/>
                      <a:r>
                        <a:rPr lang="en-GB" sz="800" b="1" i="0" u="sng" strike="noStrike">
                          <a:solidFill>
                            <a:srgbClr val="FFFFFF"/>
                          </a:solidFill>
                          <a:effectLst/>
                          <a:latin typeface="Calibri" panose="020F0502020204030204" pitchFamily="34" charset="0"/>
                        </a:rPr>
                        <a:t>M7.7</a:t>
                      </a:r>
                    </a:p>
                  </a:txBody>
                  <a:tcPr marL="5261" marR="5261" marT="5261"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2F75B5"/>
                    </a:solidFill>
                  </a:tcPr>
                </a:tc>
                <a:tc>
                  <a:txBody>
                    <a:bodyPr/>
                    <a:lstStyle/>
                    <a:p>
                      <a:pPr algn="l" fontAlgn="b"/>
                      <a:r>
                        <a:rPr lang="en-GB" sz="800" b="0" i="0" u="none" strike="noStrike">
                          <a:solidFill>
                            <a:srgbClr val="000000"/>
                          </a:solidFill>
                          <a:effectLst/>
                          <a:latin typeface="Calibri" panose="020F0502020204030204" pitchFamily="34" charset="0"/>
                        </a:rPr>
                        <a:t>Workshop on HFM for collider</a:t>
                      </a:r>
                    </a:p>
                  </a:txBody>
                  <a:tcPr marL="5261" marR="5261" marT="5261"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Calibri" panose="020F0502020204030204" pitchFamily="34" charset="0"/>
                        </a:rPr>
                        <a:t>Indico site</a:t>
                      </a:r>
                    </a:p>
                  </a:txBody>
                  <a:tcPr marL="5261" marR="5261" marT="5261"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r" fontAlgn="b"/>
                      <a:r>
                        <a:rPr lang="en-GB" sz="800" b="0" i="0" u="none" strike="noStrike">
                          <a:solidFill>
                            <a:srgbClr val="000000"/>
                          </a:solidFill>
                          <a:effectLst/>
                          <a:latin typeface="Calibri" panose="020F0502020204030204" pitchFamily="34" charset="0"/>
                        </a:rPr>
                        <a:t>42</a:t>
                      </a:r>
                    </a:p>
                  </a:txBody>
                  <a:tcPr marL="5261" marR="5261" marT="5261"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extLst>
                  <a:ext uri="{0D108BD9-81ED-4DB2-BD59-A6C34878D82A}">
                    <a16:rowId xmlns:a16="http://schemas.microsoft.com/office/drawing/2014/main" val="1256197147"/>
                  </a:ext>
                </a:extLst>
              </a:tr>
              <a:tr h="252526">
                <a:tc>
                  <a:txBody>
                    <a:bodyPr/>
                    <a:lstStyle/>
                    <a:p>
                      <a:pPr algn="ctr" fontAlgn="b"/>
                      <a:r>
                        <a:rPr lang="en-GB" sz="800" b="1" i="0" u="sng" strike="noStrike">
                          <a:solidFill>
                            <a:srgbClr val="FFFFFF"/>
                          </a:solidFill>
                          <a:effectLst/>
                          <a:latin typeface="Calibri" panose="020F0502020204030204" pitchFamily="34" charset="0"/>
                        </a:rPr>
                        <a:t>M2.5</a:t>
                      </a:r>
                    </a:p>
                  </a:txBody>
                  <a:tcPr marL="5261" marR="5261" marT="5261"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2F75B5"/>
                    </a:solidFill>
                  </a:tcPr>
                </a:tc>
                <a:tc>
                  <a:txBody>
                    <a:bodyPr/>
                    <a:lstStyle/>
                    <a:p>
                      <a:pPr algn="l" fontAlgn="b"/>
                      <a:r>
                        <a:rPr lang="en-GB" sz="800" b="0" i="0" u="none" strike="noStrike">
                          <a:solidFill>
                            <a:srgbClr val="000000"/>
                          </a:solidFill>
                          <a:effectLst/>
                          <a:latin typeface="Calibri" panose="020F0502020204030204" pitchFamily="34" charset="0"/>
                        </a:rPr>
                        <a:t>Reviewed paper submitted</a:t>
                      </a:r>
                    </a:p>
                  </a:txBody>
                  <a:tcPr marL="5261" marR="5261" marT="5261"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b"/>
                      <a:r>
                        <a:rPr lang="en-GB" sz="800" b="0" i="0" u="none" strike="noStrike">
                          <a:solidFill>
                            <a:srgbClr val="000000"/>
                          </a:solidFill>
                          <a:effectLst/>
                          <a:latin typeface="Calibri" panose="020F0502020204030204" pitchFamily="34" charset="0"/>
                        </a:rPr>
                        <a:t>Article ready for submission</a:t>
                      </a:r>
                    </a:p>
                  </a:txBody>
                  <a:tcPr marL="5261" marR="5261" marT="5261"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r" fontAlgn="b"/>
                      <a:r>
                        <a:rPr lang="en-GB" sz="800" b="0" i="0" u="none" strike="noStrike" dirty="0">
                          <a:solidFill>
                            <a:srgbClr val="000000"/>
                          </a:solidFill>
                          <a:effectLst/>
                          <a:latin typeface="Calibri" panose="020F0502020204030204" pitchFamily="34" charset="0"/>
                        </a:rPr>
                        <a:t>48</a:t>
                      </a:r>
                    </a:p>
                  </a:txBody>
                  <a:tcPr marL="5261" marR="5261" marT="5261"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extLst>
                  <a:ext uri="{0D108BD9-81ED-4DB2-BD59-A6C34878D82A}">
                    <a16:rowId xmlns:a16="http://schemas.microsoft.com/office/drawing/2014/main" val="297247051"/>
                  </a:ext>
                </a:extLst>
              </a:tr>
            </a:tbl>
          </a:graphicData>
        </a:graphic>
      </p:graphicFrame>
      <p:sp>
        <p:nvSpPr>
          <p:cNvPr id="3" name="Slide Number Placeholder 2"/>
          <p:cNvSpPr>
            <a:spLocks noGrp="1"/>
          </p:cNvSpPr>
          <p:nvPr>
            <p:ph type="sldNum" sz="quarter" idx="4"/>
          </p:nvPr>
        </p:nvSpPr>
        <p:spPr/>
        <p:txBody>
          <a:bodyPr/>
          <a:lstStyle/>
          <a:p>
            <a:fld id="{974172A1-1CBF-0B40-9234-7D4D80EC19EA}" type="slidenum">
              <a:rPr lang="en-GB" smtClean="0"/>
              <a:pPr/>
              <a:t>10</a:t>
            </a:fld>
            <a:endParaRPr lang="en-GB" dirty="0"/>
          </a:p>
        </p:txBody>
      </p:sp>
      <p:sp>
        <p:nvSpPr>
          <p:cNvPr id="4" name="Title 3"/>
          <p:cNvSpPr>
            <a:spLocks noGrp="1"/>
          </p:cNvSpPr>
          <p:nvPr>
            <p:ph type="title"/>
          </p:nvPr>
        </p:nvSpPr>
        <p:spPr/>
        <p:txBody>
          <a:bodyPr/>
          <a:lstStyle/>
          <a:p>
            <a:r>
              <a:rPr lang="en-US" dirty="0" smtClean="0"/>
              <a:t>Deliverables &amp; milestones</a:t>
            </a:r>
            <a:endParaRPr lang="en-GB" dirty="0"/>
          </a:p>
        </p:txBody>
      </p:sp>
      <p:graphicFrame>
        <p:nvGraphicFramePr>
          <p:cNvPr id="9" name="Table 8"/>
          <p:cNvGraphicFramePr>
            <a:graphicFrameLocks noGrp="1"/>
          </p:cNvGraphicFramePr>
          <p:nvPr>
            <p:extLst>
              <p:ext uri="{D42A27DB-BD31-4B8C-83A1-F6EECF244321}">
                <p14:modId xmlns:p14="http://schemas.microsoft.com/office/powerpoint/2010/main" val="422437827"/>
              </p:ext>
            </p:extLst>
          </p:nvPr>
        </p:nvGraphicFramePr>
        <p:xfrm>
          <a:off x="1295400" y="1131068"/>
          <a:ext cx="2754363" cy="3305516"/>
        </p:xfrm>
        <a:graphic>
          <a:graphicData uri="http://schemas.openxmlformats.org/drawingml/2006/table">
            <a:tbl>
              <a:tblPr/>
              <a:tblGrid>
                <a:gridCol w="572335">
                  <a:extLst>
                    <a:ext uri="{9D8B030D-6E8A-4147-A177-3AD203B41FA5}">
                      <a16:colId xmlns:a16="http://schemas.microsoft.com/office/drawing/2014/main" val="685392937"/>
                    </a:ext>
                  </a:extLst>
                </a:gridCol>
                <a:gridCol w="1609693">
                  <a:extLst>
                    <a:ext uri="{9D8B030D-6E8A-4147-A177-3AD203B41FA5}">
                      <a16:colId xmlns:a16="http://schemas.microsoft.com/office/drawing/2014/main" val="2901147242"/>
                    </a:ext>
                  </a:extLst>
                </a:gridCol>
                <a:gridCol w="572335">
                  <a:extLst>
                    <a:ext uri="{9D8B030D-6E8A-4147-A177-3AD203B41FA5}">
                      <a16:colId xmlns:a16="http://schemas.microsoft.com/office/drawing/2014/main" val="1789693048"/>
                    </a:ext>
                  </a:extLst>
                </a:gridCol>
              </a:tblGrid>
              <a:tr h="214898">
                <a:tc>
                  <a:txBody>
                    <a:bodyPr/>
                    <a:lstStyle/>
                    <a:p>
                      <a:pPr algn="l" fontAlgn="b"/>
                      <a:r>
                        <a:rPr lang="en-GB" sz="1000" b="1" i="0" u="none" strike="noStrike">
                          <a:solidFill>
                            <a:srgbClr val="FFFFFF"/>
                          </a:solidFill>
                          <a:effectLst/>
                          <a:latin typeface="Calibri" panose="020F0502020204030204" pitchFamily="34" charset="0"/>
                        </a:rPr>
                        <a:t> </a:t>
                      </a:r>
                    </a:p>
                  </a:txBody>
                  <a:tcPr marL="7154" marR="7154" marT="7154"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5B9BD5"/>
                    </a:solidFill>
                  </a:tcPr>
                </a:tc>
                <a:tc>
                  <a:txBody>
                    <a:bodyPr/>
                    <a:lstStyle/>
                    <a:p>
                      <a:pPr algn="ctr" fontAlgn="b"/>
                      <a:r>
                        <a:rPr lang="en-GB" sz="1000" b="1" i="0" u="sng" strike="noStrike" dirty="0">
                          <a:solidFill>
                            <a:srgbClr val="FFFFFF"/>
                          </a:solidFill>
                          <a:effectLst/>
                          <a:latin typeface="Calibri" panose="020F0502020204030204" pitchFamily="34" charset="0"/>
                        </a:rPr>
                        <a:t>Deliverables</a:t>
                      </a:r>
                    </a:p>
                  </a:txBody>
                  <a:tcPr marL="7154" marR="7154" marT="7154"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5B9BD5"/>
                    </a:solidFill>
                  </a:tcPr>
                </a:tc>
                <a:tc>
                  <a:txBody>
                    <a:bodyPr/>
                    <a:lstStyle/>
                    <a:p>
                      <a:pPr algn="ctr" fontAlgn="b"/>
                      <a:r>
                        <a:rPr lang="en-GB" sz="1000" b="1" i="0" u="sng" strike="noStrike">
                          <a:solidFill>
                            <a:srgbClr val="FFFFFF"/>
                          </a:solidFill>
                          <a:effectLst/>
                          <a:latin typeface="Calibri" panose="020F0502020204030204" pitchFamily="34" charset="0"/>
                        </a:rPr>
                        <a:t>Month</a:t>
                      </a:r>
                    </a:p>
                  </a:txBody>
                  <a:tcPr marL="7154" marR="7154" marT="7154"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5B9BD5"/>
                    </a:solidFill>
                  </a:tcPr>
                </a:tc>
                <a:extLst>
                  <a:ext uri="{0D108BD9-81ED-4DB2-BD59-A6C34878D82A}">
                    <a16:rowId xmlns:a16="http://schemas.microsoft.com/office/drawing/2014/main" val="889583169"/>
                  </a:ext>
                </a:extLst>
              </a:tr>
              <a:tr h="171701">
                <a:tc>
                  <a:txBody>
                    <a:bodyPr/>
                    <a:lstStyle/>
                    <a:p>
                      <a:pPr algn="ctr" fontAlgn="b"/>
                      <a:r>
                        <a:rPr lang="en-GB" sz="1000" b="1" i="0" u="sng" strike="noStrike">
                          <a:solidFill>
                            <a:srgbClr val="FFFFFF"/>
                          </a:solidFill>
                          <a:effectLst/>
                          <a:latin typeface="Calibri" panose="020F0502020204030204" pitchFamily="34" charset="0"/>
                        </a:rPr>
                        <a:t> </a:t>
                      </a:r>
                    </a:p>
                  </a:txBody>
                  <a:tcPr marL="7154" marR="7154" marT="7154"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2F75B5"/>
                    </a:solidFill>
                  </a:tcPr>
                </a:tc>
                <a:tc>
                  <a:txBody>
                    <a:bodyPr/>
                    <a:lstStyle/>
                    <a:p>
                      <a:pPr algn="l" fontAlgn="b"/>
                      <a:r>
                        <a:rPr lang="en-GB" sz="1000" b="0" i="0" u="none" strike="noStrike">
                          <a:solidFill>
                            <a:srgbClr val="000000"/>
                          </a:solidFill>
                          <a:effectLst/>
                          <a:latin typeface="Calibri" panose="020F0502020204030204" pitchFamily="34" charset="0"/>
                        </a:rPr>
                        <a:t> </a:t>
                      </a:r>
                    </a:p>
                  </a:txBody>
                  <a:tcPr marL="7154" marR="7154" marT="7154"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b"/>
                      <a:r>
                        <a:rPr lang="en-GB" sz="1000" b="0" i="0" u="none" strike="noStrike">
                          <a:solidFill>
                            <a:srgbClr val="000000"/>
                          </a:solidFill>
                          <a:effectLst/>
                          <a:latin typeface="Calibri" panose="020F0502020204030204" pitchFamily="34" charset="0"/>
                        </a:rPr>
                        <a:t> </a:t>
                      </a:r>
                    </a:p>
                  </a:txBody>
                  <a:tcPr marL="7154" marR="7154" marT="7154"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extLst>
                  <a:ext uri="{0D108BD9-81ED-4DB2-BD59-A6C34878D82A}">
                    <a16:rowId xmlns:a16="http://schemas.microsoft.com/office/drawing/2014/main" val="2353200159"/>
                  </a:ext>
                </a:extLst>
              </a:tr>
              <a:tr h="171701">
                <a:tc>
                  <a:txBody>
                    <a:bodyPr/>
                    <a:lstStyle/>
                    <a:p>
                      <a:pPr algn="ctr" fontAlgn="b"/>
                      <a:r>
                        <a:rPr lang="en-GB" sz="1000" b="1" i="0" u="sng" strike="noStrike">
                          <a:solidFill>
                            <a:srgbClr val="FFFFFF"/>
                          </a:solidFill>
                          <a:effectLst/>
                          <a:latin typeface="Calibri" panose="020F0502020204030204" pitchFamily="34" charset="0"/>
                        </a:rPr>
                        <a:t>D1.1</a:t>
                      </a:r>
                    </a:p>
                  </a:txBody>
                  <a:tcPr marL="7154" marR="7154" marT="7154"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2F75B5"/>
                    </a:solidFill>
                  </a:tcPr>
                </a:tc>
                <a:tc>
                  <a:txBody>
                    <a:bodyPr/>
                    <a:lstStyle/>
                    <a:p>
                      <a:pPr algn="l" fontAlgn="b"/>
                      <a:r>
                        <a:rPr lang="en-GB" sz="1000" b="0" i="0" u="none" strike="noStrike">
                          <a:solidFill>
                            <a:srgbClr val="000000"/>
                          </a:solidFill>
                          <a:effectLst/>
                          <a:latin typeface="Calibri" panose="020F0502020204030204" pitchFamily="34" charset="0"/>
                        </a:rPr>
                        <a:t>Data man. Plan</a:t>
                      </a:r>
                    </a:p>
                  </a:txBody>
                  <a:tcPr marL="7154" marR="7154" marT="7154"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r" fontAlgn="b"/>
                      <a:r>
                        <a:rPr lang="en-GB" sz="1000" b="0" i="0" u="none" strike="noStrike">
                          <a:solidFill>
                            <a:srgbClr val="000000"/>
                          </a:solidFill>
                          <a:effectLst/>
                          <a:latin typeface="Calibri" panose="020F0502020204030204" pitchFamily="34" charset="0"/>
                        </a:rPr>
                        <a:t>5</a:t>
                      </a:r>
                    </a:p>
                  </a:txBody>
                  <a:tcPr marL="7154" marR="7154" marT="7154"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extLst>
                  <a:ext uri="{0D108BD9-81ED-4DB2-BD59-A6C34878D82A}">
                    <a16:rowId xmlns:a16="http://schemas.microsoft.com/office/drawing/2014/main" val="419187354"/>
                  </a:ext>
                </a:extLst>
              </a:tr>
              <a:tr h="171701">
                <a:tc>
                  <a:txBody>
                    <a:bodyPr/>
                    <a:lstStyle/>
                    <a:p>
                      <a:pPr algn="ctr" fontAlgn="b"/>
                      <a:r>
                        <a:rPr lang="en-GB" sz="1000" b="1" i="0" u="sng" strike="noStrike">
                          <a:solidFill>
                            <a:srgbClr val="FFFFFF"/>
                          </a:solidFill>
                          <a:effectLst/>
                          <a:latin typeface="Calibri" panose="020F0502020204030204" pitchFamily="34" charset="0"/>
                        </a:rPr>
                        <a:t>D1.2</a:t>
                      </a:r>
                    </a:p>
                  </a:txBody>
                  <a:tcPr marL="7154" marR="7154" marT="7154"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2F75B5"/>
                    </a:solidFill>
                  </a:tcPr>
                </a:tc>
                <a:tc>
                  <a:txBody>
                    <a:bodyPr/>
                    <a:lstStyle/>
                    <a:p>
                      <a:pPr algn="l" fontAlgn="b"/>
                      <a:r>
                        <a:rPr lang="en-GB" sz="1000" b="0" i="0" u="none" strike="noStrike">
                          <a:solidFill>
                            <a:srgbClr val="000000"/>
                          </a:solidFill>
                          <a:effectLst/>
                          <a:latin typeface="Calibri" panose="020F0502020204030204" pitchFamily="34" charset="0"/>
                        </a:rPr>
                        <a:t>Prelim report n 1</a:t>
                      </a:r>
                    </a:p>
                  </a:txBody>
                  <a:tcPr marL="7154" marR="7154" marT="7154"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r" fontAlgn="b"/>
                      <a:r>
                        <a:rPr lang="en-GB" sz="1000" b="0" i="0" u="none" strike="noStrike">
                          <a:solidFill>
                            <a:srgbClr val="000000"/>
                          </a:solidFill>
                          <a:effectLst/>
                          <a:latin typeface="Calibri" panose="020F0502020204030204" pitchFamily="34" charset="0"/>
                        </a:rPr>
                        <a:t>12</a:t>
                      </a:r>
                    </a:p>
                  </a:txBody>
                  <a:tcPr marL="7154" marR="7154" marT="7154"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extLst>
                  <a:ext uri="{0D108BD9-81ED-4DB2-BD59-A6C34878D82A}">
                    <a16:rowId xmlns:a16="http://schemas.microsoft.com/office/drawing/2014/main" val="4153654148"/>
                  </a:ext>
                </a:extLst>
              </a:tr>
              <a:tr h="171701">
                <a:tc>
                  <a:txBody>
                    <a:bodyPr/>
                    <a:lstStyle/>
                    <a:p>
                      <a:pPr algn="ctr" fontAlgn="b"/>
                      <a:r>
                        <a:rPr lang="en-GB" sz="1000" b="1" i="0" u="sng" strike="noStrike">
                          <a:solidFill>
                            <a:srgbClr val="FFFFFF"/>
                          </a:solidFill>
                          <a:effectLst/>
                          <a:latin typeface="Calibri" panose="020F0502020204030204" pitchFamily="34" charset="0"/>
                        </a:rPr>
                        <a:t>D1.3</a:t>
                      </a:r>
                    </a:p>
                  </a:txBody>
                  <a:tcPr marL="7154" marR="7154" marT="7154"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2F75B5"/>
                    </a:solidFill>
                  </a:tcPr>
                </a:tc>
                <a:tc>
                  <a:txBody>
                    <a:bodyPr/>
                    <a:lstStyle/>
                    <a:p>
                      <a:pPr algn="l" fontAlgn="b"/>
                      <a:r>
                        <a:rPr lang="en-GB" sz="1000" b="0" i="0" u="none" strike="noStrike">
                          <a:solidFill>
                            <a:srgbClr val="000000"/>
                          </a:solidFill>
                          <a:effectLst/>
                          <a:latin typeface="Calibri" panose="020F0502020204030204" pitchFamily="34" charset="0"/>
                        </a:rPr>
                        <a:t>Preliminary report n.2 </a:t>
                      </a:r>
                    </a:p>
                  </a:txBody>
                  <a:tcPr marL="7154" marR="7154" marT="7154"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r" fontAlgn="b"/>
                      <a:r>
                        <a:rPr lang="en-GB" sz="1000" b="0" i="0" u="none" strike="noStrike">
                          <a:solidFill>
                            <a:srgbClr val="000000"/>
                          </a:solidFill>
                          <a:effectLst/>
                          <a:latin typeface="Calibri" panose="020F0502020204030204" pitchFamily="34" charset="0"/>
                        </a:rPr>
                        <a:t>24</a:t>
                      </a:r>
                    </a:p>
                  </a:txBody>
                  <a:tcPr marL="7154" marR="7154" marT="7154"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extLst>
                  <a:ext uri="{0D108BD9-81ED-4DB2-BD59-A6C34878D82A}">
                    <a16:rowId xmlns:a16="http://schemas.microsoft.com/office/drawing/2014/main" val="2525792325"/>
                  </a:ext>
                </a:extLst>
              </a:tr>
              <a:tr h="171701">
                <a:tc>
                  <a:txBody>
                    <a:bodyPr/>
                    <a:lstStyle/>
                    <a:p>
                      <a:pPr algn="ctr" fontAlgn="b"/>
                      <a:r>
                        <a:rPr lang="en-GB" sz="1000" b="1" i="0" u="sng" strike="noStrike">
                          <a:solidFill>
                            <a:srgbClr val="FFFFFF"/>
                          </a:solidFill>
                          <a:effectLst/>
                          <a:latin typeface="Calibri" panose="020F0502020204030204" pitchFamily="34" charset="0"/>
                        </a:rPr>
                        <a:t>D4.1</a:t>
                      </a:r>
                    </a:p>
                  </a:txBody>
                  <a:tcPr marL="7154" marR="7154" marT="7154"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2F75B5"/>
                    </a:solidFill>
                  </a:tcPr>
                </a:tc>
                <a:tc>
                  <a:txBody>
                    <a:bodyPr/>
                    <a:lstStyle/>
                    <a:p>
                      <a:pPr algn="l" fontAlgn="b"/>
                      <a:r>
                        <a:rPr lang="en-GB" sz="1000" b="0" i="0" u="none" strike="noStrike">
                          <a:solidFill>
                            <a:srgbClr val="000000"/>
                          </a:solidFill>
                          <a:effectLst/>
                          <a:latin typeface="Calibri" panose="020F0502020204030204" pitchFamily="34" charset="0"/>
                        </a:rPr>
                        <a:t>BDSIM</a:t>
                      </a:r>
                    </a:p>
                  </a:txBody>
                  <a:tcPr marL="7154" marR="7154" marT="7154"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r" fontAlgn="b"/>
                      <a:r>
                        <a:rPr lang="en-GB" sz="1000" b="0" i="0" u="none" strike="noStrike">
                          <a:solidFill>
                            <a:srgbClr val="000000"/>
                          </a:solidFill>
                          <a:effectLst/>
                          <a:latin typeface="Calibri" panose="020F0502020204030204" pitchFamily="34" charset="0"/>
                        </a:rPr>
                        <a:t>24</a:t>
                      </a:r>
                    </a:p>
                  </a:txBody>
                  <a:tcPr marL="7154" marR="7154" marT="7154"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extLst>
                  <a:ext uri="{0D108BD9-81ED-4DB2-BD59-A6C34878D82A}">
                    <a16:rowId xmlns:a16="http://schemas.microsoft.com/office/drawing/2014/main" val="717782957"/>
                  </a:ext>
                </a:extLst>
              </a:tr>
              <a:tr h="171701">
                <a:tc>
                  <a:txBody>
                    <a:bodyPr/>
                    <a:lstStyle/>
                    <a:p>
                      <a:pPr algn="ctr" fontAlgn="b"/>
                      <a:r>
                        <a:rPr lang="en-GB" sz="1000" b="1" i="0" u="sng" strike="noStrike">
                          <a:solidFill>
                            <a:srgbClr val="FFFFFF"/>
                          </a:solidFill>
                          <a:effectLst/>
                          <a:latin typeface="Calibri" panose="020F0502020204030204" pitchFamily="34" charset="0"/>
                        </a:rPr>
                        <a:t>D2.1</a:t>
                      </a:r>
                    </a:p>
                  </a:txBody>
                  <a:tcPr marL="7154" marR="7154" marT="7154"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2F75B5"/>
                    </a:solidFill>
                  </a:tcPr>
                </a:tc>
                <a:tc>
                  <a:txBody>
                    <a:bodyPr/>
                    <a:lstStyle/>
                    <a:p>
                      <a:pPr algn="l" fontAlgn="b"/>
                      <a:r>
                        <a:rPr lang="en-GB" sz="1000" b="0" i="0" u="none" strike="noStrike">
                          <a:solidFill>
                            <a:srgbClr val="000000"/>
                          </a:solidFill>
                          <a:effectLst/>
                          <a:latin typeface="Calibri" panose="020F0502020204030204" pitchFamily="34" charset="0"/>
                        </a:rPr>
                        <a:t>Beam induced back</a:t>
                      </a:r>
                    </a:p>
                  </a:txBody>
                  <a:tcPr marL="7154" marR="7154" marT="7154"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r" fontAlgn="b"/>
                      <a:r>
                        <a:rPr lang="en-GB" sz="1000" b="0" i="0" u="none" strike="noStrike">
                          <a:solidFill>
                            <a:srgbClr val="000000"/>
                          </a:solidFill>
                          <a:effectLst/>
                          <a:latin typeface="Calibri" panose="020F0502020204030204" pitchFamily="34" charset="0"/>
                        </a:rPr>
                        <a:t>30</a:t>
                      </a:r>
                    </a:p>
                  </a:txBody>
                  <a:tcPr marL="7154" marR="7154" marT="7154"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extLst>
                  <a:ext uri="{0D108BD9-81ED-4DB2-BD59-A6C34878D82A}">
                    <a16:rowId xmlns:a16="http://schemas.microsoft.com/office/drawing/2014/main" val="805421350"/>
                  </a:ext>
                </a:extLst>
              </a:tr>
              <a:tr h="171701">
                <a:tc>
                  <a:txBody>
                    <a:bodyPr/>
                    <a:lstStyle/>
                    <a:p>
                      <a:pPr algn="ctr" fontAlgn="b"/>
                      <a:r>
                        <a:rPr lang="en-GB" sz="1000" b="1" i="0" u="sng" strike="noStrike">
                          <a:solidFill>
                            <a:srgbClr val="FFFFFF"/>
                          </a:solidFill>
                          <a:effectLst/>
                          <a:latin typeface="Calibri" panose="020F0502020204030204" pitchFamily="34" charset="0"/>
                        </a:rPr>
                        <a:t>D4.2</a:t>
                      </a:r>
                    </a:p>
                  </a:txBody>
                  <a:tcPr marL="7154" marR="7154" marT="7154"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2F75B5"/>
                    </a:solidFill>
                  </a:tcPr>
                </a:tc>
                <a:tc>
                  <a:txBody>
                    <a:bodyPr/>
                    <a:lstStyle/>
                    <a:p>
                      <a:pPr algn="l" fontAlgn="b"/>
                      <a:r>
                        <a:rPr lang="en-GB" sz="1000" b="0" i="0" u="none" strike="noStrike">
                          <a:solidFill>
                            <a:srgbClr val="000000"/>
                          </a:solidFill>
                          <a:effectLst/>
                          <a:latin typeface="Calibri" panose="020F0502020204030204" pitchFamily="34" charset="0"/>
                        </a:rPr>
                        <a:t>Prelim report</a:t>
                      </a:r>
                    </a:p>
                  </a:txBody>
                  <a:tcPr marL="7154" marR="7154" marT="7154"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r" fontAlgn="b"/>
                      <a:r>
                        <a:rPr lang="en-GB" sz="1000" b="0" i="0" u="none" strike="noStrike">
                          <a:solidFill>
                            <a:srgbClr val="000000"/>
                          </a:solidFill>
                          <a:effectLst/>
                          <a:latin typeface="Calibri" panose="020F0502020204030204" pitchFamily="34" charset="0"/>
                        </a:rPr>
                        <a:t>33</a:t>
                      </a:r>
                    </a:p>
                  </a:txBody>
                  <a:tcPr marL="7154" marR="7154" marT="7154"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extLst>
                  <a:ext uri="{0D108BD9-81ED-4DB2-BD59-A6C34878D82A}">
                    <a16:rowId xmlns:a16="http://schemas.microsoft.com/office/drawing/2014/main" val="2649806954"/>
                  </a:ext>
                </a:extLst>
              </a:tr>
              <a:tr h="171701">
                <a:tc>
                  <a:txBody>
                    <a:bodyPr/>
                    <a:lstStyle/>
                    <a:p>
                      <a:pPr algn="ctr" fontAlgn="b"/>
                      <a:r>
                        <a:rPr lang="en-GB" sz="1000" b="1" i="0" u="sng" strike="noStrike">
                          <a:solidFill>
                            <a:srgbClr val="FFFFFF"/>
                          </a:solidFill>
                          <a:effectLst/>
                          <a:latin typeface="Calibri" panose="020F0502020204030204" pitchFamily="34" charset="0"/>
                        </a:rPr>
                        <a:t>D7.1</a:t>
                      </a:r>
                    </a:p>
                  </a:txBody>
                  <a:tcPr marL="7154" marR="7154" marT="7154"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2F75B5"/>
                    </a:solidFill>
                  </a:tcPr>
                </a:tc>
                <a:tc>
                  <a:txBody>
                    <a:bodyPr/>
                    <a:lstStyle/>
                    <a:p>
                      <a:pPr algn="l" fontAlgn="b"/>
                      <a:r>
                        <a:rPr lang="en-GB" sz="1000" b="0" i="0" u="none" strike="noStrike">
                          <a:solidFill>
                            <a:srgbClr val="000000"/>
                          </a:solidFill>
                          <a:effectLst/>
                          <a:latin typeface="Calibri" panose="020F0502020204030204" pitchFamily="34" charset="0"/>
                        </a:rPr>
                        <a:t> Interm. Report</a:t>
                      </a:r>
                    </a:p>
                  </a:txBody>
                  <a:tcPr marL="7154" marR="7154" marT="7154"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r" fontAlgn="b"/>
                      <a:r>
                        <a:rPr lang="en-GB" sz="1000" b="0" i="0" u="none" strike="noStrike">
                          <a:solidFill>
                            <a:srgbClr val="000000"/>
                          </a:solidFill>
                          <a:effectLst/>
                          <a:latin typeface="Calibri" panose="020F0502020204030204" pitchFamily="34" charset="0"/>
                        </a:rPr>
                        <a:t>33</a:t>
                      </a:r>
                    </a:p>
                  </a:txBody>
                  <a:tcPr marL="7154" marR="7154" marT="7154"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extLst>
                  <a:ext uri="{0D108BD9-81ED-4DB2-BD59-A6C34878D82A}">
                    <a16:rowId xmlns:a16="http://schemas.microsoft.com/office/drawing/2014/main" val="1045652481"/>
                  </a:ext>
                </a:extLst>
              </a:tr>
              <a:tr h="171701">
                <a:tc>
                  <a:txBody>
                    <a:bodyPr/>
                    <a:lstStyle/>
                    <a:p>
                      <a:pPr algn="ctr" fontAlgn="b"/>
                      <a:r>
                        <a:rPr lang="en-GB" sz="1000" b="1" i="0" u="sng" strike="noStrike">
                          <a:solidFill>
                            <a:srgbClr val="FFFFFF"/>
                          </a:solidFill>
                          <a:effectLst/>
                          <a:latin typeface="Calibri" panose="020F0502020204030204" pitchFamily="34" charset="0"/>
                        </a:rPr>
                        <a:t>D1.4</a:t>
                      </a:r>
                    </a:p>
                  </a:txBody>
                  <a:tcPr marL="7154" marR="7154" marT="7154"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2F75B5"/>
                    </a:solidFill>
                  </a:tcPr>
                </a:tc>
                <a:tc>
                  <a:txBody>
                    <a:bodyPr/>
                    <a:lstStyle/>
                    <a:p>
                      <a:pPr algn="l" fontAlgn="b"/>
                      <a:r>
                        <a:rPr lang="en-GB" sz="1000" b="0" i="0" u="none" strike="noStrike">
                          <a:solidFill>
                            <a:srgbClr val="000000"/>
                          </a:solidFill>
                          <a:effectLst/>
                          <a:latin typeface="Calibri" panose="020F0502020204030204" pitchFamily="34" charset="0"/>
                        </a:rPr>
                        <a:t>Intermediate report</a:t>
                      </a:r>
                    </a:p>
                  </a:txBody>
                  <a:tcPr marL="7154" marR="7154" marT="7154"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r" fontAlgn="b"/>
                      <a:r>
                        <a:rPr lang="en-GB" sz="1000" b="0" i="0" u="none" strike="noStrike">
                          <a:solidFill>
                            <a:srgbClr val="000000"/>
                          </a:solidFill>
                          <a:effectLst/>
                          <a:latin typeface="Calibri" panose="020F0502020204030204" pitchFamily="34" charset="0"/>
                        </a:rPr>
                        <a:t>36</a:t>
                      </a:r>
                    </a:p>
                  </a:txBody>
                  <a:tcPr marL="7154" marR="7154" marT="7154"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extLst>
                  <a:ext uri="{0D108BD9-81ED-4DB2-BD59-A6C34878D82A}">
                    <a16:rowId xmlns:a16="http://schemas.microsoft.com/office/drawing/2014/main" val="3991605127"/>
                  </a:ext>
                </a:extLst>
              </a:tr>
              <a:tr h="171701">
                <a:tc>
                  <a:txBody>
                    <a:bodyPr/>
                    <a:lstStyle/>
                    <a:p>
                      <a:pPr algn="ctr" fontAlgn="b"/>
                      <a:r>
                        <a:rPr lang="en-GB" sz="1000" b="1" i="0" u="sng" strike="noStrike">
                          <a:solidFill>
                            <a:srgbClr val="FFFFFF"/>
                          </a:solidFill>
                          <a:effectLst/>
                          <a:latin typeface="Calibri" panose="020F0502020204030204" pitchFamily="34" charset="0"/>
                        </a:rPr>
                        <a:t>D2.2</a:t>
                      </a:r>
                    </a:p>
                  </a:txBody>
                  <a:tcPr marL="7154" marR="7154" marT="7154"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2F75B5"/>
                    </a:solidFill>
                  </a:tcPr>
                </a:tc>
                <a:tc>
                  <a:txBody>
                    <a:bodyPr/>
                    <a:lstStyle/>
                    <a:p>
                      <a:pPr algn="l" fontAlgn="b"/>
                      <a:r>
                        <a:rPr lang="en-GB" sz="1000" b="0" i="0" u="none" strike="noStrike">
                          <a:solidFill>
                            <a:srgbClr val="000000"/>
                          </a:solidFill>
                          <a:effectLst/>
                          <a:latin typeface="Calibri" panose="020F0502020204030204" pitchFamily="34" charset="0"/>
                        </a:rPr>
                        <a:t>Detector performance</a:t>
                      </a:r>
                    </a:p>
                  </a:txBody>
                  <a:tcPr marL="7154" marR="7154" marT="7154"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r" fontAlgn="b"/>
                      <a:r>
                        <a:rPr lang="en-GB" sz="1000" b="0" i="0" u="none" strike="noStrike">
                          <a:solidFill>
                            <a:srgbClr val="000000"/>
                          </a:solidFill>
                          <a:effectLst/>
                          <a:latin typeface="Calibri" panose="020F0502020204030204" pitchFamily="34" charset="0"/>
                        </a:rPr>
                        <a:t>36</a:t>
                      </a:r>
                    </a:p>
                  </a:txBody>
                  <a:tcPr marL="7154" marR="7154" marT="7154"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extLst>
                  <a:ext uri="{0D108BD9-81ED-4DB2-BD59-A6C34878D82A}">
                    <a16:rowId xmlns:a16="http://schemas.microsoft.com/office/drawing/2014/main" val="3969214096"/>
                  </a:ext>
                </a:extLst>
              </a:tr>
              <a:tr h="171701">
                <a:tc>
                  <a:txBody>
                    <a:bodyPr/>
                    <a:lstStyle/>
                    <a:p>
                      <a:pPr algn="ctr" fontAlgn="b"/>
                      <a:r>
                        <a:rPr lang="en-GB" sz="1000" b="1" i="0" u="sng" strike="noStrike">
                          <a:solidFill>
                            <a:srgbClr val="FFFFFF"/>
                          </a:solidFill>
                          <a:effectLst/>
                          <a:latin typeface="Calibri" panose="020F0502020204030204" pitchFamily="34" charset="0"/>
                        </a:rPr>
                        <a:t>D6.1</a:t>
                      </a:r>
                    </a:p>
                  </a:txBody>
                  <a:tcPr marL="7154" marR="7154" marT="7154"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2F75B5"/>
                    </a:solidFill>
                  </a:tcPr>
                </a:tc>
                <a:tc>
                  <a:txBody>
                    <a:bodyPr/>
                    <a:lstStyle/>
                    <a:p>
                      <a:pPr algn="l" fontAlgn="b"/>
                      <a:r>
                        <a:rPr lang="en-GB" sz="1000" b="0" i="0" u="none" strike="noStrike">
                          <a:solidFill>
                            <a:srgbClr val="000000"/>
                          </a:solidFill>
                          <a:effectLst/>
                          <a:latin typeface="Calibri" panose="020F0502020204030204" pitchFamily="34" charset="0"/>
                        </a:rPr>
                        <a:t>Power source rep</a:t>
                      </a:r>
                    </a:p>
                  </a:txBody>
                  <a:tcPr marL="7154" marR="7154" marT="7154"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r" fontAlgn="b"/>
                      <a:r>
                        <a:rPr lang="en-GB" sz="1000" b="0" i="0" u="none" strike="noStrike">
                          <a:solidFill>
                            <a:srgbClr val="000000"/>
                          </a:solidFill>
                          <a:effectLst/>
                          <a:latin typeface="Calibri" panose="020F0502020204030204" pitchFamily="34" charset="0"/>
                        </a:rPr>
                        <a:t>42</a:t>
                      </a:r>
                    </a:p>
                  </a:txBody>
                  <a:tcPr marL="7154" marR="7154" marT="7154"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extLst>
                  <a:ext uri="{0D108BD9-81ED-4DB2-BD59-A6C34878D82A}">
                    <a16:rowId xmlns:a16="http://schemas.microsoft.com/office/drawing/2014/main" val="2631499371"/>
                  </a:ext>
                </a:extLst>
              </a:tr>
              <a:tr h="171701">
                <a:tc>
                  <a:txBody>
                    <a:bodyPr/>
                    <a:lstStyle/>
                    <a:p>
                      <a:pPr algn="ctr" fontAlgn="b"/>
                      <a:r>
                        <a:rPr lang="en-GB" sz="1000" b="1" i="0" u="sng" strike="noStrike">
                          <a:solidFill>
                            <a:srgbClr val="FFFFFF"/>
                          </a:solidFill>
                          <a:effectLst/>
                          <a:latin typeface="Calibri" panose="020F0502020204030204" pitchFamily="34" charset="0"/>
                        </a:rPr>
                        <a:t>D5.1</a:t>
                      </a:r>
                    </a:p>
                  </a:txBody>
                  <a:tcPr marL="7154" marR="7154" marT="7154"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2F75B5"/>
                    </a:solidFill>
                  </a:tcPr>
                </a:tc>
                <a:tc>
                  <a:txBody>
                    <a:bodyPr/>
                    <a:lstStyle/>
                    <a:p>
                      <a:pPr algn="l" fontAlgn="b"/>
                      <a:r>
                        <a:rPr lang="en-GB" sz="1000" b="0" i="0" u="none" strike="noStrike">
                          <a:solidFill>
                            <a:srgbClr val="000000"/>
                          </a:solidFill>
                          <a:effectLst/>
                          <a:latin typeface="Calibri" panose="020F0502020204030204" pitchFamily="34" charset="0"/>
                        </a:rPr>
                        <a:t>Collider ring</a:t>
                      </a:r>
                    </a:p>
                  </a:txBody>
                  <a:tcPr marL="7154" marR="7154" marT="7154"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r" fontAlgn="b"/>
                      <a:r>
                        <a:rPr lang="en-GB" sz="1000" b="0" i="0" u="none" strike="noStrike">
                          <a:solidFill>
                            <a:srgbClr val="000000"/>
                          </a:solidFill>
                          <a:effectLst/>
                          <a:latin typeface="Calibri" panose="020F0502020204030204" pitchFamily="34" charset="0"/>
                        </a:rPr>
                        <a:t>44</a:t>
                      </a:r>
                    </a:p>
                  </a:txBody>
                  <a:tcPr marL="7154" marR="7154" marT="7154"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extLst>
                  <a:ext uri="{0D108BD9-81ED-4DB2-BD59-A6C34878D82A}">
                    <a16:rowId xmlns:a16="http://schemas.microsoft.com/office/drawing/2014/main" val="3316051681"/>
                  </a:ext>
                </a:extLst>
              </a:tr>
              <a:tr h="171701">
                <a:tc>
                  <a:txBody>
                    <a:bodyPr/>
                    <a:lstStyle/>
                    <a:p>
                      <a:pPr algn="ctr" fontAlgn="b"/>
                      <a:r>
                        <a:rPr lang="en-GB" sz="1000" b="1" i="0" u="sng" strike="noStrike">
                          <a:solidFill>
                            <a:srgbClr val="FFFFFF"/>
                          </a:solidFill>
                          <a:effectLst/>
                          <a:latin typeface="Calibri" panose="020F0502020204030204" pitchFamily="34" charset="0"/>
                        </a:rPr>
                        <a:t>D3.1</a:t>
                      </a:r>
                    </a:p>
                  </a:txBody>
                  <a:tcPr marL="7154" marR="7154" marT="7154"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2F75B5"/>
                    </a:solidFill>
                  </a:tcPr>
                </a:tc>
                <a:tc>
                  <a:txBody>
                    <a:bodyPr/>
                    <a:lstStyle/>
                    <a:p>
                      <a:pPr algn="l" fontAlgn="b"/>
                      <a:r>
                        <a:rPr lang="en-GB" sz="1000" b="0" i="0" u="none" strike="noStrike">
                          <a:solidFill>
                            <a:srgbClr val="000000"/>
                          </a:solidFill>
                          <a:effectLst/>
                          <a:latin typeface="Calibri" panose="020F0502020204030204" pitchFamily="34" charset="0"/>
                        </a:rPr>
                        <a:t>Consolidated report</a:t>
                      </a:r>
                    </a:p>
                  </a:txBody>
                  <a:tcPr marL="7154" marR="7154" marT="7154"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r" fontAlgn="b"/>
                      <a:r>
                        <a:rPr lang="en-GB" sz="1000" b="0" i="0" u="none" strike="noStrike">
                          <a:solidFill>
                            <a:srgbClr val="000000"/>
                          </a:solidFill>
                          <a:effectLst/>
                          <a:latin typeface="Calibri" panose="020F0502020204030204" pitchFamily="34" charset="0"/>
                        </a:rPr>
                        <a:t>45</a:t>
                      </a:r>
                    </a:p>
                  </a:txBody>
                  <a:tcPr marL="7154" marR="7154" marT="7154"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extLst>
                  <a:ext uri="{0D108BD9-81ED-4DB2-BD59-A6C34878D82A}">
                    <a16:rowId xmlns:a16="http://schemas.microsoft.com/office/drawing/2014/main" val="1256084703"/>
                  </a:ext>
                </a:extLst>
              </a:tr>
              <a:tr h="171701">
                <a:tc>
                  <a:txBody>
                    <a:bodyPr/>
                    <a:lstStyle/>
                    <a:p>
                      <a:pPr algn="ctr" fontAlgn="b"/>
                      <a:r>
                        <a:rPr lang="en-GB" sz="1000" b="1" i="0" u="sng" strike="noStrike">
                          <a:solidFill>
                            <a:srgbClr val="FFFFFF"/>
                          </a:solidFill>
                          <a:effectLst/>
                          <a:latin typeface="Calibri" panose="020F0502020204030204" pitchFamily="34" charset="0"/>
                        </a:rPr>
                        <a:t>D4.3</a:t>
                      </a:r>
                    </a:p>
                  </a:txBody>
                  <a:tcPr marL="7154" marR="7154" marT="7154"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2F75B5"/>
                    </a:solidFill>
                  </a:tcPr>
                </a:tc>
                <a:tc>
                  <a:txBody>
                    <a:bodyPr/>
                    <a:lstStyle/>
                    <a:p>
                      <a:pPr algn="l" fontAlgn="b"/>
                      <a:r>
                        <a:rPr lang="en-GB" sz="1000" b="0" i="0" u="none" strike="noStrike">
                          <a:solidFill>
                            <a:srgbClr val="000000"/>
                          </a:solidFill>
                          <a:effectLst/>
                          <a:latin typeface="Calibri" panose="020F0502020204030204" pitchFamily="34" charset="0"/>
                        </a:rPr>
                        <a:t>Consolidated report</a:t>
                      </a:r>
                    </a:p>
                  </a:txBody>
                  <a:tcPr marL="7154" marR="7154" marT="7154"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r" fontAlgn="b"/>
                      <a:r>
                        <a:rPr lang="en-GB" sz="1000" b="0" i="0" u="none" strike="noStrike">
                          <a:solidFill>
                            <a:srgbClr val="000000"/>
                          </a:solidFill>
                          <a:effectLst/>
                          <a:latin typeface="Calibri" panose="020F0502020204030204" pitchFamily="34" charset="0"/>
                        </a:rPr>
                        <a:t>45</a:t>
                      </a:r>
                    </a:p>
                  </a:txBody>
                  <a:tcPr marL="7154" marR="7154" marT="7154"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extLst>
                  <a:ext uri="{0D108BD9-81ED-4DB2-BD59-A6C34878D82A}">
                    <a16:rowId xmlns:a16="http://schemas.microsoft.com/office/drawing/2014/main" val="3049826159"/>
                  </a:ext>
                </a:extLst>
              </a:tr>
              <a:tr h="171701">
                <a:tc>
                  <a:txBody>
                    <a:bodyPr/>
                    <a:lstStyle/>
                    <a:p>
                      <a:pPr algn="ctr" fontAlgn="b"/>
                      <a:r>
                        <a:rPr lang="en-GB" sz="1000" b="1" i="0" u="sng" strike="noStrike">
                          <a:solidFill>
                            <a:srgbClr val="FFFFFF"/>
                          </a:solidFill>
                          <a:effectLst/>
                          <a:latin typeface="Calibri" panose="020F0502020204030204" pitchFamily="34" charset="0"/>
                        </a:rPr>
                        <a:t>D5.2</a:t>
                      </a:r>
                    </a:p>
                  </a:txBody>
                  <a:tcPr marL="7154" marR="7154" marT="7154"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2F75B5"/>
                    </a:solidFill>
                  </a:tcPr>
                </a:tc>
                <a:tc>
                  <a:txBody>
                    <a:bodyPr/>
                    <a:lstStyle/>
                    <a:p>
                      <a:pPr algn="l" fontAlgn="b"/>
                      <a:r>
                        <a:rPr lang="en-GB" sz="1000" b="0" i="0" u="none" strike="noStrike">
                          <a:solidFill>
                            <a:srgbClr val="000000"/>
                          </a:solidFill>
                          <a:effectLst/>
                          <a:latin typeface="Calibri" panose="020F0502020204030204" pitchFamily="34" charset="0"/>
                        </a:rPr>
                        <a:t>HE complex</a:t>
                      </a:r>
                    </a:p>
                  </a:txBody>
                  <a:tcPr marL="7154" marR="7154" marT="7154"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r" fontAlgn="b"/>
                      <a:r>
                        <a:rPr lang="en-GB" sz="1000" b="0" i="0" u="none" strike="noStrike">
                          <a:solidFill>
                            <a:srgbClr val="000000"/>
                          </a:solidFill>
                          <a:effectLst/>
                          <a:latin typeface="Calibri" panose="020F0502020204030204" pitchFamily="34" charset="0"/>
                        </a:rPr>
                        <a:t>45</a:t>
                      </a:r>
                    </a:p>
                  </a:txBody>
                  <a:tcPr marL="7154" marR="7154" marT="7154"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extLst>
                  <a:ext uri="{0D108BD9-81ED-4DB2-BD59-A6C34878D82A}">
                    <a16:rowId xmlns:a16="http://schemas.microsoft.com/office/drawing/2014/main" val="1350163717"/>
                  </a:ext>
                </a:extLst>
              </a:tr>
              <a:tr h="171701">
                <a:tc>
                  <a:txBody>
                    <a:bodyPr/>
                    <a:lstStyle/>
                    <a:p>
                      <a:pPr algn="ctr" fontAlgn="b"/>
                      <a:r>
                        <a:rPr lang="en-GB" sz="1000" b="1" i="0" u="sng" strike="noStrike">
                          <a:solidFill>
                            <a:srgbClr val="FFFFFF"/>
                          </a:solidFill>
                          <a:effectLst/>
                          <a:latin typeface="Calibri" panose="020F0502020204030204" pitchFamily="34" charset="0"/>
                        </a:rPr>
                        <a:t>D6.2</a:t>
                      </a:r>
                    </a:p>
                  </a:txBody>
                  <a:tcPr marL="7154" marR="7154" marT="7154"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2F75B5"/>
                    </a:solidFill>
                  </a:tcPr>
                </a:tc>
                <a:tc>
                  <a:txBody>
                    <a:bodyPr/>
                    <a:lstStyle/>
                    <a:p>
                      <a:pPr algn="l" fontAlgn="b"/>
                      <a:r>
                        <a:rPr lang="en-GB" sz="1000" b="0" i="0" u="none" strike="noStrike" dirty="0">
                          <a:solidFill>
                            <a:srgbClr val="000000"/>
                          </a:solidFill>
                          <a:effectLst/>
                          <a:latin typeface="Calibri" panose="020F0502020204030204" pitchFamily="34" charset="0"/>
                        </a:rPr>
                        <a:t>RF report</a:t>
                      </a:r>
                    </a:p>
                  </a:txBody>
                  <a:tcPr marL="7154" marR="7154" marT="7154"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r" fontAlgn="b"/>
                      <a:r>
                        <a:rPr lang="en-GB" sz="1000" b="0" i="0" u="none" strike="noStrike">
                          <a:solidFill>
                            <a:srgbClr val="000000"/>
                          </a:solidFill>
                          <a:effectLst/>
                          <a:latin typeface="Calibri" panose="020F0502020204030204" pitchFamily="34" charset="0"/>
                        </a:rPr>
                        <a:t>45</a:t>
                      </a:r>
                    </a:p>
                  </a:txBody>
                  <a:tcPr marL="7154" marR="7154" marT="7154"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extLst>
                  <a:ext uri="{0D108BD9-81ED-4DB2-BD59-A6C34878D82A}">
                    <a16:rowId xmlns:a16="http://schemas.microsoft.com/office/drawing/2014/main" val="1437719171"/>
                  </a:ext>
                </a:extLst>
              </a:tr>
              <a:tr h="171701">
                <a:tc>
                  <a:txBody>
                    <a:bodyPr/>
                    <a:lstStyle/>
                    <a:p>
                      <a:pPr algn="ctr" fontAlgn="b"/>
                      <a:r>
                        <a:rPr lang="en-GB" sz="1000" b="1" i="0" u="sng" strike="noStrike">
                          <a:solidFill>
                            <a:srgbClr val="FFFFFF"/>
                          </a:solidFill>
                          <a:effectLst/>
                          <a:latin typeface="Calibri" panose="020F0502020204030204" pitchFamily="34" charset="0"/>
                        </a:rPr>
                        <a:t>D7.2</a:t>
                      </a:r>
                    </a:p>
                  </a:txBody>
                  <a:tcPr marL="7154" marR="7154" marT="7154"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2F75B5"/>
                    </a:solidFill>
                  </a:tcPr>
                </a:tc>
                <a:tc>
                  <a:txBody>
                    <a:bodyPr/>
                    <a:lstStyle/>
                    <a:p>
                      <a:pPr algn="l" fontAlgn="b"/>
                      <a:r>
                        <a:rPr lang="en-GB" sz="1000" b="0" i="0" u="none" strike="noStrike" dirty="0">
                          <a:solidFill>
                            <a:srgbClr val="000000"/>
                          </a:solidFill>
                          <a:effectLst/>
                          <a:latin typeface="Calibri" panose="020F0502020204030204" pitchFamily="34" charset="0"/>
                        </a:rPr>
                        <a:t>Consolidated report</a:t>
                      </a:r>
                    </a:p>
                  </a:txBody>
                  <a:tcPr marL="7154" marR="7154" marT="7154"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r" fontAlgn="b"/>
                      <a:r>
                        <a:rPr lang="en-GB" sz="1000" b="0" i="0" u="none" strike="noStrike">
                          <a:solidFill>
                            <a:srgbClr val="000000"/>
                          </a:solidFill>
                          <a:effectLst/>
                          <a:latin typeface="Calibri" panose="020F0502020204030204" pitchFamily="34" charset="0"/>
                        </a:rPr>
                        <a:t>45</a:t>
                      </a:r>
                    </a:p>
                  </a:txBody>
                  <a:tcPr marL="7154" marR="7154" marT="7154"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extLst>
                  <a:ext uri="{0D108BD9-81ED-4DB2-BD59-A6C34878D82A}">
                    <a16:rowId xmlns:a16="http://schemas.microsoft.com/office/drawing/2014/main" val="214681543"/>
                  </a:ext>
                </a:extLst>
              </a:tr>
              <a:tr h="171701">
                <a:tc>
                  <a:txBody>
                    <a:bodyPr/>
                    <a:lstStyle/>
                    <a:p>
                      <a:pPr algn="ctr" fontAlgn="b"/>
                      <a:r>
                        <a:rPr lang="en-GB" sz="1000" b="1" i="0" u="sng" strike="noStrike">
                          <a:solidFill>
                            <a:srgbClr val="FFFFFF"/>
                          </a:solidFill>
                          <a:effectLst/>
                          <a:latin typeface="Calibri" panose="020F0502020204030204" pitchFamily="34" charset="0"/>
                        </a:rPr>
                        <a:t>D1.5</a:t>
                      </a:r>
                    </a:p>
                  </a:txBody>
                  <a:tcPr marL="7154" marR="7154" marT="7154"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2F75B5"/>
                    </a:solidFill>
                  </a:tcPr>
                </a:tc>
                <a:tc>
                  <a:txBody>
                    <a:bodyPr/>
                    <a:lstStyle/>
                    <a:p>
                      <a:pPr algn="l" fontAlgn="b"/>
                      <a:r>
                        <a:rPr lang="en-GB" sz="1000" b="0" i="0" u="none" strike="noStrike">
                          <a:solidFill>
                            <a:srgbClr val="000000"/>
                          </a:solidFill>
                          <a:effectLst/>
                          <a:latin typeface="Calibri" panose="020F0502020204030204" pitchFamily="34" charset="0"/>
                        </a:rPr>
                        <a:t>Consolidated report</a:t>
                      </a:r>
                    </a:p>
                  </a:txBody>
                  <a:tcPr marL="7154" marR="7154" marT="7154"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r" fontAlgn="b"/>
                      <a:r>
                        <a:rPr lang="en-GB" sz="1000" b="0" i="0" u="none" strike="noStrike" dirty="0">
                          <a:solidFill>
                            <a:srgbClr val="000000"/>
                          </a:solidFill>
                          <a:effectLst/>
                          <a:latin typeface="Calibri" panose="020F0502020204030204" pitchFamily="34" charset="0"/>
                        </a:rPr>
                        <a:t>48</a:t>
                      </a:r>
                    </a:p>
                  </a:txBody>
                  <a:tcPr marL="7154" marR="7154" marT="7154"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extLst>
                  <a:ext uri="{0D108BD9-81ED-4DB2-BD59-A6C34878D82A}">
                    <a16:rowId xmlns:a16="http://schemas.microsoft.com/office/drawing/2014/main" val="1617510272"/>
                  </a:ext>
                </a:extLst>
              </a:tr>
            </a:tbl>
          </a:graphicData>
        </a:graphic>
      </p:graphicFrame>
    </p:spTree>
    <p:extLst>
      <p:ext uri="{BB962C8B-B14F-4D97-AF65-F5344CB8AC3E}">
        <p14:creationId xmlns:p14="http://schemas.microsoft.com/office/powerpoint/2010/main" val="32757670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fld id="{974172A1-1CBF-0B40-9234-7D4D80EC19EA}" type="slidenum">
              <a:rPr lang="en-GB" smtClean="0"/>
              <a:pPr/>
              <a:t>11</a:t>
            </a:fld>
            <a:endParaRPr lang="en-GB" dirty="0"/>
          </a:p>
        </p:txBody>
      </p:sp>
      <p:sp>
        <p:nvSpPr>
          <p:cNvPr id="4" name="Title 3"/>
          <p:cNvSpPr>
            <a:spLocks noGrp="1"/>
          </p:cNvSpPr>
          <p:nvPr>
            <p:ph type="title"/>
          </p:nvPr>
        </p:nvSpPr>
        <p:spPr/>
        <p:txBody>
          <a:bodyPr/>
          <a:lstStyle/>
          <a:p>
            <a:r>
              <a:rPr lang="en-US" dirty="0" smtClean="0"/>
              <a:t>Deliverables &amp; milestones</a:t>
            </a:r>
            <a:br>
              <a:rPr lang="en-US" dirty="0" smtClean="0"/>
            </a:br>
            <a:r>
              <a:rPr lang="en-US" dirty="0" smtClean="0"/>
              <a:t>first year</a:t>
            </a:r>
            <a:endParaRPr lang="en-GB" dirty="0"/>
          </a:p>
        </p:txBody>
      </p:sp>
      <p:sp>
        <p:nvSpPr>
          <p:cNvPr id="2" name="Content Placeholder 1"/>
          <p:cNvSpPr>
            <a:spLocks noGrp="1"/>
          </p:cNvSpPr>
          <p:nvPr>
            <p:ph sz="quarter" idx="12"/>
          </p:nvPr>
        </p:nvSpPr>
        <p:spPr/>
        <p:txBody>
          <a:bodyPr/>
          <a:lstStyle/>
          <a:p>
            <a:r>
              <a:rPr lang="en-US" dirty="0" smtClean="0"/>
              <a:t>Already achieved</a:t>
            </a:r>
          </a:p>
          <a:p>
            <a:pPr lvl="1"/>
            <a:r>
              <a:rPr lang="en-US" dirty="0" smtClean="0"/>
              <a:t>M1.1 : Website</a:t>
            </a:r>
          </a:p>
          <a:p>
            <a:pPr lvl="1"/>
            <a:r>
              <a:rPr lang="en-US" dirty="0" smtClean="0"/>
              <a:t>M1.2: kick-off meeting </a:t>
            </a:r>
          </a:p>
          <a:p>
            <a:r>
              <a:rPr lang="en-US" dirty="0" smtClean="0"/>
              <a:t>To be achieved:</a:t>
            </a:r>
          </a:p>
          <a:p>
            <a:pPr lvl="1"/>
            <a:r>
              <a:rPr lang="en-US" dirty="0" smtClean="0"/>
              <a:t>D1.1 : Data Management Plan : 			</a:t>
            </a:r>
            <a:r>
              <a:rPr lang="en-US" dirty="0" smtClean="0">
                <a:solidFill>
                  <a:schemeClr val="accent6">
                    <a:lumMod val="60000"/>
                    <a:lumOff val="40000"/>
                  </a:schemeClr>
                </a:solidFill>
              </a:rPr>
              <a:t>M5  (end July)</a:t>
            </a:r>
            <a:r>
              <a:rPr lang="en-US" dirty="0" smtClean="0"/>
              <a:t> </a:t>
            </a:r>
          </a:p>
          <a:p>
            <a:pPr lvl="1"/>
            <a:r>
              <a:rPr lang="en-US" i="1" dirty="0" smtClean="0">
                <a:solidFill>
                  <a:srgbClr val="C00000"/>
                </a:solidFill>
              </a:rPr>
              <a:t>M1.3 : Tentative parameters : </a:t>
            </a:r>
            <a:r>
              <a:rPr lang="en-US" dirty="0" smtClean="0"/>
              <a:t>				</a:t>
            </a:r>
            <a:r>
              <a:rPr lang="en-US" dirty="0" smtClean="0">
                <a:solidFill>
                  <a:schemeClr val="accent6">
                    <a:lumMod val="60000"/>
                    <a:lumOff val="40000"/>
                  </a:schemeClr>
                </a:solidFill>
              </a:rPr>
              <a:t>M6 (end August)</a:t>
            </a:r>
          </a:p>
          <a:p>
            <a:pPr lvl="1"/>
            <a:r>
              <a:rPr lang="en-US" dirty="0" smtClean="0"/>
              <a:t>M2.1: Training material (on detectors…) : 	</a:t>
            </a:r>
            <a:r>
              <a:rPr lang="en-US" dirty="0">
                <a:solidFill>
                  <a:schemeClr val="accent6">
                    <a:lumMod val="60000"/>
                    <a:lumOff val="40000"/>
                  </a:schemeClr>
                </a:solidFill>
              </a:rPr>
              <a:t>M6 (end August)</a:t>
            </a:r>
          </a:p>
          <a:p>
            <a:pPr lvl="1"/>
            <a:r>
              <a:rPr lang="en-US" dirty="0" smtClean="0"/>
              <a:t> </a:t>
            </a:r>
            <a:endParaRPr lang="en-GB" dirty="0"/>
          </a:p>
        </p:txBody>
      </p:sp>
    </p:spTree>
    <p:extLst>
      <p:ext uri="{BB962C8B-B14F-4D97-AF65-F5344CB8AC3E}">
        <p14:creationId xmlns:p14="http://schemas.microsoft.com/office/powerpoint/2010/main" val="5487585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fld id="{974172A1-1CBF-0B40-9234-7D4D80EC19EA}" type="slidenum">
              <a:rPr lang="en-GB" smtClean="0"/>
              <a:pPr/>
              <a:t>12</a:t>
            </a:fld>
            <a:endParaRPr lang="en-GB" dirty="0"/>
          </a:p>
        </p:txBody>
      </p:sp>
      <p:sp>
        <p:nvSpPr>
          <p:cNvPr id="4" name="Title 3"/>
          <p:cNvSpPr>
            <a:spLocks noGrp="1"/>
          </p:cNvSpPr>
          <p:nvPr>
            <p:ph type="title"/>
          </p:nvPr>
        </p:nvSpPr>
        <p:spPr/>
        <p:txBody>
          <a:bodyPr/>
          <a:lstStyle/>
          <a:p>
            <a:r>
              <a:rPr lang="en-US" dirty="0" smtClean="0"/>
              <a:t>Deliverables &amp; milestones</a:t>
            </a:r>
            <a:br>
              <a:rPr lang="en-US" dirty="0" smtClean="0"/>
            </a:br>
            <a:r>
              <a:rPr lang="en-US" dirty="0" smtClean="0"/>
              <a:t>to be prepared during first year</a:t>
            </a:r>
            <a:endParaRPr lang="en-GB" dirty="0"/>
          </a:p>
        </p:txBody>
      </p:sp>
      <p:sp>
        <p:nvSpPr>
          <p:cNvPr id="2" name="Content Placeholder 1"/>
          <p:cNvSpPr>
            <a:spLocks noGrp="1"/>
          </p:cNvSpPr>
          <p:nvPr>
            <p:ph sz="quarter" idx="12"/>
          </p:nvPr>
        </p:nvSpPr>
        <p:spPr/>
        <p:txBody>
          <a:bodyPr/>
          <a:lstStyle/>
          <a:p>
            <a:pPr lvl="1"/>
            <a:endParaRPr lang="en-US" dirty="0" smtClean="0"/>
          </a:p>
          <a:p>
            <a:pPr lvl="1"/>
            <a:r>
              <a:rPr lang="en-US" dirty="0" smtClean="0"/>
              <a:t>D1.2 : Preliminary report (for EUSPP) :	</a:t>
            </a:r>
            <a:r>
              <a:rPr lang="en-US" dirty="0" smtClean="0">
                <a:solidFill>
                  <a:schemeClr val="accent6">
                    <a:lumMod val="60000"/>
                    <a:lumOff val="40000"/>
                  </a:schemeClr>
                </a:solidFill>
              </a:rPr>
              <a:t>M12  (linked to funds)</a:t>
            </a:r>
            <a:r>
              <a:rPr lang="en-US" dirty="0" smtClean="0"/>
              <a:t> </a:t>
            </a:r>
          </a:p>
          <a:p>
            <a:pPr lvl="1"/>
            <a:r>
              <a:rPr lang="en-US" dirty="0"/>
              <a:t>M2.2: MDI/IR workshop					</a:t>
            </a:r>
            <a:r>
              <a:rPr lang="en-US" dirty="0" smtClean="0">
                <a:solidFill>
                  <a:schemeClr val="accent6">
                    <a:lumMod val="60000"/>
                    <a:lumOff val="40000"/>
                  </a:schemeClr>
                </a:solidFill>
              </a:rPr>
              <a:t>M13 (</a:t>
            </a:r>
            <a:r>
              <a:rPr lang="en-US" dirty="0">
                <a:solidFill>
                  <a:schemeClr val="accent6">
                    <a:lumMod val="60000"/>
                    <a:lumOff val="40000"/>
                  </a:schemeClr>
                </a:solidFill>
              </a:rPr>
              <a:t>end </a:t>
            </a:r>
            <a:r>
              <a:rPr lang="en-US" dirty="0" smtClean="0">
                <a:solidFill>
                  <a:schemeClr val="accent6">
                    <a:lumMod val="60000"/>
                    <a:lumOff val="40000"/>
                  </a:schemeClr>
                </a:solidFill>
              </a:rPr>
              <a:t>April 2024) </a:t>
            </a:r>
          </a:p>
          <a:p>
            <a:pPr lvl="1"/>
            <a:r>
              <a:rPr lang="en-US" dirty="0" smtClean="0"/>
              <a:t>M1.4: first Annual Meeting:			 	</a:t>
            </a:r>
            <a:r>
              <a:rPr lang="en-US" dirty="0" smtClean="0">
                <a:solidFill>
                  <a:schemeClr val="accent6">
                    <a:lumMod val="60000"/>
                    <a:lumOff val="40000"/>
                  </a:schemeClr>
                </a:solidFill>
              </a:rPr>
              <a:t>M15 </a:t>
            </a:r>
            <a:r>
              <a:rPr lang="en-US" dirty="0">
                <a:solidFill>
                  <a:schemeClr val="accent6">
                    <a:lumMod val="60000"/>
                    <a:lumOff val="40000"/>
                  </a:schemeClr>
                </a:solidFill>
              </a:rPr>
              <a:t>(end </a:t>
            </a:r>
            <a:r>
              <a:rPr lang="en-US" dirty="0" smtClean="0">
                <a:solidFill>
                  <a:schemeClr val="accent6">
                    <a:lumMod val="60000"/>
                    <a:lumOff val="40000"/>
                  </a:schemeClr>
                </a:solidFill>
              </a:rPr>
              <a:t>June 2024)</a:t>
            </a:r>
            <a:endParaRPr lang="en-US" dirty="0">
              <a:solidFill>
                <a:schemeClr val="accent6">
                  <a:lumMod val="60000"/>
                  <a:lumOff val="40000"/>
                </a:schemeClr>
              </a:solidFill>
            </a:endParaRPr>
          </a:p>
          <a:p>
            <a:pPr lvl="1"/>
            <a:r>
              <a:rPr lang="en-US" dirty="0" smtClean="0"/>
              <a:t>M5.1: workshop on MW pulsed magnets</a:t>
            </a:r>
            <a:r>
              <a:rPr lang="en-US" dirty="0" smtClean="0">
                <a:solidFill>
                  <a:schemeClr val="accent6">
                    <a:lumMod val="60000"/>
                    <a:lumOff val="40000"/>
                  </a:schemeClr>
                </a:solidFill>
              </a:rPr>
              <a:t>	M15 </a:t>
            </a:r>
            <a:r>
              <a:rPr lang="en-US" dirty="0">
                <a:solidFill>
                  <a:schemeClr val="accent6">
                    <a:lumMod val="60000"/>
                    <a:lumOff val="40000"/>
                  </a:schemeClr>
                </a:solidFill>
              </a:rPr>
              <a:t>(end June 2024)</a:t>
            </a:r>
          </a:p>
          <a:p>
            <a:pPr lvl="1"/>
            <a:endParaRPr lang="en-US" dirty="0">
              <a:solidFill>
                <a:schemeClr val="accent6">
                  <a:lumMod val="60000"/>
                  <a:lumOff val="40000"/>
                </a:schemeClr>
              </a:solidFill>
            </a:endParaRPr>
          </a:p>
          <a:p>
            <a:pPr lvl="1"/>
            <a:endParaRPr lang="en-GB" dirty="0"/>
          </a:p>
        </p:txBody>
      </p:sp>
    </p:spTree>
    <p:extLst>
      <p:ext uri="{BB962C8B-B14F-4D97-AF65-F5344CB8AC3E}">
        <p14:creationId xmlns:p14="http://schemas.microsoft.com/office/powerpoint/2010/main" val="33048960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normAutofit/>
          </a:bodyPr>
          <a:lstStyle/>
          <a:p>
            <a:r>
              <a:rPr lang="en-US" dirty="0" smtClean="0">
                <a:latin typeface="+mn-lt"/>
              </a:rPr>
              <a:t>We need to officially endorse the task leaders:</a:t>
            </a:r>
          </a:p>
          <a:p>
            <a:r>
              <a:rPr lang="en-US" dirty="0" smtClean="0">
                <a:latin typeface="+mn-lt"/>
              </a:rPr>
              <a:t>I prepared an excel table so that we can have all names easily. </a:t>
            </a:r>
          </a:p>
          <a:p>
            <a:r>
              <a:rPr lang="en-US" dirty="0" smtClean="0">
                <a:latin typeface="+mn-lt"/>
              </a:rPr>
              <a:t>You may use it also to give responsibility for milestones and deliverables… </a:t>
            </a:r>
            <a:endParaRPr lang="en-GB" dirty="0">
              <a:latin typeface="+mn-lt"/>
            </a:endParaRPr>
          </a:p>
        </p:txBody>
      </p:sp>
      <p:sp>
        <p:nvSpPr>
          <p:cNvPr id="3" name="Slide Number Placeholder 2"/>
          <p:cNvSpPr>
            <a:spLocks noGrp="1"/>
          </p:cNvSpPr>
          <p:nvPr>
            <p:ph type="sldNum" sz="quarter" idx="4"/>
          </p:nvPr>
        </p:nvSpPr>
        <p:spPr/>
        <p:txBody>
          <a:bodyPr/>
          <a:lstStyle/>
          <a:p>
            <a:fld id="{974172A1-1CBF-0B40-9234-7D4D80EC19EA}" type="slidenum">
              <a:rPr lang="en-GB" smtClean="0"/>
              <a:pPr/>
              <a:t>13</a:t>
            </a:fld>
            <a:endParaRPr lang="en-GB" dirty="0"/>
          </a:p>
        </p:txBody>
      </p:sp>
      <p:sp>
        <p:nvSpPr>
          <p:cNvPr id="4" name="Title 3"/>
          <p:cNvSpPr>
            <a:spLocks noGrp="1"/>
          </p:cNvSpPr>
          <p:nvPr>
            <p:ph type="title"/>
          </p:nvPr>
        </p:nvSpPr>
        <p:spPr/>
        <p:txBody>
          <a:bodyPr/>
          <a:lstStyle/>
          <a:p>
            <a:r>
              <a:rPr lang="en-US" dirty="0" smtClean="0"/>
              <a:t>Task Leaders</a:t>
            </a:r>
            <a:endParaRPr lang="en-GB" dirty="0"/>
          </a:p>
        </p:txBody>
      </p:sp>
    </p:spTree>
    <p:extLst>
      <p:ext uri="{BB962C8B-B14F-4D97-AF65-F5344CB8AC3E}">
        <p14:creationId xmlns:p14="http://schemas.microsoft.com/office/powerpoint/2010/main" val="35925579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r>
              <a:rPr lang="en-US" dirty="0" smtClean="0">
                <a:latin typeface="+mn-lt"/>
              </a:rPr>
              <a:t>Need to have a coherent roadmap for all the </a:t>
            </a:r>
            <a:r>
              <a:rPr lang="en-US" dirty="0" err="1" smtClean="0">
                <a:latin typeface="+mn-lt"/>
              </a:rPr>
              <a:t>Wps</a:t>
            </a:r>
            <a:endParaRPr lang="en-US" dirty="0">
              <a:latin typeface="+mn-lt"/>
            </a:endParaRPr>
          </a:p>
          <a:p>
            <a:pPr lvl="1"/>
            <a:r>
              <a:rPr lang="en-US" dirty="0" smtClean="0">
                <a:latin typeface="+mn-lt"/>
              </a:rPr>
              <a:t>How many people will you hire and for doing what</a:t>
            </a:r>
          </a:p>
          <a:p>
            <a:pPr lvl="1"/>
            <a:r>
              <a:rPr lang="en-US" dirty="0" smtClean="0">
                <a:latin typeface="+mn-lt"/>
              </a:rPr>
              <a:t>What is the </a:t>
            </a:r>
            <a:r>
              <a:rPr lang="en-US" dirty="0" err="1" smtClean="0">
                <a:latin typeface="+mn-lt"/>
              </a:rPr>
              <a:t>workplan</a:t>
            </a:r>
            <a:endParaRPr lang="en-US" dirty="0" smtClean="0">
              <a:latin typeface="+mn-lt"/>
            </a:endParaRPr>
          </a:p>
          <a:p>
            <a:pPr lvl="1"/>
            <a:r>
              <a:rPr lang="en-US" dirty="0" smtClean="0">
                <a:latin typeface="+mn-lt"/>
              </a:rPr>
              <a:t>How do you connect to the other WPs and to the IMCC</a:t>
            </a:r>
          </a:p>
          <a:p>
            <a:pPr lvl="1"/>
            <a:r>
              <a:rPr lang="en-US" dirty="0" smtClean="0">
                <a:latin typeface="+mn-lt"/>
              </a:rPr>
              <a:t>How do we setup the parameters table, which spec do you need etc…</a:t>
            </a:r>
          </a:p>
          <a:p>
            <a:pPr lvl="1"/>
            <a:endParaRPr lang="en-US" dirty="0">
              <a:latin typeface="+mn-lt"/>
            </a:endParaRPr>
          </a:p>
          <a:p>
            <a:pPr lvl="1"/>
            <a:endParaRPr lang="en-GB" dirty="0">
              <a:latin typeface="+mn-lt"/>
            </a:endParaRPr>
          </a:p>
        </p:txBody>
      </p:sp>
      <p:sp>
        <p:nvSpPr>
          <p:cNvPr id="3" name="Slide Number Placeholder 2"/>
          <p:cNvSpPr>
            <a:spLocks noGrp="1"/>
          </p:cNvSpPr>
          <p:nvPr>
            <p:ph type="sldNum" sz="quarter" idx="4"/>
          </p:nvPr>
        </p:nvSpPr>
        <p:spPr/>
        <p:txBody>
          <a:bodyPr/>
          <a:lstStyle/>
          <a:p>
            <a:fld id="{974172A1-1CBF-0B40-9234-7D4D80EC19EA}" type="slidenum">
              <a:rPr lang="en-GB" smtClean="0"/>
              <a:pPr/>
              <a:t>14</a:t>
            </a:fld>
            <a:endParaRPr lang="en-GB" dirty="0"/>
          </a:p>
        </p:txBody>
      </p:sp>
      <p:sp>
        <p:nvSpPr>
          <p:cNvPr id="4" name="Title 3"/>
          <p:cNvSpPr>
            <a:spLocks noGrp="1"/>
          </p:cNvSpPr>
          <p:nvPr>
            <p:ph type="title"/>
          </p:nvPr>
        </p:nvSpPr>
        <p:spPr/>
        <p:txBody>
          <a:bodyPr/>
          <a:lstStyle/>
          <a:p>
            <a:r>
              <a:rPr lang="en-US" dirty="0" smtClean="0"/>
              <a:t>Technical discussion</a:t>
            </a:r>
            <a:endParaRPr lang="en-GB" dirty="0"/>
          </a:p>
        </p:txBody>
      </p:sp>
    </p:spTree>
    <p:extLst>
      <p:ext uri="{BB962C8B-B14F-4D97-AF65-F5344CB8AC3E}">
        <p14:creationId xmlns:p14="http://schemas.microsoft.com/office/powerpoint/2010/main" val="17008879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2" name="Image 11" descr="MUON-SlideGraph-gradient.png"/>
          <p:cNvPicPr>
            <a:picLocks noChangeAspect="1"/>
          </p:cNvPicPr>
          <p:nvPr/>
        </p:nvPicPr>
        <p:blipFill>
          <a:blip r:embed="rId2">
            <a:alphaModFix/>
          </a:blip>
          <a:stretch>
            <a:fillRect/>
          </a:stretch>
        </p:blipFill>
        <p:spPr>
          <a:xfrm>
            <a:off x="0" y="1448648"/>
            <a:ext cx="9144000" cy="3764702"/>
          </a:xfrm>
          <a:prstGeom prst="rect">
            <a:avLst/>
          </a:prstGeom>
        </p:spPr>
      </p:pic>
      <p:pic>
        <p:nvPicPr>
          <p:cNvPr id="83" name="Image 82" descr="MUON-SlideGraph-LogoBkgnd2.png"/>
          <p:cNvPicPr>
            <a:picLocks noChangeAspect="1"/>
          </p:cNvPicPr>
          <p:nvPr/>
        </p:nvPicPr>
        <p:blipFill>
          <a:blip r:embed="rId3"/>
          <a:stretch>
            <a:fillRect/>
          </a:stretch>
        </p:blipFill>
        <p:spPr>
          <a:xfrm>
            <a:off x="0" y="57150"/>
            <a:ext cx="9144000" cy="5140960"/>
          </a:xfrm>
          <a:prstGeom prst="rect">
            <a:avLst/>
          </a:prstGeom>
        </p:spPr>
      </p:pic>
      <p:sp>
        <p:nvSpPr>
          <p:cNvPr id="82" name="Titre 81"/>
          <p:cNvSpPr>
            <a:spLocks noGrp="1"/>
          </p:cNvSpPr>
          <p:nvPr>
            <p:ph type="title"/>
          </p:nvPr>
        </p:nvSpPr>
        <p:spPr/>
        <p:txBody>
          <a:bodyPr/>
          <a:lstStyle/>
          <a:p>
            <a:endParaRPr lang="en-GB" dirty="0"/>
          </a:p>
        </p:txBody>
      </p:sp>
      <p:pic>
        <p:nvPicPr>
          <p:cNvPr id="85" name="Image 84" descr="MCC-LogoCERN.jpg"/>
          <p:cNvPicPr>
            <a:picLocks noChangeAspect="1"/>
          </p:cNvPicPr>
          <p:nvPr/>
        </p:nvPicPr>
        <p:blipFill>
          <a:blip r:embed="rId4"/>
          <a:stretch>
            <a:fillRect/>
          </a:stretch>
        </p:blipFill>
        <p:spPr>
          <a:xfrm>
            <a:off x="8077200" y="255900"/>
            <a:ext cx="838200" cy="838200"/>
          </a:xfrm>
          <a:prstGeom prst="rect">
            <a:avLst/>
          </a:prstGeom>
        </p:spPr>
      </p:pic>
      <p:pic>
        <p:nvPicPr>
          <p:cNvPr id="86" name="Image 85" descr="MCC-inernational-finalV01.png"/>
          <p:cNvPicPr>
            <a:picLocks noChangeAspect="1"/>
          </p:cNvPicPr>
          <p:nvPr/>
        </p:nvPicPr>
        <p:blipFill>
          <a:blip r:embed="rId5"/>
          <a:stretch>
            <a:fillRect/>
          </a:stretch>
        </p:blipFill>
        <p:spPr>
          <a:xfrm>
            <a:off x="132503" y="57150"/>
            <a:ext cx="1391497" cy="1391497"/>
          </a:xfrm>
          <a:prstGeom prst="rect">
            <a:avLst/>
          </a:prstGeom>
        </p:spPr>
      </p:pic>
      <p:sp>
        <p:nvSpPr>
          <p:cNvPr id="11" name="ZoneTexte 10"/>
          <p:cNvSpPr txBox="1"/>
          <p:nvPr/>
        </p:nvSpPr>
        <p:spPr>
          <a:xfrm>
            <a:off x="2535766" y="2571750"/>
            <a:ext cx="4377267" cy="1077218"/>
          </a:xfrm>
          <a:prstGeom prst="rect">
            <a:avLst/>
          </a:prstGeom>
          <a:noFill/>
        </p:spPr>
        <p:txBody>
          <a:bodyPr wrap="square" rtlCol="0">
            <a:spAutoFit/>
          </a:bodyPr>
          <a:lstStyle/>
          <a:p>
            <a:pPr algn="ctr"/>
            <a:r>
              <a:rPr lang="fr-FR" sz="3200" b="1" i="1" dirty="0" err="1">
                <a:solidFill>
                  <a:schemeClr val="bg1"/>
                </a:solidFill>
                <a:latin typeface="Arial Narrow"/>
                <a:cs typeface="Arial Narrow"/>
              </a:rPr>
              <a:t>Thank</a:t>
            </a:r>
            <a:r>
              <a:rPr lang="fr-FR" sz="3200" b="1" i="1" dirty="0">
                <a:solidFill>
                  <a:schemeClr val="bg1"/>
                </a:solidFill>
                <a:latin typeface="Arial Narrow"/>
                <a:cs typeface="Arial Narrow"/>
              </a:rPr>
              <a:t> </a:t>
            </a:r>
            <a:r>
              <a:rPr lang="fr-FR" sz="3200" b="1" i="1" dirty="0" err="1">
                <a:solidFill>
                  <a:schemeClr val="bg1"/>
                </a:solidFill>
                <a:latin typeface="Arial Narrow"/>
                <a:cs typeface="Arial Narrow"/>
              </a:rPr>
              <a:t>you</a:t>
            </a:r>
            <a:endParaRPr lang="fr-FR" sz="3200" b="1" i="1" dirty="0">
              <a:solidFill>
                <a:schemeClr val="bg1"/>
              </a:solidFill>
              <a:latin typeface="Arial Narrow"/>
              <a:cs typeface="Arial Narrow"/>
            </a:endParaRPr>
          </a:p>
          <a:p>
            <a:pPr algn="ctr"/>
            <a:r>
              <a:rPr lang="fr-FR" sz="3200" b="1" i="1" dirty="0">
                <a:solidFill>
                  <a:schemeClr val="bg1"/>
                </a:solidFill>
                <a:latin typeface="Arial Narrow"/>
                <a:cs typeface="Arial Narrow"/>
              </a:rPr>
              <a:t>for </a:t>
            </a:r>
            <a:r>
              <a:rPr lang="fr-FR" sz="3200" b="1" i="1" dirty="0" err="1">
                <a:solidFill>
                  <a:schemeClr val="bg1"/>
                </a:solidFill>
                <a:latin typeface="Arial Narrow"/>
                <a:cs typeface="Arial Narrow"/>
              </a:rPr>
              <a:t>your</a:t>
            </a:r>
            <a:r>
              <a:rPr lang="fr-FR" sz="3200" b="1" i="1" dirty="0">
                <a:solidFill>
                  <a:schemeClr val="bg1"/>
                </a:solidFill>
                <a:latin typeface="Arial Narrow"/>
                <a:cs typeface="Arial Narrow"/>
              </a:rPr>
              <a:t> attention</a:t>
            </a:r>
            <a:endParaRPr lang="en-GB" sz="3200" b="1" i="1" dirty="0">
              <a:solidFill>
                <a:schemeClr val="bg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normAutofit fontScale="70000" lnSpcReduction="20000"/>
          </a:bodyPr>
          <a:lstStyle/>
          <a:p>
            <a:r>
              <a:rPr lang="en-US" dirty="0" err="1" smtClean="0">
                <a:latin typeface="+mn-lt"/>
              </a:rPr>
              <a:t>Mucol</a:t>
            </a:r>
            <a:r>
              <a:rPr lang="en-US" dirty="0" smtClean="0">
                <a:latin typeface="+mn-lt"/>
              </a:rPr>
              <a:t> start is </a:t>
            </a:r>
            <a:r>
              <a:rPr lang="en-US" b="1" dirty="0" smtClean="0">
                <a:latin typeface="+mn-lt"/>
              </a:rPr>
              <a:t>1 March 2023</a:t>
            </a:r>
            <a:r>
              <a:rPr lang="en-US" dirty="0" smtClean="0">
                <a:latin typeface="+mn-lt"/>
              </a:rPr>
              <a:t>.</a:t>
            </a:r>
          </a:p>
          <a:p>
            <a:r>
              <a:rPr lang="en-US" dirty="0" smtClean="0">
                <a:latin typeface="+mn-lt"/>
              </a:rPr>
              <a:t>Reporting to EU is required twice:</a:t>
            </a:r>
          </a:p>
          <a:p>
            <a:pPr lvl="1"/>
            <a:r>
              <a:rPr lang="en-US" dirty="0" smtClean="0">
                <a:latin typeface="+mn-lt"/>
              </a:rPr>
              <a:t>M24 </a:t>
            </a:r>
          </a:p>
          <a:p>
            <a:pPr lvl="1"/>
            <a:r>
              <a:rPr lang="en-US" dirty="0" smtClean="0">
                <a:latin typeface="+mn-lt"/>
              </a:rPr>
              <a:t>M48</a:t>
            </a:r>
          </a:p>
          <a:p>
            <a:r>
              <a:rPr lang="en-US" dirty="0" smtClean="0">
                <a:latin typeface="+mn-lt"/>
              </a:rPr>
              <a:t>This is less than with other projects (good!) but remember that it will oblige all Institutes to keep the proof of expenses for that period (e.g. receipts of travels).</a:t>
            </a:r>
          </a:p>
          <a:p>
            <a:r>
              <a:rPr lang="en-US" dirty="0" smtClean="0">
                <a:latin typeface="+mn-lt"/>
              </a:rPr>
              <a:t>Continuous reporting is however necessary:</a:t>
            </a:r>
          </a:p>
          <a:p>
            <a:pPr lvl="1"/>
            <a:r>
              <a:rPr lang="en-US" dirty="0" smtClean="0">
                <a:latin typeface="+mn-lt"/>
              </a:rPr>
              <a:t>We announced a technical report every year</a:t>
            </a:r>
          </a:p>
          <a:p>
            <a:pPr lvl="1"/>
            <a:r>
              <a:rPr lang="en-US" dirty="0" smtClean="0">
                <a:latin typeface="+mn-lt"/>
              </a:rPr>
              <a:t>We need to announce on the EU portal the achievement of milestones and deliverables</a:t>
            </a:r>
          </a:p>
          <a:p>
            <a:pPr lvl="1"/>
            <a:r>
              <a:rPr lang="en-US" dirty="0" smtClean="0">
                <a:latin typeface="+mn-lt"/>
              </a:rPr>
              <a:t>We need to store on </a:t>
            </a:r>
            <a:r>
              <a:rPr lang="en-US" dirty="0" err="1" smtClean="0">
                <a:latin typeface="+mn-lt"/>
              </a:rPr>
              <a:t>Zenodo</a:t>
            </a:r>
            <a:r>
              <a:rPr lang="en-US" dirty="0" smtClean="0">
                <a:latin typeface="+mn-lt"/>
              </a:rPr>
              <a:t> the reports which are object of a milestone or a Deliverable. </a:t>
            </a:r>
            <a:endParaRPr lang="en-US" dirty="0">
              <a:latin typeface="+mn-lt"/>
            </a:endParaRPr>
          </a:p>
          <a:p>
            <a:endParaRPr lang="en-GB" dirty="0">
              <a:latin typeface="+mn-lt"/>
            </a:endParaRPr>
          </a:p>
        </p:txBody>
      </p:sp>
      <p:sp>
        <p:nvSpPr>
          <p:cNvPr id="3" name="Slide Number Placeholder 2"/>
          <p:cNvSpPr>
            <a:spLocks noGrp="1"/>
          </p:cNvSpPr>
          <p:nvPr>
            <p:ph type="sldNum" sz="quarter" idx="4"/>
          </p:nvPr>
        </p:nvSpPr>
        <p:spPr/>
        <p:txBody>
          <a:bodyPr/>
          <a:lstStyle/>
          <a:p>
            <a:fld id="{974172A1-1CBF-0B40-9234-7D4D80EC19EA}" type="slidenum">
              <a:rPr lang="en-GB" smtClean="0"/>
              <a:pPr/>
              <a:t>2</a:t>
            </a:fld>
            <a:endParaRPr lang="en-GB" dirty="0"/>
          </a:p>
        </p:txBody>
      </p:sp>
      <p:sp>
        <p:nvSpPr>
          <p:cNvPr id="4" name="Title 3"/>
          <p:cNvSpPr>
            <a:spLocks noGrp="1"/>
          </p:cNvSpPr>
          <p:nvPr>
            <p:ph type="title"/>
          </p:nvPr>
        </p:nvSpPr>
        <p:spPr/>
        <p:txBody>
          <a:bodyPr/>
          <a:lstStyle/>
          <a:p>
            <a:r>
              <a:rPr lang="en-US" dirty="0" smtClean="0"/>
              <a:t>General Information</a:t>
            </a:r>
            <a:endParaRPr lang="en-GB" dirty="0"/>
          </a:p>
        </p:txBody>
      </p:sp>
    </p:spTree>
    <p:extLst>
      <p:ext uri="{BB962C8B-B14F-4D97-AF65-F5344CB8AC3E}">
        <p14:creationId xmlns:p14="http://schemas.microsoft.com/office/powerpoint/2010/main" val="40691310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normAutofit lnSpcReduction="10000"/>
          </a:bodyPr>
          <a:lstStyle/>
          <a:p>
            <a:r>
              <a:rPr lang="en-US" dirty="0" smtClean="0">
                <a:latin typeface="+mn-lt"/>
              </a:rPr>
              <a:t>Funds:</a:t>
            </a:r>
          </a:p>
          <a:p>
            <a:pPr lvl="1"/>
            <a:r>
              <a:rPr lang="en-US" dirty="0" smtClean="0">
                <a:latin typeface="+mn-lt"/>
              </a:rPr>
              <a:t>The first instalment will be sent to all beneficiaries </a:t>
            </a:r>
            <a:r>
              <a:rPr lang="en-US" dirty="0" smtClean="0">
                <a:solidFill>
                  <a:srgbClr val="FF0000"/>
                </a:solidFill>
                <a:latin typeface="+mn-lt"/>
              </a:rPr>
              <a:t>today</a:t>
            </a:r>
          </a:p>
          <a:p>
            <a:pPr lvl="1"/>
            <a:r>
              <a:rPr lang="en-US" dirty="0" smtClean="0">
                <a:latin typeface="+mn-lt"/>
              </a:rPr>
              <a:t>70% of the funds received (about 50% of total)</a:t>
            </a:r>
          </a:p>
          <a:p>
            <a:pPr lvl="1"/>
            <a:r>
              <a:rPr lang="en-US" dirty="0" smtClean="0">
                <a:latin typeface="+mn-lt"/>
              </a:rPr>
              <a:t>Remaining 30% will be sent after the approval of the first annual report by the Governing Board at the end of the first year</a:t>
            </a:r>
          </a:p>
          <a:p>
            <a:pPr lvl="1"/>
            <a:r>
              <a:rPr lang="en-US" dirty="0" smtClean="0">
                <a:latin typeface="+mn-lt"/>
              </a:rPr>
              <a:t>Following funds will have to wait the end of the first reporting exercise M26. </a:t>
            </a:r>
          </a:p>
          <a:p>
            <a:endParaRPr lang="en-US" dirty="0" smtClean="0">
              <a:latin typeface="+mn-lt"/>
            </a:endParaRPr>
          </a:p>
          <a:p>
            <a:endParaRPr lang="en-GB" dirty="0">
              <a:latin typeface="+mn-lt"/>
            </a:endParaRPr>
          </a:p>
        </p:txBody>
      </p:sp>
      <p:sp>
        <p:nvSpPr>
          <p:cNvPr id="3" name="Slide Number Placeholder 2"/>
          <p:cNvSpPr>
            <a:spLocks noGrp="1"/>
          </p:cNvSpPr>
          <p:nvPr>
            <p:ph type="sldNum" sz="quarter" idx="4"/>
          </p:nvPr>
        </p:nvSpPr>
        <p:spPr/>
        <p:txBody>
          <a:bodyPr/>
          <a:lstStyle/>
          <a:p>
            <a:fld id="{974172A1-1CBF-0B40-9234-7D4D80EC19EA}" type="slidenum">
              <a:rPr lang="en-GB" smtClean="0"/>
              <a:pPr/>
              <a:t>3</a:t>
            </a:fld>
            <a:endParaRPr lang="en-GB" dirty="0"/>
          </a:p>
        </p:txBody>
      </p:sp>
      <p:sp>
        <p:nvSpPr>
          <p:cNvPr id="4" name="Title 3"/>
          <p:cNvSpPr>
            <a:spLocks noGrp="1"/>
          </p:cNvSpPr>
          <p:nvPr>
            <p:ph type="title"/>
          </p:nvPr>
        </p:nvSpPr>
        <p:spPr/>
        <p:txBody>
          <a:bodyPr/>
          <a:lstStyle/>
          <a:p>
            <a:r>
              <a:rPr lang="en-US" dirty="0" smtClean="0"/>
              <a:t>General Information</a:t>
            </a:r>
            <a:endParaRPr lang="en-GB" dirty="0"/>
          </a:p>
        </p:txBody>
      </p:sp>
    </p:spTree>
    <p:extLst>
      <p:ext uri="{BB962C8B-B14F-4D97-AF65-F5344CB8AC3E}">
        <p14:creationId xmlns:p14="http://schemas.microsoft.com/office/powerpoint/2010/main" val="1647897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normAutofit lnSpcReduction="10000"/>
          </a:bodyPr>
          <a:lstStyle/>
          <a:p>
            <a:r>
              <a:rPr lang="en-US" dirty="0" smtClean="0">
                <a:latin typeface="+mn-lt"/>
              </a:rPr>
              <a:t>Information that will be in the report:</a:t>
            </a:r>
          </a:p>
          <a:p>
            <a:pPr lvl="1"/>
            <a:r>
              <a:rPr lang="en-US" dirty="0" smtClean="0">
                <a:latin typeface="+mn-lt"/>
              </a:rPr>
              <a:t>Technical progress</a:t>
            </a:r>
          </a:p>
          <a:p>
            <a:pPr lvl="1"/>
            <a:r>
              <a:rPr lang="en-US" dirty="0" smtClean="0">
                <a:latin typeface="+mn-lt"/>
              </a:rPr>
              <a:t>Milestones and Deliverables achieved</a:t>
            </a:r>
          </a:p>
          <a:p>
            <a:pPr lvl="1"/>
            <a:r>
              <a:rPr lang="en-US" dirty="0" smtClean="0">
                <a:latin typeface="+mn-lt"/>
              </a:rPr>
              <a:t>Hiring stats</a:t>
            </a:r>
          </a:p>
          <a:p>
            <a:pPr lvl="1"/>
            <a:r>
              <a:rPr lang="en-US" dirty="0" smtClean="0">
                <a:latin typeface="+mn-lt"/>
              </a:rPr>
              <a:t>List of publications</a:t>
            </a:r>
          </a:p>
          <a:p>
            <a:pPr lvl="1"/>
            <a:r>
              <a:rPr lang="en-US" dirty="0" smtClean="0">
                <a:latin typeface="+mn-lt"/>
              </a:rPr>
              <a:t>Dissemination (conferences, presentations etc…)</a:t>
            </a:r>
          </a:p>
          <a:p>
            <a:pPr lvl="1"/>
            <a:r>
              <a:rPr lang="en-US" dirty="0" smtClean="0">
                <a:latin typeface="+mn-lt"/>
              </a:rPr>
              <a:t>Public events</a:t>
            </a:r>
          </a:p>
          <a:p>
            <a:pPr lvl="1"/>
            <a:r>
              <a:rPr lang="en-GB" dirty="0" smtClean="0">
                <a:latin typeface="+mn-lt"/>
              </a:rPr>
              <a:t>Gender </a:t>
            </a:r>
            <a:r>
              <a:rPr lang="en-GB" dirty="0">
                <a:latin typeface="+mn-lt"/>
              </a:rPr>
              <a:t>dimension actions </a:t>
            </a:r>
            <a:endParaRPr lang="en-GB" dirty="0" smtClean="0">
              <a:latin typeface="+mn-lt"/>
            </a:endParaRPr>
          </a:p>
          <a:p>
            <a:pPr lvl="1"/>
            <a:endParaRPr lang="en-US" dirty="0" smtClean="0">
              <a:latin typeface="+mn-lt"/>
            </a:endParaRPr>
          </a:p>
          <a:p>
            <a:endParaRPr lang="en-GB" dirty="0">
              <a:latin typeface="+mn-lt"/>
            </a:endParaRPr>
          </a:p>
        </p:txBody>
      </p:sp>
      <p:sp>
        <p:nvSpPr>
          <p:cNvPr id="3" name="Slide Number Placeholder 2"/>
          <p:cNvSpPr>
            <a:spLocks noGrp="1"/>
          </p:cNvSpPr>
          <p:nvPr>
            <p:ph type="sldNum" sz="quarter" idx="4"/>
          </p:nvPr>
        </p:nvSpPr>
        <p:spPr/>
        <p:txBody>
          <a:bodyPr/>
          <a:lstStyle/>
          <a:p>
            <a:fld id="{974172A1-1CBF-0B40-9234-7D4D80EC19EA}" type="slidenum">
              <a:rPr lang="en-GB" smtClean="0"/>
              <a:pPr/>
              <a:t>4</a:t>
            </a:fld>
            <a:endParaRPr lang="en-GB" dirty="0"/>
          </a:p>
        </p:txBody>
      </p:sp>
      <p:sp>
        <p:nvSpPr>
          <p:cNvPr id="4" name="Title 3"/>
          <p:cNvSpPr>
            <a:spLocks noGrp="1"/>
          </p:cNvSpPr>
          <p:nvPr>
            <p:ph type="title"/>
          </p:nvPr>
        </p:nvSpPr>
        <p:spPr/>
        <p:txBody>
          <a:bodyPr/>
          <a:lstStyle/>
          <a:p>
            <a:r>
              <a:rPr lang="en-US" dirty="0" smtClean="0"/>
              <a:t>Annual report</a:t>
            </a:r>
            <a:endParaRPr lang="en-GB" dirty="0"/>
          </a:p>
        </p:txBody>
      </p:sp>
    </p:spTree>
    <p:extLst>
      <p:ext uri="{BB962C8B-B14F-4D97-AF65-F5344CB8AC3E}">
        <p14:creationId xmlns:p14="http://schemas.microsoft.com/office/powerpoint/2010/main" val="16219804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normAutofit/>
          </a:bodyPr>
          <a:lstStyle/>
          <a:p>
            <a:r>
              <a:rPr lang="en-US" dirty="0" smtClean="0">
                <a:latin typeface="+mn-lt"/>
              </a:rPr>
              <a:t>We have a (preliminary) website!</a:t>
            </a:r>
          </a:p>
          <a:p>
            <a:endParaRPr lang="en-US" dirty="0">
              <a:latin typeface="+mn-lt"/>
            </a:endParaRPr>
          </a:p>
          <a:p>
            <a:r>
              <a:rPr lang="en-US" dirty="0">
                <a:latin typeface="+mn-lt"/>
                <a:hlinkClick r:id="rId2"/>
              </a:rPr>
              <a:t>https://mucol.web.cern.ch</a:t>
            </a:r>
            <a:r>
              <a:rPr lang="en-US" dirty="0" smtClean="0">
                <a:latin typeface="+mn-lt"/>
                <a:hlinkClick r:id="rId2"/>
              </a:rPr>
              <a:t>/</a:t>
            </a:r>
            <a:r>
              <a:rPr lang="en-US" dirty="0" smtClean="0">
                <a:latin typeface="+mn-lt"/>
              </a:rPr>
              <a:t> </a:t>
            </a:r>
          </a:p>
          <a:p>
            <a:endParaRPr lang="en-US" dirty="0">
              <a:latin typeface="+mn-lt"/>
            </a:endParaRPr>
          </a:p>
          <a:p>
            <a:r>
              <a:rPr lang="en-US" dirty="0" smtClean="0">
                <a:latin typeface="+mn-lt"/>
              </a:rPr>
              <a:t>Please have a look, provide suggestions, pictures, events to be </a:t>
            </a:r>
            <a:r>
              <a:rPr lang="en-US" dirty="0" err="1" smtClean="0">
                <a:latin typeface="+mn-lt"/>
              </a:rPr>
              <a:t>publicised</a:t>
            </a:r>
            <a:r>
              <a:rPr lang="en-US" dirty="0" smtClean="0">
                <a:latin typeface="+mn-lt"/>
              </a:rPr>
              <a:t>.</a:t>
            </a:r>
          </a:p>
          <a:p>
            <a:r>
              <a:rPr lang="en-US" dirty="0" smtClean="0">
                <a:latin typeface="+mn-lt"/>
              </a:rPr>
              <a:t>We will add links to publications and jobs. </a:t>
            </a:r>
          </a:p>
          <a:p>
            <a:endParaRPr lang="en-GB" dirty="0">
              <a:latin typeface="+mn-lt"/>
            </a:endParaRPr>
          </a:p>
        </p:txBody>
      </p:sp>
      <p:sp>
        <p:nvSpPr>
          <p:cNvPr id="3" name="Slide Number Placeholder 2"/>
          <p:cNvSpPr>
            <a:spLocks noGrp="1"/>
          </p:cNvSpPr>
          <p:nvPr>
            <p:ph type="sldNum" sz="quarter" idx="4"/>
          </p:nvPr>
        </p:nvSpPr>
        <p:spPr/>
        <p:txBody>
          <a:bodyPr/>
          <a:lstStyle/>
          <a:p>
            <a:fld id="{974172A1-1CBF-0B40-9234-7D4D80EC19EA}" type="slidenum">
              <a:rPr lang="en-GB" smtClean="0"/>
              <a:pPr/>
              <a:t>5</a:t>
            </a:fld>
            <a:endParaRPr lang="en-GB" dirty="0"/>
          </a:p>
        </p:txBody>
      </p:sp>
      <p:sp>
        <p:nvSpPr>
          <p:cNvPr id="4" name="Title 3"/>
          <p:cNvSpPr>
            <a:spLocks noGrp="1"/>
          </p:cNvSpPr>
          <p:nvPr>
            <p:ph type="title"/>
          </p:nvPr>
        </p:nvSpPr>
        <p:spPr/>
        <p:txBody>
          <a:bodyPr/>
          <a:lstStyle/>
          <a:p>
            <a:r>
              <a:rPr lang="en-US" dirty="0" smtClean="0"/>
              <a:t>Website</a:t>
            </a:r>
            <a:endParaRPr lang="en-GB" dirty="0"/>
          </a:p>
        </p:txBody>
      </p:sp>
    </p:spTree>
    <p:extLst>
      <p:ext uri="{BB962C8B-B14F-4D97-AF65-F5344CB8AC3E}">
        <p14:creationId xmlns:p14="http://schemas.microsoft.com/office/powerpoint/2010/main" val="15122704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normAutofit fontScale="62500" lnSpcReduction="20000"/>
          </a:bodyPr>
          <a:lstStyle/>
          <a:p>
            <a:r>
              <a:rPr lang="en-GB" dirty="0">
                <a:latin typeface="+mn-lt"/>
              </a:rPr>
              <a:t>In three months we have to provide a data management </a:t>
            </a:r>
            <a:r>
              <a:rPr lang="en-GB" dirty="0" smtClean="0">
                <a:latin typeface="+mn-lt"/>
              </a:rPr>
              <a:t>plan</a:t>
            </a:r>
          </a:p>
          <a:p>
            <a:r>
              <a:rPr lang="en-US" dirty="0" smtClean="0">
                <a:latin typeface="+mn-lt"/>
              </a:rPr>
              <a:t>Elias and myself will coordinate it</a:t>
            </a:r>
          </a:p>
          <a:p>
            <a:r>
              <a:rPr lang="en-US" dirty="0" smtClean="0">
                <a:latin typeface="+mn-lt"/>
              </a:rPr>
              <a:t>We will contact you to make sure we do not miss anything. </a:t>
            </a:r>
          </a:p>
          <a:p>
            <a:r>
              <a:rPr lang="en-US" dirty="0" smtClean="0">
                <a:latin typeface="+mn-lt"/>
              </a:rPr>
              <a:t>We will assume all relevant reports will be published on the CERN CDS or/and </a:t>
            </a:r>
            <a:r>
              <a:rPr lang="en-US" dirty="0" err="1" smtClean="0">
                <a:latin typeface="+mn-lt"/>
              </a:rPr>
              <a:t>Zenodo</a:t>
            </a:r>
            <a:r>
              <a:rPr lang="en-US" dirty="0" smtClean="0">
                <a:latin typeface="+mn-lt"/>
              </a:rPr>
              <a:t> (the latter necessary for reports which are for deliverables or milestones. </a:t>
            </a:r>
          </a:p>
          <a:p>
            <a:r>
              <a:rPr lang="en-US" dirty="0" smtClean="0">
                <a:latin typeface="+mn-lt"/>
              </a:rPr>
              <a:t>You will have to help us to make sure we quote any important data you need to store somewhere (e.g. GitHub for code, EDMS or any other PLM for engineering drawings etc…). </a:t>
            </a:r>
          </a:p>
          <a:p>
            <a:r>
              <a:rPr lang="en-US" dirty="0" smtClean="0">
                <a:latin typeface="+mn-lt"/>
              </a:rPr>
              <a:t>Data have to be stored according to the FAIR principle</a:t>
            </a:r>
          </a:p>
          <a:p>
            <a:pPr lvl="1"/>
            <a:r>
              <a:rPr lang="en-GB" dirty="0">
                <a:latin typeface="+mn-lt"/>
              </a:rPr>
              <a:t>Findable</a:t>
            </a:r>
          </a:p>
          <a:p>
            <a:pPr lvl="1"/>
            <a:r>
              <a:rPr lang="en-GB" dirty="0">
                <a:latin typeface="+mn-lt"/>
              </a:rPr>
              <a:t>Accessible</a:t>
            </a:r>
          </a:p>
          <a:p>
            <a:pPr lvl="1"/>
            <a:r>
              <a:rPr lang="en-GB" dirty="0">
                <a:latin typeface="+mn-lt"/>
              </a:rPr>
              <a:t>Interoperable</a:t>
            </a:r>
          </a:p>
          <a:p>
            <a:pPr lvl="1"/>
            <a:r>
              <a:rPr lang="en-GB" dirty="0">
                <a:latin typeface="+mn-lt"/>
              </a:rPr>
              <a:t>Reusable</a:t>
            </a:r>
          </a:p>
          <a:p>
            <a:pPr lvl="1"/>
            <a:endParaRPr lang="en-GB" dirty="0">
              <a:latin typeface="+mn-lt"/>
            </a:endParaRPr>
          </a:p>
          <a:p>
            <a:endParaRPr lang="en-GB" dirty="0">
              <a:latin typeface="+mn-lt"/>
            </a:endParaRPr>
          </a:p>
        </p:txBody>
      </p:sp>
      <p:sp>
        <p:nvSpPr>
          <p:cNvPr id="3" name="Slide Number Placeholder 2"/>
          <p:cNvSpPr>
            <a:spLocks noGrp="1"/>
          </p:cNvSpPr>
          <p:nvPr>
            <p:ph type="sldNum" sz="quarter" idx="4"/>
          </p:nvPr>
        </p:nvSpPr>
        <p:spPr/>
        <p:txBody>
          <a:bodyPr/>
          <a:lstStyle/>
          <a:p>
            <a:fld id="{974172A1-1CBF-0B40-9234-7D4D80EC19EA}" type="slidenum">
              <a:rPr lang="en-GB" smtClean="0"/>
              <a:pPr/>
              <a:t>6</a:t>
            </a:fld>
            <a:endParaRPr lang="en-GB" dirty="0"/>
          </a:p>
        </p:txBody>
      </p:sp>
      <p:sp>
        <p:nvSpPr>
          <p:cNvPr id="4" name="Title 3"/>
          <p:cNvSpPr>
            <a:spLocks noGrp="1"/>
          </p:cNvSpPr>
          <p:nvPr>
            <p:ph type="title"/>
          </p:nvPr>
        </p:nvSpPr>
        <p:spPr/>
        <p:txBody>
          <a:bodyPr/>
          <a:lstStyle/>
          <a:p>
            <a:r>
              <a:rPr lang="en-US" dirty="0"/>
              <a:t>Data Management Plan</a:t>
            </a:r>
            <a:endParaRPr lang="en-GB" dirty="0"/>
          </a:p>
        </p:txBody>
      </p:sp>
    </p:spTree>
    <p:extLst>
      <p:ext uri="{BB962C8B-B14F-4D97-AF65-F5344CB8AC3E}">
        <p14:creationId xmlns:p14="http://schemas.microsoft.com/office/powerpoint/2010/main" val="4474901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normAutofit fontScale="62500" lnSpcReduction="20000"/>
          </a:bodyPr>
          <a:lstStyle/>
          <a:p>
            <a:r>
              <a:rPr lang="en-GB" dirty="0">
                <a:latin typeface="+mn-lt"/>
              </a:rPr>
              <a:t>In three months we have to provide a data management </a:t>
            </a:r>
            <a:r>
              <a:rPr lang="en-GB" dirty="0" smtClean="0">
                <a:latin typeface="+mn-lt"/>
              </a:rPr>
              <a:t>plan</a:t>
            </a:r>
          </a:p>
          <a:p>
            <a:r>
              <a:rPr lang="en-US" dirty="0" smtClean="0">
                <a:latin typeface="+mn-lt"/>
              </a:rPr>
              <a:t>Elias and myself will coordinate it</a:t>
            </a:r>
          </a:p>
          <a:p>
            <a:r>
              <a:rPr lang="en-US" dirty="0" smtClean="0">
                <a:latin typeface="+mn-lt"/>
              </a:rPr>
              <a:t>We will contact you to make sure we do not miss anything. </a:t>
            </a:r>
          </a:p>
          <a:p>
            <a:r>
              <a:rPr lang="en-US" dirty="0" smtClean="0">
                <a:latin typeface="+mn-lt"/>
              </a:rPr>
              <a:t>We will assume all relevant reports will be published on the CERN CDS or/and </a:t>
            </a:r>
            <a:r>
              <a:rPr lang="en-US" dirty="0" err="1" smtClean="0">
                <a:latin typeface="+mn-lt"/>
              </a:rPr>
              <a:t>Zenodo</a:t>
            </a:r>
            <a:r>
              <a:rPr lang="en-US" dirty="0" smtClean="0">
                <a:latin typeface="+mn-lt"/>
              </a:rPr>
              <a:t> (the latter necessary for reports which are for deliverables or milestones. </a:t>
            </a:r>
          </a:p>
          <a:p>
            <a:r>
              <a:rPr lang="en-US" dirty="0" smtClean="0">
                <a:latin typeface="+mn-lt"/>
              </a:rPr>
              <a:t>You will have to help us to make sure we quote any important data you need to store somewhere (e.g. GitHub for code, EDMS or any other PLM for engineering drawings etc…). </a:t>
            </a:r>
          </a:p>
          <a:p>
            <a:r>
              <a:rPr lang="en-US" dirty="0" smtClean="0">
                <a:latin typeface="+mn-lt"/>
              </a:rPr>
              <a:t>Data have to be stored according to the FAIR principle</a:t>
            </a:r>
          </a:p>
          <a:p>
            <a:pPr lvl="1"/>
            <a:r>
              <a:rPr lang="en-GB" dirty="0">
                <a:latin typeface="+mn-lt"/>
              </a:rPr>
              <a:t>Findable</a:t>
            </a:r>
          </a:p>
          <a:p>
            <a:pPr lvl="1"/>
            <a:r>
              <a:rPr lang="en-GB" dirty="0">
                <a:latin typeface="+mn-lt"/>
              </a:rPr>
              <a:t>Accessible</a:t>
            </a:r>
          </a:p>
          <a:p>
            <a:pPr lvl="1"/>
            <a:r>
              <a:rPr lang="en-GB" dirty="0">
                <a:latin typeface="+mn-lt"/>
              </a:rPr>
              <a:t>Interoperable</a:t>
            </a:r>
          </a:p>
          <a:p>
            <a:pPr lvl="1"/>
            <a:r>
              <a:rPr lang="en-GB" dirty="0">
                <a:latin typeface="+mn-lt"/>
              </a:rPr>
              <a:t>Reusable</a:t>
            </a:r>
          </a:p>
          <a:p>
            <a:pPr lvl="1"/>
            <a:endParaRPr lang="en-GB" dirty="0">
              <a:latin typeface="+mn-lt"/>
            </a:endParaRPr>
          </a:p>
          <a:p>
            <a:endParaRPr lang="en-GB" dirty="0">
              <a:latin typeface="+mn-lt"/>
            </a:endParaRPr>
          </a:p>
        </p:txBody>
      </p:sp>
      <p:sp>
        <p:nvSpPr>
          <p:cNvPr id="3" name="Slide Number Placeholder 2"/>
          <p:cNvSpPr>
            <a:spLocks noGrp="1"/>
          </p:cNvSpPr>
          <p:nvPr>
            <p:ph type="sldNum" sz="quarter" idx="4"/>
          </p:nvPr>
        </p:nvSpPr>
        <p:spPr/>
        <p:txBody>
          <a:bodyPr/>
          <a:lstStyle/>
          <a:p>
            <a:fld id="{974172A1-1CBF-0B40-9234-7D4D80EC19EA}" type="slidenum">
              <a:rPr lang="en-GB" smtClean="0"/>
              <a:pPr/>
              <a:t>7</a:t>
            </a:fld>
            <a:endParaRPr lang="en-GB" dirty="0"/>
          </a:p>
        </p:txBody>
      </p:sp>
      <p:sp>
        <p:nvSpPr>
          <p:cNvPr id="4" name="Title 3"/>
          <p:cNvSpPr>
            <a:spLocks noGrp="1"/>
          </p:cNvSpPr>
          <p:nvPr>
            <p:ph type="title"/>
          </p:nvPr>
        </p:nvSpPr>
        <p:spPr/>
        <p:txBody>
          <a:bodyPr/>
          <a:lstStyle/>
          <a:p>
            <a:r>
              <a:rPr lang="en-US" dirty="0"/>
              <a:t>Data Management Plan</a:t>
            </a:r>
            <a:endParaRPr lang="en-GB" dirty="0"/>
          </a:p>
        </p:txBody>
      </p:sp>
    </p:spTree>
    <p:extLst>
      <p:ext uri="{BB962C8B-B14F-4D97-AF65-F5344CB8AC3E}">
        <p14:creationId xmlns:p14="http://schemas.microsoft.com/office/powerpoint/2010/main" val="29439000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95C100-A3CF-8642-82DE-7758749FA0E4}"/>
              </a:ext>
            </a:extLst>
          </p:cNvPr>
          <p:cNvSpPr>
            <a:spLocks noGrp="1"/>
          </p:cNvSpPr>
          <p:nvPr>
            <p:ph type="title"/>
          </p:nvPr>
        </p:nvSpPr>
        <p:spPr/>
        <p:txBody>
          <a:bodyPr/>
          <a:lstStyle/>
          <a:p>
            <a:r>
              <a:rPr lang="en-GB" dirty="0"/>
              <a:t>Good enough FAIR software</a:t>
            </a:r>
          </a:p>
        </p:txBody>
      </p:sp>
      <p:sp>
        <p:nvSpPr>
          <p:cNvPr id="3" name="Text Placeholder 2">
            <a:extLst>
              <a:ext uri="{FF2B5EF4-FFF2-40B4-BE49-F238E27FC236}">
                <a16:creationId xmlns:a16="http://schemas.microsoft.com/office/drawing/2014/main" id="{6036BE76-7BC8-9A4F-A6C4-E7B766E64367}"/>
              </a:ext>
            </a:extLst>
          </p:cNvPr>
          <p:cNvSpPr>
            <a:spLocks noGrp="1"/>
          </p:cNvSpPr>
          <p:nvPr>
            <p:ph type="body" idx="1"/>
          </p:nvPr>
        </p:nvSpPr>
        <p:spPr/>
        <p:txBody>
          <a:bodyPr>
            <a:normAutofit fontScale="40000" lnSpcReduction="20000"/>
          </a:bodyPr>
          <a:lstStyle/>
          <a:p>
            <a:pPr marL="114300" indent="0">
              <a:buNone/>
            </a:pPr>
            <a:r>
              <a:rPr lang="en-GB" b="1" dirty="0"/>
              <a:t>Findable:</a:t>
            </a:r>
            <a:r>
              <a:rPr lang="en-GB" dirty="0"/>
              <a:t> </a:t>
            </a:r>
          </a:p>
          <a:p>
            <a:r>
              <a:rPr lang="en-GB" dirty="0"/>
              <a:t>Make your software easier to discover by using </a:t>
            </a:r>
            <a:r>
              <a:rPr lang="en-GB" i="1" dirty="0"/>
              <a:t>descriptive metadata</a:t>
            </a:r>
            <a:r>
              <a:rPr lang="en-GB" dirty="0"/>
              <a:t>. </a:t>
            </a:r>
          </a:p>
          <a:p>
            <a:r>
              <a:rPr lang="en-GB" dirty="0"/>
              <a:t>Publish a </a:t>
            </a:r>
            <a:r>
              <a:rPr lang="en-GB" i="1" dirty="0"/>
              <a:t>citation</a:t>
            </a:r>
            <a:r>
              <a:rPr lang="en-GB" dirty="0"/>
              <a:t> for your software.</a:t>
            </a:r>
          </a:p>
          <a:p>
            <a:r>
              <a:rPr lang="en-GB" dirty="0"/>
              <a:t>Add it to a </a:t>
            </a:r>
            <a:r>
              <a:rPr lang="en-GB" i="1" dirty="0"/>
              <a:t>community registry</a:t>
            </a:r>
            <a:r>
              <a:rPr lang="en-GB" dirty="0"/>
              <a:t>, if one exists.</a:t>
            </a:r>
          </a:p>
          <a:p>
            <a:pPr marL="114300" indent="0">
              <a:buNone/>
            </a:pPr>
            <a:r>
              <a:rPr lang="en-GB" b="1" dirty="0"/>
              <a:t>Accessible: </a:t>
            </a:r>
          </a:p>
          <a:p>
            <a:r>
              <a:rPr lang="en-GB" dirty="0"/>
              <a:t>Put your source code in a </a:t>
            </a:r>
            <a:r>
              <a:rPr lang="en-GB" i="1" dirty="0"/>
              <a:t>code repository</a:t>
            </a:r>
            <a:r>
              <a:rPr lang="en-GB" dirty="0"/>
              <a:t>, and deposit major versions in a preservation repository to </a:t>
            </a:r>
            <a:r>
              <a:rPr lang="en-GB" i="1" dirty="0"/>
              <a:t>get a DOI</a:t>
            </a:r>
            <a:r>
              <a:rPr lang="en-GB" dirty="0"/>
              <a:t>.</a:t>
            </a:r>
          </a:p>
          <a:p>
            <a:pPr marL="114300" indent="0">
              <a:buNone/>
            </a:pPr>
            <a:r>
              <a:rPr lang="en-GB" b="1" dirty="0"/>
              <a:t>Interoperable:</a:t>
            </a:r>
            <a:r>
              <a:rPr lang="en-GB" dirty="0"/>
              <a:t> </a:t>
            </a:r>
          </a:p>
          <a:p>
            <a:r>
              <a:rPr lang="en-GB" i="1" dirty="0"/>
              <a:t>Describe the functionality</a:t>
            </a:r>
            <a:r>
              <a:rPr lang="en-GB" dirty="0"/>
              <a:t> of your software. </a:t>
            </a:r>
          </a:p>
          <a:p>
            <a:r>
              <a:rPr lang="en-GB" dirty="0"/>
              <a:t>Use open data formats that meet </a:t>
            </a:r>
            <a:r>
              <a:rPr lang="en-GB" i="1" dirty="0"/>
              <a:t>domain-relevant community standards</a:t>
            </a:r>
            <a:r>
              <a:rPr lang="en-GB" dirty="0"/>
              <a:t>. </a:t>
            </a:r>
          </a:p>
          <a:p>
            <a:r>
              <a:rPr lang="en-GB" dirty="0"/>
              <a:t>Provide </a:t>
            </a:r>
            <a:r>
              <a:rPr lang="en-GB" i="1" dirty="0"/>
              <a:t>references</a:t>
            </a:r>
            <a:r>
              <a:rPr lang="en-GB" dirty="0"/>
              <a:t> to associated research objects. </a:t>
            </a:r>
          </a:p>
          <a:p>
            <a:r>
              <a:rPr lang="en-GB" i="1" dirty="0"/>
              <a:t>Modularise</a:t>
            </a:r>
            <a:r>
              <a:rPr lang="en-GB" dirty="0"/>
              <a:t> your code and document design.</a:t>
            </a:r>
          </a:p>
          <a:p>
            <a:pPr marL="114300" indent="0">
              <a:buNone/>
            </a:pPr>
            <a:r>
              <a:rPr lang="en-GB" b="1" dirty="0"/>
              <a:t>Reusable:</a:t>
            </a:r>
            <a:r>
              <a:rPr lang="en-GB" dirty="0"/>
              <a:t> </a:t>
            </a:r>
          </a:p>
          <a:p>
            <a:r>
              <a:rPr lang="en-GB" dirty="0"/>
              <a:t>Choose a </a:t>
            </a:r>
            <a:r>
              <a:rPr lang="en-GB" i="1" dirty="0"/>
              <a:t>license</a:t>
            </a:r>
            <a:r>
              <a:rPr lang="en-GB" dirty="0"/>
              <a:t> and apply it to your software. </a:t>
            </a:r>
          </a:p>
          <a:p>
            <a:r>
              <a:rPr lang="en-GB" dirty="0"/>
              <a:t>Document </a:t>
            </a:r>
            <a:r>
              <a:rPr lang="en-GB" i="1" dirty="0"/>
              <a:t>dependencies</a:t>
            </a:r>
            <a:r>
              <a:rPr lang="en-GB" dirty="0"/>
              <a:t>. </a:t>
            </a:r>
          </a:p>
          <a:p>
            <a:r>
              <a:rPr lang="en-GB" dirty="0"/>
              <a:t>Ensure that others can </a:t>
            </a:r>
            <a:r>
              <a:rPr lang="en-GB" i="1" dirty="0"/>
              <a:t>understand</a:t>
            </a:r>
            <a:r>
              <a:rPr lang="en-GB" dirty="0"/>
              <a:t> and </a:t>
            </a:r>
            <a:r>
              <a:rPr lang="en-GB" i="1" dirty="0"/>
              <a:t>execute</a:t>
            </a:r>
            <a:r>
              <a:rPr lang="en-GB" dirty="0"/>
              <a:t> your code.</a:t>
            </a:r>
            <a:br>
              <a:rPr lang="en-GB" dirty="0"/>
            </a:br>
            <a:endParaRPr lang="en-GB" dirty="0"/>
          </a:p>
        </p:txBody>
      </p:sp>
      <p:sp>
        <p:nvSpPr>
          <p:cNvPr id="4" name="Rectangle 3"/>
          <p:cNvSpPr/>
          <p:nvPr/>
        </p:nvSpPr>
        <p:spPr>
          <a:xfrm>
            <a:off x="5508104" y="4232581"/>
            <a:ext cx="3487430" cy="369332"/>
          </a:xfrm>
          <a:prstGeom prst="rect">
            <a:avLst/>
          </a:prstGeom>
          <a:ln w="28575">
            <a:solidFill>
              <a:srgbClr val="0070C0"/>
            </a:solidFill>
          </a:ln>
        </p:spPr>
        <p:txBody>
          <a:bodyPr wrap="none">
            <a:spAutoFit/>
          </a:bodyPr>
          <a:lstStyle/>
          <a:p>
            <a:r>
              <a:rPr lang="en-GB" dirty="0" smtClean="0">
                <a:solidFill>
                  <a:srgbClr val="0070C0"/>
                </a:solidFill>
                <a:hlinkClick r:id="rId2"/>
              </a:rPr>
              <a:t>Academic Lecture on FAIR software</a:t>
            </a:r>
            <a:endParaRPr lang="en-GB" dirty="0">
              <a:solidFill>
                <a:srgbClr val="0070C0"/>
              </a:solidFill>
            </a:endParaRPr>
          </a:p>
        </p:txBody>
      </p:sp>
    </p:spTree>
    <p:extLst>
      <p:ext uri="{BB962C8B-B14F-4D97-AF65-F5344CB8AC3E}">
        <p14:creationId xmlns:p14="http://schemas.microsoft.com/office/powerpoint/2010/main" val="244578395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normAutofit lnSpcReduction="10000"/>
          </a:bodyPr>
          <a:lstStyle/>
          <a:p>
            <a:r>
              <a:rPr lang="en-US" dirty="0" smtClean="0">
                <a:latin typeface="+mn-lt"/>
              </a:rPr>
              <a:t>Data have to be stored according to the FAIR principle</a:t>
            </a:r>
          </a:p>
          <a:p>
            <a:pPr lvl="1"/>
            <a:r>
              <a:rPr lang="en-GB" dirty="0">
                <a:latin typeface="+mn-lt"/>
              </a:rPr>
              <a:t>Findable</a:t>
            </a:r>
          </a:p>
          <a:p>
            <a:pPr lvl="1"/>
            <a:r>
              <a:rPr lang="en-GB" dirty="0">
                <a:latin typeface="+mn-lt"/>
              </a:rPr>
              <a:t>Accessible</a:t>
            </a:r>
          </a:p>
          <a:p>
            <a:pPr lvl="1"/>
            <a:r>
              <a:rPr lang="en-GB" dirty="0">
                <a:latin typeface="+mn-lt"/>
              </a:rPr>
              <a:t>Interoperable</a:t>
            </a:r>
          </a:p>
          <a:p>
            <a:pPr lvl="1"/>
            <a:r>
              <a:rPr lang="en-GB" dirty="0">
                <a:latin typeface="+mn-lt"/>
              </a:rPr>
              <a:t>Reusable</a:t>
            </a:r>
          </a:p>
          <a:p>
            <a:r>
              <a:rPr lang="en-US" i="1" dirty="0" smtClean="0">
                <a:solidFill>
                  <a:schemeClr val="accent6">
                    <a:lumMod val="60000"/>
                    <a:lumOff val="40000"/>
                  </a:schemeClr>
                </a:solidFill>
                <a:latin typeface="+mn-lt"/>
              </a:rPr>
              <a:t>If you think this is a problem, we should discuss…</a:t>
            </a:r>
            <a:endParaRPr lang="en-GB" i="1" dirty="0">
              <a:solidFill>
                <a:schemeClr val="accent6">
                  <a:lumMod val="60000"/>
                  <a:lumOff val="40000"/>
                </a:schemeClr>
              </a:solidFill>
              <a:latin typeface="+mn-lt"/>
            </a:endParaRPr>
          </a:p>
          <a:p>
            <a:endParaRPr lang="en-GB" dirty="0">
              <a:latin typeface="+mn-lt"/>
            </a:endParaRPr>
          </a:p>
        </p:txBody>
      </p:sp>
      <p:sp>
        <p:nvSpPr>
          <p:cNvPr id="3" name="Slide Number Placeholder 2"/>
          <p:cNvSpPr>
            <a:spLocks noGrp="1"/>
          </p:cNvSpPr>
          <p:nvPr>
            <p:ph type="sldNum" sz="quarter" idx="4"/>
          </p:nvPr>
        </p:nvSpPr>
        <p:spPr/>
        <p:txBody>
          <a:bodyPr/>
          <a:lstStyle/>
          <a:p>
            <a:fld id="{974172A1-1CBF-0B40-9234-7D4D80EC19EA}" type="slidenum">
              <a:rPr lang="en-GB" smtClean="0"/>
              <a:pPr/>
              <a:t>9</a:t>
            </a:fld>
            <a:endParaRPr lang="en-GB" dirty="0"/>
          </a:p>
        </p:txBody>
      </p:sp>
      <p:sp>
        <p:nvSpPr>
          <p:cNvPr id="4" name="Title 3"/>
          <p:cNvSpPr>
            <a:spLocks noGrp="1"/>
          </p:cNvSpPr>
          <p:nvPr>
            <p:ph type="title"/>
          </p:nvPr>
        </p:nvSpPr>
        <p:spPr/>
        <p:txBody>
          <a:bodyPr/>
          <a:lstStyle/>
          <a:p>
            <a:r>
              <a:rPr lang="en-US" dirty="0"/>
              <a:t>Data Management Plan</a:t>
            </a:r>
            <a:endParaRPr lang="en-GB" dirty="0"/>
          </a:p>
        </p:txBody>
      </p:sp>
    </p:spTree>
    <p:extLst>
      <p:ext uri="{BB962C8B-B14F-4D97-AF65-F5344CB8AC3E}">
        <p14:creationId xmlns:p14="http://schemas.microsoft.com/office/powerpoint/2010/main" val="75579630"/>
      </p:ext>
    </p:extLst>
  </p:cSld>
  <p:clrMapOvr>
    <a:masterClrMapping/>
  </p:clrMapOvr>
</p:sld>
</file>

<file path=ppt/theme/theme1.xml><?xml version="1.0" encoding="utf-8"?>
<a:theme xmlns:a="http://schemas.openxmlformats.org/drawingml/2006/main" name="IMCC - 1">
  <a:themeElements>
    <a:clrScheme name="IMCC">
      <a:dk1>
        <a:sysClr val="windowText" lastClr="000000"/>
      </a:dk1>
      <a:lt1>
        <a:sysClr val="window" lastClr="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IMCC - 1">
  <a:themeElements>
    <a:clrScheme name="IMCC">
      <a:dk1>
        <a:sysClr val="windowText" lastClr="000000"/>
      </a:dk1>
      <a:lt1>
        <a:sysClr val="window" lastClr="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Draft 16x9 SSI template" id="{B8463C5A-2878-B644-B068-B65B2842EF73}" vid="{E8C2FA56-59AD-8C40-82FF-CB570CF07803}"/>
    </a:ext>
  </a:extLst>
</a:theme>
</file>

<file path=ppt/theme/theme4.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360</TotalTime>
  <Words>1109</Words>
  <Application>Microsoft Office PowerPoint</Application>
  <PresentationFormat>On-screen Show (16:9)</PresentationFormat>
  <Paragraphs>266</Paragraphs>
  <Slides>15</Slides>
  <Notes>0</Notes>
  <HiddenSlides>1</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15</vt:i4>
      </vt:variant>
    </vt:vector>
  </HeadingPairs>
  <TitlesOfParts>
    <vt:vector size="25" baseType="lpstr">
      <vt:lpstr>Aldhabi</vt:lpstr>
      <vt:lpstr>Arial</vt:lpstr>
      <vt:lpstr>Arial Narrow</vt:lpstr>
      <vt:lpstr>Calibri</vt:lpstr>
      <vt:lpstr>Consolas</vt:lpstr>
      <vt:lpstr>Times New Roman</vt:lpstr>
      <vt:lpstr>Wingdings</vt:lpstr>
      <vt:lpstr>IMCC - 1</vt:lpstr>
      <vt:lpstr>1_IMCC - 1</vt:lpstr>
      <vt:lpstr>2_Office Theme</vt:lpstr>
      <vt:lpstr>PowerPoint Presentation</vt:lpstr>
      <vt:lpstr>General Information</vt:lpstr>
      <vt:lpstr>General Information</vt:lpstr>
      <vt:lpstr>Annual report</vt:lpstr>
      <vt:lpstr>Website</vt:lpstr>
      <vt:lpstr>Data Management Plan</vt:lpstr>
      <vt:lpstr>Data Management Plan</vt:lpstr>
      <vt:lpstr>Good enough FAIR software</vt:lpstr>
      <vt:lpstr>Data Management Plan</vt:lpstr>
      <vt:lpstr>Deliverables &amp; milestones</vt:lpstr>
      <vt:lpstr>Deliverables &amp; milestones first year</vt:lpstr>
      <vt:lpstr>Deliverables &amp; milestones to be prepared during first year</vt:lpstr>
      <vt:lpstr>Task Leaders</vt:lpstr>
      <vt:lpstr>Technical discussion</vt:lpstr>
      <vt:lpstr>PowerPoint Presentation</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Roberto Losito</cp:lastModifiedBy>
  <cp:revision>574</cp:revision>
  <dcterms:created xsi:type="dcterms:W3CDTF">2021-05-17T12:13:58Z</dcterms:created>
  <dcterms:modified xsi:type="dcterms:W3CDTF">2023-04-26T12:58:44Z</dcterms:modified>
</cp:coreProperties>
</file>