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0" r:id="rId2"/>
    <p:sldMasterId id="2147483686" r:id="rId3"/>
  </p:sldMasterIdLst>
  <p:notesMasterIdLst>
    <p:notesMasterId r:id="rId20"/>
  </p:notesMasterIdLst>
  <p:sldIdLst>
    <p:sldId id="256" r:id="rId4"/>
    <p:sldId id="705" r:id="rId5"/>
    <p:sldId id="707" r:id="rId6"/>
    <p:sldId id="706" r:id="rId7"/>
    <p:sldId id="687" r:id="rId8"/>
    <p:sldId id="708" r:id="rId9"/>
    <p:sldId id="698" r:id="rId10"/>
    <p:sldId id="694" r:id="rId11"/>
    <p:sldId id="709" r:id="rId12"/>
    <p:sldId id="710" r:id="rId13"/>
    <p:sldId id="711" r:id="rId14"/>
    <p:sldId id="712" r:id="rId15"/>
    <p:sldId id="713" r:id="rId16"/>
    <p:sldId id="714" r:id="rId17"/>
    <p:sldId id="704" r:id="rId18"/>
    <p:sldId id="278" r:id="rId1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BBDF"/>
    <a:srgbClr val="E15E32"/>
    <a:srgbClr val="2F2F2F"/>
    <a:srgbClr val="0033A0"/>
    <a:srgbClr val="001F60"/>
    <a:srgbClr val="6E2466"/>
    <a:srgbClr val="2D7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2" autoAdjust="0"/>
    <p:restoredTop sz="80376" autoAdjust="0"/>
  </p:normalViewPr>
  <p:slideViewPr>
    <p:cSldViewPr>
      <p:cViewPr varScale="1">
        <p:scale>
          <a:sx n="130" d="100"/>
          <a:sy n="130" d="100"/>
        </p:scale>
        <p:origin x="3696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15-May-23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44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897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8848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4927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12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5806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47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24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224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39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49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808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9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36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52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15-May-23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15-May-23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15-May-23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15-May-23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15-May-23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15-May-23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15-May-23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15-May-23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C622-2BA3-402F-AC9D-A2E232C86BD6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194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CE79C36-E1D1-45EB-8EA5-3179E77312E2}" type="datetime1">
              <a:rPr lang="en-GB" smtClean="0"/>
              <a:t>15/05/2023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266400" y="1171574"/>
            <a:ext cx="11641348" cy="48182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12703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EFEC-C431-45D0-AB3A-45A75BC319C9}" type="datetime1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5541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B633-6058-4011-B4EB-38E89EE27C87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6120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DEF0-4A0A-4F12-830D-C14D94C3B42B}" type="datetime1">
              <a:rPr lang="en-GB" smtClean="0"/>
              <a:t>15/05/2023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68881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7162-5C84-4A5A-81C3-DB20DB2EF9EE}" type="datetime1">
              <a:rPr lang="en-GB" smtClean="0"/>
              <a:t>15/05/2023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2747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525A-1F41-44CF-9B22-5E137BD4082C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3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1579D-F9CE-4B72-A0D0-B451E28F2D22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9326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10070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54B4-00D0-48C7-AE01-2EA9978C65CA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2034" y="6126771"/>
            <a:ext cx="4114800" cy="365125"/>
          </a:xfrm>
        </p:spPr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8463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047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831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692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9889552" y="6407999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15-May-23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6BCD8F1-CB24-407E-9EAE-75ADFF8FF37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5440" y="6381328"/>
            <a:ext cx="1338035" cy="401638"/>
          </a:xfrm>
          <a:prstGeom prst="rect">
            <a:avLst/>
          </a:prstGeom>
          <a:solidFill>
            <a:srgbClr val="0033A0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noProof="0" dirty="0">
                <a:solidFill>
                  <a:srgbClr val="AABBDF"/>
                </a:solidFill>
              </a:rPr>
              <a:t>SCE</a:t>
            </a:r>
          </a:p>
          <a:p>
            <a:pPr algn="l">
              <a:defRPr/>
            </a:pPr>
            <a:r>
              <a:rPr lang="en-GB" sz="900" noProof="0" dirty="0">
                <a:solidFill>
                  <a:srgbClr val="AABBDF"/>
                </a:solidFill>
              </a:rPr>
              <a:t>Site and Civil Engineering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6254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522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82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C622-2BA3-402F-AC9D-A2E232C86BD6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3790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CE79C36-E1D1-45EB-8EA5-3179E77312E2}" type="datetime1">
              <a:rPr lang="en-GB" smtClean="0"/>
              <a:t>15/05/2023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266400" y="1171574"/>
            <a:ext cx="11641348" cy="48182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53732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EFEC-C431-45D0-AB3A-45A75BC319C9}" type="datetime1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4531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B633-6058-4011-B4EB-38E89EE27C87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700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DEF0-4A0A-4F12-830D-C14D94C3B42B}" type="datetime1">
              <a:rPr lang="en-GB" smtClean="0"/>
              <a:t>15/05/2023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11360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7162-5C84-4A5A-81C3-DB20DB2EF9EE}" type="datetime1">
              <a:rPr lang="en-GB" smtClean="0"/>
              <a:t>15/05/2023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1296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525A-1F41-44CF-9B22-5E137BD4082C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17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15-May-23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1579D-F9CE-4B72-A0D0-B451E28F2D22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3205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10070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54B4-00D0-48C7-AE01-2EA9978C65CA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2034" y="6126771"/>
            <a:ext cx="4114800" cy="365125"/>
          </a:xfrm>
        </p:spPr>
        <p:txBody>
          <a:bodyPr/>
          <a:lstStyle/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9156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4031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4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5623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723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5850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9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15-May-23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15-May-23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15-May-23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15-May-23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15-May-23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image" Target="../media/image5.wmf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image" Target="../media/image5.wmf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3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15-May-23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DE94D-B6FA-4FAE-9309-55F303EFBFDE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55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DE94D-B6FA-4FAE-9309-55F303EFBFDE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AIS &amp; TPR 2018 Q4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271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7249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64783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hyperlink" Target="https://edms.cern.ch/document/2781815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84962/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3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263352" y="3068960"/>
            <a:ext cx="11664677" cy="1512168"/>
          </a:xfrm>
        </p:spPr>
        <p:txBody>
          <a:bodyPr/>
          <a:lstStyle/>
          <a:p>
            <a:pPr>
              <a:defRPr/>
            </a:pPr>
            <a:r>
              <a:rPr lang="en-GB" dirty="0"/>
              <a:t>CERN Stores roadmap</a:t>
            </a:r>
            <a:br>
              <a:rPr lang="en-GB" dirty="0"/>
            </a:br>
            <a:r>
              <a:rPr lang="en-GB" dirty="0"/>
              <a:t>Vision, Objectives &amp; Strategies</a:t>
            </a:r>
            <a:br>
              <a:rPr lang="en-GB" dirty="0"/>
            </a:br>
            <a:br>
              <a:rPr lang="en-GB" dirty="0"/>
            </a:br>
            <a:r>
              <a:rPr lang="en-GB" sz="3000" dirty="0"/>
              <a:t>Cédric Garino (SCE-SSC)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endParaRPr dirty="0"/>
          </a:p>
          <a:p>
            <a:pPr algn="l">
              <a:defRPr/>
            </a:pPr>
            <a:r>
              <a:rPr lang="en-US" sz="1800" dirty="0"/>
              <a:t>16.05.2023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03018"/>
            <a:ext cx="5616574" cy="489678"/>
          </a:xfrm>
        </p:spPr>
        <p:txBody>
          <a:bodyPr vert="horz" lIns="0" tIns="0" rIns="0" bIns="0" rtlCol="0" anchor="t" anchorCtr="0">
            <a:noAutofit/>
          </a:bodyPr>
          <a:lstStyle/>
          <a:p>
            <a:pPr indent="-228600">
              <a:defRPr/>
            </a:pPr>
            <a:r>
              <a:rPr lang="en-GB" kern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endParaRPr lang="en-US" b="1" kern="1400" dirty="0"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>
                <a:latin typeface="+mj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10</a:t>
            </a:fld>
            <a:endParaRPr lang="en-US">
              <a:latin typeface="+mj-l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8D739-6DDF-4FCE-5E24-F4A1332D2CAC}"/>
              </a:ext>
            </a:extLst>
          </p:cNvPr>
          <p:cNvSpPr txBox="1"/>
          <p:nvPr/>
        </p:nvSpPr>
        <p:spPr bwMode="auto">
          <a:xfrm>
            <a:off x="224323" y="1340768"/>
            <a:ext cx="4863565" cy="3888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</a:rPr>
              <a:t>Leverage technology and digitalization to modernize the entire SC. Support business processes evolution. 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</a:rPr>
              <a:t>Focus will be on enhanced data management, improved user experience, mobile ops, automations, integration, and alignment of software solutions.</a:t>
            </a:r>
            <a:endParaRPr lang="en-US" sz="2400" kern="14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2" name="Picture 1" descr="Timeline&#10;&#10;Description automatically generated">
            <a:extLst>
              <a:ext uri="{FF2B5EF4-FFF2-40B4-BE49-F238E27FC236}">
                <a16:creationId xmlns:a16="http://schemas.microsoft.com/office/drawing/2014/main" id="{AA5C5982-AABB-2DB5-8D7F-308D18220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944" y="1425782"/>
            <a:ext cx="6374654" cy="351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71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03018"/>
            <a:ext cx="5616574" cy="489678"/>
          </a:xfrm>
        </p:spPr>
        <p:txBody>
          <a:bodyPr vert="horz" lIns="0" tIns="0" rIns="0" bIns="0" rtlCol="0" anchor="t" anchorCtr="0">
            <a:noAutofit/>
          </a:bodyPr>
          <a:lstStyle/>
          <a:p>
            <a:pPr indent="-228600">
              <a:defRPr/>
            </a:pPr>
            <a:r>
              <a:rPr lang="en-GB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Service</a:t>
            </a:r>
            <a:endParaRPr lang="en-US" b="1" kern="1400" dirty="0"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j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11</a:t>
            </a:fld>
            <a:endParaRPr lang="en-US">
              <a:latin typeface="+mj-l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8D739-6DDF-4FCE-5E24-F4A1332D2CAC}"/>
              </a:ext>
            </a:extLst>
          </p:cNvPr>
          <p:cNvSpPr txBox="1"/>
          <p:nvPr/>
        </p:nvSpPr>
        <p:spPr bwMode="auto">
          <a:xfrm>
            <a:off x="224324" y="1268760"/>
            <a:ext cx="5616574" cy="3888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</a:rPr>
              <a:t>Adapt and evolve the service offer to CERN’s community needs (CERN catalogue offer, new </a:t>
            </a:r>
            <a:r>
              <a:rPr lang="en-GB" sz="2400" kern="1400" dirty="0" err="1">
                <a:effectLst/>
                <a:latin typeface="+mj-lt"/>
                <a:ea typeface="Times New Roman" panose="02020603050405020304" pitchFamily="18" charset="0"/>
              </a:rPr>
              <a:t>PunchOut</a:t>
            </a: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en-GB" sz="2400" kern="1400" dirty="0" err="1">
                <a:effectLst/>
                <a:latin typeface="+mj-lt"/>
                <a:ea typeface="Times New Roman" panose="02020603050405020304" pitchFamily="18" charset="0"/>
              </a:rPr>
              <a:t>catalogs</a:t>
            </a: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</a:rPr>
              <a:t>, cutting machines, storage infrastructure, SC frontline). 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</a:rPr>
              <a:t>Expend service offerings to equipment group: Stock holding, inventory management and warehouse operations.</a:t>
            </a:r>
            <a:endParaRPr lang="en-US" sz="2400" kern="14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16924A-CABD-AEB2-1CEA-84C71A699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0078" y="3212882"/>
            <a:ext cx="5187598" cy="29454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814036-371F-2779-887A-EB0797D787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5759" y="404664"/>
            <a:ext cx="5112299" cy="261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110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03018"/>
            <a:ext cx="5616574" cy="489678"/>
          </a:xfrm>
        </p:spPr>
        <p:txBody>
          <a:bodyPr vert="horz" lIns="0" tIns="0" rIns="0" bIns="0" rtlCol="0" anchor="t" anchorCtr="0">
            <a:noAutofit/>
          </a:bodyPr>
          <a:lstStyle/>
          <a:p>
            <a:pPr indent="-228600">
              <a:defRPr/>
            </a:pPr>
            <a:r>
              <a:rPr lang="en-GB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Integratio</a:t>
            </a:r>
            <a:r>
              <a:rPr lang="en-GB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n-US" b="1" kern="1400" dirty="0"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j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12</a:t>
            </a:fld>
            <a:endParaRPr lang="en-US">
              <a:latin typeface="+mj-l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8D739-6DDF-4FCE-5E24-F4A1332D2CAC}"/>
              </a:ext>
            </a:extLst>
          </p:cNvPr>
          <p:cNvSpPr txBox="1"/>
          <p:nvPr/>
        </p:nvSpPr>
        <p:spPr bwMode="auto">
          <a:xfrm>
            <a:off x="224323" y="1268760"/>
            <a:ext cx="6375733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</a:rPr>
              <a:t>Increase maturity of the SC integration, internally and externally.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</a:endParaRPr>
          </a:p>
          <a:p>
            <a:pPr lvl="0" algn="just">
              <a:spcBef>
                <a:spcPts val="200"/>
              </a:spcBef>
              <a:spcAft>
                <a:spcPts val="200"/>
              </a:spcAft>
            </a:pPr>
            <a:endParaRPr lang="en-GB" sz="2400" kern="1400" dirty="0"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</a:rPr>
              <a:t>Connect with </a:t>
            </a:r>
            <a:r>
              <a:rPr lang="en-GB" sz="2400" u="sng" kern="1400" dirty="0">
                <a:solidFill>
                  <a:srgbClr val="0000FF"/>
                </a:solidFill>
                <a:effectLst/>
                <a:latin typeface="+mj-lt"/>
                <a:ea typeface="Times New Roman" panose="02020603050405020304" pitchFamily="18" charset="0"/>
                <a:hlinkClick r:id="rId3"/>
              </a:rPr>
              <a:t>storage management roadmap</a:t>
            </a: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</a:rPr>
              <a:t>. </a:t>
            </a:r>
            <a:endParaRPr lang="en-US" sz="2400" kern="14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F7DAB3BC-C1BB-9867-BDD6-52A97039F0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9238" y="44624"/>
            <a:ext cx="4513386" cy="3325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EB72F5-D400-645B-40F8-54DE489690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2104" y="3548351"/>
            <a:ext cx="4799856" cy="269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286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03018"/>
            <a:ext cx="5616574" cy="489678"/>
          </a:xfrm>
        </p:spPr>
        <p:txBody>
          <a:bodyPr vert="horz" lIns="0" tIns="0" rIns="0" bIns="0" rtlCol="0" anchor="t" anchorCtr="0">
            <a:noAutofit/>
          </a:bodyPr>
          <a:lstStyle/>
          <a:p>
            <a:pPr indent="-228600">
              <a:defRPr/>
            </a:pPr>
            <a:r>
              <a:rPr lang="en-GB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Sustainability</a:t>
            </a:r>
            <a:endParaRPr lang="en-US" b="1" kern="1400" dirty="0"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j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13</a:t>
            </a:fld>
            <a:endParaRPr lang="en-US">
              <a:latin typeface="+mj-l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8D739-6DDF-4FCE-5E24-F4A1332D2CAC}"/>
              </a:ext>
            </a:extLst>
          </p:cNvPr>
          <p:cNvSpPr txBox="1"/>
          <p:nvPr/>
        </p:nvSpPr>
        <p:spPr bwMode="auto">
          <a:xfrm>
            <a:off x="119336" y="908720"/>
            <a:ext cx="5616574" cy="5098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Implement </a:t>
            </a: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sustainable procurement</a:t>
            </a: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and eco responsibility guidelines. 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Introduce a new set of KPIs to track CERN SC sustainability efforts and results (request-lines fulfilled by second-hand materials, inventory write-offs, eq. CO2 due to supply transports, single-usage materials in SC operations). 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Connect CERN stores roadmap with </a:t>
            </a:r>
            <a:r>
              <a:rPr lang="en-GB" sz="2400" u="sng" kern="1400" dirty="0">
                <a:solidFill>
                  <a:srgbClr val="0000FF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waste management</a:t>
            </a: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roadmap. </a:t>
            </a:r>
            <a:endParaRPr lang="en-US" sz="2400" kern="14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3F46E7-BA8F-9018-3810-6F38CBCF07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2889" y="178612"/>
            <a:ext cx="5342917" cy="29878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04EE93-A9C8-058E-E4CD-4E84B7437D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8048" y="3356992"/>
            <a:ext cx="5309127" cy="291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015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03018"/>
            <a:ext cx="7200800" cy="489678"/>
          </a:xfrm>
        </p:spPr>
        <p:txBody>
          <a:bodyPr vert="horz" lIns="0" tIns="0" rIns="0" bIns="0" rtlCol="0" anchor="t" anchorCtr="0">
            <a:noAutofit/>
          </a:bodyPr>
          <a:lstStyle/>
          <a:p>
            <a:pPr indent="-228600">
              <a:defRPr/>
            </a:pPr>
            <a:r>
              <a:rPr lang="en-GB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High professional standards</a:t>
            </a:r>
            <a:endParaRPr lang="en-US" b="1" kern="1400" dirty="0"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j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14</a:t>
            </a:fld>
            <a:endParaRPr lang="en-US">
              <a:latin typeface="+mj-l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8D739-6DDF-4FCE-5E24-F4A1332D2CAC}"/>
              </a:ext>
            </a:extLst>
          </p:cNvPr>
          <p:cNvSpPr txBox="1"/>
          <p:nvPr/>
        </p:nvSpPr>
        <p:spPr bwMode="auto">
          <a:xfrm>
            <a:off x="47328" y="1012954"/>
            <a:ext cx="75608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Apply industry best-practices (ex: LEAN methodology, Inventory Management, Demand Planning, Activity-Based Costing) ensuring a sustainable economic model. 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Enrol CERN stores collaborators in training programs to maintain a high level of expertise. 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Invest in pleasant and ergonomic work environment that promotes comfort, productivity, and well-being. 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Deploy team engagement methodologies and tools. </a:t>
            </a:r>
            <a:endParaRPr lang="en-US" sz="2400" kern="14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A65286-7018-2D9E-7B92-4B2D8EB52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2336" y="3622542"/>
            <a:ext cx="4270328" cy="24707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2B87BD-EDC7-F962-F70A-191CEE11B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2601" y="528197"/>
            <a:ext cx="3816424" cy="270726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02195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342" y="85344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References and Q&amp;A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15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DE3690-2CE1-7DB4-204B-5B3B2A0A10C6}"/>
              </a:ext>
            </a:extLst>
          </p:cNvPr>
          <p:cNvSpPr txBox="1"/>
          <p:nvPr/>
        </p:nvSpPr>
        <p:spPr bwMode="auto">
          <a:xfrm>
            <a:off x="502529" y="719151"/>
            <a:ext cx="10873208" cy="7511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457200" indent="-457200">
              <a:spcBef>
                <a:spcPts val="12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3200">
                <a:solidFill>
                  <a:srgbClr val="0645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EDMS: </a:t>
            </a:r>
            <a:r>
              <a:rPr lang="en-GB" sz="3200" b="0" i="0" u="sng">
                <a:solidFill>
                  <a:srgbClr val="0645A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https://edms.cern.ch/document/2884962/1</a:t>
            </a:r>
            <a:endParaRPr lang="en-GB" sz="3200" b="0" i="0" u="sng">
              <a:solidFill>
                <a:srgbClr val="0645A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948BF4-8B17-9CCA-387F-4D57B562ADBA}"/>
              </a:ext>
            </a:extLst>
          </p:cNvPr>
          <p:cNvSpPr/>
          <p:nvPr/>
        </p:nvSpPr>
        <p:spPr>
          <a:xfrm>
            <a:off x="560342" y="4235016"/>
            <a:ext cx="10720234" cy="1800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2800">
                <a:latin typeface="Calibri" panose="020F0502020204030204" pitchFamily="34" charset="0"/>
                <a:cs typeface="Calibri" panose="020F0502020204030204" pitchFamily="34" charset="0"/>
              </a:rPr>
              <a:t>Thanks for your attention.</a:t>
            </a:r>
          </a:p>
          <a:p>
            <a:pPr algn="ctr"/>
            <a:r>
              <a:rPr lang="en-GB" sz="28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n-GB" sz="4800" b="1">
                <a:latin typeface="Calibri" panose="020F0502020204030204" pitchFamily="34" charset="0"/>
                <a:cs typeface="Calibri" panose="020F0502020204030204" pitchFamily="34" charset="0"/>
              </a:rPr>
              <a:t>Questions ?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D78BA9D0-02BA-C212-9A52-A132E62093AF}"/>
              </a:ext>
            </a:extLst>
          </p:cNvPr>
          <p:cNvSpPr txBox="1">
            <a:spLocks/>
          </p:cNvSpPr>
          <p:nvPr/>
        </p:nvSpPr>
        <p:spPr bwMode="auto">
          <a:xfrm>
            <a:off x="560341" y="1628800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</a:rPr>
              <a:t>Next</a:t>
            </a:r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2DB217-D5EC-FB46-83AE-DD87B04596A3}"/>
              </a:ext>
            </a:extLst>
          </p:cNvPr>
          <p:cNvSpPr txBox="1"/>
          <p:nvPr/>
        </p:nvSpPr>
        <p:spPr bwMode="auto">
          <a:xfrm>
            <a:off x="407368" y="2262607"/>
            <a:ext cx="10873208" cy="7511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457200" indent="-457200">
              <a:spcBef>
                <a:spcPts val="12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en-GB" sz="3200" dirty="0">
                <a:solidFill>
                  <a:srgbClr val="0645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Q2/23:Tasks and schedule (David, Maggie, Ralf)</a:t>
            </a:r>
            <a:endParaRPr lang="en-GB" sz="3200" b="0" i="0" u="sng" dirty="0">
              <a:solidFill>
                <a:srgbClr val="0645A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307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F510B8-E869-0C8D-6689-571761C544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1" r="829" b="1073"/>
          <a:stretch/>
        </p:blipFill>
        <p:spPr>
          <a:xfrm>
            <a:off x="-103061" y="186926"/>
            <a:ext cx="12280087" cy="683913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</a:t>
            </a:fld>
            <a:endParaRPr lang="en-GB">
              <a:latin typeface="+mn-l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638812-E298-4EC4-642F-EA9E7F797960}"/>
              </a:ext>
            </a:extLst>
          </p:cNvPr>
          <p:cNvSpPr txBox="1"/>
          <p:nvPr/>
        </p:nvSpPr>
        <p:spPr bwMode="auto">
          <a:xfrm>
            <a:off x="695400" y="526558"/>
            <a:ext cx="10297144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dirty="0"/>
              <a:t>The Site and Civil Engineering (</a:t>
            </a:r>
            <a:r>
              <a:rPr lang="en-GB" sz="2000" b="1" dirty="0"/>
              <a:t>SCE</a:t>
            </a:r>
            <a:r>
              <a:rPr lang="en-GB" sz="2000" dirty="0"/>
              <a:t>) Department manages and develops CERN’s real estate assets and infrastructures in agreement with CERN’s scientific strategy, as well as </a:t>
            </a:r>
            <a:r>
              <a:rPr lang="en-GB" sz="2000" dirty="0">
                <a:solidFill>
                  <a:schemeClr val="accent2"/>
                </a:solidFill>
              </a:rPr>
              <a:t>all the services related to the caretaking and operation of the CERN site</a:t>
            </a:r>
            <a:r>
              <a:rPr lang="en-GB" sz="2000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DA0BAD-F185-E2DD-8103-390DBCBCCB6B}"/>
              </a:ext>
            </a:extLst>
          </p:cNvPr>
          <p:cNvSpPr txBox="1"/>
          <p:nvPr/>
        </p:nvSpPr>
        <p:spPr bwMode="auto">
          <a:xfrm>
            <a:off x="1518480" y="5085184"/>
            <a:ext cx="903700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altLang="en-US" sz="1800" dirty="0"/>
              <a:t>The Services &amp; Supply Chain group (</a:t>
            </a:r>
            <a:r>
              <a:rPr lang="en-GB" altLang="en-US" sz="1800" b="1" dirty="0"/>
              <a:t>SCE-SSC</a:t>
            </a:r>
            <a:r>
              <a:rPr lang="en-GB" altLang="en-US" sz="1800" dirty="0"/>
              <a:t>) provides CERN’s community with </a:t>
            </a:r>
            <a:r>
              <a:rPr lang="en-GB" altLang="en-US" sz="1800" dirty="0">
                <a:solidFill>
                  <a:schemeClr val="accent2"/>
                </a:solidFill>
              </a:rPr>
              <a:t>high standard campus experience </a:t>
            </a:r>
            <a:r>
              <a:rPr lang="en-GB" altLang="en-US" sz="1800" dirty="0"/>
              <a:t>and </a:t>
            </a:r>
            <a:r>
              <a:rPr lang="en-GB" altLang="en-US" sz="1800" dirty="0">
                <a:solidFill>
                  <a:schemeClr val="accent2"/>
                </a:solidFill>
              </a:rPr>
              <a:t>optimal industrial supply chain execution</a:t>
            </a:r>
            <a:r>
              <a:rPr lang="en-GB" altLang="en-US" sz="1800" dirty="0">
                <a:solidFill>
                  <a:srgbClr val="72AFD4"/>
                </a:solidFill>
              </a:rPr>
              <a:t> </a:t>
            </a:r>
            <a:r>
              <a:rPr lang="en-GB" altLang="en-US" sz="1800" dirty="0"/>
              <a:t>by offering a full set of </a:t>
            </a:r>
            <a:r>
              <a:rPr lang="en-GB" altLang="en-US" sz="1800" dirty="0">
                <a:solidFill>
                  <a:schemeClr val="accent2"/>
                </a:solidFill>
              </a:rPr>
              <a:t>rationalized, efficient, and transparent</a:t>
            </a:r>
            <a:r>
              <a:rPr lang="en-GB" altLang="en-US" sz="1800" dirty="0">
                <a:solidFill>
                  <a:srgbClr val="72AFD4"/>
                </a:solidFill>
              </a:rPr>
              <a:t> </a:t>
            </a:r>
            <a:r>
              <a:rPr lang="en-GB" altLang="en-US" sz="1800" dirty="0"/>
              <a:t>services.</a:t>
            </a:r>
            <a:endParaRPr lang="en-GB" sz="1800" kern="1400" dirty="0">
              <a:effectLst/>
              <a:latin typeface="Arial Heading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0F8E5B89-BF88-39B3-2EA6-8E61127DB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76" y="51618"/>
            <a:ext cx="10865160" cy="56168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GB" sz="2800" b="1" dirty="0">
                <a:latin typeface="+mj-lt"/>
                <a:ea typeface="+mj-ea"/>
                <a:cs typeface="+mj-cs"/>
              </a:rPr>
              <a:t>Context: CERN Stores as part of SCE-SSC </a:t>
            </a:r>
          </a:p>
        </p:txBody>
      </p:sp>
    </p:spTree>
    <p:extLst>
      <p:ext uri="{BB962C8B-B14F-4D97-AF65-F5344CB8AC3E}">
        <p14:creationId xmlns:p14="http://schemas.microsoft.com/office/powerpoint/2010/main" val="2551682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48680"/>
            <a:ext cx="9144000" cy="2387600"/>
          </a:xfrm>
        </p:spPr>
        <p:txBody>
          <a:bodyPr vert="horz" lIns="0" tIns="0" rIns="0" bIns="0" rtlCol="0" anchor="b" anchorCtr="0">
            <a:normAutofit/>
          </a:bodyPr>
          <a:lstStyle/>
          <a:p>
            <a:pPr>
              <a:defRPr/>
            </a:pPr>
            <a:r>
              <a:rPr lang="en-US" b="1" dirty="0">
                <a:latin typeface="+mj-lt"/>
                <a:ea typeface="+mj-ea"/>
                <a:cs typeface="+mj-cs"/>
              </a:rPr>
              <a:t>Supply Chain vision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638812-E298-4EC4-642F-EA9E7F797960}"/>
              </a:ext>
            </a:extLst>
          </p:cNvPr>
          <p:cNvSpPr txBox="1"/>
          <p:nvPr/>
        </p:nvSpPr>
        <p:spPr bwMode="auto">
          <a:xfrm>
            <a:off x="839416" y="3140968"/>
            <a:ext cx="10585176" cy="1655762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defRPr/>
            </a:pPr>
            <a:endParaRPr lang="en-US" sz="3200" b="1" kern="1400" dirty="0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defRPr/>
            </a:pPr>
            <a:r>
              <a:rPr lang="en-US" sz="3200" b="1" kern="1400" dirty="0">
                <a:solidFill>
                  <a:schemeClr val="accent2"/>
                </a:solidFill>
                <a:effectLst/>
                <a:latin typeface="+mn-lt"/>
                <a:ea typeface="+mn-ea"/>
                <a:cs typeface="+mn-cs"/>
              </a:rPr>
              <a:t>Professional</a:t>
            </a:r>
            <a:r>
              <a:rPr lang="en-US" sz="3200" b="1" kern="1400" dirty="0"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3200" b="1" kern="1400" dirty="0">
                <a:solidFill>
                  <a:schemeClr val="accent2"/>
                </a:solidFill>
                <a:effectLst/>
                <a:latin typeface="+mn-lt"/>
                <a:ea typeface="+mn-ea"/>
                <a:cs typeface="+mn-cs"/>
              </a:rPr>
              <a:t>integrated</a:t>
            </a:r>
            <a:r>
              <a:rPr lang="en-US" sz="3200" b="1" kern="1400" dirty="0">
                <a:effectLst/>
                <a:latin typeface="+mn-lt"/>
                <a:ea typeface="+mn-ea"/>
                <a:cs typeface="+mn-cs"/>
              </a:rPr>
              <a:t> Supply Chain to support all CERN’s community advancing the </a:t>
            </a:r>
            <a:r>
              <a:rPr lang="en-US" sz="3200" b="1" kern="1400" dirty="0">
                <a:solidFill>
                  <a:schemeClr val="accent2"/>
                </a:solidFill>
                <a:effectLst/>
                <a:latin typeface="+mn-lt"/>
                <a:ea typeface="+mn-ea"/>
                <a:cs typeface="+mn-cs"/>
              </a:rPr>
              <a:t>scientific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3</a:t>
            </a:fld>
            <a:endParaRPr lang="en-US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543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131010"/>
            <a:ext cx="5543995" cy="70570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fr-CH" b="1" dirty="0">
                <a:latin typeface="+mj-lt"/>
                <a:ea typeface="+mj-ea"/>
                <a:cs typeface="+mj-cs"/>
              </a:rPr>
              <a:t>CERN Stores mandate</a:t>
            </a:r>
            <a:endParaRPr lang="en-US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4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2820542-97C1-688D-A109-D36A54A1BA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81" y="548680"/>
            <a:ext cx="12191999" cy="5832648"/>
          </a:xfrm>
          <a:solidFill>
            <a:schemeClr val="bg1">
              <a:alpha val="69000"/>
            </a:schemeClr>
          </a:solidFill>
        </p:spPr>
        <p:txBody>
          <a:bodyPr vert="horz" lIns="162000" tIns="0" rIns="513000" bIns="0" rtlCol="0" anchor="ctr" anchorCtr="0">
            <a:noAutofit/>
          </a:bodyPr>
          <a:lstStyle/>
          <a:p>
            <a:pPr marL="0" indent="0" algn="just">
              <a:buNone/>
            </a:pPr>
            <a:r>
              <a:rPr lang="en-GB" sz="1800" b="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CERN Stores is responsible to provide material supply for referenced items (i.e. </a:t>
            </a:r>
            <a:r>
              <a:rPr lang="en-GB" sz="1800" b="0" dirty="0">
                <a:solidFill>
                  <a:schemeClr val="accent2"/>
                </a:solidFill>
                <a:latin typeface="+mj-lt"/>
              </a:rPr>
              <a:t>references with recurrent demands and a long-term interest for the Organization</a:t>
            </a:r>
            <a:r>
              <a:rPr lang="en-GB" sz="1800" b="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). This includes: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Referencing of items based on the needs of the CERN Community through a referencing process;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 centralized front line capturing and processing demands of referenced items. It also covers non-referenced material requests in technical areas such as raw materials if the process benefits of existing CERN Stores expertise;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Stock management and replenishment via order management using a pre-defined contractual framework following CERN’s procurement rules;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Inbound, internal and outbound warehousing operations (reception, quality control, put-away, inventory, picking preparation).</a:t>
            </a:r>
          </a:p>
          <a:p>
            <a:pPr algn="just"/>
            <a:r>
              <a:rPr lang="en-GB" sz="1800" b="0" dirty="0">
                <a:solidFill>
                  <a:schemeClr val="tx1"/>
                </a:solidFill>
                <a:highlight>
                  <a:srgbClr val="AABBDF"/>
                </a:highlight>
                <a:latin typeface="+mj-lt"/>
                <a:cs typeface="Times New Roman" panose="02020603050405020304" pitchFamily="18" charset="0"/>
              </a:rPr>
              <a:t>The ultimate goal is to ensure availability, optimal lead time, traceability, quality and best value for CERN’s community of items referenced in CERN Stores. </a:t>
            </a:r>
            <a:endParaRPr lang="en-US" sz="1800" b="0" dirty="0">
              <a:solidFill>
                <a:schemeClr val="tx1"/>
              </a:solidFill>
              <a:highlight>
                <a:srgbClr val="AABBDF"/>
              </a:highlight>
              <a:latin typeface="+mj-lt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GB" sz="1800" b="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Prior to initiate any purchasing procedure, the end user shall verify whether his/her requirement is covered by CERN stores standard equipment, in which case the purchase shall be handled by the CERN stores.</a:t>
            </a:r>
          </a:p>
          <a:p>
            <a:pPr marL="0" indent="0" algn="just">
              <a:buNone/>
            </a:pPr>
            <a:r>
              <a:rPr lang="en-GB" sz="1800" b="0" dirty="0">
                <a:solidFill>
                  <a:schemeClr val="accent2"/>
                </a:solidFill>
                <a:latin typeface="+mj-lt"/>
              </a:rPr>
              <a:t>The purchasing of the said items falls under the responsibility of the Purchasing Service.</a:t>
            </a:r>
          </a:p>
        </p:txBody>
      </p:sp>
    </p:spTree>
    <p:extLst>
      <p:ext uri="{BB962C8B-B14F-4D97-AF65-F5344CB8AC3E}">
        <p14:creationId xmlns:p14="http://schemas.microsoft.com/office/powerpoint/2010/main" val="612111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376025" cy="823159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 dirty="0">
                <a:effectLst/>
                <a:latin typeface="+mj-lt"/>
                <a:ea typeface="+mj-ea"/>
                <a:cs typeface="+mj-cs"/>
              </a:rPr>
              <a:t>Long-term objectives</a:t>
            </a:r>
            <a:endParaRPr lang="en-US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5</a:t>
            </a:fld>
            <a:endParaRPr lang="en-US"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A34A9198-13DB-12BB-839B-477994405D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467" y="404664"/>
            <a:ext cx="4982524" cy="27363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06A981-9050-1C38-0C38-1A9D28CFDB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467" y="3429001"/>
            <a:ext cx="4846782" cy="273630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E2395BA-6AE7-EBBF-6589-880635D5A4C7}"/>
              </a:ext>
            </a:extLst>
          </p:cNvPr>
          <p:cNvSpPr/>
          <p:nvPr/>
        </p:nvSpPr>
        <p:spPr>
          <a:xfrm>
            <a:off x="479376" y="4590387"/>
            <a:ext cx="6005737" cy="63462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FE02CB-B420-531A-DFB2-768E850CF617}"/>
              </a:ext>
            </a:extLst>
          </p:cNvPr>
          <p:cNvSpPr txBox="1"/>
          <p:nvPr/>
        </p:nvSpPr>
        <p:spPr bwMode="auto">
          <a:xfrm>
            <a:off x="104521" y="1059845"/>
            <a:ext cx="6794997" cy="5424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Reshape distribution of demand fulfilment routes to the values of 2007 (20% DAI, 80% </a:t>
            </a:r>
            <a:r>
              <a:rPr lang="en-GB" kern="14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PunchOut</a:t>
            </a:r>
            <a:r>
              <a:rPr lang="en-GB" kern="1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or CERN catalogue)</a:t>
            </a:r>
          </a:p>
          <a:p>
            <a:pPr marL="285750" lvl="0" indent="-28575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endParaRPr lang="en-GB" kern="1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marL="285750" lvl="0" indent="-28575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GB" kern="1200" dirty="0"/>
              <a:t>Simplify material request and fulfilment experience for all CERN’s community</a:t>
            </a:r>
          </a:p>
          <a:p>
            <a:pPr marL="285750" lvl="0" indent="-28575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endParaRPr lang="en-GB" kern="1200" dirty="0"/>
          </a:p>
          <a:p>
            <a:pPr marL="285750" lvl="0" indent="-28575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GB" kern="1200" dirty="0"/>
              <a:t>Reduce inventory value and contain operational costs </a:t>
            </a:r>
          </a:p>
          <a:p>
            <a:pPr marL="285750" lvl="0" indent="-28575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endParaRPr lang="en-GB" kern="1200" dirty="0"/>
          </a:p>
          <a:p>
            <a:pPr marL="285750" lvl="0" indent="-28575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GB" kern="1200" dirty="0"/>
              <a:t>Reduce environmental impact of all SC activities</a:t>
            </a:r>
          </a:p>
          <a:p>
            <a:pPr marL="285750" lvl="0" indent="-28575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endParaRPr lang="en-GB" kern="1200" dirty="0"/>
          </a:p>
          <a:p>
            <a:pPr marL="285750" lvl="0" indent="-28575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GB" kern="1200" dirty="0"/>
              <a:t>Leverage the added value of a central stores service through a higher degree of collaborative integration with key partners (internal and external with suppliers)</a:t>
            </a:r>
          </a:p>
          <a:p>
            <a:pPr marL="285750" lvl="0" indent="-28575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endParaRPr lang="en-GB" kern="1200" dirty="0"/>
          </a:p>
          <a:p>
            <a:pPr marL="285750" lvl="0" indent="-285750" algn="just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GB" kern="1200" dirty="0"/>
              <a:t>Maintain a healthy, safe and pleasant working environment to sustain high team engagement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929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>
                <a:effectLst/>
              </a:rPr>
              <a:t>KPIs</a:t>
            </a:r>
            <a:endParaRPr lang="en-US" b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6</a:t>
            </a:fld>
            <a:endParaRPr lang="en-US"/>
          </a:p>
        </p:txBody>
      </p:sp>
      <p:pic>
        <p:nvPicPr>
          <p:cNvPr id="5" name="Picture 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A7E6D45D-DCD3-332C-67EF-6B43655059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1346915"/>
            <a:ext cx="10823695" cy="416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67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2249" y="2802343"/>
            <a:ext cx="4025149" cy="751151"/>
          </a:xfrm>
        </p:spPr>
        <p:txBody>
          <a:bodyPr anchor="t">
            <a:noAutofit/>
          </a:bodyPr>
          <a:lstStyle/>
          <a:p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Strategy principles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7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BA6AB66-C585-9C6D-B18F-204E851BD859}"/>
              </a:ext>
            </a:extLst>
          </p:cNvPr>
          <p:cNvSpPr/>
          <p:nvPr/>
        </p:nvSpPr>
        <p:spPr>
          <a:xfrm>
            <a:off x="950248" y="2508343"/>
            <a:ext cx="1584176" cy="7511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Collaboration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56F90F-58AB-75B0-ED04-2A35F30E07F1}"/>
              </a:ext>
            </a:extLst>
          </p:cNvPr>
          <p:cNvSpPr/>
          <p:nvPr/>
        </p:nvSpPr>
        <p:spPr>
          <a:xfrm>
            <a:off x="2318400" y="4569369"/>
            <a:ext cx="1584176" cy="7511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Process &amp; Organisation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9A5857-9F94-8774-10E6-2B6CD976F00F}"/>
              </a:ext>
            </a:extLst>
          </p:cNvPr>
          <p:cNvSpPr/>
          <p:nvPr/>
        </p:nvSpPr>
        <p:spPr>
          <a:xfrm>
            <a:off x="6600056" y="1035319"/>
            <a:ext cx="1584176" cy="7511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Technology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9866F2-DEFE-BA23-AABB-F39E37209DDD}"/>
              </a:ext>
            </a:extLst>
          </p:cNvPr>
          <p:cNvSpPr/>
          <p:nvPr/>
        </p:nvSpPr>
        <p:spPr>
          <a:xfrm>
            <a:off x="3254504" y="1035319"/>
            <a:ext cx="1584176" cy="7511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Service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9D3BCA-135C-604C-64C6-6A7C2B11238A}"/>
              </a:ext>
            </a:extLst>
          </p:cNvPr>
          <p:cNvSpPr/>
          <p:nvPr/>
        </p:nvSpPr>
        <p:spPr>
          <a:xfrm>
            <a:off x="9624392" y="2492896"/>
            <a:ext cx="1584176" cy="7511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Integration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12B8D0-ABD0-54C3-2C52-F9755CB09CE6}"/>
              </a:ext>
            </a:extLst>
          </p:cNvPr>
          <p:cNvSpPr/>
          <p:nvPr/>
        </p:nvSpPr>
        <p:spPr>
          <a:xfrm>
            <a:off x="5306732" y="4569368"/>
            <a:ext cx="1584176" cy="7511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Sustainability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0386A15-81C3-C2A5-73C2-686BDD819F09}"/>
              </a:ext>
            </a:extLst>
          </p:cNvPr>
          <p:cNvSpPr/>
          <p:nvPr/>
        </p:nvSpPr>
        <p:spPr>
          <a:xfrm>
            <a:off x="8295064" y="4569368"/>
            <a:ext cx="2088232" cy="7511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High professional standards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7467274-EEB0-D50B-F453-FC01CEAD82DA}"/>
              </a:ext>
            </a:extLst>
          </p:cNvPr>
          <p:cNvCxnSpPr/>
          <p:nvPr/>
        </p:nvCxnSpPr>
        <p:spPr>
          <a:xfrm flipH="1" flipV="1">
            <a:off x="4148829" y="1938247"/>
            <a:ext cx="936104" cy="8640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2B29DA1-E40C-0AE1-0613-58A5A6953497}"/>
              </a:ext>
            </a:extLst>
          </p:cNvPr>
          <p:cNvCxnSpPr>
            <a:cxnSpLocks/>
          </p:cNvCxnSpPr>
          <p:nvPr/>
        </p:nvCxnSpPr>
        <p:spPr>
          <a:xfrm flipV="1">
            <a:off x="6457518" y="1862358"/>
            <a:ext cx="934626" cy="9399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DFF89DA-E96D-86C1-A262-FA86F5617754}"/>
              </a:ext>
            </a:extLst>
          </p:cNvPr>
          <p:cNvCxnSpPr>
            <a:cxnSpLocks/>
          </p:cNvCxnSpPr>
          <p:nvPr/>
        </p:nvCxnSpPr>
        <p:spPr>
          <a:xfrm>
            <a:off x="7733767" y="3000299"/>
            <a:ext cx="160541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B72E6B2-FB39-C5C8-1B2C-CB76BCDD2FDC}"/>
              </a:ext>
            </a:extLst>
          </p:cNvPr>
          <p:cNvCxnSpPr>
            <a:cxnSpLocks/>
          </p:cNvCxnSpPr>
          <p:nvPr/>
        </p:nvCxnSpPr>
        <p:spPr>
          <a:xfrm>
            <a:off x="7248128" y="3302460"/>
            <a:ext cx="1800200" cy="11910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FDA9107-28CB-0A3D-8431-01583E494A65}"/>
              </a:ext>
            </a:extLst>
          </p:cNvPr>
          <p:cNvCxnSpPr>
            <a:cxnSpLocks/>
          </p:cNvCxnSpPr>
          <p:nvPr/>
        </p:nvCxnSpPr>
        <p:spPr>
          <a:xfrm>
            <a:off x="6023992" y="3311198"/>
            <a:ext cx="0" cy="11063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ED78C8E-66B2-0365-A540-1190A7DE7234}"/>
              </a:ext>
            </a:extLst>
          </p:cNvPr>
          <p:cNvCxnSpPr>
            <a:cxnSpLocks/>
          </p:cNvCxnSpPr>
          <p:nvPr/>
        </p:nvCxnSpPr>
        <p:spPr>
          <a:xfrm flipH="1">
            <a:off x="3221319" y="3311198"/>
            <a:ext cx="1395562" cy="11822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325BB2E-1269-B3F4-F5EB-623AA161D198}"/>
              </a:ext>
            </a:extLst>
          </p:cNvPr>
          <p:cNvCxnSpPr>
            <a:cxnSpLocks/>
          </p:cNvCxnSpPr>
          <p:nvPr/>
        </p:nvCxnSpPr>
        <p:spPr>
          <a:xfrm flipH="1">
            <a:off x="2789271" y="3000299"/>
            <a:ext cx="118448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7" name="Graphic 36" descr="Online Network with solid fill">
            <a:extLst>
              <a:ext uri="{FF2B5EF4-FFF2-40B4-BE49-F238E27FC236}">
                <a16:creationId xmlns:a16="http://schemas.microsoft.com/office/drawing/2014/main" id="{CC2EDBAB-7467-218E-923E-9E8527A8B4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6443" y="427039"/>
            <a:ext cx="914400" cy="914400"/>
          </a:xfrm>
          <a:prstGeom prst="rect">
            <a:avLst/>
          </a:prstGeom>
        </p:spPr>
      </p:pic>
      <p:pic>
        <p:nvPicPr>
          <p:cNvPr id="39" name="Graphic 38" descr="Sustainability with solid fill">
            <a:extLst>
              <a:ext uri="{FF2B5EF4-FFF2-40B4-BE49-F238E27FC236}">
                <a16:creationId xmlns:a16="http://schemas.microsoft.com/office/drawing/2014/main" id="{62D2EBDA-B992-BA5F-765E-24D6FE8C55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76897" y="5428282"/>
            <a:ext cx="751151" cy="751151"/>
          </a:xfrm>
          <a:prstGeom prst="rect">
            <a:avLst/>
          </a:prstGeom>
        </p:spPr>
      </p:pic>
      <p:pic>
        <p:nvPicPr>
          <p:cNvPr id="43" name="Graphic 42" descr="Workflow with solid fill">
            <a:extLst>
              <a:ext uri="{FF2B5EF4-FFF2-40B4-BE49-F238E27FC236}">
                <a16:creationId xmlns:a16="http://schemas.microsoft.com/office/drawing/2014/main" id="{69997E89-3876-C9B0-B9D3-5633F7479E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48896" y="4055827"/>
            <a:ext cx="914400" cy="914400"/>
          </a:xfrm>
          <a:prstGeom prst="rect">
            <a:avLst/>
          </a:prstGeom>
        </p:spPr>
      </p:pic>
      <p:pic>
        <p:nvPicPr>
          <p:cNvPr id="45" name="Graphic 44" descr="Users with solid fill">
            <a:extLst>
              <a:ext uri="{FF2B5EF4-FFF2-40B4-BE49-F238E27FC236}">
                <a16:creationId xmlns:a16="http://schemas.microsoft.com/office/drawing/2014/main" id="{B4E6417E-F15E-A12F-970E-45EB447596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94994" y="1786470"/>
            <a:ext cx="914400" cy="914400"/>
          </a:xfrm>
          <a:prstGeom prst="rect">
            <a:avLst/>
          </a:prstGeom>
        </p:spPr>
      </p:pic>
      <p:pic>
        <p:nvPicPr>
          <p:cNvPr id="47" name="Graphic 46" descr="Warehouse with solid fill">
            <a:extLst>
              <a:ext uri="{FF2B5EF4-FFF2-40B4-BE49-F238E27FC236}">
                <a16:creationId xmlns:a16="http://schemas.microsoft.com/office/drawing/2014/main" id="{F204083F-DED5-4154-B91B-6F33930DEB8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282279" y="476773"/>
            <a:ext cx="914400" cy="914400"/>
          </a:xfrm>
          <a:prstGeom prst="rect">
            <a:avLst/>
          </a:prstGeom>
        </p:spPr>
      </p:pic>
      <p:pic>
        <p:nvPicPr>
          <p:cNvPr id="49" name="Graphic 48" descr="Clipboard Partially Checked with solid fill">
            <a:extLst>
              <a:ext uri="{FF2B5EF4-FFF2-40B4-BE49-F238E27FC236}">
                <a16:creationId xmlns:a16="http://schemas.microsoft.com/office/drawing/2014/main" id="{863DFA9C-E6B0-F45B-F85C-70AAA8CBFC2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416480" y="4112168"/>
            <a:ext cx="914400" cy="914400"/>
          </a:xfrm>
          <a:prstGeom prst="rect">
            <a:avLst/>
          </a:prstGeom>
        </p:spPr>
      </p:pic>
      <p:pic>
        <p:nvPicPr>
          <p:cNvPr id="51" name="Graphic 50" descr="Gears with solid fill">
            <a:extLst>
              <a:ext uri="{FF2B5EF4-FFF2-40B4-BE49-F238E27FC236}">
                <a16:creationId xmlns:a16="http://schemas.microsoft.com/office/drawing/2014/main" id="{75CBBF57-8D91-6D95-1D44-62F7D307B33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247897" y="191309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786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03018"/>
            <a:ext cx="5616574" cy="489678"/>
          </a:xfrm>
        </p:spPr>
        <p:txBody>
          <a:bodyPr vert="horz" lIns="0" tIns="0" rIns="0" bIns="0" rtlCol="0" anchor="t" anchorCtr="0">
            <a:noAutofit/>
          </a:bodyPr>
          <a:lstStyle/>
          <a:p>
            <a:pPr indent="-228600">
              <a:defRPr/>
            </a:pPr>
            <a:r>
              <a:rPr lang="en-US" b="1" kern="1400" dirty="0">
                <a:latin typeface="+mj-lt"/>
                <a:ea typeface="+mj-ea"/>
                <a:cs typeface="+mj-cs"/>
              </a:rPr>
              <a:t>Collaboration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8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8D739-6DDF-4FCE-5E24-F4A1332D2CAC}"/>
              </a:ext>
            </a:extLst>
          </p:cNvPr>
          <p:cNvSpPr txBox="1"/>
          <p:nvPr/>
        </p:nvSpPr>
        <p:spPr bwMode="auto">
          <a:xfrm>
            <a:off x="224323" y="1268760"/>
            <a:ext cx="6159709" cy="3888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</a:rPr>
              <a:t>Foster goal alignment aiming for structured collaboration and create dedicated partnerships with key stakeholders (internal clients, technical experts, CERN Standardisation Committee, Procurement, HSE, logistics, industrial support contracts). 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</a:rPr>
              <a:t>Develop bidirectional communication channels.</a:t>
            </a:r>
            <a:endParaRPr lang="en-US" sz="2400" kern="14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8B5EDF-7616-97FC-9DCF-EA707277D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0" y="2647203"/>
            <a:ext cx="3746790" cy="3302077"/>
          </a:xfrm>
          <a:prstGeom prst="rect">
            <a:avLst/>
          </a:prstGeom>
        </p:spPr>
      </p:pic>
      <p:pic>
        <p:nvPicPr>
          <p:cNvPr id="1026" name="Picture 1">
            <a:extLst>
              <a:ext uri="{FF2B5EF4-FFF2-40B4-BE49-F238E27FC236}">
                <a16:creationId xmlns:a16="http://schemas.microsoft.com/office/drawing/2014/main" id="{D58FD2BD-79FC-4C52-AFAD-96CF71FC7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48716"/>
            <a:ext cx="4294312" cy="24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1500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03018"/>
            <a:ext cx="5616574" cy="489678"/>
          </a:xfrm>
        </p:spPr>
        <p:txBody>
          <a:bodyPr vert="horz" lIns="0" tIns="0" rIns="0" bIns="0" rtlCol="0" anchor="t" anchorCtr="0">
            <a:noAutofit/>
          </a:bodyPr>
          <a:lstStyle/>
          <a:p>
            <a:pPr indent="-228600">
              <a:defRPr/>
            </a:pPr>
            <a:r>
              <a:rPr lang="en-GB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Process &amp; Organisation</a:t>
            </a:r>
            <a:endParaRPr lang="en-US" b="1" kern="1400" dirty="0"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j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9</a:t>
            </a:fld>
            <a:endParaRPr lang="en-US">
              <a:latin typeface="+mj-l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8D739-6DDF-4FCE-5E24-F4A1332D2CAC}"/>
              </a:ext>
            </a:extLst>
          </p:cNvPr>
          <p:cNvSpPr txBox="1"/>
          <p:nvPr/>
        </p:nvSpPr>
        <p:spPr bwMode="auto">
          <a:xfrm>
            <a:off x="224323" y="1463680"/>
            <a:ext cx="6231717" cy="3621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Document, streamline and standardize key processes. 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Adapt the organisation supporting the service. </a:t>
            </a: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sz="2400" kern="14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Converge towards one guided and transparent process to request and obtain material at CERN.</a:t>
            </a:r>
            <a:endParaRPr lang="en-US" sz="2400" kern="14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BD405E0-0CA4-76EA-6219-8C5652DFCBFB}"/>
              </a:ext>
            </a:extLst>
          </p:cNvPr>
          <p:cNvGrpSpPr/>
          <p:nvPr/>
        </p:nvGrpSpPr>
        <p:grpSpPr>
          <a:xfrm>
            <a:off x="8744508" y="2564904"/>
            <a:ext cx="2176028" cy="3707920"/>
            <a:chOff x="7680176" y="44624"/>
            <a:chExt cx="3063630" cy="451332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C88AF48-8963-4888-E3C0-EB86AB769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80176" y="44624"/>
              <a:ext cx="3063630" cy="451332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2BDE4BD-02D3-EEAD-28D1-E8F6D7F0C312}"/>
                </a:ext>
              </a:extLst>
            </p:cNvPr>
            <p:cNvSpPr/>
            <p:nvPr/>
          </p:nvSpPr>
          <p:spPr>
            <a:xfrm>
              <a:off x="7752184" y="332657"/>
              <a:ext cx="1656184" cy="216024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F51031-7A8E-A08B-1484-D0BDE9928DC0}"/>
                </a:ext>
              </a:extLst>
            </p:cNvPr>
            <p:cNvSpPr/>
            <p:nvPr/>
          </p:nvSpPr>
          <p:spPr>
            <a:xfrm>
              <a:off x="7752184" y="3659772"/>
              <a:ext cx="1656184" cy="216024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D82A43E-06C5-2844-273A-933F0860D617}"/>
                </a:ext>
              </a:extLst>
            </p:cNvPr>
            <p:cNvSpPr/>
            <p:nvPr/>
          </p:nvSpPr>
          <p:spPr>
            <a:xfrm>
              <a:off x="7752184" y="4256226"/>
              <a:ext cx="1656184" cy="216024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CDD9E35-F095-A363-C07A-D95BE41892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0634" y="304595"/>
            <a:ext cx="3715172" cy="214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514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D47E5A05-FBA3-4634-86B9-C6EC4E509088}" vid="{2D269716-875D-479B-9880-EE2DC8465971}"/>
    </a:ext>
  </a:extLst>
</a:theme>
</file>

<file path=ppt/theme/theme3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D47E5A05-FBA3-4634-86B9-C6EC4E509088}" vid="{2D269716-875D-479B-9880-EE2DC846597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87178</TotalTime>
  <Words>794</Words>
  <Application>Microsoft Office PowerPoint</Application>
  <DocSecurity>0</DocSecurity>
  <PresentationFormat>Widescreen</PresentationFormat>
  <Paragraphs>115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 Heading</vt:lpstr>
      <vt:lpstr>Calibri</vt:lpstr>
      <vt:lpstr>Trebuchet MS</vt:lpstr>
      <vt:lpstr>Office Theme</vt:lpstr>
      <vt:lpstr>AIS_CERNCorporate16-9</vt:lpstr>
      <vt:lpstr>1_AIS_CERNCorporate16-9</vt:lpstr>
      <vt:lpstr>CERN Stores roadmap Vision, Objectives &amp; Strategies  Cédric Garino (SCE-SSC)</vt:lpstr>
      <vt:lpstr>Context: CERN Stores as part of SCE-SSC </vt:lpstr>
      <vt:lpstr>Supply Chain vision</vt:lpstr>
      <vt:lpstr>CERN Stores mandate</vt:lpstr>
      <vt:lpstr>Long-term objectives</vt:lpstr>
      <vt:lpstr>KPIs</vt:lpstr>
      <vt:lpstr>Strategy principles</vt:lpstr>
      <vt:lpstr>Collaboration</vt:lpstr>
      <vt:lpstr>Process &amp; Organisation</vt:lpstr>
      <vt:lpstr>Technology</vt:lpstr>
      <vt:lpstr>Service</vt:lpstr>
      <vt:lpstr>Integration</vt:lpstr>
      <vt:lpstr>Sustainability</vt:lpstr>
      <vt:lpstr>High professional standards</vt:lpstr>
      <vt:lpstr>References and Q&amp;A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Veronique Sogno</dc:creator>
  <cp:keywords/>
  <dc:description/>
  <cp:lastModifiedBy>Cedric Garino</cp:lastModifiedBy>
  <cp:revision>1187</cp:revision>
  <dcterms:created xsi:type="dcterms:W3CDTF">2020-12-15T09:32:24Z</dcterms:created>
  <dcterms:modified xsi:type="dcterms:W3CDTF">2023-05-15T12:21:54Z</dcterms:modified>
  <cp:category/>
  <dc:identifier/>
  <cp:contentStatus/>
  <dc:language/>
  <cp:version/>
</cp:coreProperties>
</file>