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5" r:id="rId1"/>
  </p:sldMasterIdLst>
  <p:notesMasterIdLst>
    <p:notesMasterId r:id="rId28"/>
  </p:notesMasterIdLst>
  <p:sldIdLst>
    <p:sldId id="256" r:id="rId2"/>
    <p:sldId id="752" r:id="rId3"/>
    <p:sldId id="729" r:id="rId4"/>
    <p:sldId id="754" r:id="rId5"/>
    <p:sldId id="751" r:id="rId6"/>
    <p:sldId id="257" r:id="rId7"/>
    <p:sldId id="741" r:id="rId8"/>
    <p:sldId id="742" r:id="rId9"/>
    <p:sldId id="700" r:id="rId10"/>
    <p:sldId id="744" r:id="rId11"/>
    <p:sldId id="743" r:id="rId12"/>
    <p:sldId id="259" r:id="rId13"/>
    <p:sldId id="258" r:id="rId14"/>
    <p:sldId id="260" r:id="rId15"/>
    <p:sldId id="745" r:id="rId16"/>
    <p:sldId id="746" r:id="rId17"/>
    <p:sldId id="749" r:id="rId18"/>
    <p:sldId id="747" r:id="rId19"/>
    <p:sldId id="750" r:id="rId20"/>
    <p:sldId id="753" r:id="rId21"/>
    <p:sldId id="748" r:id="rId22"/>
    <p:sldId id="755" r:id="rId23"/>
    <p:sldId id="756" r:id="rId24"/>
    <p:sldId id="757" r:id="rId25"/>
    <p:sldId id="758" r:id="rId26"/>
    <p:sldId id="759" r:id="rId27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752"/>
    <p:restoredTop sz="96327"/>
  </p:normalViewPr>
  <p:slideViewPr>
    <p:cSldViewPr snapToGrid="0">
      <p:cViewPr varScale="1">
        <p:scale>
          <a:sx n="173" d="100"/>
          <a:sy n="173" d="100"/>
        </p:scale>
        <p:origin x="22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5C3CD-D09A-FE4D-BF46-6B4B78330AB7}" type="datetimeFigureOut">
              <a:rPr lang="en-GB" smtClean="0"/>
              <a:t>03/05/2023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52C48-288C-414A-B4C1-DC185A38E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14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CH"/>
              <a:t>03.05.2023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7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4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9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3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0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6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526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66999"/>
            <a:ext cx="5157787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183188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79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06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2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1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4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"/>
            <a:ext cx="12192000" cy="685800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CB7E8AE-A3AC-4BB7-A5C6-F00EC697B265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139240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54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49450"/>
            <a:ext cx="10515600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4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66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65" r:id="rId7"/>
    <p:sldLayoutId id="2147483766" r:id="rId8"/>
    <p:sldLayoutId id="2147483764" r:id="rId9"/>
    <p:sldLayoutId id="2147483773" r:id="rId10"/>
    <p:sldLayoutId id="2147483774" r:id="rId11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57">
            <a:extLst>
              <a:ext uri="{FF2B5EF4-FFF2-40B4-BE49-F238E27FC236}">
                <a16:creationId xmlns:a16="http://schemas.microsoft.com/office/drawing/2014/main" id="{310E06F9-9F12-4D1B-92C0-4B30818D0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7" name="Rectangle 59">
            <a:extLst>
              <a:ext uri="{FF2B5EF4-FFF2-40B4-BE49-F238E27FC236}">
                <a16:creationId xmlns:a16="http://schemas.microsoft.com/office/drawing/2014/main" id="{8F5EFE88-F6A7-4B53-AF99-227DFC56A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8" name="Rectangle 61">
            <a:extLst>
              <a:ext uri="{FF2B5EF4-FFF2-40B4-BE49-F238E27FC236}">
                <a16:creationId xmlns:a16="http://schemas.microsoft.com/office/drawing/2014/main" id="{BF9AF5CF-AE21-453A-8D3F-6D9FC64A1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6181389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9" name="Rectangle 63">
            <a:extLst>
              <a:ext uri="{FF2B5EF4-FFF2-40B4-BE49-F238E27FC236}">
                <a16:creationId xmlns:a16="http://schemas.microsoft.com/office/drawing/2014/main" id="{F18A41FE-6F14-49D2-8C0F-56A351A9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-4"/>
            <a:ext cx="6123343" cy="6857999"/>
          </a:xfrm>
          <a:prstGeom prst="rect">
            <a:avLst/>
          </a:prstGeom>
          <a:blipFill dpi="0" rotWithShape="1">
            <a:blip r:embed="rId2">
              <a:alphaModFix amt="3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xy" algn="t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0DE699-D4D3-F5CD-36D4-92F355310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744909"/>
            <a:ext cx="4785546" cy="3155419"/>
          </a:xfrm>
        </p:spPr>
        <p:txBody>
          <a:bodyPr anchor="b">
            <a:normAutofit/>
          </a:bodyPr>
          <a:lstStyle/>
          <a:p>
            <a:pPr algn="l"/>
            <a:r>
              <a:rPr lang="en-GB" dirty="0"/>
              <a:t>PSB Quadrupole</a:t>
            </a:r>
            <a:br>
              <a:rPr lang="en-GB" dirty="0"/>
            </a:br>
            <a:r>
              <a:rPr lang="en-GB" dirty="0"/>
              <a:t>Renovation &amp; Production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214739-67A1-8AFA-629B-2FC9000800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74784"/>
            <a:ext cx="4785545" cy="2054306"/>
          </a:xfrm>
        </p:spPr>
        <p:txBody>
          <a:bodyPr anchor="t">
            <a:normAutofit/>
          </a:bodyPr>
          <a:lstStyle/>
          <a:p>
            <a:pPr algn="l"/>
            <a:r>
              <a:rPr lang="en-GB" sz="2200"/>
              <a:t>M. Karppinen</a:t>
            </a:r>
          </a:p>
        </p:txBody>
      </p:sp>
      <p:pic>
        <p:nvPicPr>
          <p:cNvPr id="5" name="Picture 4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82068F9D-ABCE-F707-54F7-FD755447E7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13" r="-3" b="7372"/>
          <a:stretch/>
        </p:blipFill>
        <p:spPr>
          <a:xfrm>
            <a:off x="6776437" y="567942"/>
            <a:ext cx="4817466" cy="571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64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DF36B-7B28-F5C8-5A8C-E1BB1734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(Possible) VPI Process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0A851-8198-8494-0A0F-9C6DD4A9F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146" y="1691323"/>
            <a:ext cx="11627708" cy="4761627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Coils are wrapped with dry/absorbent Mica-based insulation tape that is not cured prior to assembly in the yoke. All </a:t>
            </a:r>
            <a:r>
              <a:rPr lang="en-GB" dirty="0" err="1"/>
              <a:t>brazings</a:t>
            </a:r>
            <a:r>
              <a:rPr lang="en-GB" dirty="0"/>
              <a:t> are made before the impregnation. 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magnet assembly is dried over several hours in the autoclave under elevated temperature (~80°C) and purged with dry N</a:t>
            </a:r>
            <a:r>
              <a:rPr lang="en-GB" baseline="-25000" dirty="0"/>
              <a:t>2</a:t>
            </a:r>
            <a:r>
              <a:rPr lang="en-GB" dirty="0"/>
              <a:t> (or CO</a:t>
            </a:r>
            <a:r>
              <a:rPr lang="en-GB" baseline="-25000" dirty="0"/>
              <a:t>2</a:t>
            </a:r>
            <a:r>
              <a:rPr lang="en-GB" dirty="0"/>
              <a:t>) flow at p = 1..10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Vacuum drying at p = 0.1..0.5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impregnation resin is pre-heated (~60°C) and de-gassed p = ~0.5 mbar.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Magnet flooded with the epoxy resin under vacuum (~60°C).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High pressure (5-12 bars) is applied in the autoclave to push the impregnation resin into the insulation.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Raise temperature (~80°C) by hot water circulation / electric current to partially gel the resin around the conductor and/or use insulation tape with accelerator for better resin retention.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Temperature of the autoclave is decreased and the impregnation resin is pushed back to a storage tank.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The magnet is removed from the autoclave and excess of resin is cleaned off. 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Curing at 80°C and 120-130 °C in an oven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6C2E5D-C36C-C366-B8C6-D71F9987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FDDC42-55F4-304E-287A-7DAEDED5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0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7E2E91-1FA2-8659-C79B-8AD464D1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Resin choice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A0B118-03C9-7CBB-9EE8-C07F81090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005" y="1910080"/>
            <a:ext cx="10764795" cy="4195763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Araldite F, HY 905, DY 040, DY 061 (100 </a:t>
            </a:r>
            <a:r>
              <a:rPr lang="en-GB" sz="2400" dirty="0" err="1"/>
              <a:t>pbw</a:t>
            </a:r>
            <a:r>
              <a:rPr lang="en-GB" sz="2400" dirty="0"/>
              <a:t> , 100 </a:t>
            </a:r>
            <a:r>
              <a:rPr lang="en-GB" sz="2400" dirty="0" err="1"/>
              <a:t>pbw</a:t>
            </a:r>
            <a:r>
              <a:rPr lang="en-GB" sz="2400" dirty="0"/>
              <a:t>, 0 - 20 </a:t>
            </a:r>
            <a:r>
              <a:rPr lang="en-GB" sz="2400" dirty="0" err="1"/>
              <a:t>pbw</a:t>
            </a:r>
            <a:r>
              <a:rPr lang="en-GB" sz="2400" dirty="0"/>
              <a:t>, 0.2 - 1 </a:t>
            </a:r>
            <a:r>
              <a:rPr lang="en-GB" sz="2400" dirty="0" err="1"/>
              <a:t>pbw</a:t>
            </a:r>
            <a:r>
              <a:rPr lang="en-GB" sz="2400" dirty="0"/>
              <a:t>), often used for NC magnet coils (VARTM).</a:t>
            </a:r>
          </a:p>
          <a:p>
            <a:r>
              <a:rPr lang="en-GB" sz="2400" dirty="0"/>
              <a:t>Other resins to be investigated for the VPI process along with tapes with and without accelerator.</a:t>
            </a:r>
          </a:p>
          <a:p>
            <a:r>
              <a:rPr lang="en-GB" sz="2400" dirty="0"/>
              <a:t>The woven glass backed tapes may be used at all voltage levels. But especially </a:t>
            </a:r>
            <a:r>
              <a:rPr lang="en-GB" sz="2400" b="1" dirty="0"/>
              <a:t>tapes with accelerator in conjunction with bisphenol A epoxy resin and anhydride hardener </a:t>
            </a:r>
            <a:r>
              <a:rPr lang="en-GB" sz="2400" dirty="0"/>
              <a:t>are used for largest turbine generator windings because of the best impregnability of all known systems.</a:t>
            </a:r>
          </a:p>
          <a:p>
            <a:r>
              <a:rPr lang="en-GB" sz="2400" dirty="0"/>
              <a:t>Sample testing &amp; mock-up assembly to finalise the resin choice and associated process.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FEAF17-9520-B9F8-D5F1-E969DBFA8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9A4BA2-A611-0015-CB0A-574A5671C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5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00A5E8B-0C82-BAF0-708A-026A4AF9534C}"/>
              </a:ext>
            </a:extLst>
          </p:cNvPr>
          <p:cNvSpPr/>
          <p:nvPr/>
        </p:nvSpPr>
        <p:spPr>
          <a:xfrm>
            <a:off x="6363730" y="2121968"/>
            <a:ext cx="5560540" cy="358346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A378B6-930D-F3B9-9AE4-0437387C6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Impregnation &amp; Insulation Samples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C88B7-31F0-115A-5837-3BAA7B668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264" y="1982636"/>
            <a:ext cx="5410300" cy="4195763"/>
          </a:xfrm>
        </p:spPr>
        <p:txBody>
          <a:bodyPr/>
          <a:lstStyle/>
          <a:p>
            <a:r>
              <a:rPr lang="en-GB" dirty="0"/>
              <a:t>Impregnation samples</a:t>
            </a:r>
          </a:p>
          <a:p>
            <a:pPr lvl="1"/>
            <a:r>
              <a:rPr lang="en-GB" dirty="0"/>
              <a:t>As-built insulation (VPI)</a:t>
            </a:r>
          </a:p>
          <a:p>
            <a:pPr lvl="1"/>
            <a:r>
              <a:rPr lang="en-GB" dirty="0"/>
              <a:t>As-built insulation (VARTM)</a:t>
            </a:r>
          </a:p>
          <a:p>
            <a:pPr lvl="1"/>
            <a:r>
              <a:rPr lang="en-GB" dirty="0"/>
              <a:t>Tape with accelerator (VPI)</a:t>
            </a:r>
          </a:p>
          <a:p>
            <a:pPr lvl="1"/>
            <a:r>
              <a:rPr lang="en-GB" dirty="0"/>
              <a:t>Tape with accelerator (VARTM)</a:t>
            </a:r>
          </a:p>
          <a:p>
            <a:pPr lvl="1"/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C79DAE-ECD0-95A7-B8B0-279EAFC60FAB}"/>
              </a:ext>
            </a:extLst>
          </p:cNvPr>
          <p:cNvGrpSpPr/>
          <p:nvPr/>
        </p:nvGrpSpPr>
        <p:grpSpPr>
          <a:xfrm>
            <a:off x="6599583" y="2361048"/>
            <a:ext cx="5063986" cy="3064083"/>
            <a:chOff x="6599583" y="3081130"/>
            <a:chExt cx="5063986" cy="306408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955009D-4C56-4DB5-82D3-98FD169C02A8}"/>
                </a:ext>
              </a:extLst>
            </p:cNvPr>
            <p:cNvSpPr/>
            <p:nvPr/>
          </p:nvSpPr>
          <p:spPr>
            <a:xfrm>
              <a:off x="6604552" y="3081130"/>
              <a:ext cx="5059017" cy="306408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L-shape 4">
              <a:extLst>
                <a:ext uri="{FF2B5EF4-FFF2-40B4-BE49-F238E27FC236}">
                  <a16:creationId xmlns:a16="http://schemas.microsoft.com/office/drawing/2014/main" id="{E4303F53-A0A4-7F21-10E3-D5271680B133}"/>
                </a:ext>
              </a:extLst>
            </p:cNvPr>
            <p:cNvSpPr/>
            <p:nvPr/>
          </p:nvSpPr>
          <p:spPr>
            <a:xfrm>
              <a:off x="7414591" y="4253948"/>
              <a:ext cx="1977887" cy="1381539"/>
            </a:xfrm>
            <a:prstGeom prst="corner">
              <a:avLst>
                <a:gd name="adj1" fmla="val 34892"/>
                <a:gd name="adj2" fmla="val 33453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L-shape 5">
              <a:extLst>
                <a:ext uri="{FF2B5EF4-FFF2-40B4-BE49-F238E27FC236}">
                  <a16:creationId xmlns:a16="http://schemas.microsoft.com/office/drawing/2014/main" id="{00A7775F-F1FF-E7D0-C29B-61B43C9F166C}"/>
                </a:ext>
              </a:extLst>
            </p:cNvPr>
            <p:cNvSpPr/>
            <p:nvPr/>
          </p:nvSpPr>
          <p:spPr>
            <a:xfrm rot="16200000">
              <a:off x="9392478" y="4253948"/>
              <a:ext cx="1381539" cy="1381539"/>
            </a:xfrm>
            <a:prstGeom prst="corner">
              <a:avLst>
                <a:gd name="adj1" fmla="val 35569"/>
                <a:gd name="adj2" fmla="val 35024"/>
              </a:avLst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4E32476-F3C9-6465-788A-936D7A0FDAC9}"/>
                </a:ext>
              </a:extLst>
            </p:cNvPr>
            <p:cNvSpPr/>
            <p:nvPr/>
          </p:nvSpPr>
          <p:spPr>
            <a:xfrm>
              <a:off x="6599583" y="4800600"/>
              <a:ext cx="5049078" cy="1344613"/>
            </a:xfrm>
            <a:prstGeom prst="rect">
              <a:avLst/>
            </a:prstGeom>
            <a:solidFill>
              <a:srgbClr val="FFC000">
                <a:alpha val="6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Down Arrow 7">
              <a:extLst>
                <a:ext uri="{FF2B5EF4-FFF2-40B4-BE49-F238E27FC236}">
                  <a16:creationId xmlns:a16="http://schemas.microsoft.com/office/drawing/2014/main" id="{89C8A617-0E43-10FA-7CB8-FFFBB7438412}"/>
                </a:ext>
              </a:extLst>
            </p:cNvPr>
            <p:cNvSpPr/>
            <p:nvPr/>
          </p:nvSpPr>
          <p:spPr>
            <a:xfrm>
              <a:off x="7501088" y="3237471"/>
              <a:ext cx="308382" cy="95037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Down Arrow 8">
              <a:extLst>
                <a:ext uri="{FF2B5EF4-FFF2-40B4-BE49-F238E27FC236}">
                  <a16:creationId xmlns:a16="http://schemas.microsoft.com/office/drawing/2014/main" id="{D62A2FC9-1941-972A-7847-C9BE8E5A0C8D}"/>
                </a:ext>
              </a:extLst>
            </p:cNvPr>
            <p:cNvSpPr/>
            <p:nvPr/>
          </p:nvSpPr>
          <p:spPr>
            <a:xfrm rot="10800000">
              <a:off x="10355095" y="3237471"/>
              <a:ext cx="308382" cy="950374"/>
            </a:xfrm>
            <a:prstGeom prst="down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5DBB949-D0D0-E971-EF83-4208C9C98C04}"/>
                </a:ext>
              </a:extLst>
            </p:cNvPr>
            <p:cNvSpPr txBox="1"/>
            <p:nvPr/>
          </p:nvSpPr>
          <p:spPr>
            <a:xfrm>
              <a:off x="7693615" y="3398675"/>
              <a:ext cx="1698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Hot water flow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FFA4FD3-640E-49EC-336F-5CD86D6DFFB0}"/>
                </a:ext>
              </a:extLst>
            </p:cNvPr>
            <p:cNvSpPr/>
            <p:nvPr/>
          </p:nvSpPr>
          <p:spPr>
            <a:xfrm>
              <a:off x="7991687" y="5033911"/>
              <a:ext cx="2211859" cy="691979"/>
            </a:xfrm>
            <a:prstGeom prst="rect">
              <a:avLst/>
            </a:prstGeom>
            <a:solidFill>
              <a:srgbClr val="00B050">
                <a:alpha val="4337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Clamp &amp; </a:t>
              </a:r>
              <a:r>
                <a:rPr lang="en-GB" dirty="0" err="1"/>
                <a:t>grnd</a:t>
              </a:r>
              <a:r>
                <a:rPr lang="en-GB" dirty="0"/>
                <a:t> ins.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703BA6E-8518-C44A-8327-AEDB648917D3}"/>
                </a:ext>
              </a:extLst>
            </p:cNvPr>
            <p:cNvSpPr txBox="1"/>
            <p:nvPr/>
          </p:nvSpPr>
          <p:spPr>
            <a:xfrm>
              <a:off x="8239311" y="4001318"/>
              <a:ext cx="1698863" cy="646331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Hollow Cu- conductor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1A59189-3B94-ACDA-A2F0-78030048C65E}"/>
                </a:ext>
              </a:extLst>
            </p:cNvPr>
            <p:cNvCxnSpPr>
              <a:cxnSpLocks/>
              <a:stCxn id="12" idx="1"/>
            </p:cNvCxnSpPr>
            <p:nvPr/>
          </p:nvCxnSpPr>
          <p:spPr>
            <a:xfrm flipH="1">
              <a:off x="7901696" y="4324484"/>
              <a:ext cx="337615" cy="3432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3556A577-7050-4DDE-6342-A6E3DD52F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8DF5908-4D6F-2E59-8839-2FB6D66B2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F9A54-ED4C-AAFA-28EF-4A9719DE6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Mock-up: Coil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6CA64-C8E9-C39A-D750-3B48BF582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0" y="1949450"/>
            <a:ext cx="7379043" cy="4195763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As-built:</a:t>
            </a:r>
          </a:p>
          <a:p>
            <a:pPr lvl="1"/>
            <a:r>
              <a:rPr lang="en-GB" dirty="0"/>
              <a:t>Coil forming and preparation of parts &amp; sub-assemblies</a:t>
            </a:r>
          </a:p>
          <a:p>
            <a:pPr lvl="1"/>
            <a:r>
              <a:rPr lang="en-GB" dirty="0"/>
              <a:t>Representative qualification samples (CT, SEM)</a:t>
            </a:r>
          </a:p>
          <a:p>
            <a:pPr lvl="1"/>
            <a:r>
              <a:rPr lang="en-GB" dirty="0"/>
              <a:t>Connection end assembly of the coil</a:t>
            </a:r>
          </a:p>
          <a:p>
            <a:pPr lvl="2"/>
            <a:r>
              <a:rPr lang="en-GB" dirty="0"/>
              <a:t>SIL-FOS (as-built)</a:t>
            </a:r>
          </a:p>
          <a:p>
            <a:pPr lvl="2"/>
            <a:r>
              <a:rPr lang="en-GB" dirty="0"/>
              <a:t>Vacuum brazing</a:t>
            </a:r>
          </a:p>
          <a:p>
            <a:pPr lvl="1"/>
            <a:r>
              <a:rPr lang="en-GB" dirty="0"/>
              <a:t>Insulation</a:t>
            </a:r>
          </a:p>
          <a:p>
            <a:pPr lvl="1"/>
            <a:r>
              <a:rPr lang="en-GB" dirty="0"/>
              <a:t>Coil assembly in the yoke incl. trim circuit and </a:t>
            </a:r>
            <a:r>
              <a:rPr lang="en-GB" dirty="0" err="1"/>
              <a:t>grnd</a:t>
            </a:r>
            <a:r>
              <a:rPr lang="en-GB" dirty="0"/>
              <a:t> insulation</a:t>
            </a:r>
          </a:p>
          <a:p>
            <a:pPr lvl="2"/>
            <a:r>
              <a:rPr lang="en-GB" dirty="0"/>
              <a:t>SIL-FOS (as-built)</a:t>
            </a:r>
          </a:p>
          <a:p>
            <a:pPr lvl="1"/>
            <a:r>
              <a:rPr lang="en-GB" dirty="0"/>
              <a:t>Insulation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3208E4-AD81-5A0D-C42E-9B6A1B06B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161" y="1949450"/>
            <a:ext cx="3473009" cy="444861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9EC3F9-A1BB-C84B-E152-D7EFE1159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BB042-6BA6-F19D-AEFB-9D6447E77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6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B3FA5-0B91-4FCC-FBB3-045B7F37E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 Impregnation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59880-6AD0-81AE-5CDE-9F1B40340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As-built</a:t>
            </a:r>
          </a:p>
          <a:p>
            <a:pPr lvl="1"/>
            <a:r>
              <a:rPr lang="en-GB" dirty="0"/>
              <a:t>VPI at industrial partner</a:t>
            </a:r>
          </a:p>
          <a:p>
            <a:pPr lvl="2"/>
            <a:r>
              <a:rPr lang="en-GB" dirty="0"/>
              <a:t>Process to define and validate through samples</a:t>
            </a:r>
          </a:p>
          <a:p>
            <a:pPr lvl="2"/>
            <a:r>
              <a:rPr lang="en-GB" dirty="0"/>
              <a:t>Heating concept (electric, water circulation, ..)</a:t>
            </a:r>
          </a:p>
          <a:p>
            <a:pPr lvl="2"/>
            <a:r>
              <a:rPr lang="en-GB" dirty="0"/>
              <a:t>Resin system (viscosity, pot-life,  cure-cycle)</a:t>
            </a:r>
          </a:p>
          <a:p>
            <a:pPr lvl="2"/>
            <a:r>
              <a:rPr lang="en-GB" dirty="0"/>
              <a:t>Insulation (with or without accelerator)</a:t>
            </a:r>
          </a:p>
          <a:p>
            <a:r>
              <a:rPr lang="en-GB" dirty="0"/>
              <a:t>VARTM at CERN?</a:t>
            </a:r>
          </a:p>
          <a:p>
            <a:r>
              <a:rPr lang="en-GB" dirty="0"/>
              <a:t>Dismounting and cleaning of the aperture</a:t>
            </a:r>
          </a:p>
          <a:p>
            <a:r>
              <a:rPr lang="en-GB" b="1" dirty="0">
                <a:solidFill>
                  <a:srgbClr val="0070C0"/>
                </a:solidFill>
              </a:rPr>
              <a:t>1st assembly-disassembly completed by End-23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79748-DBE4-358D-C0BA-AC369151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9EB3DE-6F24-229A-1D9E-CADA19AA4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9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95B3-1BB1-9E11-0CCF-E2B8262F6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Renovation of 5 Spare Units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76484-11E9-1831-5572-E10A5582D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Activated magnets</a:t>
            </a:r>
          </a:p>
          <a:p>
            <a:pPr lvl="1"/>
            <a:r>
              <a:rPr lang="en-GB" dirty="0"/>
              <a:t>Shipping outside of CERN complicated (possible?)</a:t>
            </a:r>
          </a:p>
          <a:p>
            <a:pPr lvl="1"/>
            <a:r>
              <a:rPr lang="en-GB" dirty="0"/>
              <a:t>Safety aspects related to dismounting of the coils</a:t>
            </a:r>
          </a:p>
          <a:p>
            <a:r>
              <a:rPr lang="en-GB" dirty="0"/>
              <a:t>Infrastructure</a:t>
            </a:r>
          </a:p>
          <a:p>
            <a:pPr lvl="1"/>
            <a:r>
              <a:rPr lang="en-GB" dirty="0"/>
              <a:t>Autoclave</a:t>
            </a:r>
          </a:p>
          <a:p>
            <a:pPr lvl="1"/>
            <a:r>
              <a:rPr lang="en-GB" dirty="0"/>
              <a:t>Curing oven</a:t>
            </a:r>
          </a:p>
          <a:p>
            <a:r>
              <a:rPr lang="en-GB" dirty="0"/>
              <a:t>Stripping and assembly procedure validated with mock-up</a:t>
            </a:r>
          </a:p>
          <a:p>
            <a:r>
              <a:rPr lang="en-GB" b="1" dirty="0">
                <a:solidFill>
                  <a:srgbClr val="0070C0"/>
                </a:solidFill>
              </a:rPr>
              <a:t>1st certified unit by (earliest) Mid-2024</a:t>
            </a:r>
          </a:p>
          <a:p>
            <a:r>
              <a:rPr lang="en-GB" b="1" dirty="0">
                <a:solidFill>
                  <a:srgbClr val="0070C0"/>
                </a:solidFill>
              </a:rPr>
              <a:t>Unit #2 completed End-24</a:t>
            </a:r>
          </a:p>
          <a:p>
            <a:r>
              <a:rPr lang="en-GB" b="1" dirty="0">
                <a:solidFill>
                  <a:srgbClr val="0070C0"/>
                </a:solidFill>
              </a:rPr>
              <a:t>Unit #5 completed Mid-26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18F93-D322-08E7-5FD1-9459900DE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15CA3-1158-CF43-533C-377C08A2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C01FCFD-D63C-3916-02F6-321DFEC0D0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6" t="14872" r="10139" b="947"/>
          <a:stretch/>
        </p:blipFill>
        <p:spPr bwMode="auto">
          <a:xfrm>
            <a:off x="8610600" y="1124582"/>
            <a:ext cx="3173320" cy="299021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5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of New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Tendering process (MS &amp; IT) targeting </a:t>
            </a:r>
            <a:r>
              <a:rPr lang="en-GB" b="1" dirty="0">
                <a:solidFill>
                  <a:srgbClr val="0070C0"/>
                </a:solidFill>
              </a:rPr>
              <a:t>FC in March-24</a:t>
            </a:r>
          </a:p>
          <a:p>
            <a:r>
              <a:rPr lang="en-GB" dirty="0"/>
              <a:t>Strategy:</a:t>
            </a:r>
          </a:p>
          <a:p>
            <a:pPr lvl="1"/>
            <a:r>
              <a:rPr lang="en-GB" dirty="0"/>
              <a:t>Scenario 1: Single Contractor for the entire supply </a:t>
            </a:r>
          </a:p>
          <a:p>
            <a:pPr lvl="1"/>
            <a:r>
              <a:rPr lang="en-GB" dirty="0"/>
              <a:t>Scenario 2: Split supply: Yoke – Magnet assembly</a:t>
            </a:r>
          </a:p>
          <a:p>
            <a:r>
              <a:rPr lang="en-GB" dirty="0"/>
              <a:t>CERN supplied items:</a:t>
            </a:r>
          </a:p>
          <a:p>
            <a:pPr lvl="1"/>
            <a:r>
              <a:rPr lang="en-GB" dirty="0"/>
              <a:t>Conductor</a:t>
            </a:r>
          </a:p>
          <a:p>
            <a:pPr lvl="1"/>
            <a:r>
              <a:rPr lang="en-GB" dirty="0"/>
              <a:t>Iron sheets</a:t>
            </a:r>
          </a:p>
          <a:p>
            <a:pPr lvl="1"/>
            <a:r>
              <a:rPr lang="en-GB" dirty="0"/>
              <a:t>Option 1: Yoke laminations (press-tool)</a:t>
            </a:r>
          </a:p>
          <a:p>
            <a:pPr lvl="1"/>
            <a:r>
              <a:rPr lang="en-GB" dirty="0"/>
              <a:t>Option 2: Yoke assemblies (stacking fixture)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C1EE2-E6FF-227E-AF2B-E21878734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09503-A96C-DE64-DC72-34204B5C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3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Scenario 1: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Scenario 1: Single Contractor for the entire supply</a:t>
            </a:r>
          </a:p>
          <a:p>
            <a:r>
              <a:rPr lang="en-GB" dirty="0"/>
              <a:t>2 parallel production lines </a:t>
            </a:r>
          </a:p>
          <a:p>
            <a:r>
              <a:rPr lang="en-GB" dirty="0"/>
              <a:t>CERN supplied items:</a:t>
            </a:r>
          </a:p>
          <a:p>
            <a:pPr lvl="1"/>
            <a:r>
              <a:rPr lang="en-GB" dirty="0"/>
              <a:t>Conductor</a:t>
            </a:r>
          </a:p>
          <a:p>
            <a:pPr lvl="1"/>
            <a:r>
              <a:rPr lang="en-GB" dirty="0"/>
              <a:t>Iron sheets</a:t>
            </a:r>
          </a:p>
          <a:p>
            <a:pPr lvl="1"/>
            <a:r>
              <a:rPr lang="en-GB" dirty="0"/>
              <a:t>Option 1: Yoke laminations (press-tool)</a:t>
            </a:r>
          </a:p>
          <a:p>
            <a:r>
              <a:rPr lang="en-GB" b="1" dirty="0">
                <a:solidFill>
                  <a:srgbClr val="0070C0"/>
                </a:solidFill>
              </a:rPr>
              <a:t>Pre-series unit validated by (earliest) Mid-25</a:t>
            </a:r>
          </a:p>
          <a:p>
            <a:r>
              <a:rPr lang="en-GB" b="1" dirty="0">
                <a:solidFill>
                  <a:srgbClr val="0070C0"/>
                </a:solidFill>
              </a:rPr>
              <a:t>10 series magnets Q3-26</a:t>
            </a:r>
          </a:p>
          <a:p>
            <a:r>
              <a:rPr lang="en-GB" b="1" dirty="0">
                <a:solidFill>
                  <a:srgbClr val="0070C0"/>
                </a:solidFill>
              </a:rPr>
              <a:t>20 series magnets Q3-27…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C1EE2-E6FF-227E-AF2B-E21878734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09503-A96C-DE64-DC72-34204B5C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0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5BACD3B-9787-12DA-347C-2164710A4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Time-line: Scenario 1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413AB2-2B94-E804-9FD0-F9BFAEAB9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7028D9-8861-F65D-9D33-5DC09EE9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33F96C-9061-DF60-90F0-1F0A773E7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57" y="1918607"/>
            <a:ext cx="11928086" cy="386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94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Scenario 2: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291"/>
            <a:ext cx="10515600" cy="493775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Scenario 2: Split supply: Yoke – Magnet assembly</a:t>
            </a:r>
          </a:p>
          <a:p>
            <a:r>
              <a:rPr lang="en-GB" dirty="0"/>
              <a:t>2 parallel production lines for both magnet assembly</a:t>
            </a:r>
          </a:p>
          <a:p>
            <a:r>
              <a:rPr lang="en-GB" dirty="0"/>
              <a:t>1 production line for yoke assembly (sequential production)</a:t>
            </a:r>
          </a:p>
          <a:p>
            <a:r>
              <a:rPr lang="en-GB" dirty="0"/>
              <a:t>CERN supplied items:</a:t>
            </a:r>
          </a:p>
          <a:p>
            <a:pPr lvl="1"/>
            <a:r>
              <a:rPr lang="en-GB" dirty="0"/>
              <a:t>Conductor</a:t>
            </a:r>
          </a:p>
          <a:p>
            <a:pPr lvl="1"/>
            <a:r>
              <a:rPr lang="en-GB" dirty="0"/>
              <a:t>Iron sheets</a:t>
            </a:r>
          </a:p>
          <a:p>
            <a:pPr lvl="1"/>
            <a:r>
              <a:rPr lang="en-GB" dirty="0"/>
              <a:t>Option 1: Yoke laminations (press-tool)</a:t>
            </a:r>
          </a:p>
          <a:p>
            <a:pPr lvl="1"/>
            <a:r>
              <a:rPr lang="en-GB" b="1" dirty="0"/>
              <a:t>Option 2: Yoke assemblies (stacking fixture)</a:t>
            </a:r>
          </a:p>
          <a:p>
            <a:pPr lvl="2"/>
            <a:r>
              <a:rPr lang="en-GB" b="1" dirty="0">
                <a:solidFill>
                  <a:srgbClr val="0070C0"/>
                </a:solidFill>
              </a:rPr>
              <a:t>Pre-series yoke by Mid-24</a:t>
            </a:r>
          </a:p>
          <a:p>
            <a:pPr lvl="2"/>
            <a:r>
              <a:rPr lang="en-GB" b="1" dirty="0">
                <a:solidFill>
                  <a:srgbClr val="0070C0"/>
                </a:solidFill>
              </a:rPr>
              <a:t>5 Yoke assemblies by End-24</a:t>
            </a:r>
          </a:p>
          <a:p>
            <a:r>
              <a:rPr lang="en-GB" b="1" dirty="0">
                <a:solidFill>
                  <a:srgbClr val="0070C0"/>
                </a:solidFill>
              </a:rPr>
              <a:t>Pre-series unit validated by (earliest) Mid-25</a:t>
            </a:r>
          </a:p>
          <a:p>
            <a:r>
              <a:rPr lang="en-GB" b="1" dirty="0">
                <a:solidFill>
                  <a:srgbClr val="0070C0"/>
                </a:solidFill>
              </a:rPr>
              <a:t>10 series magnets Beg-26</a:t>
            </a:r>
          </a:p>
          <a:p>
            <a:r>
              <a:rPr lang="en-GB" b="1" dirty="0">
                <a:solidFill>
                  <a:srgbClr val="0070C0"/>
                </a:solidFill>
              </a:rPr>
              <a:t>20 series magnets Q3-26…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C1EE2-E6FF-227E-AF2B-E21878734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09503-A96C-DE64-DC72-34204B5C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19</a:t>
            </a:fld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92273A5D-383C-5136-4EB7-979BB4453221}"/>
              </a:ext>
            </a:extLst>
          </p:cNvPr>
          <p:cNvSpPr/>
          <p:nvPr/>
        </p:nvSpPr>
        <p:spPr>
          <a:xfrm>
            <a:off x="5367689" y="4348974"/>
            <a:ext cx="2622629" cy="7359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14F267-83D4-84A2-4667-F867AB9F2662}"/>
              </a:ext>
            </a:extLst>
          </p:cNvPr>
          <p:cNvSpPr txBox="1"/>
          <p:nvPr/>
        </p:nvSpPr>
        <p:spPr>
          <a:xfrm>
            <a:off x="7990318" y="4532299"/>
            <a:ext cx="420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Rebuilding 4 Spare magnets at CERN</a:t>
            </a:r>
          </a:p>
        </p:txBody>
      </p:sp>
    </p:spTree>
    <p:extLst>
      <p:ext uri="{BB962C8B-B14F-4D97-AF65-F5344CB8AC3E}">
        <p14:creationId xmlns:p14="http://schemas.microsoft.com/office/powerpoint/2010/main" val="34218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B1DE94-6164-73E1-5B82-F213889F7C55}"/>
              </a:ext>
            </a:extLst>
          </p:cNvPr>
          <p:cNvSpPr txBox="1"/>
          <p:nvPr/>
        </p:nvSpPr>
        <p:spPr>
          <a:xfrm>
            <a:off x="1744823" y="186612"/>
            <a:ext cx="8761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PSB Main Quadrupole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1398A2-A81D-F7A2-A966-513B9589B5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3" t="17056" r="12775" b="5313"/>
          <a:stretch/>
        </p:blipFill>
        <p:spPr>
          <a:xfrm rot="5400000">
            <a:off x="-795640" y="2754042"/>
            <a:ext cx="4859200" cy="2416582"/>
          </a:xfrm>
          <a:prstGeom prst="rect">
            <a:avLst/>
          </a:prstGeom>
        </p:spPr>
      </p:pic>
      <p:pic>
        <p:nvPicPr>
          <p:cNvPr id="13" name="Picture 12" descr="A picture containing miller&#10;&#10;Description automatically generated">
            <a:extLst>
              <a:ext uri="{FF2B5EF4-FFF2-40B4-BE49-F238E27FC236}">
                <a16:creationId xmlns:a16="http://schemas.microsoft.com/office/drawing/2014/main" id="{58C607BB-755C-3471-DBEA-F69DEE80E2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20065" r="31502" b="18217"/>
          <a:stretch/>
        </p:blipFill>
        <p:spPr>
          <a:xfrm rot="5400000">
            <a:off x="1868040" y="2844511"/>
            <a:ext cx="4899973" cy="21948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6CE0506-15A9-1AFB-2590-79F09FC6619C}"/>
              </a:ext>
            </a:extLst>
          </p:cNvPr>
          <p:cNvSpPr txBox="1"/>
          <p:nvPr/>
        </p:nvSpPr>
        <p:spPr>
          <a:xfrm>
            <a:off x="5923723" y="1350972"/>
            <a:ext cx="56758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48 installed magnets of 4 types (from 1970’s)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5 Spare units</a:t>
            </a:r>
            <a:endParaRPr lang="en-GB" sz="2000" b="0" i="0" u="none" strike="noStrike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Laminated </a:t>
            </a:r>
            <a:r>
              <a:rPr lang="en-GB" sz="2000" dirty="0">
                <a:solidFill>
                  <a:schemeClr val="bg1"/>
                </a:solidFill>
              </a:rPr>
              <a:t>i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ron yoke, no split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Coil with 2 turns built up within the yoke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76 brazed connections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Insulation based on Mica/glass </a:t>
            </a:r>
            <a:r>
              <a:rPr lang="en-GB" sz="2000" dirty="0" err="1">
                <a:solidFill>
                  <a:schemeClr val="bg1"/>
                </a:solidFill>
              </a:rPr>
              <a:t>fiber</a:t>
            </a:r>
            <a:r>
              <a:rPr lang="en-GB" sz="2000" dirty="0">
                <a:solidFill>
                  <a:schemeClr val="bg1"/>
                </a:solidFill>
              </a:rPr>
              <a:t> wrap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VPI of the whole magnet after coil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After 50 years of reliable operation, water leaks caused by selective corrosion of Cu at and adjacent to the Ag-Cu-P brazing.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Process enhanced by the presence of Sulphur in the cooling water.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8A993B-0E27-C147-99F5-0F379A729D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4600"/>
            <a:ext cx="2743200" cy="365125"/>
          </a:xfrm>
        </p:spPr>
        <p:txBody>
          <a:bodyPr/>
          <a:lstStyle/>
          <a:p>
            <a:r>
              <a:rPr lang="de-CH" dirty="0"/>
              <a:t>03.05.2023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442001E-FB95-BF40-DF2A-99B511709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24600"/>
            <a:ext cx="2743200" cy="365125"/>
          </a:xfrm>
        </p:spPr>
        <p:txBody>
          <a:bodyPr/>
          <a:lstStyle/>
          <a:p>
            <a:fld id="{73B850FF-6169-4056-8077-06FFA93A53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5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00E4B42-F55C-F691-47F3-FED5643FB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Yoke Assembly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70D7-75FF-6BD9-3579-620BFA604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5C7CBC-2EDC-18E3-EFD5-D2F124521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20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7CDD98-926B-E3CE-B087-EF6479123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38" y="2133600"/>
            <a:ext cx="3860154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20A0EDA-71E9-BF04-F51E-371135F17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938" y="2133600"/>
            <a:ext cx="3864590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930DDDF-AFE9-CD41-0445-1E209C705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874" y="2133600"/>
            <a:ext cx="4052630" cy="383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532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5BACD3B-9787-12DA-347C-2164710A4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Time-line, Scenario 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413AB2-2B94-E804-9FD0-F9BFAEAB9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7028D9-8861-F65D-9D33-5DC09EE9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1E301B-F676-C0BB-3794-9586A9F05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29" y="1941562"/>
            <a:ext cx="11990942" cy="413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7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02C4-6925-5244-4879-C73C5B984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Strategy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E2B5BE6-1FB8-8356-2A3D-DBB5CAEED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Complete design file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Procurement of an autoclave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Mock-up to define the process, VPI in industry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CERN to launch production of the yoke assemblies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Launch industrial procurement of up to some 50 units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Renovation of 1 spare unit at CERN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Assembly of up to 5 magnets at CERN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FEA540-C9C0-7D5A-3FF7-17715B7B1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F3466-EDBF-846F-E901-83376D65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09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37100D5-90C4-2417-C946-68A86F00D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Cost-estimate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AA73C-D1E5-AC0C-F339-21200A6EB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0600D8-7DE5-0403-AED6-4A3422D12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EE23E9-9871-FC6E-BAAB-5A8149F97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9685" y="269519"/>
            <a:ext cx="5514094" cy="315748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A52B77-8006-5204-AE94-6941F6F13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510" y="3624490"/>
            <a:ext cx="8661269" cy="286775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80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641CDE-D205-C830-5BB8-0BCE107D7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75"/>
            <a:ext cx="10515600" cy="1325563"/>
          </a:xfrm>
        </p:spPr>
        <p:txBody>
          <a:bodyPr/>
          <a:lstStyle/>
          <a:p>
            <a:r>
              <a:rPr lang="en-GB" dirty="0"/>
              <a:t>DO &amp; FSU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595007-BD64-5E5D-196A-5451A261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2F5DD5-1A29-F252-0986-C12162C00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DF62C-67F8-BF4D-AA3E-477A1216B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284" y="556591"/>
            <a:ext cx="6855542" cy="574481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65362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A98717-9532-3D95-2510-5652284BF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Renovation of Spares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5F7021-A0A7-6DF2-60B9-766A0CAD1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A576C7-DFD7-94B2-85E8-BD882208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1ED15B-78AB-F7A0-8E7E-3E5010351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677" y="1520231"/>
            <a:ext cx="9868738" cy="462247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200473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2BAF962-E326-948F-D672-38A26F321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Magnets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5D37F4-5BCB-C9D2-418D-3481D119A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08DAA1-53E4-5541-700A-967962076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B10784-6D32-E8D8-9A7E-0F0BA6B9ECE0}"/>
              </a:ext>
            </a:extLst>
          </p:cNvPr>
          <p:cNvSpPr txBox="1"/>
          <p:nvPr/>
        </p:nvSpPr>
        <p:spPr>
          <a:xfrm>
            <a:off x="9579077" y="1961535"/>
            <a:ext cx="20473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Does not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Profit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55E177-F275-056E-C804-AEA6A4015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640" y="1400192"/>
            <a:ext cx="7772400" cy="40436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E22E97-CB8E-3DDB-326D-9D8DEA845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240" y="5656262"/>
            <a:ext cx="4749800" cy="8509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43580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orange, dirty&#10;&#10;Description automatically generated">
            <a:extLst>
              <a:ext uri="{FF2B5EF4-FFF2-40B4-BE49-F238E27FC236}">
                <a16:creationId xmlns:a16="http://schemas.microsoft.com/office/drawing/2014/main" id="{CC4E8F3A-FF59-0DF7-13F9-4EF33F45F2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64" r="-3" b="-3"/>
          <a:stretch/>
        </p:blipFill>
        <p:spPr>
          <a:xfrm>
            <a:off x="192528" y="171716"/>
            <a:ext cx="3793268" cy="651456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22060-4F37-C277-DBAA-D0441F6582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>
                <a:solidFill>
                  <a:srgbClr val="FFFFFF"/>
                </a:solidFill>
              </a:rPr>
              <a:t>03.05.2023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Picture 8" descr="A picture containing orange&#10;&#10;Description automatically generated">
            <a:extLst>
              <a:ext uri="{FF2B5EF4-FFF2-40B4-BE49-F238E27FC236}">
                <a16:creationId xmlns:a16="http://schemas.microsoft.com/office/drawing/2014/main" id="{6B5C9F48-5734-9D47-2E43-2C1A8CF4C3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62" r="8092" b="-3"/>
          <a:stretch/>
        </p:blipFill>
        <p:spPr>
          <a:xfrm>
            <a:off x="4184538" y="171716"/>
            <a:ext cx="3822924" cy="6514565"/>
          </a:xfrm>
          <a:prstGeom prst="rect">
            <a:avLst/>
          </a:prstGeom>
        </p:spPr>
      </p:pic>
      <p:pic>
        <p:nvPicPr>
          <p:cNvPr id="7" name="Picture 6" descr="A close-up of a car engine&#10;&#10;Description automatically generated with low confidence">
            <a:extLst>
              <a:ext uri="{FF2B5EF4-FFF2-40B4-BE49-F238E27FC236}">
                <a16:creationId xmlns:a16="http://schemas.microsoft.com/office/drawing/2014/main" id="{5F6AF82D-80F7-B2B5-B75F-D2EBCBC909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24" r="17119" b="-3"/>
          <a:stretch/>
        </p:blipFill>
        <p:spPr>
          <a:xfrm>
            <a:off x="8188032" y="171716"/>
            <a:ext cx="3799007" cy="651456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5A0E5C-3ED9-EB75-4792-402228E23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F95A08B-2425-6040-AEE9-86C7B423E582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77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522E6-94D1-5588-3FE3-A62859FDF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35B9F-3D50-C18B-BDEA-B1D080F8A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4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ED8A377-8CD9-8D4C-6DEB-32470E587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065" y="168275"/>
            <a:ext cx="3760559" cy="454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nknown caption">
            <a:extLst>
              <a:ext uri="{FF2B5EF4-FFF2-40B4-BE49-F238E27FC236}">
                <a16:creationId xmlns:a16="http://schemas.microsoft.com/office/drawing/2014/main" id="{BF9339B2-E95E-D7D8-73A3-1E39934ED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68" y="73532"/>
            <a:ext cx="3564663" cy="450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Unknown caption">
            <a:extLst>
              <a:ext uri="{FF2B5EF4-FFF2-40B4-BE49-F238E27FC236}">
                <a16:creationId xmlns:a16="http://schemas.microsoft.com/office/drawing/2014/main" id="{051E6024-711D-3720-D84A-0A21A87A76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7" t="30436" r="44727" b="38791"/>
          <a:stretch/>
        </p:blipFill>
        <p:spPr bwMode="auto">
          <a:xfrm>
            <a:off x="3295218" y="2125371"/>
            <a:ext cx="5113286" cy="473262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6E495AD-4AE8-1805-FBA1-70726878D20B}"/>
              </a:ext>
            </a:extLst>
          </p:cNvPr>
          <p:cNvSpPr/>
          <p:nvPr/>
        </p:nvSpPr>
        <p:spPr>
          <a:xfrm>
            <a:off x="995759" y="1422181"/>
            <a:ext cx="1492771" cy="140637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108EB4D-DBFC-D6D1-03DE-F37BA31B0800}"/>
              </a:ext>
            </a:extLst>
          </p:cNvPr>
          <p:cNvCxnSpPr>
            <a:cxnSpLocks/>
            <a:stCxn id="7" idx="5"/>
          </p:cNvCxnSpPr>
          <p:nvPr/>
        </p:nvCxnSpPr>
        <p:spPr>
          <a:xfrm>
            <a:off x="2269919" y="2622601"/>
            <a:ext cx="1311481" cy="88591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119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06973-6C17-EED0-3E9D-241A6E929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23C1B-D573-5969-5B68-9FD142A5D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Renovation of 5 spare units at CERN</a:t>
            </a:r>
          </a:p>
          <a:p>
            <a:r>
              <a:rPr lang="en-GB" dirty="0"/>
              <a:t>Production of 20-50 new units in industry</a:t>
            </a:r>
          </a:p>
          <a:p>
            <a:pPr lvl="1"/>
            <a:r>
              <a:rPr lang="en-GB" dirty="0"/>
              <a:t>Single Contractor</a:t>
            </a:r>
          </a:p>
          <a:p>
            <a:pPr lvl="1"/>
            <a:r>
              <a:rPr lang="en-GB" dirty="0"/>
              <a:t>Split supply: Yoke – Magnets</a:t>
            </a:r>
          </a:p>
          <a:p>
            <a:r>
              <a:rPr lang="en-GB" dirty="0"/>
              <a:t>In the meantime corrective maintenance of leaking units</a:t>
            </a:r>
          </a:p>
          <a:p>
            <a:r>
              <a:rPr lang="en-GB" dirty="0"/>
              <a:t>CERN supply:</a:t>
            </a:r>
          </a:p>
          <a:p>
            <a:pPr lvl="1"/>
            <a:r>
              <a:rPr lang="en-GB" dirty="0"/>
              <a:t>Conductor</a:t>
            </a:r>
          </a:p>
          <a:p>
            <a:pPr lvl="1"/>
            <a:r>
              <a:rPr lang="en-GB" dirty="0"/>
              <a:t>Iron (optionally punched laminations)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AF234-66F2-C123-3DB7-ED11F4B8E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A2ECFC-3F22-32F0-DDF8-B1C0550A5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274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A0CDF-A41C-DBD2-B512-E975E1D3A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142D3-9C67-FE67-878D-1793242BF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EN-MME allocated additional external resources</a:t>
            </a:r>
          </a:p>
          <a:p>
            <a:r>
              <a:rPr lang="en-GB" dirty="0"/>
              <a:t>Mock-up:</a:t>
            </a:r>
          </a:p>
          <a:p>
            <a:pPr lvl="1"/>
            <a:r>
              <a:rPr lang="en-GB" dirty="0"/>
              <a:t>Coil design</a:t>
            </a:r>
          </a:p>
          <a:p>
            <a:pPr lvl="1"/>
            <a:r>
              <a:rPr lang="en-GB" dirty="0"/>
              <a:t>Bending tool, brazing jig, CNC jig</a:t>
            </a:r>
          </a:p>
          <a:p>
            <a:r>
              <a:rPr lang="en-GB" dirty="0"/>
              <a:t>Quadrupole magnet:</a:t>
            </a:r>
          </a:p>
          <a:p>
            <a:pPr lvl="1"/>
            <a:r>
              <a:rPr lang="en-GB" dirty="0"/>
              <a:t>3D CATIA design of yoke, coils, assembly (Input for EM FEA vs MM)</a:t>
            </a:r>
          </a:p>
          <a:p>
            <a:pPr lvl="1"/>
            <a:r>
              <a:rPr lang="en-GB" dirty="0"/>
              <a:t>Yoke lamination drawing (press tool &amp; study of alternative methods)</a:t>
            </a:r>
          </a:p>
          <a:p>
            <a:pPr lvl="1"/>
            <a:r>
              <a:rPr lang="en-GB" dirty="0"/>
              <a:t>First design iteration based on archived drawings</a:t>
            </a:r>
          </a:p>
          <a:p>
            <a:pPr lvl="1"/>
            <a:r>
              <a:rPr lang="en-GB" dirty="0"/>
              <a:t>Verification against spare magnets and reverse engineering as required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As-built design file by Jul-23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23A88-7C4C-77CB-AB06-A0910AADD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7C4C32-6DD6-3A99-4A6C-BB3CE6405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9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1CE2A2-AB64-7B0B-2631-01FB36F8F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Autoclave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3B13-7CED-93F3-F66A-860A0F9B8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079" y="1360967"/>
            <a:ext cx="6728547" cy="481599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Top-loaded vs. horizontal loading</a:t>
            </a:r>
          </a:p>
          <a:p>
            <a:r>
              <a:rPr lang="en-GB" dirty="0"/>
              <a:t>Resin reservoir</a:t>
            </a:r>
          </a:p>
          <a:p>
            <a:r>
              <a:rPr lang="en-GB" dirty="0"/>
              <a:t>Flooding reservoir</a:t>
            </a:r>
          </a:p>
          <a:p>
            <a:r>
              <a:rPr lang="en-GB" dirty="0"/>
              <a:t>Vacuum system</a:t>
            </a:r>
          </a:p>
          <a:p>
            <a:r>
              <a:rPr lang="en-GB" dirty="0"/>
              <a:t>Injection system (with pumps?)</a:t>
            </a:r>
          </a:p>
          <a:p>
            <a:r>
              <a:rPr lang="en-GB" dirty="0"/>
              <a:t>Pressurisation system (5-12 bars)</a:t>
            </a:r>
          </a:p>
          <a:p>
            <a:r>
              <a:rPr lang="en-GB" dirty="0"/>
              <a:t>Heating (outgassing, injection, gelling)</a:t>
            </a:r>
          </a:p>
          <a:p>
            <a:r>
              <a:rPr lang="en-GB" dirty="0"/>
              <a:t>Dripping of excess resin</a:t>
            </a:r>
          </a:p>
          <a:p>
            <a:r>
              <a:rPr lang="en-GB" dirty="0"/>
              <a:t>Curing in separate oven </a:t>
            </a:r>
          </a:p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9711D4-0861-A6F8-EE8B-5E67DE2D1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7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A0DB26-96DC-1A59-CBDF-6637490B6E82}"/>
              </a:ext>
            </a:extLst>
          </p:cNvPr>
          <p:cNvGrpSpPr/>
          <p:nvPr/>
        </p:nvGrpSpPr>
        <p:grpSpPr>
          <a:xfrm>
            <a:off x="6310716" y="1360967"/>
            <a:ext cx="5745205" cy="2872603"/>
            <a:chOff x="6310716" y="2324799"/>
            <a:chExt cx="5745205" cy="2872603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C515BC8F-84E7-AF1A-FCEA-8D441E8AD7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0716" y="2324799"/>
              <a:ext cx="5745205" cy="2872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 descr="A picture containing orange, drum&#10;&#10;Description automatically generated">
              <a:extLst>
                <a:ext uri="{FF2B5EF4-FFF2-40B4-BE49-F238E27FC236}">
                  <a16:creationId xmlns:a16="http://schemas.microsoft.com/office/drawing/2014/main" id="{CBBFC17A-2C1F-34D0-4548-84FC8D8BED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485" t="3841" r="26996" b="4910"/>
            <a:stretch/>
          </p:blipFill>
          <p:spPr>
            <a:xfrm>
              <a:off x="9030115" y="3116870"/>
              <a:ext cx="491217" cy="103902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6E930AF-088F-A71E-2015-9D171202E449}"/>
                </a:ext>
              </a:extLst>
            </p:cNvPr>
            <p:cNvSpPr/>
            <p:nvPr/>
          </p:nvSpPr>
          <p:spPr>
            <a:xfrm>
              <a:off x="8847420" y="3035180"/>
              <a:ext cx="850086" cy="1142880"/>
            </a:xfrm>
            <a:prstGeom prst="rect">
              <a:avLst/>
            </a:prstGeom>
            <a:noFill/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067526-D47F-B625-48D3-688C032BFB51}"/>
                </a:ext>
              </a:extLst>
            </p:cNvPr>
            <p:cNvSpPr/>
            <p:nvPr/>
          </p:nvSpPr>
          <p:spPr>
            <a:xfrm>
              <a:off x="8848315" y="3592500"/>
              <a:ext cx="850086" cy="599272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50000"/>
                    <a:alpha val="7785"/>
                  </a:schemeClr>
                </a:gs>
                <a:gs pos="86000">
                  <a:srgbClr val="FFC000"/>
                </a:gs>
                <a:gs pos="100000">
                  <a:schemeClr val="accent4">
                    <a:lumMod val="60000"/>
                    <a:lumOff val="40000"/>
                    <a:alpha val="7952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43561D-C5B0-14C2-74C7-C6888DF8985B}"/>
                </a:ext>
              </a:extLst>
            </p:cNvPr>
            <p:cNvSpPr/>
            <p:nvPr/>
          </p:nvSpPr>
          <p:spPr>
            <a:xfrm>
              <a:off x="6826966" y="3159869"/>
              <a:ext cx="958721" cy="1004862"/>
            </a:xfrm>
            <a:prstGeom prst="rect">
              <a:avLst/>
            </a:prstGeom>
            <a:gradFill>
              <a:gsLst>
                <a:gs pos="79000">
                  <a:srgbClr val="FFC000">
                    <a:alpha val="35297"/>
                  </a:srgbClr>
                </a:gs>
                <a:gs pos="9000">
                  <a:schemeClr val="bg2">
                    <a:lumMod val="50000"/>
                  </a:schemeClr>
                </a:gs>
                <a:gs pos="100000">
                  <a:srgbClr val="FFC000"/>
                </a:gs>
              </a:gsLst>
              <a:path path="circle">
                <a:fillToRect l="50000" t="130000" r="50000" b="-3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545858-A352-25BD-8CA6-E93F8CA38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531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9EB9E-424B-04CF-7C95-472E12BC9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849E2F-786D-CC90-FBB8-797EF7C24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631" y="197599"/>
            <a:ext cx="8494644" cy="64921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CA6AC6-1BDE-626B-75D4-056E8807E156}"/>
              </a:ext>
            </a:extLst>
          </p:cNvPr>
          <p:cNvSpPr txBox="1"/>
          <p:nvPr/>
        </p:nvSpPr>
        <p:spPr>
          <a:xfrm>
            <a:off x="303725" y="2782669"/>
            <a:ext cx="29899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Tendering 3 months</a:t>
            </a:r>
          </a:p>
          <a:p>
            <a:r>
              <a:rPr lang="en-GB" sz="2000" dirty="0">
                <a:solidFill>
                  <a:schemeClr val="bg1"/>
                </a:solidFill>
              </a:rPr>
              <a:t>Lead-time 5-12 months</a:t>
            </a:r>
          </a:p>
          <a:p>
            <a:r>
              <a:rPr lang="en-GB" sz="2000" dirty="0">
                <a:solidFill>
                  <a:schemeClr val="bg1"/>
                </a:solidFill>
              </a:rPr>
              <a:t>Budget 500-700 </a:t>
            </a:r>
            <a:r>
              <a:rPr lang="en-GB" sz="2000" dirty="0" err="1">
                <a:solidFill>
                  <a:schemeClr val="bg1"/>
                </a:solidFill>
              </a:rPr>
              <a:t>kCHF</a:t>
            </a:r>
            <a:r>
              <a:rPr lang="en-GB" sz="2000" baseline="30000" dirty="0">
                <a:solidFill>
                  <a:schemeClr val="bg1"/>
                </a:solidFill>
              </a:rPr>
              <a:t>(*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F8BD0C-C095-285A-A777-2743E24C1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E14803-A119-F178-8104-2569BDC4EDEF}"/>
              </a:ext>
            </a:extLst>
          </p:cNvPr>
          <p:cNvSpPr txBox="1"/>
          <p:nvPr/>
        </p:nvSpPr>
        <p:spPr>
          <a:xfrm>
            <a:off x="358730" y="6062990"/>
            <a:ext cx="2749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baseline="30000" dirty="0">
                <a:solidFill>
                  <a:schemeClr val="bg1"/>
                </a:solidFill>
              </a:rPr>
              <a:t>*)</a:t>
            </a:r>
            <a:r>
              <a:rPr lang="en-GB" sz="1100" i="1" dirty="0">
                <a:solidFill>
                  <a:schemeClr val="bg1"/>
                </a:solidFill>
              </a:rPr>
              <a:t>Provisional indication from 2 suppliers</a:t>
            </a:r>
          </a:p>
        </p:txBody>
      </p:sp>
    </p:spTree>
    <p:extLst>
      <p:ext uri="{BB962C8B-B14F-4D97-AF65-F5344CB8AC3E}">
        <p14:creationId xmlns:p14="http://schemas.microsoft.com/office/powerpoint/2010/main" val="1528488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263EB6-573E-F80D-938B-F3B52694F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5A08B-2425-6040-AEE9-86C7B423E582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3C6053-B1C3-BC52-A013-C046D90B8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018" y="0"/>
            <a:ext cx="8912898" cy="63039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14BC73-EACA-7F61-DDAD-BC66AEA2D29E}"/>
              </a:ext>
            </a:extLst>
          </p:cNvPr>
          <p:cNvSpPr txBox="1"/>
          <p:nvPr/>
        </p:nvSpPr>
        <p:spPr>
          <a:xfrm>
            <a:off x="2706758" y="6341003"/>
            <a:ext cx="72754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Calibri" panose="020F0502020204030204"/>
              </a:rPr>
              <a:t>Type D: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 x W x H = (960 x 700 x 1750) mm, m = 5640 kg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8CFF7B-5B15-FE7C-C938-2444CBC08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03.05.2023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83934"/>
      </p:ext>
    </p:extLst>
  </p:cSld>
  <p:clrMapOvr>
    <a:masterClrMapping/>
  </p:clrMapOvr>
</p:sld>
</file>

<file path=ppt/theme/theme1.xml><?xml version="1.0" encoding="utf-8"?>
<a:theme xmlns:a="http://schemas.openxmlformats.org/drawingml/2006/main" name="BlockprintVTI">
  <a:themeElements>
    <a:clrScheme name="Custom 69">
      <a:dk1>
        <a:sysClr val="windowText" lastClr="000000"/>
      </a:dk1>
      <a:lt1>
        <a:sysClr val="window" lastClr="FFFFFF"/>
      </a:lt1>
      <a:dk2>
        <a:srgbClr val="44131A"/>
      </a:dk2>
      <a:lt2>
        <a:srgbClr val="F2ECEA"/>
      </a:lt2>
      <a:accent1>
        <a:srgbClr val="A62C52"/>
      </a:accent1>
      <a:accent2>
        <a:srgbClr val="A7928D"/>
      </a:accent2>
      <a:accent3>
        <a:srgbClr val="307C71"/>
      </a:accent3>
      <a:accent4>
        <a:srgbClr val="41575D"/>
      </a:accent4>
      <a:accent5>
        <a:srgbClr val="8FA3A3"/>
      </a:accent5>
      <a:accent6>
        <a:srgbClr val="CA8370"/>
      </a:accent6>
      <a:hlink>
        <a:srgbClr val="D13D6E"/>
      </a:hlink>
      <a:folHlink>
        <a:srgbClr val="6C9D92"/>
      </a:folHlink>
    </a:clrScheme>
    <a:fontScheme name="Custom 56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printVTI" id="{AA8C8908-6BA4-477C-AEA4-CB6C32A1FE3B}" vid="{36392749-7C1D-4938-93BB-440CD2A1B0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1139</Words>
  <Application>Microsoft Macintosh PowerPoint</Application>
  <PresentationFormat>Widescreen</PresentationFormat>
  <Paragraphs>210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Avenir Next LT Pro</vt:lpstr>
      <vt:lpstr>AvenirNext LT Pro Medium</vt:lpstr>
      <vt:lpstr>Calibri</vt:lpstr>
      <vt:lpstr>BlockprintVTI</vt:lpstr>
      <vt:lpstr>PSB Quadrupole Renovation &amp; Production </vt:lpstr>
      <vt:lpstr>PowerPoint Presentation</vt:lpstr>
      <vt:lpstr>PowerPoint Presentation</vt:lpstr>
      <vt:lpstr>PowerPoint Presentation</vt:lpstr>
      <vt:lpstr>General Strategy</vt:lpstr>
      <vt:lpstr>Design File</vt:lpstr>
      <vt:lpstr>Autoclave</vt:lpstr>
      <vt:lpstr>PowerPoint Presentation</vt:lpstr>
      <vt:lpstr>PowerPoint Presentation</vt:lpstr>
      <vt:lpstr>(Possible) VPI Process overview</vt:lpstr>
      <vt:lpstr>Resin choice</vt:lpstr>
      <vt:lpstr>Impregnation &amp; Insulation Samples</vt:lpstr>
      <vt:lpstr>Mock-up: Coil assembly</vt:lpstr>
      <vt:lpstr>Mock-up Impregnation</vt:lpstr>
      <vt:lpstr>Renovation of 5 Spare Units</vt:lpstr>
      <vt:lpstr>Production of New Magnets</vt:lpstr>
      <vt:lpstr>Production Scenario 1:</vt:lpstr>
      <vt:lpstr>Project Time-line: Scenario 1</vt:lpstr>
      <vt:lpstr>Production Scenario 2:</vt:lpstr>
      <vt:lpstr>Yoke Assembly</vt:lpstr>
      <vt:lpstr>Project Time-line, Scenario 2</vt:lpstr>
      <vt:lpstr>Proposed Strategy</vt:lpstr>
      <vt:lpstr>Cost-estimate</vt:lpstr>
      <vt:lpstr>DO &amp; FSU</vt:lpstr>
      <vt:lpstr>Renovation of Spares</vt:lpstr>
      <vt:lpstr>Production Magnets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Quadrupole </dc:title>
  <dc:creator>Mikko Karppinen</dc:creator>
  <cp:lastModifiedBy>Mikko Karppinen</cp:lastModifiedBy>
  <cp:revision>55</cp:revision>
  <dcterms:created xsi:type="dcterms:W3CDTF">2023-04-20T09:34:31Z</dcterms:created>
  <dcterms:modified xsi:type="dcterms:W3CDTF">2023-05-03T06:42:18Z</dcterms:modified>
</cp:coreProperties>
</file>