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9" r:id="rId4"/>
    <p:sldId id="261" r:id="rId5"/>
    <p:sldId id="263" r:id="rId6"/>
    <p:sldId id="264" r:id="rId7"/>
    <p:sldId id="260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>
        <p:scale>
          <a:sx n="130" d="100"/>
          <a:sy n="130" d="100"/>
        </p:scale>
        <p:origin x="1404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4901F-F641-BAE6-97A1-E6C57A6B6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BFCE42-2FDA-8793-FD0A-0667AFE6E0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55333-2D88-D7F5-425A-BA9FFC872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31656-511E-95B7-2D86-9BB4780E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406E5-7B35-621C-0F95-35809A728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2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055E3-9A90-ABFB-0780-057FA459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6C651-A5EF-888B-B7DD-16813FF38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1A950-7C56-D8EF-BADC-00B6A12AF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A592-FBA4-7D90-2B5B-D5AC0B556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48CC0-2F23-A350-8D53-B1A4AA14E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5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2AC54C-6C6D-562D-1307-C98E8B64A5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BE2BD-AB10-6437-7D1E-6900593C6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1875C-AF43-12A4-6998-5DF63DCAA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AFDDB7-21FE-AA13-8513-CEFE97F95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92909-54A2-11B9-3A63-963CA1C8D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76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5E0AD-4F4B-56C6-4639-C9C2058CA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63E89-9DE9-A731-40DF-6BC09B199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02C6DA-276C-6F9F-DF2A-8987CDBED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78012-78A8-269F-A9BF-B849895EE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6FB41-DC77-DBEA-9DDF-4E91AD15C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07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A71A4-26E9-6A7F-05A4-7BB939E83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9A87A-C9C7-75B1-E3C4-FBE3E6ECD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F7206-88EF-19C2-933D-C5235A1EF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382B5-942B-CE06-9265-95E9225AA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3ADE2-CB68-549C-A0B2-2B137E602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17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3F4B4-01BE-07B4-99B5-BD2778D0A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4F9E6-DEF9-33F8-138B-0EE42D6920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D8E2A9-ADA6-CAFD-B799-1AF4B1E75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41C60F-F5A2-1DC3-74BF-E09834BDA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6ECAFB-3E98-0440-8356-B989FB2EA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BF814-5863-D175-BBE2-ED017D97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310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D0FFA-2947-0C8A-EDD6-692BE5CE2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36F307-207F-E8A4-CB37-9459D260E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4BE963-E594-0ECB-7FAB-5C3680292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E228CA-883A-8DFB-B6AF-541D1C2B85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B8B51B-5A7F-1319-AD04-565917660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D999C-9515-DD02-FD2E-CFA34E3E3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9CE0C-9A46-C5F2-04EC-D100210B3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651D5-BAB8-7FFA-8D7A-8E2594BD0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3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EADBE-BB09-CF35-DB88-ACF80918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BDC0C4-685F-4E85-4BA0-7F23F71CA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FFF2D-005F-DD0E-9ECD-D70BBCD83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E0A94-278A-B413-A879-8A08CF80B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71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B13277-66CF-A5DF-853C-C4E6FA475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792D8-2858-AE2D-199D-AA5411BCD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DF438-3AB8-42F3-5725-1179DB1A1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308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5B231-B716-4E92-1958-E8CD46B77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CF515-0607-B139-18C0-1BD49DFB2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F0F29-7772-3935-65A0-01794C7C5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3D7052-AAA8-5378-9CAD-404691FBF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F09511-DCDC-F0C4-EC7A-D33443C0D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83A4DD-021A-0C90-1C3F-E450AFBC9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68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53A48-8B84-E366-938B-4BD3526AA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1F7727-21FE-CFA5-205B-579F5C1D34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4CA387-604C-2076-1FED-FCF9866388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2B53E-A2D0-49B7-8043-BA223120F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3D0A00-5F51-5A8A-FBF4-3DD390B6C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7D384C-6E30-C553-1FA3-9A6FF6132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51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5B1724-56D8-BB64-C94F-FCC865287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E6F526-20D6-3590-754B-C2A650AB86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536AA-4382-8116-BB91-5F9E35D30A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53FA-9D8E-4965-96C8-3EBD2EF4F5B0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EB263-5DB7-7F89-3D72-DF1A55DE3B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ED3DE-1AE8-FC87-F4FF-56AF63175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80F8-9593-46F7-8B28-9F09630B3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202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C79652-8259-D807-1C70-ACC88BD8F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42" y="0"/>
            <a:ext cx="1224204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8A885E-8B62-15D0-99AE-96A652248E9D}"/>
              </a:ext>
            </a:extLst>
          </p:cNvPr>
          <p:cNvSpPr txBox="1"/>
          <p:nvPr/>
        </p:nvSpPr>
        <p:spPr>
          <a:xfrm>
            <a:off x="2989613" y="3128549"/>
            <a:ext cx="6161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Why are we here?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B9FF84-CB6C-6563-D1BA-51C8BDF1AD6B}"/>
              </a:ext>
            </a:extLst>
          </p:cNvPr>
          <p:cNvSpPr txBox="1"/>
          <p:nvPr/>
        </p:nvSpPr>
        <p:spPr>
          <a:xfrm>
            <a:off x="2112298" y="2543774"/>
            <a:ext cx="753192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osterama" panose="020B0504020200020000" pitchFamily="34" charset="0"/>
                <a:ea typeface="+mn-ea"/>
                <a:cs typeface="Posterama" panose="020B0504020200020000" pitchFamily="34" charset="0"/>
              </a:rPr>
              <a:t>IdeaSquare and EU Projects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" panose="020B0504020200020000" pitchFamily="34" charset="0"/>
              <a:ea typeface="+mn-ea"/>
              <a:cs typeface="Posterama" panose="020B0504020200020000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prstClr val="white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Pablo and Roy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sterama" panose="020B0504020200020000" pitchFamily="34" charset="0"/>
              <a:ea typeface="+mn-ea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88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69235FB-24C0-1B16-3D93-03E9C71D3919}"/>
              </a:ext>
            </a:extLst>
          </p:cNvPr>
          <p:cNvGrpSpPr/>
          <p:nvPr/>
        </p:nvGrpSpPr>
        <p:grpSpPr>
          <a:xfrm>
            <a:off x="5" y="-9016"/>
            <a:ext cx="12191995" cy="6858001"/>
            <a:chOff x="5" y="-9016"/>
            <a:chExt cx="12191995" cy="685800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900E35E-11E3-412E-2C7A-5108A90901B3}"/>
                </a:ext>
              </a:extLst>
            </p:cNvPr>
            <p:cNvGrpSpPr/>
            <p:nvPr/>
          </p:nvGrpSpPr>
          <p:grpSpPr>
            <a:xfrm>
              <a:off x="5" y="-9016"/>
              <a:ext cx="12191995" cy="6858001"/>
              <a:chOff x="4" y="-1"/>
              <a:chExt cx="12191995" cy="685800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C1B6EDFA-095A-7302-AE3B-191EC6BB13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" r="-30371" b="1"/>
              <a:stretch/>
            </p:blipFill>
            <p:spPr>
              <a:xfrm>
                <a:off x="4" y="0"/>
                <a:ext cx="12191995" cy="68580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55028E5-92D2-2506-DD59-F8D947C152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85107" y="-1"/>
                <a:ext cx="4206889" cy="6858000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D2D2328-BF17-C915-C1FD-66A743CBE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687773" y="0"/>
              <a:ext cx="4826331" cy="85526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62B496-71A7-8EF0-FD06-A6C796CCC611}"/>
                </a:ext>
              </a:extLst>
            </p:cNvPr>
            <p:cNvSpPr txBox="1"/>
            <p:nvPr/>
          </p:nvSpPr>
          <p:spPr>
            <a:xfrm>
              <a:off x="3220872" y="562872"/>
              <a:ext cx="230543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Posterama" panose="020B0504020200020000" pitchFamily="34" charset="0"/>
                  <a:cs typeface="Posterama" panose="020B0504020200020000" pitchFamily="34" charset="0"/>
                </a:rPr>
                <a:t>IdeaSquare</a:t>
              </a:r>
              <a:endParaRPr lang="en-GB" sz="32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98BD323-A8D3-3796-A02B-6622A2663459}"/>
                </a:ext>
              </a:extLst>
            </p:cNvPr>
            <p:cNvSpPr txBox="1"/>
            <p:nvPr/>
          </p:nvSpPr>
          <p:spPr>
            <a:xfrm>
              <a:off x="6842077" y="1490723"/>
              <a:ext cx="2402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sterama" panose="020B0504020200020000" pitchFamily="34" charset="0"/>
                  <a:cs typeface="Posterama" panose="020B0504020200020000" pitchFamily="34" charset="0"/>
                </a:rPr>
                <a:t>Running EU Projects</a:t>
              </a:r>
              <a:endParaRPr lang="en-GB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BAFF3B-6311-C6DD-479D-2A3BB2E37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96000" y="1736910"/>
              <a:ext cx="4105489" cy="72752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BEFD57-2695-6A09-59DF-77A667ED950A}"/>
                </a:ext>
              </a:extLst>
            </p:cNvPr>
            <p:cNvSpPr txBox="1"/>
            <p:nvPr/>
          </p:nvSpPr>
          <p:spPr>
            <a:xfrm>
              <a:off x="7267430" y="4150772"/>
              <a:ext cx="2895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sterama" panose="020B0504020200020000" pitchFamily="34" charset="0"/>
                  <a:cs typeface="Posterama" panose="020B0504020200020000" pitchFamily="34" charset="0"/>
                </a:rPr>
                <a:t>Submitted EU Projects</a:t>
              </a:r>
              <a:endParaRPr lang="en-GB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D12F878-1736-F347-14B8-C5B387C73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58200" y="4455089"/>
              <a:ext cx="4105489" cy="72752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20800B5-AE7A-220A-88C0-AF17D6F5D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787" y="2546677"/>
              <a:ext cx="2210937" cy="72752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4D9F24-FC53-8A09-C854-EC7DA6AB5766}"/>
                </a:ext>
              </a:extLst>
            </p:cNvPr>
            <p:cNvSpPr txBox="1"/>
            <p:nvPr/>
          </p:nvSpPr>
          <p:spPr>
            <a:xfrm>
              <a:off x="72787" y="2215756"/>
              <a:ext cx="23929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sterama" panose="020B0504020200020000" pitchFamily="34" charset="0"/>
                  <a:cs typeface="Posterama" panose="020B0504020200020000" pitchFamily="34" charset="0"/>
                </a:rPr>
                <a:t>Future EU projects</a:t>
              </a:r>
              <a:endParaRPr lang="en-GB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4037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7438AB-8200-156A-B762-1BE94A901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2B7D4C-DF9B-4328-C559-353341CAD0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1475" y="673655"/>
            <a:ext cx="3784444" cy="5320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758DD4-FA82-8E1E-2F8B-780939649848}"/>
              </a:ext>
            </a:extLst>
          </p:cNvPr>
          <p:cNvSpPr txBox="1"/>
          <p:nvPr/>
        </p:nvSpPr>
        <p:spPr>
          <a:xfrm>
            <a:off x="4699135" y="1164567"/>
            <a:ext cx="69142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Why?</a:t>
            </a:r>
          </a:p>
          <a:p>
            <a:pPr algn="ctr"/>
            <a:endParaRPr lang="en-US" sz="44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Surviving.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Surviving.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Being linked to the EU Office in the IPT organigram.</a:t>
            </a:r>
          </a:p>
          <a:p>
            <a:pPr algn="just"/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algn="just"/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 </a:t>
            </a:r>
            <a:endParaRPr lang="en-GB" sz="44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826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7438AB-8200-156A-B762-1BE94A901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42" y="0"/>
            <a:ext cx="12242042" cy="68580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F7FD66E-49C2-175C-B74B-D139200ADE56}"/>
              </a:ext>
            </a:extLst>
          </p:cNvPr>
          <p:cNvGrpSpPr/>
          <p:nvPr/>
        </p:nvGrpSpPr>
        <p:grpSpPr>
          <a:xfrm>
            <a:off x="1192989" y="1166457"/>
            <a:ext cx="3331874" cy="4164842"/>
            <a:chOff x="796120" y="1132763"/>
            <a:chExt cx="3331874" cy="416484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70B369F-6B37-4FE6-2A71-84C92B75E760}"/>
                </a:ext>
              </a:extLst>
            </p:cNvPr>
            <p:cNvGrpSpPr/>
            <p:nvPr/>
          </p:nvGrpSpPr>
          <p:grpSpPr>
            <a:xfrm>
              <a:off x="796120" y="1132763"/>
              <a:ext cx="3331874" cy="4164842"/>
              <a:chOff x="2169994" y="1237396"/>
              <a:chExt cx="3331874" cy="4164842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764C3C5A-900F-3B05-5A26-304BAD529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69994" y="1237396"/>
                <a:ext cx="3331874" cy="4164842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24B3D83-3322-E2D1-80ED-ADF8FCC2DAA2}"/>
                  </a:ext>
                </a:extLst>
              </p:cNvPr>
              <p:cNvSpPr txBox="1"/>
              <p:nvPr/>
            </p:nvSpPr>
            <p:spPr>
              <a:xfrm>
                <a:off x="2428058" y="3809998"/>
                <a:ext cx="72487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Posterama" panose="020B0504020200020000" pitchFamily="34" charset="0"/>
                    <a:cs typeface="Posterama" panose="020B0504020200020000" pitchFamily="34" charset="0"/>
                  </a:rPr>
                  <a:t>Action</a:t>
                </a:r>
                <a:endParaRPr lang="en-GB" sz="1400" dirty="0">
                  <a:latin typeface="Posterama" panose="020B0504020200020000" pitchFamily="34" charset="0"/>
                  <a:cs typeface="Posterama" panose="020B0504020200020000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A9CAFD-9BB9-C46A-0FCC-58600C608E56}"/>
                  </a:ext>
                </a:extLst>
              </p:cNvPr>
              <p:cNvSpPr txBox="1"/>
              <p:nvPr/>
            </p:nvSpPr>
            <p:spPr>
              <a:xfrm>
                <a:off x="2240507" y="2593862"/>
                <a:ext cx="91242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Posterama" panose="020B0504020200020000" pitchFamily="34" charset="0"/>
                    <a:cs typeface="Posterama" panose="020B0504020200020000" pitchFamily="34" charset="0"/>
                  </a:rPr>
                  <a:t>Reaction</a:t>
                </a:r>
                <a:endParaRPr lang="en-GB" sz="1400" dirty="0">
                  <a:latin typeface="Posterama" panose="020B0504020200020000" pitchFamily="34" charset="0"/>
                  <a:cs typeface="Posterama" panose="020B0504020200020000" pitchFamily="34" charset="0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B1AEF4-2476-F309-944D-3D2D9EB7D995}"/>
                </a:ext>
              </a:extLst>
            </p:cNvPr>
            <p:cNvSpPr txBox="1"/>
            <p:nvPr/>
          </p:nvSpPr>
          <p:spPr>
            <a:xfrm>
              <a:off x="2175453" y="1220042"/>
              <a:ext cx="1253773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900" dirty="0">
                  <a:latin typeface="Posterama" panose="020B0504020200020000" pitchFamily="34" charset="0"/>
                  <a:cs typeface="Posterama" panose="020B0504020200020000" pitchFamily="34" charset="0"/>
                </a:rPr>
                <a:t>Newton’s </a:t>
              </a:r>
            </a:p>
            <a:p>
              <a:pPr algn="ctr"/>
              <a:r>
                <a:rPr lang="en-GB" sz="900" dirty="0">
                  <a:latin typeface="Posterama" panose="020B0504020200020000" pitchFamily="34" charset="0"/>
                  <a:cs typeface="Posterama" panose="020B0504020200020000" pitchFamily="34" charset="0"/>
                </a:rPr>
                <a:t>third law </a:t>
              </a:r>
            </a:p>
            <a:p>
              <a:pPr algn="ctr"/>
              <a:r>
                <a:rPr lang="en-GB" sz="900" dirty="0">
                  <a:latin typeface="Posterama" panose="020B0504020200020000" pitchFamily="34" charset="0"/>
                  <a:cs typeface="Posterama" panose="020B0504020200020000" pitchFamily="34" charset="0"/>
                </a:rPr>
                <a:t>of motion!!</a:t>
              </a:r>
            </a:p>
          </p:txBody>
        </p:sp>
        <p:sp>
          <p:nvSpPr>
            <p:cNvPr id="12" name="Speech Bubble: Oval 11">
              <a:extLst>
                <a:ext uri="{FF2B5EF4-FFF2-40B4-BE49-F238E27FC236}">
                  <a16:creationId xmlns:a16="http://schemas.microsoft.com/office/drawing/2014/main" id="{04FC03EF-2F5B-F272-3930-621F3F4F9AF9}"/>
                </a:ext>
              </a:extLst>
            </p:cNvPr>
            <p:cNvSpPr/>
            <p:nvPr/>
          </p:nvSpPr>
          <p:spPr>
            <a:xfrm>
              <a:off x="2251881" y="1155510"/>
              <a:ext cx="1100919" cy="636897"/>
            </a:xfrm>
            <a:prstGeom prst="wedgeEllipseCallout">
              <a:avLst>
                <a:gd name="adj1" fmla="val -21601"/>
                <a:gd name="adj2" fmla="val 61894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Posterama" panose="020B0504020200020000" pitchFamily="34" charset="0"/>
                <a:cs typeface="Posterama" panose="020B0504020200020000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A425084-0BA0-3490-9C07-320FF9B911F0}"/>
              </a:ext>
            </a:extLst>
          </p:cNvPr>
          <p:cNvSpPr txBox="1"/>
          <p:nvPr/>
        </p:nvSpPr>
        <p:spPr>
          <a:xfrm>
            <a:off x="4928958" y="1668758"/>
            <a:ext cx="644128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If we take EU Projects as a burden, they will become a burden.</a:t>
            </a:r>
          </a:p>
          <a:p>
            <a:pPr algn="just"/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algn="just"/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If we take them as a way to realize our activities, though with the “evil” of managing them, they will become a way to grow and also a shield against management wind.</a:t>
            </a:r>
          </a:p>
          <a:p>
            <a:pPr algn="just"/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algn="just"/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Up to each one of us…</a:t>
            </a:r>
          </a:p>
          <a:p>
            <a:pPr algn="just"/>
            <a:endParaRPr lang="en-US" sz="20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 </a:t>
            </a:r>
            <a:endParaRPr lang="en-GB" sz="44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6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7438AB-8200-156A-B762-1BE94A901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42" y="0"/>
            <a:ext cx="1224204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425084-0BA0-3490-9C07-320FF9B911F0}"/>
              </a:ext>
            </a:extLst>
          </p:cNvPr>
          <p:cNvSpPr txBox="1"/>
          <p:nvPr/>
        </p:nvSpPr>
        <p:spPr>
          <a:xfrm>
            <a:off x="190704" y="96258"/>
            <a:ext cx="2811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Pipeline: CARAT</a:t>
            </a:r>
            <a:r>
              <a:rPr lang="en-US" sz="32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 </a:t>
            </a:r>
            <a:endParaRPr lang="en-GB" sz="44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85393A-ABE9-C3B0-7BAF-8869D9490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04" y="1383824"/>
            <a:ext cx="4856709" cy="36136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70185C-B7F1-D758-6D99-660F3CA1B4A3}"/>
              </a:ext>
            </a:extLst>
          </p:cNvPr>
          <p:cNvSpPr txBox="1"/>
          <p:nvPr/>
        </p:nvSpPr>
        <p:spPr>
          <a:xfrm>
            <a:off x="5745562" y="235989"/>
            <a:ext cx="600961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Why?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Surviving after 2025.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Linking to Green Village.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Financing our student activities.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 What?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Biodiversity 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Digital Twin of a CERN Building Pilot.</a:t>
            </a:r>
          </a:p>
          <a:p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r>
              <a:rPr lang="en-GB" dirty="0" err="1">
                <a:solidFill>
                  <a:schemeClr val="bg1"/>
                </a:solidFill>
                <a:latin typeface="Abadi" panose="020B0604020104020204" pitchFamily="34" charset="0"/>
              </a:rPr>
              <a:t>IdeaSquare’s</a:t>
            </a: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 role?</a:t>
            </a:r>
          </a:p>
          <a:p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Provide Training for students (mostly PhDs) recruited among the consortium partners.</a:t>
            </a:r>
          </a:p>
          <a:p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They should spend at least two weeks (total time) along the training at IdeaSquare.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Training about Sustainability/SDGs inspired by the pilots.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F02F08-573A-4B95-D2CA-5A7E3CB1E0C5}"/>
              </a:ext>
            </a:extLst>
          </p:cNvPr>
          <p:cNvSpPr txBox="1"/>
          <p:nvPr/>
        </p:nvSpPr>
        <p:spPr>
          <a:xfrm>
            <a:off x="356959" y="5330923"/>
            <a:ext cx="46111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By September, we would expect to know the result regarding funding.</a:t>
            </a:r>
          </a:p>
        </p:txBody>
      </p:sp>
    </p:spTree>
    <p:extLst>
      <p:ext uri="{BB962C8B-B14F-4D97-AF65-F5344CB8AC3E}">
        <p14:creationId xmlns:p14="http://schemas.microsoft.com/office/powerpoint/2010/main" val="3707045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7438AB-8200-156A-B762-1BE94A901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42" y="0"/>
            <a:ext cx="12242042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425084-0BA0-3490-9C07-320FF9B911F0}"/>
              </a:ext>
            </a:extLst>
          </p:cNvPr>
          <p:cNvSpPr txBox="1"/>
          <p:nvPr/>
        </p:nvSpPr>
        <p:spPr>
          <a:xfrm>
            <a:off x="190704" y="96258"/>
            <a:ext cx="2811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Pipeline: REACH</a:t>
            </a:r>
            <a:r>
              <a:rPr lang="en-US" sz="32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 </a:t>
            </a:r>
            <a:endParaRPr lang="en-GB" sz="44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70185C-B7F1-D758-6D99-660F3CA1B4A3}"/>
              </a:ext>
            </a:extLst>
          </p:cNvPr>
          <p:cNvSpPr txBox="1"/>
          <p:nvPr/>
        </p:nvSpPr>
        <p:spPr>
          <a:xfrm>
            <a:off x="5745562" y="235989"/>
            <a:ext cx="60096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Why?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Surviving after 2025 and possibly longer-term income.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Linked to ATTRACT.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Financing our student activities.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 What?</a:t>
            </a:r>
          </a:p>
          <a:p>
            <a:endParaRPr lang="en-US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Funding 130 projects for SMEs/Start-ups led by women. </a:t>
            </a:r>
          </a:p>
          <a:p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r>
              <a:rPr lang="en-GB" dirty="0" err="1">
                <a:solidFill>
                  <a:schemeClr val="bg1"/>
                </a:solidFill>
                <a:latin typeface="Abadi" panose="020B0604020104020204" pitchFamily="34" charset="0"/>
              </a:rPr>
              <a:t>IdeaSquare’s</a:t>
            </a: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 role?</a:t>
            </a:r>
          </a:p>
          <a:p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Support Aalto and ESADE for the training of young female innovators.</a:t>
            </a:r>
          </a:p>
          <a:p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Training about Sustainability/SDGs inspired by the SMEs/Start-ups projects.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Similar to ATTRACT Academy but way simpler.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F02F08-573A-4B95-D2CA-5A7E3CB1E0C5}"/>
              </a:ext>
            </a:extLst>
          </p:cNvPr>
          <p:cNvSpPr txBox="1"/>
          <p:nvPr/>
        </p:nvSpPr>
        <p:spPr>
          <a:xfrm>
            <a:off x="356959" y="5330923"/>
            <a:ext cx="46111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badi" panose="020B0604020104020204" pitchFamily="34" charset="0"/>
              </a:rPr>
              <a:t>By September, we would expect to know the result regarding funding.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C96A46-7940-B60D-3973-7816A19B30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753"/>
          <a:stretch/>
        </p:blipFill>
        <p:spPr>
          <a:xfrm>
            <a:off x="136905" y="1511718"/>
            <a:ext cx="5421711" cy="298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78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7438AB-8200-156A-B762-1BE94A901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2734B8-6528-9D40-705D-18D09DFE5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48" y="381736"/>
            <a:ext cx="5034334" cy="6094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178876-B4B0-0C84-DA43-4701A4CCB68D}"/>
              </a:ext>
            </a:extLst>
          </p:cNvPr>
          <p:cNvSpPr txBox="1"/>
          <p:nvPr/>
        </p:nvSpPr>
        <p:spPr>
          <a:xfrm>
            <a:off x="5950424" y="2730629"/>
            <a:ext cx="61642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The Future is not an issue until you think it is.</a:t>
            </a:r>
          </a:p>
          <a:p>
            <a:pPr marL="742950" indent="-742950">
              <a:buFont typeface="+mj-lt"/>
              <a:buAutoNum type="arabicPeriod"/>
            </a:pPr>
            <a:endParaRPr lang="en-US" sz="16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All things fall faster than a committing team.</a:t>
            </a:r>
          </a:p>
          <a:p>
            <a:pPr marL="742950" indent="-742950">
              <a:buFont typeface="+mj-lt"/>
              <a:buAutoNum type="arabicPeriod"/>
            </a:pPr>
            <a:endParaRPr lang="en-US" sz="16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All hurdles are avoidable and/or solvable.</a:t>
            </a:r>
          </a:p>
          <a:p>
            <a:pPr marL="742950" indent="-742950">
              <a:buFont typeface="+mj-lt"/>
              <a:buAutoNum type="arabicPeriod"/>
            </a:pPr>
            <a:endParaRPr lang="en-US" sz="16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Nothing can travel faster than IdeaSquare.</a:t>
            </a:r>
            <a:endParaRPr lang="en-GB" sz="16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7A0F52-8B61-9926-6703-3EB07E787D42}"/>
              </a:ext>
            </a:extLst>
          </p:cNvPr>
          <p:cNvSpPr txBox="1"/>
          <p:nvPr/>
        </p:nvSpPr>
        <p:spPr>
          <a:xfrm>
            <a:off x="6762648" y="718983"/>
            <a:ext cx="2811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Conclusions</a:t>
            </a:r>
            <a:endParaRPr lang="en-GB" sz="66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4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7438AB-8200-156A-B762-1BE94A901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7A0F52-8B61-9926-6703-3EB07E787D42}"/>
              </a:ext>
            </a:extLst>
          </p:cNvPr>
          <p:cNvSpPr txBox="1"/>
          <p:nvPr/>
        </p:nvSpPr>
        <p:spPr>
          <a:xfrm>
            <a:off x="4904509" y="2894961"/>
            <a:ext cx="2811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>
                <a:solidFill>
                  <a:schemeClr val="bg1"/>
                </a:solidFill>
                <a:latin typeface="Posterama" panose="020B0504020200020000" pitchFamily="34" charset="0"/>
                <a:cs typeface="Posterama" panose="020B0504020200020000" pitchFamily="34" charset="0"/>
              </a:rPr>
              <a:t>Questions</a:t>
            </a:r>
            <a:endParaRPr lang="en-GB" sz="6600" dirty="0">
              <a:solidFill>
                <a:schemeClr val="bg1"/>
              </a:solidFill>
              <a:latin typeface="Posterama" panose="020B0504020200020000" pitchFamily="34" charset="0"/>
              <a:cs typeface="Posterama" panose="020B050402020002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69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321</Words>
  <Application>Microsoft Office PowerPoint</Application>
  <PresentationFormat>Widescreen</PresentationFormat>
  <Paragraphs>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Abadi</vt:lpstr>
      <vt:lpstr>Arial</vt:lpstr>
      <vt:lpstr>Calibri</vt:lpstr>
      <vt:lpstr>Calibri Light</vt:lpstr>
      <vt:lpstr>Posterama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4</cp:revision>
  <dcterms:created xsi:type="dcterms:W3CDTF">2023-06-07T20:23:36Z</dcterms:created>
  <dcterms:modified xsi:type="dcterms:W3CDTF">2023-06-15T11:28:29Z</dcterms:modified>
</cp:coreProperties>
</file>