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1"/>
  </p:notesMasterIdLst>
  <p:handoutMasterIdLst>
    <p:handoutMasterId r:id="rId12"/>
  </p:handoutMasterIdLst>
  <p:sldIdLst>
    <p:sldId id="434" r:id="rId3"/>
    <p:sldId id="470" r:id="rId4"/>
    <p:sldId id="515" r:id="rId5"/>
    <p:sldId id="516" r:id="rId6"/>
    <p:sldId id="517" r:id="rId7"/>
    <p:sldId id="518" r:id="rId8"/>
    <p:sldId id="519" r:id="rId9"/>
    <p:sldId id="520" r:id="rId10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8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8" autoAdjust="0"/>
    <p:restoredTop sz="99458" autoAdjust="0"/>
  </p:normalViewPr>
  <p:slideViewPr>
    <p:cSldViewPr snapToGrid="0">
      <p:cViewPr varScale="1">
        <p:scale>
          <a:sx n="156" d="100"/>
          <a:sy n="156" d="100"/>
        </p:scale>
        <p:origin x="648" y="132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/>
              <a:t>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>
                <a:solidFill>
                  <a:srgbClr val="3399FF"/>
                </a:solidFill>
              </a:rPr>
              <a:t>E. Todesco,</a:t>
            </a:r>
            <a:r>
              <a:rPr lang="en-US" sz="1000" baseline="0" dirty="0">
                <a:solidFill>
                  <a:srgbClr val="3399FF"/>
                </a:solidFill>
              </a:rPr>
              <a:t> June 2023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0111" y="1484137"/>
            <a:ext cx="7337778" cy="1831974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tx1"/>
                </a:solidFill>
              </a:rPr>
              <a:t>FCC-</a:t>
            </a:r>
            <a:r>
              <a:rPr lang="en-US" sz="3200" dirty="0" err="1">
                <a:solidFill>
                  <a:schemeClr val="tx1"/>
                </a:solidFill>
              </a:rPr>
              <a:t>hh</a:t>
            </a:r>
            <a:r>
              <a:rPr lang="en-US" sz="3200" dirty="0">
                <a:solidFill>
                  <a:schemeClr val="tx1"/>
                </a:solidFill>
              </a:rPr>
              <a:t>: D1 and D2</a:t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1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4995" y="4106334"/>
            <a:ext cx="8634134" cy="2144888"/>
          </a:xfrm>
        </p:spPr>
        <p:txBody>
          <a:bodyPr/>
          <a:lstStyle/>
          <a:p>
            <a:pPr eaLnBrk="1" hangingPunct="1"/>
            <a:r>
              <a:rPr lang="en-US" dirty="0"/>
              <a:t>Ezio Todesco</a:t>
            </a:r>
          </a:p>
          <a:p>
            <a:pPr eaLnBrk="1" hangingPunct="1"/>
            <a:r>
              <a:rPr lang="en-US" sz="1800" dirty="0"/>
              <a:t>Technology Department</a:t>
            </a:r>
          </a:p>
          <a:p>
            <a:pPr eaLnBrk="1" hangingPunct="1"/>
            <a:r>
              <a:rPr lang="en-US" sz="1800" dirty="0"/>
              <a:t>European Organization for Nuclear Research (CERN)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/>
              <a:t>Acknowledgements to M .Giovannozzi</a:t>
            </a:r>
            <a:endParaRPr lang="en-US" sz="1600" dirty="0"/>
          </a:p>
          <a:p>
            <a:pPr eaLnBrk="1" hangingPunct="1"/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760" y="183177"/>
            <a:ext cx="2032369" cy="84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66846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Integrated field: 160 T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28 T m in LHC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35 T m in HL-LHC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For the 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 it will be 128 T m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D1 aperture: 116 mm 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LHC: 80 mm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HL LHC: 150 mm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D2 aperture: 80 mm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LHC: 80 mm 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HL-LHC: 105 mm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REQUIREMENTS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09625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First option: </a:t>
            </a:r>
            <a:r>
              <a:rPr lang="en-US" dirty="0" err="1">
                <a:sym typeface="Symbol" pitchFamily="18" charset="2"/>
              </a:rPr>
              <a:t>Nb</a:t>
            </a:r>
            <a:r>
              <a:rPr lang="en-US" dirty="0">
                <a:sym typeface="Symbol" pitchFamily="18" charset="2"/>
              </a:rPr>
              <a:t>-Ti version similar to HL-LHC D1 (5.6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One layer magnet, </a:t>
            </a:r>
            <a:r>
              <a:rPr lang="en-US" dirty="0" err="1">
                <a:sym typeface="Symbol" pitchFamily="18" charset="2"/>
              </a:rPr>
              <a:t>Nb-Ti</a:t>
            </a:r>
            <a:r>
              <a:rPr lang="en-US" dirty="0">
                <a:sym typeface="Symbol" pitchFamily="18" charset="2"/>
              </a:rPr>
              <a:t> at 1.9 K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Total length: 28.5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Two modules of 14.25-m-long magnets (magnetic length)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For the 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baseline, two 11.6-m-long magnets</a:t>
            </a:r>
          </a:p>
          <a:p>
            <a:pPr marL="0" indent="0" eaLnBrk="1" hangingPunct="1">
              <a:buNone/>
            </a:pP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D1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863" y="3169349"/>
            <a:ext cx="4648003" cy="348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0736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Second option: Nb-Ti version double layer à la LHC (7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Stress is proportional to </a:t>
            </a:r>
            <a:r>
              <a:rPr lang="en-US" i="1" dirty="0" err="1">
                <a:sym typeface="Symbol" pitchFamily="18" charset="2"/>
              </a:rPr>
              <a:t>jBr</a:t>
            </a:r>
            <a:r>
              <a:rPr lang="en-US" i="1" dirty="0">
                <a:sym typeface="Symbol" pitchFamily="18" charset="2"/>
              </a:rPr>
              <a:t> - </a:t>
            </a:r>
            <a:r>
              <a:rPr lang="en-US" dirty="0">
                <a:sym typeface="Symbol" pitchFamily="18" charset="2"/>
              </a:rPr>
              <a:t>it will be lower than in the LHC dipole</a:t>
            </a:r>
            <a:endParaRPr lang="en-US" i="1" dirty="0">
              <a:sym typeface="Symbol" pitchFamily="18" charset="2"/>
            </a:endParaRPr>
          </a:p>
          <a:p>
            <a:pPr lvl="2" eaLnBrk="1" hangingPunct="1"/>
            <a:r>
              <a:rPr lang="en-US" dirty="0">
                <a:sym typeface="Symbol" pitchFamily="18" charset="2"/>
              </a:rPr>
              <a:t>25% larger field (7 T versus 5.6 T)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25% lower aperture (116 mm versus 150 mm)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15% lower current density (380 A/mm</a:t>
            </a:r>
            <a:r>
              <a:rPr lang="en-US" baseline="30000" dirty="0">
                <a:sym typeface="Symbol" pitchFamily="18" charset="2"/>
              </a:rPr>
              <a:t>2</a:t>
            </a:r>
            <a:r>
              <a:rPr lang="en-US" dirty="0">
                <a:sym typeface="Symbol" pitchFamily="18" charset="2"/>
              </a:rPr>
              <a:t> versus 450 A/mm</a:t>
            </a:r>
            <a:r>
              <a:rPr lang="en-US" baseline="30000" dirty="0">
                <a:sym typeface="Symbol" pitchFamily="18" charset="2"/>
              </a:rPr>
              <a:t>2</a:t>
            </a:r>
            <a:r>
              <a:rPr lang="en-US" dirty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Use a two-layer coil (double the coil width of HL-LHC D1) to have adequate margin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Short sample will be around 9.5 T, at 7 T we are at 70% of </a:t>
            </a:r>
            <a:r>
              <a:rPr lang="en-US" dirty="0" err="1">
                <a:sym typeface="Symbol" pitchFamily="18" charset="2"/>
              </a:rPr>
              <a:t>loadline</a:t>
            </a:r>
            <a:r>
              <a:rPr lang="en-US" dirty="0">
                <a:sym typeface="Symbol" pitchFamily="18" charset="2"/>
              </a:rPr>
              <a:t> fraction – it is a magnet similar to D1 as challenges</a:t>
            </a:r>
          </a:p>
          <a:p>
            <a:pPr eaLnBrk="1" hangingPunct="1"/>
            <a:r>
              <a:rPr lang="en-US" dirty="0">
                <a:sym typeface="Symbol" pitchFamily="18" charset="2"/>
              </a:rPr>
              <a:t>Total length: 23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Two modules of 11.5-m-long magnets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baseline: 2 modules of 9.3-m-long magnets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D1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16769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Third option: Nb</a:t>
            </a:r>
            <a:r>
              <a:rPr lang="en-US" baseline="-25000" dirty="0">
                <a:sym typeface="Symbol" pitchFamily="18" charset="2"/>
              </a:rPr>
              <a:t>3</a:t>
            </a:r>
            <a:r>
              <a:rPr lang="en-US" dirty="0">
                <a:sym typeface="Symbol" pitchFamily="18" charset="2"/>
              </a:rPr>
              <a:t>Sn </a:t>
            </a:r>
            <a:r>
              <a:rPr lang="en-US" dirty="0" err="1">
                <a:sym typeface="Symbol" pitchFamily="18" charset="2"/>
              </a:rPr>
              <a:t>à</a:t>
            </a:r>
            <a:r>
              <a:rPr lang="en-US" dirty="0">
                <a:sym typeface="Symbol" pitchFamily="18" charset="2"/>
              </a:rPr>
              <a:t> la Fresca2 (13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Aperture is 116 mm, 15% larger than Fresca2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With the block design, the issue of accumulation of stress in removed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Fresca2 reached 14.5 T, 13 T is a challenging but reasonable operational point</a:t>
            </a:r>
          </a:p>
          <a:p>
            <a:pPr eaLnBrk="1" hangingPunct="1"/>
            <a:r>
              <a:rPr lang="en-US" dirty="0">
                <a:sym typeface="Symbol" pitchFamily="18" charset="2"/>
              </a:rPr>
              <a:t>Total length: 12.3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One 12.3-m-long magnet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baseline: one 10-m-long magnet</a:t>
            </a:r>
          </a:p>
          <a:p>
            <a:pPr marL="457200" lvl="1" indent="0" eaLnBrk="1" hangingPunct="1">
              <a:buNone/>
            </a:pP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D1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  <p:pic>
        <p:nvPicPr>
          <p:cNvPr id="7" name="Picture 6" descr="fresca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655" y="4136780"/>
            <a:ext cx="2824704" cy="2390134"/>
          </a:xfrm>
          <a:prstGeom prst="rect">
            <a:avLst/>
          </a:prstGeom>
        </p:spPr>
      </p:pic>
      <p:pic>
        <p:nvPicPr>
          <p:cNvPr id="8" name="Picture 7" descr="fresca2_coi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318" y="4735987"/>
            <a:ext cx="3209802" cy="1712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7836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First option: </a:t>
            </a:r>
            <a:r>
              <a:rPr lang="en-US" dirty="0" err="1">
                <a:sym typeface="Symbol" pitchFamily="18" charset="2"/>
              </a:rPr>
              <a:t>Nb</a:t>
            </a:r>
            <a:r>
              <a:rPr lang="en-US" dirty="0">
                <a:sym typeface="Symbol" pitchFamily="18" charset="2"/>
              </a:rPr>
              <a:t>-Ti version </a:t>
            </a:r>
            <a:r>
              <a:rPr lang="en-US" dirty="0" err="1">
                <a:sym typeface="Symbol" pitchFamily="18" charset="2"/>
              </a:rPr>
              <a:t>à</a:t>
            </a:r>
            <a:r>
              <a:rPr lang="en-US" dirty="0">
                <a:sym typeface="Symbol" pitchFamily="18" charset="2"/>
              </a:rPr>
              <a:t> la HL-LHC D2 (5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The limiting factor if this magnet is field quality, dominated by the cross-talk 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One layer magnet, </a:t>
            </a:r>
            <a:r>
              <a:rPr lang="en-US" dirty="0" err="1">
                <a:sym typeface="Symbol" pitchFamily="18" charset="2"/>
              </a:rPr>
              <a:t>Nb</a:t>
            </a:r>
            <a:r>
              <a:rPr lang="en-US" dirty="0">
                <a:sym typeface="Symbol" pitchFamily="18" charset="2"/>
              </a:rPr>
              <a:t>-Ti at 1.9 K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We can increase from 4.5 T (HL-LHC D2) to 5 T since the aperture is smaller (80 mm versus 105 mm) and the separation is larger (250 mm versus 192 mm)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Total magnetic length: 32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Three modules of 10.7-m-long magnets 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For the 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baseline, two 13-m-long magnets</a:t>
            </a:r>
          </a:p>
          <a:p>
            <a:pPr marL="0" indent="0" eaLnBrk="1" hangingPunct="1">
              <a:buNone/>
            </a:pP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D2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6940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ym typeface="Symbol" pitchFamily="18" charset="2"/>
              </a:rPr>
              <a:t>Second option: </a:t>
            </a:r>
            <a:r>
              <a:rPr lang="en-US" dirty="0" err="1">
                <a:sym typeface="Symbol" pitchFamily="18" charset="2"/>
              </a:rPr>
              <a:t>Nb</a:t>
            </a:r>
            <a:r>
              <a:rPr lang="en-US" dirty="0">
                <a:sym typeface="Symbol" pitchFamily="18" charset="2"/>
              </a:rPr>
              <a:t>-Ti version </a:t>
            </a:r>
            <a:r>
              <a:rPr lang="en-US" dirty="0" err="1">
                <a:sym typeface="Symbol" pitchFamily="18" charset="2"/>
              </a:rPr>
              <a:t>à</a:t>
            </a:r>
            <a:r>
              <a:rPr lang="en-US" dirty="0">
                <a:sym typeface="Symbol" pitchFamily="18" charset="2"/>
              </a:rPr>
              <a:t> la LHC MB (7 T)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One has to carefully check the field quality to see if this is viable – or add ad hoc correctors</a:t>
            </a:r>
          </a:p>
          <a:p>
            <a:pPr lvl="2" eaLnBrk="1" hangingPunct="1"/>
            <a:r>
              <a:rPr lang="en-US" dirty="0">
                <a:sym typeface="Symbol" pitchFamily="18" charset="2"/>
              </a:rPr>
              <a:t>One could probably push the field towards 7.5 or 8 T if needed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Two-layer magnet, </a:t>
            </a:r>
            <a:r>
              <a:rPr lang="en-US" dirty="0" err="1">
                <a:sym typeface="Symbol" pitchFamily="18" charset="2"/>
              </a:rPr>
              <a:t>Nb</a:t>
            </a:r>
            <a:r>
              <a:rPr lang="en-US" dirty="0">
                <a:sym typeface="Symbol" pitchFamily="18" charset="2"/>
              </a:rPr>
              <a:t>-Ti at 1.9 K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Total magnetic length: 22.8 m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Two modules of 11.4-m-long magnets 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For the 80 </a:t>
            </a:r>
            <a:r>
              <a:rPr lang="en-US" dirty="0" err="1">
                <a:sym typeface="Symbol" pitchFamily="18" charset="2"/>
              </a:rPr>
              <a:t>TeV</a:t>
            </a:r>
            <a:r>
              <a:rPr lang="en-US" dirty="0">
                <a:sym typeface="Symbol" pitchFamily="18" charset="2"/>
              </a:rPr>
              <a:t> baseline, two 9.3-m-long magnets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No space for having a design </a:t>
            </a:r>
            <a:r>
              <a:rPr lang="en-US" dirty="0" err="1">
                <a:sym typeface="Symbol" pitchFamily="18" charset="2"/>
              </a:rPr>
              <a:t>à</a:t>
            </a:r>
            <a:r>
              <a:rPr lang="en-US" dirty="0">
                <a:sym typeface="Symbol" pitchFamily="18" charset="2"/>
              </a:rPr>
              <a:t> la Fresca2</a:t>
            </a:r>
          </a:p>
          <a:p>
            <a:pPr marL="0" indent="0" eaLnBrk="1" hangingPunct="1">
              <a:buNone/>
            </a:pP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D2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822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SUMMARY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747" y="25204"/>
            <a:ext cx="2469251" cy="1029317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500DC459-3015-67FF-840B-43F22E60A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020800"/>
              </p:ext>
            </p:extLst>
          </p:nvPr>
        </p:nvGraphicFramePr>
        <p:xfrm>
          <a:off x="604837" y="1942720"/>
          <a:ext cx="8001000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23">
                  <a:extLst>
                    <a:ext uri="{9D8B030D-6E8A-4147-A177-3AD203B41FA5}">
                      <a16:colId xmlns:a16="http://schemas.microsoft.com/office/drawing/2014/main" val="1625563977"/>
                    </a:ext>
                  </a:extLst>
                </a:gridCol>
                <a:gridCol w="891729">
                  <a:extLst>
                    <a:ext uri="{9D8B030D-6E8A-4147-A177-3AD203B41FA5}">
                      <a16:colId xmlns:a16="http://schemas.microsoft.com/office/drawing/2014/main" val="2370941566"/>
                    </a:ext>
                  </a:extLst>
                </a:gridCol>
                <a:gridCol w="2267107">
                  <a:extLst>
                    <a:ext uri="{9D8B030D-6E8A-4147-A177-3AD203B41FA5}">
                      <a16:colId xmlns:a16="http://schemas.microsoft.com/office/drawing/2014/main" val="1152878435"/>
                    </a:ext>
                  </a:extLst>
                </a:gridCol>
                <a:gridCol w="2627641">
                  <a:extLst>
                    <a:ext uri="{9D8B030D-6E8A-4147-A177-3AD203B41FA5}">
                      <a16:colId xmlns:a16="http://schemas.microsoft.com/office/drawing/2014/main" val="3490711593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6324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Inspiring</a:t>
                      </a:r>
                      <a:r>
                        <a:rPr lang="fr-CH" dirty="0"/>
                        <a:t>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Field (T)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Lenght</a:t>
                      </a:r>
                      <a:r>
                        <a:rPr lang="fr-CH" dirty="0"/>
                        <a:t> for 100 </a:t>
                      </a:r>
                      <a:r>
                        <a:rPr lang="fr-CH" dirty="0" err="1"/>
                        <a:t>TeV</a:t>
                      </a:r>
                      <a:r>
                        <a:rPr lang="fr-CH" dirty="0"/>
                        <a:t> (m)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/>
                        <a:t>Lenght</a:t>
                      </a:r>
                      <a:r>
                        <a:rPr lang="fr-CH" dirty="0"/>
                        <a:t> for 80 </a:t>
                      </a:r>
                      <a:r>
                        <a:rPr lang="fr-CH" dirty="0" err="1"/>
                        <a:t>TeV</a:t>
                      </a:r>
                      <a:endParaRPr lang="fr-CH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(m)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39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</a:t>
                      </a:r>
                      <a:r>
                        <a:rPr lang="fr-CH" dirty="0"/>
                        <a:t> la HL-LHC D1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5.6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2×14.3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2×11.6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478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</a:t>
                      </a:r>
                      <a:r>
                        <a:rPr lang="fr-CH" dirty="0"/>
                        <a:t> la LHC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7.0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2×11.5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2×9.3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7058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</a:t>
                      </a:r>
                      <a:r>
                        <a:rPr lang="fr-CH" dirty="0"/>
                        <a:t> la Fresca2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13.0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12.3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10.0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38798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06BFCBD-1FDA-99DA-0A0A-4CBD44417D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347613"/>
              </p:ext>
            </p:extLst>
          </p:nvPr>
        </p:nvGraphicFramePr>
        <p:xfrm>
          <a:off x="604837" y="4258489"/>
          <a:ext cx="8001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23">
                  <a:extLst>
                    <a:ext uri="{9D8B030D-6E8A-4147-A177-3AD203B41FA5}">
                      <a16:colId xmlns:a16="http://schemas.microsoft.com/office/drawing/2014/main" val="1625563977"/>
                    </a:ext>
                  </a:extLst>
                </a:gridCol>
                <a:gridCol w="891729">
                  <a:extLst>
                    <a:ext uri="{9D8B030D-6E8A-4147-A177-3AD203B41FA5}">
                      <a16:colId xmlns:a16="http://schemas.microsoft.com/office/drawing/2014/main" val="2370941566"/>
                    </a:ext>
                  </a:extLst>
                </a:gridCol>
                <a:gridCol w="2267107">
                  <a:extLst>
                    <a:ext uri="{9D8B030D-6E8A-4147-A177-3AD203B41FA5}">
                      <a16:colId xmlns:a16="http://schemas.microsoft.com/office/drawing/2014/main" val="1152878435"/>
                    </a:ext>
                  </a:extLst>
                </a:gridCol>
                <a:gridCol w="2627641">
                  <a:extLst>
                    <a:ext uri="{9D8B030D-6E8A-4147-A177-3AD203B41FA5}">
                      <a16:colId xmlns:a16="http://schemas.microsoft.com/office/drawing/2014/main" val="349071159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chemeClr val="tx1"/>
                          </a:solidFill>
                        </a:rPr>
                        <a:t>D2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3051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Inspiring</a:t>
                      </a:r>
                      <a:r>
                        <a:rPr lang="fr-CH" dirty="0"/>
                        <a:t> magnet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Field (T)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/>
                        <a:t>Lenght</a:t>
                      </a:r>
                      <a:r>
                        <a:rPr lang="fr-CH" dirty="0"/>
                        <a:t> for 100 </a:t>
                      </a:r>
                      <a:r>
                        <a:rPr lang="fr-CH" dirty="0" err="1"/>
                        <a:t>TeV</a:t>
                      </a:r>
                      <a:r>
                        <a:rPr lang="fr-CH" dirty="0"/>
                        <a:t> (m)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/>
                        <a:t>Lenght</a:t>
                      </a:r>
                      <a:r>
                        <a:rPr lang="fr-CH" dirty="0"/>
                        <a:t> for 80 </a:t>
                      </a:r>
                      <a:r>
                        <a:rPr lang="fr-CH" dirty="0" err="1"/>
                        <a:t>TeV</a:t>
                      </a:r>
                      <a:endParaRPr lang="fr-CH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(m)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439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</a:t>
                      </a:r>
                      <a:r>
                        <a:rPr lang="fr-CH" dirty="0"/>
                        <a:t> la HL-LHC 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3×10.7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2×13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478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á</a:t>
                      </a:r>
                      <a:r>
                        <a:rPr lang="fr-CH" dirty="0"/>
                        <a:t> la LHC MB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7.0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2×11.3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2×9.3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705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97663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44331</TotalTime>
  <Words>591</Words>
  <Application>Microsoft Office PowerPoint</Application>
  <PresentationFormat>On-screen Show (4:3)</PresentationFormat>
  <Paragraphs>104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Book Antiqua</vt:lpstr>
      <vt:lpstr>Times New Roman</vt:lpstr>
      <vt:lpstr>1_Default Design</vt:lpstr>
      <vt:lpstr>Custom Design</vt:lpstr>
      <vt:lpstr>FCC-hh: D1 and D2 </vt:lpstr>
      <vt:lpstr>REQUIREMENTS</vt:lpstr>
      <vt:lpstr>D1 MAIN PARAMETERS</vt:lpstr>
      <vt:lpstr>D1 MAIN PARAMETERS</vt:lpstr>
      <vt:lpstr>D1 MAIN PARAMETERS</vt:lpstr>
      <vt:lpstr>D2 MAIN PARAMETERS</vt:lpstr>
      <vt:lpstr>D2 MAIN PARAMETERS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517</cp:revision>
  <dcterms:created xsi:type="dcterms:W3CDTF">2006-07-31T18:23:56Z</dcterms:created>
  <dcterms:modified xsi:type="dcterms:W3CDTF">2023-07-13T12:14:22Z</dcterms:modified>
</cp:coreProperties>
</file>