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y="5143500" cx="9144000"/>
  <p:notesSz cx="6858000" cy="9144000"/>
  <p:embeddedFontLst>
    <p:embeddedFont>
      <p:font typeface="Roboto"/>
      <p:regular r:id="rId30"/>
      <p:bold r:id="rId31"/>
      <p:italic r:id="rId32"/>
      <p:boldItalic r:id="rId33"/>
    </p:embeddedFont>
    <p:embeddedFont>
      <p:font typeface="Fira Sans Extra Condensed Medium"/>
      <p:regular r:id="rId34"/>
      <p:bold r:id="rId35"/>
      <p:italic r:id="rId36"/>
      <p:boldItalic r:id="rId37"/>
    </p:embeddedFont>
    <p:embeddedFont>
      <p:font typeface="Lora"/>
      <p:regular r:id="rId38"/>
      <p:bold r:id="rId39"/>
      <p:italic r:id="rId40"/>
      <p:boldItalic r:id="rId41"/>
    </p:embeddedFont>
    <p:embeddedFont>
      <p:font typeface="Quattrocento Sans"/>
      <p:regular r:id="rId42"/>
      <p:bold r:id="rId43"/>
      <p:italic r:id="rId44"/>
      <p:boldItalic r:id="rId45"/>
    </p:embeddedFont>
    <p:embeddedFont>
      <p:font typeface="Fira Sans Extra Condensed"/>
      <p:regular r:id="rId46"/>
      <p:bold r:id="rId47"/>
      <p:italic r:id="rId48"/>
      <p:boldItalic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ora-italic.fntdata"/><Relationship Id="rId42" Type="http://schemas.openxmlformats.org/officeDocument/2006/relationships/font" Target="fonts/QuattrocentoSans-regular.fntdata"/><Relationship Id="rId41" Type="http://schemas.openxmlformats.org/officeDocument/2006/relationships/font" Target="fonts/Lora-boldItalic.fntdata"/><Relationship Id="rId44" Type="http://schemas.openxmlformats.org/officeDocument/2006/relationships/font" Target="fonts/QuattrocentoSans-italic.fntdata"/><Relationship Id="rId43" Type="http://schemas.openxmlformats.org/officeDocument/2006/relationships/font" Target="fonts/QuattrocentoSans-bold.fntdata"/><Relationship Id="rId46" Type="http://schemas.openxmlformats.org/officeDocument/2006/relationships/font" Target="fonts/FiraSansExtraCondensed-regular.fntdata"/><Relationship Id="rId45" Type="http://schemas.openxmlformats.org/officeDocument/2006/relationships/font" Target="fonts/QuattrocentoSans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FiraSansExtraCondensed-italic.fntdata"/><Relationship Id="rId47" Type="http://schemas.openxmlformats.org/officeDocument/2006/relationships/font" Target="fonts/FiraSansExtraCondensed-bold.fntdata"/><Relationship Id="rId49" Type="http://schemas.openxmlformats.org/officeDocument/2006/relationships/font" Target="fonts/FiraSansExtraCondense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33" Type="http://schemas.openxmlformats.org/officeDocument/2006/relationships/font" Target="fonts/Roboto-boldItalic.fntdata"/><Relationship Id="rId32" Type="http://schemas.openxmlformats.org/officeDocument/2006/relationships/font" Target="fonts/Roboto-italic.fntdata"/><Relationship Id="rId35" Type="http://schemas.openxmlformats.org/officeDocument/2006/relationships/font" Target="fonts/FiraSansExtraCondensedMedium-bold.fntdata"/><Relationship Id="rId34" Type="http://schemas.openxmlformats.org/officeDocument/2006/relationships/font" Target="fonts/FiraSansExtraCondensedMedium-regular.fntdata"/><Relationship Id="rId37" Type="http://schemas.openxmlformats.org/officeDocument/2006/relationships/font" Target="fonts/FiraSansExtraCondensedMedium-boldItalic.fntdata"/><Relationship Id="rId36" Type="http://schemas.openxmlformats.org/officeDocument/2006/relationships/font" Target="fonts/FiraSansExtraCondensedMedium-italic.fntdata"/><Relationship Id="rId39" Type="http://schemas.openxmlformats.org/officeDocument/2006/relationships/font" Target="fonts/Lora-bold.fntdata"/><Relationship Id="rId38" Type="http://schemas.openxmlformats.org/officeDocument/2006/relationships/font" Target="fonts/Lora-regular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1ed167a5cd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1ed167a5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18b6af96af_0_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18b6af96af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18b6af96af_0_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18b6af96af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18b6af96af_0_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18b6af96a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18b6af96af_0_15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18b6af96af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18b6af96af_0_17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18b6af96af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18b6af96af_0_19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18b6af96af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18b6af96af_0_2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218b6af96af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0e58dea0c5_0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0e58dea0c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f9bbba24a8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f9bbba24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1ed167a5cd_0_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1ed167a5c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18b6af96af_0_24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18b6af96af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b2850c7b9c_0_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1b2850c7b9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b71cb839db_0_7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b71cb839db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b71cb839db_0_8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b71cb839db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b92c573714_0_10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b92c573714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b71cb839db_0_9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1b71cb839d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ed167a5cd_0_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1ed167a5cd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18b6af96af_0_27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18b6af96af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18b6af96af_0_29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18b6af96af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1ed167a5cd_0_1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1ed167a5c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1ed167a5cd_0_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1ed167a5c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3ceac765ba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3ceac765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b71cb839db_0_1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b71cb839db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1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1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15" name="Google Shape;15;p3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Google Shape;16;p3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18" name="Google Shape;18;p3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i="1" sz="2400">
                <a:latin typeface="Lora"/>
                <a:ea typeface="Lora"/>
                <a:cs typeface="Lora"/>
                <a:sym typeface="Lora"/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cxnSp>
        <p:nvCxnSpPr>
          <p:cNvPr id="22" name="Google Shape;22;p4"/>
          <p:cNvCxnSpPr/>
          <p:nvPr/>
        </p:nvCxnSpPr>
        <p:spPr>
          <a:xfrm>
            <a:off x="4584075" y="3676500"/>
            <a:ext cx="0" cy="14805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4"/>
          <p:cNvSpPr/>
          <p:nvPr/>
        </p:nvSpPr>
        <p:spPr>
          <a:xfrm>
            <a:off x="428850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3593400" y="3412652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Lora"/>
                <a:ea typeface="Lora"/>
                <a:cs typeface="Lora"/>
                <a:sym typeface="Lora"/>
              </a:rPr>
              <a:t>“</a:t>
            </a:r>
            <a:endParaRPr b="1" sz="36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" name="Google Shape;28;p5"/>
          <p:cNvCxnSpPr/>
          <p:nvPr/>
        </p:nvCxnSpPr>
        <p:spPr>
          <a:xfrm>
            <a:off x="0" y="5983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5"/>
          <p:cNvSpPr/>
          <p:nvPr/>
        </p:nvSpPr>
        <p:spPr>
          <a:xfrm>
            <a:off x="817475" y="3953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32" name="Google Shape;32;p5"/>
          <p:cNvCxnSpPr/>
          <p:nvPr/>
        </p:nvCxnSpPr>
        <p:spPr>
          <a:xfrm>
            <a:off x="5265650" y="5983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34" name="Google Shape;34;p5"/>
          <p:cNvSpPr txBox="1"/>
          <p:nvPr/>
        </p:nvSpPr>
        <p:spPr>
          <a:xfrm>
            <a:off x="3050150" y="4717900"/>
            <a:ext cx="387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O.Sedlacek - BGC regular meeting - 10.03.2023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OutlineSlide">
  <p:cSld name="TITLE_AND_BODY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41" name="Google Shape;41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8735875" y="4749850"/>
            <a:ext cx="3558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43" name="Google Shape;43;p6"/>
          <p:cNvSpPr txBox="1"/>
          <p:nvPr/>
        </p:nvSpPr>
        <p:spPr>
          <a:xfrm>
            <a:off x="3050150" y="4717900"/>
            <a:ext cx="387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O.Sedlacek - BGC regular meeting - 10.03.2023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48" name="Google Shape;48;p7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Google Shape;49;p7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7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cxnSp>
        <p:nvCxnSpPr>
          <p:cNvPr id="57" name="Google Shape;57;p8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8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9" name="Google Shape;59;p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cxnSp>
        <p:nvCxnSpPr>
          <p:cNvPr id="63" name="Google Shape;63;p9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9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i="1" sz="1400">
                <a:latin typeface="Lora"/>
                <a:ea typeface="Lora"/>
                <a:cs typeface="Lora"/>
                <a:sym typeface="Lora"/>
              </a:defRPr>
            </a:lvl1pPr>
          </a:lstStyle>
          <a:p/>
        </p:txBody>
      </p:sp>
      <p:cxnSp>
        <p:nvCxnSpPr>
          <p:cNvPr id="69" name="Google Shape;69;p10"/>
          <p:cNvCxnSpPr/>
          <p:nvPr/>
        </p:nvCxnSpPr>
        <p:spPr>
          <a:xfrm>
            <a:off x="-6025" y="46661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" name="Google Shape;70;p10"/>
          <p:cNvSpPr/>
          <p:nvPr/>
        </p:nvSpPr>
        <p:spPr>
          <a:xfrm>
            <a:off x="4457400" y="4551496"/>
            <a:ext cx="229200" cy="22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381250" y="896549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be-op-logbook.web.cern.ch/elogbook-server/#/logbook?logbookId=2781&amp;dateFrom=2022-10-24T00%3A00%3A00&amp;dateTo=2022-10-25T00%3A00%3A00" TargetMode="External"/><Relationship Id="rId4" Type="http://schemas.openxmlformats.org/officeDocument/2006/relationships/hyperlink" Target="https://cernbox.cern.ch/s/HoOODOwfDY3Obm0" TargetMode="External"/><Relationship Id="rId5" Type="http://schemas.openxmlformats.org/officeDocument/2006/relationships/image" Target="../media/image16.png"/><Relationship Id="rId6" Type="http://schemas.openxmlformats.org/officeDocument/2006/relationships/image" Target="../media/image4.png"/><Relationship Id="rId7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Relationship Id="rId4" Type="http://schemas.openxmlformats.org/officeDocument/2006/relationships/image" Target="../media/image28.png"/><Relationship Id="rId5" Type="http://schemas.openxmlformats.org/officeDocument/2006/relationships/image" Target="../media/image14.png"/><Relationship Id="rId6" Type="http://schemas.openxmlformats.org/officeDocument/2006/relationships/image" Target="../media/image2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e-op-logbook.web.cern.ch/elogbook-server/#/logbook?logbookId=2781&amp;dateFrom=2022-10-27T00%3A00%3A00&amp;dateTo=2022-10-28T00%3A00%3A00" TargetMode="External"/><Relationship Id="rId4" Type="http://schemas.openxmlformats.org/officeDocument/2006/relationships/hyperlink" Target="https://cernbox.cern.ch/s/c9ykG7e79NFHWuQ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cernbox.cern.ch/s/hw3ArTC7GNLVqdl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ernbox.cern.ch/s/hw3ArTC7GNLVqdl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ernbox.cern.ch/s/hw3ArTC7GNLVqdl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10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ctrTitle"/>
          </p:nvPr>
        </p:nvSpPr>
        <p:spPr>
          <a:xfrm>
            <a:off x="975173" y="1624975"/>
            <a:ext cx="6124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EBTS regular meeting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"/>
              <a:t>OTR measurements at EBTS</a:t>
            </a:r>
            <a:endParaRPr/>
          </a:p>
        </p:txBody>
      </p:sp>
      <p:sp>
        <p:nvSpPr>
          <p:cNvPr id="83" name="Google Shape;83;p13"/>
          <p:cNvSpPr txBox="1"/>
          <p:nvPr/>
        </p:nvSpPr>
        <p:spPr>
          <a:xfrm>
            <a:off x="1093875" y="2602350"/>
            <a:ext cx="3553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attrocento Sans"/>
                <a:ea typeface="Quattrocento Sans"/>
                <a:cs typeface="Quattrocento Sans"/>
                <a:sym typeface="Quattrocento Sans"/>
              </a:rPr>
              <a:t>Sedlacek Ondrej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02.05.2023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56" name="Google Shape;156;p22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OTR measurements</a:t>
            </a:r>
            <a:endParaRPr/>
          </a:p>
        </p:txBody>
      </p:sp>
      <p:sp>
        <p:nvSpPr>
          <p:cNvPr id="157" name="Google Shape;157;p22"/>
          <p:cNvSpPr txBox="1"/>
          <p:nvPr/>
        </p:nvSpPr>
        <p:spPr>
          <a:xfrm>
            <a:off x="6154651" y="221850"/>
            <a:ext cx="9897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1.2 A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8" name="Google Shape;15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51175" y="0"/>
            <a:ext cx="80010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2"/>
          <p:cNvSpPr txBox="1"/>
          <p:nvPr/>
        </p:nvSpPr>
        <p:spPr>
          <a:xfrm>
            <a:off x="6064050" y="31650"/>
            <a:ext cx="22821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   =   5.1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1.2 A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r_out = 10.4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p22"/>
          <p:cNvSpPr txBox="1"/>
          <p:nvPr/>
        </p:nvSpPr>
        <p:spPr>
          <a:xfrm>
            <a:off x="167750" y="402739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Polar plot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p22"/>
          <p:cNvSpPr txBox="1"/>
          <p:nvPr/>
        </p:nvSpPr>
        <p:spPr>
          <a:xfrm>
            <a:off x="3456625" y="402750"/>
            <a:ext cx="6126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2D distr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3243075" y="2676700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Line plots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2028500" y="3123475"/>
            <a:ext cx="1211100" cy="43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Normalized angular distribution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69" name="Google Shape;169;p23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OTR measurements</a:t>
            </a:r>
            <a:endParaRPr/>
          </a:p>
        </p:txBody>
      </p:sp>
      <p:sp>
        <p:nvSpPr>
          <p:cNvPr id="170" name="Google Shape;170;p23"/>
          <p:cNvSpPr txBox="1"/>
          <p:nvPr/>
        </p:nvSpPr>
        <p:spPr>
          <a:xfrm>
            <a:off x="6154651" y="221850"/>
            <a:ext cx="9897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1.2 A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1" name="Google Shape;17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51175" y="0"/>
            <a:ext cx="80010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3"/>
          <p:cNvSpPr txBox="1"/>
          <p:nvPr/>
        </p:nvSpPr>
        <p:spPr>
          <a:xfrm>
            <a:off x="6064050" y="31650"/>
            <a:ext cx="22821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   =   5.1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1.2 A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r_out = 10.4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p23"/>
          <p:cNvSpPr txBox="1"/>
          <p:nvPr/>
        </p:nvSpPr>
        <p:spPr>
          <a:xfrm>
            <a:off x="6902025" y="861500"/>
            <a:ext cx="17871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Small bright spots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4" name="Google Shape;174;p23"/>
          <p:cNvCxnSpPr/>
          <p:nvPr/>
        </p:nvCxnSpPr>
        <p:spPr>
          <a:xfrm flipH="1">
            <a:off x="5319225" y="1068500"/>
            <a:ext cx="1510200" cy="139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5" name="Google Shape;175;p23"/>
          <p:cNvSpPr txBox="1"/>
          <p:nvPr/>
        </p:nvSpPr>
        <p:spPr>
          <a:xfrm>
            <a:off x="167750" y="402739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Polar plot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2028500" y="3123475"/>
            <a:ext cx="1211100" cy="43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Normalized angular distribution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3456625" y="402750"/>
            <a:ext cx="6126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2D distr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3"/>
          <p:cNvSpPr txBox="1"/>
          <p:nvPr/>
        </p:nvSpPr>
        <p:spPr>
          <a:xfrm>
            <a:off x="3243075" y="2676700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Line plots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4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84" name="Google Shape;184;p24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OTR measurements</a:t>
            </a:r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6154651" y="221850"/>
            <a:ext cx="9897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1.2 A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6" name="Google Shape;18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51175" y="0"/>
            <a:ext cx="80010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4"/>
          <p:cNvSpPr txBox="1"/>
          <p:nvPr/>
        </p:nvSpPr>
        <p:spPr>
          <a:xfrm>
            <a:off x="6064050" y="31650"/>
            <a:ext cx="22821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   =   5.1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1.2 A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r_out = 10.4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24"/>
          <p:cNvSpPr txBox="1"/>
          <p:nvPr/>
        </p:nvSpPr>
        <p:spPr>
          <a:xfrm>
            <a:off x="6902025" y="861500"/>
            <a:ext cx="17871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Small bright spots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Larger “trends”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9" name="Google Shape;189;p24"/>
          <p:cNvCxnSpPr/>
          <p:nvPr/>
        </p:nvCxnSpPr>
        <p:spPr>
          <a:xfrm flipH="1">
            <a:off x="4740339" y="1281593"/>
            <a:ext cx="2061300" cy="745800"/>
          </a:xfrm>
          <a:prstGeom prst="straightConnector1">
            <a:avLst/>
          </a:prstGeom>
          <a:noFill/>
          <a:ln cap="flat" cmpd="sng" w="19050">
            <a:solidFill>
              <a:srgbClr val="C27BA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0" name="Google Shape;190;p24"/>
          <p:cNvCxnSpPr/>
          <p:nvPr/>
        </p:nvCxnSpPr>
        <p:spPr>
          <a:xfrm flipH="1">
            <a:off x="1224400" y="1239900"/>
            <a:ext cx="5558700" cy="477300"/>
          </a:xfrm>
          <a:prstGeom prst="straightConnector1">
            <a:avLst/>
          </a:prstGeom>
          <a:noFill/>
          <a:ln cap="flat" cmpd="sng" w="19050">
            <a:solidFill>
              <a:srgbClr val="C27BA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1" name="Google Shape;191;p24"/>
          <p:cNvCxnSpPr/>
          <p:nvPr/>
        </p:nvCxnSpPr>
        <p:spPr>
          <a:xfrm flipH="1">
            <a:off x="5319225" y="1068500"/>
            <a:ext cx="1510200" cy="139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2" name="Google Shape;192;p24"/>
          <p:cNvSpPr txBox="1"/>
          <p:nvPr/>
        </p:nvSpPr>
        <p:spPr>
          <a:xfrm>
            <a:off x="167750" y="402739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Polar plot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" name="Google Shape;193;p24"/>
          <p:cNvSpPr txBox="1"/>
          <p:nvPr/>
        </p:nvSpPr>
        <p:spPr>
          <a:xfrm>
            <a:off x="2028500" y="3123475"/>
            <a:ext cx="1211100" cy="43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Normalized angular distribution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24"/>
          <p:cNvSpPr txBox="1"/>
          <p:nvPr/>
        </p:nvSpPr>
        <p:spPr>
          <a:xfrm>
            <a:off x="3456625" y="402750"/>
            <a:ext cx="6126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2D distr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3243075" y="2676700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Line plots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201" name="Google Shape;201;p25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OTR measurements</a:t>
            </a:r>
            <a:endParaRPr/>
          </a:p>
        </p:txBody>
      </p:sp>
      <p:sp>
        <p:nvSpPr>
          <p:cNvPr id="202" name="Google Shape;202;p25"/>
          <p:cNvSpPr txBox="1"/>
          <p:nvPr/>
        </p:nvSpPr>
        <p:spPr>
          <a:xfrm>
            <a:off x="6154651" y="221850"/>
            <a:ext cx="9897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1.2 A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3" name="Google Shape;20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51175" y="0"/>
            <a:ext cx="80010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5"/>
          <p:cNvSpPr txBox="1"/>
          <p:nvPr/>
        </p:nvSpPr>
        <p:spPr>
          <a:xfrm>
            <a:off x="6064050" y="31650"/>
            <a:ext cx="22821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   =   5.1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1.2 A	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r_out = 10.4 mm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5" name="Google Shape;205;p25"/>
          <p:cNvPicPr preferRelativeResize="0"/>
          <p:nvPr/>
        </p:nvPicPr>
        <p:blipFill rotWithShape="1">
          <a:blip r:embed="rId4">
            <a:alphaModFix/>
          </a:blip>
          <a:srcRect b="0" l="18536" r="22801" t="11394"/>
          <a:stretch/>
        </p:blipFill>
        <p:spPr>
          <a:xfrm>
            <a:off x="6684600" y="2147775"/>
            <a:ext cx="2254826" cy="255419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5"/>
          <p:cNvSpPr txBox="1"/>
          <p:nvPr/>
        </p:nvSpPr>
        <p:spPr>
          <a:xfrm>
            <a:off x="6902025" y="861500"/>
            <a:ext cx="17871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Small bright spots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Larger “trends”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Flare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7" name="Google Shape;207;p25"/>
          <p:cNvCxnSpPr/>
          <p:nvPr/>
        </p:nvCxnSpPr>
        <p:spPr>
          <a:xfrm>
            <a:off x="7260225" y="1554875"/>
            <a:ext cx="523500" cy="8571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8" name="Google Shape;208;p25"/>
          <p:cNvCxnSpPr/>
          <p:nvPr/>
        </p:nvCxnSpPr>
        <p:spPr>
          <a:xfrm flipH="1">
            <a:off x="4740339" y="1281593"/>
            <a:ext cx="2061300" cy="7458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9" name="Google Shape;209;p25"/>
          <p:cNvCxnSpPr/>
          <p:nvPr/>
        </p:nvCxnSpPr>
        <p:spPr>
          <a:xfrm flipH="1">
            <a:off x="1224400" y="1239900"/>
            <a:ext cx="5558700" cy="4773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0" name="Google Shape;210;p25"/>
          <p:cNvCxnSpPr/>
          <p:nvPr/>
        </p:nvCxnSpPr>
        <p:spPr>
          <a:xfrm flipH="1">
            <a:off x="5319225" y="1068500"/>
            <a:ext cx="1510200" cy="139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1" name="Google Shape;211;p25"/>
          <p:cNvSpPr txBox="1"/>
          <p:nvPr/>
        </p:nvSpPr>
        <p:spPr>
          <a:xfrm>
            <a:off x="167750" y="402739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Polar plot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25"/>
          <p:cNvSpPr txBox="1"/>
          <p:nvPr/>
        </p:nvSpPr>
        <p:spPr>
          <a:xfrm>
            <a:off x="2028500" y="3123475"/>
            <a:ext cx="1211100" cy="43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Normalized angular distribution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5"/>
          <p:cNvSpPr txBox="1"/>
          <p:nvPr/>
        </p:nvSpPr>
        <p:spPr>
          <a:xfrm>
            <a:off x="3456625" y="402750"/>
            <a:ext cx="6126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2D distr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3243075" y="2676700"/>
            <a:ext cx="699900" cy="29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Line plots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20" name="Google Shape;220;p26"/>
          <p:cNvPicPr preferRelativeResize="0"/>
          <p:nvPr/>
        </p:nvPicPr>
        <p:blipFill rotWithShape="1">
          <a:blip r:embed="rId3">
            <a:alphaModFix/>
          </a:blip>
          <a:srcRect b="46910" l="0" r="0" t="0"/>
          <a:stretch/>
        </p:blipFill>
        <p:spPr>
          <a:xfrm>
            <a:off x="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6"/>
          <p:cNvPicPr preferRelativeResize="0"/>
          <p:nvPr/>
        </p:nvPicPr>
        <p:blipFill rotWithShape="1">
          <a:blip r:embed="rId4">
            <a:alphaModFix/>
          </a:blip>
          <a:srcRect b="46910" l="0" r="0" t="0"/>
          <a:stretch/>
        </p:blipFill>
        <p:spPr>
          <a:xfrm>
            <a:off x="457200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6"/>
          <p:cNvPicPr preferRelativeResize="0"/>
          <p:nvPr/>
        </p:nvPicPr>
        <p:blipFill rotWithShape="1">
          <a:blip r:embed="rId5">
            <a:alphaModFix/>
          </a:blip>
          <a:srcRect b="46910" l="0" r="0" t="0"/>
          <a:stretch/>
        </p:blipFill>
        <p:spPr>
          <a:xfrm>
            <a:off x="457200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6"/>
          <p:cNvPicPr preferRelativeResize="0"/>
          <p:nvPr/>
        </p:nvPicPr>
        <p:blipFill rotWithShape="1">
          <a:blip r:embed="rId6">
            <a:alphaModFix/>
          </a:blip>
          <a:srcRect b="46910" l="0" r="0" t="0"/>
          <a:stretch/>
        </p:blipFill>
        <p:spPr>
          <a:xfrm>
            <a:off x="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6"/>
          <p:cNvSpPr txBox="1"/>
          <p:nvPr/>
        </p:nvSpPr>
        <p:spPr>
          <a:xfrm>
            <a:off x="4079400" y="2996250"/>
            <a:ext cx="8904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0.4 A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26"/>
          <p:cNvSpPr txBox="1"/>
          <p:nvPr/>
        </p:nvSpPr>
        <p:spPr>
          <a:xfrm>
            <a:off x="12718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</a:t>
            </a: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_in = 2.5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1271850" y="345390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3.6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7;p26"/>
          <p:cNvSpPr txBox="1"/>
          <p:nvPr/>
        </p:nvSpPr>
        <p:spPr>
          <a:xfrm>
            <a:off x="5996250" y="338395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5.0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8" name="Google Shape;228;p26"/>
          <p:cNvSpPr txBox="1"/>
          <p:nvPr/>
        </p:nvSpPr>
        <p:spPr>
          <a:xfrm>
            <a:off x="59962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4.1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34" name="Google Shape;234;p27"/>
          <p:cNvPicPr preferRelativeResize="0"/>
          <p:nvPr/>
        </p:nvPicPr>
        <p:blipFill rotWithShape="1">
          <a:blip r:embed="rId3">
            <a:alphaModFix/>
          </a:blip>
          <a:srcRect b="46910" l="0" r="0" t="0"/>
          <a:stretch/>
        </p:blipFill>
        <p:spPr>
          <a:xfrm>
            <a:off x="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7"/>
          <p:cNvPicPr preferRelativeResize="0"/>
          <p:nvPr/>
        </p:nvPicPr>
        <p:blipFill rotWithShape="1">
          <a:blip r:embed="rId4">
            <a:alphaModFix/>
          </a:blip>
          <a:srcRect b="46910" l="0" r="0" t="0"/>
          <a:stretch/>
        </p:blipFill>
        <p:spPr>
          <a:xfrm>
            <a:off x="457200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7"/>
          <p:cNvPicPr preferRelativeResize="0"/>
          <p:nvPr/>
        </p:nvPicPr>
        <p:blipFill rotWithShape="1">
          <a:blip r:embed="rId5">
            <a:alphaModFix/>
          </a:blip>
          <a:srcRect b="46910" l="0" r="0" t="0"/>
          <a:stretch/>
        </p:blipFill>
        <p:spPr>
          <a:xfrm>
            <a:off x="457200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7"/>
          <p:cNvPicPr preferRelativeResize="0"/>
          <p:nvPr/>
        </p:nvPicPr>
        <p:blipFill rotWithShape="1">
          <a:blip r:embed="rId6">
            <a:alphaModFix/>
          </a:blip>
          <a:srcRect b="46910" l="0" r="0" t="0"/>
          <a:stretch/>
        </p:blipFill>
        <p:spPr>
          <a:xfrm>
            <a:off x="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7"/>
          <p:cNvSpPr txBox="1"/>
          <p:nvPr/>
        </p:nvSpPr>
        <p:spPr>
          <a:xfrm>
            <a:off x="4079400" y="2996250"/>
            <a:ext cx="8904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0.4 A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" name="Google Shape;239;p27"/>
          <p:cNvSpPr txBox="1"/>
          <p:nvPr/>
        </p:nvSpPr>
        <p:spPr>
          <a:xfrm>
            <a:off x="12718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2.5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" name="Google Shape;240;p27"/>
          <p:cNvSpPr txBox="1"/>
          <p:nvPr/>
        </p:nvSpPr>
        <p:spPr>
          <a:xfrm>
            <a:off x="1271850" y="345390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3.6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27"/>
          <p:cNvSpPr txBox="1"/>
          <p:nvPr/>
        </p:nvSpPr>
        <p:spPr>
          <a:xfrm>
            <a:off x="5996250" y="338395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5.0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" name="Google Shape;242;p27"/>
          <p:cNvSpPr txBox="1"/>
          <p:nvPr/>
        </p:nvSpPr>
        <p:spPr>
          <a:xfrm>
            <a:off x="59962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4.1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3" name="Google Shape;243;p27"/>
          <p:cNvSpPr txBox="1"/>
          <p:nvPr/>
        </p:nvSpPr>
        <p:spPr>
          <a:xfrm>
            <a:off x="1505500" y="301000"/>
            <a:ext cx="31374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Small bright spots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Roboto"/>
              <a:buChar char="-"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Stay motionless → Screen impurities?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4" name="Google Shape;244;p27"/>
          <p:cNvCxnSpPr/>
          <p:nvPr/>
        </p:nvCxnSpPr>
        <p:spPr>
          <a:xfrm>
            <a:off x="2827200" y="1161150"/>
            <a:ext cx="449400" cy="2668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5" name="Google Shape;245;p27"/>
          <p:cNvCxnSpPr/>
          <p:nvPr/>
        </p:nvCxnSpPr>
        <p:spPr>
          <a:xfrm flipH="1">
            <a:off x="849400" y="1133350"/>
            <a:ext cx="1875900" cy="28350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6" name="Google Shape;246;p27"/>
          <p:cNvCxnSpPr/>
          <p:nvPr/>
        </p:nvCxnSpPr>
        <p:spPr>
          <a:xfrm>
            <a:off x="3031025" y="1096300"/>
            <a:ext cx="3228600" cy="15006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7" name="Google Shape;247;p27"/>
          <p:cNvCxnSpPr/>
          <p:nvPr/>
        </p:nvCxnSpPr>
        <p:spPr>
          <a:xfrm>
            <a:off x="2961525" y="1142625"/>
            <a:ext cx="2909400" cy="27978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8"/>
          <p:cNvSpPr txBox="1"/>
          <p:nvPr/>
        </p:nvSpPr>
        <p:spPr>
          <a:xfrm>
            <a:off x="1505500" y="301000"/>
            <a:ext cx="31374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Larger trends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Roboto"/>
              <a:buChar char="-"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Change with beam → Beam property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3" name="Google Shape;253;p28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54" name="Google Shape;254;p28"/>
          <p:cNvPicPr preferRelativeResize="0"/>
          <p:nvPr/>
        </p:nvPicPr>
        <p:blipFill rotWithShape="1">
          <a:blip r:embed="rId3">
            <a:alphaModFix/>
          </a:blip>
          <a:srcRect b="46910" l="0" r="0" t="0"/>
          <a:stretch/>
        </p:blipFill>
        <p:spPr>
          <a:xfrm>
            <a:off x="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8"/>
          <p:cNvPicPr preferRelativeResize="0"/>
          <p:nvPr/>
        </p:nvPicPr>
        <p:blipFill rotWithShape="1">
          <a:blip r:embed="rId4">
            <a:alphaModFix/>
          </a:blip>
          <a:srcRect b="46910" l="0" r="0" t="0"/>
          <a:stretch/>
        </p:blipFill>
        <p:spPr>
          <a:xfrm>
            <a:off x="457200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8"/>
          <p:cNvPicPr preferRelativeResize="0"/>
          <p:nvPr/>
        </p:nvPicPr>
        <p:blipFill rotWithShape="1">
          <a:blip r:embed="rId5">
            <a:alphaModFix/>
          </a:blip>
          <a:srcRect b="46910" l="0" r="0" t="0"/>
          <a:stretch/>
        </p:blipFill>
        <p:spPr>
          <a:xfrm>
            <a:off x="457200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8"/>
          <p:cNvPicPr preferRelativeResize="0"/>
          <p:nvPr/>
        </p:nvPicPr>
        <p:blipFill rotWithShape="1">
          <a:blip r:embed="rId6">
            <a:alphaModFix/>
          </a:blip>
          <a:srcRect b="46910" l="0" r="0" t="0"/>
          <a:stretch/>
        </p:blipFill>
        <p:spPr>
          <a:xfrm>
            <a:off x="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8"/>
          <p:cNvSpPr txBox="1"/>
          <p:nvPr/>
        </p:nvSpPr>
        <p:spPr>
          <a:xfrm>
            <a:off x="4079400" y="2996250"/>
            <a:ext cx="8904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0.4 A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9" name="Google Shape;259;p28"/>
          <p:cNvSpPr txBox="1"/>
          <p:nvPr/>
        </p:nvSpPr>
        <p:spPr>
          <a:xfrm>
            <a:off x="12718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2.5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0" name="Google Shape;260;p28"/>
          <p:cNvSpPr txBox="1"/>
          <p:nvPr/>
        </p:nvSpPr>
        <p:spPr>
          <a:xfrm>
            <a:off x="1271850" y="345390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3.6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1" name="Google Shape;261;p28"/>
          <p:cNvSpPr txBox="1"/>
          <p:nvPr/>
        </p:nvSpPr>
        <p:spPr>
          <a:xfrm>
            <a:off x="5996250" y="338395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5.0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62;p28"/>
          <p:cNvSpPr txBox="1"/>
          <p:nvPr/>
        </p:nvSpPr>
        <p:spPr>
          <a:xfrm>
            <a:off x="59962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4.1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63" name="Google Shape;263;p28"/>
          <p:cNvCxnSpPr/>
          <p:nvPr/>
        </p:nvCxnSpPr>
        <p:spPr>
          <a:xfrm flipH="1">
            <a:off x="1080825" y="1175050"/>
            <a:ext cx="1764900" cy="17001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4" name="Google Shape;264;p28"/>
          <p:cNvCxnSpPr/>
          <p:nvPr/>
        </p:nvCxnSpPr>
        <p:spPr>
          <a:xfrm flipH="1">
            <a:off x="1071375" y="1202825"/>
            <a:ext cx="1894800" cy="30156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5" name="Google Shape;265;p28"/>
          <p:cNvCxnSpPr/>
          <p:nvPr/>
        </p:nvCxnSpPr>
        <p:spPr>
          <a:xfrm>
            <a:off x="3086600" y="1188925"/>
            <a:ext cx="2431800" cy="29181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6" name="Google Shape;266;p28"/>
          <p:cNvCxnSpPr/>
          <p:nvPr/>
        </p:nvCxnSpPr>
        <p:spPr>
          <a:xfrm>
            <a:off x="3165350" y="1124075"/>
            <a:ext cx="3228900" cy="1551900"/>
          </a:xfrm>
          <a:prstGeom prst="straightConnector1">
            <a:avLst/>
          </a:prstGeom>
          <a:noFill/>
          <a:ln cap="flat" cmpd="sng" w="19050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/>
          <p:nvPr/>
        </p:nvSpPr>
        <p:spPr>
          <a:xfrm>
            <a:off x="1505500" y="301000"/>
            <a:ext cx="3137400" cy="6423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Flare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Roboto"/>
              <a:buChar char="-"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Moves and changes with beam → Beam effect - reason?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2" name="Google Shape;272;p29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73" name="Google Shape;273;p29"/>
          <p:cNvPicPr preferRelativeResize="0"/>
          <p:nvPr/>
        </p:nvPicPr>
        <p:blipFill rotWithShape="1">
          <a:blip r:embed="rId3">
            <a:alphaModFix/>
          </a:blip>
          <a:srcRect b="46910" l="0" r="0" t="0"/>
          <a:stretch/>
        </p:blipFill>
        <p:spPr>
          <a:xfrm>
            <a:off x="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9"/>
          <p:cNvPicPr preferRelativeResize="0"/>
          <p:nvPr/>
        </p:nvPicPr>
        <p:blipFill rotWithShape="1">
          <a:blip r:embed="rId4">
            <a:alphaModFix/>
          </a:blip>
          <a:srcRect b="46910" l="0" r="0" t="0"/>
          <a:stretch/>
        </p:blipFill>
        <p:spPr>
          <a:xfrm>
            <a:off x="4572000" y="1713458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9"/>
          <p:cNvPicPr preferRelativeResize="0"/>
          <p:nvPr/>
        </p:nvPicPr>
        <p:blipFill rotWithShape="1">
          <a:blip r:embed="rId5">
            <a:alphaModFix/>
          </a:blip>
          <a:srcRect b="46910" l="0" r="0" t="0"/>
          <a:stretch/>
        </p:blipFill>
        <p:spPr>
          <a:xfrm>
            <a:off x="457200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9"/>
          <p:cNvPicPr preferRelativeResize="0"/>
          <p:nvPr/>
        </p:nvPicPr>
        <p:blipFill rotWithShape="1">
          <a:blip r:embed="rId6">
            <a:alphaModFix/>
          </a:blip>
          <a:srcRect b="46910" l="0" r="0" t="0"/>
          <a:stretch/>
        </p:blipFill>
        <p:spPr>
          <a:xfrm>
            <a:off x="0" y="3164970"/>
            <a:ext cx="4572001" cy="155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9"/>
          <p:cNvSpPr txBox="1"/>
          <p:nvPr/>
        </p:nvSpPr>
        <p:spPr>
          <a:xfrm>
            <a:off x="4079400" y="2996250"/>
            <a:ext cx="890400" cy="52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 = 7.0 keV</a:t>
            </a:r>
            <a:endParaRPr b="1"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 = 0.4 A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8" name="Google Shape;278;p29"/>
          <p:cNvSpPr txBox="1"/>
          <p:nvPr/>
        </p:nvSpPr>
        <p:spPr>
          <a:xfrm>
            <a:off x="12718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2.5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9" name="Google Shape;279;p29"/>
          <p:cNvSpPr txBox="1"/>
          <p:nvPr/>
        </p:nvSpPr>
        <p:spPr>
          <a:xfrm>
            <a:off x="1271850" y="345390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3.6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p29"/>
          <p:cNvSpPr txBox="1"/>
          <p:nvPr/>
        </p:nvSpPr>
        <p:spPr>
          <a:xfrm>
            <a:off x="5996250" y="3383950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5.0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29"/>
          <p:cNvSpPr txBox="1"/>
          <p:nvPr/>
        </p:nvSpPr>
        <p:spPr>
          <a:xfrm>
            <a:off x="5996250" y="1953525"/>
            <a:ext cx="9486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r_in = 4.1 mm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82" name="Google Shape;282;p29"/>
          <p:cNvCxnSpPr/>
          <p:nvPr/>
        </p:nvCxnSpPr>
        <p:spPr>
          <a:xfrm flipH="1">
            <a:off x="1201350" y="1137975"/>
            <a:ext cx="1547100" cy="13110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3" name="Google Shape;283;p29"/>
          <p:cNvCxnSpPr/>
          <p:nvPr/>
        </p:nvCxnSpPr>
        <p:spPr>
          <a:xfrm flipH="1">
            <a:off x="1145625" y="1161150"/>
            <a:ext cx="1741800" cy="25848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4" name="Google Shape;284;p29"/>
          <p:cNvCxnSpPr/>
          <p:nvPr/>
        </p:nvCxnSpPr>
        <p:spPr>
          <a:xfrm>
            <a:off x="3174625" y="1059225"/>
            <a:ext cx="2130900" cy="12879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5" name="Google Shape;285;p29"/>
          <p:cNvCxnSpPr/>
          <p:nvPr/>
        </p:nvCxnSpPr>
        <p:spPr>
          <a:xfrm>
            <a:off x="3044900" y="1133350"/>
            <a:ext cx="2260500" cy="24831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0"/>
          <p:cNvSpPr txBox="1"/>
          <p:nvPr>
            <p:ph idx="1" type="body"/>
          </p:nvPr>
        </p:nvSpPr>
        <p:spPr>
          <a:xfrm>
            <a:off x="417200" y="927604"/>
            <a:ext cx="7470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◉"/>
            </a:pPr>
            <a:r>
              <a:rPr lang="en" sz="2000"/>
              <a:t>BGC interaction chamber kept at EBTS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◉"/>
            </a:pPr>
            <a:r>
              <a:rPr lang="en" sz="2000"/>
              <a:t>Identical condition to BGC at EBTS - No magnets moved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◉"/>
            </a:pPr>
            <a:r>
              <a:rPr lang="en" sz="2000"/>
              <a:t>New holder and OTR screen manufactured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◉"/>
            </a:pPr>
            <a:r>
              <a:rPr lang="en" sz="2000"/>
              <a:t>Assembled and installed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◉"/>
            </a:pPr>
            <a:r>
              <a:rPr lang="en" sz="2000"/>
              <a:t>Ready for measurements starting next week</a:t>
            </a:r>
            <a:endParaRPr sz="2000"/>
          </a:p>
        </p:txBody>
      </p:sp>
      <p:sp>
        <p:nvSpPr>
          <p:cNvPr id="291" name="Google Shape;291;p30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292" name="Google Shape;292;p30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set of BTV experiments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298" name="Google Shape;298;p31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CLEAR proposal</a:t>
            </a:r>
            <a:endParaRPr/>
          </a:p>
        </p:txBody>
      </p:sp>
      <p:sp>
        <p:nvSpPr>
          <p:cNvPr id="299" name="Google Shape;299;p31"/>
          <p:cNvSpPr/>
          <p:nvPr/>
        </p:nvSpPr>
        <p:spPr>
          <a:xfrm>
            <a:off x="641582" y="2229537"/>
            <a:ext cx="1397112" cy="171339"/>
          </a:xfrm>
          <a:custGeom>
            <a:rect b="b" l="l" r="r" t="t"/>
            <a:pathLst>
              <a:path extrusionOk="0" h="7847" w="63985">
                <a:moveTo>
                  <a:pt x="2679" y="703"/>
                </a:moveTo>
                <a:cubicBezTo>
                  <a:pt x="2429" y="846"/>
                  <a:pt x="2167" y="1179"/>
                  <a:pt x="1917" y="1429"/>
                </a:cubicBezTo>
                <a:lnTo>
                  <a:pt x="1334" y="703"/>
                </a:lnTo>
                <a:close/>
                <a:moveTo>
                  <a:pt x="4239" y="703"/>
                </a:moveTo>
                <a:cubicBezTo>
                  <a:pt x="3703" y="1143"/>
                  <a:pt x="3167" y="1774"/>
                  <a:pt x="2644" y="2322"/>
                </a:cubicBezTo>
                <a:lnTo>
                  <a:pt x="2048" y="1572"/>
                </a:lnTo>
                <a:cubicBezTo>
                  <a:pt x="2358" y="1262"/>
                  <a:pt x="2667" y="1000"/>
                  <a:pt x="2977" y="703"/>
                </a:cubicBezTo>
                <a:close/>
                <a:moveTo>
                  <a:pt x="6215" y="703"/>
                </a:moveTo>
                <a:cubicBezTo>
                  <a:pt x="5299" y="1596"/>
                  <a:pt x="4394" y="2477"/>
                  <a:pt x="3501" y="3394"/>
                </a:cubicBezTo>
                <a:lnTo>
                  <a:pt x="2917" y="2655"/>
                </a:lnTo>
                <a:cubicBezTo>
                  <a:pt x="3572" y="2001"/>
                  <a:pt x="4227" y="1298"/>
                  <a:pt x="4882" y="703"/>
                </a:cubicBezTo>
                <a:close/>
                <a:moveTo>
                  <a:pt x="22134" y="703"/>
                </a:moveTo>
                <a:cubicBezTo>
                  <a:pt x="19979" y="2786"/>
                  <a:pt x="17824" y="5037"/>
                  <a:pt x="15681" y="7239"/>
                </a:cubicBezTo>
                <a:lnTo>
                  <a:pt x="14204" y="7227"/>
                </a:lnTo>
                <a:cubicBezTo>
                  <a:pt x="16467" y="5025"/>
                  <a:pt x="18765" y="2786"/>
                  <a:pt x="21051" y="703"/>
                </a:cubicBezTo>
                <a:close/>
                <a:moveTo>
                  <a:pt x="54079" y="703"/>
                </a:moveTo>
                <a:cubicBezTo>
                  <a:pt x="51828" y="2786"/>
                  <a:pt x="49578" y="5049"/>
                  <a:pt x="47328" y="7239"/>
                </a:cubicBezTo>
                <a:lnTo>
                  <a:pt x="46447" y="7227"/>
                </a:lnTo>
                <a:cubicBezTo>
                  <a:pt x="48578" y="5037"/>
                  <a:pt x="50697" y="2786"/>
                  <a:pt x="52840" y="703"/>
                </a:cubicBezTo>
                <a:close/>
                <a:moveTo>
                  <a:pt x="61079" y="1203"/>
                </a:moveTo>
                <a:lnTo>
                  <a:pt x="61651" y="1941"/>
                </a:lnTo>
                <a:cubicBezTo>
                  <a:pt x="59948" y="3691"/>
                  <a:pt x="58270" y="5453"/>
                  <a:pt x="56591" y="7239"/>
                </a:cubicBezTo>
                <a:lnTo>
                  <a:pt x="55579" y="7239"/>
                </a:lnTo>
                <a:cubicBezTo>
                  <a:pt x="55885" y="6944"/>
                  <a:pt x="56190" y="6604"/>
                  <a:pt x="56495" y="6299"/>
                </a:cubicBezTo>
                <a:cubicBezTo>
                  <a:pt x="58091" y="4668"/>
                  <a:pt x="59567" y="2917"/>
                  <a:pt x="61079" y="1203"/>
                </a:cubicBezTo>
                <a:close/>
                <a:moveTo>
                  <a:pt x="8013" y="703"/>
                </a:moveTo>
                <a:cubicBezTo>
                  <a:pt x="5858" y="2786"/>
                  <a:pt x="3703" y="5013"/>
                  <a:pt x="1584" y="7251"/>
                </a:cubicBezTo>
                <a:lnTo>
                  <a:pt x="1334" y="7251"/>
                </a:lnTo>
                <a:lnTo>
                  <a:pt x="3941" y="3941"/>
                </a:lnTo>
                <a:lnTo>
                  <a:pt x="3703" y="3667"/>
                </a:lnTo>
                <a:cubicBezTo>
                  <a:pt x="4691" y="2655"/>
                  <a:pt x="5680" y="1596"/>
                  <a:pt x="6680" y="703"/>
                </a:cubicBezTo>
                <a:close/>
                <a:moveTo>
                  <a:pt x="9835" y="703"/>
                </a:moveTo>
                <a:cubicBezTo>
                  <a:pt x="7597" y="2786"/>
                  <a:pt x="5358" y="5013"/>
                  <a:pt x="3144" y="7251"/>
                </a:cubicBezTo>
                <a:lnTo>
                  <a:pt x="2084" y="7251"/>
                </a:lnTo>
                <a:cubicBezTo>
                  <a:pt x="4370" y="5013"/>
                  <a:pt x="6644" y="2786"/>
                  <a:pt x="8906" y="703"/>
                </a:cubicBezTo>
                <a:close/>
                <a:moveTo>
                  <a:pt x="11240" y="703"/>
                </a:moveTo>
                <a:cubicBezTo>
                  <a:pt x="9109" y="2786"/>
                  <a:pt x="6989" y="5013"/>
                  <a:pt x="4906" y="7251"/>
                </a:cubicBezTo>
                <a:lnTo>
                  <a:pt x="3453" y="7251"/>
                </a:lnTo>
                <a:cubicBezTo>
                  <a:pt x="5703" y="5013"/>
                  <a:pt x="7930" y="2786"/>
                  <a:pt x="10168" y="703"/>
                </a:cubicBezTo>
                <a:close/>
                <a:moveTo>
                  <a:pt x="13026" y="703"/>
                </a:moveTo>
                <a:cubicBezTo>
                  <a:pt x="10859" y="2786"/>
                  <a:pt x="8716" y="5013"/>
                  <a:pt x="6608" y="7251"/>
                </a:cubicBezTo>
                <a:lnTo>
                  <a:pt x="5406" y="7251"/>
                </a:lnTo>
                <a:cubicBezTo>
                  <a:pt x="7489" y="5013"/>
                  <a:pt x="9561" y="2786"/>
                  <a:pt x="11645" y="703"/>
                </a:cubicBezTo>
                <a:close/>
                <a:moveTo>
                  <a:pt x="16038" y="703"/>
                </a:moveTo>
                <a:cubicBezTo>
                  <a:pt x="13752" y="2786"/>
                  <a:pt x="11430" y="5013"/>
                  <a:pt x="9144" y="7251"/>
                </a:cubicBezTo>
                <a:lnTo>
                  <a:pt x="7096" y="7251"/>
                </a:lnTo>
                <a:cubicBezTo>
                  <a:pt x="9216" y="5013"/>
                  <a:pt x="11347" y="2786"/>
                  <a:pt x="13490" y="703"/>
                </a:cubicBezTo>
                <a:close/>
                <a:moveTo>
                  <a:pt x="16348" y="667"/>
                </a:moveTo>
                <a:lnTo>
                  <a:pt x="18372" y="679"/>
                </a:lnTo>
                <a:cubicBezTo>
                  <a:pt x="16062" y="2870"/>
                  <a:pt x="13752" y="5013"/>
                  <a:pt x="11454" y="7251"/>
                </a:cubicBezTo>
                <a:lnTo>
                  <a:pt x="9621" y="7251"/>
                </a:lnTo>
                <a:cubicBezTo>
                  <a:pt x="11859" y="5013"/>
                  <a:pt x="14109" y="2870"/>
                  <a:pt x="16348" y="667"/>
                </a:cubicBezTo>
                <a:close/>
                <a:moveTo>
                  <a:pt x="20658" y="703"/>
                </a:moveTo>
                <a:cubicBezTo>
                  <a:pt x="18336" y="2786"/>
                  <a:pt x="15979" y="5013"/>
                  <a:pt x="13740" y="7251"/>
                </a:cubicBezTo>
                <a:lnTo>
                  <a:pt x="11835" y="7251"/>
                </a:lnTo>
                <a:cubicBezTo>
                  <a:pt x="14085" y="5013"/>
                  <a:pt x="16336" y="2786"/>
                  <a:pt x="18586" y="703"/>
                </a:cubicBezTo>
                <a:close/>
                <a:moveTo>
                  <a:pt x="24122" y="703"/>
                </a:moveTo>
                <a:cubicBezTo>
                  <a:pt x="21944" y="2786"/>
                  <a:pt x="19777" y="5013"/>
                  <a:pt x="17610" y="7251"/>
                </a:cubicBezTo>
                <a:lnTo>
                  <a:pt x="15824" y="7251"/>
                </a:lnTo>
                <a:cubicBezTo>
                  <a:pt x="18014" y="5013"/>
                  <a:pt x="20229" y="2786"/>
                  <a:pt x="22444" y="703"/>
                </a:cubicBezTo>
                <a:close/>
                <a:moveTo>
                  <a:pt x="25420" y="703"/>
                </a:moveTo>
                <a:cubicBezTo>
                  <a:pt x="23229" y="2786"/>
                  <a:pt x="21122" y="5013"/>
                  <a:pt x="19038" y="7251"/>
                </a:cubicBezTo>
                <a:lnTo>
                  <a:pt x="17955" y="7251"/>
                </a:lnTo>
                <a:cubicBezTo>
                  <a:pt x="20098" y="5013"/>
                  <a:pt x="22265" y="2786"/>
                  <a:pt x="24444" y="703"/>
                </a:cubicBezTo>
                <a:close/>
                <a:moveTo>
                  <a:pt x="27956" y="703"/>
                </a:moveTo>
                <a:cubicBezTo>
                  <a:pt x="27456" y="1143"/>
                  <a:pt x="26944" y="1667"/>
                  <a:pt x="26456" y="2155"/>
                </a:cubicBezTo>
                <a:cubicBezTo>
                  <a:pt x="24730" y="3858"/>
                  <a:pt x="23003" y="5465"/>
                  <a:pt x="21277" y="7251"/>
                </a:cubicBezTo>
                <a:lnTo>
                  <a:pt x="19348" y="7251"/>
                </a:lnTo>
                <a:cubicBezTo>
                  <a:pt x="21086" y="5310"/>
                  <a:pt x="22848" y="3548"/>
                  <a:pt x="24658" y="1762"/>
                </a:cubicBezTo>
                <a:cubicBezTo>
                  <a:pt x="25015" y="1393"/>
                  <a:pt x="25384" y="1000"/>
                  <a:pt x="25754" y="703"/>
                </a:cubicBezTo>
                <a:close/>
                <a:moveTo>
                  <a:pt x="30183" y="703"/>
                </a:moveTo>
                <a:cubicBezTo>
                  <a:pt x="29599" y="1298"/>
                  <a:pt x="29004" y="1893"/>
                  <a:pt x="28421" y="2501"/>
                </a:cubicBezTo>
                <a:cubicBezTo>
                  <a:pt x="26897" y="4096"/>
                  <a:pt x="25349" y="5608"/>
                  <a:pt x="23801" y="7251"/>
                </a:cubicBezTo>
                <a:lnTo>
                  <a:pt x="21467" y="7251"/>
                </a:lnTo>
                <a:cubicBezTo>
                  <a:pt x="22944" y="5763"/>
                  <a:pt x="24420" y="4429"/>
                  <a:pt x="25849" y="3001"/>
                </a:cubicBezTo>
                <a:cubicBezTo>
                  <a:pt x="26611" y="2227"/>
                  <a:pt x="27397" y="1441"/>
                  <a:pt x="28171" y="703"/>
                </a:cubicBezTo>
                <a:close/>
                <a:moveTo>
                  <a:pt x="33100" y="703"/>
                </a:moveTo>
                <a:cubicBezTo>
                  <a:pt x="31635" y="2191"/>
                  <a:pt x="30159" y="3632"/>
                  <a:pt x="28671" y="5084"/>
                </a:cubicBezTo>
                <a:cubicBezTo>
                  <a:pt x="27932" y="5811"/>
                  <a:pt x="27194" y="6501"/>
                  <a:pt x="26456" y="7251"/>
                </a:cubicBezTo>
                <a:lnTo>
                  <a:pt x="24087" y="7251"/>
                </a:lnTo>
                <a:cubicBezTo>
                  <a:pt x="25587" y="5608"/>
                  <a:pt x="27075" y="4179"/>
                  <a:pt x="28563" y="2632"/>
                </a:cubicBezTo>
                <a:cubicBezTo>
                  <a:pt x="29183" y="1977"/>
                  <a:pt x="29825" y="1298"/>
                  <a:pt x="30468" y="703"/>
                </a:cubicBezTo>
                <a:close/>
                <a:moveTo>
                  <a:pt x="35005" y="703"/>
                </a:moveTo>
                <a:cubicBezTo>
                  <a:pt x="33219" y="2489"/>
                  <a:pt x="31397" y="4358"/>
                  <a:pt x="29516" y="6132"/>
                </a:cubicBezTo>
                <a:cubicBezTo>
                  <a:pt x="29123" y="6501"/>
                  <a:pt x="28742" y="6799"/>
                  <a:pt x="28349" y="7251"/>
                </a:cubicBezTo>
                <a:lnTo>
                  <a:pt x="26789" y="7251"/>
                </a:lnTo>
                <a:cubicBezTo>
                  <a:pt x="29040" y="5013"/>
                  <a:pt x="31290" y="2786"/>
                  <a:pt x="33528" y="703"/>
                </a:cubicBezTo>
                <a:close/>
                <a:moveTo>
                  <a:pt x="36314" y="703"/>
                </a:moveTo>
                <a:cubicBezTo>
                  <a:pt x="34576" y="2334"/>
                  <a:pt x="32838" y="4120"/>
                  <a:pt x="31099" y="5834"/>
                </a:cubicBezTo>
                <a:cubicBezTo>
                  <a:pt x="30611" y="6299"/>
                  <a:pt x="30135" y="6799"/>
                  <a:pt x="29647" y="7251"/>
                </a:cubicBezTo>
                <a:lnTo>
                  <a:pt x="28635" y="7251"/>
                </a:lnTo>
                <a:cubicBezTo>
                  <a:pt x="28730" y="7096"/>
                  <a:pt x="28825" y="7061"/>
                  <a:pt x="28933" y="6965"/>
                </a:cubicBezTo>
                <a:cubicBezTo>
                  <a:pt x="31111" y="4918"/>
                  <a:pt x="33243" y="2786"/>
                  <a:pt x="35362" y="703"/>
                </a:cubicBezTo>
                <a:close/>
                <a:moveTo>
                  <a:pt x="37684" y="703"/>
                </a:moveTo>
                <a:cubicBezTo>
                  <a:pt x="35540" y="2786"/>
                  <a:pt x="33397" y="5013"/>
                  <a:pt x="31266" y="7251"/>
                </a:cubicBezTo>
                <a:lnTo>
                  <a:pt x="29897" y="7251"/>
                </a:lnTo>
                <a:cubicBezTo>
                  <a:pt x="30099" y="6954"/>
                  <a:pt x="30290" y="6870"/>
                  <a:pt x="30480" y="6680"/>
                </a:cubicBezTo>
                <a:cubicBezTo>
                  <a:pt x="32516" y="4679"/>
                  <a:pt x="34576" y="2632"/>
                  <a:pt x="36636" y="703"/>
                </a:cubicBezTo>
                <a:close/>
                <a:moveTo>
                  <a:pt x="39601" y="703"/>
                </a:moveTo>
                <a:cubicBezTo>
                  <a:pt x="37600" y="2632"/>
                  <a:pt x="35600" y="4608"/>
                  <a:pt x="33647" y="6596"/>
                </a:cubicBezTo>
                <a:cubicBezTo>
                  <a:pt x="33433" y="6811"/>
                  <a:pt x="33231" y="6954"/>
                  <a:pt x="33028" y="7251"/>
                </a:cubicBezTo>
                <a:lnTo>
                  <a:pt x="32278" y="7251"/>
                </a:lnTo>
                <a:cubicBezTo>
                  <a:pt x="34421" y="5013"/>
                  <a:pt x="36564" y="2786"/>
                  <a:pt x="38684" y="703"/>
                </a:cubicBezTo>
                <a:close/>
                <a:moveTo>
                  <a:pt x="41541" y="703"/>
                </a:moveTo>
                <a:cubicBezTo>
                  <a:pt x="39374" y="2786"/>
                  <a:pt x="37195" y="5013"/>
                  <a:pt x="35005" y="7251"/>
                </a:cubicBezTo>
                <a:lnTo>
                  <a:pt x="33338" y="7251"/>
                </a:lnTo>
                <a:cubicBezTo>
                  <a:pt x="33493" y="7096"/>
                  <a:pt x="33647" y="6930"/>
                  <a:pt x="33814" y="6763"/>
                </a:cubicBezTo>
                <a:cubicBezTo>
                  <a:pt x="35814" y="4703"/>
                  <a:pt x="37898" y="2632"/>
                  <a:pt x="39993" y="703"/>
                </a:cubicBezTo>
                <a:close/>
                <a:moveTo>
                  <a:pt x="44327" y="703"/>
                </a:moveTo>
                <a:cubicBezTo>
                  <a:pt x="42029" y="2786"/>
                  <a:pt x="39720" y="5013"/>
                  <a:pt x="37422" y="7251"/>
                </a:cubicBezTo>
                <a:lnTo>
                  <a:pt x="35445" y="7251"/>
                </a:lnTo>
                <a:cubicBezTo>
                  <a:pt x="37672" y="5013"/>
                  <a:pt x="39922" y="2786"/>
                  <a:pt x="42160" y="703"/>
                </a:cubicBezTo>
                <a:close/>
                <a:moveTo>
                  <a:pt x="46208" y="703"/>
                </a:moveTo>
                <a:cubicBezTo>
                  <a:pt x="43982" y="2786"/>
                  <a:pt x="41744" y="5013"/>
                  <a:pt x="39481" y="7251"/>
                </a:cubicBezTo>
                <a:lnTo>
                  <a:pt x="37684" y="7251"/>
                </a:lnTo>
                <a:cubicBezTo>
                  <a:pt x="39993" y="5013"/>
                  <a:pt x="42315" y="2786"/>
                  <a:pt x="44613" y="703"/>
                </a:cubicBezTo>
                <a:close/>
                <a:moveTo>
                  <a:pt x="49030" y="703"/>
                </a:moveTo>
                <a:cubicBezTo>
                  <a:pt x="46828" y="2786"/>
                  <a:pt x="44649" y="5013"/>
                  <a:pt x="42458" y="7251"/>
                </a:cubicBezTo>
                <a:lnTo>
                  <a:pt x="39791" y="7251"/>
                </a:lnTo>
                <a:cubicBezTo>
                  <a:pt x="42053" y="5013"/>
                  <a:pt x="44303" y="2786"/>
                  <a:pt x="46530" y="703"/>
                </a:cubicBezTo>
                <a:close/>
                <a:moveTo>
                  <a:pt x="50792" y="703"/>
                </a:moveTo>
                <a:cubicBezTo>
                  <a:pt x="50721" y="703"/>
                  <a:pt x="50650" y="846"/>
                  <a:pt x="50578" y="917"/>
                </a:cubicBezTo>
                <a:cubicBezTo>
                  <a:pt x="48483" y="3048"/>
                  <a:pt x="46363" y="5168"/>
                  <a:pt x="44244" y="7251"/>
                </a:cubicBezTo>
                <a:lnTo>
                  <a:pt x="42744" y="7251"/>
                </a:lnTo>
                <a:cubicBezTo>
                  <a:pt x="44970" y="5013"/>
                  <a:pt x="47185" y="2786"/>
                  <a:pt x="49411" y="703"/>
                </a:cubicBezTo>
                <a:close/>
                <a:moveTo>
                  <a:pt x="52662" y="703"/>
                </a:moveTo>
                <a:cubicBezTo>
                  <a:pt x="51733" y="1596"/>
                  <a:pt x="50804" y="2691"/>
                  <a:pt x="49852" y="3656"/>
                </a:cubicBezTo>
                <a:cubicBezTo>
                  <a:pt x="48661" y="4858"/>
                  <a:pt x="47471" y="6061"/>
                  <a:pt x="46280" y="7251"/>
                </a:cubicBezTo>
                <a:lnTo>
                  <a:pt x="44613" y="7251"/>
                </a:lnTo>
                <a:cubicBezTo>
                  <a:pt x="46673" y="5168"/>
                  <a:pt x="48721" y="3167"/>
                  <a:pt x="50769" y="1108"/>
                </a:cubicBezTo>
                <a:cubicBezTo>
                  <a:pt x="50900" y="977"/>
                  <a:pt x="51031" y="846"/>
                  <a:pt x="51161" y="703"/>
                </a:cubicBezTo>
                <a:close/>
                <a:moveTo>
                  <a:pt x="56781" y="703"/>
                </a:moveTo>
                <a:cubicBezTo>
                  <a:pt x="54579" y="2786"/>
                  <a:pt x="52376" y="5013"/>
                  <a:pt x="50149" y="7251"/>
                </a:cubicBezTo>
                <a:lnTo>
                  <a:pt x="48090" y="7251"/>
                </a:lnTo>
                <a:cubicBezTo>
                  <a:pt x="50280" y="5013"/>
                  <a:pt x="52459" y="2786"/>
                  <a:pt x="54638" y="703"/>
                </a:cubicBezTo>
                <a:close/>
                <a:moveTo>
                  <a:pt x="58484" y="703"/>
                </a:moveTo>
                <a:cubicBezTo>
                  <a:pt x="56365" y="2929"/>
                  <a:pt x="54186" y="5013"/>
                  <a:pt x="51983" y="7251"/>
                </a:cubicBezTo>
                <a:lnTo>
                  <a:pt x="50471" y="7251"/>
                </a:lnTo>
                <a:cubicBezTo>
                  <a:pt x="52709" y="5013"/>
                  <a:pt x="54924" y="2786"/>
                  <a:pt x="57138" y="703"/>
                </a:cubicBezTo>
                <a:close/>
                <a:moveTo>
                  <a:pt x="59651" y="703"/>
                </a:moveTo>
                <a:cubicBezTo>
                  <a:pt x="58210" y="2191"/>
                  <a:pt x="56805" y="3929"/>
                  <a:pt x="55329" y="5501"/>
                </a:cubicBezTo>
                <a:cubicBezTo>
                  <a:pt x="54793" y="6084"/>
                  <a:pt x="54233" y="6656"/>
                  <a:pt x="53686" y="7251"/>
                </a:cubicBezTo>
                <a:lnTo>
                  <a:pt x="52566" y="7251"/>
                </a:lnTo>
                <a:cubicBezTo>
                  <a:pt x="54757" y="5013"/>
                  <a:pt x="56924" y="2929"/>
                  <a:pt x="58996" y="703"/>
                </a:cubicBezTo>
                <a:close/>
                <a:moveTo>
                  <a:pt x="60663" y="703"/>
                </a:moveTo>
                <a:lnTo>
                  <a:pt x="60901" y="977"/>
                </a:lnTo>
                <a:cubicBezTo>
                  <a:pt x="59377" y="2703"/>
                  <a:pt x="57912" y="4501"/>
                  <a:pt x="56329" y="6156"/>
                </a:cubicBezTo>
                <a:cubicBezTo>
                  <a:pt x="55984" y="6513"/>
                  <a:pt x="55626" y="6799"/>
                  <a:pt x="55281" y="7251"/>
                </a:cubicBezTo>
                <a:lnTo>
                  <a:pt x="53876" y="7251"/>
                </a:lnTo>
                <a:cubicBezTo>
                  <a:pt x="55936" y="5013"/>
                  <a:pt x="57960" y="2786"/>
                  <a:pt x="59996" y="703"/>
                </a:cubicBezTo>
                <a:close/>
                <a:moveTo>
                  <a:pt x="61829" y="2167"/>
                </a:moveTo>
                <a:lnTo>
                  <a:pt x="62675" y="3251"/>
                </a:lnTo>
                <a:cubicBezTo>
                  <a:pt x="61532" y="4608"/>
                  <a:pt x="60353" y="5906"/>
                  <a:pt x="59162" y="7251"/>
                </a:cubicBezTo>
                <a:lnTo>
                  <a:pt x="57007" y="7251"/>
                </a:lnTo>
                <a:cubicBezTo>
                  <a:pt x="58615" y="5465"/>
                  <a:pt x="60222" y="3846"/>
                  <a:pt x="61829" y="2167"/>
                </a:cubicBezTo>
                <a:close/>
                <a:moveTo>
                  <a:pt x="62830" y="3441"/>
                </a:moveTo>
                <a:lnTo>
                  <a:pt x="63175" y="3882"/>
                </a:lnTo>
                <a:lnTo>
                  <a:pt x="60651" y="7251"/>
                </a:lnTo>
                <a:lnTo>
                  <a:pt x="59532" y="7251"/>
                </a:lnTo>
                <a:cubicBezTo>
                  <a:pt x="60651" y="5906"/>
                  <a:pt x="61746" y="4715"/>
                  <a:pt x="62830" y="3441"/>
                </a:cubicBezTo>
                <a:close/>
                <a:moveTo>
                  <a:pt x="0" y="0"/>
                </a:moveTo>
                <a:lnTo>
                  <a:pt x="3120" y="3917"/>
                </a:lnTo>
                <a:lnTo>
                  <a:pt x="0" y="7847"/>
                </a:lnTo>
                <a:lnTo>
                  <a:pt x="60972" y="7847"/>
                </a:lnTo>
                <a:lnTo>
                  <a:pt x="63985" y="3846"/>
                </a:lnTo>
                <a:lnTo>
                  <a:pt x="60972" y="0"/>
                </a:ln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1"/>
          <p:cNvSpPr/>
          <p:nvPr/>
        </p:nvSpPr>
        <p:spPr>
          <a:xfrm>
            <a:off x="1286435" y="2345744"/>
            <a:ext cx="107406" cy="344229"/>
          </a:xfrm>
          <a:custGeom>
            <a:rect b="b" l="l" r="r" t="t"/>
            <a:pathLst>
              <a:path extrusionOk="0" h="15765" w="4919">
                <a:moveTo>
                  <a:pt x="2454" y="0"/>
                </a:moveTo>
                <a:cubicBezTo>
                  <a:pt x="1084" y="0"/>
                  <a:pt x="1" y="1108"/>
                  <a:pt x="1" y="2477"/>
                </a:cubicBezTo>
                <a:cubicBezTo>
                  <a:pt x="1" y="3727"/>
                  <a:pt x="977" y="4763"/>
                  <a:pt x="2168" y="4918"/>
                </a:cubicBezTo>
                <a:lnTo>
                  <a:pt x="2168" y="15764"/>
                </a:lnTo>
                <a:lnTo>
                  <a:pt x="2763" y="15764"/>
                </a:lnTo>
                <a:lnTo>
                  <a:pt x="2763" y="4918"/>
                </a:lnTo>
                <a:cubicBezTo>
                  <a:pt x="3954" y="4763"/>
                  <a:pt x="4918" y="3727"/>
                  <a:pt x="4918" y="2477"/>
                </a:cubicBezTo>
                <a:cubicBezTo>
                  <a:pt x="4918" y="1108"/>
                  <a:pt x="3823" y="0"/>
                  <a:pt x="2454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1"/>
          <p:cNvSpPr txBox="1"/>
          <p:nvPr/>
        </p:nvSpPr>
        <p:spPr>
          <a:xfrm>
            <a:off x="663025" y="1095425"/>
            <a:ext cx="1354200" cy="1048800"/>
          </a:xfrm>
          <a:prstGeom prst="rect">
            <a:avLst/>
          </a:prstGeom>
          <a:noFill/>
          <a:ln cap="flat" cmpd="sng" w="9525">
            <a:solidFill>
              <a:srgbClr val="5EB2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Bunched e-beam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- E = 200 MeV </a:t>
            </a:r>
            <a:endParaRPr sz="1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  ~ LHC injection </a:t>
            </a: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𝛾</a:t>
            </a:r>
            <a:endParaRPr sz="1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- Up to ~40 nC train</a:t>
            </a:r>
            <a:endParaRPr sz="1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- Size_tr ~ 2mm</a:t>
            </a:r>
            <a:endParaRPr sz="10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2" name="Google Shape;302;p31"/>
          <p:cNvSpPr txBox="1"/>
          <p:nvPr/>
        </p:nvSpPr>
        <p:spPr>
          <a:xfrm>
            <a:off x="663039" y="2684870"/>
            <a:ext cx="13542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CLEAR beam</a:t>
            </a:r>
            <a:endParaRPr sz="15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03" name="Google Shape;303;p31"/>
          <p:cNvSpPr/>
          <p:nvPr/>
        </p:nvSpPr>
        <p:spPr>
          <a:xfrm>
            <a:off x="3524905" y="1881831"/>
            <a:ext cx="292921" cy="504975"/>
          </a:xfrm>
          <a:custGeom>
            <a:rect b="b" l="l" r="r" t="t"/>
            <a:pathLst>
              <a:path extrusionOk="0" h="16648" w="9657">
                <a:moveTo>
                  <a:pt x="384" y="1"/>
                </a:moveTo>
                <a:cubicBezTo>
                  <a:pt x="270" y="1"/>
                  <a:pt x="158" y="56"/>
                  <a:pt x="96" y="157"/>
                </a:cubicBezTo>
                <a:cubicBezTo>
                  <a:pt x="1" y="324"/>
                  <a:pt x="48" y="526"/>
                  <a:pt x="203" y="621"/>
                </a:cubicBezTo>
                <a:cubicBezTo>
                  <a:pt x="5692" y="4003"/>
                  <a:pt x="8978" y="9861"/>
                  <a:pt x="8978" y="16302"/>
                </a:cubicBezTo>
                <a:cubicBezTo>
                  <a:pt x="8978" y="16492"/>
                  <a:pt x="9121" y="16647"/>
                  <a:pt x="9311" y="16647"/>
                </a:cubicBezTo>
                <a:cubicBezTo>
                  <a:pt x="9502" y="16647"/>
                  <a:pt x="9657" y="16492"/>
                  <a:pt x="9657" y="16302"/>
                </a:cubicBezTo>
                <a:cubicBezTo>
                  <a:pt x="9657" y="9623"/>
                  <a:pt x="6251" y="3550"/>
                  <a:pt x="560" y="50"/>
                </a:cubicBezTo>
                <a:cubicBezTo>
                  <a:pt x="506" y="17"/>
                  <a:pt x="445" y="1"/>
                  <a:pt x="384" y="1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4" name="Google Shape;304;p31"/>
          <p:cNvSpPr/>
          <p:nvPr/>
        </p:nvSpPr>
        <p:spPr>
          <a:xfrm>
            <a:off x="2661020" y="1881831"/>
            <a:ext cx="292921" cy="988900"/>
          </a:xfrm>
          <a:custGeom>
            <a:rect b="b" l="l" r="r" t="t"/>
            <a:pathLst>
              <a:path extrusionOk="0" h="32602" w="9657">
                <a:moveTo>
                  <a:pt x="9273" y="1"/>
                </a:moveTo>
                <a:cubicBezTo>
                  <a:pt x="9212" y="1"/>
                  <a:pt x="9151" y="17"/>
                  <a:pt x="9097" y="50"/>
                </a:cubicBezTo>
                <a:cubicBezTo>
                  <a:pt x="3394" y="3550"/>
                  <a:pt x="1" y="9623"/>
                  <a:pt x="1" y="16302"/>
                </a:cubicBezTo>
                <a:cubicBezTo>
                  <a:pt x="1" y="22981"/>
                  <a:pt x="3394" y="29053"/>
                  <a:pt x="9097" y="32554"/>
                </a:cubicBezTo>
                <a:cubicBezTo>
                  <a:pt x="9145" y="32590"/>
                  <a:pt x="9204" y="32602"/>
                  <a:pt x="9264" y="32602"/>
                </a:cubicBezTo>
                <a:cubicBezTo>
                  <a:pt x="9383" y="32602"/>
                  <a:pt x="9490" y="32554"/>
                  <a:pt x="9562" y="32447"/>
                </a:cubicBezTo>
                <a:cubicBezTo>
                  <a:pt x="9657" y="32292"/>
                  <a:pt x="9609" y="32078"/>
                  <a:pt x="9442" y="31982"/>
                </a:cubicBezTo>
                <a:cubicBezTo>
                  <a:pt x="3954" y="28601"/>
                  <a:pt x="679" y="22743"/>
                  <a:pt x="679" y="16302"/>
                </a:cubicBezTo>
                <a:cubicBezTo>
                  <a:pt x="679" y="9861"/>
                  <a:pt x="3954" y="4003"/>
                  <a:pt x="9442" y="621"/>
                </a:cubicBezTo>
                <a:cubicBezTo>
                  <a:pt x="9609" y="526"/>
                  <a:pt x="9657" y="324"/>
                  <a:pt x="9562" y="157"/>
                </a:cubicBezTo>
                <a:cubicBezTo>
                  <a:pt x="9499" y="56"/>
                  <a:pt x="9387" y="1"/>
                  <a:pt x="9273" y="1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5" name="Google Shape;305;p31"/>
          <p:cNvSpPr/>
          <p:nvPr/>
        </p:nvSpPr>
        <p:spPr>
          <a:xfrm>
            <a:off x="3524905" y="2366190"/>
            <a:ext cx="292921" cy="504551"/>
          </a:xfrm>
          <a:custGeom>
            <a:rect b="b" l="l" r="r" t="t"/>
            <a:pathLst>
              <a:path extrusionOk="0" h="16634" w="9657">
                <a:moveTo>
                  <a:pt x="9311" y="1"/>
                </a:moveTo>
                <a:cubicBezTo>
                  <a:pt x="9121" y="1"/>
                  <a:pt x="8978" y="143"/>
                  <a:pt x="8978" y="334"/>
                </a:cubicBezTo>
                <a:cubicBezTo>
                  <a:pt x="8978" y="6775"/>
                  <a:pt x="5692" y="12633"/>
                  <a:pt x="203" y="16014"/>
                </a:cubicBezTo>
                <a:cubicBezTo>
                  <a:pt x="48" y="16110"/>
                  <a:pt x="1" y="16324"/>
                  <a:pt x="96" y="16479"/>
                </a:cubicBezTo>
                <a:cubicBezTo>
                  <a:pt x="155" y="16586"/>
                  <a:pt x="274" y="16634"/>
                  <a:pt x="382" y="16634"/>
                </a:cubicBezTo>
                <a:cubicBezTo>
                  <a:pt x="441" y="16634"/>
                  <a:pt x="501" y="16622"/>
                  <a:pt x="560" y="16586"/>
                </a:cubicBezTo>
                <a:cubicBezTo>
                  <a:pt x="6251" y="13085"/>
                  <a:pt x="9657" y="7013"/>
                  <a:pt x="9657" y="334"/>
                </a:cubicBezTo>
                <a:cubicBezTo>
                  <a:pt x="9657" y="143"/>
                  <a:pt x="9502" y="1"/>
                  <a:pt x="9311" y="1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6" name="Google Shape;306;p31"/>
          <p:cNvSpPr/>
          <p:nvPr/>
        </p:nvSpPr>
        <p:spPr>
          <a:xfrm>
            <a:off x="2749866" y="1886927"/>
            <a:ext cx="978739" cy="978739"/>
          </a:xfrm>
          <a:custGeom>
            <a:rect b="b" l="l" r="r" t="t"/>
            <a:pathLst>
              <a:path extrusionOk="0" h="32267" w="32267">
                <a:moveTo>
                  <a:pt x="16134" y="334"/>
                </a:moveTo>
                <a:cubicBezTo>
                  <a:pt x="24849" y="334"/>
                  <a:pt x="31933" y="7430"/>
                  <a:pt x="31933" y="16134"/>
                </a:cubicBezTo>
                <a:cubicBezTo>
                  <a:pt x="31933" y="24849"/>
                  <a:pt x="24849" y="31933"/>
                  <a:pt x="16134" y="31933"/>
                </a:cubicBezTo>
                <a:cubicBezTo>
                  <a:pt x="7430" y="31933"/>
                  <a:pt x="346" y="24849"/>
                  <a:pt x="346" y="16134"/>
                </a:cubicBezTo>
                <a:cubicBezTo>
                  <a:pt x="346" y="7430"/>
                  <a:pt x="7430" y="334"/>
                  <a:pt x="16134" y="334"/>
                </a:cubicBezTo>
                <a:close/>
                <a:moveTo>
                  <a:pt x="16134" y="1"/>
                </a:moveTo>
                <a:cubicBezTo>
                  <a:pt x="7240" y="1"/>
                  <a:pt x="1" y="7240"/>
                  <a:pt x="1" y="16134"/>
                </a:cubicBezTo>
                <a:cubicBezTo>
                  <a:pt x="1" y="25028"/>
                  <a:pt x="7240" y="32267"/>
                  <a:pt x="16134" y="32267"/>
                </a:cubicBezTo>
                <a:cubicBezTo>
                  <a:pt x="25028" y="32267"/>
                  <a:pt x="32267" y="25028"/>
                  <a:pt x="32267" y="16134"/>
                </a:cubicBezTo>
                <a:cubicBezTo>
                  <a:pt x="32267" y="7240"/>
                  <a:pt x="25028" y="1"/>
                  <a:pt x="16134" y="1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7" name="Google Shape;307;p31"/>
          <p:cNvSpPr/>
          <p:nvPr/>
        </p:nvSpPr>
        <p:spPr>
          <a:xfrm>
            <a:off x="2905899" y="2043324"/>
            <a:ext cx="666708" cy="667072"/>
          </a:xfrm>
          <a:custGeom>
            <a:rect b="b" l="l" r="r" t="t"/>
            <a:pathLst>
              <a:path extrusionOk="0" h="21992" w="21980">
                <a:moveTo>
                  <a:pt x="10990" y="0"/>
                </a:moveTo>
                <a:cubicBezTo>
                  <a:pt x="4918" y="0"/>
                  <a:pt x="0" y="4930"/>
                  <a:pt x="0" y="11002"/>
                </a:cubicBezTo>
                <a:cubicBezTo>
                  <a:pt x="0" y="17062"/>
                  <a:pt x="4918" y="21991"/>
                  <a:pt x="10990" y="21991"/>
                </a:cubicBezTo>
                <a:cubicBezTo>
                  <a:pt x="17062" y="21991"/>
                  <a:pt x="21979" y="17062"/>
                  <a:pt x="21979" y="11002"/>
                </a:cubicBezTo>
                <a:cubicBezTo>
                  <a:pt x="21979" y="4930"/>
                  <a:pt x="17062" y="0"/>
                  <a:pt x="10990" y="0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Gas chamber</a:t>
            </a:r>
            <a:endParaRPr sz="110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2767875" y="3435810"/>
            <a:ext cx="863172" cy="524752"/>
          </a:xfrm>
          <a:custGeom>
            <a:rect b="b" l="l" r="r" t="t"/>
            <a:pathLst>
              <a:path extrusionOk="0" h="17300" w="28457">
                <a:moveTo>
                  <a:pt x="1810" y="0"/>
                </a:moveTo>
                <a:cubicBezTo>
                  <a:pt x="810" y="0"/>
                  <a:pt x="0" y="810"/>
                  <a:pt x="0" y="1810"/>
                </a:cubicBezTo>
                <a:lnTo>
                  <a:pt x="0" y="15478"/>
                </a:lnTo>
                <a:cubicBezTo>
                  <a:pt x="0" y="16478"/>
                  <a:pt x="810" y="17300"/>
                  <a:pt x="1810" y="17300"/>
                </a:cubicBezTo>
                <a:lnTo>
                  <a:pt x="26647" y="17300"/>
                </a:lnTo>
                <a:cubicBezTo>
                  <a:pt x="27647" y="17300"/>
                  <a:pt x="28456" y="16478"/>
                  <a:pt x="28456" y="15478"/>
                </a:cubicBezTo>
                <a:lnTo>
                  <a:pt x="28456" y="1810"/>
                </a:lnTo>
                <a:cubicBezTo>
                  <a:pt x="28456" y="810"/>
                  <a:pt x="27647" y="0"/>
                  <a:pt x="26647" y="0"/>
                </a:cubicBezTo>
                <a:lnTo>
                  <a:pt x="20967" y="0"/>
                </a:lnTo>
                <a:cubicBezTo>
                  <a:pt x="20836" y="0"/>
                  <a:pt x="20729" y="107"/>
                  <a:pt x="20729" y="250"/>
                </a:cubicBezTo>
                <a:cubicBezTo>
                  <a:pt x="20729" y="381"/>
                  <a:pt x="20836" y="488"/>
                  <a:pt x="20967" y="488"/>
                </a:cubicBezTo>
                <a:lnTo>
                  <a:pt x="26647" y="488"/>
                </a:lnTo>
                <a:cubicBezTo>
                  <a:pt x="27385" y="488"/>
                  <a:pt x="27968" y="1084"/>
                  <a:pt x="27968" y="1810"/>
                </a:cubicBezTo>
                <a:lnTo>
                  <a:pt x="27968" y="15478"/>
                </a:lnTo>
                <a:cubicBezTo>
                  <a:pt x="27968" y="16217"/>
                  <a:pt x="27385" y="16800"/>
                  <a:pt x="26647" y="16800"/>
                </a:cubicBezTo>
                <a:lnTo>
                  <a:pt x="1810" y="16800"/>
                </a:lnTo>
                <a:cubicBezTo>
                  <a:pt x="1084" y="16800"/>
                  <a:pt x="489" y="16217"/>
                  <a:pt x="489" y="15478"/>
                </a:cubicBezTo>
                <a:lnTo>
                  <a:pt x="489" y="1810"/>
                </a:lnTo>
                <a:cubicBezTo>
                  <a:pt x="489" y="1084"/>
                  <a:pt x="1084" y="488"/>
                  <a:pt x="1810" y="488"/>
                </a:cubicBezTo>
                <a:lnTo>
                  <a:pt x="10097" y="488"/>
                </a:lnTo>
                <a:cubicBezTo>
                  <a:pt x="10228" y="488"/>
                  <a:pt x="10335" y="381"/>
                  <a:pt x="10335" y="250"/>
                </a:cubicBezTo>
                <a:cubicBezTo>
                  <a:pt x="10335" y="107"/>
                  <a:pt x="10228" y="0"/>
                  <a:pt x="10097" y="0"/>
                </a:cubicBez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Passive spectrometer + basler</a:t>
            </a:r>
            <a:endParaRPr sz="10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09" name="Google Shape;309;p31"/>
          <p:cNvSpPr txBox="1"/>
          <p:nvPr/>
        </p:nvSpPr>
        <p:spPr>
          <a:xfrm>
            <a:off x="2180228" y="2125861"/>
            <a:ext cx="4281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Air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10" name="Google Shape;310;p31"/>
          <p:cNvCxnSpPr/>
          <p:nvPr/>
        </p:nvCxnSpPr>
        <p:spPr>
          <a:xfrm flipH="1">
            <a:off x="3127978" y="2963991"/>
            <a:ext cx="90900" cy="399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31"/>
          <p:cNvCxnSpPr/>
          <p:nvPr/>
        </p:nvCxnSpPr>
        <p:spPr>
          <a:xfrm>
            <a:off x="3286253" y="2968466"/>
            <a:ext cx="48300" cy="381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2" name="Google Shape;312;p31"/>
          <p:cNvCxnSpPr/>
          <p:nvPr/>
        </p:nvCxnSpPr>
        <p:spPr>
          <a:xfrm flipH="1">
            <a:off x="3244903" y="3017891"/>
            <a:ext cx="9900" cy="264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p31"/>
          <p:cNvSpPr/>
          <p:nvPr/>
        </p:nvSpPr>
        <p:spPr>
          <a:xfrm rot="10800000">
            <a:off x="2258915" y="3547386"/>
            <a:ext cx="428325" cy="301596"/>
          </a:xfrm>
          <a:custGeom>
            <a:rect b="b" l="l" r="r" t="t"/>
            <a:pathLst>
              <a:path extrusionOk="0" h="9943" w="14121">
                <a:moveTo>
                  <a:pt x="9085" y="489"/>
                </a:moveTo>
                <a:cubicBezTo>
                  <a:pt x="9120" y="489"/>
                  <a:pt x="9144" y="501"/>
                  <a:pt x="9156" y="513"/>
                </a:cubicBezTo>
                <a:lnTo>
                  <a:pt x="13537" y="4894"/>
                </a:lnTo>
                <a:cubicBezTo>
                  <a:pt x="13585" y="4942"/>
                  <a:pt x="13585" y="5001"/>
                  <a:pt x="13537" y="5049"/>
                </a:cubicBezTo>
                <a:lnTo>
                  <a:pt x="9156" y="9419"/>
                </a:lnTo>
                <a:cubicBezTo>
                  <a:pt x="9144" y="9442"/>
                  <a:pt x="9120" y="9454"/>
                  <a:pt x="9085" y="9454"/>
                </a:cubicBezTo>
                <a:cubicBezTo>
                  <a:pt x="9049" y="9454"/>
                  <a:pt x="8977" y="9430"/>
                  <a:pt x="8977" y="9347"/>
                </a:cubicBezTo>
                <a:lnTo>
                  <a:pt x="8977" y="7930"/>
                </a:lnTo>
                <a:cubicBezTo>
                  <a:pt x="8977" y="7597"/>
                  <a:pt x="8715" y="7335"/>
                  <a:pt x="8382" y="7335"/>
                </a:cubicBezTo>
                <a:lnTo>
                  <a:pt x="595" y="7335"/>
                </a:lnTo>
                <a:cubicBezTo>
                  <a:pt x="536" y="7335"/>
                  <a:pt x="488" y="7287"/>
                  <a:pt x="488" y="7228"/>
                </a:cubicBezTo>
                <a:lnTo>
                  <a:pt x="488" y="2703"/>
                </a:lnTo>
                <a:cubicBezTo>
                  <a:pt x="488" y="2644"/>
                  <a:pt x="536" y="2608"/>
                  <a:pt x="595" y="2608"/>
                </a:cubicBezTo>
                <a:lnTo>
                  <a:pt x="8382" y="2608"/>
                </a:lnTo>
                <a:cubicBezTo>
                  <a:pt x="8715" y="2608"/>
                  <a:pt x="8977" y="2334"/>
                  <a:pt x="8977" y="2013"/>
                </a:cubicBezTo>
                <a:lnTo>
                  <a:pt x="8977" y="596"/>
                </a:lnTo>
                <a:cubicBezTo>
                  <a:pt x="8977" y="513"/>
                  <a:pt x="9049" y="489"/>
                  <a:pt x="9085" y="489"/>
                </a:cubicBezTo>
                <a:close/>
                <a:moveTo>
                  <a:pt x="9085" y="1"/>
                </a:moveTo>
                <a:cubicBezTo>
                  <a:pt x="8763" y="1"/>
                  <a:pt x="8489" y="263"/>
                  <a:pt x="8489" y="596"/>
                </a:cubicBezTo>
                <a:lnTo>
                  <a:pt x="8489" y="2013"/>
                </a:lnTo>
                <a:cubicBezTo>
                  <a:pt x="8489" y="2061"/>
                  <a:pt x="8442" y="2108"/>
                  <a:pt x="8382" y="2108"/>
                </a:cubicBezTo>
                <a:lnTo>
                  <a:pt x="595" y="2108"/>
                </a:lnTo>
                <a:cubicBezTo>
                  <a:pt x="274" y="2108"/>
                  <a:pt x="0" y="2382"/>
                  <a:pt x="0" y="2703"/>
                </a:cubicBezTo>
                <a:lnTo>
                  <a:pt x="0" y="7228"/>
                </a:lnTo>
                <a:cubicBezTo>
                  <a:pt x="0" y="7561"/>
                  <a:pt x="274" y="7823"/>
                  <a:pt x="595" y="7823"/>
                </a:cubicBezTo>
                <a:lnTo>
                  <a:pt x="8382" y="7823"/>
                </a:lnTo>
                <a:cubicBezTo>
                  <a:pt x="8442" y="7823"/>
                  <a:pt x="8489" y="7871"/>
                  <a:pt x="8489" y="7930"/>
                </a:cubicBezTo>
                <a:lnTo>
                  <a:pt x="8489" y="9347"/>
                </a:lnTo>
                <a:cubicBezTo>
                  <a:pt x="8489" y="9680"/>
                  <a:pt x="8763" y="9942"/>
                  <a:pt x="9085" y="9942"/>
                </a:cubicBezTo>
                <a:cubicBezTo>
                  <a:pt x="9251" y="9942"/>
                  <a:pt x="9394" y="9883"/>
                  <a:pt x="9501" y="9764"/>
                </a:cubicBezTo>
                <a:lnTo>
                  <a:pt x="13883" y="5394"/>
                </a:lnTo>
                <a:cubicBezTo>
                  <a:pt x="14121" y="5156"/>
                  <a:pt x="14121" y="4775"/>
                  <a:pt x="13883" y="4549"/>
                </a:cubicBezTo>
                <a:lnTo>
                  <a:pt x="9501" y="167"/>
                </a:lnTo>
                <a:cubicBezTo>
                  <a:pt x="9394" y="60"/>
                  <a:pt x="9251" y="1"/>
                  <a:pt x="9085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14" name="Google Shape;314;p31"/>
          <p:cNvSpPr txBox="1"/>
          <p:nvPr/>
        </p:nvSpPr>
        <p:spPr>
          <a:xfrm>
            <a:off x="197078" y="3238875"/>
            <a:ext cx="1990200" cy="9186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Spectral lines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Cross - sections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Different gases (Ne, Ni, Ar, ?)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At LHC injection 𝛾</a:t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5" name="Google Shape;315;p31"/>
          <p:cNvSpPr txBox="1"/>
          <p:nvPr>
            <p:ph idx="1" type="body"/>
          </p:nvPr>
        </p:nvSpPr>
        <p:spPr>
          <a:xfrm>
            <a:off x="4388775" y="1094363"/>
            <a:ext cx="4561800" cy="2565000"/>
          </a:xfrm>
          <a:prstGeom prst="rect">
            <a:avLst/>
          </a:prstGeom>
          <a:ln cap="flat" cmpd="sng" w="9525">
            <a:solidFill>
              <a:srgbClr val="3F3F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◉"/>
            </a:pPr>
            <a:r>
              <a:rPr lang="en" sz="1300"/>
              <a:t>Separated gas chamber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Arbitrary pressure (ideal ~1e-3 mbar)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5 orders higher than LHC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Noise from air and window passage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◉"/>
            </a:pPr>
            <a:r>
              <a:rPr lang="en" sz="1300"/>
              <a:t>Easy installation and operability at CLEAR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◉"/>
            </a:pPr>
            <a:r>
              <a:rPr lang="en" sz="1300"/>
              <a:t>Any desirable gas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◉"/>
            </a:pPr>
            <a:r>
              <a:rPr lang="en" sz="1300"/>
              <a:t>Simple experimental setup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Gas chamber + pressure gauge + TMP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Simple optics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Passive spectrometer - GSI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◉"/>
            </a:pPr>
            <a:r>
              <a:rPr lang="en" sz="1300"/>
              <a:t>CLEAR beamtime needs to be requested by 31.3.2023</a:t>
            </a:r>
            <a:endParaRPr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417200" y="927600"/>
            <a:ext cx="8268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Dates: 24.10. (main); 17.-20.10.;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I = 0-400mA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R_out = 5.4-10.5 mm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E = 3.0, 4.6, 7.0 keV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Notable measurements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 = 2.5mA, Pulse = 3us, R_out = ~5.4-10mm; 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Note: </a:t>
            </a:r>
            <a:r>
              <a:rPr lang="en" sz="1400"/>
              <a:t>Higher current or beam pulse - tail dominates the figure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	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-2794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◉"/>
            </a:pPr>
            <a:r>
              <a:rPr lang="en" sz="800"/>
              <a:t>Log: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https://be-op-logbook.web.cern.ch/elogbook-server/#/logbook?logbookId=2781&amp;dateFrom=2022-10-24T00%3A00%3A00&amp;dateTo=2022-10-25T00%3A00%3A00</a:t>
            </a:r>
            <a:endParaRPr sz="800"/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◉"/>
            </a:pPr>
            <a:r>
              <a:rPr lang="en" sz="800"/>
              <a:t>Figures: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https://cernbox.cern.ch/s/HoOODOwfDY3Obm0</a:t>
            </a:r>
            <a:endParaRPr sz="8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90" name="Google Shape;90;p14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2022 - CHROMOX </a:t>
            </a:r>
            <a:r>
              <a:rPr lang="en"/>
              <a:t>experiments</a:t>
            </a:r>
            <a:endParaRPr/>
          </a:p>
        </p:txBody>
      </p:sp>
      <p:pic>
        <p:nvPicPr>
          <p:cNvPr id="91" name="Google Shape;91;p14"/>
          <p:cNvPicPr preferRelativeResize="0"/>
          <p:nvPr/>
        </p:nvPicPr>
        <p:blipFill rotWithShape="1">
          <a:blip r:embed="rId5">
            <a:alphaModFix/>
          </a:blip>
          <a:srcRect b="0" l="11568" r="19773" t="0"/>
          <a:stretch/>
        </p:blipFill>
        <p:spPr>
          <a:xfrm>
            <a:off x="6134126" y="685650"/>
            <a:ext cx="2262523" cy="205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 rotWithShape="1">
          <a:blip r:embed="rId6">
            <a:alphaModFix/>
          </a:blip>
          <a:srcRect b="8662" l="27371" r="36480" t="34312"/>
          <a:stretch/>
        </p:blipFill>
        <p:spPr>
          <a:xfrm>
            <a:off x="1071324" y="2864469"/>
            <a:ext cx="1066349" cy="104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 rotWithShape="1">
          <a:blip r:embed="rId7">
            <a:alphaModFix/>
          </a:blip>
          <a:srcRect b="9178" l="27638" r="36213" t="33780"/>
          <a:stretch/>
        </p:blipFill>
        <p:spPr>
          <a:xfrm>
            <a:off x="2315124" y="2864479"/>
            <a:ext cx="1066349" cy="1049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2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321" name="Google Shape;32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994099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" y="2574222"/>
            <a:ext cx="3994099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94101" y="2574216"/>
            <a:ext cx="3984789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96286" y="0"/>
            <a:ext cx="3980417" cy="256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2"/>
          <p:cNvSpPr txBox="1"/>
          <p:nvPr/>
        </p:nvSpPr>
        <p:spPr>
          <a:xfrm>
            <a:off x="3518475" y="1040975"/>
            <a:ext cx="7911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418 mA 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6" name="Google Shape;326;p32"/>
          <p:cNvSpPr txBox="1"/>
          <p:nvPr/>
        </p:nvSpPr>
        <p:spPr>
          <a:xfrm>
            <a:off x="7566575" y="3657722"/>
            <a:ext cx="8331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1173 mA 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32"/>
          <p:cNvSpPr txBox="1"/>
          <p:nvPr/>
        </p:nvSpPr>
        <p:spPr>
          <a:xfrm>
            <a:off x="7538300" y="1040975"/>
            <a:ext cx="8331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945 mA 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8" name="Google Shape;328;p32"/>
          <p:cNvSpPr txBox="1"/>
          <p:nvPr/>
        </p:nvSpPr>
        <p:spPr>
          <a:xfrm>
            <a:off x="3497475" y="3657722"/>
            <a:ext cx="833100" cy="30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 = 750 mA </a:t>
            </a:r>
            <a:endParaRPr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5475" y="154350"/>
            <a:ext cx="3657600" cy="2741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0975" y="154350"/>
            <a:ext cx="3657600" cy="2741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33"/>
          <p:cNvPicPr preferRelativeResize="0"/>
          <p:nvPr/>
        </p:nvPicPr>
        <p:blipFill rotWithShape="1">
          <a:blip r:embed="rId5">
            <a:alphaModFix/>
          </a:blip>
          <a:srcRect b="0" l="0" r="0" t="8742"/>
          <a:stretch/>
        </p:blipFill>
        <p:spPr>
          <a:xfrm>
            <a:off x="3133100" y="2641400"/>
            <a:ext cx="3657600" cy="2503574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3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337" name="Google Shape;337;p33"/>
          <p:cNvSpPr txBox="1"/>
          <p:nvPr/>
        </p:nvSpPr>
        <p:spPr>
          <a:xfrm>
            <a:off x="7153850" y="2500600"/>
            <a:ext cx="1702200" cy="369300"/>
          </a:xfrm>
          <a:prstGeom prst="rect">
            <a:avLst/>
          </a:prstGeom>
          <a:solidFill>
            <a:srgbClr val="D0CECE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33"/>
          <p:cNvSpPr txBox="1"/>
          <p:nvPr/>
        </p:nvSpPr>
        <p:spPr>
          <a:xfrm>
            <a:off x="733775" y="1867750"/>
            <a:ext cx="788700" cy="369300"/>
          </a:xfrm>
          <a:prstGeom prst="rect">
            <a:avLst/>
          </a:prstGeom>
          <a:solidFill>
            <a:srgbClr val="D0CECE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Signal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33"/>
          <p:cNvSpPr txBox="1"/>
          <p:nvPr/>
        </p:nvSpPr>
        <p:spPr>
          <a:xfrm>
            <a:off x="6930200" y="3999075"/>
            <a:ext cx="1702200" cy="369300"/>
          </a:xfrm>
          <a:prstGeom prst="rect">
            <a:avLst/>
          </a:prstGeom>
          <a:solidFill>
            <a:srgbClr val="D0CECE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Bcg subtracted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33"/>
          <p:cNvSpPr txBox="1"/>
          <p:nvPr>
            <p:ph type="title"/>
          </p:nvPr>
        </p:nvSpPr>
        <p:spPr>
          <a:xfrm>
            <a:off x="1381250" y="134100"/>
            <a:ext cx="61131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15.12.2022 - BGC-EBTS Christmas present - N2</a:t>
            </a:r>
            <a:endParaRPr/>
          </a:p>
        </p:txBody>
      </p:sp>
      <p:cxnSp>
        <p:nvCxnSpPr>
          <p:cNvPr id="341" name="Google Shape;341;p33"/>
          <p:cNvCxnSpPr/>
          <p:nvPr/>
        </p:nvCxnSpPr>
        <p:spPr>
          <a:xfrm>
            <a:off x="1225475" y="1156225"/>
            <a:ext cx="1085700" cy="182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2" name="Google Shape;342;p33"/>
          <p:cNvSpPr txBox="1"/>
          <p:nvPr/>
        </p:nvSpPr>
        <p:spPr>
          <a:xfrm>
            <a:off x="420300" y="853675"/>
            <a:ext cx="1060200" cy="2616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Window flange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33"/>
          <p:cNvSpPr txBox="1"/>
          <p:nvPr/>
        </p:nvSpPr>
        <p:spPr>
          <a:xfrm>
            <a:off x="108475" y="3535100"/>
            <a:ext cx="2122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Beam: 0.4A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Gas Jet: N2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 int. time: 1s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Gun:55 Rest:115 mT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33"/>
          <p:cNvSpPr txBox="1"/>
          <p:nvPr/>
        </p:nvSpPr>
        <p:spPr>
          <a:xfrm>
            <a:off x="108475" y="2424400"/>
            <a:ext cx="2122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Correctors</a:t>
            </a: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 Vertical Gun: 20V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Horizontal DB: 20V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Horizontal Gun: 15V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6174" y="0"/>
            <a:ext cx="686533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4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351" name="Google Shape;351;p34"/>
          <p:cNvSpPr/>
          <p:nvPr/>
        </p:nvSpPr>
        <p:spPr>
          <a:xfrm>
            <a:off x="3753476" y="1863018"/>
            <a:ext cx="1282800" cy="1282800"/>
          </a:xfrm>
          <a:prstGeom prst="donut">
            <a:avLst>
              <a:gd fmla="val 25000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4"/>
          <p:cNvSpPr txBox="1"/>
          <p:nvPr/>
        </p:nvSpPr>
        <p:spPr>
          <a:xfrm>
            <a:off x="4832875" y="3076775"/>
            <a:ext cx="1801200" cy="954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R_inner = ~4.2-5.5mm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Sim/meas = 40-10%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R_outer = ~10mm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- Sim/meas = 20%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34"/>
          <p:cNvSpPr txBox="1"/>
          <p:nvPr>
            <p:ph type="title"/>
          </p:nvPr>
        </p:nvSpPr>
        <p:spPr>
          <a:xfrm>
            <a:off x="1381250" y="579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12.12.2022 - Beam size</a:t>
            </a:r>
            <a:endParaRPr/>
          </a:p>
        </p:txBody>
      </p:sp>
      <p:sp>
        <p:nvSpPr>
          <p:cNvPr id="354" name="Google Shape;354;p34"/>
          <p:cNvSpPr txBox="1"/>
          <p:nvPr/>
        </p:nvSpPr>
        <p:spPr>
          <a:xfrm>
            <a:off x="154525" y="3503125"/>
            <a:ext cx="1960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Beam: 1.5A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Gas Jet: N2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 int. time: 2s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Gun:181 Rest:82 mT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34"/>
          <p:cNvSpPr txBox="1"/>
          <p:nvPr/>
        </p:nvSpPr>
        <p:spPr>
          <a:xfrm>
            <a:off x="6097500" y="1001750"/>
            <a:ext cx="2891400" cy="9852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Expected size (Simulation):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-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CST sim done by Sameed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R_inner =    ~5.97mm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R_outer = ~11.95mm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6" name="Google Shape;356;p34"/>
          <p:cNvCxnSpPr/>
          <p:nvPr/>
        </p:nvCxnSpPr>
        <p:spPr>
          <a:xfrm rot="10800000">
            <a:off x="4420425" y="2256050"/>
            <a:ext cx="0" cy="2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7" name="Google Shape;357;p34"/>
          <p:cNvCxnSpPr/>
          <p:nvPr/>
        </p:nvCxnSpPr>
        <p:spPr>
          <a:xfrm rot="10800000">
            <a:off x="4180675" y="2354900"/>
            <a:ext cx="214200" cy="159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0674" y="0"/>
            <a:ext cx="686533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3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cxnSp>
        <p:nvCxnSpPr>
          <p:cNvPr id="364" name="Google Shape;364;p35"/>
          <p:cNvCxnSpPr/>
          <p:nvPr/>
        </p:nvCxnSpPr>
        <p:spPr>
          <a:xfrm>
            <a:off x="3787825" y="1388425"/>
            <a:ext cx="27600" cy="2769900"/>
          </a:xfrm>
          <a:prstGeom prst="straightConnector1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35"/>
          <p:cNvCxnSpPr/>
          <p:nvPr/>
        </p:nvCxnSpPr>
        <p:spPr>
          <a:xfrm>
            <a:off x="4549825" y="1388425"/>
            <a:ext cx="27600" cy="2769900"/>
          </a:xfrm>
          <a:prstGeom prst="straightConnector1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6" name="Google Shape;366;p35"/>
          <p:cNvSpPr txBox="1"/>
          <p:nvPr/>
        </p:nvSpPr>
        <p:spPr>
          <a:xfrm>
            <a:off x="4680476" y="3457775"/>
            <a:ext cx="1702200" cy="307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Curtain size =~12mm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35"/>
          <p:cNvSpPr txBox="1"/>
          <p:nvPr>
            <p:ph type="title"/>
          </p:nvPr>
        </p:nvSpPr>
        <p:spPr>
          <a:xfrm>
            <a:off x="1381250" y="579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12.12.2022 - Curtain size</a:t>
            </a:r>
            <a:endParaRPr/>
          </a:p>
        </p:txBody>
      </p:sp>
      <p:sp>
        <p:nvSpPr>
          <p:cNvPr id="368" name="Google Shape;368;p35"/>
          <p:cNvSpPr txBox="1"/>
          <p:nvPr/>
        </p:nvSpPr>
        <p:spPr>
          <a:xfrm>
            <a:off x="154525" y="3503125"/>
            <a:ext cx="1960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Beam: 1.5A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Gas Jet: N2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 int. time: 2s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Gun:181 Rest:82 mT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0700" y="1717463"/>
            <a:ext cx="4572000" cy="3427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1297" y="1716602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36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24.11.2022 - skimmers</a:t>
            </a:r>
            <a:endParaRPr/>
          </a:p>
        </p:txBody>
      </p:sp>
      <p:sp>
        <p:nvSpPr>
          <p:cNvPr id="376" name="Google Shape;376;p36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377" name="Google Shape;377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6"/>
          <p:cNvSpPr txBox="1"/>
          <p:nvPr/>
        </p:nvSpPr>
        <p:spPr>
          <a:xfrm>
            <a:off x="6652825" y="1368525"/>
            <a:ext cx="1650000" cy="6465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N2 - 0.7x9mm 3rd skimmer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6"/>
          <p:cNvSpPr txBox="1"/>
          <p:nvPr/>
        </p:nvSpPr>
        <p:spPr>
          <a:xfrm>
            <a:off x="1049175" y="1423575"/>
            <a:ext cx="1650000" cy="6465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N2 - 0.3x9mm 3rd skimmer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6"/>
          <p:cNvSpPr txBox="1"/>
          <p:nvPr/>
        </p:nvSpPr>
        <p:spPr>
          <a:xfrm>
            <a:off x="3476150" y="900325"/>
            <a:ext cx="2122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Beam: 0.4A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Gas Jet: N2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 int. time: 1s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Gun:55 Rest:115 mT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1" name="Google Shape;381;p36"/>
          <p:cNvCxnSpPr/>
          <p:nvPr/>
        </p:nvCxnSpPr>
        <p:spPr>
          <a:xfrm>
            <a:off x="1373424" y="141000"/>
            <a:ext cx="0" cy="43569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2" name="Google Shape;382;p36"/>
          <p:cNvCxnSpPr/>
          <p:nvPr/>
        </p:nvCxnSpPr>
        <p:spPr>
          <a:xfrm>
            <a:off x="2711125" y="217200"/>
            <a:ext cx="0" cy="43569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3" name="Google Shape;383;p36"/>
          <p:cNvCxnSpPr/>
          <p:nvPr/>
        </p:nvCxnSpPr>
        <p:spPr>
          <a:xfrm>
            <a:off x="5946776" y="286350"/>
            <a:ext cx="0" cy="43569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4" name="Google Shape;384;p36"/>
          <p:cNvCxnSpPr/>
          <p:nvPr/>
        </p:nvCxnSpPr>
        <p:spPr>
          <a:xfrm>
            <a:off x="7477826" y="272250"/>
            <a:ext cx="0" cy="43569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p36"/>
          <p:cNvCxnSpPr/>
          <p:nvPr/>
        </p:nvCxnSpPr>
        <p:spPr>
          <a:xfrm>
            <a:off x="1466425" y="1064575"/>
            <a:ext cx="1156200" cy="7200"/>
          </a:xfrm>
          <a:prstGeom prst="straightConnector1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386" name="Google Shape;386;p36"/>
          <p:cNvSpPr txBox="1"/>
          <p:nvPr/>
        </p:nvSpPr>
        <p:spPr>
          <a:xfrm>
            <a:off x="1700425" y="706375"/>
            <a:ext cx="78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12 mm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87" name="Google Shape;387;p36"/>
          <p:cNvCxnSpPr/>
          <p:nvPr/>
        </p:nvCxnSpPr>
        <p:spPr>
          <a:xfrm flipH="1" rot="10800000">
            <a:off x="6077200" y="1135225"/>
            <a:ext cx="1332600" cy="6900"/>
          </a:xfrm>
          <a:prstGeom prst="straightConnector1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388" name="Google Shape;388;p36"/>
          <p:cNvSpPr txBox="1"/>
          <p:nvPr/>
        </p:nvSpPr>
        <p:spPr>
          <a:xfrm>
            <a:off x="6348625" y="782575"/>
            <a:ext cx="78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14 mm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" y="0"/>
            <a:ext cx="686533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7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cxnSp>
        <p:nvCxnSpPr>
          <p:cNvPr id="395" name="Google Shape;395;p37"/>
          <p:cNvCxnSpPr/>
          <p:nvPr/>
        </p:nvCxnSpPr>
        <p:spPr>
          <a:xfrm>
            <a:off x="2494650" y="1421575"/>
            <a:ext cx="0" cy="2769900"/>
          </a:xfrm>
          <a:prstGeom prst="straightConnector1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37"/>
          <p:cNvCxnSpPr/>
          <p:nvPr/>
        </p:nvCxnSpPr>
        <p:spPr>
          <a:xfrm flipH="1">
            <a:off x="3246625" y="1388425"/>
            <a:ext cx="7800" cy="2812200"/>
          </a:xfrm>
          <a:prstGeom prst="straightConnector1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7" name="Google Shape;397;p37"/>
          <p:cNvSpPr txBox="1"/>
          <p:nvPr/>
        </p:nvSpPr>
        <p:spPr>
          <a:xfrm>
            <a:off x="3385076" y="3457775"/>
            <a:ext cx="1702200" cy="307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Curtain size =~12mm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8" name="Google Shape;39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1026" y="569700"/>
            <a:ext cx="3583574" cy="4214876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37"/>
          <p:cNvSpPr txBox="1"/>
          <p:nvPr/>
        </p:nvSpPr>
        <p:spPr>
          <a:xfrm>
            <a:off x="3385075" y="1388425"/>
            <a:ext cx="19161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0.3x9mm skimmer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37"/>
          <p:cNvSpPr txBox="1"/>
          <p:nvPr/>
        </p:nvSpPr>
        <p:spPr>
          <a:xfrm>
            <a:off x="6270600" y="926325"/>
            <a:ext cx="19161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0.7x9mm skimmer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37"/>
          <p:cNvSpPr txBox="1"/>
          <p:nvPr/>
        </p:nvSpPr>
        <p:spPr>
          <a:xfrm>
            <a:off x="5638550" y="3718525"/>
            <a:ext cx="1916100" cy="5850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Shorter on this edge -&gt; 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misalignment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?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2" name="Google Shape;402;p37"/>
          <p:cNvCxnSpPr/>
          <p:nvPr/>
        </p:nvCxnSpPr>
        <p:spPr>
          <a:xfrm>
            <a:off x="6791200" y="3595175"/>
            <a:ext cx="1140300" cy="197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3" name="Google Shape;403;p37"/>
          <p:cNvSpPr txBox="1"/>
          <p:nvPr>
            <p:ph type="title"/>
          </p:nvPr>
        </p:nvSpPr>
        <p:spPr>
          <a:xfrm>
            <a:off x="1381250" y="579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12.12.2022 - Curtain size</a:t>
            </a:r>
            <a:endParaRPr/>
          </a:p>
        </p:txBody>
      </p:sp>
      <p:sp>
        <p:nvSpPr>
          <p:cNvPr id="404" name="Google Shape;404;p37"/>
          <p:cNvSpPr txBox="1"/>
          <p:nvPr/>
        </p:nvSpPr>
        <p:spPr>
          <a:xfrm>
            <a:off x="154525" y="3503125"/>
            <a:ext cx="1960500" cy="1015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Beam: 1.5A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Gas Jet: N2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Beam int. time: 2s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Gun:181 Rest:82 mT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17200" y="699000"/>
            <a:ext cx="8268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1) Full beam: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I = 0-1.2A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R_out = 6-10.5 mm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Heating at 50, 56V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For Heating at 50V both Marx and Squeeze more fine</a:t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2) Slicing beam: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Slicing at -5-5us, 0-10us, …, 15-25us, 20-+5us; 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I = ~400 mA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Squeeze: CA300 CB600, CA200 CB840, CA100 CB840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R_out = 5.1, 7.0 ,10.5 mm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   Heating at 50, 56V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2794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◉"/>
            </a:pPr>
            <a:r>
              <a:rPr lang="en" sz="800"/>
              <a:t>Log: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https://be-op-logbook.web.cern.ch/elogbook-server/#/logbook?logbookId=2781&amp;dateFrom=2022-10-27T00%3A00%3A00&amp;dateTo=2022-10-28T00%3A00%3A00</a:t>
            </a:r>
            <a:endParaRPr sz="800"/>
          </a:p>
          <a:p>
            <a:pPr indent="-279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◉"/>
            </a:pPr>
            <a:r>
              <a:rPr lang="en" sz="800"/>
              <a:t>Figures: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https://cernbox.cern.ch/s/c9ykG7e79NFHWuQ</a:t>
            </a:r>
            <a:endParaRPr sz="8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99" name="Google Shape;99;p1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00" name="Google Shape;100;p15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27.10.2022 - BTV experiments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700" y="962700"/>
            <a:ext cx="7432524" cy="4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1505500" y="0"/>
            <a:ext cx="3540300" cy="9627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Small bright spots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Roboto"/>
              <a:buChar char="-"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Stay motionless → Screen impurities?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Larger trends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Roboto"/>
              <a:buChar char="-"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Change with beam → Beam property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Flare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Roboto"/>
              <a:buChar char="-"/>
            </a:pPr>
            <a:r>
              <a:rPr b="1" lang="en" sz="9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Moves and changes with beam → Beam effect - reason?</a:t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417200" y="927604"/>
            <a:ext cx="7470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1) Full beam: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55 measurements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 = 0, 0.4-1.2A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R_out = 5.1-10.5 mm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Scanning correctors (not a full scan)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Current measurements (at collector) matching each measurements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Some notable measurements: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ID043 - Same conditions to main BGC measurement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I = 1A, R_out = ~6mm, correctors used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ID004/005/010 matching to 2022 OTR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</a:t>
            </a:r>
            <a:r>
              <a:rPr lang="en" sz="800"/>
              <a:t>Full log: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https://cernbox.cern.ch/s/hw3ArTC7GNLVqdl</a:t>
            </a:r>
            <a:endParaRPr sz="8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20" name="Google Shape;120;p18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29.03.2023</a:t>
            </a:r>
            <a:r>
              <a:rPr lang="en"/>
              <a:t> - BTV experiments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417200" y="927604"/>
            <a:ext cx="7470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96 measurements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 = 0, 0.4-1.5 A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R_out = 5.1-~10.5 mm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Scanning correctors (not a full scan)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Simultaneous</a:t>
            </a:r>
            <a:r>
              <a:rPr lang="en" sz="1400"/>
              <a:t> current measurements at collector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Gas: Ne, N2, Ar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Main measurements: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ID091-096 - Nice whole beam on the curtain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I = 1 A, R_out = ~6 mm, correctors used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ID055-061 - Huge beam, high current, ~half on curtain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I = 1.5 A, R_out = 10.5 mm, no correctors</a:t>
            </a:r>
            <a:endParaRPr sz="1400"/>
          </a:p>
          <a:p>
            <a:pPr indent="0" lvl="0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</a:t>
            </a:r>
            <a:r>
              <a:rPr lang="en" sz="800"/>
              <a:t>Full log: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https://cernbox.cern.ch/s/hw3ArTC7GNLVqdl</a:t>
            </a:r>
            <a:endParaRPr sz="8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27" name="Google Shape;127;p19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2022-</a:t>
            </a:r>
            <a:r>
              <a:rPr lang="en"/>
              <a:t>BGC experiments at EBTS</a:t>
            </a: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 rotWithShape="1">
          <a:blip r:embed="rId4">
            <a:alphaModFix/>
          </a:blip>
          <a:srcRect b="6803" l="3753" r="0" t="0"/>
          <a:stretch/>
        </p:blipFill>
        <p:spPr>
          <a:xfrm>
            <a:off x="6151950" y="785300"/>
            <a:ext cx="2567426" cy="18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1950" y="2706650"/>
            <a:ext cx="2567426" cy="1923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417200" y="927604"/>
            <a:ext cx="7470600" cy="336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BGC - OTR comparison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</a:pPr>
            <a:r>
              <a:rPr lang="en" sz="1400"/>
              <a:t>ID091-096 - Nice whole beam on the curtain - Done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</a:pPr>
            <a:r>
              <a:rPr lang="en" sz="1400"/>
              <a:t>I = 1 A, R_out = ~6 mm, correctors used 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</a:pPr>
            <a:r>
              <a:rPr lang="en" sz="1400"/>
              <a:t>ID055-061 - Huge beam, high current, ~half on curtain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</a:pPr>
            <a:r>
              <a:rPr lang="en" sz="1400"/>
              <a:t>I = 1.5 A, R_out = 10.5 mm, no correctors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Scanning correctors (not a full scan) - Partially done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Slicing the beam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ID091 &amp; ID055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And more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Compare new cathode to the old one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Repeat the </a:t>
            </a:r>
            <a:r>
              <a:rPr lang="en" sz="1400"/>
              <a:t>BGC:ID091 &amp; BGC:ID055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Repeat the OTR:004/005/010 - Same to all OTRs &amp; slicing</a:t>
            </a:r>
            <a:endParaRPr sz="1400"/>
          </a:p>
          <a:p>
            <a:pPr indent="0" lvl="0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◉"/>
            </a:pPr>
            <a:r>
              <a:rPr lang="en" sz="1400"/>
              <a:t> </a:t>
            </a:r>
            <a:r>
              <a:rPr lang="en" sz="800"/>
              <a:t>Full log: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https://cernbox.cern.ch/s/hw3ArTC7GNLVqdl</a:t>
            </a:r>
            <a:endParaRPr sz="800"/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35" name="Google Shape;135;p20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36" name="Google Shape;136;p20"/>
          <p:cNvSpPr txBox="1"/>
          <p:nvPr>
            <p:ph type="title"/>
          </p:nvPr>
        </p:nvSpPr>
        <p:spPr>
          <a:xfrm>
            <a:off x="1412050" y="349700"/>
            <a:ext cx="42918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Needed measurements</a:t>
            </a:r>
            <a:endParaRPr/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4">
            <a:alphaModFix/>
          </a:blip>
          <a:srcRect b="6803" l="3753" r="0" t="0"/>
          <a:stretch/>
        </p:blipFill>
        <p:spPr>
          <a:xfrm>
            <a:off x="6151950" y="785300"/>
            <a:ext cx="2567426" cy="18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1950" y="2706650"/>
            <a:ext cx="2567426" cy="1923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21"/>
          <p:cNvSpPr txBox="1"/>
          <p:nvPr/>
        </p:nvSpPr>
        <p:spPr>
          <a:xfrm>
            <a:off x="629101" y="124215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4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4200" y="3203350"/>
            <a:ext cx="113792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2700" y="3203350"/>
            <a:ext cx="2908808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083" y="3203355"/>
            <a:ext cx="2505456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4888" y="3203349"/>
            <a:ext cx="77724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53700" y="4065112"/>
            <a:ext cx="1924474" cy="8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17725" y="4052963"/>
            <a:ext cx="1004900" cy="10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