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03" r:id="rId3"/>
    <p:sldId id="304" r:id="rId4"/>
    <p:sldId id="306" r:id="rId5"/>
    <p:sldId id="307" r:id="rId6"/>
    <p:sldId id="308" r:id="rId7"/>
    <p:sldId id="309" r:id="rId8"/>
    <p:sldId id="310" r:id="rId9"/>
    <p:sldId id="311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 varScale="1">
        <p:scale>
          <a:sx n="78" d="100"/>
          <a:sy n="78" d="100"/>
        </p:scale>
        <p:origin x="120" y="6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antti.juhani.kolehmainen@cern.ch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antti.juhani.kolehmainen@cern.ch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EBTS BPM and Collector installation sequence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Antti Kolehmainen EN-MME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Frantisek Sanda EN-MME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2023-04-05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Based</a:t>
            </a:r>
            <a:r>
              <a:rPr lang="fr-FR" dirty="0"/>
              <a:t> on BI 3D model ST1564092 HEL TEST STAND INTEGRATION – PHASE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Installation </a:t>
            </a:r>
            <a:r>
              <a:rPr lang="fr-FR" dirty="0" err="1"/>
              <a:t>sequence</a:t>
            </a:r>
            <a:r>
              <a:rPr lang="fr-FR" dirty="0"/>
              <a:t> </a:t>
            </a:r>
            <a:r>
              <a:rPr lang="fr-FR" dirty="0" err="1"/>
              <a:t>proposal</a:t>
            </a:r>
            <a:r>
              <a:rPr lang="fr-FR" dirty="0"/>
              <a:t> for the BPM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Straigthforward</a:t>
            </a:r>
            <a:r>
              <a:rPr lang="fr-FR" dirty="0"/>
              <a:t> collector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Overhead</a:t>
            </a:r>
            <a:r>
              <a:rPr lang="fr-FR" dirty="0"/>
              <a:t> crane </a:t>
            </a:r>
            <a:r>
              <a:rPr lang="fr-FR" dirty="0" err="1"/>
              <a:t>available</a:t>
            </a:r>
            <a:r>
              <a:rPr lang="fr-FR" dirty="0"/>
              <a:t> for the installation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pPr algn="ctr"/>
            <a:r>
              <a:rPr lang="fr-FR" dirty="0"/>
              <a:t>INTRODUCTION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Diagram&#10;&#10;Description automatically generated with low confidence">
            <a:extLst>
              <a:ext uri="{FF2B5EF4-FFF2-40B4-BE49-F238E27FC236}">
                <a16:creationId xmlns:a16="http://schemas.microsoft.com/office/drawing/2014/main" id="{187DA8EE-05ED-57EA-F6A0-8268529968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937" y="1592263"/>
            <a:ext cx="8190127" cy="460851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pPr algn="ctr"/>
            <a:r>
              <a:rPr lang="fr-FR" dirty="0"/>
              <a:t>INSTALLATION START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4E3D12-A27E-B843-7F5B-E365E4A80104}"/>
              </a:ext>
            </a:extLst>
          </p:cNvPr>
          <p:cNvSpPr txBox="1"/>
          <p:nvPr/>
        </p:nvSpPr>
        <p:spPr>
          <a:xfrm>
            <a:off x="5879976" y="2924944"/>
            <a:ext cx="19877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Access to the valve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D943809-862F-3E13-5740-CA7D463C0A68}"/>
              </a:ext>
            </a:extLst>
          </p:cNvPr>
          <p:cNvCxnSpPr>
            <a:stCxn id="9" idx="2"/>
          </p:cNvCxnSpPr>
          <p:nvPr/>
        </p:nvCxnSpPr>
        <p:spPr>
          <a:xfrm flipH="1">
            <a:off x="5159896" y="3201943"/>
            <a:ext cx="1713942" cy="227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, device, appliance, miller&#10;&#10;Description automatically generated">
            <a:extLst>
              <a:ext uri="{FF2B5EF4-FFF2-40B4-BE49-F238E27FC236}">
                <a16:creationId xmlns:a16="http://schemas.microsoft.com/office/drawing/2014/main" id="{20B8592B-B724-506C-1019-4E8FA60E68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5675" y="1592263"/>
            <a:ext cx="8340651" cy="460851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6C857-76F0-18D1-8105-FBC6D970F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40F6EA-7D38-E4E8-3992-225982C8E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113706-1959-2B70-4727-504C007C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DF55AAD-380B-CC5C-D9EB-BDB7F33D9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42033"/>
            <a:ext cx="11376025" cy="463119"/>
          </a:xfrm>
        </p:spPr>
        <p:txBody>
          <a:bodyPr/>
          <a:lstStyle/>
          <a:p>
            <a:pPr algn="ctr"/>
            <a:r>
              <a:rPr lang="en-GB" dirty="0"/>
              <a:t>STEP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5A6585-9180-F4EB-9B79-B9DD432DD893}"/>
              </a:ext>
            </a:extLst>
          </p:cNvPr>
          <p:cNvSpPr txBox="1"/>
          <p:nvPr/>
        </p:nvSpPr>
        <p:spPr>
          <a:xfrm>
            <a:off x="7392144" y="2564904"/>
            <a:ext cx="45397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1. Install the BPM inside the double solenoid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8D3E82-6EA9-5F58-AC08-41C9B64AEE49}"/>
              </a:ext>
            </a:extLst>
          </p:cNvPr>
          <p:cNvCxnSpPr>
            <a:stCxn id="9" idx="2"/>
          </p:cNvCxnSpPr>
          <p:nvPr/>
        </p:nvCxnSpPr>
        <p:spPr>
          <a:xfrm flipH="1">
            <a:off x="7032104" y="2841903"/>
            <a:ext cx="2629892" cy="587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7C55E69-7966-C8B6-5509-155C5CD6680B}"/>
              </a:ext>
            </a:extLst>
          </p:cNvPr>
          <p:cNvSpPr txBox="1"/>
          <p:nvPr/>
        </p:nvSpPr>
        <p:spPr>
          <a:xfrm>
            <a:off x="5303912" y="1412776"/>
            <a:ext cx="51040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2. Add valve side edge welded bellow on the BPM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74D369-AE37-42DD-B5F2-183BC479DBD3}"/>
              </a:ext>
            </a:extLst>
          </p:cNvPr>
          <p:cNvCxnSpPr/>
          <p:nvPr/>
        </p:nvCxnSpPr>
        <p:spPr>
          <a:xfrm flipH="1">
            <a:off x="5519936" y="1689775"/>
            <a:ext cx="1728192" cy="1523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67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, appliance&#10;&#10;Description automatically generated">
            <a:extLst>
              <a:ext uri="{FF2B5EF4-FFF2-40B4-BE49-F238E27FC236}">
                <a16:creationId xmlns:a16="http://schemas.microsoft.com/office/drawing/2014/main" id="{C91086D9-7D3F-745A-74BD-33A9BB4281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480" y="1591519"/>
            <a:ext cx="8303487" cy="460851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1AD4F6-DCCD-6FE0-AA19-5C322C475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CFFCF1-60E5-A88D-1958-7B7A9A460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1B594-B053-DFC8-F595-EF6AC9DA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F4E303F-4887-E93A-9601-3530B2E3C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4106"/>
            <a:ext cx="11376025" cy="463119"/>
          </a:xfrm>
        </p:spPr>
        <p:txBody>
          <a:bodyPr/>
          <a:lstStyle/>
          <a:p>
            <a:pPr algn="ctr"/>
            <a:r>
              <a:rPr lang="en-US" dirty="0"/>
              <a:t>STEP 2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E615F5-2C9D-4C7E-053A-EE1BDDE5D41B}"/>
              </a:ext>
            </a:extLst>
          </p:cNvPr>
          <p:cNvSpPr txBox="1"/>
          <p:nvPr/>
        </p:nvSpPr>
        <p:spPr>
          <a:xfrm>
            <a:off x="5447928" y="1772816"/>
            <a:ext cx="52579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1. Add solenoid leaving space for flange connection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428B00-CAE7-F210-44FD-01C8414714B0}"/>
              </a:ext>
            </a:extLst>
          </p:cNvPr>
          <p:cNvCxnSpPr/>
          <p:nvPr/>
        </p:nvCxnSpPr>
        <p:spPr>
          <a:xfrm flipH="1">
            <a:off x="4871864" y="2049815"/>
            <a:ext cx="3168352" cy="875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0788347-441E-029E-1CFF-D33A5476B52F}"/>
              </a:ext>
            </a:extLst>
          </p:cNvPr>
          <p:cNvSpPr txBox="1"/>
          <p:nvPr/>
        </p:nvSpPr>
        <p:spPr>
          <a:xfrm>
            <a:off x="6888088" y="3140968"/>
            <a:ext cx="42194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2. Bring solenoid with BPM as close to the solenoid as possible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EB45D4D-4290-C0A6-F97D-292BFCBD3ACC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6240016" y="3356992"/>
            <a:ext cx="648072" cy="60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E4EABD4-6DFD-6623-8702-4A4DF9C5CC1E}"/>
              </a:ext>
            </a:extLst>
          </p:cNvPr>
          <p:cNvSpPr txBox="1"/>
          <p:nvPr/>
        </p:nvSpPr>
        <p:spPr>
          <a:xfrm>
            <a:off x="119336" y="799522"/>
            <a:ext cx="5065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3. Pull the bellow and connect flange on the valve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75F926B-DA0D-0609-5A05-5D0EEB43D247}"/>
              </a:ext>
            </a:extLst>
          </p:cNvPr>
          <p:cNvCxnSpPr>
            <a:stCxn id="15" idx="3"/>
          </p:cNvCxnSpPr>
          <p:nvPr/>
        </p:nvCxnSpPr>
        <p:spPr>
          <a:xfrm flipH="1">
            <a:off x="4439816" y="938022"/>
            <a:ext cx="745009" cy="2263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258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, light&#10;&#10;Description automatically generated">
            <a:extLst>
              <a:ext uri="{FF2B5EF4-FFF2-40B4-BE49-F238E27FC236}">
                <a16:creationId xmlns:a16="http://schemas.microsoft.com/office/drawing/2014/main" id="{D124E582-238E-91E0-108B-92568BF8FB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5520" y="1412776"/>
            <a:ext cx="8081946" cy="460851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734A24-4FD1-4EDB-E197-9FF4EF0FB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F72A39-09A5-E0DE-379E-DEC4730A3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38F3E7-71E2-76DC-C36F-598BFB03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E4470C9-F4A8-458A-AC79-7E10FBFCE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4106"/>
            <a:ext cx="11376025" cy="463119"/>
          </a:xfrm>
        </p:spPr>
        <p:txBody>
          <a:bodyPr/>
          <a:lstStyle/>
          <a:p>
            <a:pPr algn="ctr"/>
            <a:r>
              <a:rPr lang="en-US" dirty="0"/>
              <a:t>STEP 3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263BCD-0E58-B9D9-6675-F848FB384511}"/>
              </a:ext>
            </a:extLst>
          </p:cNvPr>
          <p:cNvSpPr txBox="1"/>
          <p:nvPr/>
        </p:nvSpPr>
        <p:spPr>
          <a:xfrm>
            <a:off x="1127448" y="980728"/>
            <a:ext cx="46294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1. Bring solenoids and BPM into final position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94F9A9D-5816-8180-4260-9793495C917F}"/>
              </a:ext>
            </a:extLst>
          </p:cNvPr>
          <p:cNvCxnSpPr>
            <a:cxnSpLocks/>
          </p:cNvCxnSpPr>
          <p:nvPr/>
        </p:nvCxnSpPr>
        <p:spPr>
          <a:xfrm flipH="1">
            <a:off x="5663953" y="1196752"/>
            <a:ext cx="152540" cy="1584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8418422-5B99-69C7-0A97-404ADDFBE03C}"/>
              </a:ext>
            </a:extLst>
          </p:cNvPr>
          <p:cNvCxnSpPr>
            <a:stCxn id="9" idx="3"/>
          </p:cNvCxnSpPr>
          <p:nvPr/>
        </p:nvCxnSpPr>
        <p:spPr>
          <a:xfrm flipH="1">
            <a:off x="5159896" y="1119228"/>
            <a:ext cx="597024" cy="1609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9F085CF-E9B4-BB37-C69C-FD2F16020D09}"/>
              </a:ext>
            </a:extLst>
          </p:cNvPr>
          <p:cNvSpPr txBox="1"/>
          <p:nvPr/>
        </p:nvSpPr>
        <p:spPr>
          <a:xfrm>
            <a:off x="6888088" y="980728"/>
            <a:ext cx="35522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2. Mount edge-welded on the BPM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2E5D7ED-B09C-00B7-409E-4F177A79F59D}"/>
              </a:ext>
            </a:extLst>
          </p:cNvPr>
          <p:cNvCxnSpPr>
            <a:stCxn id="14" idx="1"/>
          </p:cNvCxnSpPr>
          <p:nvPr/>
        </p:nvCxnSpPr>
        <p:spPr>
          <a:xfrm flipH="1">
            <a:off x="6528048" y="1119228"/>
            <a:ext cx="360040" cy="20217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CF0AF6D-45D1-3A02-A1E9-72B7EA629CD6}"/>
              </a:ext>
            </a:extLst>
          </p:cNvPr>
          <p:cNvSpPr txBox="1"/>
          <p:nvPr/>
        </p:nvSpPr>
        <p:spPr>
          <a:xfrm>
            <a:off x="7947170" y="2388001"/>
            <a:ext cx="38205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4. Bring BGC on the chassis, pull bellow to connect flanges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C050787-A0E0-2549-BA74-0400B824BFAD}"/>
              </a:ext>
            </a:extLst>
          </p:cNvPr>
          <p:cNvCxnSpPr/>
          <p:nvPr/>
        </p:nvCxnSpPr>
        <p:spPr>
          <a:xfrm flipH="1">
            <a:off x="6888088" y="2636912"/>
            <a:ext cx="1059082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CB585A1-28D1-3FFB-9533-D9FC13850936}"/>
              </a:ext>
            </a:extLst>
          </p:cNvPr>
          <p:cNvSpPr txBox="1"/>
          <p:nvPr/>
        </p:nvSpPr>
        <p:spPr>
          <a:xfrm>
            <a:off x="7824192" y="1772816"/>
            <a:ext cx="3013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3. Bring solenoid into position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5E3550F-DA56-AD4B-B8B0-25EF3C7C0A0E}"/>
              </a:ext>
            </a:extLst>
          </p:cNvPr>
          <p:cNvCxnSpPr/>
          <p:nvPr/>
        </p:nvCxnSpPr>
        <p:spPr>
          <a:xfrm flipH="1">
            <a:off x="6816080" y="1916832"/>
            <a:ext cx="1008112" cy="1025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766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827D3084-7725-3336-82B0-3B09A2E0F7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8601" y="1592263"/>
            <a:ext cx="8174798" cy="460851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B45370-D751-E9D2-7087-30AD72990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33878B-8ED6-43C5-24E3-C99BF406B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AF11F-1EF8-B5FA-2D0A-27627C9FF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0E45E89-9215-FBC8-9045-AF7387D47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374" y="194106"/>
            <a:ext cx="11376025" cy="463119"/>
          </a:xfrm>
        </p:spPr>
        <p:txBody>
          <a:bodyPr/>
          <a:lstStyle/>
          <a:p>
            <a:pPr algn="ctr"/>
            <a:r>
              <a:rPr lang="en-US" dirty="0"/>
              <a:t>STEP 4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FE18C8-78ED-2E53-7232-FBDE8B908B7B}"/>
              </a:ext>
            </a:extLst>
          </p:cNvPr>
          <p:cNvSpPr txBox="1"/>
          <p:nvPr/>
        </p:nvSpPr>
        <p:spPr>
          <a:xfrm>
            <a:off x="4799856" y="1124744"/>
            <a:ext cx="29623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1. Bring BGC to final position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3FE372-813D-2084-0005-0AC27C9C0C4A}"/>
              </a:ext>
            </a:extLst>
          </p:cNvPr>
          <p:cNvCxnSpPr>
            <a:stCxn id="9" idx="2"/>
          </p:cNvCxnSpPr>
          <p:nvPr/>
        </p:nvCxnSpPr>
        <p:spPr>
          <a:xfrm>
            <a:off x="6281031" y="1401743"/>
            <a:ext cx="823081" cy="875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00EC95-04C8-EF15-43CD-64EE90B10C9C}"/>
              </a:ext>
            </a:extLst>
          </p:cNvPr>
          <p:cNvSpPr txBox="1"/>
          <p:nvPr/>
        </p:nvSpPr>
        <p:spPr>
          <a:xfrm>
            <a:off x="8904313" y="2636912"/>
            <a:ext cx="30963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2. Add bellows for HEL collector connection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8DEA847-9EE5-4C75-5830-C4F0593AA862}"/>
              </a:ext>
            </a:extLst>
          </p:cNvPr>
          <p:cNvCxnSpPr>
            <a:stCxn id="12" idx="1"/>
          </p:cNvCxnSpPr>
          <p:nvPr/>
        </p:nvCxnSpPr>
        <p:spPr>
          <a:xfrm flipH="1">
            <a:off x="8112224" y="2913911"/>
            <a:ext cx="792089" cy="51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1084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59263485-39FA-3032-09DF-916A42E52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8043" y="1484784"/>
            <a:ext cx="8175914" cy="460851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D6F23D-3FF5-1F35-4629-96D736AA9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2E97E-998C-4562-ACF8-C9218DCD4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00E40B-392E-E6DA-8CE0-033786079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28158A-3FF1-DF98-35FC-211A8735B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94106"/>
            <a:ext cx="11376025" cy="463119"/>
          </a:xfrm>
        </p:spPr>
        <p:txBody>
          <a:bodyPr/>
          <a:lstStyle/>
          <a:p>
            <a:pPr algn="ctr"/>
            <a:r>
              <a:rPr lang="en-US" dirty="0"/>
              <a:t>STEP 5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A0C093-30F5-A4ED-8509-CF136C0D31B3}"/>
              </a:ext>
            </a:extLst>
          </p:cNvPr>
          <p:cNvSpPr txBox="1"/>
          <p:nvPr/>
        </p:nvSpPr>
        <p:spPr>
          <a:xfrm>
            <a:off x="8256240" y="1484784"/>
            <a:ext cx="36004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1. Bring the last solenoid into final position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4E53E5F-F675-9513-A95B-028743B34F09}"/>
              </a:ext>
            </a:extLst>
          </p:cNvPr>
          <p:cNvCxnSpPr/>
          <p:nvPr/>
        </p:nvCxnSpPr>
        <p:spPr>
          <a:xfrm flipH="1">
            <a:off x="8184232" y="2038782"/>
            <a:ext cx="1872208" cy="958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433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9D040DA7-B03E-5558-97CC-691FC3CA72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9496" y="1484784"/>
            <a:ext cx="8085534" cy="460851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69770E-C579-D84A-064E-CF860CFA2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2023-04-05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5CA95-BE65-76FC-3DE1-B570AD266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8C2FC-9642-D013-9069-9142E2F3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A22B4E5-4D97-B60A-0F98-F5A93BAEF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4650"/>
            <a:ext cx="11376025" cy="463119"/>
          </a:xfrm>
        </p:spPr>
        <p:txBody>
          <a:bodyPr/>
          <a:lstStyle/>
          <a:p>
            <a:pPr algn="ctr"/>
            <a:r>
              <a:rPr lang="en-US" dirty="0"/>
              <a:t>STEP 6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A7C38D-9346-65A3-76D6-3DEF1EA351DB}"/>
              </a:ext>
            </a:extLst>
          </p:cNvPr>
          <p:cNvSpPr txBox="1"/>
          <p:nvPr/>
        </p:nvSpPr>
        <p:spPr>
          <a:xfrm>
            <a:off x="8085657" y="1772816"/>
            <a:ext cx="388843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1. Connect the HEL collector to EBTS vacuum and bring it to the final position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0A41C03-FD54-4E66-D5F8-691B33AA2FC5}"/>
              </a:ext>
            </a:extLst>
          </p:cNvPr>
          <p:cNvCxnSpPr>
            <a:cxnSpLocks/>
          </p:cNvCxnSpPr>
          <p:nvPr/>
        </p:nvCxnSpPr>
        <p:spPr>
          <a:xfrm flipH="1">
            <a:off x="9264352" y="2397221"/>
            <a:ext cx="648072" cy="527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999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478</TotalTime>
  <Words>276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EBTS BPM and Collector installation sequence</vt:lpstr>
      <vt:lpstr>INTRODUCTION</vt:lpstr>
      <vt:lpstr>INSTALLATION START</vt:lpstr>
      <vt:lpstr>STEP 1</vt:lpstr>
      <vt:lpstr>STEP 2</vt:lpstr>
      <vt:lpstr>STEP 3</vt:lpstr>
      <vt:lpstr>STEP 4</vt:lpstr>
      <vt:lpstr>STEP 5</vt:lpstr>
      <vt:lpstr>STEP 6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Antti Kolehmainen</dc:creator>
  <cp:lastModifiedBy>Antti Kolehmainen</cp:lastModifiedBy>
  <cp:revision>12</cp:revision>
  <cp:lastPrinted>2020-01-30T13:49:18Z</cp:lastPrinted>
  <dcterms:created xsi:type="dcterms:W3CDTF">2022-04-11T15:15:52Z</dcterms:created>
  <dcterms:modified xsi:type="dcterms:W3CDTF">2023-04-06T14:29:54Z</dcterms:modified>
</cp:coreProperties>
</file>