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407" r:id="rId2"/>
    <p:sldId id="386" r:id="rId3"/>
    <p:sldId id="348" r:id="rId4"/>
    <p:sldId id="390" r:id="rId5"/>
    <p:sldId id="282" r:id="rId6"/>
    <p:sldId id="391" r:id="rId7"/>
    <p:sldId id="409" r:id="rId8"/>
    <p:sldId id="398" r:id="rId9"/>
    <p:sldId id="411" r:id="rId10"/>
    <p:sldId id="392" r:id="rId11"/>
    <p:sldId id="387" r:id="rId12"/>
    <p:sldId id="394" r:id="rId13"/>
    <p:sldId id="281" r:id="rId14"/>
    <p:sldId id="287" r:id="rId15"/>
    <p:sldId id="321" r:id="rId16"/>
    <p:sldId id="278" r:id="rId17"/>
    <p:sldId id="279" r:id="rId18"/>
    <p:sldId id="288" r:id="rId19"/>
    <p:sldId id="324" r:id="rId20"/>
    <p:sldId id="360" r:id="rId21"/>
    <p:sldId id="273" r:id="rId22"/>
    <p:sldId id="293" r:id="rId23"/>
    <p:sldId id="316" r:id="rId24"/>
    <p:sldId id="412" r:id="rId25"/>
    <p:sldId id="405" r:id="rId26"/>
    <p:sldId id="406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136" autoAdjust="0"/>
    <p:restoredTop sz="95807"/>
  </p:normalViewPr>
  <p:slideViewPr>
    <p:cSldViewPr snapToGrid="0">
      <p:cViewPr varScale="1">
        <p:scale>
          <a:sx n="103" d="100"/>
          <a:sy n="103" d="100"/>
        </p:scale>
        <p:origin x="184" y="376"/>
      </p:cViewPr>
      <p:guideLst/>
    </p:cSldViewPr>
  </p:slideViewPr>
  <p:outlineViewPr>
    <p:cViewPr>
      <p:scale>
        <a:sx n="33" d="100"/>
        <a:sy n="33" d="100"/>
      </p:scale>
      <p:origin x="0" y="-1770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20D109-49B6-4141-BC61-BBE7B1902114}" type="datetimeFigureOut">
              <a:rPr lang="en-US" smtClean="0"/>
              <a:t>7/5/23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DDF8EE-2FE9-6848-9207-05DA1E5F91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0396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05/07/2023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4255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05/07/2023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39189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05/07/2023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45432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 algn="l" defTabSz="914309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3000" kern="1200" spc="-51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442077"/>
            <a:ext cx="4114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8" name="Segnaposto testo 3"/>
          <p:cNvSpPr>
            <a:spLocks noGrp="1"/>
          </p:cNvSpPr>
          <p:nvPr>
            <p:ph type="body" sz="half" idx="13"/>
          </p:nvPr>
        </p:nvSpPr>
        <p:spPr>
          <a:xfrm>
            <a:off x="838201" y="1825625"/>
            <a:ext cx="4548439" cy="3780847"/>
          </a:xfrm>
        </p:spPr>
        <p:txBody>
          <a:bodyPr/>
          <a:lstStyle>
            <a:lvl1pPr marL="0" indent="0"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155" indent="0">
              <a:buNone/>
              <a:defRPr sz="1400"/>
            </a:lvl2pPr>
            <a:lvl3pPr marL="914309" indent="0">
              <a:buNone/>
              <a:defRPr sz="1200"/>
            </a:lvl3pPr>
            <a:lvl4pPr marL="1371464" indent="0">
              <a:buNone/>
              <a:defRPr sz="1000"/>
            </a:lvl4pPr>
            <a:lvl5pPr marL="1828618" indent="0">
              <a:buNone/>
              <a:defRPr sz="1000"/>
            </a:lvl5pPr>
            <a:lvl6pPr marL="2285774" indent="0">
              <a:buNone/>
              <a:defRPr sz="1000"/>
            </a:lvl6pPr>
            <a:lvl7pPr marL="2742926" indent="0">
              <a:buNone/>
              <a:defRPr sz="1000"/>
            </a:lvl7pPr>
            <a:lvl8pPr marL="3200080" indent="0">
              <a:buNone/>
              <a:defRPr sz="1000"/>
            </a:lvl8pPr>
            <a:lvl9pPr marL="3657235" indent="0">
              <a:buNone/>
              <a:defRPr sz="1000"/>
            </a:lvl9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9" name="Segnaposto immagine 2"/>
          <p:cNvSpPr>
            <a:spLocks noGrp="1"/>
          </p:cNvSpPr>
          <p:nvPr>
            <p:ph type="pic" idx="1"/>
          </p:nvPr>
        </p:nvSpPr>
        <p:spPr>
          <a:xfrm>
            <a:off x="5694361" y="1825625"/>
            <a:ext cx="5659440" cy="3780847"/>
          </a:xfrm>
        </p:spPr>
        <p:txBody>
          <a:bodyPr>
            <a:normAutofit/>
          </a:bodyPr>
          <a:lstStyle>
            <a:lvl1pPr marL="0" indent="0">
              <a:buNone/>
              <a:defRPr sz="3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155" indent="0">
              <a:buNone/>
              <a:defRPr sz="2800"/>
            </a:lvl2pPr>
            <a:lvl3pPr marL="914309" indent="0">
              <a:buNone/>
              <a:defRPr sz="2400"/>
            </a:lvl3pPr>
            <a:lvl4pPr marL="1371464" indent="0">
              <a:buNone/>
              <a:defRPr sz="2000"/>
            </a:lvl4pPr>
            <a:lvl5pPr marL="1828618" indent="0">
              <a:buNone/>
              <a:defRPr sz="2000"/>
            </a:lvl5pPr>
            <a:lvl6pPr marL="2285774" indent="0">
              <a:buNone/>
              <a:defRPr sz="2000"/>
            </a:lvl6pPr>
            <a:lvl7pPr marL="2742926" indent="0">
              <a:buNone/>
              <a:defRPr sz="2000"/>
            </a:lvl7pPr>
            <a:lvl8pPr marL="3200080" indent="0">
              <a:buNone/>
              <a:defRPr sz="2000"/>
            </a:lvl8pPr>
            <a:lvl9pPr marL="3657235" indent="0">
              <a:buNone/>
              <a:defRPr sz="2000"/>
            </a:lvl9pPr>
          </a:lstStyle>
          <a:p>
            <a:endParaRPr lang="it-IT" dirty="0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>
          <a:xfrm>
            <a:off x="838201" y="6442077"/>
            <a:ext cx="32963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l" defTabSz="914400" rtl="0" eaLnBrk="1" latinLnBrk="0" hangingPunct="1">
              <a:defRPr sz="900" kern="120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7F50668-7C7A-4E04-AF8E-2281C5E456CB}" type="datetime1">
              <a:rPr lang="it-IT" sz="900" smtClean="0"/>
              <a:pPr/>
              <a:t>05/07/23</a:t>
            </a:fld>
            <a:endParaRPr lang="it-IT" sz="900" dirty="0"/>
          </a:p>
        </p:txBody>
      </p:sp>
      <p:sp>
        <p:nvSpPr>
          <p:cNvPr id="11" name="Slide Number Placeholder 4"/>
          <p:cNvSpPr txBox="1">
            <a:spLocks/>
          </p:cNvSpPr>
          <p:nvPr userDrawn="1"/>
        </p:nvSpPr>
        <p:spPr>
          <a:xfrm>
            <a:off x="10021917" y="6442076"/>
            <a:ext cx="1749367" cy="365125"/>
          </a:xfrm>
          <a:prstGeom prst="rect">
            <a:avLst/>
          </a:prstGeom>
        </p:spPr>
        <p:txBody>
          <a:bodyPr anchor="ctr"/>
          <a:lstStyle>
            <a:defPPr>
              <a:defRPr lang="it-IT"/>
            </a:defPPr>
            <a:lvl1pPr marL="0" algn="ctr" defTabSz="914309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E41927E-02D3-48FC-A7AE-9ADDEF39952D}" type="slidenum">
              <a:rPr lang="it-IT" sz="900" smtClean="0"/>
              <a:t>‹#›</a:t>
            </a:fld>
            <a:endParaRPr lang="it-IT" sz="900" dirty="0"/>
          </a:p>
        </p:txBody>
      </p:sp>
      <p:pic>
        <p:nvPicPr>
          <p:cNvPr id="12" name="Immagine 11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628"/>
          <a:stretch/>
        </p:blipFill>
        <p:spPr>
          <a:xfrm>
            <a:off x="658556" y="5606473"/>
            <a:ext cx="1846553" cy="749879"/>
          </a:xfrm>
          <a:prstGeom prst="rect">
            <a:avLst/>
          </a:prstGeom>
        </p:spPr>
      </p:pic>
      <p:pic>
        <p:nvPicPr>
          <p:cNvPr id="13" name="Immagine 12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54941" y="5742592"/>
            <a:ext cx="5477953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91920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05/07/2023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6167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05/07/2023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52864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05/07/2023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1356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05/07/2023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21378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05/07/2023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25479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05/07/2023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77013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05/07/2023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28036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05/07/2023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63300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C9A8C0-BD71-42DF-BE01-866A5063C549}" type="datetimeFigureOut">
              <a:rPr lang="en-GB" smtClean="0"/>
              <a:t>05/07/2023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8671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hyperlink" Target="https://indico.cern.ch/event/840212/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png"/><Relationship Id="rId4" Type="http://schemas.openxmlformats.org/officeDocument/2006/relationships/image" Target="../media/image3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840212/" TargetMode="External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7" Type="http://schemas.openxmlformats.org/officeDocument/2006/relationships/hyperlink" Target="https://www.facebook.com/profile.php?id=100090138523461" TargetMode="External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www.facebook.com/profile.php?id=100090779213801" TargetMode="External"/><Relationship Id="rId5" Type="http://schemas.openxmlformats.org/officeDocument/2006/relationships/hyperlink" Target="https://www.facebook.com/profile.php?id=100093113917571" TargetMode="External"/><Relationship Id="rId4" Type="http://schemas.openxmlformats.org/officeDocument/2006/relationships/image" Target="../media/image4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hyperlink" Target="https://www.hitriplus.eu/event-calendar/" TargetMode="External"/><Relationship Id="rId7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www.youtube.com/@hitriplus9177/about" TargetMode="External"/><Relationship Id="rId5" Type="http://schemas.openxmlformats.org/officeDocument/2006/relationships/hyperlink" Target="https://indico.cern.ch/event/1248018/" TargetMode="External"/><Relationship Id="rId4" Type="http://schemas.openxmlformats.org/officeDocument/2006/relationships/hyperlink" Target="https://indico.cern.ch/event/1160802/registrations/83367/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4.png"/><Relationship Id="rId4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7" Type="http://schemas.openxmlformats.org/officeDocument/2006/relationships/image" Target="../media/image61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jpeg"/><Relationship Id="rId5" Type="http://schemas.openxmlformats.org/officeDocument/2006/relationships/image" Target="../media/image59.png"/><Relationship Id="rId4" Type="http://schemas.openxmlformats.org/officeDocument/2006/relationships/image" Target="../media/image58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3" Type="http://schemas.openxmlformats.org/officeDocument/2006/relationships/image" Target="../media/image57.png"/><Relationship Id="rId7" Type="http://schemas.openxmlformats.org/officeDocument/2006/relationships/image" Target="../media/image61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jpeg"/><Relationship Id="rId5" Type="http://schemas.openxmlformats.org/officeDocument/2006/relationships/image" Target="../media/image59.png"/><Relationship Id="rId4" Type="http://schemas.openxmlformats.org/officeDocument/2006/relationships/image" Target="../media/image58.jpeg"/><Relationship Id="rId9" Type="http://schemas.openxmlformats.org/officeDocument/2006/relationships/image" Target="../media/image63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3" Type="http://schemas.openxmlformats.org/officeDocument/2006/relationships/image" Target="../media/image57.png"/><Relationship Id="rId7" Type="http://schemas.openxmlformats.org/officeDocument/2006/relationships/image" Target="../media/image61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jpeg"/><Relationship Id="rId5" Type="http://schemas.openxmlformats.org/officeDocument/2006/relationships/image" Target="../media/image59.png"/><Relationship Id="rId4" Type="http://schemas.openxmlformats.org/officeDocument/2006/relationships/image" Target="../media/image58.jpeg"/><Relationship Id="rId9" Type="http://schemas.openxmlformats.org/officeDocument/2006/relationships/image" Target="../media/image65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atrad.org)/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5" Type="http://schemas.openxmlformats.org/officeDocument/2006/relationships/image" Target="../media/image4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6307"/>
            <a:ext cx="12192000" cy="6848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54329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5678994" y="2043569"/>
            <a:ext cx="5560122" cy="927114"/>
          </a:xfrm>
          <a:prstGeom prst="rect">
            <a:avLst/>
          </a:prstGeom>
          <a:solidFill>
            <a:srgbClr val="0070C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93A9E-C768-4E41-B3A1-AD51A73D1C5A}" type="datetime1">
              <a:rPr lang="it-IT" smtClean="0"/>
              <a:t>05/07/23</a:t>
            </a:fld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10</a:t>
            </a:fld>
            <a:endParaRPr lang="it-IT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747" y="0"/>
            <a:ext cx="4895608" cy="1714796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276807" y="2520142"/>
            <a:ext cx="966083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chemeClr val="accent5">
                    <a:lumMod val="75000"/>
                  </a:schemeClr>
                </a:solidFill>
                <a:latin typeface="Calibri" charset="0"/>
                <a:ea typeface="Calibri" charset="0"/>
                <a:cs typeface="Times New Roman" charset="0"/>
              </a:rPr>
              <a:t>Pedagogical elements facilitating learning</a:t>
            </a:r>
            <a:endParaRPr lang="en-US" sz="20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768897" y="2037550"/>
            <a:ext cx="56937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</a:pPr>
            <a:r>
              <a:rPr lang="en-GB" b="1" dirty="0">
                <a:solidFill>
                  <a:schemeClr val="bg1"/>
                </a:solidFill>
                <a:latin typeface="Calibri" charset="0"/>
                <a:ea typeface="Times New Roman" charset="0"/>
                <a:cs typeface="Times New Roman" charset="0"/>
              </a:rPr>
              <a:t>Highlight: </a:t>
            </a:r>
          </a:p>
          <a:p>
            <a:pPr lvl="0">
              <a:spcAft>
                <a:spcPts val="0"/>
              </a:spcAft>
            </a:pPr>
            <a:r>
              <a:rPr lang="en-GB" b="1" dirty="0">
                <a:solidFill>
                  <a:schemeClr val="bg1"/>
                </a:solidFill>
                <a:latin typeface="Calibri" charset="0"/>
                <a:ea typeface="Times New Roman" charset="0"/>
                <a:cs typeface="Times New Roman" charset="0"/>
              </a:rPr>
              <a:t>Hands-on sessions, “do it yourself” guided by experts, </a:t>
            </a:r>
          </a:p>
          <a:p>
            <a:pPr lvl="0">
              <a:spcAft>
                <a:spcPts val="0"/>
              </a:spcAft>
            </a:pPr>
            <a:r>
              <a:rPr lang="en-GB" b="1" dirty="0">
                <a:solidFill>
                  <a:schemeClr val="bg1"/>
                </a:solidFill>
                <a:latin typeface="Calibri" charset="0"/>
                <a:ea typeface="Times New Roman" charset="0"/>
                <a:cs typeface="Times New Roman" charset="0"/>
              </a:rPr>
              <a:t>with real data and professional tools and methods</a:t>
            </a:r>
            <a:endParaRPr lang="en-GB" sz="2000" b="1" dirty="0">
              <a:solidFill>
                <a:schemeClr val="bg1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76808" y="1994465"/>
            <a:ext cx="4280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b="1" dirty="0">
                <a:solidFill>
                  <a:srgbClr val="7030A0"/>
                </a:solidFill>
                <a:latin typeface="Calibri" charset="0"/>
                <a:ea typeface="Calibri" charset="0"/>
                <a:cs typeface="Times New Roman" charset="0"/>
              </a:rPr>
              <a:t>HITM school format: inspired by PTMC</a:t>
            </a:r>
            <a:endParaRPr lang="en-US" sz="2000" b="1" dirty="0">
              <a:solidFill>
                <a:srgbClr val="7030A0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1A6A04D-B275-42C9-9B31-B7ACB79D274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39667"/>
            <a:ext cx="12192000" cy="64839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F12D003-A79B-466B-B6FA-158F4C72B0F4}"/>
              </a:ext>
            </a:extLst>
          </p:cNvPr>
          <p:cNvSpPr txBox="1"/>
          <p:nvPr/>
        </p:nvSpPr>
        <p:spPr>
          <a:xfrm>
            <a:off x="3548414" y="6365234"/>
            <a:ext cx="21103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62571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Slide 1</a:t>
            </a:r>
            <a:r>
              <a:rPr lang="en-US" sz="2000" dirty="0">
                <a:solidFill>
                  <a:prstClr val="white"/>
                </a:solidFill>
                <a:latin typeface="Calibri" panose="020F0502020204030204"/>
              </a:rPr>
              <a:t>2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1165B0C-9722-48EF-AD87-6DCFAA11FDCA}"/>
              </a:ext>
            </a:extLst>
          </p:cNvPr>
          <p:cNvSpPr txBox="1"/>
          <p:nvPr/>
        </p:nvSpPr>
        <p:spPr>
          <a:xfrm>
            <a:off x="5263771" y="6365234"/>
            <a:ext cx="36616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62571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dirty="0" err="1">
                <a:solidFill>
                  <a:prstClr val="white"/>
                </a:solidFill>
                <a:latin typeface="Calibri" panose="020F0502020204030204"/>
              </a:rPr>
              <a:t>Panagiota</a:t>
            </a:r>
            <a:r>
              <a:rPr lang="en-US" sz="2000" dirty="0">
                <a:solidFill>
                  <a:prstClr val="white"/>
                </a:solidFill>
                <a:latin typeface="Calibri" panose="020F0502020204030204"/>
              </a:rPr>
              <a:t> Foka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4264D2A-2979-4D89-960A-5B6775051D71}"/>
              </a:ext>
            </a:extLst>
          </p:cNvPr>
          <p:cNvSpPr txBox="1"/>
          <p:nvPr/>
        </p:nvSpPr>
        <p:spPr>
          <a:xfrm>
            <a:off x="0" y="6365234"/>
            <a:ext cx="2986814" cy="40011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162571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IAEA-CN301-059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6672614" y="5704393"/>
            <a:ext cx="5519386" cy="534815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>
            <a:off x="69704" y="5694911"/>
            <a:ext cx="5519386" cy="534815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81594" y="2887388"/>
            <a:ext cx="10614991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Aft>
                <a:spcPts val="0"/>
              </a:spcAft>
              <a:buFont typeface="Times New Roman" charset="0"/>
              <a:buChar char="-"/>
            </a:pPr>
            <a:r>
              <a:rPr lang="en-GB" sz="2000" dirty="0">
                <a:solidFill>
                  <a:srgbClr val="0070C0"/>
                </a:solidFill>
                <a:ea typeface="Calibri" charset="0"/>
              </a:rPr>
              <a:t>Lectures in the morning</a:t>
            </a:r>
          </a:p>
          <a:p>
            <a:pPr marL="342900" lvl="0" indent="-342900">
              <a:spcAft>
                <a:spcPts val="0"/>
              </a:spcAft>
              <a:buFont typeface="Times New Roman" charset="0"/>
              <a:buChar char="-"/>
            </a:pPr>
            <a:r>
              <a:rPr lang="en-GB" sz="2000" dirty="0">
                <a:solidFill>
                  <a:srgbClr val="0070C0"/>
                </a:solidFill>
                <a:ea typeface="Calibri" charset="0"/>
              </a:rPr>
              <a:t>Hands-on in the afternoon</a:t>
            </a:r>
          </a:p>
          <a:p>
            <a:pPr marL="342900" lvl="0" indent="-342900">
              <a:spcAft>
                <a:spcPts val="0"/>
              </a:spcAft>
              <a:buFont typeface="Times New Roman" charset="0"/>
              <a:buChar char="-"/>
            </a:pPr>
            <a:r>
              <a:rPr lang="en-GB" sz="2000" dirty="0">
                <a:solidFill>
                  <a:srgbClr val="0070C0"/>
                </a:solidFill>
                <a:ea typeface="Calibri" charset="0"/>
              </a:rPr>
              <a:t>Students’ presentations and discussions of their results with experts</a:t>
            </a:r>
          </a:p>
          <a:p>
            <a:pPr marL="342900" lvl="0" indent="-342900">
              <a:spcAft>
                <a:spcPts val="0"/>
              </a:spcAft>
              <a:buFont typeface="Times New Roman" charset="0"/>
              <a:buChar char="-"/>
            </a:pPr>
            <a:r>
              <a:rPr lang="en-GB" sz="2000" dirty="0">
                <a:solidFill>
                  <a:srgbClr val="0070C0"/>
                </a:solidFill>
                <a:ea typeface="Calibri" charset="0"/>
              </a:rPr>
              <a:t>Virtual visits to existing therapy centres guided by their experts, </a:t>
            </a:r>
          </a:p>
          <a:p>
            <a:pPr marL="457200">
              <a:spcAft>
                <a:spcPts val="0"/>
              </a:spcAft>
            </a:pPr>
            <a:r>
              <a:rPr lang="en-GB" sz="2000" dirty="0">
                <a:solidFill>
                  <a:srgbClr val="0070C0"/>
                </a:solidFill>
                <a:ea typeface="Calibri" charset="0"/>
              </a:rPr>
              <a:t>supported by web-cam or videos </a:t>
            </a:r>
          </a:p>
          <a:p>
            <a:pPr marL="342900" lvl="0" indent="-342900">
              <a:spcAft>
                <a:spcPts val="0"/>
              </a:spcAft>
              <a:buFont typeface="Times New Roman" charset="0"/>
              <a:buChar char="-"/>
            </a:pPr>
            <a:r>
              <a:rPr lang="en-GB" sz="2000" dirty="0">
                <a:solidFill>
                  <a:srgbClr val="0070C0"/>
                </a:solidFill>
                <a:ea typeface="Calibri" charset="0"/>
              </a:rPr>
              <a:t>Every day started with videos while participants were connecting </a:t>
            </a:r>
          </a:p>
          <a:p>
            <a:pPr marL="457200">
              <a:spcAft>
                <a:spcPts val="0"/>
              </a:spcAft>
            </a:pPr>
            <a:r>
              <a:rPr lang="en-GB" sz="2000" dirty="0">
                <a:solidFill>
                  <a:srgbClr val="0070C0"/>
                </a:solidFill>
                <a:ea typeface="Calibri" charset="0"/>
              </a:rPr>
              <a:t>to give them a visual impression and help them relate what they would listen </a:t>
            </a:r>
          </a:p>
          <a:p>
            <a:pPr marL="342900" lvl="0" indent="-342900">
              <a:spcAft>
                <a:spcPts val="0"/>
              </a:spcAft>
              <a:buFont typeface="Times New Roman" charset="0"/>
              <a:buChar char="-"/>
            </a:pPr>
            <a:r>
              <a:rPr lang="en-GB" sz="2000" dirty="0">
                <a:solidFill>
                  <a:srgbClr val="0070C0"/>
                </a:solidFill>
                <a:ea typeface="Calibri" charset="0"/>
              </a:rPr>
              <a:t>Every day ended with social events, to provide opportunities for networking and entertainment</a:t>
            </a:r>
          </a:p>
          <a:p>
            <a:pPr marL="342900" lvl="0" indent="-342900">
              <a:spcAft>
                <a:spcPts val="0"/>
              </a:spcAft>
              <a:buFont typeface="Times New Roman" charset="0"/>
              <a:buChar char="-"/>
            </a:pPr>
            <a:r>
              <a:rPr lang="en-GB" sz="2000" dirty="0">
                <a:solidFill>
                  <a:srgbClr val="0070C0"/>
                </a:solidFill>
                <a:ea typeface="Calibri" charset="0"/>
              </a:rPr>
              <a:t>Last day dedicated to “future developments” just before the “Careers Fair” in the evening</a:t>
            </a:r>
            <a:endParaRPr lang="en-GB" sz="2000" dirty="0">
              <a:solidFill>
                <a:srgbClr val="0070C0"/>
              </a:solidFill>
              <a:effectLst/>
              <a:ea typeface="Calibri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0" y="6144768"/>
            <a:ext cx="12192000" cy="7310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itel 1"/>
          <p:cNvSpPr txBox="1">
            <a:spLocks/>
          </p:cNvSpPr>
          <p:nvPr/>
        </p:nvSpPr>
        <p:spPr bwMode="auto">
          <a:xfrm>
            <a:off x="6324601" y="441712"/>
            <a:ext cx="5573486" cy="570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en-US" b="1" dirty="0">
                <a:solidFill>
                  <a:srgbClr val="0000FF"/>
                </a:solidFill>
                <a:latin typeface="+mn-lt"/>
              </a:rPr>
              <a:t>Heavy Ion Therapy Masterclass  school format</a:t>
            </a:r>
            <a:endParaRPr lang="de-DE" altLang="en-US" b="1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21" name="Title 4"/>
          <p:cNvSpPr txBox="1">
            <a:spLocks/>
          </p:cNvSpPr>
          <p:nvPr/>
        </p:nvSpPr>
        <p:spPr>
          <a:xfrm>
            <a:off x="1036256" y="1716156"/>
            <a:ext cx="8141938" cy="258532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de-DE" sz="1200" dirty="0">
                <a:solidFill>
                  <a:srgbClr val="0000FF"/>
                </a:solidFill>
                <a:latin typeface="ArialMT"/>
              </a:rPr>
              <a:t>https://indico.cern.ch/e/HeavyIonTherapyMasterClass</a:t>
            </a: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96622"/>
            <a:ext cx="12192000" cy="119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92535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urved Up Arrow 11"/>
          <p:cNvSpPr/>
          <p:nvPr/>
        </p:nvSpPr>
        <p:spPr>
          <a:xfrm>
            <a:off x="5381437" y="3167878"/>
            <a:ext cx="2222025" cy="727525"/>
          </a:xfrm>
          <a:prstGeom prst="curvedUp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3907325" y="3154440"/>
            <a:ext cx="2948223" cy="913548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400" b="1" dirty="0">
                <a:solidFill>
                  <a:schemeClr val="bg1"/>
                </a:solidFill>
                <a:latin typeface="Calibri" charset="0"/>
                <a:ea typeface="Times New Roman" charset="0"/>
                <a:cs typeface="Times New Roman" charset="0"/>
              </a:rPr>
              <a:t>Future tutors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11</a:t>
            </a:fld>
            <a:endParaRPr lang="it-IT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298" y="74007"/>
            <a:ext cx="4895608" cy="171479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9317" y="23623"/>
            <a:ext cx="5676718" cy="171479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95325" y="2391380"/>
            <a:ext cx="5775132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500"/>
              </a:lnSpc>
              <a:spcAft>
                <a:spcPts val="0"/>
              </a:spcAft>
            </a:pPr>
            <a:endParaRPr lang="en-GB" sz="2000" dirty="0">
              <a:solidFill>
                <a:srgbClr val="0070C0"/>
              </a:solidFill>
              <a:latin typeface="Times New Roman" charset="0"/>
              <a:ea typeface="Calibri" charset="0"/>
            </a:endParaRPr>
          </a:p>
          <a:p>
            <a:pPr>
              <a:lnSpc>
                <a:spcPts val="1500"/>
              </a:lnSpc>
              <a:spcAft>
                <a:spcPts val="0"/>
              </a:spcAft>
            </a:pPr>
            <a:endParaRPr lang="en-GB" sz="2000" dirty="0">
              <a:solidFill>
                <a:srgbClr val="0070C0"/>
              </a:solidFill>
              <a:latin typeface="Times New Roman" charset="0"/>
              <a:ea typeface="Calibri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529623" y="4523376"/>
            <a:ext cx="19624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solidFill>
                  <a:schemeClr val="bg1"/>
                </a:solidFill>
                <a:latin typeface="Calibri" charset="0"/>
                <a:ea typeface="Times New Roman" charset="0"/>
                <a:cs typeface="Times New Roman" charset="0"/>
              </a:rPr>
              <a:t>Future Tutors 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12755" y="4462618"/>
            <a:ext cx="12059423" cy="369332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Interesting career paths in emerging fields where often there is lack of </a:t>
            </a:r>
            <a:r>
              <a:rPr lang="en-GB" b="1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specialised personnel</a:t>
            </a:r>
            <a:endParaRPr lang="en-GB" b="1" dirty="0">
              <a:solidFill>
                <a:srgbClr val="7030A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Curved Right Arrow 10"/>
          <p:cNvSpPr/>
          <p:nvPr/>
        </p:nvSpPr>
        <p:spPr>
          <a:xfrm>
            <a:off x="3072485" y="2994737"/>
            <a:ext cx="885899" cy="652613"/>
          </a:xfrm>
          <a:prstGeom prst="curvedRight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Title 4"/>
          <p:cNvSpPr txBox="1">
            <a:spLocks/>
          </p:cNvSpPr>
          <p:nvPr/>
        </p:nvSpPr>
        <p:spPr>
          <a:xfrm>
            <a:off x="525097" y="1781579"/>
            <a:ext cx="8141938" cy="258532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de-DE" sz="1200" dirty="0">
                <a:solidFill>
                  <a:srgbClr val="0000FF"/>
                </a:solidFill>
                <a:latin typeface="ArialMT"/>
              </a:rPr>
              <a:t>https://indico.cern.ch/e/HeavyIonTherapyMasterClass</a:t>
            </a:r>
          </a:p>
        </p:txBody>
      </p:sp>
      <p:sp>
        <p:nvSpPr>
          <p:cNvPr id="19" name="Title 4"/>
          <p:cNvSpPr txBox="1">
            <a:spLocks/>
          </p:cNvSpPr>
          <p:nvPr/>
        </p:nvSpPr>
        <p:spPr>
          <a:xfrm>
            <a:off x="495325" y="2121673"/>
            <a:ext cx="8141938" cy="369332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de-DE" sz="2000" b="1" u="sng" dirty="0">
                <a:solidFill>
                  <a:srgbClr val="0000FF"/>
                </a:solidFill>
                <a:latin typeface="ArialMT"/>
              </a:rPr>
              <a:t>Full week course</a:t>
            </a:r>
          </a:p>
        </p:txBody>
      </p:sp>
      <p:sp>
        <p:nvSpPr>
          <p:cNvPr id="20" name="Title 4"/>
          <p:cNvSpPr txBox="1">
            <a:spLocks/>
          </p:cNvSpPr>
          <p:nvPr/>
        </p:nvSpPr>
        <p:spPr>
          <a:xfrm>
            <a:off x="501347" y="2459206"/>
            <a:ext cx="8141938" cy="590931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de-DE" sz="1800" b="1" dirty="0">
                <a:solidFill>
                  <a:srgbClr val="0000FF"/>
                </a:solidFill>
                <a:latin typeface="ArialMT"/>
              </a:rPr>
              <a:t>The HITM school is aimed at university students, </a:t>
            </a:r>
          </a:p>
          <a:p>
            <a:r>
              <a:rPr lang="en-US" altLang="de-DE" sz="1800" b="1" dirty="0">
                <a:solidFill>
                  <a:srgbClr val="0000FF"/>
                </a:solidFill>
                <a:latin typeface="ArialMT"/>
              </a:rPr>
              <a:t>early stage researchers… </a:t>
            </a:r>
          </a:p>
        </p:txBody>
      </p:sp>
      <p:sp>
        <p:nvSpPr>
          <p:cNvPr id="21" name="Title 4"/>
          <p:cNvSpPr txBox="1">
            <a:spLocks/>
          </p:cNvSpPr>
          <p:nvPr/>
        </p:nvSpPr>
        <p:spPr>
          <a:xfrm>
            <a:off x="6316289" y="2127071"/>
            <a:ext cx="8141938" cy="369332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de-DE" sz="2000" b="1" u="sng" dirty="0">
                <a:solidFill>
                  <a:srgbClr val="0000FF"/>
                </a:solidFill>
                <a:latin typeface="ArialMT"/>
              </a:rPr>
              <a:t>One day activity</a:t>
            </a:r>
          </a:p>
        </p:txBody>
      </p:sp>
      <p:sp>
        <p:nvSpPr>
          <p:cNvPr id="22" name="Title 4"/>
          <p:cNvSpPr txBox="1">
            <a:spLocks/>
          </p:cNvSpPr>
          <p:nvPr/>
        </p:nvSpPr>
        <p:spPr>
          <a:xfrm>
            <a:off x="6346061" y="2464604"/>
            <a:ext cx="8141938" cy="590931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de-DE" sz="1800" b="1" dirty="0">
                <a:solidFill>
                  <a:srgbClr val="0000FF"/>
                </a:solidFill>
                <a:latin typeface="ArialMT"/>
              </a:rPr>
              <a:t>The Particle Therapy </a:t>
            </a:r>
            <a:r>
              <a:rPr lang="en-US" altLang="de-DE" sz="1800" b="1" dirty="0" err="1">
                <a:solidFill>
                  <a:srgbClr val="0000FF"/>
                </a:solidFill>
                <a:latin typeface="ArialMT"/>
              </a:rPr>
              <a:t>MasterClass</a:t>
            </a:r>
            <a:r>
              <a:rPr lang="en-US" altLang="de-DE" sz="1800" b="1" dirty="0">
                <a:solidFill>
                  <a:srgbClr val="0000FF"/>
                </a:solidFill>
                <a:latin typeface="ArialMT"/>
              </a:rPr>
              <a:t>, </a:t>
            </a:r>
          </a:p>
          <a:p>
            <a:r>
              <a:rPr lang="en-US" altLang="de-DE" sz="1800" b="1" dirty="0">
                <a:solidFill>
                  <a:srgbClr val="0000FF"/>
                </a:solidFill>
                <a:latin typeface="ArialMT"/>
              </a:rPr>
              <a:t>is aimed at high-school students (16-18) </a:t>
            </a:r>
          </a:p>
        </p:txBody>
      </p:sp>
      <p:sp>
        <p:nvSpPr>
          <p:cNvPr id="23" name="Title 4"/>
          <p:cNvSpPr txBox="1">
            <a:spLocks/>
          </p:cNvSpPr>
          <p:nvPr/>
        </p:nvSpPr>
        <p:spPr>
          <a:xfrm>
            <a:off x="6316289" y="1712698"/>
            <a:ext cx="8141938" cy="258532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de-DE" sz="1200" dirty="0">
                <a:solidFill>
                  <a:srgbClr val="0000FF"/>
                </a:solidFill>
                <a:latin typeface="ArialMT"/>
              </a:rPr>
              <a:t>https://indico.cern.ch/event/840212/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FB71F807-7F4D-4E26-9064-AA878D734A7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39667"/>
            <a:ext cx="12192000" cy="648393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0A6AF3FC-E72B-4C04-836F-B4D5BF10A266}"/>
              </a:ext>
            </a:extLst>
          </p:cNvPr>
          <p:cNvSpPr txBox="1"/>
          <p:nvPr/>
        </p:nvSpPr>
        <p:spPr>
          <a:xfrm>
            <a:off x="3548414" y="6365234"/>
            <a:ext cx="21103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62571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Slide </a:t>
            </a:r>
            <a:r>
              <a:rPr lang="el-GR" sz="2000" noProof="0" dirty="0">
                <a:solidFill>
                  <a:prstClr val="white"/>
                </a:solidFill>
                <a:latin typeface="Calibri" panose="020F0502020204030204"/>
              </a:rPr>
              <a:t>30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7E0730A-228D-4090-BEC2-5AEE97DB5BFB}"/>
              </a:ext>
            </a:extLst>
          </p:cNvPr>
          <p:cNvSpPr txBox="1"/>
          <p:nvPr/>
        </p:nvSpPr>
        <p:spPr>
          <a:xfrm>
            <a:off x="5263771" y="6365234"/>
            <a:ext cx="36616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62571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dirty="0" err="1">
                <a:solidFill>
                  <a:prstClr val="white"/>
                </a:solidFill>
                <a:latin typeface="Calibri" panose="020F0502020204030204"/>
              </a:rPr>
              <a:t>Panagiota</a:t>
            </a:r>
            <a:r>
              <a:rPr lang="en-US" sz="2000" dirty="0">
                <a:solidFill>
                  <a:prstClr val="white"/>
                </a:solidFill>
                <a:latin typeface="Calibri" panose="020F0502020204030204"/>
              </a:rPr>
              <a:t> Foka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33AD318-F19B-41AB-9B4C-38974640E94B}"/>
              </a:ext>
            </a:extLst>
          </p:cNvPr>
          <p:cNvSpPr txBox="1"/>
          <p:nvPr/>
        </p:nvSpPr>
        <p:spPr>
          <a:xfrm>
            <a:off x="0" y="6365234"/>
            <a:ext cx="2986814" cy="40011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162571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IAEA-CN301-059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  <p:sp>
        <p:nvSpPr>
          <p:cNvPr id="27" name="Rounded Rectangle 26"/>
          <p:cNvSpPr/>
          <p:nvPr/>
        </p:nvSpPr>
        <p:spPr>
          <a:xfrm>
            <a:off x="6442467" y="5689841"/>
            <a:ext cx="5519386" cy="534815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ounded Rectangle 27"/>
          <p:cNvSpPr/>
          <p:nvPr/>
        </p:nvSpPr>
        <p:spPr>
          <a:xfrm>
            <a:off x="139407" y="5689840"/>
            <a:ext cx="5519386" cy="534815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427769" y="5089980"/>
            <a:ext cx="115490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GB" b="1" dirty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Information about upcoming modern techniques for cancer tumour therapy and new research avenues, </a:t>
            </a:r>
          </a:p>
          <a:p>
            <a:pPr algn="just">
              <a:spcAft>
                <a:spcPts val="0"/>
              </a:spcAft>
            </a:pPr>
            <a:r>
              <a:rPr lang="en-GB" b="1" dirty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where clearly the development of technology and the expertise of research laboratories is crucial.  </a:t>
            </a:r>
            <a:endParaRPr lang="en-GB" sz="2000" b="1" dirty="0">
              <a:solidFill>
                <a:srgbClr val="7030A0"/>
              </a:solidFill>
              <a:effectLst/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0" y="6144768"/>
            <a:ext cx="12192000" cy="7310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96622"/>
            <a:ext cx="12192000" cy="119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573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4883" y="1510752"/>
            <a:ext cx="5390118" cy="263916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68340" y="1697336"/>
            <a:ext cx="4139184" cy="1316608"/>
          </a:xfrm>
          <a:prstGeom prst="rect">
            <a:avLst/>
          </a:prstGeom>
        </p:spPr>
      </p:pic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1981241" y="50584"/>
            <a:ext cx="807592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3600" b="1" dirty="0">
                <a:solidFill>
                  <a:srgbClr val="0000FF"/>
                </a:solidFill>
                <a:latin typeface="ArialMT" charset="0"/>
              </a:rPr>
              <a:t>Virtual visits and video-conferences</a:t>
            </a:r>
          </a:p>
        </p:txBody>
      </p:sp>
      <p:sp>
        <p:nvSpPr>
          <p:cNvPr id="17" name="Rectangle 6"/>
          <p:cNvSpPr>
            <a:spLocks noChangeArrowheads="1"/>
          </p:cNvSpPr>
          <p:nvPr/>
        </p:nvSpPr>
        <p:spPr bwMode="auto">
          <a:xfrm>
            <a:off x="110362" y="939670"/>
            <a:ext cx="11950579" cy="420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de-DE" sz="2133" dirty="0">
                <a:solidFill>
                  <a:srgbClr val="0000FF"/>
                </a:solidFill>
                <a:latin typeface="ArialMT"/>
              </a:rPr>
              <a:t>Virtual visits during video-conference: GSI research institute, CNAO, </a:t>
            </a:r>
            <a:r>
              <a:rPr lang="en-US" altLang="de-DE" sz="2133" dirty="0" err="1">
                <a:solidFill>
                  <a:srgbClr val="0000FF"/>
                </a:solidFill>
                <a:latin typeface="ArialMT"/>
              </a:rPr>
              <a:t>MedAustron</a:t>
            </a:r>
            <a:r>
              <a:rPr lang="en-US" altLang="de-DE" sz="2133" dirty="0">
                <a:solidFill>
                  <a:srgbClr val="0000FF"/>
                </a:solidFill>
                <a:latin typeface="ArialMT"/>
              </a:rPr>
              <a:t> therapy centers </a:t>
            </a:r>
            <a:endParaRPr lang="en-US" altLang="de-DE" sz="2133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4882" y="3893629"/>
            <a:ext cx="5390118" cy="2964371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5845089" y="1373907"/>
            <a:ext cx="18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GSI moderators</a:t>
            </a:r>
          </a:p>
        </p:txBody>
      </p:sp>
      <p:sp>
        <p:nvSpPr>
          <p:cNvPr id="13" name="Rectangle 12"/>
          <p:cNvSpPr/>
          <p:nvPr/>
        </p:nvSpPr>
        <p:spPr>
          <a:xfrm>
            <a:off x="7837932" y="1376168"/>
            <a:ext cx="19672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CNAO moderator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238" r="19647" b="3777"/>
          <a:stretch/>
        </p:blipFill>
        <p:spPr>
          <a:xfrm>
            <a:off x="5764729" y="4301012"/>
            <a:ext cx="5295218" cy="255710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0864" y="1697336"/>
            <a:ext cx="2153412" cy="128396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8340" y="3032084"/>
            <a:ext cx="2163128" cy="1250788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9960864" y="1360234"/>
            <a:ext cx="21981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medAustron</a:t>
            </a:r>
            <a:r>
              <a:rPr lang="en-US" dirty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moder</a:t>
            </a:r>
            <a:r>
              <a:rPr lang="en-US" dirty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.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82" r="25264" b="7859"/>
          <a:stretch/>
        </p:blipFill>
        <p:spPr>
          <a:xfrm>
            <a:off x="8610600" y="3564711"/>
            <a:ext cx="3032471" cy="2341144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8502396" y="3223462"/>
            <a:ext cx="31984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U. </a:t>
            </a:r>
            <a:r>
              <a:rPr lang="en-US" dirty="0" err="1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Amaldi</a:t>
            </a:r>
            <a:r>
              <a:rPr lang="en-US" dirty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: HI therapy pioneer</a:t>
            </a:r>
          </a:p>
        </p:txBody>
      </p:sp>
    </p:spTree>
    <p:extLst>
      <p:ext uri="{BB962C8B-B14F-4D97-AF65-F5344CB8AC3E}">
        <p14:creationId xmlns:p14="http://schemas.microsoft.com/office/powerpoint/2010/main" val="7838248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566CCDDA-897C-4DE2-9615-A2B6078B2532}"/>
              </a:ext>
            </a:extLst>
          </p:cNvPr>
          <p:cNvSpPr/>
          <p:nvPr/>
        </p:nvSpPr>
        <p:spPr>
          <a:xfrm>
            <a:off x="1523999" y="4599499"/>
            <a:ext cx="5279572" cy="39342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6" name="Picture 5" descr="A picture containing text, human face, glasses, video&#10;&#10;Description automatically generated">
            <a:extLst>
              <a:ext uri="{FF2B5EF4-FFF2-40B4-BE49-F238E27FC236}">
                <a16:creationId xmlns:a16="http://schemas.microsoft.com/office/drawing/2014/main" id="{8442F0C0-4552-6BE1-129C-1EFE44DCAB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1" y="4846974"/>
            <a:ext cx="5279572" cy="2011026"/>
          </a:xfrm>
          <a:prstGeom prst="rect">
            <a:avLst/>
          </a:prstGeom>
        </p:spPr>
      </p:pic>
      <p:pic>
        <p:nvPicPr>
          <p:cNvPr id="12" name="Picture 11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B0DD78F4-A4C3-5760-4746-75ABC994250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41172" y="3911920"/>
            <a:ext cx="4226827" cy="2946080"/>
          </a:xfrm>
          <a:prstGeom prst="rect">
            <a:avLst/>
          </a:prstGeom>
        </p:spPr>
      </p:pic>
      <p:pic>
        <p:nvPicPr>
          <p:cNvPr id="17" name="Picture 16" descr="A screenshot of a video conference&#10;&#10;Description automatically generated with medium confidence">
            <a:extLst>
              <a:ext uri="{FF2B5EF4-FFF2-40B4-BE49-F238E27FC236}">
                <a16:creationId xmlns:a16="http://schemas.microsoft.com/office/drawing/2014/main" id="{B438917C-0645-3FCF-599A-D285B373A37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00916" y="579707"/>
            <a:ext cx="4967082" cy="3332214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303D7E51-FFCF-C19E-07DB-F3EDBBF8F45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4001" y="2693589"/>
            <a:ext cx="4235825" cy="193000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3D9A106-DBB7-5E3B-F91D-8041FD09CCFC}"/>
              </a:ext>
            </a:extLst>
          </p:cNvPr>
          <p:cNvSpPr txBox="1"/>
          <p:nvPr/>
        </p:nvSpPr>
        <p:spPr>
          <a:xfrm>
            <a:off x="1524001" y="595474"/>
            <a:ext cx="4397189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At the end of the 31 March 2023 PTMC local sessions: common video-conference </a:t>
            </a:r>
          </a:p>
          <a:p>
            <a:r>
              <a:rPr lang="en-US" dirty="0">
                <a:solidFill>
                  <a:srgbClr val="0070C0"/>
                </a:solidFill>
              </a:rPr>
              <a:t>among 10 participating institutes !!</a:t>
            </a:r>
          </a:p>
          <a:p>
            <a:endParaRPr lang="en-US" dirty="0">
              <a:solidFill>
                <a:srgbClr val="0070C0"/>
              </a:solidFill>
            </a:endParaRPr>
          </a:p>
          <a:p>
            <a:r>
              <a:rPr lang="en-US" dirty="0">
                <a:solidFill>
                  <a:srgbClr val="0070C0"/>
                </a:solidFill>
              </a:rPr>
              <a:t>Moderated by GSI with strong support from</a:t>
            </a:r>
          </a:p>
          <a:p>
            <a:r>
              <a:rPr lang="en-US" dirty="0" err="1">
                <a:solidFill>
                  <a:srgbClr val="0070C0"/>
                </a:solidFill>
              </a:rPr>
              <a:t>HITRI</a:t>
            </a:r>
            <a:r>
              <a:rPr lang="en-US" i="1" dirty="0" err="1">
                <a:solidFill>
                  <a:srgbClr val="0070C0"/>
                </a:solidFill>
              </a:rPr>
              <a:t>plus</a:t>
            </a:r>
            <a:r>
              <a:rPr lang="en-US" dirty="0">
                <a:solidFill>
                  <a:srgbClr val="0070C0"/>
                </a:solidFill>
              </a:rPr>
              <a:t>, CNAO…..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B3B7AFE-A3B6-0BBB-AE79-DB09028357C5}"/>
              </a:ext>
            </a:extLst>
          </p:cNvPr>
          <p:cNvSpPr txBox="1"/>
          <p:nvPr/>
        </p:nvSpPr>
        <p:spPr>
          <a:xfrm>
            <a:off x="3170120" y="2651932"/>
            <a:ext cx="308673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GSI Cave M: Christian </a:t>
            </a:r>
            <a:r>
              <a:rPr lang="en-US" sz="1600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Graeff</a:t>
            </a:r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FFA9E47-C463-36AF-6067-76D5F6B5FB05}"/>
              </a:ext>
            </a:extLst>
          </p:cNvPr>
          <p:cNvSpPr txBox="1"/>
          <p:nvPr/>
        </p:nvSpPr>
        <p:spPr>
          <a:xfrm>
            <a:off x="6854142" y="6498991"/>
            <a:ext cx="459889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CNAO experimental room: Marco </a:t>
            </a:r>
            <a:r>
              <a:rPr lang="en-US" sz="1600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Pullia</a:t>
            </a:r>
            <a:endParaRPr lang="en-US" sz="16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74D17A7-C0F5-8620-DE5C-EB0124679588}"/>
              </a:ext>
            </a:extLst>
          </p:cNvPr>
          <p:cNvSpPr txBox="1"/>
          <p:nvPr/>
        </p:nvSpPr>
        <p:spPr>
          <a:xfrm>
            <a:off x="1532861" y="4624534"/>
            <a:ext cx="524568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HITRIplus</a:t>
            </a:r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educational opportunities: Angelica</a:t>
            </a:r>
            <a:r>
              <a:rPr lang="en-GB" sz="1600" dirty="0">
                <a:solidFill>
                  <a:schemeClr val="bg1"/>
                </a:solidFill>
                <a:latin typeface="-webkit-system-font"/>
              </a:rPr>
              <a:t> </a:t>
            </a:r>
            <a:r>
              <a:rPr lang="en-GB" sz="1600" dirty="0" err="1">
                <a:solidFill>
                  <a:schemeClr val="bg1"/>
                </a:solidFill>
                <a:latin typeface="-webkit-system-font"/>
              </a:rPr>
              <a:t>Facoetti</a:t>
            </a:r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2DC7D98-37AF-0D8E-A08D-3A3AC5891550}"/>
              </a:ext>
            </a:extLst>
          </p:cNvPr>
          <p:cNvSpPr txBox="1"/>
          <p:nvPr/>
        </p:nvSpPr>
        <p:spPr>
          <a:xfrm>
            <a:off x="1534874" y="2323317"/>
            <a:ext cx="400467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Call for Moderators, Virtual Visits !</a:t>
            </a:r>
            <a:endParaRPr lang="x-none" b="1" dirty="0">
              <a:solidFill>
                <a:srgbClr val="7030A0"/>
              </a:solidFill>
            </a:endParaRPr>
          </a:p>
        </p:txBody>
      </p:sp>
      <p:sp>
        <p:nvSpPr>
          <p:cNvPr id="14" name="Rectangle 4">
            <a:extLst>
              <a:ext uri="{FF2B5EF4-FFF2-40B4-BE49-F238E27FC236}">
                <a16:creationId xmlns:a16="http://schemas.microsoft.com/office/drawing/2014/main" id="{7A85E5C2-6D02-C1E6-B9BB-6F01000A1B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1241" y="50584"/>
            <a:ext cx="807592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3600" b="1" dirty="0">
                <a:solidFill>
                  <a:srgbClr val="0000FF"/>
                </a:solidFill>
                <a:latin typeface="ArialMT" charset="0"/>
              </a:rPr>
              <a:t>Virtual visits and video-conferences</a:t>
            </a:r>
          </a:p>
        </p:txBody>
      </p:sp>
    </p:spTree>
    <p:extLst>
      <p:ext uri="{BB962C8B-B14F-4D97-AF65-F5344CB8AC3E}">
        <p14:creationId xmlns:p14="http://schemas.microsoft.com/office/powerpoint/2010/main" val="25016519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EBE30-3689-42B7-ABF5-604AC779A0A8}" type="slidenum">
              <a:rPr lang="el-GR" smtClean="0"/>
              <a:t>14</a:t>
            </a:fld>
            <a:endParaRPr lang="el-GR" dirty="0"/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3207771" y="685157"/>
            <a:ext cx="607159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400" b="1" dirty="0">
                <a:solidFill>
                  <a:srgbClr val="7030A0"/>
                </a:solidFill>
                <a:latin typeface="Calibri" charset="0"/>
                <a:hlinkClick r:id="rId2"/>
              </a:rPr>
              <a:t>PTMC:   https://indico.cern.ch/event/840212/</a:t>
            </a:r>
            <a:endParaRPr lang="en-US" altLang="en-US" sz="2400" b="1" dirty="0">
              <a:solidFill>
                <a:srgbClr val="7030A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0996" y="4454113"/>
            <a:ext cx="6096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r>
              <a:rPr lang="en-GB" sz="2000" b="1" dirty="0">
                <a:solidFill>
                  <a:srgbClr val="7030A0"/>
                </a:solidFill>
                <a:latin typeface="Calibri" charset="0"/>
                <a:ea typeface="Calibri" charset="0"/>
              </a:rPr>
              <a:t>PTMC2021 online:</a:t>
            </a:r>
          </a:p>
          <a:p>
            <a:pPr>
              <a:spcAft>
                <a:spcPts val="0"/>
              </a:spcAft>
            </a:pPr>
            <a:r>
              <a:rPr lang="en-GB" sz="2000" b="1" dirty="0">
                <a:solidFill>
                  <a:srgbClr val="7030A0"/>
                </a:solidFill>
                <a:latin typeface="Calibri" charset="0"/>
                <a:ea typeface="Calibri" charset="0"/>
              </a:rPr>
              <a:t>more than 1500 students participated </a:t>
            </a:r>
          </a:p>
          <a:p>
            <a:pPr>
              <a:spcAft>
                <a:spcPts val="0"/>
              </a:spcAft>
            </a:pPr>
            <a:r>
              <a:rPr lang="en-GB" sz="2000" b="1" dirty="0">
                <a:solidFill>
                  <a:srgbClr val="7030A0"/>
                </a:solidFill>
                <a:latin typeface="Calibri" charset="0"/>
                <a:ea typeface="Calibri" charset="0"/>
              </a:rPr>
              <a:t>from 20 countries and 37 institutes during 6 sessions </a:t>
            </a:r>
            <a:endParaRPr lang="en-GB" sz="2000" b="1" dirty="0">
              <a:solidFill>
                <a:srgbClr val="7030A0"/>
              </a:solidFill>
              <a:effectLst/>
              <a:latin typeface="Times New Roman" charset="0"/>
              <a:ea typeface="Calibri" charset="0"/>
            </a:endParaRPr>
          </a:p>
        </p:txBody>
      </p:sp>
      <p:sp>
        <p:nvSpPr>
          <p:cNvPr id="12" name="Titel 1"/>
          <p:cNvSpPr txBox="1">
            <a:spLocks/>
          </p:cNvSpPr>
          <p:nvPr/>
        </p:nvSpPr>
        <p:spPr bwMode="auto">
          <a:xfrm>
            <a:off x="1909105" y="0"/>
            <a:ext cx="9533595" cy="86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algn="l" eaLnBrk="1" hangingPunct="1">
              <a:defRPr/>
            </a:pPr>
            <a:r>
              <a:rPr lang="de-DE" altLang="en-US" sz="3600" b="1" kern="0" dirty="0" err="1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Participants</a:t>
            </a:r>
            <a:r>
              <a:rPr lang="de-DE" altLang="en-US" sz="3600" b="1" kern="0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altLang="en-US" sz="3600" b="1" kern="0" dirty="0" err="1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of</a:t>
            </a:r>
            <a:r>
              <a:rPr lang="de-DE" altLang="en-US" sz="3600" b="1" kern="0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 online PTMC in IMC2021</a:t>
            </a:r>
            <a:endParaRPr lang="de-DE" altLang="en-US" sz="3600" b="1" kern="0" dirty="0">
              <a:solidFill>
                <a:srgbClr val="C0000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71" t="21747" r="23810" b="5146"/>
          <a:stretch/>
        </p:blipFill>
        <p:spPr>
          <a:xfrm>
            <a:off x="6144213" y="1504027"/>
            <a:ext cx="5699453" cy="464799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17" t="35843" r="49789" b="33223"/>
          <a:stretch/>
        </p:blipFill>
        <p:spPr>
          <a:xfrm>
            <a:off x="48213" y="1455893"/>
            <a:ext cx="5358674" cy="305777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96622"/>
            <a:ext cx="12192000" cy="119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47881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6542314" y="5509899"/>
            <a:ext cx="5050972" cy="5551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7702" y="1182738"/>
            <a:ext cx="8197463" cy="4318261"/>
          </a:xfrm>
          <a:prstGeom prst="rect">
            <a:avLst/>
          </a:prstGeom>
        </p:spPr>
      </p:pic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3207771" y="685157"/>
            <a:ext cx="607159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400" b="1" dirty="0">
                <a:solidFill>
                  <a:srgbClr val="7030A0"/>
                </a:solidFill>
                <a:latin typeface="Calibri" charset="0"/>
                <a:hlinkClick r:id="rId3"/>
              </a:rPr>
              <a:t>PTMC:   https://indico.cern.ch/event/840212/</a:t>
            </a:r>
            <a:endParaRPr lang="en-US" altLang="en-US" sz="2400" b="1" dirty="0">
              <a:solidFill>
                <a:srgbClr val="7030A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0996" y="4454113"/>
            <a:ext cx="6096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r>
              <a:rPr lang="en-GB" sz="2000" b="1" dirty="0">
                <a:solidFill>
                  <a:srgbClr val="7030A0"/>
                </a:solidFill>
                <a:latin typeface="Calibri" charset="0"/>
                <a:ea typeface="Calibri" charset="0"/>
              </a:rPr>
              <a:t>PTMC2022 online:</a:t>
            </a:r>
          </a:p>
          <a:p>
            <a:r>
              <a:rPr lang="en-GB" sz="2000" b="1" dirty="0">
                <a:solidFill>
                  <a:srgbClr val="7030A0"/>
                </a:solidFill>
                <a:latin typeface="Calibri" charset="0"/>
                <a:ea typeface="Calibri" charset="0"/>
              </a:rPr>
              <a:t>more than 1500 students participated </a:t>
            </a:r>
          </a:p>
          <a:p>
            <a:pPr>
              <a:spcAft>
                <a:spcPts val="0"/>
              </a:spcAft>
            </a:pPr>
            <a:r>
              <a:rPr lang="en-GB" sz="2000" b="1" dirty="0">
                <a:solidFill>
                  <a:srgbClr val="7030A0"/>
                </a:solidFill>
                <a:latin typeface="Calibri" charset="0"/>
                <a:ea typeface="Calibri" charset="0"/>
              </a:rPr>
              <a:t>from 22 countries and 37 institutes during 6 sessions </a:t>
            </a:r>
            <a:endParaRPr lang="en-GB" sz="2000" b="1" dirty="0">
              <a:solidFill>
                <a:srgbClr val="7030A0"/>
              </a:solidFill>
              <a:effectLst/>
              <a:latin typeface="Times New Roman" charset="0"/>
              <a:ea typeface="Calibri" charset="0"/>
            </a:endParaRPr>
          </a:p>
        </p:txBody>
      </p:sp>
      <p:sp>
        <p:nvSpPr>
          <p:cNvPr id="12" name="Titel 1"/>
          <p:cNvSpPr txBox="1">
            <a:spLocks/>
          </p:cNvSpPr>
          <p:nvPr/>
        </p:nvSpPr>
        <p:spPr bwMode="auto">
          <a:xfrm>
            <a:off x="1909105" y="0"/>
            <a:ext cx="9533595" cy="86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algn="l" eaLnBrk="1" hangingPunct="1">
              <a:defRPr/>
            </a:pPr>
            <a:r>
              <a:rPr lang="de-DE" altLang="en-US" sz="3600" b="1" kern="0" dirty="0" err="1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Participants</a:t>
            </a:r>
            <a:r>
              <a:rPr lang="de-DE" altLang="en-US" sz="3600" b="1" kern="0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altLang="en-US" sz="3600" b="1" kern="0" dirty="0" err="1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of</a:t>
            </a:r>
            <a:r>
              <a:rPr lang="de-DE" altLang="en-US" sz="3600" b="1" kern="0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 online PTMC in IMC2022</a:t>
            </a:r>
            <a:endParaRPr lang="de-DE" altLang="en-US" sz="3600" b="1" kern="0" dirty="0">
              <a:solidFill>
                <a:srgbClr val="C0000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48213" y="5505692"/>
            <a:ext cx="605390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0000FF"/>
                </a:solidFill>
                <a:latin typeface="ArialMT" charset="0"/>
              </a:rPr>
              <a:t>web pages with agendas of every institute with material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0000FF"/>
                </a:solidFill>
                <a:latin typeface="ArialMT" charset="0"/>
              </a:rPr>
              <a:t>in different languages, publicly available for future events </a:t>
            </a:r>
          </a:p>
        </p:txBody>
      </p:sp>
      <p:sp>
        <p:nvSpPr>
          <p:cNvPr id="3" name="Rectangle 2"/>
          <p:cNvSpPr/>
          <p:nvPr/>
        </p:nvSpPr>
        <p:spPr>
          <a:xfrm>
            <a:off x="1649384" y="6347450"/>
            <a:ext cx="89054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altLang="en-US" b="1" dirty="0">
                <a:solidFill>
                  <a:srgbClr val="C00000"/>
                </a:solidFill>
                <a:latin typeface="ArialMT" charset="0"/>
              </a:rPr>
              <a:t>Interest of students, motivation of tutors (</a:t>
            </a:r>
            <a:r>
              <a:rPr lang="en-US" altLang="en-US" b="1" u="sng" dirty="0">
                <a:solidFill>
                  <a:srgbClr val="C00000"/>
                </a:solidFill>
                <a:latin typeface="ArialMT" charset="0"/>
              </a:rPr>
              <a:t>voluntary work</a:t>
            </a:r>
            <a:r>
              <a:rPr lang="en-US" altLang="en-US" b="1" dirty="0">
                <a:solidFill>
                  <a:srgbClr val="C00000"/>
                </a:solidFill>
                <a:latin typeface="ArialMT" charset="0"/>
              </a:rPr>
              <a:t>), potential impact</a:t>
            </a:r>
          </a:p>
        </p:txBody>
      </p:sp>
      <p:sp>
        <p:nvSpPr>
          <p:cNvPr id="4" name="Rectangle 3"/>
          <p:cNvSpPr/>
          <p:nvPr/>
        </p:nvSpPr>
        <p:spPr>
          <a:xfrm>
            <a:off x="6377317" y="5089558"/>
            <a:ext cx="34868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GB" b="1" dirty="0">
                <a:solidFill>
                  <a:srgbClr val="7030A0"/>
                </a:solidFill>
                <a:latin typeface="Calibri" charset="0"/>
                <a:ea typeface="Calibri" charset="0"/>
              </a:rPr>
              <a:t>online and in-person participation </a:t>
            </a:r>
          </a:p>
        </p:txBody>
      </p:sp>
      <p:sp>
        <p:nvSpPr>
          <p:cNvPr id="6" name="Rectangle 5"/>
          <p:cNvSpPr/>
          <p:nvPr/>
        </p:nvSpPr>
        <p:spPr>
          <a:xfrm>
            <a:off x="6649541" y="5550114"/>
            <a:ext cx="48365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  <a:latin typeface="Calibri" charset="0"/>
                <a:ea typeface="Calibri" charset="0"/>
              </a:rPr>
              <a:t>Training sessions planned and upon request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75961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Map&#10;&#10;Description automatically generated">
            <a:extLst>
              <a:ext uri="{FF2B5EF4-FFF2-40B4-BE49-F238E27FC236}">
                <a16:creationId xmlns:a16="http://schemas.microsoft.com/office/drawing/2014/main" id="{2E42DDC6-B249-019A-376B-983926A077E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84513" y="1707183"/>
            <a:ext cx="4585447" cy="257883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BAF93D9-ADB4-1793-6949-3249FD2859AD}"/>
              </a:ext>
            </a:extLst>
          </p:cNvPr>
          <p:cNvSpPr txBox="1"/>
          <p:nvPr/>
        </p:nvSpPr>
        <p:spPr>
          <a:xfrm>
            <a:off x="1524000" y="767360"/>
            <a:ext cx="40005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PTMC 2023: </a:t>
            </a:r>
          </a:p>
          <a:p>
            <a:r>
              <a:rPr lang="en-US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9 days, 37 institutes, 20 countries </a:t>
            </a:r>
          </a:p>
          <a:p>
            <a:r>
              <a:rPr lang="en-US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In person, hybrid, online modes</a:t>
            </a:r>
          </a:p>
        </p:txBody>
      </p:sp>
      <p:pic>
        <p:nvPicPr>
          <p:cNvPr id="13" name="Picture 12" descr="A screenshot of a video chat&#10;&#10;Description automatically generated with low confidence">
            <a:extLst>
              <a:ext uri="{FF2B5EF4-FFF2-40B4-BE49-F238E27FC236}">
                <a16:creationId xmlns:a16="http://schemas.microsoft.com/office/drawing/2014/main" id="{35EB61E5-42C9-C7B2-6D11-AF16AD9455F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3023" y="4838076"/>
            <a:ext cx="5672247" cy="2019925"/>
          </a:xfrm>
          <a:prstGeom prst="rect">
            <a:avLst/>
          </a:prstGeom>
        </p:spPr>
      </p:pic>
      <p:pic>
        <p:nvPicPr>
          <p:cNvPr id="14" name="Picture 13" descr="A group of people sitting at computers in a room&#10;&#10;Description automatically generated with medium confidence">
            <a:extLst>
              <a:ext uri="{FF2B5EF4-FFF2-40B4-BE49-F238E27FC236}">
                <a16:creationId xmlns:a16="http://schemas.microsoft.com/office/drawing/2014/main" id="{FC1E379D-080D-8600-CF16-F92AA92190C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05271" y="346510"/>
            <a:ext cx="3236362" cy="2075834"/>
          </a:xfrm>
          <a:prstGeom prst="rect">
            <a:avLst/>
          </a:prstGeom>
        </p:spPr>
      </p:pic>
      <p:pic>
        <p:nvPicPr>
          <p:cNvPr id="16" name="Picture 15" descr="A screenshot of a group of people&#10;&#10;Description automatically generated">
            <a:extLst>
              <a:ext uri="{FF2B5EF4-FFF2-40B4-BE49-F238E27FC236}">
                <a16:creationId xmlns:a16="http://schemas.microsoft.com/office/drawing/2014/main" id="{519E246D-9B0E-0773-9315-8CBFD456702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05271" y="4261427"/>
            <a:ext cx="3236361" cy="1985969"/>
          </a:xfrm>
          <a:prstGeom prst="rect">
            <a:avLst/>
          </a:prstGeom>
        </p:spPr>
      </p:pic>
      <p:pic>
        <p:nvPicPr>
          <p:cNvPr id="18" name="Picture 17" descr="A picture containing text, software, multimedia software, multimedia&#10;&#10;Description automatically generated">
            <a:extLst>
              <a:ext uri="{FF2B5EF4-FFF2-40B4-BE49-F238E27FC236}">
                <a16:creationId xmlns:a16="http://schemas.microsoft.com/office/drawing/2014/main" id="{DD2909B4-2448-F373-50E8-0C285E4FCA03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05272" y="2250218"/>
            <a:ext cx="3236361" cy="222480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2EB858B-14DC-68C0-781E-7082DB43914A}"/>
              </a:ext>
            </a:extLst>
          </p:cNvPr>
          <p:cNvSpPr txBox="1"/>
          <p:nvPr/>
        </p:nvSpPr>
        <p:spPr>
          <a:xfrm>
            <a:off x="7353300" y="740518"/>
            <a:ext cx="247650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GSI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BB0CCC1-3161-A45D-C31F-01FA1A342044}"/>
              </a:ext>
            </a:extLst>
          </p:cNvPr>
          <p:cNvSpPr txBox="1"/>
          <p:nvPr/>
        </p:nvSpPr>
        <p:spPr>
          <a:xfrm>
            <a:off x="7353300" y="2391162"/>
            <a:ext cx="247650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MEXICO and COLOMBIA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F1BB9FE-4240-33E9-960B-92F7D4D3D40A}"/>
              </a:ext>
            </a:extLst>
          </p:cNvPr>
          <p:cNvSpPr txBox="1"/>
          <p:nvPr/>
        </p:nvSpPr>
        <p:spPr>
          <a:xfrm>
            <a:off x="7353299" y="4344540"/>
            <a:ext cx="247650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JAPAN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D9CE62B-8DF8-D857-C338-3C89DE217BD8}"/>
              </a:ext>
            </a:extLst>
          </p:cNvPr>
          <p:cNvSpPr txBox="1"/>
          <p:nvPr/>
        </p:nvSpPr>
        <p:spPr>
          <a:xfrm>
            <a:off x="6109447" y="4753199"/>
            <a:ext cx="11777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ALGERIA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D581C19-33AF-899C-C676-DCFA4E8716F5}"/>
              </a:ext>
            </a:extLst>
          </p:cNvPr>
          <p:cNvSpPr txBox="1"/>
          <p:nvPr/>
        </p:nvSpPr>
        <p:spPr>
          <a:xfrm>
            <a:off x="1497934" y="4203930"/>
            <a:ext cx="608479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Contacted by Mayo Clinic Florida </a:t>
            </a:r>
          </a:p>
          <a:p>
            <a:r>
              <a:rPr lang="en-US" dirty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PTMC found on web searching for related material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B8AB231-35F5-0025-1802-4CAAB055BDE1}"/>
              </a:ext>
            </a:extLst>
          </p:cNvPr>
          <p:cNvSpPr txBox="1"/>
          <p:nvPr/>
        </p:nvSpPr>
        <p:spPr>
          <a:xfrm>
            <a:off x="7205270" y="6399381"/>
            <a:ext cx="346273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Call for Local Organisers/Institutes</a:t>
            </a:r>
            <a:endParaRPr lang="x-none" b="1" dirty="0">
              <a:solidFill>
                <a:schemeClr val="bg1"/>
              </a:solidFill>
            </a:endParaRPr>
          </a:p>
        </p:txBody>
      </p:sp>
      <p:sp>
        <p:nvSpPr>
          <p:cNvPr id="3" name="Titel 1">
            <a:extLst>
              <a:ext uri="{FF2B5EF4-FFF2-40B4-BE49-F238E27FC236}">
                <a16:creationId xmlns:a16="http://schemas.microsoft.com/office/drawing/2014/main" id="{34A05F80-BAA7-0680-DDF6-1C70D8A1580D}"/>
              </a:ext>
            </a:extLst>
          </p:cNvPr>
          <p:cNvSpPr txBox="1">
            <a:spLocks/>
          </p:cNvSpPr>
          <p:nvPr/>
        </p:nvSpPr>
        <p:spPr bwMode="auto">
          <a:xfrm>
            <a:off x="1403162" y="45658"/>
            <a:ext cx="9533595" cy="86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algn="l" eaLnBrk="1" hangingPunct="1">
              <a:defRPr/>
            </a:pPr>
            <a:r>
              <a:rPr lang="de-DE" altLang="en-US" sz="3600" b="1" kern="0" dirty="0" err="1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Participants</a:t>
            </a:r>
            <a:r>
              <a:rPr lang="de-DE" altLang="en-US" sz="3600" b="1" kern="0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altLang="en-US" sz="3600" b="1" kern="0" dirty="0" err="1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of</a:t>
            </a:r>
            <a:r>
              <a:rPr lang="de-DE" altLang="en-US" sz="3600" b="1" kern="0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 PTMC 2023</a:t>
            </a:r>
            <a:endParaRPr lang="de-DE" altLang="en-US" sz="3600" b="1" kern="0" dirty="0">
              <a:solidFill>
                <a:srgbClr val="C00000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16948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3BBCA748-4B2A-81BB-1577-283361AD995C}"/>
              </a:ext>
            </a:extLst>
          </p:cNvPr>
          <p:cNvSpPr txBox="1"/>
          <p:nvPr/>
        </p:nvSpPr>
        <p:spPr>
          <a:xfrm>
            <a:off x="1150541" y="679489"/>
            <a:ext cx="8278968" cy="12618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7200"/>
            <a:r>
              <a:rPr lang="en-GB" sz="2000" b="1" kern="1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Tutors: </a:t>
            </a:r>
          </a:p>
          <a:p>
            <a:pPr lvl="1" indent="457200"/>
            <a:r>
              <a:rPr lang="en-GB" kern="1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motivated to search for in depth relevant info, enhancing related knowledge, 	follow relevant studies, career paths </a:t>
            </a:r>
            <a:endParaRPr lang="x-none" kern="1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7200"/>
            <a:r>
              <a:rPr lang="en-GB" sz="2000" b="1" kern="1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High-school students: </a:t>
            </a:r>
            <a:r>
              <a:rPr lang="en-GB" kern="1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interested to follow STEM studies, medical applications</a:t>
            </a:r>
            <a:endParaRPr lang="x-none" kern="1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Picture 3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469D3BA6-4D05-5A34-509D-7F6C27FD5AD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2266" y="4544030"/>
            <a:ext cx="4115734" cy="2313970"/>
          </a:xfrm>
          <a:prstGeom prst="rect">
            <a:avLst/>
          </a:prstGeom>
        </p:spPr>
      </p:pic>
      <p:pic>
        <p:nvPicPr>
          <p:cNvPr id="8" name="Picture 7" descr="A screenshot of a computer&#10;&#10;Description automatically generated">
            <a:extLst>
              <a:ext uri="{FF2B5EF4-FFF2-40B4-BE49-F238E27FC236}">
                <a16:creationId xmlns:a16="http://schemas.microsoft.com/office/drawing/2014/main" id="{51E66234-8F35-A3BE-4AFC-73AF1F1352A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25834" y="4253345"/>
            <a:ext cx="3728981" cy="2096528"/>
          </a:xfrm>
          <a:prstGeom prst="rect">
            <a:avLst/>
          </a:prstGeom>
        </p:spPr>
      </p:pic>
      <p:pic>
        <p:nvPicPr>
          <p:cNvPr id="14" name="Picture 13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B5EF37A0-E665-1E54-AA4C-CF17BF28C1C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2416701"/>
            <a:ext cx="3906982" cy="2196604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C78780BB-8728-68F4-B3FC-FB81306F8DE3}"/>
              </a:ext>
            </a:extLst>
          </p:cNvPr>
          <p:cNvSpPr txBox="1">
            <a:spLocks/>
          </p:cNvSpPr>
          <p:nvPr/>
        </p:nvSpPr>
        <p:spPr>
          <a:xfrm>
            <a:off x="1593450" y="1535460"/>
            <a:ext cx="851535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309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3000" kern="1200" spc="-51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2000" b="1" dirty="0">
                <a:solidFill>
                  <a:srgbClr val="7030A0"/>
                </a:solidFill>
                <a:latin typeface="+mn-lt"/>
              </a:rPr>
              <a:t>Extra Contributions to Facebook</a:t>
            </a:r>
            <a:endParaRPr lang="x-none" sz="2000" b="1">
              <a:solidFill>
                <a:srgbClr val="7030A0"/>
              </a:solidFill>
              <a:latin typeface="+mn-lt"/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6E449AB5-1B9A-DB10-3935-5B0DAA1CB62A}"/>
              </a:ext>
            </a:extLst>
          </p:cNvPr>
          <p:cNvSpPr txBox="1">
            <a:spLocks/>
          </p:cNvSpPr>
          <p:nvPr/>
        </p:nvSpPr>
        <p:spPr>
          <a:xfrm>
            <a:off x="4008721" y="-182465"/>
            <a:ext cx="518184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309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3000" kern="1200" spc="-51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b="1" dirty="0">
                <a:solidFill>
                  <a:srgbClr val="00B0F0"/>
                </a:solidFill>
              </a:rPr>
              <a:t>Important Impacts</a:t>
            </a:r>
            <a:endParaRPr lang="x-none" b="1">
              <a:solidFill>
                <a:srgbClr val="00B0F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0459A85-8EBA-956B-8949-E8543360CF8C}"/>
              </a:ext>
            </a:extLst>
          </p:cNvPr>
          <p:cNvSpPr txBox="1"/>
          <p:nvPr/>
        </p:nvSpPr>
        <p:spPr>
          <a:xfrm>
            <a:off x="5470558" y="2353266"/>
            <a:ext cx="6082496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200" dirty="0">
                <a:solidFill>
                  <a:srgbClr val="000000"/>
                </a:solidFill>
              </a:rPr>
              <a:t>Hadron Therapy FB Page:</a:t>
            </a:r>
          </a:p>
          <a:p>
            <a:pPr algn="l"/>
            <a:r>
              <a:rPr lang="en-GB" sz="1200" dirty="0">
                <a:solidFill>
                  <a:srgbClr val="000000"/>
                </a:solidFill>
                <a:hlinkClick r:id="rId5"/>
              </a:rPr>
              <a:t>https://www.facebook.com/profile.php?id=100093113917571</a:t>
            </a:r>
            <a:endParaRPr lang="en-GB" sz="1200" dirty="0">
              <a:solidFill>
                <a:srgbClr val="000000"/>
              </a:solidFill>
            </a:endParaRPr>
          </a:p>
          <a:p>
            <a:pPr algn="l"/>
            <a:endParaRPr lang="en-GB" sz="1200" dirty="0">
              <a:solidFill>
                <a:srgbClr val="000000"/>
              </a:solidFill>
            </a:endParaRPr>
          </a:p>
          <a:p>
            <a:pPr algn="l"/>
            <a:r>
              <a:rPr lang="en-GB" sz="1200" dirty="0">
                <a:solidFill>
                  <a:srgbClr val="000000"/>
                </a:solidFill>
              </a:rPr>
              <a:t>3</a:t>
            </a:r>
            <a:r>
              <a:rPr lang="en-GB" sz="1200" baseline="30000" dirty="0">
                <a:solidFill>
                  <a:srgbClr val="000000"/>
                </a:solidFill>
              </a:rPr>
              <a:t>rd</a:t>
            </a:r>
            <a:r>
              <a:rPr lang="en-GB" sz="1200" dirty="0">
                <a:solidFill>
                  <a:srgbClr val="000000"/>
                </a:solidFill>
              </a:rPr>
              <a:t> </a:t>
            </a:r>
            <a:r>
              <a:rPr lang="en-GB" sz="1200" dirty="0" err="1">
                <a:solidFill>
                  <a:srgbClr val="000000"/>
                </a:solidFill>
              </a:rPr>
              <a:t>HITRIplus</a:t>
            </a:r>
            <a:r>
              <a:rPr lang="en-GB" sz="1200" dirty="0">
                <a:solidFill>
                  <a:srgbClr val="000000"/>
                </a:solidFill>
              </a:rPr>
              <a:t> School FB Page:</a:t>
            </a:r>
          </a:p>
          <a:p>
            <a:pPr algn="l"/>
            <a:r>
              <a:rPr lang="en-GB" sz="1200" dirty="0">
                <a:solidFill>
                  <a:srgbClr val="000000"/>
                </a:solidFill>
                <a:hlinkClick r:id="rId6"/>
              </a:rPr>
              <a:t>https://www.facebook.com/profile.php?id=100090779213801</a:t>
            </a:r>
            <a:endParaRPr lang="en-GB" sz="1200" dirty="0">
              <a:solidFill>
                <a:srgbClr val="000000"/>
              </a:solidFill>
            </a:endParaRPr>
          </a:p>
          <a:p>
            <a:pPr algn="l"/>
            <a:endParaRPr lang="en-GB" sz="1200" dirty="0">
              <a:solidFill>
                <a:srgbClr val="000000"/>
              </a:solidFill>
            </a:endParaRPr>
          </a:p>
          <a:p>
            <a:pPr algn="l"/>
            <a:r>
              <a:rPr lang="en-GB" sz="1200" dirty="0">
                <a:solidFill>
                  <a:srgbClr val="000000"/>
                </a:solidFill>
              </a:rPr>
              <a:t>Particle Therapy </a:t>
            </a:r>
            <a:r>
              <a:rPr lang="en-GB" sz="1200" dirty="0" err="1">
                <a:solidFill>
                  <a:srgbClr val="000000"/>
                </a:solidFill>
              </a:rPr>
              <a:t>MasterClass</a:t>
            </a:r>
            <a:r>
              <a:rPr lang="en-GB" sz="1200" dirty="0">
                <a:solidFill>
                  <a:srgbClr val="000000"/>
                </a:solidFill>
              </a:rPr>
              <a:t> FB Page:</a:t>
            </a:r>
          </a:p>
          <a:p>
            <a:pPr algn="l"/>
            <a:r>
              <a:rPr lang="en-GB" sz="1200" dirty="0">
                <a:solidFill>
                  <a:srgbClr val="000000"/>
                </a:solidFill>
                <a:hlinkClick r:id="rId7"/>
              </a:rPr>
              <a:t>https://www.facebook.com/profile.php?id=100090138523461</a:t>
            </a:r>
            <a:br>
              <a:rPr lang="en-GB" sz="1200" dirty="0">
                <a:solidFill>
                  <a:srgbClr val="000000"/>
                </a:solidFill>
              </a:rPr>
            </a:br>
            <a:endParaRPr lang="en-GB" sz="1200" dirty="0">
              <a:solidFill>
                <a:srgbClr val="000000"/>
              </a:solidFill>
            </a:endParaRPr>
          </a:p>
          <a:p>
            <a:br>
              <a:rPr lang="en-GB" sz="1200" dirty="0"/>
            </a:br>
            <a:endParaRPr lang="en-CH" sz="1200" dirty="0"/>
          </a:p>
        </p:txBody>
      </p:sp>
    </p:spTree>
    <p:extLst>
      <p:ext uri="{BB962C8B-B14F-4D97-AF65-F5344CB8AC3E}">
        <p14:creationId xmlns:p14="http://schemas.microsoft.com/office/powerpoint/2010/main" val="33096022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0" descr="MC-Logo-RGB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46801" y="6233198"/>
            <a:ext cx="1563993" cy="6248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66448" y="1777388"/>
            <a:ext cx="4151173" cy="3990918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-327341" y="5863755"/>
            <a:ext cx="5060152" cy="87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453882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ea typeface="Courier New" charset="0"/>
              </a:rPr>
              <a:t>Press Release published in </a:t>
            </a:r>
            <a:r>
              <a:rPr kumimoji="0" lang="en-US" altLang="en-US" b="1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ea typeface="Courier New" charset="0"/>
              </a:rPr>
              <a:t>nation-wide media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dirty="0">
                <a:solidFill>
                  <a:srgbClr val="0070C0"/>
                </a:solidFill>
                <a:ea typeface="Courier New" charset="0"/>
              </a:rPr>
              <a:t>Post on Facebook resonated with </a:t>
            </a:r>
            <a:r>
              <a:rPr lang="en-US" altLang="en-US" b="1" dirty="0">
                <a:solidFill>
                  <a:srgbClr val="0070C0"/>
                </a:solidFill>
                <a:ea typeface="Courier New" charset="0"/>
              </a:rPr>
              <a:t>3,600 </a:t>
            </a:r>
            <a:r>
              <a:rPr lang="en-US" altLang="en-US" dirty="0">
                <a:solidFill>
                  <a:srgbClr val="0070C0"/>
                </a:solidFill>
                <a:ea typeface="Courier New" charset="0"/>
              </a:rPr>
              <a:t>people</a:t>
            </a:r>
            <a:endParaRPr kumimoji="0" lang="en-US" altLang="en-US" b="1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/>
              <a:ea typeface="Courier New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n-US" altLang="en-US" dirty="0">
                <a:solidFill>
                  <a:srgbClr val="0070C0"/>
                </a:solidFill>
                <a:ea typeface="Courier New" charset="0"/>
              </a:rPr>
              <a:t>Announcement viewed </a:t>
            </a:r>
            <a:r>
              <a:rPr lang="en-US" altLang="en-US" b="1" dirty="0">
                <a:solidFill>
                  <a:srgbClr val="0070C0"/>
                </a:solidFill>
                <a:ea typeface="Courier New" charset="0"/>
              </a:rPr>
              <a:t>941 times </a:t>
            </a:r>
            <a:r>
              <a:rPr lang="en-US" altLang="en-US" dirty="0">
                <a:solidFill>
                  <a:srgbClr val="0070C0"/>
                </a:solidFill>
                <a:ea typeface="Courier New" charset="0"/>
              </a:rPr>
              <a:t>on website</a:t>
            </a:r>
            <a:r>
              <a:rPr kumimoji="0" lang="en-US" altLang="en-US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</a:rPr>
              <a:t> </a:t>
            </a:r>
          </a:p>
        </p:txBody>
      </p:sp>
      <p:sp>
        <p:nvSpPr>
          <p:cNvPr id="9" name="Titel 1"/>
          <p:cNvSpPr txBox="1">
            <a:spLocks/>
          </p:cNvSpPr>
          <p:nvPr/>
        </p:nvSpPr>
        <p:spPr bwMode="auto">
          <a:xfrm>
            <a:off x="4732811" y="10996"/>
            <a:ext cx="4381336" cy="86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algn="l" eaLnBrk="1" hangingPunct="1">
              <a:defRPr/>
            </a:pPr>
            <a:r>
              <a:rPr lang="de-DE" altLang="en-US" sz="3600" b="1" kern="0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PTMC in </a:t>
            </a:r>
            <a:r>
              <a:rPr lang="de-DE" altLang="en-US" sz="3600" b="1" kern="0" dirty="0" err="1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Greece</a:t>
            </a:r>
            <a:endParaRPr lang="de-DE" altLang="en-US" sz="3600" b="1" kern="0" dirty="0">
              <a:solidFill>
                <a:srgbClr val="C0000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00188" y="1075495"/>
            <a:ext cx="478415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  <a:latin typeface="Calibri" charset="0"/>
                <a:ea typeface="Calibri" charset="0"/>
                <a:cs typeface="Times New Roman" charset="0"/>
              </a:rPr>
              <a:t>Total of 366 live views</a:t>
            </a:r>
          </a:p>
          <a:p>
            <a:r>
              <a:rPr lang="en-US" b="1" dirty="0">
                <a:solidFill>
                  <a:srgbClr val="0000FF"/>
                </a:solidFill>
                <a:latin typeface="Calibri" charset="0"/>
                <a:ea typeface="Calibri" charset="0"/>
                <a:cs typeface="Times New Roman" charset="0"/>
              </a:rPr>
              <a:t>from at least 20 major regions of Greece</a:t>
            </a:r>
            <a:r>
              <a:rPr lang="en-GB" b="1" dirty="0">
                <a:solidFill>
                  <a:srgbClr val="0000FF"/>
                </a:solidFill>
              </a:rPr>
              <a:t> 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CFEBF-496D-1D49-9C03-DD4223264047}" type="slidenum">
              <a:rPr lang="en-US" smtClean="0"/>
              <a:t>18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94120" y="671691"/>
            <a:ext cx="44237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GB" b="1" dirty="0">
                <a:solidFill>
                  <a:srgbClr val="7030A0"/>
                </a:solidFill>
                <a:latin typeface="Calibri" charset="0"/>
                <a:ea typeface="Calibri" charset="0"/>
              </a:rPr>
              <a:t>PTMC2021 online: through Library of </a:t>
            </a:r>
            <a:r>
              <a:rPr lang="en-GB" b="1" dirty="0" err="1">
                <a:solidFill>
                  <a:srgbClr val="7030A0"/>
                </a:solidFill>
                <a:latin typeface="Calibri" charset="0"/>
                <a:ea typeface="Calibri" charset="0"/>
              </a:rPr>
              <a:t>Veroia</a:t>
            </a:r>
            <a:r>
              <a:rPr lang="en-GB" b="1" dirty="0">
                <a:solidFill>
                  <a:srgbClr val="7030A0"/>
                </a:solidFill>
                <a:latin typeface="Calibri" charset="0"/>
                <a:ea typeface="Calibri" charset="0"/>
              </a:rPr>
              <a:t>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4732811" y="691518"/>
            <a:ext cx="739074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GB" b="1" dirty="0">
                <a:solidFill>
                  <a:srgbClr val="7030A0"/>
                </a:solidFill>
                <a:latin typeface="Calibri" charset="0"/>
                <a:ea typeface="Calibri" charset="0"/>
              </a:rPr>
              <a:t>PTMC2023 online: 240 participants and in-person 40 students</a:t>
            </a:r>
          </a:p>
          <a:p>
            <a:pPr>
              <a:spcAft>
                <a:spcPts val="0"/>
              </a:spcAft>
            </a:pPr>
            <a:r>
              <a:rPr lang="en-GB" dirty="0">
                <a:solidFill>
                  <a:srgbClr val="C00000"/>
                </a:solidFill>
                <a:latin typeface="Calibri" charset="0"/>
                <a:ea typeface="Calibri" charset="0"/>
              </a:rPr>
              <a:t>AUTH </a:t>
            </a:r>
            <a:r>
              <a:rPr lang="en-GB" dirty="0" err="1">
                <a:solidFill>
                  <a:srgbClr val="C00000"/>
                </a:solidFill>
                <a:latin typeface="Calibri" charset="0"/>
                <a:ea typeface="Calibri" charset="0"/>
              </a:rPr>
              <a:t>uni</a:t>
            </a:r>
            <a:r>
              <a:rPr lang="en-GB" dirty="0">
                <a:solidFill>
                  <a:srgbClr val="C00000"/>
                </a:solidFill>
                <a:latin typeface="Calibri" charset="0"/>
                <a:ea typeface="Calibri" charset="0"/>
              </a:rPr>
              <a:t>, </a:t>
            </a:r>
            <a:r>
              <a:rPr lang="en-GB" dirty="0" err="1">
                <a:solidFill>
                  <a:srgbClr val="C00000"/>
                </a:solidFill>
                <a:latin typeface="Calibri" charset="0"/>
                <a:ea typeface="Calibri" charset="0"/>
              </a:rPr>
              <a:t>Dimokritos</a:t>
            </a:r>
            <a:r>
              <a:rPr lang="en-GB" dirty="0">
                <a:solidFill>
                  <a:srgbClr val="C00000"/>
                </a:solidFill>
                <a:latin typeface="Calibri" charset="0"/>
                <a:ea typeface="Calibri" charset="0"/>
              </a:rPr>
              <a:t>  research centre, </a:t>
            </a:r>
            <a:r>
              <a:rPr lang="en-GB" dirty="0" err="1">
                <a:solidFill>
                  <a:srgbClr val="C00000"/>
                </a:solidFill>
                <a:latin typeface="Calibri" charset="0"/>
                <a:ea typeface="Calibri" charset="0"/>
              </a:rPr>
              <a:t>Papageorgiou</a:t>
            </a:r>
            <a:r>
              <a:rPr lang="en-GB" dirty="0">
                <a:solidFill>
                  <a:srgbClr val="C00000"/>
                </a:solidFill>
                <a:latin typeface="Calibri" charset="0"/>
                <a:ea typeface="Calibri" charset="0"/>
              </a:rPr>
              <a:t> Hospital, </a:t>
            </a:r>
            <a:r>
              <a:rPr lang="en-GB" dirty="0" err="1">
                <a:solidFill>
                  <a:srgbClr val="C00000"/>
                </a:solidFill>
                <a:latin typeface="Calibri" charset="0"/>
                <a:ea typeface="Calibri" charset="0"/>
              </a:rPr>
              <a:t>Technopolis</a:t>
            </a:r>
            <a:r>
              <a:rPr lang="en-GB" dirty="0">
                <a:solidFill>
                  <a:srgbClr val="C00000"/>
                </a:solidFill>
                <a:latin typeface="Calibri" charset="0"/>
                <a:ea typeface="Calibri" charset="0"/>
              </a:rPr>
              <a:t>.</a:t>
            </a:r>
          </a:p>
          <a:p>
            <a:pPr>
              <a:spcAft>
                <a:spcPts val="0"/>
              </a:spcAft>
            </a:pPr>
            <a:r>
              <a:rPr lang="en-GB" dirty="0">
                <a:solidFill>
                  <a:srgbClr val="C00000"/>
                </a:solidFill>
                <a:latin typeface="Calibri" charset="0"/>
                <a:ea typeface="Calibri" charset="0"/>
              </a:rPr>
              <a:t>Publicity: Library of </a:t>
            </a:r>
            <a:r>
              <a:rPr lang="en-GB" dirty="0" err="1">
                <a:solidFill>
                  <a:srgbClr val="C00000"/>
                </a:solidFill>
                <a:latin typeface="Calibri" charset="0"/>
                <a:ea typeface="Calibri" charset="0"/>
              </a:rPr>
              <a:t>Veroia</a:t>
            </a:r>
            <a:r>
              <a:rPr lang="en-GB" dirty="0">
                <a:solidFill>
                  <a:srgbClr val="C00000"/>
                </a:solidFill>
                <a:latin typeface="Calibri" charset="0"/>
                <a:ea typeface="Calibri" charset="0"/>
              </a:rPr>
              <a:t> extended networks and national press </a:t>
            </a:r>
          </a:p>
        </p:txBody>
      </p:sp>
      <p:pic>
        <p:nvPicPr>
          <p:cNvPr id="12" name="Picture 11" descr="A picture containing text, computer, screenshot, multimedia&#10;&#10;Description automatically generated">
            <a:extLst>
              <a:ext uri="{FF2B5EF4-FFF2-40B4-BE49-F238E27FC236}">
                <a16:creationId xmlns:a16="http://schemas.microsoft.com/office/drawing/2014/main" id="{803F262C-D487-E64E-1A03-54F4D45A096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7410" y="1614847"/>
            <a:ext cx="7151789" cy="5106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12185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2518" y="698142"/>
            <a:ext cx="11608904" cy="5136602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Wingdings" panose="05000000000000000000" pitchFamily="2" charset="2"/>
              <a:buChar char="Ø"/>
            </a:pPr>
            <a:r>
              <a:rPr lang="en-US" sz="1900" b="1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Attract school-children to STEM at early stages: decide future studies/career</a:t>
            </a:r>
            <a:endParaRPr lang="en-GB" sz="1900" b="1" dirty="0">
              <a:solidFill>
                <a:srgbClr val="0070C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1900" b="1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Cultivate confidence through the hands-on </a:t>
            </a:r>
            <a:r>
              <a:rPr lang="en-US" sz="1900" b="1" dirty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(I can do it!)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900" b="1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    and “demystify the difficulty” of physics, math</a:t>
            </a:r>
            <a:r>
              <a:rPr lang="mr-IN" sz="1900" b="1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…</a:t>
            </a:r>
            <a:r>
              <a:rPr lang="en-US" sz="1900" b="1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.</a:t>
            </a:r>
            <a:endParaRPr lang="en-GB" sz="1900" b="1" dirty="0">
              <a:solidFill>
                <a:srgbClr val="0000FF"/>
              </a:solidFill>
              <a:latin typeface="Arial" charset="0"/>
              <a:ea typeface="Arial" charset="0"/>
              <a:cs typeface="Arial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en-US" sz="1800" dirty="0">
                <a:latin typeface="Arial" charset="0"/>
                <a:ea typeface="Arial" charset="0"/>
                <a:cs typeface="Arial" charset="0"/>
              </a:rPr>
              <a:t>	</a:t>
            </a:r>
            <a:r>
              <a:rPr lang="en-US" sz="1800" dirty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NOTE:  a Master thesis survey/study has shown that students do learn!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Wingdings" panose="05000000000000000000" pitchFamily="2" charset="2"/>
              <a:buChar char="Ø"/>
            </a:pPr>
            <a:r>
              <a:rPr lang="en-US" sz="1900" b="1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Support female students </a:t>
            </a:r>
            <a:r>
              <a:rPr lang="en-US" sz="1900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(i.e. 11 Feb, 8 March sessions) </a:t>
            </a:r>
            <a:r>
              <a:rPr lang="en-US" sz="1900" b="1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handle prejudices </a:t>
            </a:r>
            <a:r>
              <a:rPr lang="en-US" sz="1900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(i.e. MSc/PhD in Mexico)</a:t>
            </a:r>
            <a:endParaRPr lang="en-US" sz="1900" b="1" dirty="0">
              <a:solidFill>
                <a:srgbClr val="0070C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Wingdings" panose="05000000000000000000" pitchFamily="2" charset="2"/>
              <a:buChar char="Ø"/>
            </a:pPr>
            <a:r>
              <a:rPr lang="en-US" sz="1900" b="1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Create groups of </a:t>
            </a:r>
            <a:r>
              <a:rPr lang="en-US" sz="1900" b="1" dirty="0" err="1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Uni</a:t>
            </a:r>
            <a:r>
              <a:rPr lang="en-US" sz="1900" b="1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 assistants/tutors that learn better in order to teach</a:t>
            </a:r>
            <a:endParaRPr lang="en-GB" sz="1900" b="1" dirty="0">
              <a:solidFill>
                <a:srgbClr val="0070C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Wingdings" panose="05000000000000000000" pitchFamily="2" charset="2"/>
              <a:buChar char="Ø"/>
            </a:pPr>
            <a:r>
              <a:rPr lang="en-US" sz="1900" b="1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Demonstrate a return to society from investment in  fundamental research 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1900" b="1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Enhance awareness of broader public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en-US" sz="1800" b="1" dirty="0">
                <a:latin typeface="Arial" charset="0"/>
                <a:ea typeface="Arial" charset="0"/>
                <a:cs typeface="Arial" charset="0"/>
              </a:rPr>
              <a:t>	</a:t>
            </a:r>
            <a:r>
              <a:rPr lang="en-US" sz="1800" dirty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extended reach to family, friends, personal environment</a:t>
            </a:r>
            <a:endParaRPr lang="en-GB" sz="1800" b="1" dirty="0">
              <a:solidFill>
                <a:srgbClr val="7030A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1900" b="1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Prepare future generations aware of importance of fundamental research and its applications: 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1800" dirty="0">
                <a:latin typeface="Arial" charset="0"/>
                <a:ea typeface="Arial" charset="0"/>
                <a:cs typeface="Arial" charset="0"/>
              </a:rPr>
              <a:t>	</a:t>
            </a:r>
            <a:r>
              <a:rPr lang="en-US" sz="1800" dirty="0" err="1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favourable</a:t>
            </a:r>
            <a:r>
              <a:rPr lang="en-US" sz="1800" dirty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 politicians, 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rgbClr val="7030A0"/>
                </a:solidFill>
                <a:latin typeface="Arial" charset="0"/>
                <a:ea typeface="Arial" charset="0"/>
                <a:cs typeface="Arial" charset="0"/>
              </a:rPr>
              <a:t>	evidence-based decision-making society </a:t>
            </a:r>
            <a:endParaRPr lang="en-GB" sz="1800" dirty="0">
              <a:solidFill>
                <a:srgbClr val="7030A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en-US" sz="1900" dirty="0"/>
          </a:p>
        </p:txBody>
      </p:sp>
      <p:sp>
        <p:nvSpPr>
          <p:cNvPr id="5" name="Titel 1"/>
          <p:cNvSpPr txBox="1">
            <a:spLocks/>
          </p:cNvSpPr>
          <p:nvPr/>
        </p:nvSpPr>
        <p:spPr bwMode="auto">
          <a:xfrm>
            <a:off x="3106215" y="0"/>
            <a:ext cx="7222434" cy="86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algn="l" eaLnBrk="1" hangingPunct="1">
              <a:defRPr/>
            </a:pPr>
            <a:r>
              <a:rPr lang="de-DE" altLang="en-US" sz="3600" b="1" kern="0" dirty="0" err="1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Aims</a:t>
            </a:r>
            <a:r>
              <a:rPr lang="de-DE" altLang="en-US" sz="3600" b="1" kern="0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altLang="en-US" sz="3600" b="1" kern="0" dirty="0" err="1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and</a:t>
            </a:r>
            <a:r>
              <a:rPr lang="de-DE" altLang="en-US" sz="3600" b="1" kern="0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altLang="en-US" sz="3600" b="1" kern="0" dirty="0" err="1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expectations</a:t>
            </a:r>
            <a:endParaRPr lang="de-DE" altLang="en-US" sz="3600" b="1" kern="0" dirty="0">
              <a:solidFill>
                <a:srgbClr val="C0000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96622"/>
            <a:ext cx="12192000" cy="119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41474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93A9E-C768-4E41-B3A1-AD51A73D1C5A}" type="datetime1">
              <a:rPr lang="it-IT" smtClean="0"/>
              <a:t>05/07/23</a:t>
            </a:fld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2</a:t>
            </a:fld>
            <a:endParaRPr lang="it-IT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5F1A1D2-90E8-41E8-AA97-0593B67055F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39667"/>
            <a:ext cx="12192000" cy="64839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60BBF5BB-0129-4E69-BCE9-64F73871DA3A}"/>
              </a:ext>
            </a:extLst>
          </p:cNvPr>
          <p:cNvSpPr txBox="1"/>
          <p:nvPr/>
        </p:nvSpPr>
        <p:spPr>
          <a:xfrm>
            <a:off x="3548414" y="6365234"/>
            <a:ext cx="21103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62571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Slide </a:t>
            </a:r>
            <a:r>
              <a:rPr lang="en-US" sz="2000" noProof="0" dirty="0">
                <a:solidFill>
                  <a:prstClr val="white"/>
                </a:solidFill>
                <a:latin typeface="Calibri" panose="020F0502020204030204"/>
              </a:rPr>
              <a:t>6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D39CD7E-4571-47A0-A8E2-A5C05A19666B}"/>
              </a:ext>
            </a:extLst>
          </p:cNvPr>
          <p:cNvSpPr txBox="1"/>
          <p:nvPr/>
        </p:nvSpPr>
        <p:spPr>
          <a:xfrm>
            <a:off x="5263771" y="6365234"/>
            <a:ext cx="36616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62571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dirty="0" err="1">
                <a:solidFill>
                  <a:prstClr val="white"/>
                </a:solidFill>
                <a:latin typeface="Calibri" panose="020F0502020204030204"/>
              </a:rPr>
              <a:t>Panagiota</a:t>
            </a:r>
            <a:r>
              <a:rPr lang="en-US" sz="2000" dirty="0">
                <a:solidFill>
                  <a:prstClr val="white"/>
                </a:solidFill>
                <a:latin typeface="Calibri" panose="020F0502020204030204"/>
              </a:rPr>
              <a:t> Foka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CA216E8-F52B-4958-B7CA-D5A6245D2E95}"/>
              </a:ext>
            </a:extLst>
          </p:cNvPr>
          <p:cNvSpPr txBox="1"/>
          <p:nvPr/>
        </p:nvSpPr>
        <p:spPr>
          <a:xfrm>
            <a:off x="0" y="6365234"/>
            <a:ext cx="2986814" cy="40011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162571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IAEA-CN301-059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85813" y="3604131"/>
            <a:ext cx="6096000" cy="266726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r>
              <a:rPr lang="en-US" sz="2000" b="1" dirty="0" err="1">
                <a:solidFill>
                  <a:schemeClr val="accent5">
                    <a:lumMod val="75000"/>
                  </a:schemeClr>
                </a:solidFill>
                <a:ea typeface="Calibri" charset="0"/>
              </a:rPr>
              <a:t>HITRIplus</a:t>
            </a:r>
            <a:r>
              <a:rPr lang="en-US" sz="2000" b="1" dirty="0">
                <a:solidFill>
                  <a:schemeClr val="accent5">
                    <a:lumMod val="75000"/>
                  </a:schemeClr>
                </a:solidFill>
                <a:ea typeface="Calibri" charset="0"/>
              </a:rPr>
              <a:t> schools:</a:t>
            </a:r>
          </a:p>
          <a:p>
            <a:r>
              <a:rPr lang="en-US" sz="2000" dirty="0">
                <a:solidFill>
                  <a:schemeClr val="accent5">
                    <a:lumMod val="75000"/>
                  </a:schemeClr>
                </a:solidFill>
                <a:ea typeface="Calibri" charset="0"/>
                <a:hlinkClick r:id="rId3"/>
              </a:rPr>
              <a:t>https://www.hitriplus.eu/event-calendar/</a:t>
            </a:r>
            <a:endParaRPr lang="en-US" sz="2000" dirty="0">
              <a:solidFill>
                <a:schemeClr val="accent5">
                  <a:lumMod val="75000"/>
                </a:schemeClr>
              </a:solidFill>
              <a:ea typeface="Calibri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5">
                    <a:lumMod val="75000"/>
                  </a:schemeClr>
                </a:solidFill>
                <a:ea typeface="Calibri" charset="0"/>
              </a:rPr>
              <a:t>17-22 May 2021 https://</a:t>
            </a:r>
            <a:r>
              <a:rPr lang="en-US" sz="1600" dirty="0" err="1">
                <a:solidFill>
                  <a:schemeClr val="accent5">
                    <a:lumMod val="75000"/>
                  </a:schemeClr>
                </a:solidFill>
                <a:ea typeface="Calibri" charset="0"/>
              </a:rPr>
              <a:t>indico.cern.ch</a:t>
            </a:r>
            <a:r>
              <a:rPr lang="en-US" sz="1600" dirty="0">
                <a:solidFill>
                  <a:schemeClr val="accent5">
                    <a:lumMod val="75000"/>
                  </a:schemeClr>
                </a:solidFill>
                <a:ea typeface="Calibri" charset="0"/>
              </a:rPr>
              <a:t>/event/1019104/</a:t>
            </a:r>
          </a:p>
          <a:p>
            <a:pPr marL="342900" indent="-342900">
              <a:buFont typeface="Arial" charset="0"/>
              <a:buChar char="•"/>
            </a:pPr>
            <a:r>
              <a:rPr lang="en-US" sz="1600" dirty="0">
                <a:solidFill>
                  <a:schemeClr val="accent5">
                    <a:lumMod val="75000"/>
                  </a:schemeClr>
                </a:solidFill>
                <a:ea typeface="Calibri" charset="0"/>
              </a:rPr>
              <a:t>4-8 July 2022 </a:t>
            </a:r>
            <a:r>
              <a:rPr lang="en-US" sz="1600" dirty="0">
                <a:hlinkClick r:id="rId4"/>
              </a:rPr>
              <a:t>https://indico.cern.ch/event/1160802/</a:t>
            </a:r>
            <a:endParaRPr lang="en-US" sz="1600" dirty="0">
              <a:solidFill>
                <a:schemeClr val="accent5">
                  <a:lumMod val="75000"/>
                </a:schemeClr>
              </a:solidFill>
              <a:ea typeface="Calibri" charset="0"/>
            </a:endParaRPr>
          </a:p>
          <a:p>
            <a:pPr marL="342900" indent="-342900">
              <a:spcAft>
                <a:spcPts val="0"/>
              </a:spcAft>
              <a:buFont typeface="Arial" charset="0"/>
              <a:buChar char="•"/>
            </a:pPr>
            <a:r>
              <a:rPr lang="en-US" sz="1600" dirty="0">
                <a:solidFill>
                  <a:schemeClr val="accent5">
                    <a:lumMod val="75000"/>
                  </a:schemeClr>
                </a:solidFill>
                <a:ea typeface="Calibri" charset="0"/>
              </a:rPr>
              <a:t>3-7 July in 2023. </a:t>
            </a:r>
            <a:r>
              <a:rPr lang="en-US" sz="1600" dirty="0">
                <a:solidFill>
                  <a:schemeClr val="accent5">
                    <a:lumMod val="75000"/>
                  </a:schemeClr>
                </a:solidFill>
                <a:ea typeface="Calibri" charset="0"/>
                <a:hlinkClick r:id="rId5"/>
              </a:rPr>
              <a:t>https://indico.cern.ch/event/1248018/</a:t>
            </a:r>
            <a:endParaRPr lang="en-US" sz="1600" dirty="0">
              <a:solidFill>
                <a:schemeClr val="accent5">
                  <a:lumMod val="75000"/>
                </a:schemeClr>
              </a:solidFill>
              <a:ea typeface="Calibri" charset="0"/>
            </a:endParaRPr>
          </a:p>
          <a:p>
            <a:pPr marL="342900" indent="-342900">
              <a:spcAft>
                <a:spcPts val="0"/>
              </a:spcAft>
              <a:buFont typeface="Arial" charset="0"/>
              <a:buChar char="•"/>
            </a:pPr>
            <a:endParaRPr lang="en-US" sz="1600" dirty="0">
              <a:solidFill>
                <a:schemeClr val="accent5">
                  <a:lumMod val="75000"/>
                </a:schemeClr>
              </a:solidFill>
              <a:ea typeface="Calibri" charset="0"/>
            </a:endParaRPr>
          </a:p>
          <a:p>
            <a:pPr lvl="0">
              <a:lnSpc>
                <a:spcPct val="107000"/>
              </a:lnSpc>
            </a:pPr>
            <a:r>
              <a:rPr lang="en-US" sz="2000" b="1" dirty="0" err="1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HITRIplus</a:t>
            </a:r>
            <a:r>
              <a:rPr lang="en-US" sz="2000" b="1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YouTube channel:</a:t>
            </a:r>
            <a:endParaRPr lang="en-CH" sz="2000" b="1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en-US" sz="1800" u="sng" dirty="0">
                <a:solidFill>
                  <a:srgbClr val="0099CC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6"/>
              </a:rPr>
              <a:t>https://www.youtube.com/@hitriplus9177/about</a:t>
            </a:r>
            <a:endParaRPr lang="en-CH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spcAft>
                <a:spcPts val="0"/>
              </a:spcAft>
              <a:buFont typeface="Arial" charset="0"/>
              <a:buChar char="•"/>
            </a:pPr>
            <a:endParaRPr lang="en-US" sz="1600" dirty="0">
              <a:solidFill>
                <a:schemeClr val="accent5">
                  <a:lumMod val="75000"/>
                </a:schemeClr>
              </a:solidFill>
              <a:ea typeface="Calibri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1186" y="778996"/>
            <a:ext cx="5048419" cy="3163675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7370503" y="1025494"/>
            <a:ext cx="38383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https://</a:t>
            </a:r>
            <a:r>
              <a:rPr lang="en-US" dirty="0" err="1">
                <a:solidFill>
                  <a:srgbClr val="0070C0"/>
                </a:solidFill>
              </a:rPr>
              <a:t>indico.cern.ch</a:t>
            </a:r>
            <a:r>
              <a:rPr lang="en-US" dirty="0">
                <a:solidFill>
                  <a:srgbClr val="0070C0"/>
                </a:solidFill>
              </a:rPr>
              <a:t>/event/1019104/</a:t>
            </a:r>
          </a:p>
        </p:txBody>
      </p:sp>
      <p:sp>
        <p:nvSpPr>
          <p:cNvPr id="19" name="Rectangle 18"/>
          <p:cNvSpPr/>
          <p:nvPr/>
        </p:nvSpPr>
        <p:spPr>
          <a:xfrm>
            <a:off x="0" y="6144768"/>
            <a:ext cx="12192000" cy="7310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/>
              <a:t>SLIDE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385813" y="801333"/>
            <a:ext cx="546128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sz="2000" dirty="0">
                <a:solidFill>
                  <a:srgbClr val="0070C0"/>
                </a:solidFill>
                <a:latin typeface="Calibri" charset="0"/>
                <a:ea typeface="Calibri" charset="0"/>
                <a:cs typeface="Calibri" charset="0"/>
              </a:rPr>
              <a:t>In order to facilitate sustainability and </a:t>
            </a:r>
          </a:p>
          <a:p>
            <a:pPr>
              <a:spcAft>
                <a:spcPts val="0"/>
              </a:spcAft>
            </a:pPr>
            <a:r>
              <a:rPr lang="en-US" sz="2000" dirty="0">
                <a:solidFill>
                  <a:srgbClr val="0070C0"/>
                </a:solidFill>
                <a:latin typeface="Calibri" charset="0"/>
                <a:ea typeface="Calibri" charset="0"/>
                <a:cs typeface="Calibri" charset="0"/>
              </a:rPr>
              <a:t>spreading to the max the acquired knowledge </a:t>
            </a:r>
            <a:endParaRPr lang="en-GB" sz="2000" dirty="0">
              <a:solidFill>
                <a:srgbClr val="0070C0"/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spcAft>
                <a:spcPts val="0"/>
              </a:spcAft>
            </a:pPr>
            <a:r>
              <a:rPr lang="en-US" sz="2000" dirty="0">
                <a:solidFill>
                  <a:srgbClr val="0070C0"/>
                </a:solidFill>
                <a:latin typeface="Calibri" charset="0"/>
                <a:ea typeface="Calibri" charset="0"/>
                <a:cs typeface="Calibri" charset="0"/>
              </a:rPr>
              <a:t>all </a:t>
            </a:r>
            <a:r>
              <a:rPr lang="en-US" sz="2000" dirty="0" err="1">
                <a:solidFill>
                  <a:srgbClr val="0070C0"/>
                </a:solidFill>
                <a:latin typeface="Calibri" charset="0"/>
                <a:ea typeface="Calibri" charset="0"/>
                <a:cs typeface="Calibri" charset="0"/>
              </a:rPr>
              <a:t>HITRIplus</a:t>
            </a:r>
            <a:r>
              <a:rPr lang="en-US" sz="2000" dirty="0">
                <a:solidFill>
                  <a:srgbClr val="0070C0"/>
                </a:solidFill>
                <a:latin typeface="Calibri" charset="0"/>
                <a:ea typeface="Calibri" charset="0"/>
                <a:cs typeface="Calibri" charset="0"/>
              </a:rPr>
              <a:t> schools foresee </a:t>
            </a:r>
          </a:p>
          <a:p>
            <a:pPr>
              <a:spcAft>
                <a:spcPts val="0"/>
              </a:spcAft>
            </a:pPr>
            <a:r>
              <a:rPr lang="en-US" sz="2000" b="1" dirty="0">
                <a:solidFill>
                  <a:srgbClr val="7030A0"/>
                </a:solidFill>
                <a:latin typeface="Calibri" charset="0"/>
                <a:ea typeface="Calibri" charset="0"/>
                <a:cs typeface="Calibri" charset="0"/>
              </a:rPr>
              <a:t>“Train the Trainer” </a:t>
            </a:r>
            <a:r>
              <a:rPr lang="en-US" sz="2000" dirty="0">
                <a:solidFill>
                  <a:srgbClr val="7030A0"/>
                </a:solidFill>
                <a:latin typeface="Calibri" charset="0"/>
                <a:ea typeface="Calibri" charset="0"/>
                <a:cs typeface="Calibri" charset="0"/>
              </a:rPr>
              <a:t>sessions: </a:t>
            </a:r>
            <a:endParaRPr lang="en-GB" sz="2000" dirty="0">
              <a:solidFill>
                <a:srgbClr val="7030A0"/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spcAft>
                <a:spcPts val="0"/>
              </a:spcAft>
            </a:pPr>
            <a:r>
              <a:rPr lang="en-US" sz="2000" dirty="0">
                <a:solidFill>
                  <a:srgbClr val="0070C0"/>
                </a:solidFill>
                <a:latin typeface="Calibri" charset="0"/>
                <a:ea typeface="Calibri" charset="0"/>
                <a:cs typeface="Calibri" charset="0"/>
              </a:rPr>
              <a:t>train tutors that could perform </a:t>
            </a:r>
          </a:p>
          <a:p>
            <a:pPr>
              <a:spcAft>
                <a:spcPts val="0"/>
              </a:spcAft>
            </a:pPr>
            <a:r>
              <a:rPr lang="en-US" sz="2000" dirty="0">
                <a:solidFill>
                  <a:srgbClr val="0070C0"/>
                </a:solidFill>
                <a:latin typeface="Calibri" charset="0"/>
                <a:ea typeface="Calibri" charset="0"/>
                <a:cs typeface="Calibri" charset="0"/>
              </a:rPr>
              <a:t>back at their home institutes</a:t>
            </a:r>
            <a:endParaRPr lang="en-GB" sz="2000" dirty="0">
              <a:solidFill>
                <a:srgbClr val="0070C0"/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spcAft>
                <a:spcPts val="0"/>
              </a:spcAft>
            </a:pPr>
            <a:r>
              <a:rPr lang="en-US" sz="2000" dirty="0">
                <a:solidFill>
                  <a:srgbClr val="0070C0"/>
                </a:solidFill>
                <a:latin typeface="Calibri" charset="0"/>
                <a:ea typeface="Calibri" charset="0"/>
                <a:cs typeface="Calibri" charset="0"/>
              </a:rPr>
              <a:t>the </a:t>
            </a:r>
            <a:r>
              <a:rPr lang="en-US" sz="2000" b="1" dirty="0">
                <a:solidFill>
                  <a:srgbClr val="0070C0"/>
                </a:solidFill>
                <a:latin typeface="Calibri" charset="0"/>
                <a:ea typeface="Calibri" charset="0"/>
                <a:cs typeface="Calibri" charset="0"/>
              </a:rPr>
              <a:t>Particle Therapy </a:t>
            </a:r>
            <a:r>
              <a:rPr lang="en-US" sz="2000" b="1" dirty="0" err="1">
                <a:solidFill>
                  <a:srgbClr val="0070C0"/>
                </a:solidFill>
                <a:latin typeface="Calibri" charset="0"/>
                <a:ea typeface="Calibri" charset="0"/>
                <a:cs typeface="Calibri" charset="0"/>
              </a:rPr>
              <a:t>MasterClasses</a:t>
            </a:r>
            <a:endParaRPr lang="en-GB" sz="2000" b="1" dirty="0">
              <a:solidFill>
                <a:srgbClr val="0070C0"/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spcAft>
                <a:spcPts val="0"/>
              </a:spcAft>
            </a:pPr>
            <a:r>
              <a:rPr lang="en-US" sz="2000" dirty="0">
                <a:solidFill>
                  <a:srgbClr val="0070C0"/>
                </a:solidFill>
                <a:latin typeface="Calibri" charset="0"/>
                <a:ea typeface="Calibri" charset="0"/>
                <a:cs typeface="Calibri" charset="0"/>
              </a:rPr>
              <a:t>that are one-day events addressing </a:t>
            </a:r>
          </a:p>
          <a:p>
            <a:pPr>
              <a:spcAft>
                <a:spcPts val="0"/>
              </a:spcAft>
            </a:pPr>
            <a:r>
              <a:rPr lang="en-US" sz="2000" dirty="0">
                <a:solidFill>
                  <a:srgbClr val="0070C0"/>
                </a:solidFill>
                <a:latin typeface="Calibri" charset="0"/>
                <a:ea typeface="Calibri" charset="0"/>
                <a:cs typeface="Calibri" charset="0"/>
              </a:rPr>
              <a:t>high-school students</a:t>
            </a:r>
            <a:r>
              <a:rPr lang="en-US" sz="2000" dirty="0">
                <a:latin typeface="Calibri" charset="0"/>
                <a:ea typeface="Calibri" charset="0"/>
                <a:cs typeface="Calibri" charset="0"/>
              </a:rPr>
              <a:t>. </a:t>
            </a:r>
            <a:endParaRPr lang="en-GB" sz="2000" dirty="0">
              <a:effectLst/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401186" y="3983774"/>
            <a:ext cx="560800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GB" sz="2000" b="1" dirty="0">
                <a:solidFill>
                  <a:schemeClr val="accent5">
                    <a:lumMod val="75000"/>
                  </a:schemeClr>
                </a:solidFill>
                <a:ea typeface="Calibri" charset="0"/>
              </a:rPr>
              <a:t>Heavy Ion Therapy Masterclass School </a:t>
            </a:r>
            <a:endParaRPr lang="el-GR" sz="2000" b="1" dirty="0">
              <a:solidFill>
                <a:schemeClr val="accent5">
                  <a:lumMod val="75000"/>
                </a:schemeClr>
              </a:solidFill>
              <a:ea typeface="Calibri" charset="0"/>
            </a:endParaRPr>
          </a:p>
          <a:p>
            <a:pPr>
              <a:spcAft>
                <a:spcPts val="0"/>
              </a:spcAft>
            </a:pPr>
            <a:r>
              <a:rPr lang="en-US" sz="2000" dirty="0">
                <a:solidFill>
                  <a:schemeClr val="accent5">
                    <a:lumMod val="75000"/>
                  </a:schemeClr>
                </a:solidFill>
                <a:ea typeface="Calibri" charset="0"/>
              </a:rPr>
              <a:t>in </a:t>
            </a:r>
            <a:r>
              <a:rPr lang="en-US" sz="2000" dirty="0" err="1">
                <a:solidFill>
                  <a:schemeClr val="accent5">
                    <a:lumMod val="75000"/>
                  </a:schemeClr>
                </a:solidFill>
                <a:ea typeface="Calibri" charset="0"/>
              </a:rPr>
              <a:t>HITRIplus</a:t>
            </a:r>
            <a:r>
              <a:rPr lang="el-GR" sz="2000" dirty="0">
                <a:solidFill>
                  <a:schemeClr val="accent5">
                    <a:lumMod val="75000"/>
                  </a:schemeClr>
                </a:solidFill>
                <a:ea typeface="Calibri" charset="0"/>
              </a:rPr>
              <a:t> </a:t>
            </a:r>
            <a:r>
              <a:rPr lang="en-GB" sz="2000" dirty="0">
                <a:solidFill>
                  <a:schemeClr val="accent5">
                    <a:lumMod val="75000"/>
                  </a:schemeClr>
                </a:solidFill>
                <a:ea typeface="Calibri" charset="0"/>
              </a:rPr>
              <a:t>  “Education and Training”</a:t>
            </a:r>
          </a:p>
          <a:p>
            <a:r>
              <a:rPr lang="en-GB" sz="2000" dirty="0">
                <a:solidFill>
                  <a:schemeClr val="accent5">
                    <a:lumMod val="75000"/>
                  </a:schemeClr>
                </a:solidFill>
                <a:ea typeface="Calibri" charset="0"/>
                <a:cs typeface="Times New Roman" charset="0"/>
              </a:rPr>
              <a:t>addressing university students, </a:t>
            </a:r>
          </a:p>
          <a:p>
            <a:r>
              <a:rPr lang="en-GB" sz="2000" dirty="0">
                <a:solidFill>
                  <a:schemeClr val="accent5">
                    <a:lumMod val="75000"/>
                  </a:schemeClr>
                </a:solidFill>
                <a:ea typeface="Calibri" charset="0"/>
                <a:cs typeface="Times New Roman" charset="0"/>
              </a:rPr>
              <a:t>starting from basics assuming no specialisation,  </a:t>
            </a:r>
          </a:p>
          <a:p>
            <a:r>
              <a:rPr lang="en-GB" sz="2000" dirty="0">
                <a:solidFill>
                  <a:schemeClr val="accent5">
                    <a:lumMod val="75000"/>
                  </a:schemeClr>
                </a:solidFill>
                <a:ea typeface="Calibri" charset="0"/>
                <a:cs typeface="Times New Roman" charset="0"/>
              </a:rPr>
              <a:t>and up to early stage researchers </a:t>
            </a:r>
          </a:p>
          <a:p>
            <a:r>
              <a:rPr lang="en-GB" sz="2000" dirty="0">
                <a:solidFill>
                  <a:schemeClr val="accent5">
                    <a:lumMod val="75000"/>
                  </a:schemeClr>
                </a:solidFill>
                <a:ea typeface="Calibri" charset="0"/>
                <a:cs typeface="Times New Roman" charset="0"/>
              </a:rPr>
              <a:t>and even professionals</a:t>
            </a:r>
            <a:endParaRPr lang="en-US" sz="20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3956199" y="125892"/>
            <a:ext cx="378180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altLang="en-US" sz="3200" b="1" dirty="0" err="1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HITPIplus</a:t>
            </a:r>
            <a:r>
              <a:rPr lang="en-US" altLang="en-US" sz="3200" b="1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 Schools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70734"/>
            <a:ext cx="12192000" cy="119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8120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93A9E-C768-4E41-B3A1-AD51A73D1C5A}" type="datetime1">
              <a:rPr lang="it-IT" smtClean="0"/>
              <a:t>05/07/23</a:t>
            </a:fld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20</a:t>
            </a:fld>
            <a:endParaRPr lang="it-IT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532"/>
          <a:stretch/>
        </p:blipFill>
        <p:spPr>
          <a:xfrm>
            <a:off x="7264123" y="2722222"/>
            <a:ext cx="4611195" cy="301795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4679" y="1260496"/>
            <a:ext cx="4650639" cy="157482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314140" y="764765"/>
            <a:ext cx="1156117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b="1" dirty="0">
                <a:solidFill>
                  <a:srgbClr val="0070C0"/>
                </a:solidFill>
                <a:latin typeface="Calibri" charset="0"/>
                <a:ea typeface="Times New Roman" charset="0"/>
                <a:cs typeface="Times New Roman" charset="0"/>
              </a:rPr>
              <a:t>International </a:t>
            </a:r>
            <a:r>
              <a:rPr lang="en-GB" sz="2000" b="1" dirty="0" err="1">
                <a:solidFill>
                  <a:srgbClr val="0070C0"/>
                </a:solidFill>
                <a:latin typeface="Calibri" charset="0"/>
                <a:ea typeface="Times New Roman" charset="0"/>
                <a:cs typeface="Times New Roman" charset="0"/>
              </a:rPr>
              <a:t>MasterClasses</a:t>
            </a:r>
            <a:r>
              <a:rPr lang="en-GB" sz="2000" b="1" dirty="0">
                <a:solidFill>
                  <a:srgbClr val="0070C0"/>
                </a:solidFill>
                <a:latin typeface="Calibri" charset="0"/>
                <a:ea typeface="Times New Roman" charset="0"/>
                <a:cs typeface="Times New Roman" charset="0"/>
              </a:rPr>
              <a:t> one day activity; material can be used in different ways, for different occasions</a:t>
            </a:r>
            <a:endParaRPr lang="en-US" sz="2000" b="1" dirty="0">
              <a:solidFill>
                <a:srgbClr val="0070C0"/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7022AD4A-721E-4BDA-9F34-C5440E240C4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54137"/>
            <a:ext cx="12192000" cy="648393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C2245A75-F352-4F43-BD22-079BCEFEF74C}"/>
              </a:ext>
            </a:extLst>
          </p:cNvPr>
          <p:cNvSpPr txBox="1"/>
          <p:nvPr/>
        </p:nvSpPr>
        <p:spPr>
          <a:xfrm>
            <a:off x="3548414" y="6365234"/>
            <a:ext cx="21103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62571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Slide </a:t>
            </a:r>
            <a:r>
              <a:rPr lang="el-GR" sz="2000" noProof="0" dirty="0">
                <a:solidFill>
                  <a:prstClr val="white"/>
                </a:solidFill>
                <a:latin typeface="Calibri" panose="020F0502020204030204"/>
              </a:rPr>
              <a:t>31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EBB8211-8343-4954-84B0-5A8851986425}"/>
              </a:ext>
            </a:extLst>
          </p:cNvPr>
          <p:cNvSpPr txBox="1"/>
          <p:nvPr/>
        </p:nvSpPr>
        <p:spPr>
          <a:xfrm>
            <a:off x="5263771" y="6365234"/>
            <a:ext cx="36616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62571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dirty="0" err="1">
                <a:solidFill>
                  <a:prstClr val="white"/>
                </a:solidFill>
                <a:latin typeface="Calibri" panose="020F0502020204030204"/>
              </a:rPr>
              <a:t>Panagiota</a:t>
            </a:r>
            <a:r>
              <a:rPr lang="en-US" sz="2000" dirty="0">
                <a:solidFill>
                  <a:prstClr val="white"/>
                </a:solidFill>
                <a:latin typeface="Calibri" panose="020F0502020204030204"/>
              </a:rPr>
              <a:t> Foka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9426921-97D3-43F0-8B87-660199F38DC4}"/>
              </a:ext>
            </a:extLst>
          </p:cNvPr>
          <p:cNvSpPr txBox="1"/>
          <p:nvPr/>
        </p:nvSpPr>
        <p:spPr>
          <a:xfrm>
            <a:off x="0" y="6365234"/>
            <a:ext cx="2986814" cy="40011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162571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IAEA-CN301-059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6442467" y="5689841"/>
            <a:ext cx="5519386" cy="534815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/>
          <p:cNvSpPr/>
          <p:nvPr/>
        </p:nvSpPr>
        <p:spPr>
          <a:xfrm>
            <a:off x="247456" y="5689841"/>
            <a:ext cx="5519386" cy="534815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8562208" y="1160707"/>
            <a:ext cx="34777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</a:rPr>
              <a:t>https://</a:t>
            </a:r>
            <a:r>
              <a:rPr lang="en-US" b="1" dirty="0" err="1">
                <a:solidFill>
                  <a:srgbClr val="7030A0"/>
                </a:solidFill>
              </a:rPr>
              <a:t>physicsmasterclasses.org</a:t>
            </a:r>
            <a:r>
              <a:rPr lang="en-US" b="1" dirty="0">
                <a:solidFill>
                  <a:srgbClr val="7030A0"/>
                </a:solidFill>
              </a:rPr>
              <a:t>/</a:t>
            </a: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0" y="6155654"/>
            <a:ext cx="12192000" cy="7310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E989B79-DAEC-CA47-97EF-96BD0F0003E3}"/>
              </a:ext>
            </a:extLst>
          </p:cNvPr>
          <p:cNvSpPr/>
          <p:nvPr/>
        </p:nvSpPr>
        <p:spPr>
          <a:xfrm>
            <a:off x="7185568" y="5657738"/>
            <a:ext cx="111450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b="1" dirty="0">
                <a:solidFill>
                  <a:srgbClr val="7030A0"/>
                </a:solidFill>
              </a:rPr>
              <a:t>Flagship project of IPPOG, </a:t>
            </a:r>
          </a:p>
          <a:p>
            <a:r>
              <a:rPr lang="en-US" altLang="en-US" b="1" dirty="0">
                <a:solidFill>
                  <a:srgbClr val="7030A0"/>
                </a:solidFill>
              </a:rPr>
              <a:t>the International Particle Physics Outreach Group </a:t>
            </a:r>
            <a:endParaRPr lang="x-none" dirty="0">
              <a:solidFill>
                <a:srgbClr val="7030A0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242934" y="6355176"/>
            <a:ext cx="9391373" cy="446314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1394487" y="6403117"/>
            <a:ext cx="89562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Feedback: example from Serbia, almost 50% of IMC participants enrolled at UNI 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6" name="Titel 1"/>
          <p:cNvSpPr txBox="1">
            <a:spLocks/>
          </p:cNvSpPr>
          <p:nvPr/>
        </p:nvSpPr>
        <p:spPr bwMode="auto">
          <a:xfrm>
            <a:off x="1166734" y="96251"/>
            <a:ext cx="11431111" cy="453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en-US" b="1">
                <a:solidFill>
                  <a:srgbClr val="0000FF"/>
                </a:solidFill>
                <a:latin typeface="+mn-lt"/>
              </a:rPr>
              <a:t>World-wide </a:t>
            </a:r>
            <a:r>
              <a:rPr lang="en-US" altLang="en-US" b="1" dirty="0">
                <a:solidFill>
                  <a:srgbClr val="0000FF"/>
                </a:solidFill>
                <a:latin typeface="+mn-lt"/>
              </a:rPr>
              <a:t>reach motivating next generation of scientists </a:t>
            </a:r>
            <a:endParaRPr lang="de-DE" altLang="en-US" b="1" dirty="0">
              <a:solidFill>
                <a:srgbClr val="0000FF"/>
              </a:solidFill>
              <a:latin typeface="+mn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749" y="1269435"/>
            <a:ext cx="6658182" cy="4948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56842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6" name="Picture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79" r="1249" b="2179"/>
          <a:stretch/>
        </p:blipFill>
        <p:spPr bwMode="auto">
          <a:xfrm>
            <a:off x="887310" y="863602"/>
            <a:ext cx="10431829" cy="5863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77" name="Rectangle 1"/>
          <p:cNvSpPr>
            <a:spLocks noChangeArrowheads="1"/>
          </p:cNvSpPr>
          <p:nvPr/>
        </p:nvSpPr>
        <p:spPr bwMode="auto">
          <a:xfrm>
            <a:off x="8871214" y="965462"/>
            <a:ext cx="24479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C00000"/>
                </a:solidFill>
              </a:rPr>
              <a:t>88-430 MeV/u carbon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C00000"/>
                </a:solidFill>
              </a:rPr>
              <a:t>50-221 MeV/u protons</a:t>
            </a:r>
          </a:p>
        </p:txBody>
      </p:sp>
      <p:sp>
        <p:nvSpPr>
          <p:cNvPr id="54278" name="Text Box 7"/>
          <p:cNvSpPr txBox="1">
            <a:spLocks noChangeArrowheads="1"/>
          </p:cNvSpPr>
          <p:nvPr/>
        </p:nvSpPr>
        <p:spPr bwMode="auto">
          <a:xfrm>
            <a:off x="887311" y="880797"/>
            <a:ext cx="1966912" cy="623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3" tIns="34286" rIns="68573" bIns="34286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 err="1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Pb-Pb</a:t>
            </a:r>
            <a:r>
              <a:rPr lang="el-GR" altLang="en-US" sz="1800" dirty="0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 </a:t>
            </a:r>
            <a:r>
              <a:rPr lang="el-GR" altLang="en-US" sz="1800" dirty="0" err="1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at</a:t>
            </a:r>
            <a:r>
              <a:rPr lang="el-GR" altLang="en-US" sz="1800" dirty="0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 5.5 </a:t>
            </a:r>
            <a:r>
              <a:rPr lang="el-GR" altLang="en-US" sz="1800" dirty="0" err="1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TeV</a:t>
            </a:r>
            <a:endParaRPr lang="en-US" altLang="en-US" sz="1800" dirty="0">
              <a:solidFill>
                <a:srgbClr val="C00000"/>
              </a:solidFill>
              <a:ea typeface="ヒラギノ角ゴ Pro W3" charset="-128"/>
              <a:cs typeface="ヒラギノ角ゴ Pro W3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l-GR" altLang="en-US" sz="1800" dirty="0" err="1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pp</a:t>
            </a:r>
            <a:r>
              <a:rPr lang="el-GR" altLang="en-US" sz="1800" dirty="0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 </a:t>
            </a:r>
            <a:r>
              <a:rPr lang="el-GR" altLang="en-US" sz="1800" dirty="0" err="1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at</a:t>
            </a:r>
            <a:r>
              <a:rPr lang="el-GR" altLang="en-US" sz="1800" dirty="0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 14 </a:t>
            </a:r>
            <a:r>
              <a:rPr lang="el-GR" altLang="en-US" sz="1800" dirty="0" err="1">
                <a:solidFill>
                  <a:srgbClr val="C00000"/>
                </a:solidFill>
                <a:ea typeface="ヒラギノ角ゴ Pro W3" charset="-128"/>
                <a:cs typeface="ヒラギノ角ゴ Pro W3" charset="-128"/>
              </a:rPr>
              <a:t>TeV</a:t>
            </a:r>
            <a:endParaRPr lang="el-GR" altLang="en-US" sz="1800" dirty="0">
              <a:solidFill>
                <a:srgbClr val="C00000"/>
              </a:solidFill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7" name="Titel 1"/>
          <p:cNvSpPr txBox="1">
            <a:spLocks/>
          </p:cNvSpPr>
          <p:nvPr/>
        </p:nvSpPr>
        <p:spPr bwMode="auto">
          <a:xfrm>
            <a:off x="1367419" y="58474"/>
            <a:ext cx="9951720" cy="570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en-US" sz="3600" b="1" dirty="0">
                <a:solidFill>
                  <a:srgbClr val="0000FF"/>
                </a:solidFill>
              </a:rPr>
              <a:t>Heavy-ion research and heavy-ion therapy</a:t>
            </a:r>
            <a:endParaRPr lang="de-DE" altLang="en-US" sz="36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162373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7" name="Rectangle 3"/>
          <p:cNvSpPr>
            <a:spLocks noChangeArrowheads="1"/>
          </p:cNvSpPr>
          <p:nvPr/>
        </p:nvSpPr>
        <p:spPr bwMode="auto">
          <a:xfrm>
            <a:off x="1574801" y="692151"/>
            <a:ext cx="3960813" cy="467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600" b="1" u="sng" dirty="0" err="1"/>
              <a:t>matRad</a:t>
            </a:r>
            <a:r>
              <a:rPr lang="en-GB" altLang="en-US" sz="1600" b="1" u="sng" dirty="0"/>
              <a:t> Developers</a:t>
            </a:r>
            <a:endParaRPr lang="fr-CH" altLang="en-US" sz="1600" b="1" dirty="0"/>
          </a:p>
          <a:p>
            <a:pPr>
              <a:spcBef>
                <a:spcPct val="0"/>
              </a:spcBef>
              <a:buFontTx/>
              <a:buNone/>
            </a:pPr>
            <a:r>
              <a:rPr lang="fr-CH" altLang="en-US" sz="1400" b="1" dirty="0"/>
              <a:t>Wahl, </a:t>
            </a:r>
            <a:r>
              <a:rPr lang="fr-CH" altLang="en-US" sz="1400" b="1" dirty="0" err="1"/>
              <a:t>Niklas</a:t>
            </a:r>
            <a:r>
              <a:rPr lang="fr-CH" altLang="en-US" sz="1400" b="1" dirty="0"/>
              <a:t> </a:t>
            </a:r>
            <a:endParaRPr lang="en-GB" altLang="en-US" sz="1400" dirty="0"/>
          </a:p>
          <a:p>
            <a:pPr>
              <a:spcBef>
                <a:spcPct val="0"/>
              </a:spcBef>
              <a:buFontTx/>
              <a:buNone/>
            </a:pPr>
            <a:r>
              <a:rPr lang="fr-CH" altLang="en-US" sz="1400" b="1" dirty="0" err="1"/>
              <a:t>Bangert</a:t>
            </a:r>
            <a:r>
              <a:rPr lang="fr-CH" altLang="en-US" sz="1400" b="1" dirty="0"/>
              <a:t>, Mark</a:t>
            </a:r>
            <a:r>
              <a:rPr lang="en-GB" altLang="en-US" sz="1400" b="1" dirty="0"/>
              <a:t> 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b="1" dirty="0"/>
              <a:t>Hans-Peter </a:t>
            </a:r>
            <a:r>
              <a:rPr lang="en-GB" altLang="en-US" sz="1400" b="1" dirty="0" err="1"/>
              <a:t>Wieser</a:t>
            </a:r>
            <a:r>
              <a:rPr lang="en-GB" altLang="en-US" sz="1400" b="1" dirty="0"/>
              <a:t> </a:t>
            </a:r>
          </a:p>
          <a:p>
            <a:pPr>
              <a:spcBef>
                <a:spcPct val="0"/>
              </a:spcBef>
              <a:buFontTx/>
              <a:buNone/>
            </a:pPr>
            <a:endParaRPr lang="en-GB" altLang="en-US" sz="1400" b="1" u="sng" dirty="0"/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b="1" u="sng" dirty="0"/>
              <a:t>DKFZ Heidelberg</a:t>
            </a:r>
            <a:endParaRPr lang="en-GB" altLang="en-US" sz="1400" dirty="0"/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/>
              <a:t>  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fr-CH" altLang="en-US" sz="1400" b="1" dirty="0" err="1"/>
              <a:t>LoC</a:t>
            </a:r>
            <a:r>
              <a:rPr lang="fr-CH" altLang="en-US" sz="1400" b="1" dirty="0"/>
              <a:t>: Wahl, </a:t>
            </a:r>
            <a:r>
              <a:rPr lang="fr-CH" altLang="en-US" sz="1400" b="1" dirty="0" err="1"/>
              <a:t>Niklas</a:t>
            </a:r>
            <a:r>
              <a:rPr lang="fr-CH" altLang="en-US" sz="1400" b="1" dirty="0"/>
              <a:t> </a:t>
            </a:r>
            <a:endParaRPr lang="en-GB" altLang="en-US" sz="1400" dirty="0"/>
          </a:p>
          <a:p>
            <a:pPr>
              <a:spcBef>
                <a:spcPct val="0"/>
              </a:spcBef>
              <a:buFontTx/>
              <a:buNone/>
            </a:pPr>
            <a:r>
              <a:rPr lang="de-DE" altLang="en-US" sz="1400" dirty="0">
                <a:solidFill>
                  <a:srgbClr val="000000"/>
                </a:solidFill>
              </a:rPr>
              <a:t>Katrin Platzer</a:t>
            </a:r>
            <a:r>
              <a:rPr lang="en-GB" altLang="en-US" sz="1400" dirty="0"/>
              <a:t>, </a:t>
            </a:r>
            <a:r>
              <a:rPr lang="de-DE" altLang="en-US" sz="1400" dirty="0">
                <a:solidFill>
                  <a:srgbClr val="000000"/>
                </a:solidFill>
              </a:rPr>
              <a:t>Malte </a:t>
            </a:r>
            <a:r>
              <a:rPr lang="de-DE" altLang="en-US" sz="1400" dirty="0" err="1">
                <a:solidFill>
                  <a:srgbClr val="000000"/>
                </a:solidFill>
              </a:rPr>
              <a:t>Ellerbrock</a:t>
            </a:r>
            <a:endParaRPr lang="en-GB" altLang="en-US" sz="1400" dirty="0"/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 err="1"/>
              <a:t>Noa</a:t>
            </a:r>
            <a:r>
              <a:rPr lang="en-GB" altLang="en-US" sz="1400" dirty="0"/>
              <a:t> </a:t>
            </a:r>
            <a:r>
              <a:rPr lang="en-GB" altLang="en-US" sz="1400" dirty="0" err="1"/>
              <a:t>Homolka</a:t>
            </a:r>
            <a:r>
              <a:rPr lang="en-GB" altLang="en-US" sz="1400" dirty="0"/>
              <a:t> Amit Ben Antony </a:t>
            </a:r>
            <a:r>
              <a:rPr lang="en-GB" altLang="en-US" sz="1400" dirty="0" err="1"/>
              <a:t>Bennan</a:t>
            </a:r>
            <a:endParaRPr lang="en-GB" altLang="en-US" sz="1400" dirty="0"/>
          </a:p>
          <a:p>
            <a:pPr>
              <a:spcBef>
                <a:spcPct val="0"/>
              </a:spcBef>
              <a:buFontTx/>
              <a:buNone/>
            </a:pPr>
            <a:endParaRPr lang="en-GB" altLang="en-US" sz="1400" dirty="0"/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600" b="1" u="sng" dirty="0"/>
              <a:t>GSI </a:t>
            </a:r>
            <a:endParaRPr lang="en-GB" altLang="en-US" sz="1600" dirty="0"/>
          </a:p>
          <a:p>
            <a:pPr>
              <a:spcBef>
                <a:spcPct val="0"/>
              </a:spcBef>
              <a:buFontTx/>
              <a:buNone/>
            </a:pPr>
            <a:endParaRPr lang="en-GB" altLang="en-US" sz="1400" dirty="0"/>
          </a:p>
          <a:p>
            <a:pPr>
              <a:spcBef>
                <a:spcPct val="0"/>
              </a:spcBef>
              <a:buFontTx/>
              <a:buNone/>
            </a:pPr>
            <a:r>
              <a:rPr lang="fr-CH" altLang="en-US" sz="1400" b="1" dirty="0" err="1"/>
              <a:t>LoC</a:t>
            </a:r>
            <a:r>
              <a:rPr lang="fr-CH" altLang="en-US" sz="1400" b="1" dirty="0"/>
              <a:t>: </a:t>
            </a:r>
            <a:r>
              <a:rPr lang="fr-CH" altLang="en-US" sz="1400" b="1" dirty="0" err="1"/>
              <a:t>Yiota</a:t>
            </a:r>
            <a:r>
              <a:rPr lang="fr-CH" altLang="en-US" sz="1400" b="1" dirty="0"/>
              <a:t> </a:t>
            </a:r>
            <a:r>
              <a:rPr lang="fr-CH" altLang="en-US" sz="1400" b="1" dirty="0" err="1"/>
              <a:t>Foka</a:t>
            </a:r>
            <a:endParaRPr lang="en-GB" altLang="en-US" sz="1400" dirty="0"/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/>
              <a:t>GSI Biophysics: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/>
              <a:t>Christian </a:t>
            </a:r>
            <a:r>
              <a:rPr lang="en-GB" altLang="en-US" sz="1400" dirty="0" err="1"/>
              <a:t>Graeff</a:t>
            </a:r>
            <a:r>
              <a:rPr lang="en-GB" altLang="en-US" sz="1400" dirty="0"/>
              <a:t>, </a:t>
            </a:r>
            <a:r>
              <a:rPr lang="en-GB" altLang="en-US" sz="1400" dirty="0" err="1"/>
              <a:t>Radek</a:t>
            </a:r>
            <a:r>
              <a:rPr lang="en-GB" altLang="en-US" sz="1400" dirty="0"/>
              <a:t> </a:t>
            </a:r>
            <a:r>
              <a:rPr lang="en-GB" altLang="en-US" sz="1400" dirty="0" err="1"/>
              <a:t>Pleskac</a:t>
            </a:r>
            <a:r>
              <a:rPr lang="en-GB" altLang="en-US" sz="1400" dirty="0"/>
              <a:t>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/>
              <a:t>GSI ALICE, EMMI :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/>
              <a:t>Ralf </a:t>
            </a:r>
            <a:r>
              <a:rPr lang="en-GB" altLang="en-US" sz="1400" dirty="0" err="1"/>
              <a:t>Averbeck</a:t>
            </a:r>
            <a:r>
              <a:rPr lang="en-GB" altLang="en-US" sz="1400" dirty="0"/>
              <a:t>, </a:t>
            </a:r>
            <a:r>
              <a:rPr lang="en-GB" altLang="en-US" sz="1400" dirty="0" err="1"/>
              <a:t>Malzacher</a:t>
            </a:r>
            <a:r>
              <a:rPr lang="en-GB" altLang="en-US" sz="1400" dirty="0"/>
              <a:t>, Peter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/>
              <a:t>GSI IT :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/>
              <a:t>Thorsten </a:t>
            </a:r>
            <a:r>
              <a:rPr lang="en-GB" altLang="en-US" sz="1400" dirty="0" err="1"/>
              <a:t>Kollegger</a:t>
            </a:r>
            <a:r>
              <a:rPr lang="en-GB" altLang="en-US" sz="1400" dirty="0"/>
              <a:t>, </a:t>
            </a:r>
            <a:r>
              <a:rPr lang="en-GB" altLang="en-US" sz="1400" dirty="0" err="1"/>
              <a:t>Behnert</a:t>
            </a:r>
            <a:r>
              <a:rPr lang="en-GB" altLang="en-US" sz="1400" dirty="0"/>
              <a:t>, Katharina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 err="1"/>
              <a:t>Osdoba</a:t>
            </a:r>
            <a:r>
              <a:rPr lang="en-GB" altLang="en-US" sz="1400" dirty="0"/>
              <a:t>, </a:t>
            </a:r>
            <a:r>
              <a:rPr lang="en-GB" altLang="en-US" sz="1400" dirty="0" err="1"/>
              <a:t>Sascha</a:t>
            </a:r>
            <a:endParaRPr lang="en-GB" altLang="en-US" sz="1400" dirty="0"/>
          </a:p>
        </p:txBody>
      </p:sp>
      <p:sp>
        <p:nvSpPr>
          <p:cNvPr id="157698" name="Rectangle 4"/>
          <p:cNvSpPr>
            <a:spLocks noChangeArrowheads="1"/>
          </p:cNvSpPr>
          <p:nvPr/>
        </p:nvSpPr>
        <p:spPr bwMode="auto">
          <a:xfrm>
            <a:off x="5816601" y="765175"/>
            <a:ext cx="4824413" cy="313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600" b="1" u="sng" dirty="0"/>
              <a:t>CERN (staff and users)</a:t>
            </a:r>
            <a:endParaRPr lang="en-GB" altLang="en-US" sz="1600" dirty="0"/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b="1" dirty="0"/>
              <a:t> </a:t>
            </a:r>
            <a:endParaRPr lang="en-GB" altLang="en-US" sz="1400" dirty="0"/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/>
              <a:t>CERN: tutors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b="1" dirty="0" err="1"/>
              <a:t>Loc</a:t>
            </a:r>
            <a:r>
              <a:rPr lang="en-GB" altLang="en-US" sz="1400" b="1" dirty="0"/>
              <a:t> Org: Nikolaos </a:t>
            </a:r>
            <a:r>
              <a:rPr lang="en-GB" altLang="en-US" sz="1400" b="1" dirty="0" err="1"/>
              <a:t>Charitonidis</a:t>
            </a:r>
            <a:r>
              <a:rPr lang="en-GB" altLang="en-US" sz="1400" b="1" dirty="0"/>
              <a:t>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/>
              <a:t>Alexander </a:t>
            </a:r>
            <a:r>
              <a:rPr lang="en-GB" altLang="en-US" sz="1400" dirty="0" err="1"/>
              <a:t>Gerbershagen</a:t>
            </a:r>
            <a:r>
              <a:rPr lang="en-GB" altLang="en-US" sz="1400" dirty="0"/>
              <a:t>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 err="1"/>
              <a:t>Evangelia</a:t>
            </a:r>
            <a:r>
              <a:rPr lang="en-GB" altLang="en-US" sz="1400" dirty="0"/>
              <a:t> </a:t>
            </a:r>
            <a:r>
              <a:rPr lang="en-GB" altLang="en-US" sz="1400" dirty="0" err="1"/>
              <a:t>Dimovasili</a:t>
            </a:r>
            <a:r>
              <a:rPr lang="en-GB" altLang="en-US" sz="1400" dirty="0"/>
              <a:t>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/>
              <a:t>Elena Benedetto</a:t>
            </a:r>
          </a:p>
          <a:p>
            <a:pPr>
              <a:spcBef>
                <a:spcPct val="0"/>
              </a:spcBef>
              <a:buFontTx/>
              <a:buNone/>
            </a:pPr>
            <a:endParaRPr lang="fr-CH" altLang="en-US" sz="1400" dirty="0"/>
          </a:p>
          <a:p>
            <a:pPr>
              <a:spcBef>
                <a:spcPct val="0"/>
              </a:spcBef>
              <a:buFontTx/>
              <a:buNone/>
            </a:pPr>
            <a:r>
              <a:rPr lang="fr-CH" altLang="en-US" sz="1400" dirty="0"/>
              <a:t>CERN/ARIES: Maurizio </a:t>
            </a:r>
            <a:r>
              <a:rPr lang="fr-CH" altLang="en-US" sz="1400" dirty="0" err="1"/>
              <a:t>Vretenar</a:t>
            </a:r>
            <a:r>
              <a:rPr lang="fr-CH" altLang="en-US" sz="1400" dirty="0"/>
              <a:t>, </a:t>
            </a:r>
            <a:r>
              <a:rPr lang="fr-CH" altLang="en-US" sz="1400" dirty="0" err="1"/>
              <a:t>Valerie</a:t>
            </a:r>
            <a:r>
              <a:rPr lang="fr-CH" altLang="en-US" sz="1400" dirty="0"/>
              <a:t> Brunner  </a:t>
            </a:r>
            <a:endParaRPr lang="en-GB" altLang="en-US" sz="1400" dirty="0"/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>
                <a:solidFill>
                  <a:srgbClr val="000000"/>
                </a:solidFill>
              </a:rPr>
              <a:t>CERN/ENLIGHT: </a:t>
            </a:r>
            <a:r>
              <a:rPr lang="en-GB" altLang="en-US" sz="1400" dirty="0" err="1"/>
              <a:t>Manjit</a:t>
            </a:r>
            <a:r>
              <a:rPr lang="en-GB" altLang="en-US" sz="1400" dirty="0"/>
              <a:t> </a:t>
            </a:r>
            <a:r>
              <a:rPr lang="en-GB" altLang="en-US" sz="1400" dirty="0" err="1"/>
              <a:t>Dosanjh</a:t>
            </a:r>
            <a:r>
              <a:rPr lang="en-GB" altLang="en-US" sz="1400" dirty="0"/>
              <a:t> </a:t>
            </a:r>
            <a:r>
              <a:rPr lang="en-GB" altLang="en-US" sz="1400" dirty="0" err="1"/>
              <a:t>Petya</a:t>
            </a:r>
            <a:r>
              <a:rPr lang="en-GB" altLang="en-US" sz="1400" dirty="0"/>
              <a:t> Georgieva  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fr-CH" altLang="en-US" sz="1400" dirty="0"/>
              <a:t>CERN/KT: Manuela </a:t>
            </a:r>
            <a:r>
              <a:rPr lang="fr-CH" altLang="en-US" sz="1400" dirty="0" err="1"/>
              <a:t>Cirilli</a:t>
            </a:r>
            <a:r>
              <a:rPr lang="fr-CH" altLang="en-US" sz="1400" dirty="0"/>
              <a:t> </a:t>
            </a:r>
            <a:r>
              <a:rPr lang="fr-CH" altLang="en-US" sz="1400" dirty="0" err="1"/>
              <a:t>Anais</a:t>
            </a:r>
            <a:r>
              <a:rPr lang="fr-CH" altLang="en-US" sz="1400" dirty="0"/>
              <a:t> </a:t>
            </a:r>
            <a:r>
              <a:rPr lang="fr-CH" altLang="en-US" sz="1400" dirty="0" err="1"/>
              <a:t>Rassat</a:t>
            </a:r>
            <a:r>
              <a:rPr lang="fr-CH" altLang="en-US" sz="1400" dirty="0"/>
              <a:t> Rita Ferreira Giovanni </a:t>
            </a:r>
            <a:r>
              <a:rPr lang="fr-CH" altLang="en-US" sz="1400" dirty="0" err="1"/>
              <a:t>Porcellana</a:t>
            </a:r>
            <a:r>
              <a:rPr lang="fr-CH" altLang="en-US" sz="1400" dirty="0"/>
              <a:t>  </a:t>
            </a:r>
            <a:r>
              <a:rPr lang="en-GB" altLang="en-US" sz="1400" dirty="0"/>
              <a:t>  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/>
              <a:t>CERN: Visits Service </a:t>
            </a:r>
            <a:r>
              <a:rPr lang="en-GB" altLang="en-US" sz="1400" dirty="0" err="1"/>
              <a:t>Erwan</a:t>
            </a:r>
            <a:r>
              <a:rPr lang="en-GB" altLang="en-US" sz="1400" dirty="0"/>
              <a:t> </a:t>
            </a:r>
            <a:r>
              <a:rPr lang="en-GB" altLang="en-US" sz="1400" dirty="0" err="1"/>
              <a:t>Harrouch</a:t>
            </a:r>
            <a:r>
              <a:rPr lang="en-GB" altLang="en-US" sz="1400" dirty="0"/>
              <a:t> </a:t>
            </a:r>
            <a:r>
              <a:rPr lang="fr-CH" altLang="en-US" sz="1400" dirty="0" err="1"/>
              <a:t>Francois</a:t>
            </a:r>
            <a:r>
              <a:rPr lang="fr-CH" altLang="en-US" sz="1400" dirty="0"/>
              <a:t> Butin  </a:t>
            </a:r>
            <a:endParaRPr lang="en-GB" altLang="en-US" sz="1400" dirty="0"/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/>
              <a:t>CERN: Training Centre: </a:t>
            </a:r>
            <a:r>
              <a:rPr lang="en-GB" altLang="en-US" sz="1400" dirty="0">
                <a:solidFill>
                  <a:srgbClr val="000000"/>
                </a:solidFill>
              </a:rPr>
              <a:t>Eric </a:t>
            </a:r>
            <a:r>
              <a:rPr lang="en-GB" altLang="en-US" sz="1400" dirty="0" err="1">
                <a:solidFill>
                  <a:srgbClr val="000000"/>
                </a:solidFill>
              </a:rPr>
              <a:t>Bonnefoy</a:t>
            </a:r>
            <a:r>
              <a:rPr lang="en-GB" altLang="en-US" sz="1400" dirty="0">
                <a:solidFill>
                  <a:srgbClr val="000000"/>
                </a:solidFill>
              </a:rPr>
              <a:t> M-L LECOQ</a:t>
            </a:r>
            <a:endParaRPr lang="en-GB" altLang="en-US" sz="1400" dirty="0"/>
          </a:p>
        </p:txBody>
      </p:sp>
      <p:sp>
        <p:nvSpPr>
          <p:cNvPr id="157699" name="Title 4"/>
          <p:cNvSpPr>
            <a:spLocks noGrp="1"/>
          </p:cNvSpPr>
          <p:nvPr>
            <p:ph type="title"/>
          </p:nvPr>
        </p:nvSpPr>
        <p:spPr>
          <a:xfrm>
            <a:off x="3143250" y="72042"/>
            <a:ext cx="8340745" cy="590931"/>
          </a:xfrm>
        </p:spPr>
        <p:txBody>
          <a:bodyPr wrap="none">
            <a:spAutoFit/>
          </a:bodyPr>
          <a:lstStyle/>
          <a:p>
            <a:r>
              <a:rPr lang="en-US" altLang="en-US" sz="3600" b="1" dirty="0">
                <a:solidFill>
                  <a:srgbClr val="0000FF"/>
                </a:solidFill>
                <a:latin typeface="ArialMT" charset="0"/>
              </a:rPr>
              <a:t>Acknowledgements PTMC 2019 pilot </a:t>
            </a:r>
            <a:endParaRPr lang="en-US" altLang="en-US" sz="3600" b="1" dirty="0"/>
          </a:p>
        </p:txBody>
      </p:sp>
      <p:pic>
        <p:nvPicPr>
          <p:cNvPr id="157700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74801" y="5946776"/>
            <a:ext cx="1281113" cy="938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7701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0" y="5780089"/>
            <a:ext cx="9906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7702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40051" y="5940426"/>
            <a:ext cx="760413" cy="760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7703" name="Rectangle 1"/>
          <p:cNvSpPr>
            <a:spLocks noChangeArrowheads="1"/>
          </p:cNvSpPr>
          <p:nvPr/>
        </p:nvSpPr>
        <p:spPr bwMode="auto">
          <a:xfrm>
            <a:off x="5848313" y="3947899"/>
            <a:ext cx="260191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600" b="1" u="sng" dirty="0" err="1"/>
              <a:t>Uni</a:t>
            </a:r>
            <a:r>
              <a:rPr lang="en-GB" altLang="en-US" sz="1600" b="1" u="sng" dirty="0"/>
              <a:t> Sarajevo: web pages</a:t>
            </a:r>
            <a:endParaRPr lang="en-GB" altLang="en-US" sz="1600" dirty="0"/>
          </a:p>
        </p:txBody>
      </p:sp>
      <p:sp>
        <p:nvSpPr>
          <p:cNvPr id="157704" name="Rectangle 9"/>
          <p:cNvSpPr>
            <a:spLocks noChangeArrowheads="1"/>
          </p:cNvSpPr>
          <p:nvPr/>
        </p:nvSpPr>
        <p:spPr bwMode="auto">
          <a:xfrm>
            <a:off x="1968501" y="5420520"/>
            <a:ext cx="310803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600" b="1" u="sng" dirty="0"/>
              <a:t>Sponsors :</a:t>
            </a:r>
            <a:r>
              <a:rPr lang="en-GB" altLang="en-US" sz="1800" dirty="0"/>
              <a:t> </a:t>
            </a:r>
            <a:r>
              <a:rPr lang="en-GB" altLang="en-US" sz="1600" dirty="0"/>
              <a:t>Edmond </a:t>
            </a:r>
            <a:r>
              <a:rPr lang="en-GB" altLang="en-US" sz="1600" dirty="0" err="1"/>
              <a:t>Offermann</a:t>
            </a:r>
            <a:endParaRPr lang="en-GB" altLang="en-US" sz="1600" dirty="0"/>
          </a:p>
        </p:txBody>
      </p:sp>
      <p:pic>
        <p:nvPicPr>
          <p:cNvPr id="157705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84600" y="6092826"/>
            <a:ext cx="1035050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7706" name="Picture 11" descr="LOGOS-NL/LOGOS/Aries-Logo-std-S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35638" y="5876926"/>
            <a:ext cx="1250950" cy="75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7707" name="Picture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14900" y="5876925"/>
            <a:ext cx="85725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7708" name="Rectangle 3"/>
          <p:cNvSpPr>
            <a:spLocks noChangeArrowheads="1"/>
          </p:cNvSpPr>
          <p:nvPr/>
        </p:nvSpPr>
        <p:spPr bwMode="auto">
          <a:xfrm>
            <a:off x="5843105" y="4236732"/>
            <a:ext cx="45720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dirty="0" err="1">
                <a:solidFill>
                  <a:srgbClr val="000000"/>
                </a:solidFill>
                <a:latin typeface="Helvetica" charset="0"/>
              </a:rPr>
              <a:t>Amila</a:t>
            </a:r>
            <a:r>
              <a:rPr lang="en-US" altLang="en-US" sz="1400" dirty="0">
                <a:solidFill>
                  <a:srgbClr val="000000"/>
                </a:solidFill>
                <a:latin typeface="Helvetica" charset="0"/>
              </a:rPr>
              <a:t> </a:t>
            </a:r>
            <a:r>
              <a:rPr lang="en-US" altLang="en-US" sz="1400" dirty="0" err="1">
                <a:solidFill>
                  <a:srgbClr val="000000"/>
                </a:solidFill>
                <a:latin typeface="Helvetica" charset="0"/>
              </a:rPr>
              <a:t>Avdic</a:t>
            </a:r>
            <a:r>
              <a:rPr lang="en-US" altLang="en-US" sz="1400" dirty="0">
                <a:solidFill>
                  <a:srgbClr val="000000"/>
                </a:solidFill>
                <a:latin typeface="Helvetica" charset="0"/>
              </a:rPr>
              <a:t>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400" dirty="0" err="1">
                <a:solidFill>
                  <a:srgbClr val="000000"/>
                </a:solidFill>
                <a:latin typeface="Helvetica" charset="0"/>
              </a:rPr>
              <a:t>Amra</a:t>
            </a:r>
            <a:r>
              <a:rPr lang="en-US" altLang="en-US" sz="1400" dirty="0">
                <a:solidFill>
                  <a:srgbClr val="000000"/>
                </a:solidFill>
                <a:latin typeface="Helvetica" charset="0"/>
              </a:rPr>
              <a:t> </a:t>
            </a:r>
            <a:r>
              <a:rPr lang="en-US" altLang="en-US" sz="1400" dirty="0" err="1">
                <a:solidFill>
                  <a:srgbClr val="000000"/>
                </a:solidFill>
                <a:latin typeface="Helvetica" charset="0"/>
              </a:rPr>
              <a:t>Ibrahimovic</a:t>
            </a:r>
            <a:r>
              <a:rPr lang="en-US" altLang="en-US" sz="1400" dirty="0">
                <a:solidFill>
                  <a:srgbClr val="000000"/>
                </a:solidFill>
                <a:latin typeface="Helvetica" charset="0"/>
              </a:rPr>
              <a:t>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400" dirty="0" err="1">
                <a:solidFill>
                  <a:srgbClr val="000000"/>
                </a:solidFill>
                <a:latin typeface="Helvetica" charset="0"/>
              </a:rPr>
              <a:t>Mirsad</a:t>
            </a:r>
            <a:r>
              <a:rPr lang="en-US" altLang="en-US" sz="1400" dirty="0">
                <a:solidFill>
                  <a:srgbClr val="000000"/>
                </a:solidFill>
                <a:latin typeface="Helvetica" charset="0"/>
              </a:rPr>
              <a:t> </a:t>
            </a:r>
            <a:r>
              <a:rPr lang="en-US" altLang="en-US" sz="1400" dirty="0" err="1">
                <a:solidFill>
                  <a:srgbClr val="000000"/>
                </a:solidFill>
                <a:latin typeface="Helvetica" charset="0"/>
              </a:rPr>
              <a:t>Tunja</a:t>
            </a:r>
            <a:endParaRPr lang="en-US" altLang="en-US" sz="1400" dirty="0">
              <a:solidFill>
                <a:srgbClr val="000000"/>
              </a:solidFill>
              <a:latin typeface="Helvetica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400" dirty="0" err="1">
                <a:solidFill>
                  <a:srgbClr val="000000"/>
                </a:solidFill>
                <a:latin typeface="Helvetica" charset="0"/>
              </a:rPr>
              <a:t>Damir</a:t>
            </a:r>
            <a:r>
              <a:rPr lang="en-US" altLang="en-US" sz="1400" dirty="0">
                <a:solidFill>
                  <a:srgbClr val="000000"/>
                </a:solidFill>
                <a:latin typeface="Helvetica" charset="0"/>
              </a:rPr>
              <a:t> </a:t>
            </a:r>
            <a:r>
              <a:rPr lang="en-US" sz="1400" dirty="0" err="1"/>
              <a:t>Skrijelj</a:t>
            </a:r>
            <a:r>
              <a:rPr lang="en-US" sz="1400" dirty="0"/>
              <a:t> </a:t>
            </a:r>
            <a:endParaRPr lang="en-US" altLang="en-US" sz="1400" dirty="0"/>
          </a:p>
        </p:txBody>
      </p:sp>
      <p:sp>
        <p:nvSpPr>
          <p:cNvPr id="157709" name="Rectangle 6"/>
          <p:cNvSpPr>
            <a:spLocks noChangeArrowheads="1"/>
          </p:cNvSpPr>
          <p:nvPr/>
        </p:nvSpPr>
        <p:spPr bwMode="auto">
          <a:xfrm>
            <a:off x="7117246" y="5858312"/>
            <a:ext cx="2987321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2000" b="1" u="sng" dirty="0">
                <a:solidFill>
                  <a:srgbClr val="7030A0"/>
                </a:solidFill>
              </a:rPr>
              <a:t>General Coordination :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800" u="sng" dirty="0" err="1">
                <a:solidFill>
                  <a:srgbClr val="7030A0"/>
                </a:solidFill>
              </a:rPr>
              <a:t>p.foka@gsi.de</a:t>
            </a:r>
            <a:r>
              <a:rPr lang="en-GB" altLang="en-US" sz="1800" dirty="0">
                <a:solidFill>
                  <a:srgbClr val="7030A0"/>
                </a:solidFill>
              </a:rPr>
              <a:t>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800">
                <a:solidFill>
                  <a:srgbClr val="7030A0"/>
                </a:solidFill>
              </a:rPr>
              <a:t>yiota.foka@cern.ch</a:t>
            </a:r>
            <a:endParaRPr lang="en-GB" altLang="en-US" sz="18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031931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7" name="Rectangle 3"/>
          <p:cNvSpPr>
            <a:spLocks noChangeArrowheads="1"/>
          </p:cNvSpPr>
          <p:nvPr/>
        </p:nvSpPr>
        <p:spPr bwMode="auto">
          <a:xfrm>
            <a:off x="1574801" y="692151"/>
            <a:ext cx="3960813" cy="467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600" b="1" u="sng" dirty="0" err="1"/>
              <a:t>matRad</a:t>
            </a:r>
            <a:r>
              <a:rPr lang="en-GB" altLang="en-US" sz="1600" b="1" u="sng" dirty="0"/>
              <a:t> Developers</a:t>
            </a:r>
            <a:endParaRPr lang="fr-CH" altLang="en-US" sz="1600" b="1" dirty="0"/>
          </a:p>
          <a:p>
            <a:pPr>
              <a:spcBef>
                <a:spcPct val="0"/>
              </a:spcBef>
              <a:buFontTx/>
              <a:buNone/>
            </a:pPr>
            <a:r>
              <a:rPr lang="fr-CH" altLang="en-US" sz="1400" b="1" dirty="0"/>
              <a:t>Wahl, </a:t>
            </a:r>
            <a:r>
              <a:rPr lang="fr-CH" altLang="en-US" sz="1400" b="1" dirty="0" err="1"/>
              <a:t>Niklas</a:t>
            </a:r>
            <a:r>
              <a:rPr lang="fr-CH" altLang="en-US" sz="1400" b="1" dirty="0"/>
              <a:t> </a:t>
            </a:r>
            <a:endParaRPr lang="en-GB" altLang="en-US" sz="1400" dirty="0"/>
          </a:p>
          <a:p>
            <a:pPr>
              <a:spcBef>
                <a:spcPct val="0"/>
              </a:spcBef>
              <a:buFontTx/>
              <a:buNone/>
            </a:pPr>
            <a:r>
              <a:rPr lang="fr-CH" altLang="en-US" sz="1400" b="1" dirty="0" err="1"/>
              <a:t>Bangert</a:t>
            </a:r>
            <a:r>
              <a:rPr lang="fr-CH" altLang="en-US" sz="1400" b="1" dirty="0"/>
              <a:t>, Mark</a:t>
            </a:r>
            <a:r>
              <a:rPr lang="en-GB" altLang="en-US" sz="1400" b="1" dirty="0"/>
              <a:t> 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b="1" dirty="0"/>
              <a:t>Hans-Peter </a:t>
            </a:r>
            <a:r>
              <a:rPr lang="en-GB" altLang="en-US" sz="1400" b="1" dirty="0" err="1"/>
              <a:t>Wieser</a:t>
            </a:r>
            <a:r>
              <a:rPr lang="en-GB" altLang="en-US" sz="1400" b="1" dirty="0"/>
              <a:t> </a:t>
            </a:r>
          </a:p>
          <a:p>
            <a:pPr>
              <a:spcBef>
                <a:spcPct val="0"/>
              </a:spcBef>
              <a:buFontTx/>
              <a:buNone/>
            </a:pPr>
            <a:endParaRPr lang="en-GB" altLang="en-US" sz="1400" b="1" u="sng" dirty="0"/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b="1" u="sng" dirty="0"/>
              <a:t>DKFZ Heidelberg</a:t>
            </a:r>
            <a:endParaRPr lang="en-GB" altLang="en-US" sz="1400" dirty="0"/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/>
              <a:t>  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fr-CH" altLang="en-US" sz="1400" b="1" dirty="0" err="1"/>
              <a:t>LoC</a:t>
            </a:r>
            <a:r>
              <a:rPr lang="fr-CH" altLang="en-US" sz="1400" b="1" dirty="0"/>
              <a:t>: Wahl, </a:t>
            </a:r>
            <a:r>
              <a:rPr lang="fr-CH" altLang="en-US" sz="1400" b="1" dirty="0" err="1"/>
              <a:t>Niklas</a:t>
            </a:r>
            <a:r>
              <a:rPr lang="fr-CH" altLang="en-US" sz="1400" b="1" dirty="0"/>
              <a:t> </a:t>
            </a:r>
            <a:endParaRPr lang="en-GB" altLang="en-US" sz="1400" dirty="0"/>
          </a:p>
          <a:p>
            <a:pPr>
              <a:spcBef>
                <a:spcPct val="0"/>
              </a:spcBef>
              <a:buFontTx/>
              <a:buNone/>
            </a:pPr>
            <a:r>
              <a:rPr lang="de-DE" altLang="en-US" sz="1400" dirty="0">
                <a:solidFill>
                  <a:srgbClr val="000000"/>
                </a:solidFill>
              </a:rPr>
              <a:t>Katrin Platzer</a:t>
            </a:r>
            <a:r>
              <a:rPr lang="en-GB" altLang="en-US" sz="1400" dirty="0"/>
              <a:t>, </a:t>
            </a:r>
            <a:r>
              <a:rPr lang="de-DE" altLang="en-US" sz="1400" dirty="0">
                <a:solidFill>
                  <a:srgbClr val="000000"/>
                </a:solidFill>
              </a:rPr>
              <a:t>Malte </a:t>
            </a:r>
            <a:r>
              <a:rPr lang="de-DE" altLang="en-US" sz="1400" dirty="0" err="1">
                <a:solidFill>
                  <a:srgbClr val="000000"/>
                </a:solidFill>
              </a:rPr>
              <a:t>Ellerbrock</a:t>
            </a:r>
            <a:endParaRPr lang="en-GB" altLang="en-US" sz="1400" dirty="0"/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 err="1"/>
              <a:t>Noa</a:t>
            </a:r>
            <a:r>
              <a:rPr lang="en-GB" altLang="en-US" sz="1400" dirty="0"/>
              <a:t> </a:t>
            </a:r>
            <a:r>
              <a:rPr lang="en-GB" altLang="en-US" sz="1400" dirty="0" err="1"/>
              <a:t>Homolka</a:t>
            </a:r>
            <a:r>
              <a:rPr lang="en-GB" altLang="en-US" sz="1400" dirty="0"/>
              <a:t> Amit Ben Antony </a:t>
            </a:r>
            <a:r>
              <a:rPr lang="en-GB" altLang="en-US" sz="1400" dirty="0" err="1"/>
              <a:t>Bennan</a:t>
            </a:r>
            <a:endParaRPr lang="en-GB" altLang="en-US" sz="1400" dirty="0"/>
          </a:p>
          <a:p>
            <a:pPr>
              <a:spcBef>
                <a:spcPct val="0"/>
              </a:spcBef>
              <a:buFontTx/>
              <a:buNone/>
            </a:pPr>
            <a:endParaRPr lang="en-GB" altLang="en-US" sz="1400" dirty="0"/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600" b="1" u="sng" dirty="0"/>
              <a:t>GSI </a:t>
            </a:r>
            <a:endParaRPr lang="en-GB" altLang="en-US" sz="1600" dirty="0"/>
          </a:p>
          <a:p>
            <a:pPr>
              <a:spcBef>
                <a:spcPct val="0"/>
              </a:spcBef>
              <a:buFontTx/>
              <a:buNone/>
            </a:pPr>
            <a:endParaRPr lang="en-GB" altLang="en-US" sz="1400" dirty="0"/>
          </a:p>
          <a:p>
            <a:pPr>
              <a:spcBef>
                <a:spcPct val="0"/>
              </a:spcBef>
              <a:buFontTx/>
              <a:buNone/>
            </a:pPr>
            <a:r>
              <a:rPr lang="fr-CH" altLang="en-US" sz="1400" b="1" dirty="0" err="1"/>
              <a:t>LoC</a:t>
            </a:r>
            <a:r>
              <a:rPr lang="fr-CH" altLang="en-US" sz="1400" b="1" dirty="0"/>
              <a:t>: </a:t>
            </a:r>
            <a:r>
              <a:rPr lang="fr-CH" altLang="en-US" sz="1400" b="1" dirty="0" err="1"/>
              <a:t>Yiota</a:t>
            </a:r>
            <a:r>
              <a:rPr lang="fr-CH" altLang="en-US" sz="1400" b="1" dirty="0"/>
              <a:t> </a:t>
            </a:r>
            <a:r>
              <a:rPr lang="fr-CH" altLang="en-US" sz="1400" b="1" dirty="0" err="1"/>
              <a:t>Foka</a:t>
            </a:r>
            <a:endParaRPr lang="en-GB" altLang="en-US" sz="1400" dirty="0"/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/>
              <a:t>GSI Biophysics: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/>
              <a:t>Christian </a:t>
            </a:r>
            <a:r>
              <a:rPr lang="en-GB" altLang="en-US" sz="1400" dirty="0" err="1"/>
              <a:t>Graeff</a:t>
            </a:r>
            <a:r>
              <a:rPr lang="en-GB" altLang="en-US" sz="1400" dirty="0"/>
              <a:t>, </a:t>
            </a:r>
            <a:r>
              <a:rPr lang="en-GB" altLang="en-US" sz="1400" dirty="0" err="1"/>
              <a:t>Radek</a:t>
            </a:r>
            <a:r>
              <a:rPr lang="en-GB" altLang="en-US" sz="1400" dirty="0"/>
              <a:t> </a:t>
            </a:r>
            <a:r>
              <a:rPr lang="en-GB" altLang="en-US" sz="1400" dirty="0" err="1"/>
              <a:t>Pleskac</a:t>
            </a:r>
            <a:r>
              <a:rPr lang="en-GB" altLang="en-US" sz="1400" dirty="0"/>
              <a:t>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/>
              <a:t>GSI ALICE, EMMI :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/>
              <a:t>Ralf </a:t>
            </a:r>
            <a:r>
              <a:rPr lang="en-GB" altLang="en-US" sz="1400" dirty="0" err="1"/>
              <a:t>Averbeck</a:t>
            </a:r>
            <a:r>
              <a:rPr lang="en-GB" altLang="en-US" sz="1400" dirty="0"/>
              <a:t>, </a:t>
            </a:r>
            <a:r>
              <a:rPr lang="en-GB" altLang="en-US" sz="1400" dirty="0" err="1"/>
              <a:t>Malzacher</a:t>
            </a:r>
            <a:r>
              <a:rPr lang="en-GB" altLang="en-US" sz="1400" dirty="0"/>
              <a:t>, Peter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/>
              <a:t>GSI IT :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/>
              <a:t>Thorsten </a:t>
            </a:r>
            <a:r>
              <a:rPr lang="en-GB" altLang="en-US" sz="1400" dirty="0" err="1"/>
              <a:t>Kollegger</a:t>
            </a:r>
            <a:r>
              <a:rPr lang="en-GB" altLang="en-US" sz="1400" dirty="0"/>
              <a:t>, </a:t>
            </a:r>
            <a:r>
              <a:rPr lang="en-GB" altLang="en-US" sz="1400" dirty="0" err="1"/>
              <a:t>Behnert</a:t>
            </a:r>
            <a:r>
              <a:rPr lang="en-GB" altLang="en-US" sz="1400" dirty="0"/>
              <a:t>, Katharina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 err="1"/>
              <a:t>Osdoba</a:t>
            </a:r>
            <a:r>
              <a:rPr lang="en-GB" altLang="en-US" sz="1400" dirty="0"/>
              <a:t>, </a:t>
            </a:r>
            <a:r>
              <a:rPr lang="en-GB" altLang="en-US" sz="1400" dirty="0" err="1"/>
              <a:t>Sascha</a:t>
            </a:r>
            <a:endParaRPr lang="en-GB" altLang="en-US" sz="1400" dirty="0"/>
          </a:p>
        </p:txBody>
      </p:sp>
      <p:sp>
        <p:nvSpPr>
          <p:cNvPr id="157698" name="Rectangle 4"/>
          <p:cNvSpPr>
            <a:spLocks noChangeArrowheads="1"/>
          </p:cNvSpPr>
          <p:nvPr/>
        </p:nvSpPr>
        <p:spPr bwMode="auto">
          <a:xfrm>
            <a:off x="5816601" y="765175"/>
            <a:ext cx="4824413" cy="313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600" b="1" u="sng" dirty="0"/>
              <a:t>CERN (staff and users)</a:t>
            </a:r>
            <a:endParaRPr lang="en-GB" altLang="en-US" sz="1600" dirty="0"/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b="1" dirty="0"/>
              <a:t> </a:t>
            </a:r>
            <a:endParaRPr lang="en-GB" altLang="en-US" sz="1400" dirty="0"/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/>
              <a:t>CERN: tutors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b="1" dirty="0" err="1"/>
              <a:t>Loc</a:t>
            </a:r>
            <a:r>
              <a:rPr lang="en-GB" altLang="en-US" sz="1400" b="1" dirty="0"/>
              <a:t> Org: Nikolaos </a:t>
            </a:r>
            <a:r>
              <a:rPr lang="en-GB" altLang="en-US" sz="1400" b="1" dirty="0" err="1"/>
              <a:t>Charitonidis</a:t>
            </a:r>
            <a:r>
              <a:rPr lang="en-GB" altLang="en-US" sz="1400" b="1" dirty="0"/>
              <a:t>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/>
              <a:t>Alexander </a:t>
            </a:r>
            <a:r>
              <a:rPr lang="en-GB" altLang="en-US" sz="1400" dirty="0" err="1"/>
              <a:t>Gerbershagen</a:t>
            </a:r>
            <a:r>
              <a:rPr lang="en-GB" altLang="en-US" sz="1400" dirty="0"/>
              <a:t>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 err="1"/>
              <a:t>Evangelia</a:t>
            </a:r>
            <a:r>
              <a:rPr lang="en-GB" altLang="en-US" sz="1400" dirty="0"/>
              <a:t> </a:t>
            </a:r>
            <a:r>
              <a:rPr lang="en-GB" altLang="en-US" sz="1400" dirty="0" err="1"/>
              <a:t>Dimovasili</a:t>
            </a:r>
            <a:r>
              <a:rPr lang="en-GB" altLang="en-US" sz="1400" dirty="0"/>
              <a:t>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/>
              <a:t>Elena Benedetto</a:t>
            </a:r>
          </a:p>
          <a:p>
            <a:pPr>
              <a:spcBef>
                <a:spcPct val="0"/>
              </a:spcBef>
              <a:buFontTx/>
              <a:buNone/>
            </a:pPr>
            <a:endParaRPr lang="fr-CH" altLang="en-US" sz="1400" dirty="0"/>
          </a:p>
          <a:p>
            <a:pPr>
              <a:spcBef>
                <a:spcPct val="0"/>
              </a:spcBef>
              <a:buFontTx/>
              <a:buNone/>
            </a:pPr>
            <a:r>
              <a:rPr lang="fr-CH" altLang="en-US" sz="1400" dirty="0"/>
              <a:t>CERN/ARIES: Maurizio </a:t>
            </a:r>
            <a:r>
              <a:rPr lang="fr-CH" altLang="en-US" sz="1400" dirty="0" err="1"/>
              <a:t>Vretenar</a:t>
            </a:r>
            <a:r>
              <a:rPr lang="fr-CH" altLang="en-US" sz="1400" dirty="0"/>
              <a:t>, </a:t>
            </a:r>
            <a:r>
              <a:rPr lang="fr-CH" altLang="en-US" sz="1400" dirty="0" err="1"/>
              <a:t>Valerie</a:t>
            </a:r>
            <a:r>
              <a:rPr lang="fr-CH" altLang="en-US" sz="1400" dirty="0"/>
              <a:t> Brunner  </a:t>
            </a:r>
            <a:endParaRPr lang="en-GB" altLang="en-US" sz="1400" dirty="0"/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>
                <a:solidFill>
                  <a:srgbClr val="000000"/>
                </a:solidFill>
              </a:rPr>
              <a:t>CERN/ENLIGHT: </a:t>
            </a:r>
            <a:r>
              <a:rPr lang="en-GB" altLang="en-US" sz="1400" dirty="0" err="1"/>
              <a:t>Manjit</a:t>
            </a:r>
            <a:r>
              <a:rPr lang="en-GB" altLang="en-US" sz="1400" dirty="0"/>
              <a:t> </a:t>
            </a:r>
            <a:r>
              <a:rPr lang="en-GB" altLang="en-US" sz="1400" dirty="0" err="1"/>
              <a:t>Dosanjh</a:t>
            </a:r>
            <a:r>
              <a:rPr lang="en-GB" altLang="en-US" sz="1400" dirty="0"/>
              <a:t> </a:t>
            </a:r>
            <a:r>
              <a:rPr lang="en-GB" altLang="en-US" sz="1400" dirty="0" err="1"/>
              <a:t>Petya</a:t>
            </a:r>
            <a:r>
              <a:rPr lang="en-GB" altLang="en-US" sz="1400" dirty="0"/>
              <a:t> Georgieva  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fr-CH" altLang="en-US" sz="1400" dirty="0"/>
              <a:t>CERN/KT: Manuela </a:t>
            </a:r>
            <a:r>
              <a:rPr lang="fr-CH" altLang="en-US" sz="1400" dirty="0" err="1"/>
              <a:t>Cirilli</a:t>
            </a:r>
            <a:r>
              <a:rPr lang="fr-CH" altLang="en-US" sz="1400" dirty="0"/>
              <a:t> </a:t>
            </a:r>
            <a:r>
              <a:rPr lang="fr-CH" altLang="en-US" sz="1400" dirty="0" err="1"/>
              <a:t>Anais</a:t>
            </a:r>
            <a:r>
              <a:rPr lang="fr-CH" altLang="en-US" sz="1400" dirty="0"/>
              <a:t> </a:t>
            </a:r>
            <a:r>
              <a:rPr lang="fr-CH" altLang="en-US" sz="1400" dirty="0" err="1"/>
              <a:t>Rassat</a:t>
            </a:r>
            <a:r>
              <a:rPr lang="fr-CH" altLang="en-US" sz="1400" dirty="0"/>
              <a:t> Rita Ferreira Giovanni </a:t>
            </a:r>
            <a:r>
              <a:rPr lang="fr-CH" altLang="en-US" sz="1400" dirty="0" err="1"/>
              <a:t>Porcellana</a:t>
            </a:r>
            <a:r>
              <a:rPr lang="fr-CH" altLang="en-US" sz="1400" dirty="0"/>
              <a:t>  </a:t>
            </a:r>
            <a:r>
              <a:rPr lang="en-GB" altLang="en-US" sz="1400" dirty="0"/>
              <a:t>  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/>
              <a:t>CERN: Visits Service </a:t>
            </a:r>
            <a:r>
              <a:rPr lang="en-GB" altLang="en-US" sz="1400" dirty="0" err="1"/>
              <a:t>Erwan</a:t>
            </a:r>
            <a:r>
              <a:rPr lang="en-GB" altLang="en-US" sz="1400" dirty="0"/>
              <a:t> </a:t>
            </a:r>
            <a:r>
              <a:rPr lang="en-GB" altLang="en-US" sz="1400" dirty="0" err="1"/>
              <a:t>Harrouch</a:t>
            </a:r>
            <a:r>
              <a:rPr lang="en-GB" altLang="en-US" sz="1400" dirty="0"/>
              <a:t> </a:t>
            </a:r>
            <a:r>
              <a:rPr lang="fr-CH" altLang="en-US" sz="1400" dirty="0" err="1"/>
              <a:t>Francois</a:t>
            </a:r>
            <a:r>
              <a:rPr lang="fr-CH" altLang="en-US" sz="1400" dirty="0"/>
              <a:t> Butin  </a:t>
            </a:r>
            <a:endParaRPr lang="en-GB" altLang="en-US" sz="1400" dirty="0"/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/>
              <a:t>CERN: Training Centre: </a:t>
            </a:r>
            <a:r>
              <a:rPr lang="en-GB" altLang="en-US" sz="1400" dirty="0">
                <a:solidFill>
                  <a:srgbClr val="000000"/>
                </a:solidFill>
              </a:rPr>
              <a:t>Eric </a:t>
            </a:r>
            <a:r>
              <a:rPr lang="en-GB" altLang="en-US" sz="1400" dirty="0" err="1">
                <a:solidFill>
                  <a:srgbClr val="000000"/>
                </a:solidFill>
              </a:rPr>
              <a:t>Bonnefoy</a:t>
            </a:r>
            <a:r>
              <a:rPr lang="en-GB" altLang="en-US" sz="1400" dirty="0">
                <a:solidFill>
                  <a:srgbClr val="000000"/>
                </a:solidFill>
              </a:rPr>
              <a:t> M-L LECOQ</a:t>
            </a:r>
            <a:endParaRPr lang="en-GB" altLang="en-US" sz="1400" dirty="0"/>
          </a:p>
        </p:txBody>
      </p:sp>
      <p:sp>
        <p:nvSpPr>
          <p:cNvPr id="157699" name="Title 4"/>
          <p:cNvSpPr>
            <a:spLocks noGrp="1"/>
          </p:cNvSpPr>
          <p:nvPr>
            <p:ph type="title"/>
          </p:nvPr>
        </p:nvSpPr>
        <p:spPr>
          <a:xfrm>
            <a:off x="3143250" y="72042"/>
            <a:ext cx="5955476" cy="590931"/>
          </a:xfrm>
        </p:spPr>
        <p:txBody>
          <a:bodyPr wrap="none">
            <a:spAutoFit/>
          </a:bodyPr>
          <a:lstStyle/>
          <a:p>
            <a:r>
              <a:rPr lang="en-US" altLang="en-US" sz="3600" b="1" dirty="0">
                <a:solidFill>
                  <a:srgbClr val="0000FF"/>
                </a:solidFill>
                <a:latin typeface="ArialMT" charset="0"/>
              </a:rPr>
              <a:t>Acknowledgements PTMC</a:t>
            </a:r>
            <a:endParaRPr lang="en-US" altLang="en-US" sz="3600" b="1" dirty="0"/>
          </a:p>
        </p:txBody>
      </p:sp>
      <p:pic>
        <p:nvPicPr>
          <p:cNvPr id="157700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74801" y="5946776"/>
            <a:ext cx="1281113" cy="938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7701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0" y="5780089"/>
            <a:ext cx="9906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7702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40051" y="5940426"/>
            <a:ext cx="760413" cy="760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7703" name="Rectangle 1"/>
          <p:cNvSpPr>
            <a:spLocks noChangeArrowheads="1"/>
          </p:cNvSpPr>
          <p:nvPr/>
        </p:nvSpPr>
        <p:spPr bwMode="auto">
          <a:xfrm>
            <a:off x="5848313" y="3947899"/>
            <a:ext cx="260191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600" b="1" u="sng" dirty="0" err="1"/>
              <a:t>Uni</a:t>
            </a:r>
            <a:r>
              <a:rPr lang="en-GB" altLang="en-US" sz="1600" b="1" u="sng" dirty="0"/>
              <a:t> Sarajevo: web pages</a:t>
            </a:r>
            <a:endParaRPr lang="en-GB" altLang="en-US" sz="1600" dirty="0"/>
          </a:p>
        </p:txBody>
      </p:sp>
      <p:sp>
        <p:nvSpPr>
          <p:cNvPr id="157704" name="Rectangle 9"/>
          <p:cNvSpPr>
            <a:spLocks noChangeArrowheads="1"/>
          </p:cNvSpPr>
          <p:nvPr/>
        </p:nvSpPr>
        <p:spPr bwMode="auto">
          <a:xfrm>
            <a:off x="1968501" y="5420520"/>
            <a:ext cx="310803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600" b="1" u="sng" dirty="0"/>
              <a:t>Sponsors :</a:t>
            </a:r>
            <a:r>
              <a:rPr lang="en-GB" altLang="en-US" sz="1800" dirty="0"/>
              <a:t> </a:t>
            </a:r>
            <a:r>
              <a:rPr lang="en-GB" altLang="en-US" sz="1600" dirty="0"/>
              <a:t>Edmond </a:t>
            </a:r>
            <a:r>
              <a:rPr lang="en-GB" altLang="en-US" sz="1600" dirty="0" err="1"/>
              <a:t>Offermann</a:t>
            </a:r>
            <a:endParaRPr lang="en-GB" altLang="en-US" sz="1600" dirty="0"/>
          </a:p>
        </p:txBody>
      </p:sp>
      <p:pic>
        <p:nvPicPr>
          <p:cNvPr id="157705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84600" y="6092826"/>
            <a:ext cx="1035050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7706" name="Picture 11" descr="LOGOS-NL/LOGOS/Aries-Logo-std-S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35638" y="5876926"/>
            <a:ext cx="1250950" cy="75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7707" name="Picture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14900" y="5876925"/>
            <a:ext cx="85725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7708" name="Rectangle 3"/>
          <p:cNvSpPr>
            <a:spLocks noChangeArrowheads="1"/>
          </p:cNvSpPr>
          <p:nvPr/>
        </p:nvSpPr>
        <p:spPr bwMode="auto">
          <a:xfrm>
            <a:off x="5843105" y="4236732"/>
            <a:ext cx="45720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dirty="0" err="1">
                <a:solidFill>
                  <a:srgbClr val="000000"/>
                </a:solidFill>
                <a:latin typeface="Helvetica" charset="0"/>
              </a:rPr>
              <a:t>Amila</a:t>
            </a:r>
            <a:r>
              <a:rPr lang="en-US" altLang="en-US" sz="1400" dirty="0">
                <a:solidFill>
                  <a:srgbClr val="000000"/>
                </a:solidFill>
                <a:latin typeface="Helvetica" charset="0"/>
              </a:rPr>
              <a:t> </a:t>
            </a:r>
            <a:r>
              <a:rPr lang="en-US" altLang="en-US" sz="1400" dirty="0" err="1">
                <a:solidFill>
                  <a:srgbClr val="000000"/>
                </a:solidFill>
                <a:latin typeface="Helvetica" charset="0"/>
              </a:rPr>
              <a:t>Avdic</a:t>
            </a:r>
            <a:r>
              <a:rPr lang="en-US" altLang="en-US" sz="1400" dirty="0">
                <a:solidFill>
                  <a:srgbClr val="000000"/>
                </a:solidFill>
                <a:latin typeface="Helvetica" charset="0"/>
              </a:rPr>
              <a:t>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400" dirty="0" err="1">
                <a:solidFill>
                  <a:srgbClr val="000000"/>
                </a:solidFill>
                <a:latin typeface="Helvetica" charset="0"/>
              </a:rPr>
              <a:t>Amra</a:t>
            </a:r>
            <a:r>
              <a:rPr lang="en-US" altLang="en-US" sz="1400" dirty="0">
                <a:solidFill>
                  <a:srgbClr val="000000"/>
                </a:solidFill>
                <a:latin typeface="Helvetica" charset="0"/>
              </a:rPr>
              <a:t> </a:t>
            </a:r>
            <a:r>
              <a:rPr lang="en-US" altLang="en-US" sz="1400" dirty="0" err="1">
                <a:solidFill>
                  <a:srgbClr val="000000"/>
                </a:solidFill>
                <a:latin typeface="Helvetica" charset="0"/>
              </a:rPr>
              <a:t>Ibrahimovic</a:t>
            </a:r>
            <a:r>
              <a:rPr lang="en-US" altLang="en-US" sz="1400" dirty="0">
                <a:solidFill>
                  <a:srgbClr val="000000"/>
                </a:solidFill>
                <a:latin typeface="Helvetica" charset="0"/>
              </a:rPr>
              <a:t>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400" dirty="0" err="1">
                <a:solidFill>
                  <a:srgbClr val="000000"/>
                </a:solidFill>
                <a:latin typeface="Helvetica" charset="0"/>
              </a:rPr>
              <a:t>Mirsad</a:t>
            </a:r>
            <a:r>
              <a:rPr lang="en-US" altLang="en-US" sz="1400" dirty="0">
                <a:solidFill>
                  <a:srgbClr val="000000"/>
                </a:solidFill>
                <a:latin typeface="Helvetica" charset="0"/>
              </a:rPr>
              <a:t> </a:t>
            </a:r>
            <a:r>
              <a:rPr lang="en-US" altLang="en-US" sz="1400" dirty="0" err="1">
                <a:solidFill>
                  <a:srgbClr val="000000"/>
                </a:solidFill>
                <a:latin typeface="Helvetica" charset="0"/>
              </a:rPr>
              <a:t>Tunja</a:t>
            </a:r>
            <a:endParaRPr lang="en-US" altLang="en-US" sz="1400" dirty="0">
              <a:solidFill>
                <a:srgbClr val="000000"/>
              </a:solidFill>
              <a:latin typeface="Helvetica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400" dirty="0" err="1">
                <a:solidFill>
                  <a:srgbClr val="000000"/>
                </a:solidFill>
                <a:latin typeface="Helvetica" charset="0"/>
              </a:rPr>
              <a:t>Damir</a:t>
            </a:r>
            <a:r>
              <a:rPr lang="en-US" altLang="en-US" sz="1400" dirty="0">
                <a:solidFill>
                  <a:srgbClr val="000000"/>
                </a:solidFill>
                <a:latin typeface="Helvetica" charset="0"/>
              </a:rPr>
              <a:t> </a:t>
            </a:r>
            <a:r>
              <a:rPr lang="en-US" sz="1400" dirty="0" err="1"/>
              <a:t>Skrijelj</a:t>
            </a:r>
            <a:r>
              <a:rPr lang="en-US" sz="1400" dirty="0"/>
              <a:t> </a:t>
            </a:r>
            <a:endParaRPr lang="en-US" altLang="en-US" sz="1400" dirty="0"/>
          </a:p>
        </p:txBody>
      </p:sp>
      <p:sp>
        <p:nvSpPr>
          <p:cNvPr id="157709" name="Rectangle 6"/>
          <p:cNvSpPr>
            <a:spLocks noChangeArrowheads="1"/>
          </p:cNvSpPr>
          <p:nvPr/>
        </p:nvSpPr>
        <p:spPr bwMode="auto">
          <a:xfrm>
            <a:off x="7117246" y="5858312"/>
            <a:ext cx="2987321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2000" b="1" u="sng" dirty="0">
                <a:solidFill>
                  <a:srgbClr val="7030A0"/>
                </a:solidFill>
              </a:rPr>
              <a:t>General Coordination :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800" u="sng" dirty="0" err="1">
                <a:solidFill>
                  <a:srgbClr val="7030A0"/>
                </a:solidFill>
              </a:rPr>
              <a:t>p.foka@gsi.de</a:t>
            </a:r>
            <a:r>
              <a:rPr lang="en-GB" altLang="en-US" sz="1800" dirty="0">
                <a:solidFill>
                  <a:srgbClr val="7030A0"/>
                </a:solidFill>
              </a:rPr>
              <a:t>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800">
                <a:solidFill>
                  <a:srgbClr val="7030A0"/>
                </a:solidFill>
              </a:rPr>
              <a:t>yiota.foka@cern.ch</a:t>
            </a:r>
            <a:endParaRPr lang="en-GB" altLang="en-US" sz="1800" dirty="0">
              <a:solidFill>
                <a:srgbClr val="7030A0"/>
              </a:solidFill>
            </a:endParaRP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5843105" y="5237848"/>
            <a:ext cx="346120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600" b="1" u="sng" dirty="0"/>
              <a:t>Online mode, web pages, training</a:t>
            </a:r>
            <a:endParaRPr lang="en-GB" altLang="en-US" sz="1600" dirty="0"/>
          </a:p>
        </p:txBody>
      </p:sp>
      <p:sp>
        <p:nvSpPr>
          <p:cNvPr id="2" name="Rectangle 1"/>
          <p:cNvSpPr/>
          <p:nvPr/>
        </p:nvSpPr>
        <p:spPr>
          <a:xfrm>
            <a:off x="5866296" y="5540959"/>
            <a:ext cx="36635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1400" dirty="0" err="1">
                <a:solidFill>
                  <a:srgbClr val="000000"/>
                </a:solidFill>
                <a:latin typeface="Helvetica" charset="0"/>
              </a:rPr>
              <a:t>Aris</a:t>
            </a:r>
            <a:r>
              <a:rPr lang="en-US" altLang="en-US" sz="1400" dirty="0">
                <a:solidFill>
                  <a:srgbClr val="000000"/>
                </a:solidFill>
                <a:latin typeface="Helvetica" charset="0"/>
              </a:rPr>
              <a:t> </a:t>
            </a:r>
            <a:r>
              <a:rPr lang="en-US" altLang="en-US" sz="1400" dirty="0" err="1">
                <a:solidFill>
                  <a:srgbClr val="000000"/>
                </a:solidFill>
                <a:latin typeface="Helvetica" charset="0"/>
              </a:rPr>
              <a:t>Mamaras</a:t>
            </a:r>
            <a:r>
              <a:rPr lang="en-US" altLang="en-US" sz="1400" dirty="0">
                <a:solidFill>
                  <a:srgbClr val="000000"/>
                </a:solidFill>
                <a:latin typeface="Helvetica" charset="0"/>
              </a:rPr>
              <a:t> (AUTH), </a:t>
            </a:r>
            <a:r>
              <a:rPr lang="en-US" altLang="en-US" sz="1400" dirty="0" err="1">
                <a:solidFill>
                  <a:srgbClr val="000000"/>
                </a:solidFill>
                <a:latin typeface="Helvetica" charset="0"/>
              </a:rPr>
              <a:t>Damir</a:t>
            </a:r>
            <a:r>
              <a:rPr lang="en-US" altLang="en-US" sz="1400" dirty="0">
                <a:solidFill>
                  <a:srgbClr val="000000"/>
                </a:solidFill>
                <a:latin typeface="Helvetica" charset="0"/>
              </a:rPr>
              <a:t> </a:t>
            </a:r>
            <a:r>
              <a:rPr lang="en-US" sz="1400" dirty="0" err="1"/>
              <a:t>Skrijelj</a:t>
            </a:r>
            <a:r>
              <a:rPr lang="en-US" sz="1400" dirty="0"/>
              <a:t> (UNSA) </a:t>
            </a:r>
            <a:endParaRPr lang="en-US" altLang="en-US" sz="1400" dirty="0"/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400" dirty="0">
                <a:solidFill>
                  <a:srgbClr val="000000"/>
                </a:solidFill>
                <a:latin typeface="Helvetica" charset="0"/>
              </a:rPr>
              <a:t> </a:t>
            </a:r>
            <a:endParaRPr lang="en-US" altLang="en-US" sz="1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5945" y="596177"/>
            <a:ext cx="3670300" cy="5308600"/>
          </a:xfrm>
          <a:prstGeom prst="rect">
            <a:avLst/>
          </a:prstGeom>
        </p:spPr>
      </p:pic>
      <p:sp>
        <p:nvSpPr>
          <p:cNvPr id="23" name="Title 4"/>
          <p:cNvSpPr txBox="1">
            <a:spLocks/>
          </p:cNvSpPr>
          <p:nvPr/>
        </p:nvSpPr>
        <p:spPr>
          <a:xfrm>
            <a:off x="9288714" y="393525"/>
            <a:ext cx="2763898" cy="36933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z="2000" b="1" dirty="0">
                <a:solidFill>
                  <a:srgbClr val="0000FF"/>
                </a:solidFill>
                <a:latin typeface="ArialMT" charset="0"/>
              </a:rPr>
              <a:t>PTMC2022 core team</a:t>
            </a:r>
            <a:endParaRPr lang="en-US" altLang="en-US" sz="20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5521" y="2322820"/>
            <a:ext cx="2689674" cy="1777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367221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7" name="Rectangle 3"/>
          <p:cNvSpPr>
            <a:spLocks noChangeArrowheads="1"/>
          </p:cNvSpPr>
          <p:nvPr/>
        </p:nvSpPr>
        <p:spPr bwMode="auto">
          <a:xfrm>
            <a:off x="1574801" y="692151"/>
            <a:ext cx="3960813" cy="467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600" b="1" u="sng" dirty="0" err="1"/>
              <a:t>matRad</a:t>
            </a:r>
            <a:r>
              <a:rPr lang="en-GB" altLang="en-US" sz="1600" b="1" u="sng" dirty="0"/>
              <a:t> Developers</a:t>
            </a:r>
            <a:endParaRPr lang="fr-CH" altLang="en-US" sz="1600" b="1" dirty="0"/>
          </a:p>
          <a:p>
            <a:pPr>
              <a:spcBef>
                <a:spcPct val="0"/>
              </a:spcBef>
              <a:buFontTx/>
              <a:buNone/>
            </a:pPr>
            <a:r>
              <a:rPr lang="fr-CH" altLang="en-US" sz="1400" b="1" dirty="0"/>
              <a:t>Wahl, </a:t>
            </a:r>
            <a:r>
              <a:rPr lang="fr-CH" altLang="en-US" sz="1400" b="1" dirty="0" err="1"/>
              <a:t>Niklas</a:t>
            </a:r>
            <a:r>
              <a:rPr lang="fr-CH" altLang="en-US" sz="1400" b="1" dirty="0"/>
              <a:t> </a:t>
            </a:r>
            <a:endParaRPr lang="en-GB" altLang="en-US" sz="1400" dirty="0"/>
          </a:p>
          <a:p>
            <a:pPr>
              <a:spcBef>
                <a:spcPct val="0"/>
              </a:spcBef>
              <a:buFontTx/>
              <a:buNone/>
            </a:pPr>
            <a:r>
              <a:rPr lang="fr-CH" altLang="en-US" sz="1400" b="1" dirty="0" err="1"/>
              <a:t>Bangert</a:t>
            </a:r>
            <a:r>
              <a:rPr lang="fr-CH" altLang="en-US" sz="1400" b="1" dirty="0"/>
              <a:t>, Mark</a:t>
            </a:r>
            <a:r>
              <a:rPr lang="en-GB" altLang="en-US" sz="1400" b="1" dirty="0"/>
              <a:t> 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b="1" dirty="0"/>
              <a:t>Hans-Peter </a:t>
            </a:r>
            <a:r>
              <a:rPr lang="en-GB" altLang="en-US" sz="1400" b="1" dirty="0" err="1"/>
              <a:t>Wieser</a:t>
            </a:r>
            <a:r>
              <a:rPr lang="en-GB" altLang="en-US" sz="1400" b="1" dirty="0"/>
              <a:t> </a:t>
            </a:r>
          </a:p>
          <a:p>
            <a:pPr>
              <a:spcBef>
                <a:spcPct val="0"/>
              </a:spcBef>
              <a:buFontTx/>
              <a:buNone/>
            </a:pPr>
            <a:endParaRPr lang="en-GB" altLang="en-US" sz="1400" b="1" u="sng" dirty="0"/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b="1" u="sng" dirty="0"/>
              <a:t>DKFZ Heidelberg</a:t>
            </a:r>
            <a:endParaRPr lang="en-GB" altLang="en-US" sz="1400" dirty="0"/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/>
              <a:t>  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fr-CH" altLang="en-US" sz="1400" b="1" dirty="0" err="1"/>
              <a:t>LoC</a:t>
            </a:r>
            <a:r>
              <a:rPr lang="fr-CH" altLang="en-US" sz="1400" b="1" dirty="0"/>
              <a:t>: Wahl, </a:t>
            </a:r>
            <a:r>
              <a:rPr lang="fr-CH" altLang="en-US" sz="1400" b="1" dirty="0" err="1"/>
              <a:t>Niklas</a:t>
            </a:r>
            <a:r>
              <a:rPr lang="fr-CH" altLang="en-US" sz="1400" b="1" dirty="0"/>
              <a:t> </a:t>
            </a:r>
            <a:endParaRPr lang="en-GB" altLang="en-US" sz="1400" dirty="0"/>
          </a:p>
          <a:p>
            <a:pPr>
              <a:spcBef>
                <a:spcPct val="0"/>
              </a:spcBef>
              <a:buFontTx/>
              <a:buNone/>
            </a:pPr>
            <a:r>
              <a:rPr lang="de-DE" altLang="en-US" sz="1400" dirty="0">
                <a:solidFill>
                  <a:srgbClr val="000000"/>
                </a:solidFill>
              </a:rPr>
              <a:t>Katrin Platzer</a:t>
            </a:r>
            <a:r>
              <a:rPr lang="en-GB" altLang="en-US" sz="1400" dirty="0"/>
              <a:t>, </a:t>
            </a:r>
            <a:r>
              <a:rPr lang="de-DE" altLang="en-US" sz="1400" dirty="0">
                <a:solidFill>
                  <a:srgbClr val="000000"/>
                </a:solidFill>
              </a:rPr>
              <a:t>Malte </a:t>
            </a:r>
            <a:r>
              <a:rPr lang="de-DE" altLang="en-US" sz="1400" dirty="0" err="1">
                <a:solidFill>
                  <a:srgbClr val="000000"/>
                </a:solidFill>
              </a:rPr>
              <a:t>Ellerbrock</a:t>
            </a:r>
            <a:endParaRPr lang="en-GB" altLang="en-US" sz="1400" dirty="0"/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 err="1"/>
              <a:t>Noa</a:t>
            </a:r>
            <a:r>
              <a:rPr lang="en-GB" altLang="en-US" sz="1400" dirty="0"/>
              <a:t> </a:t>
            </a:r>
            <a:r>
              <a:rPr lang="en-GB" altLang="en-US" sz="1400" dirty="0" err="1"/>
              <a:t>Homolka</a:t>
            </a:r>
            <a:r>
              <a:rPr lang="en-GB" altLang="en-US" sz="1400" dirty="0"/>
              <a:t> Amit Ben Antony </a:t>
            </a:r>
            <a:r>
              <a:rPr lang="en-GB" altLang="en-US" sz="1400" dirty="0" err="1"/>
              <a:t>Bennan</a:t>
            </a:r>
            <a:endParaRPr lang="en-GB" altLang="en-US" sz="1400" dirty="0"/>
          </a:p>
          <a:p>
            <a:pPr>
              <a:spcBef>
                <a:spcPct val="0"/>
              </a:spcBef>
              <a:buFontTx/>
              <a:buNone/>
            </a:pPr>
            <a:endParaRPr lang="en-GB" altLang="en-US" sz="1400" dirty="0"/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600" b="1" u="sng" dirty="0"/>
              <a:t>GSI </a:t>
            </a:r>
            <a:endParaRPr lang="en-GB" altLang="en-US" sz="1600" dirty="0"/>
          </a:p>
          <a:p>
            <a:pPr>
              <a:spcBef>
                <a:spcPct val="0"/>
              </a:spcBef>
              <a:buFontTx/>
              <a:buNone/>
            </a:pPr>
            <a:endParaRPr lang="en-GB" altLang="en-US" sz="1400" dirty="0"/>
          </a:p>
          <a:p>
            <a:pPr>
              <a:spcBef>
                <a:spcPct val="0"/>
              </a:spcBef>
              <a:buFontTx/>
              <a:buNone/>
            </a:pPr>
            <a:r>
              <a:rPr lang="fr-CH" altLang="en-US" sz="1400" b="1" dirty="0" err="1"/>
              <a:t>LoC</a:t>
            </a:r>
            <a:r>
              <a:rPr lang="fr-CH" altLang="en-US" sz="1400" b="1" dirty="0"/>
              <a:t>: </a:t>
            </a:r>
            <a:r>
              <a:rPr lang="fr-CH" altLang="en-US" sz="1400" b="1" dirty="0" err="1"/>
              <a:t>Yiota</a:t>
            </a:r>
            <a:r>
              <a:rPr lang="fr-CH" altLang="en-US" sz="1400" b="1" dirty="0"/>
              <a:t> </a:t>
            </a:r>
            <a:r>
              <a:rPr lang="fr-CH" altLang="en-US" sz="1400" b="1" dirty="0" err="1"/>
              <a:t>Foka</a:t>
            </a:r>
            <a:endParaRPr lang="en-GB" altLang="en-US" sz="1400" dirty="0"/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/>
              <a:t>GSI Biophysics: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/>
              <a:t>Christian </a:t>
            </a:r>
            <a:r>
              <a:rPr lang="en-GB" altLang="en-US" sz="1400" dirty="0" err="1"/>
              <a:t>Graeff</a:t>
            </a:r>
            <a:r>
              <a:rPr lang="en-GB" altLang="en-US" sz="1400" dirty="0"/>
              <a:t>, </a:t>
            </a:r>
            <a:r>
              <a:rPr lang="en-GB" altLang="en-US" sz="1400" dirty="0" err="1"/>
              <a:t>Radek</a:t>
            </a:r>
            <a:r>
              <a:rPr lang="en-GB" altLang="en-US" sz="1400" dirty="0"/>
              <a:t> </a:t>
            </a:r>
            <a:r>
              <a:rPr lang="en-GB" altLang="en-US" sz="1400" dirty="0" err="1"/>
              <a:t>Pleskac</a:t>
            </a:r>
            <a:r>
              <a:rPr lang="en-GB" altLang="en-US" sz="1400" dirty="0"/>
              <a:t>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/>
              <a:t>GSI ALICE, EMMI :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/>
              <a:t>Ralf </a:t>
            </a:r>
            <a:r>
              <a:rPr lang="en-GB" altLang="en-US" sz="1400" dirty="0" err="1"/>
              <a:t>Averbeck</a:t>
            </a:r>
            <a:r>
              <a:rPr lang="en-GB" altLang="en-US" sz="1400" dirty="0"/>
              <a:t>, </a:t>
            </a:r>
            <a:r>
              <a:rPr lang="en-GB" altLang="en-US" sz="1400" dirty="0" err="1"/>
              <a:t>Malzacher</a:t>
            </a:r>
            <a:r>
              <a:rPr lang="en-GB" altLang="en-US" sz="1400" dirty="0"/>
              <a:t>, Peter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/>
              <a:t>GSI IT :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/>
              <a:t>Thorsten </a:t>
            </a:r>
            <a:r>
              <a:rPr lang="en-GB" altLang="en-US" sz="1400" dirty="0" err="1"/>
              <a:t>Kollegger</a:t>
            </a:r>
            <a:r>
              <a:rPr lang="en-GB" altLang="en-US" sz="1400" dirty="0"/>
              <a:t>, </a:t>
            </a:r>
            <a:r>
              <a:rPr lang="en-GB" altLang="en-US" sz="1400" dirty="0" err="1"/>
              <a:t>Behnert</a:t>
            </a:r>
            <a:r>
              <a:rPr lang="en-GB" altLang="en-US" sz="1400" dirty="0"/>
              <a:t>, Katharina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 err="1"/>
              <a:t>Osdoba</a:t>
            </a:r>
            <a:r>
              <a:rPr lang="en-GB" altLang="en-US" sz="1400" dirty="0"/>
              <a:t>, </a:t>
            </a:r>
            <a:r>
              <a:rPr lang="en-GB" altLang="en-US" sz="1400" dirty="0" err="1"/>
              <a:t>Sascha</a:t>
            </a:r>
            <a:endParaRPr lang="en-GB" altLang="en-US" sz="1400" dirty="0"/>
          </a:p>
        </p:txBody>
      </p:sp>
      <p:sp>
        <p:nvSpPr>
          <p:cNvPr id="157698" name="Rectangle 4"/>
          <p:cNvSpPr>
            <a:spLocks noChangeArrowheads="1"/>
          </p:cNvSpPr>
          <p:nvPr/>
        </p:nvSpPr>
        <p:spPr bwMode="auto">
          <a:xfrm>
            <a:off x="5816601" y="765175"/>
            <a:ext cx="4824413" cy="313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600" b="1" u="sng" dirty="0"/>
              <a:t>CERN (staff and users)</a:t>
            </a:r>
            <a:endParaRPr lang="en-GB" altLang="en-US" sz="1600" dirty="0"/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b="1" dirty="0"/>
              <a:t> </a:t>
            </a:r>
            <a:endParaRPr lang="en-GB" altLang="en-US" sz="1400" dirty="0"/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/>
              <a:t>CERN: tutors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b="1" dirty="0" err="1"/>
              <a:t>Loc</a:t>
            </a:r>
            <a:r>
              <a:rPr lang="en-GB" altLang="en-US" sz="1400" b="1" dirty="0"/>
              <a:t> Org: Nikolaos </a:t>
            </a:r>
            <a:r>
              <a:rPr lang="en-GB" altLang="en-US" sz="1400" b="1" dirty="0" err="1"/>
              <a:t>Charitonidis</a:t>
            </a:r>
            <a:r>
              <a:rPr lang="en-GB" altLang="en-US" sz="1400" b="1" dirty="0"/>
              <a:t>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/>
              <a:t>Alexander </a:t>
            </a:r>
            <a:r>
              <a:rPr lang="en-GB" altLang="en-US" sz="1400" dirty="0" err="1"/>
              <a:t>Gerbershagen</a:t>
            </a:r>
            <a:r>
              <a:rPr lang="en-GB" altLang="en-US" sz="1400" dirty="0"/>
              <a:t>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 err="1"/>
              <a:t>Evangelia</a:t>
            </a:r>
            <a:r>
              <a:rPr lang="en-GB" altLang="en-US" sz="1400" dirty="0"/>
              <a:t> </a:t>
            </a:r>
            <a:r>
              <a:rPr lang="en-GB" altLang="en-US" sz="1400" dirty="0" err="1"/>
              <a:t>Dimovasili</a:t>
            </a:r>
            <a:r>
              <a:rPr lang="en-GB" altLang="en-US" sz="1400" dirty="0"/>
              <a:t>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/>
              <a:t>Elena Benedetto</a:t>
            </a:r>
          </a:p>
          <a:p>
            <a:pPr>
              <a:spcBef>
                <a:spcPct val="0"/>
              </a:spcBef>
              <a:buFontTx/>
              <a:buNone/>
            </a:pPr>
            <a:endParaRPr lang="fr-CH" altLang="en-US" sz="1400" dirty="0"/>
          </a:p>
          <a:p>
            <a:pPr>
              <a:spcBef>
                <a:spcPct val="0"/>
              </a:spcBef>
              <a:buFontTx/>
              <a:buNone/>
            </a:pPr>
            <a:r>
              <a:rPr lang="fr-CH" altLang="en-US" sz="1400" dirty="0"/>
              <a:t>CERN/ARIES: Maurizio </a:t>
            </a:r>
            <a:r>
              <a:rPr lang="fr-CH" altLang="en-US" sz="1400" dirty="0" err="1"/>
              <a:t>Vretenar</a:t>
            </a:r>
            <a:r>
              <a:rPr lang="fr-CH" altLang="en-US" sz="1400" dirty="0"/>
              <a:t>, </a:t>
            </a:r>
            <a:r>
              <a:rPr lang="fr-CH" altLang="en-US" sz="1400" dirty="0" err="1"/>
              <a:t>Valerie</a:t>
            </a:r>
            <a:r>
              <a:rPr lang="fr-CH" altLang="en-US" sz="1400" dirty="0"/>
              <a:t> Brunner  </a:t>
            </a:r>
            <a:endParaRPr lang="en-GB" altLang="en-US" sz="1400" dirty="0"/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>
                <a:solidFill>
                  <a:srgbClr val="000000"/>
                </a:solidFill>
              </a:rPr>
              <a:t>CERN/ENLIGHT: </a:t>
            </a:r>
            <a:r>
              <a:rPr lang="en-GB" altLang="en-US" sz="1400" dirty="0" err="1"/>
              <a:t>Manjit</a:t>
            </a:r>
            <a:r>
              <a:rPr lang="en-GB" altLang="en-US" sz="1400" dirty="0"/>
              <a:t> </a:t>
            </a:r>
            <a:r>
              <a:rPr lang="en-GB" altLang="en-US" sz="1400" dirty="0" err="1"/>
              <a:t>Dosanjh</a:t>
            </a:r>
            <a:r>
              <a:rPr lang="en-GB" altLang="en-US" sz="1400" dirty="0"/>
              <a:t> </a:t>
            </a:r>
            <a:r>
              <a:rPr lang="en-GB" altLang="en-US" sz="1400" dirty="0" err="1"/>
              <a:t>Petya</a:t>
            </a:r>
            <a:r>
              <a:rPr lang="en-GB" altLang="en-US" sz="1400" dirty="0"/>
              <a:t> Georgieva  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fr-CH" altLang="en-US" sz="1400" dirty="0"/>
              <a:t>CERN/KT: Manuela </a:t>
            </a:r>
            <a:r>
              <a:rPr lang="fr-CH" altLang="en-US" sz="1400" dirty="0" err="1"/>
              <a:t>Cirilli</a:t>
            </a:r>
            <a:r>
              <a:rPr lang="fr-CH" altLang="en-US" sz="1400" dirty="0"/>
              <a:t> </a:t>
            </a:r>
            <a:r>
              <a:rPr lang="fr-CH" altLang="en-US" sz="1400" dirty="0" err="1"/>
              <a:t>Anais</a:t>
            </a:r>
            <a:r>
              <a:rPr lang="fr-CH" altLang="en-US" sz="1400" dirty="0"/>
              <a:t> </a:t>
            </a:r>
            <a:r>
              <a:rPr lang="fr-CH" altLang="en-US" sz="1400" dirty="0" err="1"/>
              <a:t>Rassat</a:t>
            </a:r>
            <a:r>
              <a:rPr lang="fr-CH" altLang="en-US" sz="1400" dirty="0"/>
              <a:t> Rita Ferreira Giovanni </a:t>
            </a:r>
            <a:r>
              <a:rPr lang="fr-CH" altLang="en-US" sz="1400" dirty="0" err="1"/>
              <a:t>Porcellana</a:t>
            </a:r>
            <a:r>
              <a:rPr lang="fr-CH" altLang="en-US" sz="1400" dirty="0"/>
              <a:t>  </a:t>
            </a:r>
            <a:r>
              <a:rPr lang="en-GB" altLang="en-US" sz="1400" dirty="0"/>
              <a:t>  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/>
              <a:t>CERN: Visits Service </a:t>
            </a:r>
            <a:r>
              <a:rPr lang="en-GB" altLang="en-US" sz="1400" dirty="0" err="1"/>
              <a:t>Erwan</a:t>
            </a:r>
            <a:r>
              <a:rPr lang="en-GB" altLang="en-US" sz="1400" dirty="0"/>
              <a:t> </a:t>
            </a:r>
            <a:r>
              <a:rPr lang="en-GB" altLang="en-US" sz="1400" dirty="0" err="1"/>
              <a:t>Harrouch</a:t>
            </a:r>
            <a:r>
              <a:rPr lang="en-GB" altLang="en-US" sz="1400" dirty="0"/>
              <a:t> </a:t>
            </a:r>
            <a:r>
              <a:rPr lang="fr-CH" altLang="en-US" sz="1400" dirty="0" err="1"/>
              <a:t>Francois</a:t>
            </a:r>
            <a:r>
              <a:rPr lang="fr-CH" altLang="en-US" sz="1400" dirty="0"/>
              <a:t> Butin  </a:t>
            </a:r>
            <a:endParaRPr lang="en-GB" altLang="en-US" sz="1400" dirty="0"/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400" dirty="0"/>
              <a:t>CERN: Training Centre: </a:t>
            </a:r>
            <a:r>
              <a:rPr lang="en-GB" altLang="en-US" sz="1400" dirty="0">
                <a:solidFill>
                  <a:srgbClr val="000000"/>
                </a:solidFill>
              </a:rPr>
              <a:t>Eric </a:t>
            </a:r>
            <a:r>
              <a:rPr lang="en-GB" altLang="en-US" sz="1400" dirty="0" err="1">
                <a:solidFill>
                  <a:srgbClr val="000000"/>
                </a:solidFill>
              </a:rPr>
              <a:t>Bonnefoy</a:t>
            </a:r>
            <a:r>
              <a:rPr lang="en-GB" altLang="en-US" sz="1400" dirty="0">
                <a:solidFill>
                  <a:srgbClr val="000000"/>
                </a:solidFill>
              </a:rPr>
              <a:t> M-L LECOQ</a:t>
            </a:r>
            <a:endParaRPr lang="en-GB" altLang="en-US" sz="1400" dirty="0"/>
          </a:p>
        </p:txBody>
      </p:sp>
      <p:sp>
        <p:nvSpPr>
          <p:cNvPr id="157699" name="Title 4"/>
          <p:cNvSpPr>
            <a:spLocks noGrp="1"/>
          </p:cNvSpPr>
          <p:nvPr>
            <p:ph type="title"/>
          </p:nvPr>
        </p:nvSpPr>
        <p:spPr>
          <a:xfrm>
            <a:off x="3143250" y="72042"/>
            <a:ext cx="5955476" cy="590931"/>
          </a:xfrm>
        </p:spPr>
        <p:txBody>
          <a:bodyPr wrap="none">
            <a:spAutoFit/>
          </a:bodyPr>
          <a:lstStyle/>
          <a:p>
            <a:r>
              <a:rPr lang="en-US" altLang="en-US" sz="3600" b="1" dirty="0">
                <a:solidFill>
                  <a:srgbClr val="0000FF"/>
                </a:solidFill>
                <a:latin typeface="ArialMT" charset="0"/>
              </a:rPr>
              <a:t>Acknowledgements PTMC</a:t>
            </a:r>
            <a:endParaRPr lang="en-US" altLang="en-US" sz="3600" b="1" dirty="0"/>
          </a:p>
        </p:txBody>
      </p:sp>
      <p:pic>
        <p:nvPicPr>
          <p:cNvPr id="157700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74801" y="5946776"/>
            <a:ext cx="1281113" cy="938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7701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0" y="5780089"/>
            <a:ext cx="9906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7702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40051" y="5940426"/>
            <a:ext cx="760413" cy="760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7703" name="Rectangle 1"/>
          <p:cNvSpPr>
            <a:spLocks noChangeArrowheads="1"/>
          </p:cNvSpPr>
          <p:nvPr/>
        </p:nvSpPr>
        <p:spPr bwMode="auto">
          <a:xfrm>
            <a:off x="5848313" y="3947899"/>
            <a:ext cx="260191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600" b="1" u="sng" dirty="0" err="1"/>
              <a:t>Uni</a:t>
            </a:r>
            <a:r>
              <a:rPr lang="en-GB" altLang="en-US" sz="1600" b="1" u="sng" dirty="0"/>
              <a:t> Sarajevo: web pages</a:t>
            </a:r>
            <a:endParaRPr lang="en-GB" altLang="en-US" sz="1600" dirty="0"/>
          </a:p>
        </p:txBody>
      </p:sp>
      <p:sp>
        <p:nvSpPr>
          <p:cNvPr id="157704" name="Rectangle 9"/>
          <p:cNvSpPr>
            <a:spLocks noChangeArrowheads="1"/>
          </p:cNvSpPr>
          <p:nvPr/>
        </p:nvSpPr>
        <p:spPr bwMode="auto">
          <a:xfrm>
            <a:off x="1968501" y="5420520"/>
            <a:ext cx="310803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600" b="1" u="sng" dirty="0"/>
              <a:t>Sponsors :</a:t>
            </a:r>
            <a:r>
              <a:rPr lang="en-GB" altLang="en-US" sz="1800" dirty="0"/>
              <a:t> </a:t>
            </a:r>
            <a:r>
              <a:rPr lang="en-GB" altLang="en-US" sz="1600" dirty="0"/>
              <a:t>Edmond </a:t>
            </a:r>
            <a:r>
              <a:rPr lang="en-GB" altLang="en-US" sz="1600" dirty="0" err="1"/>
              <a:t>Offermann</a:t>
            </a:r>
            <a:endParaRPr lang="en-GB" altLang="en-US" sz="1600" dirty="0"/>
          </a:p>
        </p:txBody>
      </p:sp>
      <p:pic>
        <p:nvPicPr>
          <p:cNvPr id="157705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84600" y="6092826"/>
            <a:ext cx="1035050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7706" name="Picture 11" descr="LOGOS-NL/LOGOS/Aries-Logo-std-S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35638" y="5876926"/>
            <a:ext cx="1250950" cy="75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7707" name="Picture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14900" y="5876925"/>
            <a:ext cx="85725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7708" name="Rectangle 3"/>
          <p:cNvSpPr>
            <a:spLocks noChangeArrowheads="1"/>
          </p:cNvSpPr>
          <p:nvPr/>
        </p:nvSpPr>
        <p:spPr bwMode="auto">
          <a:xfrm>
            <a:off x="5843105" y="4236732"/>
            <a:ext cx="45720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 dirty="0" err="1">
                <a:solidFill>
                  <a:srgbClr val="000000"/>
                </a:solidFill>
                <a:latin typeface="Helvetica" charset="0"/>
              </a:rPr>
              <a:t>Amila</a:t>
            </a:r>
            <a:r>
              <a:rPr lang="en-US" altLang="en-US" sz="1400" dirty="0">
                <a:solidFill>
                  <a:srgbClr val="000000"/>
                </a:solidFill>
                <a:latin typeface="Helvetica" charset="0"/>
              </a:rPr>
              <a:t> </a:t>
            </a:r>
            <a:r>
              <a:rPr lang="en-US" altLang="en-US" sz="1400" dirty="0" err="1">
                <a:solidFill>
                  <a:srgbClr val="000000"/>
                </a:solidFill>
                <a:latin typeface="Helvetica" charset="0"/>
              </a:rPr>
              <a:t>Avdic</a:t>
            </a:r>
            <a:r>
              <a:rPr lang="en-US" altLang="en-US" sz="1400" dirty="0">
                <a:solidFill>
                  <a:srgbClr val="000000"/>
                </a:solidFill>
                <a:latin typeface="Helvetica" charset="0"/>
              </a:rPr>
              <a:t>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400" dirty="0" err="1">
                <a:solidFill>
                  <a:srgbClr val="000000"/>
                </a:solidFill>
                <a:latin typeface="Helvetica" charset="0"/>
              </a:rPr>
              <a:t>Amra</a:t>
            </a:r>
            <a:r>
              <a:rPr lang="en-US" altLang="en-US" sz="1400" dirty="0">
                <a:solidFill>
                  <a:srgbClr val="000000"/>
                </a:solidFill>
                <a:latin typeface="Helvetica" charset="0"/>
              </a:rPr>
              <a:t> </a:t>
            </a:r>
            <a:r>
              <a:rPr lang="en-US" altLang="en-US" sz="1400" dirty="0" err="1">
                <a:solidFill>
                  <a:srgbClr val="000000"/>
                </a:solidFill>
                <a:latin typeface="Helvetica" charset="0"/>
              </a:rPr>
              <a:t>Ibrahimovic</a:t>
            </a:r>
            <a:r>
              <a:rPr lang="en-US" altLang="en-US" sz="1400" dirty="0">
                <a:solidFill>
                  <a:srgbClr val="000000"/>
                </a:solidFill>
                <a:latin typeface="Helvetica" charset="0"/>
              </a:rPr>
              <a:t>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400" dirty="0" err="1">
                <a:solidFill>
                  <a:srgbClr val="000000"/>
                </a:solidFill>
                <a:latin typeface="Helvetica" charset="0"/>
              </a:rPr>
              <a:t>Mirsad</a:t>
            </a:r>
            <a:r>
              <a:rPr lang="en-US" altLang="en-US" sz="1400" dirty="0">
                <a:solidFill>
                  <a:srgbClr val="000000"/>
                </a:solidFill>
                <a:latin typeface="Helvetica" charset="0"/>
              </a:rPr>
              <a:t> </a:t>
            </a:r>
            <a:r>
              <a:rPr lang="en-US" altLang="en-US" sz="1400" dirty="0" err="1">
                <a:solidFill>
                  <a:srgbClr val="000000"/>
                </a:solidFill>
                <a:latin typeface="Helvetica" charset="0"/>
              </a:rPr>
              <a:t>Tunja</a:t>
            </a:r>
            <a:endParaRPr lang="en-US" altLang="en-US" sz="1400" dirty="0">
              <a:solidFill>
                <a:srgbClr val="000000"/>
              </a:solidFill>
              <a:latin typeface="Helvetica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400" dirty="0" err="1">
                <a:solidFill>
                  <a:srgbClr val="000000"/>
                </a:solidFill>
                <a:latin typeface="Helvetica" charset="0"/>
              </a:rPr>
              <a:t>Damir</a:t>
            </a:r>
            <a:r>
              <a:rPr lang="en-US" altLang="en-US" sz="1400" dirty="0">
                <a:solidFill>
                  <a:srgbClr val="000000"/>
                </a:solidFill>
                <a:latin typeface="Helvetica" charset="0"/>
              </a:rPr>
              <a:t> </a:t>
            </a:r>
            <a:r>
              <a:rPr lang="en-US" sz="1400" dirty="0" err="1"/>
              <a:t>Skrijelj</a:t>
            </a:r>
            <a:r>
              <a:rPr lang="en-US" sz="1400" dirty="0"/>
              <a:t> </a:t>
            </a:r>
            <a:endParaRPr lang="en-US" altLang="en-US" sz="1400" dirty="0"/>
          </a:p>
        </p:txBody>
      </p:sp>
      <p:sp>
        <p:nvSpPr>
          <p:cNvPr id="157709" name="Rectangle 6"/>
          <p:cNvSpPr>
            <a:spLocks noChangeArrowheads="1"/>
          </p:cNvSpPr>
          <p:nvPr/>
        </p:nvSpPr>
        <p:spPr bwMode="auto">
          <a:xfrm>
            <a:off x="7117246" y="5858312"/>
            <a:ext cx="2987321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2000" b="1" u="sng" dirty="0">
                <a:solidFill>
                  <a:srgbClr val="7030A0"/>
                </a:solidFill>
              </a:rPr>
              <a:t>General Coordination :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800" u="sng" dirty="0" err="1">
                <a:solidFill>
                  <a:srgbClr val="7030A0"/>
                </a:solidFill>
              </a:rPr>
              <a:t>p.foka@gsi.de</a:t>
            </a:r>
            <a:r>
              <a:rPr lang="en-GB" altLang="en-US" sz="1800" dirty="0">
                <a:solidFill>
                  <a:srgbClr val="7030A0"/>
                </a:solidFill>
              </a:rPr>
              <a:t>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800">
                <a:solidFill>
                  <a:srgbClr val="7030A0"/>
                </a:solidFill>
              </a:rPr>
              <a:t>yiota.foka@cern.ch</a:t>
            </a:r>
            <a:endParaRPr lang="en-GB" altLang="en-US" sz="1800" dirty="0">
              <a:solidFill>
                <a:srgbClr val="7030A0"/>
              </a:solidFill>
            </a:endParaRP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5843105" y="5237848"/>
            <a:ext cx="346120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600" b="1" u="sng" dirty="0"/>
              <a:t>Online mode, web pages, training</a:t>
            </a:r>
            <a:endParaRPr lang="en-GB" altLang="en-US" sz="1600" dirty="0"/>
          </a:p>
        </p:txBody>
      </p:sp>
      <p:sp>
        <p:nvSpPr>
          <p:cNvPr id="2" name="Rectangle 1"/>
          <p:cNvSpPr/>
          <p:nvPr/>
        </p:nvSpPr>
        <p:spPr>
          <a:xfrm>
            <a:off x="5866296" y="5540959"/>
            <a:ext cx="36635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1400" dirty="0" err="1">
                <a:solidFill>
                  <a:srgbClr val="000000"/>
                </a:solidFill>
                <a:latin typeface="Helvetica" charset="0"/>
              </a:rPr>
              <a:t>Aris</a:t>
            </a:r>
            <a:r>
              <a:rPr lang="en-US" altLang="en-US" sz="1400" dirty="0">
                <a:solidFill>
                  <a:srgbClr val="000000"/>
                </a:solidFill>
                <a:latin typeface="Helvetica" charset="0"/>
              </a:rPr>
              <a:t> </a:t>
            </a:r>
            <a:r>
              <a:rPr lang="en-US" altLang="en-US" sz="1400" dirty="0" err="1">
                <a:solidFill>
                  <a:srgbClr val="000000"/>
                </a:solidFill>
                <a:latin typeface="Helvetica" charset="0"/>
              </a:rPr>
              <a:t>Mamaras</a:t>
            </a:r>
            <a:r>
              <a:rPr lang="en-US" altLang="en-US" sz="1400" dirty="0">
                <a:solidFill>
                  <a:srgbClr val="000000"/>
                </a:solidFill>
                <a:latin typeface="Helvetica" charset="0"/>
              </a:rPr>
              <a:t> (AUTH), </a:t>
            </a:r>
            <a:r>
              <a:rPr lang="en-US" altLang="en-US" sz="1400" dirty="0" err="1">
                <a:solidFill>
                  <a:srgbClr val="000000"/>
                </a:solidFill>
                <a:latin typeface="Helvetica" charset="0"/>
              </a:rPr>
              <a:t>Damir</a:t>
            </a:r>
            <a:r>
              <a:rPr lang="en-US" altLang="en-US" sz="1400" dirty="0">
                <a:solidFill>
                  <a:srgbClr val="000000"/>
                </a:solidFill>
                <a:latin typeface="Helvetica" charset="0"/>
              </a:rPr>
              <a:t> </a:t>
            </a:r>
            <a:r>
              <a:rPr lang="en-US" sz="1400" dirty="0" err="1"/>
              <a:t>Skrijelj</a:t>
            </a:r>
            <a:r>
              <a:rPr lang="en-US" sz="1400" dirty="0"/>
              <a:t> (UNSA) </a:t>
            </a:r>
            <a:endParaRPr lang="en-US" altLang="en-US" sz="1400" dirty="0"/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400" dirty="0">
                <a:solidFill>
                  <a:srgbClr val="000000"/>
                </a:solidFill>
                <a:latin typeface="Helvetica" charset="0"/>
              </a:rPr>
              <a:t> </a:t>
            </a:r>
            <a:endParaRPr lang="en-US" altLang="en-US" sz="1400" dirty="0"/>
          </a:p>
        </p:txBody>
      </p:sp>
      <p:sp>
        <p:nvSpPr>
          <p:cNvPr id="23" name="Title 4"/>
          <p:cNvSpPr txBox="1">
            <a:spLocks/>
          </p:cNvSpPr>
          <p:nvPr/>
        </p:nvSpPr>
        <p:spPr>
          <a:xfrm>
            <a:off x="9288714" y="393525"/>
            <a:ext cx="2763898" cy="36933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z="2000" b="1" dirty="0">
                <a:solidFill>
                  <a:srgbClr val="0000FF"/>
                </a:solidFill>
                <a:latin typeface="ArialMT" charset="0"/>
              </a:rPr>
              <a:t>PTMC2023 core team</a:t>
            </a:r>
            <a:endParaRPr lang="en-US" altLang="en-US" sz="2000" b="1" dirty="0"/>
          </a:p>
        </p:txBody>
      </p:sp>
      <p:pic>
        <p:nvPicPr>
          <p:cNvPr id="5" name="Picture 4" descr="A collage of people&#10;&#10;Description automatically generated with medium confidence">
            <a:extLst>
              <a:ext uri="{FF2B5EF4-FFF2-40B4-BE49-F238E27FC236}">
                <a16:creationId xmlns:a16="http://schemas.microsoft.com/office/drawing/2014/main" id="{6E87420E-5E3E-F940-8B19-2A273DA30F7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3250" y="1349060"/>
            <a:ext cx="9048750" cy="4437525"/>
          </a:xfrm>
          <a:prstGeom prst="rect">
            <a:avLst/>
          </a:prstGeom>
        </p:spPr>
      </p:pic>
      <p:pic>
        <p:nvPicPr>
          <p:cNvPr id="8" name="Picture 7" descr="A logo with black letters and blue swoosh&#10;&#10;Description automatically generated with low confidence">
            <a:extLst>
              <a:ext uri="{FF2B5EF4-FFF2-40B4-BE49-F238E27FC236}">
                <a16:creationId xmlns:a16="http://schemas.microsoft.com/office/drawing/2014/main" id="{384453F1-A77D-369F-282B-14DBCAACFBB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3644" y="5994728"/>
            <a:ext cx="1225625" cy="523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147289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0" b="1857"/>
          <a:stretch/>
        </p:blipFill>
        <p:spPr>
          <a:xfrm>
            <a:off x="0" y="0"/>
            <a:ext cx="12192000" cy="6840006"/>
          </a:xfrm>
          <a:prstGeom prst="rect">
            <a:avLst/>
          </a:prstGeom>
          <a:solidFill>
            <a:srgbClr val="00B050"/>
          </a:solidFill>
        </p:spPr>
      </p:pic>
      <p:sp>
        <p:nvSpPr>
          <p:cNvPr id="8" name="Rectangle 7"/>
          <p:cNvSpPr/>
          <p:nvPr/>
        </p:nvSpPr>
        <p:spPr>
          <a:xfrm>
            <a:off x="8559643" y="6550223"/>
            <a:ext cx="421474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Architectural design, </a:t>
            </a:r>
            <a:r>
              <a:rPr lang="en-US" sz="1400" dirty="0" err="1">
                <a:solidFill>
                  <a:schemeClr val="bg1"/>
                </a:solidFill>
              </a:rPr>
              <a:t>Kaprinis</a:t>
            </a:r>
            <a:r>
              <a:rPr lang="en-US" sz="1400" dirty="0">
                <a:solidFill>
                  <a:schemeClr val="bg1"/>
                </a:solidFill>
              </a:rPr>
              <a:t> Architects</a:t>
            </a:r>
          </a:p>
        </p:txBody>
      </p:sp>
      <p:sp>
        <p:nvSpPr>
          <p:cNvPr id="5" name="Rectangle 4"/>
          <p:cNvSpPr/>
          <p:nvPr/>
        </p:nvSpPr>
        <p:spPr>
          <a:xfrm>
            <a:off x="2203765" y="312648"/>
            <a:ext cx="8379088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b="1" dirty="0">
                <a:solidFill>
                  <a:srgbClr val="FFFFFF"/>
                </a:solidFill>
              </a:rPr>
              <a:t>Support preparation of</a:t>
            </a:r>
          </a:p>
          <a:p>
            <a:pPr algn="ctr"/>
            <a:r>
              <a:rPr lang="en-US" sz="4400" b="1" dirty="0">
                <a:solidFill>
                  <a:srgbClr val="FFFFFF"/>
                </a:solidFill>
              </a:rPr>
              <a:t> next generation experts </a:t>
            </a:r>
          </a:p>
          <a:p>
            <a:pPr algn="ctr"/>
            <a:r>
              <a:rPr lang="en-US" sz="4400" b="1" dirty="0">
                <a:solidFill>
                  <a:srgbClr val="FFFFFF"/>
                </a:solidFill>
              </a:rPr>
              <a:t>for next generation facilities </a:t>
            </a:r>
          </a:p>
          <a:p>
            <a:pPr algn="ctr"/>
            <a:r>
              <a:rPr lang="en-US" sz="4400" b="1" dirty="0">
                <a:solidFill>
                  <a:srgbClr val="FFFFFF"/>
                </a:solidFill>
              </a:rPr>
              <a:t>for research and therapy </a:t>
            </a:r>
          </a:p>
          <a:p>
            <a:pPr algn="ctr"/>
            <a:r>
              <a:rPr lang="en-US" sz="4400" b="1" dirty="0">
                <a:solidFill>
                  <a:srgbClr val="FFFFFF"/>
                </a:solidFill>
              </a:rPr>
              <a:t>of cancer </a:t>
            </a:r>
            <a:r>
              <a:rPr lang="en-US" sz="4400" b="1" dirty="0" err="1">
                <a:solidFill>
                  <a:srgbClr val="FFFFFF"/>
                </a:solidFill>
              </a:rPr>
              <a:t>tumours</a:t>
            </a:r>
            <a:r>
              <a:rPr lang="en-US" sz="4400" b="1" dirty="0">
                <a:solidFill>
                  <a:srgbClr val="FFFFFF"/>
                </a:solidFill>
              </a:rPr>
              <a:t> with ions </a:t>
            </a:r>
          </a:p>
        </p:txBody>
      </p:sp>
    </p:spTree>
    <p:extLst>
      <p:ext uri="{BB962C8B-B14F-4D97-AF65-F5344CB8AC3E}">
        <p14:creationId xmlns:p14="http://schemas.microsoft.com/office/powerpoint/2010/main" val="183794283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93" y="0"/>
            <a:ext cx="12176207" cy="6858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93" y="108857"/>
            <a:ext cx="12176207" cy="6858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061527" y="474922"/>
            <a:ext cx="59859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altLang="en-US" sz="3200" b="1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Thank you for your attention !</a:t>
            </a:r>
          </a:p>
        </p:txBody>
      </p:sp>
    </p:spTree>
    <p:extLst>
      <p:ext uri="{BB962C8B-B14F-4D97-AF65-F5344CB8AC3E}">
        <p14:creationId xmlns:p14="http://schemas.microsoft.com/office/powerpoint/2010/main" val="11594591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45771" y="4333382"/>
            <a:ext cx="9808029" cy="133105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93A9E-C768-4E41-B3A1-AD51A73D1C5A}" type="datetime1">
              <a:rPr lang="it-IT" smtClean="0"/>
              <a:t>05/07/23</a:t>
            </a:fld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3</a:t>
            </a:fld>
            <a:endParaRPr lang="it-IT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3918" y="1442333"/>
            <a:ext cx="4516682" cy="2777149"/>
          </a:xfrm>
          <a:prstGeom prst="rect">
            <a:avLst/>
          </a:prstGeom>
        </p:spPr>
      </p:pic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1990240" y="718203"/>
            <a:ext cx="9240267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de-DE" b="1" dirty="0">
                <a:solidFill>
                  <a:srgbClr val="0070C0"/>
                </a:solidFill>
                <a:latin typeface="ArialMT"/>
              </a:rPr>
              <a:t>Hands-on: based on professional open source treatment planning toolkit </a:t>
            </a:r>
          </a:p>
          <a:p>
            <a:r>
              <a:rPr lang="en-US" altLang="de-DE" b="1" dirty="0" err="1">
                <a:solidFill>
                  <a:srgbClr val="0070C0"/>
                </a:solidFill>
                <a:latin typeface="ArialMT"/>
              </a:rPr>
              <a:t>matRad</a:t>
            </a:r>
            <a:r>
              <a:rPr lang="en-US" altLang="de-DE" b="1" dirty="0">
                <a:solidFill>
                  <a:srgbClr val="0070C0"/>
                </a:solidFill>
                <a:latin typeface="ArialMT"/>
              </a:rPr>
              <a:t>, developed by Heidelberg DKFZ for research and training </a:t>
            </a:r>
            <a:r>
              <a:rPr lang="en-GB" altLang="de-DE" b="1" u="sng" dirty="0">
                <a:solidFill>
                  <a:srgbClr val="0070C0"/>
                </a:solidFill>
                <a:hlinkClick r:id="rId3"/>
              </a:rPr>
              <a:t>www.matrad.org</a:t>
            </a:r>
            <a:endParaRPr lang="en-US" altLang="de-DE" b="1" dirty="0">
              <a:solidFill>
                <a:srgbClr val="0070C0"/>
              </a:solidFill>
              <a:latin typeface="ArialMT"/>
            </a:endParaRPr>
          </a:p>
          <a:p>
            <a:endParaRPr lang="en-US" altLang="de-DE" sz="1400" dirty="0">
              <a:solidFill>
                <a:srgbClr val="0000FF"/>
              </a:solidFill>
              <a:latin typeface="ArialMT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0FD4DEC-25CB-447D-A2E9-431B04CD25E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39667"/>
            <a:ext cx="12192000" cy="648393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A3B531C3-0D26-4F3F-A67F-E05DCF9E26E3}"/>
              </a:ext>
            </a:extLst>
          </p:cNvPr>
          <p:cNvSpPr txBox="1"/>
          <p:nvPr/>
        </p:nvSpPr>
        <p:spPr>
          <a:xfrm>
            <a:off x="3548414" y="6365234"/>
            <a:ext cx="21103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62571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Slide </a:t>
            </a:r>
            <a:r>
              <a:rPr lang="en-US" sz="2000" noProof="0" dirty="0">
                <a:solidFill>
                  <a:prstClr val="white"/>
                </a:solidFill>
                <a:latin typeface="Calibri" panose="020F0502020204030204"/>
              </a:rPr>
              <a:t>1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60AE8DC-8DEC-4BF5-9548-FBDFC36254B5}"/>
              </a:ext>
            </a:extLst>
          </p:cNvPr>
          <p:cNvSpPr txBox="1"/>
          <p:nvPr/>
        </p:nvSpPr>
        <p:spPr>
          <a:xfrm>
            <a:off x="5263771" y="6365234"/>
            <a:ext cx="36616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62571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dirty="0" err="1">
                <a:solidFill>
                  <a:prstClr val="white"/>
                </a:solidFill>
                <a:latin typeface="Calibri" panose="020F0502020204030204"/>
              </a:rPr>
              <a:t>Panagiota</a:t>
            </a:r>
            <a:r>
              <a:rPr lang="en-US" sz="2000" dirty="0">
                <a:solidFill>
                  <a:prstClr val="white"/>
                </a:solidFill>
                <a:latin typeface="Calibri" panose="020F0502020204030204"/>
              </a:rPr>
              <a:t> Foka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EB15A17-41CD-43D6-9408-FD6561425B7F}"/>
              </a:ext>
            </a:extLst>
          </p:cNvPr>
          <p:cNvSpPr txBox="1"/>
          <p:nvPr/>
        </p:nvSpPr>
        <p:spPr>
          <a:xfrm>
            <a:off x="0" y="6365234"/>
            <a:ext cx="2986814" cy="40011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162571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IAEA-CN301-059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6442467" y="5689841"/>
            <a:ext cx="5519386" cy="534815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/>
          <p:cNvSpPr/>
          <p:nvPr/>
        </p:nvSpPr>
        <p:spPr>
          <a:xfrm>
            <a:off x="139445" y="5689841"/>
            <a:ext cx="5519386" cy="534815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0" y="6144768"/>
            <a:ext cx="12192000" cy="7310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3243613" y="104807"/>
            <a:ext cx="61028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altLang="en-US" sz="3200" b="1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Hands-on Treatment Planning </a:t>
            </a: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96622"/>
            <a:ext cx="12192000" cy="1191438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702300" y="4385793"/>
            <a:ext cx="1034142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Please submit the results of the hands-on by email to: </a:t>
            </a:r>
            <a:r>
              <a:rPr lang="en-US" dirty="0" err="1">
                <a:solidFill>
                  <a:schemeClr val="bg1"/>
                </a:solidFill>
              </a:rPr>
              <a:t>nicholas.sammut@um.edu.mt</a:t>
            </a:r>
            <a:r>
              <a:rPr lang="en-US" dirty="0">
                <a:solidFill>
                  <a:schemeClr val="bg1"/>
                </a:solidFill>
              </a:rPr>
              <a:t> by 10 July 2023.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For any issues related to the Train the Trainers Hands-on Session please contact: </a:t>
            </a:r>
          </a:p>
          <a:p>
            <a:r>
              <a:rPr lang="en-US" dirty="0" err="1">
                <a:solidFill>
                  <a:schemeClr val="bg1"/>
                </a:solidFill>
              </a:rPr>
              <a:t>yiota.foka@cern.ch</a:t>
            </a:r>
            <a:r>
              <a:rPr lang="en-US" dirty="0">
                <a:solidFill>
                  <a:schemeClr val="bg1"/>
                </a:solidFill>
              </a:rPr>
              <a:t> and/or </a:t>
            </a:r>
            <a:r>
              <a:rPr lang="en-US" dirty="0" err="1">
                <a:solidFill>
                  <a:schemeClr val="bg1"/>
                </a:solidFill>
              </a:rPr>
              <a:t>n.wahl@dkfz-heidelberg.de</a:t>
            </a:r>
            <a:endParaRPr lang="en-US" b="0" i="0" u="none" strike="noStrike" dirty="0">
              <a:solidFill>
                <a:schemeClr val="bg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6549244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93A9E-C768-4E41-B3A1-AD51A73D1C5A}" type="datetime1">
              <a:rPr lang="it-IT" smtClean="0"/>
              <a:t>05/07/23</a:t>
            </a:fld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4</a:t>
            </a:fld>
            <a:endParaRPr lang="it-IT" dirty="0"/>
          </a:p>
        </p:txBody>
      </p:sp>
      <p:sp>
        <p:nvSpPr>
          <p:cNvPr id="5" name="Segnaposto data 5"/>
          <p:cNvSpPr txBox="1">
            <a:spLocks/>
          </p:cNvSpPr>
          <p:nvPr/>
        </p:nvSpPr>
        <p:spPr>
          <a:xfrm>
            <a:off x="4893031" y="6426173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l" defTabSz="914400" rtl="0" eaLnBrk="1" latinLnBrk="0" hangingPunct="1">
              <a:defRPr sz="900" kern="120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dirty="0" err="1"/>
              <a:t>Yiota</a:t>
            </a:r>
            <a:r>
              <a:rPr lang="it-IT" dirty="0"/>
              <a:t> </a:t>
            </a:r>
            <a:r>
              <a:rPr lang="it-IT" dirty="0" err="1"/>
              <a:t>Foka</a:t>
            </a:r>
            <a:r>
              <a:rPr lang="it-IT" dirty="0"/>
              <a:t> , HITM 17-15 </a:t>
            </a:r>
            <a:r>
              <a:rPr lang="it-IT" dirty="0" err="1"/>
              <a:t>May</a:t>
            </a:r>
            <a:r>
              <a:rPr lang="it-IT" dirty="0"/>
              <a:t> 2021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208" y="2221674"/>
            <a:ext cx="5609323" cy="325301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6788" y="2255252"/>
            <a:ext cx="6173165" cy="324144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218201" y="1199746"/>
            <a:ext cx="31102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2800" b="1" dirty="0">
                <a:solidFill>
                  <a:srgbClr val="0000FF"/>
                </a:solidFill>
              </a:rPr>
              <a:t>Treatment Planning</a:t>
            </a:r>
            <a:endParaRPr lang="en-US" sz="2800" b="1" dirty="0">
              <a:solidFill>
                <a:srgbClr val="0070C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8610600" y="1167599"/>
            <a:ext cx="356168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altLang="en-US" sz="2800" b="1" dirty="0">
                <a:solidFill>
                  <a:srgbClr val="0000FF"/>
                </a:solidFill>
              </a:rPr>
              <a:t>Virtual Therapy Centre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88159" y="5089765"/>
            <a:ext cx="541794" cy="406927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2313154" y="1811293"/>
            <a:ext cx="75492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b="1">
                <a:solidFill>
                  <a:srgbClr val="0070C0"/>
                </a:solidFill>
                <a:latin typeface="Calibri" charset="0"/>
                <a:ea typeface="Times New Roman" charset="0"/>
                <a:cs typeface="Times New Roman" charset="0"/>
              </a:rPr>
              <a:t>Treatment </a:t>
            </a:r>
            <a:r>
              <a:rPr lang="en-GB" sz="2000" b="1" dirty="0">
                <a:solidFill>
                  <a:srgbClr val="0070C0"/>
                </a:solidFill>
                <a:latin typeface="Calibri" charset="0"/>
                <a:ea typeface="Times New Roman" charset="0"/>
                <a:cs typeface="Times New Roman" charset="0"/>
              </a:rPr>
              <a:t>Planning and all it entails to deliver the beam to the target</a:t>
            </a:r>
            <a:endParaRPr lang="en-US" sz="2000" b="1" dirty="0">
              <a:solidFill>
                <a:srgbClr val="0070C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02208" y="5478312"/>
            <a:ext cx="5601574" cy="870815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EECF98C-A3A3-4C3D-9A88-CD41A565483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39667"/>
            <a:ext cx="12192000" cy="648393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A9A95C73-2396-4DEA-9951-2F84636423B2}"/>
              </a:ext>
            </a:extLst>
          </p:cNvPr>
          <p:cNvSpPr txBox="1"/>
          <p:nvPr/>
        </p:nvSpPr>
        <p:spPr>
          <a:xfrm>
            <a:off x="3548414" y="6365234"/>
            <a:ext cx="21103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62571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Slide </a:t>
            </a:r>
            <a:r>
              <a:rPr lang="en-US" sz="2000" noProof="0" dirty="0">
                <a:solidFill>
                  <a:prstClr val="white"/>
                </a:solidFill>
                <a:latin typeface="Calibri" panose="020F0502020204030204"/>
              </a:rPr>
              <a:t>10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3AB0DA6-8A58-4B7D-8FE6-55C39149A996}"/>
              </a:ext>
            </a:extLst>
          </p:cNvPr>
          <p:cNvSpPr txBox="1"/>
          <p:nvPr/>
        </p:nvSpPr>
        <p:spPr>
          <a:xfrm>
            <a:off x="5263771" y="6365234"/>
            <a:ext cx="36616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62571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dirty="0" err="1">
                <a:solidFill>
                  <a:prstClr val="white"/>
                </a:solidFill>
                <a:latin typeface="Calibri" panose="020F0502020204030204"/>
              </a:rPr>
              <a:t>Panagiota</a:t>
            </a:r>
            <a:r>
              <a:rPr lang="en-US" sz="2000" dirty="0">
                <a:solidFill>
                  <a:prstClr val="white"/>
                </a:solidFill>
                <a:latin typeface="Calibri" panose="020F0502020204030204"/>
              </a:rPr>
              <a:t> Foka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E8C23ED-6F74-40B6-B125-68CEE2742EAC}"/>
              </a:ext>
            </a:extLst>
          </p:cNvPr>
          <p:cNvSpPr txBox="1"/>
          <p:nvPr/>
        </p:nvSpPr>
        <p:spPr>
          <a:xfrm>
            <a:off x="0" y="6365234"/>
            <a:ext cx="2986814" cy="40011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162571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IAEA-CN301-059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3166" y="6182357"/>
            <a:ext cx="12192000" cy="7310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https://event/840212/page/18001-articles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2196691" y="110036"/>
            <a:ext cx="72649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buNone/>
            </a:pPr>
            <a:r>
              <a:rPr lang="en-US" altLang="en-US" sz="3200" b="1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Particle Therapy </a:t>
            </a:r>
            <a:r>
              <a:rPr lang="en-US" altLang="en-US" sz="3200" b="1" dirty="0" err="1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MasterClasses</a:t>
            </a:r>
            <a:endParaRPr lang="en-US" altLang="en-US" sz="3200" b="1" dirty="0">
              <a:solidFill>
                <a:srgbClr val="0000FF"/>
              </a:solidFill>
              <a:latin typeface="Arial" charset="0"/>
              <a:ea typeface="Arial" charset="0"/>
              <a:cs typeface="Arial" charset="0"/>
            </a:endParaRPr>
          </a:p>
          <a:p>
            <a:pPr algn="ctr">
              <a:spcBef>
                <a:spcPct val="0"/>
              </a:spcBef>
              <a:buNone/>
            </a:pPr>
            <a:r>
              <a:rPr lang="en-US" altLang="en-US" sz="3200" b="1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PTMC</a:t>
            </a:r>
            <a:endParaRPr lang="de-DE" altLang="en-US" sz="3200" b="1" dirty="0">
              <a:solidFill>
                <a:srgbClr val="0000FF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064657" y="1285531"/>
            <a:ext cx="38097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https://</a:t>
            </a:r>
            <a:r>
              <a:rPr lang="en-US" b="1" dirty="0" err="1">
                <a:solidFill>
                  <a:srgbClr val="0070C0"/>
                </a:solidFill>
              </a:rPr>
              <a:t>indico.cern.ch</a:t>
            </a:r>
            <a:r>
              <a:rPr lang="en-US" b="1" dirty="0">
                <a:solidFill>
                  <a:srgbClr val="0070C0"/>
                </a:solidFill>
              </a:rPr>
              <a:t>/event/840212/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56951" y="5446037"/>
            <a:ext cx="3956981" cy="338554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en-GB" sz="1600" dirty="0">
                <a:solidFill>
                  <a:schemeClr val="bg1"/>
                </a:solidFill>
                <a:ea typeface="Times New Roman" charset="0"/>
                <a:cs typeface="Times New Roman" charset="0"/>
              </a:rPr>
              <a:t>multidisciplinary facets of heavy-</a:t>
            </a:r>
            <a:r>
              <a:rPr lang="en-GB" sz="1600" dirty="0">
                <a:solidFill>
                  <a:schemeClr val="bg1"/>
                </a:solidFill>
              </a:rPr>
              <a:t> ion therapy </a:t>
            </a:r>
          </a:p>
        </p:txBody>
      </p:sp>
      <p:sp>
        <p:nvSpPr>
          <p:cNvPr id="25" name="Rectangle 24"/>
          <p:cNvSpPr/>
          <p:nvPr/>
        </p:nvSpPr>
        <p:spPr>
          <a:xfrm>
            <a:off x="5856787" y="5501370"/>
            <a:ext cx="6173165" cy="870815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5877396" y="5479425"/>
            <a:ext cx="6096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600" dirty="0">
                <a:solidFill>
                  <a:schemeClr val="bg1"/>
                </a:solidFill>
              </a:rPr>
              <a:t>aim: give the full image what happens from the beginning to the end</a:t>
            </a:r>
            <a:endParaRPr lang="en-US" sz="1600" dirty="0">
              <a:solidFill>
                <a:schemeClr val="bg1"/>
              </a:solidFill>
            </a:endParaRP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83" y="5788216"/>
            <a:ext cx="12192000" cy="119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88904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929" name="Picture 2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5138" y="1602613"/>
            <a:ext cx="2873438" cy="2375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 bwMode="auto">
          <a:xfrm>
            <a:off x="1668462" y="1113186"/>
            <a:ext cx="3525329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 algn="l">
              <a:defRPr/>
            </a:pPr>
            <a:r>
              <a:rPr lang="en-US" altLang="en-US" sz="2000" b="1" kern="0">
                <a:solidFill>
                  <a:srgbClr val="3733DB"/>
                </a:solidFill>
                <a:latin typeface="+mn-lt"/>
              </a:rPr>
              <a:t>First Local Test</a:t>
            </a:r>
            <a:r>
              <a:rPr lang="en-US" altLang="en-US" sz="2000" b="1" kern="0" dirty="0">
                <a:solidFill>
                  <a:srgbClr val="3733DB"/>
                </a:solidFill>
                <a:latin typeface="+mn-lt"/>
              </a:rPr>
              <a:t>: GSI Feb 2019</a:t>
            </a:r>
          </a:p>
        </p:txBody>
      </p:sp>
      <p:sp>
        <p:nvSpPr>
          <p:cNvPr id="7" name="Content Placeholder 3"/>
          <p:cNvSpPr txBox="1">
            <a:spLocks/>
          </p:cNvSpPr>
          <p:nvPr/>
        </p:nvSpPr>
        <p:spPr bwMode="auto">
          <a:xfrm>
            <a:off x="5087938" y="5483340"/>
            <a:ext cx="5878532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altLang="en-US" sz="1800" b="1" kern="0" dirty="0">
                <a:solidFill>
                  <a:srgbClr val="0000FF"/>
                </a:solidFill>
                <a:latin typeface="ArialMT" charset="0"/>
              </a:rPr>
              <a:t>      First tests positive feedback: </a:t>
            </a:r>
          </a:p>
          <a:p>
            <a:pPr marL="0" indent="0">
              <a:buNone/>
              <a:defRPr/>
            </a:pPr>
            <a:r>
              <a:rPr lang="en-US" altLang="en-US" sz="1800" b="1" kern="0" dirty="0">
                <a:solidFill>
                  <a:srgbClr val="0000FF"/>
                </a:solidFill>
                <a:latin typeface="ArialMT" charset="0"/>
              </a:rPr>
              <a:t>      </a:t>
            </a:r>
            <a:r>
              <a:rPr lang="en-US" altLang="en-US" sz="1800" kern="0" dirty="0">
                <a:solidFill>
                  <a:srgbClr val="0000FF"/>
                </a:solidFill>
                <a:latin typeface="ArialMT" charset="0"/>
              </a:rPr>
              <a:t>“motivation to contribute to the fight against cancer” </a:t>
            </a:r>
          </a:p>
        </p:txBody>
      </p:sp>
      <p:pic>
        <p:nvPicPr>
          <p:cNvPr id="124932" name="Picture 3" descr="v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1176" y="1630779"/>
            <a:ext cx="4873625" cy="378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5510594" y="1228033"/>
            <a:ext cx="517321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n-US" sz="2000" b="1" kern="0">
                <a:solidFill>
                  <a:srgbClr val="3733DB"/>
                </a:solidFill>
              </a:rPr>
              <a:t>International Pilot</a:t>
            </a:r>
            <a:r>
              <a:rPr lang="en-US" altLang="en-US" sz="2000" b="1" kern="0" dirty="0">
                <a:solidFill>
                  <a:srgbClr val="3733DB"/>
                </a:solidFill>
              </a:rPr>
              <a:t>: CERN, GSI, DKFZ April 2019 </a:t>
            </a:r>
          </a:p>
        </p:txBody>
      </p:sp>
      <p:pic>
        <p:nvPicPr>
          <p:cNvPr id="12493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5138" y="4333529"/>
            <a:ext cx="3352800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itle 4"/>
          <p:cNvSpPr>
            <a:spLocks noGrp="1"/>
          </p:cNvSpPr>
          <p:nvPr>
            <p:ph type="title"/>
          </p:nvPr>
        </p:nvSpPr>
        <p:spPr>
          <a:xfrm>
            <a:off x="2626809" y="92613"/>
            <a:ext cx="7930633" cy="590931"/>
          </a:xfrm>
        </p:spPr>
        <p:txBody>
          <a:bodyPr wrap="none">
            <a:spAutoFit/>
          </a:bodyPr>
          <a:lstStyle/>
          <a:p>
            <a:r>
              <a:rPr lang="en-US" altLang="de-DE" sz="3600" b="1" dirty="0">
                <a:solidFill>
                  <a:srgbClr val="0000FF"/>
                </a:solidFill>
                <a:latin typeface="ArialMT"/>
              </a:rPr>
              <a:t>New PTMC and Treatment Planning</a:t>
            </a:r>
            <a:endParaRPr lang="en-US" altLang="de-DE" sz="3600" b="1" dirty="0"/>
          </a:p>
        </p:txBody>
      </p:sp>
      <p:sp>
        <p:nvSpPr>
          <p:cNvPr id="2" name="Rectangle 1"/>
          <p:cNvSpPr/>
          <p:nvPr/>
        </p:nvSpPr>
        <p:spPr>
          <a:xfrm>
            <a:off x="1668462" y="3977449"/>
            <a:ext cx="2223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b="1" kern="0" dirty="0">
                <a:solidFill>
                  <a:srgbClr val="7030A0"/>
                </a:solidFill>
                <a:latin typeface="ArialMT" charset="0"/>
              </a:rPr>
              <a:t>CERN Open days 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204214" y="6145315"/>
            <a:ext cx="648031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charset="0"/>
              <a:buChar char="•"/>
              <a:defRPr/>
            </a:pPr>
            <a:r>
              <a:rPr lang="en-US" altLang="en-US" b="1" kern="0" dirty="0">
                <a:solidFill>
                  <a:srgbClr val="7030A0"/>
                </a:solidFill>
                <a:latin typeface="ArialMT" charset="0"/>
              </a:rPr>
              <a:t>IMC Steering Group Approval: GSI May 2019</a:t>
            </a:r>
          </a:p>
          <a:p>
            <a:pPr marL="285750" indent="-285750">
              <a:buFont typeface="Arial" charset="0"/>
              <a:buChar char="•"/>
              <a:defRPr/>
            </a:pPr>
            <a:r>
              <a:rPr lang="en-US" altLang="en-US" b="1" kern="0" dirty="0">
                <a:solidFill>
                  <a:srgbClr val="7030A0"/>
                </a:solidFill>
                <a:latin typeface="ArialMT" charset="0"/>
              </a:rPr>
              <a:t>web pages: Sarajevo </a:t>
            </a:r>
            <a:r>
              <a:rPr lang="en-US" altLang="en-US" b="1" kern="0" dirty="0" err="1">
                <a:solidFill>
                  <a:srgbClr val="7030A0"/>
                </a:solidFill>
                <a:latin typeface="ArialMT" charset="0"/>
              </a:rPr>
              <a:t>Uni</a:t>
            </a:r>
            <a:r>
              <a:rPr lang="en-US" altLang="en-US" b="1" kern="0" dirty="0">
                <a:solidFill>
                  <a:srgbClr val="7030A0"/>
                </a:solidFill>
                <a:latin typeface="ArialMT" charset="0"/>
              </a:rPr>
              <a:t> students Aug 2019 at CERN</a:t>
            </a:r>
          </a:p>
        </p:txBody>
      </p:sp>
      <p:sp>
        <p:nvSpPr>
          <p:cNvPr id="14" name="Rectangle 13"/>
          <p:cNvSpPr/>
          <p:nvPr/>
        </p:nvSpPr>
        <p:spPr>
          <a:xfrm>
            <a:off x="755373" y="708286"/>
            <a:ext cx="1094121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en-US" sz="2000" b="1" kern="0" dirty="0" err="1">
                <a:solidFill>
                  <a:srgbClr val="7030A0"/>
                </a:solidFill>
                <a:latin typeface="ArialMT" charset="0"/>
              </a:rPr>
              <a:t>matRad</a:t>
            </a:r>
            <a:r>
              <a:rPr lang="en-US" altLang="en-US" sz="2000" b="1" kern="0" dirty="0">
                <a:solidFill>
                  <a:srgbClr val="7030A0"/>
                </a:solidFill>
                <a:latin typeface="ArialMT" charset="0"/>
              </a:rPr>
              <a:t> open source Treatment Planning toolkit: DKFZ German Cancer Research Centre  </a:t>
            </a:r>
          </a:p>
        </p:txBody>
      </p:sp>
    </p:spTree>
    <p:extLst>
      <p:ext uri="{BB962C8B-B14F-4D97-AF65-F5344CB8AC3E}">
        <p14:creationId xmlns:p14="http://schemas.microsoft.com/office/powerpoint/2010/main" val="7429993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956" name="Picture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64272" y="1212705"/>
            <a:ext cx="2974946" cy="2133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5958" name="Rectangle 10"/>
          <p:cNvSpPr>
            <a:spLocks noChangeArrowheads="1"/>
          </p:cNvSpPr>
          <p:nvPr/>
        </p:nvSpPr>
        <p:spPr bwMode="auto">
          <a:xfrm>
            <a:off x="5439947" y="861926"/>
            <a:ext cx="34305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0000FF"/>
                </a:solidFill>
                <a:latin typeface="ArialMT" charset="0"/>
              </a:rPr>
              <a:t>Local: Morning Presentations</a:t>
            </a:r>
          </a:p>
        </p:txBody>
      </p:sp>
      <p:sp>
        <p:nvSpPr>
          <p:cNvPr id="125960" name="Rectangle 12"/>
          <p:cNvSpPr>
            <a:spLocks noChangeArrowheads="1"/>
          </p:cNvSpPr>
          <p:nvPr/>
        </p:nvSpPr>
        <p:spPr bwMode="auto">
          <a:xfrm>
            <a:off x="8802295" y="875751"/>
            <a:ext cx="406730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en-US" sz="1800" b="1" dirty="0">
                <a:solidFill>
                  <a:srgbClr val="0000FF"/>
                </a:solidFill>
                <a:latin typeface="ArialMT" charset="0"/>
              </a:rPr>
              <a:t>Local</a:t>
            </a:r>
            <a:r>
              <a:rPr lang="en-US" altLang="en-US" sz="1800" b="1">
                <a:solidFill>
                  <a:srgbClr val="0000FF"/>
                </a:solidFill>
                <a:latin typeface="ArialMT" charset="0"/>
              </a:rPr>
              <a:t>: Afternoon Hands-on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n-US" sz="1800" b="1" dirty="0">
              <a:solidFill>
                <a:srgbClr val="0000FF"/>
              </a:solidFill>
              <a:latin typeface="ArialMT" charset="0"/>
            </a:endParaRPr>
          </a:p>
        </p:txBody>
      </p:sp>
      <p:sp>
        <p:nvSpPr>
          <p:cNvPr id="125961" name="Rectangle 13"/>
          <p:cNvSpPr>
            <a:spLocks noChangeArrowheads="1"/>
          </p:cNvSpPr>
          <p:nvPr/>
        </p:nvSpPr>
        <p:spPr bwMode="auto">
          <a:xfrm>
            <a:off x="8801045" y="3375481"/>
            <a:ext cx="347186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7030A0"/>
                </a:solidFill>
                <a:latin typeface="ArialMT" charset="0"/>
              </a:rPr>
              <a:t>Common: Afternoon at 16:00 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7030A0"/>
                </a:solidFill>
                <a:latin typeface="ArialMT" charset="0"/>
              </a:rPr>
              <a:t>Video-Conference</a:t>
            </a:r>
          </a:p>
        </p:txBody>
      </p:sp>
      <p:pic>
        <p:nvPicPr>
          <p:cNvPr id="125962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870535" y="1223995"/>
            <a:ext cx="3072118" cy="2151486"/>
          </a:xfrm>
          <a:noFill/>
        </p:spPr>
      </p:pic>
      <p:sp>
        <p:nvSpPr>
          <p:cNvPr id="14" name="Rectangle 10"/>
          <p:cNvSpPr>
            <a:spLocks noChangeArrowheads="1"/>
          </p:cNvSpPr>
          <p:nvPr/>
        </p:nvSpPr>
        <p:spPr bwMode="auto">
          <a:xfrm>
            <a:off x="5492386" y="3366020"/>
            <a:ext cx="251447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0000FF"/>
                </a:solidFill>
                <a:latin typeface="ArialMT" charset="0"/>
              </a:rPr>
              <a:t>Local: </a:t>
            </a:r>
            <a:r>
              <a:rPr lang="en-US" altLang="en-US" sz="1800" b="1">
                <a:solidFill>
                  <a:srgbClr val="0000FF"/>
                </a:solidFill>
                <a:latin typeface="ArialMT" charset="0"/>
              </a:rPr>
              <a:t>Morning Visits</a:t>
            </a:r>
            <a:endParaRPr lang="en-US" altLang="en-US" sz="1800" b="1" dirty="0">
              <a:solidFill>
                <a:srgbClr val="0000FF"/>
              </a:solidFill>
              <a:latin typeface="ArialMT" charset="0"/>
            </a:endParaRPr>
          </a:p>
        </p:txBody>
      </p:sp>
      <p:sp>
        <p:nvSpPr>
          <p:cNvPr id="15" name="Rectangle 3">
            <a:extLst>
              <a:ext uri="{FF2B5EF4-FFF2-40B4-BE49-F238E27FC236}">
                <a16:creationId xmlns:a16="http://schemas.microsoft.com/office/drawing/2014/main" id="{E334C8FA-EE28-0646-829F-EF5B191224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4799" y="1764166"/>
            <a:ext cx="5068972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2000" dirty="0">
                <a:solidFill>
                  <a:srgbClr val="0000FF"/>
                </a:solidFill>
                <a:latin typeface="+mn-lt"/>
              </a:rPr>
              <a:t>Every year, mid-February to mid-April</a:t>
            </a:r>
          </a:p>
          <a:p>
            <a:r>
              <a:rPr lang="en-US" altLang="en-US" sz="2000" dirty="0">
                <a:solidFill>
                  <a:srgbClr val="0000FF"/>
                </a:solidFill>
                <a:latin typeface="+mn-lt"/>
              </a:rPr>
              <a:t>school-children (15-19 year old)</a:t>
            </a:r>
          </a:p>
          <a:p>
            <a:r>
              <a:rPr lang="en-US" altLang="en-US" sz="2000" dirty="0">
                <a:solidFill>
                  <a:srgbClr val="0000FF"/>
                </a:solidFill>
                <a:latin typeface="+mn-lt"/>
              </a:rPr>
              <a:t>are invited </a:t>
            </a:r>
            <a:r>
              <a:rPr lang="en-US" altLang="en-US" sz="2000" dirty="0">
                <a:solidFill>
                  <a:srgbClr val="7030A0"/>
                </a:solidFill>
                <a:latin typeface="+mn-lt"/>
              </a:rPr>
              <a:t>at/by</a:t>
            </a:r>
            <a:r>
              <a:rPr lang="en-US" altLang="en-US" sz="2000" dirty="0">
                <a:solidFill>
                  <a:srgbClr val="0000FF"/>
                </a:solidFill>
                <a:latin typeface="+mn-lt"/>
              </a:rPr>
              <a:t> an institute of their area.</a:t>
            </a:r>
          </a:p>
        </p:txBody>
      </p:sp>
      <p:sp>
        <p:nvSpPr>
          <p:cNvPr id="17" name="Rectangle 13"/>
          <p:cNvSpPr>
            <a:spLocks noChangeArrowheads="1"/>
          </p:cNvSpPr>
          <p:nvPr/>
        </p:nvSpPr>
        <p:spPr bwMode="auto">
          <a:xfrm>
            <a:off x="215342" y="1311869"/>
            <a:ext cx="522460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000" dirty="0">
                <a:solidFill>
                  <a:srgbClr val="7030A0"/>
                </a:solidFill>
                <a:latin typeface="+mn-lt"/>
              </a:rPr>
              <a:t>Adapted online/zoom due to </a:t>
            </a:r>
            <a:r>
              <a:rPr lang="en-US" altLang="en-US" sz="2000" dirty="0" err="1">
                <a:solidFill>
                  <a:srgbClr val="7030A0"/>
                </a:solidFill>
                <a:latin typeface="+mn-lt"/>
              </a:rPr>
              <a:t>covid</a:t>
            </a:r>
            <a:r>
              <a:rPr lang="en-US" altLang="en-US" sz="2000" dirty="0">
                <a:solidFill>
                  <a:srgbClr val="7030A0"/>
                </a:solidFill>
                <a:latin typeface="+mn-lt"/>
              </a:rPr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CFEBF-496D-1D49-9C03-DD4223264047}" type="slidenum">
              <a:rPr lang="en-US" smtClean="0"/>
              <a:t>6</a:t>
            </a:fld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BE92B7D-F6B2-CA4B-B392-8624F2A37A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12651" y="2848955"/>
            <a:ext cx="3409088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110000"/>
              </a:lnSpc>
            </a:pPr>
            <a:r>
              <a:rPr lang="en-US" altLang="en-US" dirty="0">
                <a:solidFill>
                  <a:srgbClr val="7030A0"/>
                </a:solidFill>
                <a:latin typeface="+mn-lt"/>
              </a:rPr>
              <a:t>2-5 institutes per day performing </a:t>
            </a:r>
          </a:p>
          <a:p>
            <a:pPr eaLnBrk="1" hangingPunct="1">
              <a:lnSpc>
                <a:spcPct val="110000"/>
              </a:lnSpc>
            </a:pPr>
            <a:r>
              <a:rPr lang="en-US" altLang="en-US" dirty="0">
                <a:solidFill>
                  <a:srgbClr val="7030A0"/>
                </a:solidFill>
                <a:latin typeface="+mn-lt"/>
              </a:rPr>
              <a:t>the same </a:t>
            </a:r>
            <a:r>
              <a:rPr lang="en-US" altLang="en-US" dirty="0" err="1">
                <a:solidFill>
                  <a:srgbClr val="7030A0"/>
                </a:solidFill>
                <a:latin typeface="+mn-lt"/>
              </a:rPr>
              <a:t>programme</a:t>
            </a:r>
            <a:r>
              <a:rPr lang="en-US" altLang="en-US" dirty="0">
                <a:solidFill>
                  <a:srgbClr val="7030A0"/>
                </a:solidFill>
                <a:latin typeface="+mn-lt"/>
              </a:rPr>
              <a:t> </a:t>
            </a:r>
          </a:p>
        </p:txBody>
      </p:sp>
      <p:sp>
        <p:nvSpPr>
          <p:cNvPr id="19" name="Rectangle 15">
            <a:extLst>
              <a:ext uri="{FF2B5EF4-FFF2-40B4-BE49-F238E27FC236}">
                <a16:creationId xmlns:a16="http://schemas.microsoft.com/office/drawing/2014/main" id="{0BE92B7D-F6B2-CA4B-B392-8624F2A37A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9901" y="808168"/>
            <a:ext cx="3022429" cy="404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110000"/>
              </a:lnSpc>
            </a:pPr>
            <a:r>
              <a:rPr lang="en-US" altLang="en-US" sz="2000" b="1" dirty="0">
                <a:solidFill>
                  <a:srgbClr val="7030A0"/>
                </a:solidFill>
              </a:rPr>
              <a:t>Scientists for a day !!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B98E52D7-F6C8-4F35-8F1C-DE4EA502E52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39667"/>
            <a:ext cx="12192000" cy="648393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8693EE71-6FEC-4DFE-AA7A-8003375A5B8A}"/>
              </a:ext>
            </a:extLst>
          </p:cNvPr>
          <p:cNvSpPr txBox="1"/>
          <p:nvPr/>
        </p:nvSpPr>
        <p:spPr>
          <a:xfrm>
            <a:off x="3548414" y="6365234"/>
            <a:ext cx="21103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62571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Slide </a:t>
            </a:r>
            <a:r>
              <a:rPr lang="en-US" sz="2000" noProof="0" dirty="0">
                <a:solidFill>
                  <a:prstClr val="white"/>
                </a:solidFill>
                <a:latin typeface="Calibri" panose="020F0502020204030204"/>
              </a:rPr>
              <a:t>11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1BF6972-2B8A-44A2-8496-E478458EEECF}"/>
              </a:ext>
            </a:extLst>
          </p:cNvPr>
          <p:cNvSpPr txBox="1"/>
          <p:nvPr/>
        </p:nvSpPr>
        <p:spPr>
          <a:xfrm>
            <a:off x="5263771" y="6365234"/>
            <a:ext cx="36616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62571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dirty="0" err="1">
                <a:solidFill>
                  <a:prstClr val="white"/>
                </a:solidFill>
                <a:latin typeface="Calibri" panose="020F0502020204030204"/>
              </a:rPr>
              <a:t>Panagiota</a:t>
            </a:r>
            <a:r>
              <a:rPr lang="en-US" sz="2000" dirty="0">
                <a:solidFill>
                  <a:prstClr val="white"/>
                </a:solidFill>
                <a:latin typeface="Calibri" panose="020F0502020204030204"/>
              </a:rPr>
              <a:t> Foka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AA7BB66-F0A5-4DD4-89C5-E1F6B2B2BB46}"/>
              </a:ext>
            </a:extLst>
          </p:cNvPr>
          <p:cNvSpPr txBox="1"/>
          <p:nvPr/>
        </p:nvSpPr>
        <p:spPr>
          <a:xfrm>
            <a:off x="0" y="6365234"/>
            <a:ext cx="2986814" cy="40011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162571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IAEA-CN301-059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227121" y="5683080"/>
            <a:ext cx="5519386" cy="534815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platzhalter 2">
            <a:extLst>
              <a:ext uri="{FF2B5EF4-FFF2-40B4-BE49-F238E27FC236}">
                <a16:creationId xmlns:a16="http://schemas.microsoft.com/office/drawing/2014/main" id="{9425F949-8C52-104A-8CE1-7B5F08823670}"/>
              </a:ext>
            </a:extLst>
          </p:cNvPr>
          <p:cNvSpPr txBox="1">
            <a:spLocks/>
          </p:cNvSpPr>
          <p:nvPr/>
        </p:nvSpPr>
        <p:spPr>
          <a:xfrm>
            <a:off x="92517" y="3645997"/>
            <a:ext cx="5391989" cy="2514793"/>
          </a:xfrm>
          <a:prstGeom prst="rect">
            <a:avLst/>
          </a:prstGeom>
        </p:spPr>
        <p:txBody>
          <a:bodyPr/>
          <a:lstStyle>
            <a:lvl1pPr marL="182563" indent="-182563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  <a:lvl2pPr marL="4000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110563" indent="-110563">
              <a:lnSpc>
                <a:spcPct val="90000"/>
              </a:lnSpc>
              <a:spcAft>
                <a:spcPts val="600"/>
              </a:spcAft>
              <a:buNone/>
            </a:pPr>
            <a:r>
              <a:rPr lang="en-US" altLang="de-DE" sz="2000" b="1" u="sng" dirty="0">
                <a:solidFill>
                  <a:srgbClr val="002E6F"/>
                </a:solidFill>
                <a:latin typeface="+mn-lt"/>
                <a:sym typeface="Wingdings" pitchFamily="2" charset="2"/>
              </a:rPr>
              <a:t>LOCAL TIME:	</a:t>
            </a:r>
            <a:r>
              <a:rPr lang="en-US" altLang="en-US" sz="2000" b="1" u="sng" dirty="0">
                <a:solidFill>
                  <a:srgbClr val="002E6F"/>
                </a:solidFill>
                <a:latin typeface="+mn-lt"/>
              </a:rPr>
              <a:t>ACTIVITY</a:t>
            </a:r>
            <a:endParaRPr lang="en-US" altLang="de-DE" sz="2000" b="1" u="sng" dirty="0">
              <a:solidFill>
                <a:srgbClr val="002E6F"/>
              </a:solidFill>
              <a:latin typeface="+mn-lt"/>
              <a:sym typeface="Wingdings" pitchFamily="2" charset="2"/>
            </a:endParaRPr>
          </a:p>
          <a:p>
            <a:pPr marL="110563" indent="-110563">
              <a:lnSpc>
                <a:spcPct val="90000"/>
              </a:lnSpc>
              <a:spcBef>
                <a:spcPts val="0"/>
              </a:spcBef>
              <a:buNone/>
            </a:pPr>
            <a:r>
              <a:rPr lang="en-US" altLang="de-DE" sz="2000" dirty="0">
                <a:latin typeface="+mn-lt"/>
                <a:sym typeface="Wingdings" pitchFamily="2" charset="2"/>
              </a:rPr>
              <a:t>  </a:t>
            </a:r>
            <a:r>
              <a:rPr lang="en-US" altLang="de-DE" sz="2000" b="1" dirty="0">
                <a:solidFill>
                  <a:srgbClr val="002E6F"/>
                </a:solidFill>
                <a:latin typeface="+mn-lt"/>
                <a:sym typeface="Wingdings" pitchFamily="2" charset="2"/>
              </a:rPr>
              <a:t>8:30 -   9:00</a:t>
            </a:r>
            <a:r>
              <a:rPr lang="en-US" altLang="de-DE" sz="2000" dirty="0">
                <a:latin typeface="+mn-lt"/>
                <a:sym typeface="Wingdings" pitchFamily="2" charset="2"/>
              </a:rPr>
              <a:t>	</a:t>
            </a:r>
            <a:r>
              <a:rPr lang="en-US" altLang="en-US" sz="2000" dirty="0">
                <a:solidFill>
                  <a:srgbClr val="0000FF"/>
                </a:solidFill>
                <a:latin typeface="+mn-lt"/>
              </a:rPr>
              <a:t>Registration and Welcome </a:t>
            </a:r>
          </a:p>
          <a:p>
            <a:pPr marL="110563" indent="-110563">
              <a:lnSpc>
                <a:spcPct val="90000"/>
              </a:lnSpc>
              <a:spcBef>
                <a:spcPts val="0"/>
              </a:spcBef>
              <a:buNone/>
            </a:pPr>
            <a:r>
              <a:rPr lang="en-US" altLang="de-DE" sz="2000" dirty="0">
                <a:solidFill>
                  <a:srgbClr val="0000FF"/>
                </a:solidFill>
                <a:latin typeface="+mn-lt"/>
                <a:sym typeface="Wingdings" pitchFamily="2" charset="2"/>
              </a:rPr>
              <a:t>	</a:t>
            </a:r>
            <a:r>
              <a:rPr lang="en-US" altLang="de-DE" sz="2000" b="1" dirty="0">
                <a:solidFill>
                  <a:srgbClr val="002E6F"/>
                </a:solidFill>
                <a:latin typeface="+mn-lt"/>
                <a:sym typeface="Wingdings" pitchFamily="2" charset="2"/>
              </a:rPr>
              <a:t>9:00 - 10:00</a:t>
            </a:r>
            <a:r>
              <a:rPr lang="en-US" altLang="de-DE" sz="2000" dirty="0">
                <a:latin typeface="+mn-lt"/>
                <a:sym typeface="Wingdings" pitchFamily="2" charset="2"/>
              </a:rPr>
              <a:t>	</a:t>
            </a:r>
            <a:r>
              <a:rPr lang="en-US" altLang="en-US" sz="2000" dirty="0">
                <a:solidFill>
                  <a:srgbClr val="0000FF"/>
                </a:solidFill>
                <a:latin typeface="+mn-lt"/>
              </a:rPr>
              <a:t>Introductory lectures</a:t>
            </a:r>
            <a:endParaRPr lang="en-US" altLang="de-DE" sz="2000" dirty="0">
              <a:latin typeface="+mn-lt"/>
              <a:sym typeface="Wingdings" pitchFamily="2" charset="2"/>
            </a:endParaRPr>
          </a:p>
          <a:p>
            <a:pPr marL="110563" indent="-110563">
              <a:spcBef>
                <a:spcPts val="0"/>
              </a:spcBef>
              <a:buFontTx/>
              <a:buNone/>
            </a:pPr>
            <a:r>
              <a:rPr lang="en-US" altLang="de-DE" sz="2000" b="1" dirty="0">
                <a:solidFill>
                  <a:srgbClr val="002E6F"/>
                </a:solidFill>
                <a:latin typeface="+mn-lt"/>
                <a:sym typeface="Wingdings" pitchFamily="2" charset="2"/>
              </a:rPr>
              <a:t>10:30 - 11:30</a:t>
            </a:r>
            <a:r>
              <a:rPr lang="en-US" altLang="de-DE" sz="2000" dirty="0">
                <a:latin typeface="+mn-lt"/>
                <a:sym typeface="Wingdings" pitchFamily="2" charset="2"/>
              </a:rPr>
              <a:t>	</a:t>
            </a:r>
            <a:r>
              <a:rPr lang="en-US" altLang="en-US" sz="2000" dirty="0">
                <a:solidFill>
                  <a:srgbClr val="0000FF"/>
                </a:solidFill>
                <a:latin typeface="+mn-lt"/>
              </a:rPr>
              <a:t>Visit of a lab or experiment</a:t>
            </a:r>
          </a:p>
          <a:p>
            <a:pPr marL="110563" indent="-110563">
              <a:lnSpc>
                <a:spcPct val="90000"/>
              </a:lnSpc>
              <a:spcBef>
                <a:spcPts val="0"/>
              </a:spcBef>
              <a:buNone/>
            </a:pPr>
            <a:r>
              <a:rPr lang="en-US" altLang="de-DE" sz="2000" b="1" dirty="0">
                <a:solidFill>
                  <a:srgbClr val="002E6F"/>
                </a:solidFill>
                <a:latin typeface="+mn-lt"/>
                <a:sym typeface="Wingdings" pitchFamily="2" charset="2"/>
              </a:rPr>
              <a:t>12:00 - 13:00</a:t>
            </a:r>
            <a:r>
              <a:rPr lang="en-US" altLang="de-DE" sz="2000" dirty="0">
                <a:latin typeface="+mn-lt"/>
                <a:sym typeface="Wingdings" pitchFamily="2" charset="2"/>
              </a:rPr>
              <a:t>	</a:t>
            </a:r>
            <a:r>
              <a:rPr lang="en-US" altLang="en-US" sz="2000" dirty="0">
                <a:solidFill>
                  <a:srgbClr val="0000FF"/>
                </a:solidFill>
                <a:latin typeface="+mn-lt"/>
              </a:rPr>
              <a:t>Lunch</a:t>
            </a:r>
          </a:p>
          <a:p>
            <a:pPr marL="110563" indent="-110563">
              <a:lnSpc>
                <a:spcPct val="90000"/>
              </a:lnSpc>
              <a:spcBef>
                <a:spcPts val="0"/>
              </a:spcBef>
              <a:buNone/>
            </a:pPr>
            <a:r>
              <a:rPr lang="en-US" altLang="de-DE" sz="2000" b="1" dirty="0">
                <a:solidFill>
                  <a:srgbClr val="002E6F"/>
                </a:solidFill>
                <a:latin typeface="+mn-lt"/>
                <a:sym typeface="Wingdings" pitchFamily="2" charset="2"/>
              </a:rPr>
              <a:t>13:00 - 15:00</a:t>
            </a:r>
            <a:r>
              <a:rPr lang="en-US" altLang="de-DE" sz="2000" dirty="0">
                <a:latin typeface="+mn-lt"/>
                <a:sym typeface="Wingdings" pitchFamily="2" charset="2"/>
              </a:rPr>
              <a:t>	</a:t>
            </a:r>
            <a:r>
              <a:rPr lang="en-US" altLang="en-US" sz="2000" dirty="0">
                <a:solidFill>
                  <a:srgbClr val="0000FF"/>
                </a:solidFill>
                <a:latin typeface="+mn-lt"/>
              </a:rPr>
              <a:t>Hands-on session</a:t>
            </a:r>
          </a:p>
          <a:p>
            <a:pPr marL="110563" indent="-110563">
              <a:spcBef>
                <a:spcPts val="0"/>
              </a:spcBef>
              <a:buFontTx/>
              <a:buNone/>
            </a:pPr>
            <a:r>
              <a:rPr lang="en-US" altLang="de-DE" sz="2000" b="1" dirty="0">
                <a:solidFill>
                  <a:srgbClr val="002E6F"/>
                </a:solidFill>
                <a:latin typeface="+mn-lt"/>
                <a:sym typeface="Wingdings" pitchFamily="2" charset="2"/>
              </a:rPr>
              <a:t>15:00 - 16:00</a:t>
            </a:r>
            <a:r>
              <a:rPr lang="en-US" altLang="de-DE" sz="2000" dirty="0">
                <a:latin typeface="+mn-lt"/>
                <a:sym typeface="Wingdings" pitchFamily="2" charset="2"/>
              </a:rPr>
              <a:t>	</a:t>
            </a:r>
            <a:r>
              <a:rPr lang="en-US" altLang="de-DE" sz="2000" dirty="0">
                <a:solidFill>
                  <a:srgbClr val="0000FF"/>
                </a:solidFill>
                <a:latin typeface="+mn-lt"/>
                <a:sym typeface="Wingdings" pitchFamily="2" charset="2"/>
              </a:rPr>
              <a:t>D</a:t>
            </a:r>
            <a:r>
              <a:rPr lang="en-US" altLang="en-US" sz="2000" dirty="0">
                <a:solidFill>
                  <a:srgbClr val="0000FF"/>
                </a:solidFill>
                <a:latin typeface="+mn-lt"/>
              </a:rPr>
              <a:t>iscuss results locally</a:t>
            </a:r>
          </a:p>
          <a:p>
            <a:pPr marL="110563" indent="-110563">
              <a:lnSpc>
                <a:spcPct val="90000"/>
              </a:lnSpc>
              <a:spcBef>
                <a:spcPts val="0"/>
              </a:spcBef>
              <a:buNone/>
            </a:pPr>
            <a:r>
              <a:rPr lang="en-US" altLang="de-DE" sz="2000" b="1" dirty="0">
                <a:solidFill>
                  <a:srgbClr val="002E6F"/>
                </a:solidFill>
                <a:latin typeface="+mn-lt"/>
                <a:sym typeface="Wingdings" pitchFamily="2" charset="2"/>
              </a:rPr>
              <a:t>16:00 - 17:00</a:t>
            </a:r>
            <a:r>
              <a:rPr lang="en-US" altLang="de-DE" sz="2000" dirty="0">
                <a:latin typeface="+mn-lt"/>
                <a:sym typeface="Wingdings" pitchFamily="2" charset="2"/>
              </a:rPr>
              <a:t>	</a:t>
            </a:r>
            <a:r>
              <a:rPr lang="en-US" altLang="de-DE" sz="2000" b="1" dirty="0">
                <a:solidFill>
                  <a:srgbClr val="7030A0"/>
                </a:solidFill>
                <a:latin typeface="+mn-lt"/>
                <a:sym typeface="Wingdings" pitchFamily="2" charset="2"/>
              </a:rPr>
              <a:t>Common </a:t>
            </a:r>
            <a:r>
              <a:rPr lang="en-US" altLang="en-US" sz="2000" b="1" dirty="0">
                <a:solidFill>
                  <a:srgbClr val="7030A0"/>
                </a:solidFill>
                <a:latin typeface="+mn-lt"/>
              </a:rPr>
              <a:t>Video Conference</a:t>
            </a:r>
          </a:p>
          <a:p>
            <a:pPr eaLnBrk="1" hangingPunct="1">
              <a:lnSpc>
                <a:spcPct val="80000"/>
              </a:lnSpc>
            </a:pPr>
            <a:endParaRPr lang="de-DE" altLang="de-DE" sz="300" b="1" dirty="0"/>
          </a:p>
          <a:p>
            <a:pPr eaLnBrk="1" hangingPunct="1">
              <a:lnSpc>
                <a:spcPct val="80000"/>
              </a:lnSpc>
            </a:pPr>
            <a:endParaRPr lang="de-DE" altLang="de-DE" sz="800" b="1" dirty="0"/>
          </a:p>
          <a:p>
            <a:pPr eaLnBrk="1" hangingPunct="1">
              <a:lnSpc>
                <a:spcPct val="80000"/>
              </a:lnSpc>
            </a:pPr>
            <a:endParaRPr lang="de-DE" altLang="de-DE" sz="800" b="1" dirty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de-DE" altLang="de-DE" sz="800" b="1" dirty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de-DE" altLang="de-DE" sz="300" dirty="0"/>
          </a:p>
        </p:txBody>
      </p:sp>
      <p:sp>
        <p:nvSpPr>
          <p:cNvPr id="24" name="Rounded Rectangle 23"/>
          <p:cNvSpPr/>
          <p:nvPr/>
        </p:nvSpPr>
        <p:spPr>
          <a:xfrm>
            <a:off x="5658793" y="5704852"/>
            <a:ext cx="5519386" cy="534815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5955" name="Picture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54476" y="3955879"/>
            <a:ext cx="2994538" cy="224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5957" name="Picture 9" descr="../Downloads/p10.pn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25396" y="3975892"/>
            <a:ext cx="3085022" cy="226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Rectangle 4"/>
          <p:cNvSpPr>
            <a:spLocks noChangeArrowheads="1"/>
          </p:cNvSpPr>
          <p:nvPr/>
        </p:nvSpPr>
        <p:spPr bwMode="auto">
          <a:xfrm>
            <a:off x="1981241" y="50584"/>
            <a:ext cx="895636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3600" b="1" dirty="0">
                <a:solidFill>
                  <a:srgbClr val="0000FF"/>
                </a:solidFill>
                <a:latin typeface="ArialMT" charset="0"/>
              </a:rPr>
              <a:t>PTMC: Typical </a:t>
            </a:r>
            <a:r>
              <a:rPr lang="en-US" altLang="en-US" sz="3600" b="1" dirty="0" err="1">
                <a:solidFill>
                  <a:srgbClr val="0000FF"/>
                </a:solidFill>
                <a:latin typeface="ArialMT" charset="0"/>
              </a:rPr>
              <a:t>MasterClass</a:t>
            </a:r>
            <a:r>
              <a:rPr lang="en-US" altLang="en-US" sz="3600" b="1" dirty="0">
                <a:solidFill>
                  <a:srgbClr val="0000FF"/>
                </a:solidFill>
                <a:latin typeface="ArialMT" charset="0"/>
              </a:rPr>
              <a:t> Day Agenda</a:t>
            </a:r>
          </a:p>
        </p:txBody>
      </p:sp>
      <p:sp>
        <p:nvSpPr>
          <p:cNvPr id="25" name="Rectangle 24"/>
          <p:cNvSpPr/>
          <p:nvPr/>
        </p:nvSpPr>
        <p:spPr>
          <a:xfrm>
            <a:off x="0" y="6239666"/>
            <a:ext cx="12192000" cy="63617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1126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3674" y="3919047"/>
            <a:ext cx="6098326" cy="293895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29" y="0"/>
            <a:ext cx="5988445" cy="68580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942576" y="500178"/>
            <a:ext cx="6096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>
              <a:spcAft>
                <a:spcPts val="0"/>
              </a:spcAft>
              <a:buFont typeface="Times New Roman" charset="0"/>
              <a:buChar char="-"/>
            </a:pPr>
            <a:r>
              <a:rPr lang="en-GB" dirty="0">
                <a:solidFill>
                  <a:srgbClr val="0070C0"/>
                </a:solidFill>
                <a:ea typeface="Calibri" charset="0"/>
              </a:rPr>
              <a:t>Contact school/teachers (during week days) or announce via proper channels and social media (on Saturday)</a:t>
            </a:r>
          </a:p>
          <a:p>
            <a:pPr marL="342900" lvl="0" indent="-342900">
              <a:spcAft>
                <a:spcPts val="0"/>
              </a:spcAft>
              <a:buFont typeface="Times New Roman" charset="0"/>
              <a:buChar char="-"/>
            </a:pPr>
            <a:r>
              <a:rPr lang="en-GB" dirty="0">
                <a:solidFill>
                  <a:srgbClr val="0070C0"/>
                </a:solidFill>
                <a:ea typeface="Calibri" charset="0"/>
              </a:rPr>
              <a:t>Organise room (and lunch) at the institute or zoom</a:t>
            </a:r>
          </a:p>
          <a:p>
            <a:pPr marL="342900" lvl="0" indent="-342900">
              <a:spcAft>
                <a:spcPts val="0"/>
              </a:spcAft>
              <a:buFont typeface="Times New Roman" charset="0"/>
              <a:buChar char="-"/>
            </a:pPr>
            <a:endParaRPr lang="en-GB" dirty="0">
              <a:solidFill>
                <a:srgbClr val="0070C0"/>
              </a:solidFill>
              <a:ea typeface="Calibri" charset="0"/>
            </a:endParaRPr>
          </a:p>
          <a:p>
            <a:pPr marL="342900" lvl="0" indent="-342900">
              <a:spcAft>
                <a:spcPts val="0"/>
              </a:spcAft>
              <a:buFont typeface="Times New Roman" charset="0"/>
              <a:buChar char="-"/>
            </a:pPr>
            <a:r>
              <a:rPr lang="en-GB" dirty="0">
                <a:solidFill>
                  <a:srgbClr val="0070C0"/>
                </a:solidFill>
                <a:ea typeface="Calibri" charset="0"/>
              </a:rPr>
              <a:t>Lectures in the morning</a:t>
            </a:r>
          </a:p>
          <a:p>
            <a:pPr marL="342900" indent="-342900">
              <a:buFont typeface="Times New Roman" charset="0"/>
              <a:buChar char="-"/>
            </a:pPr>
            <a:r>
              <a:rPr lang="en-GB" dirty="0">
                <a:solidFill>
                  <a:srgbClr val="0070C0"/>
                </a:solidFill>
                <a:ea typeface="Calibri" charset="0"/>
              </a:rPr>
              <a:t>Connect to virtual visits to existing therapy centres guided by their experts</a:t>
            </a:r>
          </a:p>
          <a:p>
            <a:pPr marL="342900" lvl="0" indent="-342900">
              <a:spcAft>
                <a:spcPts val="0"/>
              </a:spcAft>
              <a:buFont typeface="Times New Roman" charset="0"/>
              <a:buChar char="-"/>
            </a:pPr>
            <a:r>
              <a:rPr lang="en-GB" dirty="0">
                <a:solidFill>
                  <a:srgbClr val="0070C0"/>
                </a:solidFill>
                <a:ea typeface="Calibri" charset="0"/>
              </a:rPr>
              <a:t>Hands-on in the afternoon</a:t>
            </a:r>
          </a:p>
          <a:p>
            <a:pPr marL="342900" lvl="0" indent="-342900">
              <a:spcAft>
                <a:spcPts val="0"/>
              </a:spcAft>
              <a:buFont typeface="Times New Roman" charset="0"/>
              <a:buChar char="-"/>
            </a:pPr>
            <a:r>
              <a:rPr lang="en-GB" dirty="0">
                <a:solidFill>
                  <a:srgbClr val="0070C0"/>
                </a:solidFill>
                <a:ea typeface="Calibri" charset="0"/>
              </a:rPr>
              <a:t>Prepare students’ presentations and discussions of their results locally</a:t>
            </a:r>
          </a:p>
          <a:p>
            <a:pPr marL="342900" lvl="0" indent="-342900">
              <a:spcAft>
                <a:spcPts val="0"/>
              </a:spcAft>
              <a:buFont typeface="Times New Roman" charset="0"/>
              <a:buChar char="-"/>
            </a:pPr>
            <a:r>
              <a:rPr lang="en-GB" dirty="0">
                <a:solidFill>
                  <a:srgbClr val="0070C0"/>
                </a:solidFill>
                <a:ea typeface="Calibri" charset="0"/>
              </a:rPr>
              <a:t>Connect to common video-conference</a:t>
            </a:r>
          </a:p>
          <a:p>
            <a:pPr marL="342900" lvl="0" indent="-342900">
              <a:spcAft>
                <a:spcPts val="0"/>
              </a:spcAft>
              <a:buFont typeface="Times New Roman" charset="0"/>
              <a:buChar char="-"/>
            </a:pPr>
            <a:r>
              <a:rPr lang="en-GB" dirty="0">
                <a:solidFill>
                  <a:srgbClr val="0070C0"/>
                </a:solidFill>
                <a:ea typeface="Calibri" charset="0"/>
              </a:rPr>
              <a:t>Finish with Quiz  </a:t>
            </a:r>
          </a:p>
        </p:txBody>
      </p:sp>
      <p:sp>
        <p:nvSpPr>
          <p:cNvPr id="8" name="Rectangle 7"/>
          <p:cNvSpPr/>
          <p:nvPr/>
        </p:nvSpPr>
        <p:spPr>
          <a:xfrm>
            <a:off x="7958057" y="0"/>
            <a:ext cx="236955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altLang="en-US" sz="3200" b="1" dirty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Check List </a:t>
            </a:r>
          </a:p>
        </p:txBody>
      </p:sp>
    </p:spTree>
    <p:extLst>
      <p:ext uri="{BB962C8B-B14F-4D97-AF65-F5344CB8AC3E}">
        <p14:creationId xmlns:p14="http://schemas.microsoft.com/office/powerpoint/2010/main" val="13114372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93A9E-C768-4E41-B3A1-AD51A73D1C5A}" type="datetime1">
              <a:rPr lang="it-IT" smtClean="0"/>
              <a:t>05/07/23</a:t>
            </a:fld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8</a:t>
            </a:fld>
            <a:endParaRPr lang="it-IT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2B2E386-0A46-4CF7-8A00-6AE46AA578D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39667"/>
            <a:ext cx="12192000" cy="64839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3A20FFD-07B2-4EAF-8357-DF2BF9894D4E}"/>
              </a:ext>
            </a:extLst>
          </p:cNvPr>
          <p:cNvSpPr txBox="1"/>
          <p:nvPr/>
        </p:nvSpPr>
        <p:spPr>
          <a:xfrm>
            <a:off x="3548414" y="6365234"/>
            <a:ext cx="21103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62571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Slide </a:t>
            </a:r>
            <a:r>
              <a:rPr lang="en-US" sz="2000" dirty="0">
                <a:solidFill>
                  <a:prstClr val="white"/>
                </a:solidFill>
                <a:latin typeface="Calibri" panose="020F0502020204030204"/>
              </a:rPr>
              <a:t>2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B5FD670-58E5-4B24-98DA-DAAB57737B5E}"/>
              </a:ext>
            </a:extLst>
          </p:cNvPr>
          <p:cNvSpPr txBox="1"/>
          <p:nvPr/>
        </p:nvSpPr>
        <p:spPr>
          <a:xfrm>
            <a:off x="5263771" y="6365234"/>
            <a:ext cx="36616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62571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dirty="0" err="1">
                <a:solidFill>
                  <a:prstClr val="white"/>
                </a:solidFill>
                <a:latin typeface="Calibri" panose="020F0502020204030204"/>
              </a:rPr>
              <a:t>Panagiota</a:t>
            </a:r>
            <a:r>
              <a:rPr lang="en-US" sz="2000" dirty="0">
                <a:solidFill>
                  <a:prstClr val="white"/>
                </a:solidFill>
                <a:latin typeface="Calibri" panose="020F0502020204030204"/>
              </a:rPr>
              <a:t> Foka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0D8B0B4-4FCD-49A6-BD39-B013B94839A7}"/>
              </a:ext>
            </a:extLst>
          </p:cNvPr>
          <p:cNvSpPr txBox="1"/>
          <p:nvPr/>
        </p:nvSpPr>
        <p:spPr>
          <a:xfrm>
            <a:off x="0" y="6365234"/>
            <a:ext cx="2986814" cy="40011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162571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IAEA-CN301-059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6442467" y="5689841"/>
            <a:ext cx="5519386" cy="534815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>
            <a:off x="293727" y="5672038"/>
            <a:ext cx="5519386" cy="534815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0" y="6144768"/>
            <a:ext cx="12192000" cy="7310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0" y="0"/>
            <a:ext cx="7930074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6567" y="-30769"/>
            <a:ext cx="3548439" cy="6932312"/>
          </a:xfrm>
          <a:prstGeom prst="rect">
            <a:avLst/>
          </a:prstGeom>
        </p:spPr>
      </p:pic>
      <p:sp>
        <p:nvSpPr>
          <p:cNvPr id="23" name="Rectangle 22"/>
          <p:cNvSpPr/>
          <p:nvPr/>
        </p:nvSpPr>
        <p:spPr>
          <a:xfrm>
            <a:off x="4183236" y="3261607"/>
            <a:ext cx="38097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https://</a:t>
            </a:r>
            <a:r>
              <a:rPr lang="en-US" b="1" dirty="0" err="1">
                <a:solidFill>
                  <a:srgbClr val="0070C0"/>
                </a:solidFill>
              </a:rPr>
              <a:t>indico.cern.ch</a:t>
            </a:r>
            <a:r>
              <a:rPr lang="en-US" b="1" dirty="0">
                <a:solidFill>
                  <a:srgbClr val="0070C0"/>
                </a:solidFill>
              </a:rPr>
              <a:t>/event/840212/</a:t>
            </a:r>
          </a:p>
        </p:txBody>
      </p:sp>
    </p:spTree>
    <p:extLst>
      <p:ext uri="{BB962C8B-B14F-4D97-AF65-F5344CB8AC3E}">
        <p14:creationId xmlns:p14="http://schemas.microsoft.com/office/powerpoint/2010/main" val="3207535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93A9E-C768-4E41-B3A1-AD51A73D1C5A}" type="datetime1">
              <a:rPr lang="it-IT" smtClean="0"/>
              <a:t>05/07/23</a:t>
            </a:fld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9</a:t>
            </a:fld>
            <a:endParaRPr lang="it-IT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2B2E386-0A46-4CF7-8A00-6AE46AA578D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39667"/>
            <a:ext cx="12192000" cy="64839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3A20FFD-07B2-4EAF-8357-DF2BF9894D4E}"/>
              </a:ext>
            </a:extLst>
          </p:cNvPr>
          <p:cNvSpPr txBox="1"/>
          <p:nvPr/>
        </p:nvSpPr>
        <p:spPr>
          <a:xfrm>
            <a:off x="3548414" y="6365234"/>
            <a:ext cx="21103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62571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Slide </a:t>
            </a:r>
            <a:r>
              <a:rPr lang="en-US" sz="2000" dirty="0">
                <a:solidFill>
                  <a:prstClr val="white"/>
                </a:solidFill>
                <a:latin typeface="Calibri" panose="020F0502020204030204"/>
              </a:rPr>
              <a:t>2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B5FD670-58E5-4B24-98DA-DAAB57737B5E}"/>
              </a:ext>
            </a:extLst>
          </p:cNvPr>
          <p:cNvSpPr txBox="1"/>
          <p:nvPr/>
        </p:nvSpPr>
        <p:spPr>
          <a:xfrm>
            <a:off x="5263771" y="6365234"/>
            <a:ext cx="36616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62571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dirty="0" err="1">
                <a:solidFill>
                  <a:prstClr val="white"/>
                </a:solidFill>
                <a:latin typeface="Calibri" panose="020F0502020204030204"/>
              </a:rPr>
              <a:t>Panagiota</a:t>
            </a:r>
            <a:r>
              <a:rPr lang="en-US" sz="2000" dirty="0">
                <a:solidFill>
                  <a:prstClr val="white"/>
                </a:solidFill>
                <a:latin typeface="Calibri" panose="020F0502020204030204"/>
              </a:rPr>
              <a:t> Foka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0D8B0B4-4FCD-49A6-BD39-B013B94839A7}"/>
              </a:ext>
            </a:extLst>
          </p:cNvPr>
          <p:cNvSpPr txBox="1"/>
          <p:nvPr/>
        </p:nvSpPr>
        <p:spPr>
          <a:xfrm>
            <a:off x="0" y="6365234"/>
            <a:ext cx="2986814" cy="40011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162571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IAEA-CN301-059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Calibri Light" panose="020F0302020204030204" pitchFamily="34" charset="0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6442467" y="5689841"/>
            <a:ext cx="5519386" cy="534815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>
            <a:off x="293727" y="5672038"/>
            <a:ext cx="5519386" cy="534815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0" y="6144768"/>
            <a:ext cx="12192000" cy="7310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44347" cy="6858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2467" y="30060"/>
            <a:ext cx="578605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96527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78145</TotalTime>
  <Words>2135</Words>
  <Application>Microsoft Macintosh PowerPoint</Application>
  <PresentationFormat>Widescreen</PresentationFormat>
  <Paragraphs>398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6" baseType="lpstr">
      <vt:lpstr>-webkit-system-font</vt:lpstr>
      <vt:lpstr>Arial</vt:lpstr>
      <vt:lpstr>ArialMT</vt:lpstr>
      <vt:lpstr>Calibri</vt:lpstr>
      <vt:lpstr>Calibri Light</vt:lpstr>
      <vt:lpstr>Courier New</vt:lpstr>
      <vt:lpstr>Helvetica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New PTMC and Treatment Planning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Acknowledgements PTMC 2019 pilot </vt:lpstr>
      <vt:lpstr>Acknowledgements PTMC</vt:lpstr>
      <vt:lpstr>Acknowledgements PTMC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taiwu tata</dc:creator>
  <cp:lastModifiedBy>Yiota Foka</cp:lastModifiedBy>
  <cp:revision>257</cp:revision>
  <cp:lastPrinted>2022-06-06T20:36:53Z</cp:lastPrinted>
  <dcterms:created xsi:type="dcterms:W3CDTF">2022-01-31T18:48:40Z</dcterms:created>
  <dcterms:modified xsi:type="dcterms:W3CDTF">2023-07-05T11:54:46Z</dcterms:modified>
</cp:coreProperties>
</file>