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6"/>
    <p:sldMasterId id="2147483681" r:id="rId7"/>
  </p:sldMasterIdLst>
  <p:notesMasterIdLst>
    <p:notesMasterId r:id="rId40"/>
  </p:notesMasterIdLst>
  <p:sldIdLst>
    <p:sldId id="294" r:id="rId8"/>
    <p:sldId id="961" r:id="rId9"/>
    <p:sldId id="977" r:id="rId10"/>
    <p:sldId id="1010" r:id="rId11"/>
    <p:sldId id="1006" r:id="rId12"/>
    <p:sldId id="994" r:id="rId13"/>
    <p:sldId id="995" r:id="rId14"/>
    <p:sldId id="999" r:id="rId15"/>
    <p:sldId id="998" r:id="rId16"/>
    <p:sldId id="978" r:id="rId17"/>
    <p:sldId id="1000" r:id="rId18"/>
    <p:sldId id="979" r:id="rId19"/>
    <p:sldId id="980" r:id="rId20"/>
    <p:sldId id="1008" r:id="rId21"/>
    <p:sldId id="981" r:id="rId22"/>
    <p:sldId id="982" r:id="rId23"/>
    <p:sldId id="983" r:id="rId24"/>
    <p:sldId id="1005" r:id="rId25"/>
    <p:sldId id="984" r:id="rId26"/>
    <p:sldId id="985" r:id="rId27"/>
    <p:sldId id="986" r:id="rId28"/>
    <p:sldId id="1012" r:id="rId29"/>
    <p:sldId id="991" r:id="rId30"/>
    <p:sldId id="992" r:id="rId31"/>
    <p:sldId id="988" r:id="rId32"/>
    <p:sldId id="989" r:id="rId33"/>
    <p:sldId id="1009" r:id="rId34"/>
    <p:sldId id="1002" r:id="rId35"/>
    <p:sldId id="1003" r:id="rId36"/>
    <p:sldId id="1004" r:id="rId37"/>
    <p:sldId id="258" r:id="rId38"/>
    <p:sldId id="1001" r:id="rId3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AD337F-856A-416E-98B9-4830EBE3DA38}" v="40" dt="2023-07-06T12:02:36.813"/>
    <p1510:client id="{E6612999-BFE2-4C8D-A97E-42CCE7C9FBE7}" v="5" dt="2023-07-07T00:19:37.468"/>
    <p1510:client id="{FFD103EA-B952-487A-ACDD-E7193DC926AB}" v="356" dt="2023-07-06T02:06:00.1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644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2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notesMaster" Target="notesMasters/notesMaster1.xml"/><Relationship Id="rId45" Type="http://schemas.microsoft.com/office/2015/10/relationships/revisionInfo" Target="revisionInfo.xml"/><Relationship Id="rId5" Type="http://schemas.openxmlformats.org/officeDocument/2006/relationships/customXml" Target="../customXml/item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theme" Target="theme/theme1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20" Type="http://schemas.openxmlformats.org/officeDocument/2006/relationships/slide" Target="slides/slide13.xml"/><Relationship Id="rId4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D342CB-0BB1-410C-8DB3-95D7635D01C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354B85-9039-4F0F-B2B4-59CCC651F823}">
      <dgm:prSet custT="1"/>
      <dgm:spPr/>
      <dgm:t>
        <a:bodyPr/>
        <a:lstStyle/>
        <a:p>
          <a:r>
            <a:rPr lang="en-US" sz="2000" dirty="0"/>
            <a:t>2022</a:t>
          </a:r>
        </a:p>
      </dgm:t>
    </dgm:pt>
    <dgm:pt modelId="{42B3C2B6-FF53-4B63-A7CE-CB7A0523B918}" type="parTrans" cxnId="{F6951A91-CC41-44D8-AA10-EA21CA2CD430}">
      <dgm:prSet/>
      <dgm:spPr/>
      <dgm:t>
        <a:bodyPr/>
        <a:lstStyle/>
        <a:p>
          <a:endParaRPr lang="en-US" sz="2400"/>
        </a:p>
      </dgm:t>
    </dgm:pt>
    <dgm:pt modelId="{2861D5B6-8CE4-4C0B-8EB9-6C6A9E9E3BFF}" type="sibTrans" cxnId="{F6951A91-CC41-44D8-AA10-EA21CA2CD430}">
      <dgm:prSet/>
      <dgm:spPr/>
      <dgm:t>
        <a:bodyPr/>
        <a:lstStyle/>
        <a:p>
          <a:endParaRPr lang="en-US" sz="2400"/>
        </a:p>
      </dgm:t>
    </dgm:pt>
    <dgm:pt modelId="{EDF4EA5C-CE7C-4ACB-B598-36F1F0032AAF}">
      <dgm:prSet custT="1"/>
      <dgm:spPr/>
      <dgm:t>
        <a:bodyPr/>
        <a:lstStyle/>
        <a:p>
          <a:r>
            <a:rPr lang="en-US" sz="2000" dirty="0"/>
            <a:t>2026</a:t>
          </a:r>
        </a:p>
      </dgm:t>
    </dgm:pt>
    <dgm:pt modelId="{CFEFD944-B002-4960-85B9-3D2DD030FBCB}" type="parTrans" cxnId="{492F3E14-65C0-472F-8702-AC4D87350519}">
      <dgm:prSet/>
      <dgm:spPr/>
      <dgm:t>
        <a:bodyPr/>
        <a:lstStyle/>
        <a:p>
          <a:endParaRPr lang="en-US" sz="2400"/>
        </a:p>
      </dgm:t>
    </dgm:pt>
    <dgm:pt modelId="{FCEF8469-15FD-433C-BCC3-60DC0C33A2E0}" type="sibTrans" cxnId="{492F3E14-65C0-472F-8702-AC4D87350519}">
      <dgm:prSet/>
      <dgm:spPr/>
      <dgm:t>
        <a:bodyPr/>
        <a:lstStyle/>
        <a:p>
          <a:endParaRPr lang="en-US" sz="2400"/>
        </a:p>
      </dgm:t>
    </dgm:pt>
    <dgm:pt modelId="{7D0C4D8E-3083-4B5F-B83F-3274997E91BD}">
      <dgm:prSet custT="1"/>
      <dgm:spPr/>
      <dgm:t>
        <a:bodyPr/>
        <a:lstStyle/>
        <a:p>
          <a:r>
            <a:rPr lang="en-US" sz="2000" dirty="0"/>
            <a:t>2024</a:t>
          </a:r>
        </a:p>
      </dgm:t>
    </dgm:pt>
    <dgm:pt modelId="{0A8A65C4-ED07-40B6-B38E-5B15382B6708}" type="parTrans" cxnId="{1A113667-9813-4340-8461-46C1A315C1FA}">
      <dgm:prSet/>
      <dgm:spPr/>
      <dgm:t>
        <a:bodyPr/>
        <a:lstStyle/>
        <a:p>
          <a:endParaRPr lang="en-US" sz="2400"/>
        </a:p>
      </dgm:t>
    </dgm:pt>
    <dgm:pt modelId="{F5A05D74-589C-4E22-B64E-58947BE7274D}" type="sibTrans" cxnId="{1A113667-9813-4340-8461-46C1A315C1FA}">
      <dgm:prSet/>
      <dgm:spPr/>
      <dgm:t>
        <a:bodyPr/>
        <a:lstStyle/>
        <a:p>
          <a:endParaRPr lang="en-US" sz="2400"/>
        </a:p>
      </dgm:t>
    </dgm:pt>
    <dgm:pt modelId="{7D4F0986-30AC-4F91-B7A3-F7CAD5BA8182}">
      <dgm:prSet custT="1"/>
      <dgm:spPr/>
      <dgm:t>
        <a:bodyPr/>
        <a:lstStyle/>
        <a:p>
          <a:r>
            <a:rPr lang="en-US" sz="2000" dirty="0"/>
            <a:t>2027</a:t>
          </a:r>
        </a:p>
      </dgm:t>
    </dgm:pt>
    <dgm:pt modelId="{0DC34EC3-E8D1-40CA-A843-0C1FD413FF6E}" type="parTrans" cxnId="{EBBF7DCF-DFE7-435A-87E1-FAF6FFE7D734}">
      <dgm:prSet/>
      <dgm:spPr/>
      <dgm:t>
        <a:bodyPr/>
        <a:lstStyle/>
        <a:p>
          <a:endParaRPr lang="en-US" sz="2400"/>
        </a:p>
      </dgm:t>
    </dgm:pt>
    <dgm:pt modelId="{83A67936-E7F3-48B6-ACCF-E066A8522FAD}" type="sibTrans" cxnId="{EBBF7DCF-DFE7-435A-87E1-FAF6FFE7D734}">
      <dgm:prSet/>
      <dgm:spPr/>
      <dgm:t>
        <a:bodyPr/>
        <a:lstStyle/>
        <a:p>
          <a:endParaRPr lang="en-US" sz="2400"/>
        </a:p>
      </dgm:t>
    </dgm:pt>
    <dgm:pt modelId="{CCD32FEA-016F-4382-8CC7-B8BCBFF35156}">
      <dgm:prSet custT="1"/>
      <dgm:spPr/>
      <dgm:t>
        <a:bodyPr/>
        <a:lstStyle/>
        <a:p>
          <a:r>
            <a:rPr lang="en-US" sz="2400" dirty="0"/>
            <a:t>Groundbreaking</a:t>
          </a:r>
        </a:p>
      </dgm:t>
    </dgm:pt>
    <dgm:pt modelId="{96E04972-DDF3-4454-8145-6B7B7C5D5149}" type="parTrans" cxnId="{2FF17D9F-5777-4033-ACCE-C145B770B7B6}">
      <dgm:prSet/>
      <dgm:spPr/>
      <dgm:t>
        <a:bodyPr/>
        <a:lstStyle/>
        <a:p>
          <a:endParaRPr lang="en-US" sz="2400"/>
        </a:p>
      </dgm:t>
    </dgm:pt>
    <dgm:pt modelId="{57672F60-312C-4741-ACF4-7EF2614EE0C4}" type="sibTrans" cxnId="{2FF17D9F-5777-4033-ACCE-C145B770B7B6}">
      <dgm:prSet/>
      <dgm:spPr/>
      <dgm:t>
        <a:bodyPr/>
        <a:lstStyle/>
        <a:p>
          <a:endParaRPr lang="en-US" sz="2400"/>
        </a:p>
      </dgm:t>
    </dgm:pt>
    <dgm:pt modelId="{8A920520-A6D0-4264-9E89-BC79C7EA9EF3}">
      <dgm:prSet custT="1"/>
      <dgm:spPr/>
      <dgm:t>
        <a:bodyPr/>
        <a:lstStyle/>
        <a:p>
          <a:r>
            <a:rPr lang="en-US" sz="2400" dirty="0"/>
            <a:t>IOB Opens (XRT)</a:t>
          </a:r>
        </a:p>
      </dgm:t>
    </dgm:pt>
    <dgm:pt modelId="{6EC0D43D-2633-4648-8A03-B72D21EE7ADD}" type="parTrans" cxnId="{B45E555D-677A-401D-961F-34EDB9656266}">
      <dgm:prSet/>
      <dgm:spPr/>
      <dgm:t>
        <a:bodyPr/>
        <a:lstStyle/>
        <a:p>
          <a:endParaRPr lang="en-US" sz="2400"/>
        </a:p>
      </dgm:t>
    </dgm:pt>
    <dgm:pt modelId="{E024E158-45F6-49D8-AD06-FBBC4D87F9DE}" type="sibTrans" cxnId="{B45E555D-677A-401D-961F-34EDB9656266}">
      <dgm:prSet/>
      <dgm:spPr/>
      <dgm:t>
        <a:bodyPr/>
        <a:lstStyle/>
        <a:p>
          <a:endParaRPr lang="en-US" sz="2400"/>
        </a:p>
      </dgm:t>
    </dgm:pt>
    <dgm:pt modelId="{D1C76F75-B2B1-45FE-94B2-56A8CB752F6C}">
      <dgm:prSet custT="1"/>
      <dgm:spPr/>
      <dgm:t>
        <a:bodyPr/>
        <a:lstStyle/>
        <a:p>
          <a:r>
            <a:rPr lang="en-US" sz="2400" dirty="0"/>
            <a:t>Proton ready</a:t>
          </a:r>
        </a:p>
      </dgm:t>
    </dgm:pt>
    <dgm:pt modelId="{C5803AC2-9281-4FE5-90B0-B6BB555623AF}" type="parTrans" cxnId="{298367E8-B54A-4E40-BB28-1C8CFC5F0FDB}">
      <dgm:prSet/>
      <dgm:spPr/>
      <dgm:t>
        <a:bodyPr/>
        <a:lstStyle/>
        <a:p>
          <a:endParaRPr lang="en-US" sz="2400"/>
        </a:p>
      </dgm:t>
    </dgm:pt>
    <dgm:pt modelId="{13947B75-0754-4B88-93C5-33CCA41E3AC7}" type="sibTrans" cxnId="{298367E8-B54A-4E40-BB28-1C8CFC5F0FDB}">
      <dgm:prSet/>
      <dgm:spPr/>
      <dgm:t>
        <a:bodyPr/>
        <a:lstStyle/>
        <a:p>
          <a:endParaRPr lang="en-US" sz="2400"/>
        </a:p>
      </dgm:t>
    </dgm:pt>
    <dgm:pt modelId="{FBD476C8-ECEF-4C6E-84AA-8DE50AF677A9}">
      <dgm:prSet custT="1"/>
      <dgm:spPr/>
      <dgm:t>
        <a:bodyPr/>
        <a:lstStyle/>
        <a:p>
          <a:r>
            <a:rPr lang="en-US" sz="2400" dirty="0"/>
            <a:t>Carbon ion ready</a:t>
          </a:r>
        </a:p>
      </dgm:t>
    </dgm:pt>
    <dgm:pt modelId="{69BEDA9F-0732-4DA9-9A12-A320CAD96F48}" type="parTrans" cxnId="{E395A4CD-83F8-475F-96FF-FA091341D8BF}">
      <dgm:prSet/>
      <dgm:spPr/>
      <dgm:t>
        <a:bodyPr/>
        <a:lstStyle/>
        <a:p>
          <a:endParaRPr lang="en-US" sz="2400"/>
        </a:p>
      </dgm:t>
    </dgm:pt>
    <dgm:pt modelId="{DB40DC87-2968-468F-9B31-9EFAE7A91B6F}" type="sibTrans" cxnId="{E395A4CD-83F8-475F-96FF-FA091341D8BF}">
      <dgm:prSet/>
      <dgm:spPr/>
      <dgm:t>
        <a:bodyPr/>
        <a:lstStyle/>
        <a:p>
          <a:endParaRPr lang="en-US" sz="2400"/>
        </a:p>
      </dgm:t>
    </dgm:pt>
    <dgm:pt modelId="{346DEDE4-4279-4A6C-B2EE-83C04B01EB35}" type="pres">
      <dgm:prSet presAssocID="{7CD342CB-0BB1-410C-8DB3-95D7635D01CB}" presName="linearFlow" presStyleCnt="0">
        <dgm:presLayoutVars>
          <dgm:dir/>
          <dgm:animLvl val="lvl"/>
          <dgm:resizeHandles val="exact"/>
        </dgm:presLayoutVars>
      </dgm:prSet>
      <dgm:spPr/>
    </dgm:pt>
    <dgm:pt modelId="{30B5CC1F-8CE0-424D-94DC-205D91470E73}" type="pres">
      <dgm:prSet presAssocID="{CE354B85-9039-4F0F-B2B4-59CCC651F823}" presName="composite" presStyleCnt="0"/>
      <dgm:spPr/>
    </dgm:pt>
    <dgm:pt modelId="{349F7D14-E925-4053-83C3-3EF775B0DAC9}" type="pres">
      <dgm:prSet presAssocID="{CE354B85-9039-4F0F-B2B4-59CCC651F823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240E6E9A-E69A-426E-A068-B85A6F30A00F}" type="pres">
      <dgm:prSet presAssocID="{CE354B85-9039-4F0F-B2B4-59CCC651F823}" presName="descendantText" presStyleLbl="alignAcc1" presStyleIdx="0" presStyleCnt="4">
        <dgm:presLayoutVars>
          <dgm:bulletEnabled val="1"/>
        </dgm:presLayoutVars>
      </dgm:prSet>
      <dgm:spPr/>
    </dgm:pt>
    <dgm:pt modelId="{7190739B-E920-46DB-A559-B5DC988D6CAB}" type="pres">
      <dgm:prSet presAssocID="{2861D5B6-8CE4-4C0B-8EB9-6C6A9E9E3BFF}" presName="sp" presStyleCnt="0"/>
      <dgm:spPr/>
    </dgm:pt>
    <dgm:pt modelId="{CD5226FA-D50D-4178-B238-5E8EF610E22E}" type="pres">
      <dgm:prSet presAssocID="{7D0C4D8E-3083-4B5F-B83F-3274997E91BD}" presName="composite" presStyleCnt="0"/>
      <dgm:spPr/>
    </dgm:pt>
    <dgm:pt modelId="{0B06BA4E-27BC-4A64-8307-D7E4BFB3DDA5}" type="pres">
      <dgm:prSet presAssocID="{7D0C4D8E-3083-4B5F-B83F-3274997E91B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46CE9699-6909-4FCB-B71B-B1177209AC62}" type="pres">
      <dgm:prSet presAssocID="{7D0C4D8E-3083-4B5F-B83F-3274997E91BD}" presName="descendantText" presStyleLbl="alignAcc1" presStyleIdx="1" presStyleCnt="4">
        <dgm:presLayoutVars>
          <dgm:bulletEnabled val="1"/>
        </dgm:presLayoutVars>
      </dgm:prSet>
      <dgm:spPr/>
    </dgm:pt>
    <dgm:pt modelId="{4CE23EC9-0F28-4DB4-BD69-B40DAAE41D67}" type="pres">
      <dgm:prSet presAssocID="{F5A05D74-589C-4E22-B64E-58947BE7274D}" presName="sp" presStyleCnt="0"/>
      <dgm:spPr/>
    </dgm:pt>
    <dgm:pt modelId="{6DF17C2D-4C71-4AE4-886E-53B04F48CBE0}" type="pres">
      <dgm:prSet presAssocID="{EDF4EA5C-CE7C-4ACB-B598-36F1F0032AAF}" presName="composite" presStyleCnt="0"/>
      <dgm:spPr/>
    </dgm:pt>
    <dgm:pt modelId="{F0AB1C1C-4576-40C2-9927-4AD8C8942B1A}" type="pres">
      <dgm:prSet presAssocID="{EDF4EA5C-CE7C-4ACB-B598-36F1F0032AAF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2F61FB29-535A-4F4E-903E-58E5AFF7BAAE}" type="pres">
      <dgm:prSet presAssocID="{EDF4EA5C-CE7C-4ACB-B598-36F1F0032AAF}" presName="descendantText" presStyleLbl="alignAcc1" presStyleIdx="2" presStyleCnt="4">
        <dgm:presLayoutVars>
          <dgm:bulletEnabled val="1"/>
        </dgm:presLayoutVars>
      </dgm:prSet>
      <dgm:spPr/>
    </dgm:pt>
    <dgm:pt modelId="{F385DFBE-A339-49BF-AD75-BC2BA70FB81B}" type="pres">
      <dgm:prSet presAssocID="{FCEF8469-15FD-433C-BCC3-60DC0C33A2E0}" presName="sp" presStyleCnt="0"/>
      <dgm:spPr/>
    </dgm:pt>
    <dgm:pt modelId="{537AB8E4-13DC-47C9-89F4-7BF10D919C1F}" type="pres">
      <dgm:prSet presAssocID="{7D4F0986-30AC-4F91-B7A3-F7CAD5BA8182}" presName="composite" presStyleCnt="0"/>
      <dgm:spPr/>
    </dgm:pt>
    <dgm:pt modelId="{A9D568C4-4F66-48A2-B6A1-301D725AADEB}" type="pres">
      <dgm:prSet presAssocID="{7D4F0986-30AC-4F91-B7A3-F7CAD5BA8182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D1751810-C9C3-4D2E-94FE-CD7A071C95C4}" type="pres">
      <dgm:prSet presAssocID="{7D4F0986-30AC-4F91-B7A3-F7CAD5BA8182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70AF3609-D4D4-460D-85B0-1D5CA1596642}" type="presOf" srcId="{EDF4EA5C-CE7C-4ACB-B598-36F1F0032AAF}" destId="{F0AB1C1C-4576-40C2-9927-4AD8C8942B1A}" srcOrd="0" destOrd="0" presId="urn:microsoft.com/office/officeart/2005/8/layout/chevron2"/>
    <dgm:cxn modelId="{20C6E111-4DA0-4BC3-81E7-B6E0F74E78CE}" type="presOf" srcId="{7CD342CB-0BB1-410C-8DB3-95D7635D01CB}" destId="{346DEDE4-4279-4A6C-B2EE-83C04B01EB35}" srcOrd="0" destOrd="0" presId="urn:microsoft.com/office/officeart/2005/8/layout/chevron2"/>
    <dgm:cxn modelId="{5215EF11-D8E1-445D-8EF9-0CBBCF5C1E85}" type="presOf" srcId="{7D4F0986-30AC-4F91-B7A3-F7CAD5BA8182}" destId="{A9D568C4-4F66-48A2-B6A1-301D725AADEB}" srcOrd="0" destOrd="0" presId="urn:microsoft.com/office/officeart/2005/8/layout/chevron2"/>
    <dgm:cxn modelId="{492F3E14-65C0-472F-8702-AC4D87350519}" srcId="{7CD342CB-0BB1-410C-8DB3-95D7635D01CB}" destId="{EDF4EA5C-CE7C-4ACB-B598-36F1F0032AAF}" srcOrd="2" destOrd="0" parTransId="{CFEFD944-B002-4960-85B9-3D2DD030FBCB}" sibTransId="{FCEF8469-15FD-433C-BCC3-60DC0C33A2E0}"/>
    <dgm:cxn modelId="{F28B1225-CF70-4A9D-B0B0-F54B48A5F51C}" type="presOf" srcId="{CE354B85-9039-4F0F-B2B4-59CCC651F823}" destId="{349F7D14-E925-4053-83C3-3EF775B0DAC9}" srcOrd="0" destOrd="0" presId="urn:microsoft.com/office/officeart/2005/8/layout/chevron2"/>
    <dgm:cxn modelId="{B45E555D-677A-401D-961F-34EDB9656266}" srcId="{7D0C4D8E-3083-4B5F-B83F-3274997E91BD}" destId="{8A920520-A6D0-4264-9E89-BC79C7EA9EF3}" srcOrd="0" destOrd="0" parTransId="{6EC0D43D-2633-4648-8A03-B72D21EE7ADD}" sibTransId="{E024E158-45F6-49D8-AD06-FBBC4D87F9DE}"/>
    <dgm:cxn modelId="{1A113667-9813-4340-8461-46C1A315C1FA}" srcId="{7CD342CB-0BB1-410C-8DB3-95D7635D01CB}" destId="{7D0C4D8E-3083-4B5F-B83F-3274997E91BD}" srcOrd="1" destOrd="0" parTransId="{0A8A65C4-ED07-40B6-B38E-5B15382B6708}" sibTransId="{F5A05D74-589C-4E22-B64E-58947BE7274D}"/>
    <dgm:cxn modelId="{D4BA465A-F9A7-495C-B101-9119312E13A5}" type="presOf" srcId="{FBD476C8-ECEF-4C6E-84AA-8DE50AF677A9}" destId="{D1751810-C9C3-4D2E-94FE-CD7A071C95C4}" srcOrd="0" destOrd="0" presId="urn:microsoft.com/office/officeart/2005/8/layout/chevron2"/>
    <dgm:cxn modelId="{F6951A91-CC41-44D8-AA10-EA21CA2CD430}" srcId="{7CD342CB-0BB1-410C-8DB3-95D7635D01CB}" destId="{CE354B85-9039-4F0F-B2B4-59CCC651F823}" srcOrd="0" destOrd="0" parTransId="{42B3C2B6-FF53-4B63-A7CE-CB7A0523B918}" sibTransId="{2861D5B6-8CE4-4C0B-8EB9-6C6A9E9E3BFF}"/>
    <dgm:cxn modelId="{2FF17D9F-5777-4033-ACCE-C145B770B7B6}" srcId="{CE354B85-9039-4F0F-B2B4-59CCC651F823}" destId="{CCD32FEA-016F-4382-8CC7-B8BCBFF35156}" srcOrd="0" destOrd="0" parTransId="{96E04972-DDF3-4454-8145-6B7B7C5D5149}" sibTransId="{57672F60-312C-4741-ACF4-7EF2614EE0C4}"/>
    <dgm:cxn modelId="{078826AF-5E25-4DB6-A023-36DFBE7F3449}" type="presOf" srcId="{8A920520-A6D0-4264-9E89-BC79C7EA9EF3}" destId="{46CE9699-6909-4FCB-B71B-B1177209AC62}" srcOrd="0" destOrd="0" presId="urn:microsoft.com/office/officeart/2005/8/layout/chevron2"/>
    <dgm:cxn modelId="{C5E3F2BF-5D2A-4B74-93C3-1E55EE692D9D}" type="presOf" srcId="{D1C76F75-B2B1-45FE-94B2-56A8CB752F6C}" destId="{2F61FB29-535A-4F4E-903E-58E5AFF7BAAE}" srcOrd="0" destOrd="0" presId="urn:microsoft.com/office/officeart/2005/8/layout/chevron2"/>
    <dgm:cxn modelId="{E395A4CD-83F8-475F-96FF-FA091341D8BF}" srcId="{7D4F0986-30AC-4F91-B7A3-F7CAD5BA8182}" destId="{FBD476C8-ECEF-4C6E-84AA-8DE50AF677A9}" srcOrd="0" destOrd="0" parTransId="{69BEDA9F-0732-4DA9-9A12-A320CAD96F48}" sibTransId="{DB40DC87-2968-468F-9B31-9EFAE7A91B6F}"/>
    <dgm:cxn modelId="{EBBF7DCF-DFE7-435A-87E1-FAF6FFE7D734}" srcId="{7CD342CB-0BB1-410C-8DB3-95D7635D01CB}" destId="{7D4F0986-30AC-4F91-B7A3-F7CAD5BA8182}" srcOrd="3" destOrd="0" parTransId="{0DC34EC3-E8D1-40CA-A843-0C1FD413FF6E}" sibTransId="{83A67936-E7F3-48B6-ACCF-E066A8522FAD}"/>
    <dgm:cxn modelId="{53C51DD9-7D35-4BAC-92E8-4FDDCD1E3BDF}" type="presOf" srcId="{CCD32FEA-016F-4382-8CC7-B8BCBFF35156}" destId="{240E6E9A-E69A-426E-A068-B85A6F30A00F}" srcOrd="0" destOrd="0" presId="urn:microsoft.com/office/officeart/2005/8/layout/chevron2"/>
    <dgm:cxn modelId="{D97087E4-3E24-4E86-B7E6-DD4529FCD355}" type="presOf" srcId="{7D0C4D8E-3083-4B5F-B83F-3274997E91BD}" destId="{0B06BA4E-27BC-4A64-8307-D7E4BFB3DDA5}" srcOrd="0" destOrd="0" presId="urn:microsoft.com/office/officeart/2005/8/layout/chevron2"/>
    <dgm:cxn modelId="{298367E8-B54A-4E40-BB28-1C8CFC5F0FDB}" srcId="{EDF4EA5C-CE7C-4ACB-B598-36F1F0032AAF}" destId="{D1C76F75-B2B1-45FE-94B2-56A8CB752F6C}" srcOrd="0" destOrd="0" parTransId="{C5803AC2-9281-4FE5-90B0-B6BB555623AF}" sibTransId="{13947B75-0754-4B88-93C5-33CCA41E3AC7}"/>
    <dgm:cxn modelId="{1EDDCA63-D287-4FB5-9400-4A244AB2DB04}" type="presParOf" srcId="{346DEDE4-4279-4A6C-B2EE-83C04B01EB35}" destId="{30B5CC1F-8CE0-424D-94DC-205D91470E73}" srcOrd="0" destOrd="0" presId="urn:microsoft.com/office/officeart/2005/8/layout/chevron2"/>
    <dgm:cxn modelId="{EBECE4A6-13E1-47D7-AB4B-99440F9EB6EE}" type="presParOf" srcId="{30B5CC1F-8CE0-424D-94DC-205D91470E73}" destId="{349F7D14-E925-4053-83C3-3EF775B0DAC9}" srcOrd="0" destOrd="0" presId="urn:microsoft.com/office/officeart/2005/8/layout/chevron2"/>
    <dgm:cxn modelId="{1769BE59-0F19-480C-932B-A6050B2DD8CD}" type="presParOf" srcId="{30B5CC1F-8CE0-424D-94DC-205D91470E73}" destId="{240E6E9A-E69A-426E-A068-B85A6F30A00F}" srcOrd="1" destOrd="0" presId="urn:microsoft.com/office/officeart/2005/8/layout/chevron2"/>
    <dgm:cxn modelId="{84DA7DEA-DA64-40EE-B653-AD35C685E6C7}" type="presParOf" srcId="{346DEDE4-4279-4A6C-B2EE-83C04B01EB35}" destId="{7190739B-E920-46DB-A559-B5DC988D6CAB}" srcOrd="1" destOrd="0" presId="urn:microsoft.com/office/officeart/2005/8/layout/chevron2"/>
    <dgm:cxn modelId="{8A1E97B8-1275-45D2-9F7B-9BB35C8B9918}" type="presParOf" srcId="{346DEDE4-4279-4A6C-B2EE-83C04B01EB35}" destId="{CD5226FA-D50D-4178-B238-5E8EF610E22E}" srcOrd="2" destOrd="0" presId="urn:microsoft.com/office/officeart/2005/8/layout/chevron2"/>
    <dgm:cxn modelId="{C32FCFFC-1970-4242-B17B-D19313218FDF}" type="presParOf" srcId="{CD5226FA-D50D-4178-B238-5E8EF610E22E}" destId="{0B06BA4E-27BC-4A64-8307-D7E4BFB3DDA5}" srcOrd="0" destOrd="0" presId="urn:microsoft.com/office/officeart/2005/8/layout/chevron2"/>
    <dgm:cxn modelId="{2C75A87B-FB69-4ED8-8DA7-383AA0720C7E}" type="presParOf" srcId="{CD5226FA-D50D-4178-B238-5E8EF610E22E}" destId="{46CE9699-6909-4FCB-B71B-B1177209AC62}" srcOrd="1" destOrd="0" presId="urn:microsoft.com/office/officeart/2005/8/layout/chevron2"/>
    <dgm:cxn modelId="{2E89CE4A-4644-435C-952C-72379F48F2F3}" type="presParOf" srcId="{346DEDE4-4279-4A6C-B2EE-83C04B01EB35}" destId="{4CE23EC9-0F28-4DB4-BD69-B40DAAE41D67}" srcOrd="3" destOrd="0" presId="urn:microsoft.com/office/officeart/2005/8/layout/chevron2"/>
    <dgm:cxn modelId="{830C6998-0BE9-4EDB-A822-C3215DA2EAB3}" type="presParOf" srcId="{346DEDE4-4279-4A6C-B2EE-83C04B01EB35}" destId="{6DF17C2D-4C71-4AE4-886E-53B04F48CBE0}" srcOrd="4" destOrd="0" presId="urn:microsoft.com/office/officeart/2005/8/layout/chevron2"/>
    <dgm:cxn modelId="{7DCDC072-063F-46E6-A921-C6719A663DE0}" type="presParOf" srcId="{6DF17C2D-4C71-4AE4-886E-53B04F48CBE0}" destId="{F0AB1C1C-4576-40C2-9927-4AD8C8942B1A}" srcOrd="0" destOrd="0" presId="urn:microsoft.com/office/officeart/2005/8/layout/chevron2"/>
    <dgm:cxn modelId="{B2500833-B4AA-4E9C-A5E1-E0187F38CD91}" type="presParOf" srcId="{6DF17C2D-4C71-4AE4-886E-53B04F48CBE0}" destId="{2F61FB29-535A-4F4E-903E-58E5AFF7BAAE}" srcOrd="1" destOrd="0" presId="urn:microsoft.com/office/officeart/2005/8/layout/chevron2"/>
    <dgm:cxn modelId="{DCB4364E-D271-41D4-A614-950F1916DFFD}" type="presParOf" srcId="{346DEDE4-4279-4A6C-B2EE-83C04B01EB35}" destId="{F385DFBE-A339-49BF-AD75-BC2BA70FB81B}" srcOrd="5" destOrd="0" presId="urn:microsoft.com/office/officeart/2005/8/layout/chevron2"/>
    <dgm:cxn modelId="{07CEB457-D7AE-4D43-BD69-45AD68CF3C19}" type="presParOf" srcId="{346DEDE4-4279-4A6C-B2EE-83C04B01EB35}" destId="{537AB8E4-13DC-47C9-89F4-7BF10D919C1F}" srcOrd="6" destOrd="0" presId="urn:microsoft.com/office/officeart/2005/8/layout/chevron2"/>
    <dgm:cxn modelId="{BFAF371E-5F11-4DA2-861F-E15AAC4C644B}" type="presParOf" srcId="{537AB8E4-13DC-47C9-89F4-7BF10D919C1F}" destId="{A9D568C4-4F66-48A2-B6A1-301D725AADEB}" srcOrd="0" destOrd="0" presId="urn:microsoft.com/office/officeart/2005/8/layout/chevron2"/>
    <dgm:cxn modelId="{65FD2B1C-2752-4A21-9226-98132FE09860}" type="presParOf" srcId="{537AB8E4-13DC-47C9-89F4-7BF10D919C1F}" destId="{D1751810-C9C3-4D2E-94FE-CD7A071C95C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9F7D14-E925-4053-83C3-3EF775B0DAC9}">
      <dsp:nvSpPr>
        <dsp:cNvPr id="0" name=""/>
        <dsp:cNvSpPr/>
      </dsp:nvSpPr>
      <dsp:spPr>
        <a:xfrm rot="5400000">
          <a:off x="-143362" y="145726"/>
          <a:ext cx="955751" cy="6690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2022</a:t>
          </a:r>
        </a:p>
      </dsp:txBody>
      <dsp:txXfrm rot="-5400000">
        <a:off x="1" y="336876"/>
        <a:ext cx="669026" cy="286725"/>
      </dsp:txXfrm>
    </dsp:sp>
    <dsp:sp modelId="{240E6E9A-E69A-426E-A068-B85A6F30A00F}">
      <dsp:nvSpPr>
        <dsp:cNvPr id="0" name=""/>
        <dsp:cNvSpPr/>
      </dsp:nvSpPr>
      <dsp:spPr>
        <a:xfrm rot="5400000">
          <a:off x="1942005" y="-1270615"/>
          <a:ext cx="621565" cy="31675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Groundbreaking</a:t>
          </a:r>
        </a:p>
      </dsp:txBody>
      <dsp:txXfrm rot="-5400000">
        <a:off x="669026" y="32706"/>
        <a:ext cx="3137181" cy="560881"/>
      </dsp:txXfrm>
    </dsp:sp>
    <dsp:sp modelId="{0B06BA4E-27BC-4A64-8307-D7E4BFB3DDA5}">
      <dsp:nvSpPr>
        <dsp:cNvPr id="0" name=""/>
        <dsp:cNvSpPr/>
      </dsp:nvSpPr>
      <dsp:spPr>
        <a:xfrm rot="5400000">
          <a:off x="-143362" y="949658"/>
          <a:ext cx="955751" cy="6690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2024</a:t>
          </a:r>
        </a:p>
      </dsp:txBody>
      <dsp:txXfrm rot="-5400000">
        <a:off x="1" y="1140808"/>
        <a:ext cx="669026" cy="286725"/>
      </dsp:txXfrm>
    </dsp:sp>
    <dsp:sp modelId="{46CE9699-6909-4FCB-B71B-B1177209AC62}">
      <dsp:nvSpPr>
        <dsp:cNvPr id="0" name=""/>
        <dsp:cNvSpPr/>
      </dsp:nvSpPr>
      <dsp:spPr>
        <a:xfrm rot="5400000">
          <a:off x="1942168" y="-466846"/>
          <a:ext cx="621238" cy="31675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IOB Opens (XRT)</a:t>
          </a:r>
        </a:p>
      </dsp:txBody>
      <dsp:txXfrm rot="-5400000">
        <a:off x="669026" y="836622"/>
        <a:ext cx="3137197" cy="560586"/>
      </dsp:txXfrm>
    </dsp:sp>
    <dsp:sp modelId="{F0AB1C1C-4576-40C2-9927-4AD8C8942B1A}">
      <dsp:nvSpPr>
        <dsp:cNvPr id="0" name=""/>
        <dsp:cNvSpPr/>
      </dsp:nvSpPr>
      <dsp:spPr>
        <a:xfrm rot="5400000">
          <a:off x="-143362" y="1753591"/>
          <a:ext cx="955751" cy="6690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2026</a:t>
          </a:r>
        </a:p>
      </dsp:txBody>
      <dsp:txXfrm rot="-5400000">
        <a:off x="1" y="1944741"/>
        <a:ext cx="669026" cy="286725"/>
      </dsp:txXfrm>
    </dsp:sp>
    <dsp:sp modelId="{2F61FB29-535A-4F4E-903E-58E5AFF7BAAE}">
      <dsp:nvSpPr>
        <dsp:cNvPr id="0" name=""/>
        <dsp:cNvSpPr/>
      </dsp:nvSpPr>
      <dsp:spPr>
        <a:xfrm rot="5400000">
          <a:off x="1942168" y="337085"/>
          <a:ext cx="621238" cy="31675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Proton ready</a:t>
          </a:r>
        </a:p>
      </dsp:txBody>
      <dsp:txXfrm rot="-5400000">
        <a:off x="669026" y="1640553"/>
        <a:ext cx="3137197" cy="560586"/>
      </dsp:txXfrm>
    </dsp:sp>
    <dsp:sp modelId="{A9D568C4-4F66-48A2-B6A1-301D725AADEB}">
      <dsp:nvSpPr>
        <dsp:cNvPr id="0" name=""/>
        <dsp:cNvSpPr/>
      </dsp:nvSpPr>
      <dsp:spPr>
        <a:xfrm rot="5400000">
          <a:off x="-143362" y="2557523"/>
          <a:ext cx="955751" cy="6690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2027</a:t>
          </a:r>
        </a:p>
      </dsp:txBody>
      <dsp:txXfrm rot="-5400000">
        <a:off x="1" y="2748673"/>
        <a:ext cx="669026" cy="286725"/>
      </dsp:txXfrm>
    </dsp:sp>
    <dsp:sp modelId="{D1751810-C9C3-4D2E-94FE-CD7A071C95C4}">
      <dsp:nvSpPr>
        <dsp:cNvPr id="0" name=""/>
        <dsp:cNvSpPr/>
      </dsp:nvSpPr>
      <dsp:spPr>
        <a:xfrm rot="5400000">
          <a:off x="1942168" y="1141017"/>
          <a:ext cx="621238" cy="31675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Carbon ion ready</a:t>
          </a:r>
        </a:p>
      </dsp:txBody>
      <dsp:txXfrm rot="-5400000">
        <a:off x="669026" y="2444485"/>
        <a:ext cx="3137197" cy="560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06/07/2023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definition for bulky Ewing’s/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Rhabdo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sarcomas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E076D2-C4D6-4F47-BE0A-B8682F3AE1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527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06/07/2023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 and V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73392" y="5100217"/>
            <a:ext cx="2286595" cy="1244022"/>
          </a:xfrm>
        </p:spPr>
        <p:txBody>
          <a:bodyPr tIns="91440" bIns="45720"/>
          <a:lstStyle>
            <a:lvl1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973392" y="4817742"/>
            <a:ext cx="2286595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0" name="Content Placeholder 2"/>
          <p:cNvSpPr>
            <a:spLocks noGrp="1"/>
          </p:cNvSpPr>
          <p:nvPr>
            <p:ph idx="24"/>
          </p:nvPr>
        </p:nvSpPr>
        <p:spPr>
          <a:xfrm>
            <a:off x="973392" y="1866900"/>
            <a:ext cx="10001526" cy="552450"/>
          </a:xfrm>
        </p:spPr>
        <p:txBody>
          <a:bodyPr tIns="91440"/>
          <a:lstStyle>
            <a:lvl1pPr marL="0" indent="0">
              <a:spcBef>
                <a:spcPts val="0"/>
              </a:spcBef>
              <a:buNone/>
              <a:defRPr sz="2000"/>
            </a:lvl1pPr>
            <a:lvl2pPr>
              <a:defRPr sz="2000"/>
            </a:lvl2pPr>
            <a:lvl4pPr marL="13716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1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973498" y="1597025"/>
            <a:ext cx="10004002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2"/>
          <p:cNvSpPr>
            <a:spLocks noGrp="1"/>
          </p:cNvSpPr>
          <p:nvPr>
            <p:ph idx="26"/>
          </p:nvPr>
        </p:nvSpPr>
        <p:spPr>
          <a:xfrm>
            <a:off x="973392" y="3265998"/>
            <a:ext cx="10001526" cy="923925"/>
          </a:xfrm>
        </p:spPr>
        <p:txBody>
          <a:bodyPr tIns="91440"/>
          <a:lstStyle>
            <a:lvl1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 sz="2000"/>
            </a:lvl1pPr>
            <a:lvl2pPr>
              <a:spcBef>
                <a:spcPts val="600"/>
              </a:spcBef>
              <a:defRPr sz="2000"/>
            </a:lvl2pPr>
            <a:lvl3pPr>
              <a:spcBef>
                <a:spcPts val="600"/>
              </a:spcBef>
              <a:defRPr sz="2000"/>
            </a:lvl3pPr>
            <a:lvl4pPr marL="137160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14"/>
          <p:cNvSpPr>
            <a:spLocks noGrp="1"/>
          </p:cNvSpPr>
          <p:nvPr>
            <p:ph type="body" sz="quarter" idx="27"/>
          </p:nvPr>
        </p:nvSpPr>
        <p:spPr>
          <a:xfrm>
            <a:off x="973498" y="2993244"/>
            <a:ext cx="10004002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9" name="Text Placeholder 9">
            <a:extLst>
              <a:ext uri="{FF2B5EF4-FFF2-40B4-BE49-F238E27FC236}">
                <a16:creationId xmlns:a16="http://schemas.microsoft.com/office/drawing/2014/main" id="{FCC8D01A-387E-4280-BAC9-38B7E85D8FA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547580" y="5100217"/>
            <a:ext cx="2286595" cy="1244022"/>
          </a:xfrm>
        </p:spPr>
        <p:txBody>
          <a:bodyPr tIns="91440" bIns="45720"/>
          <a:lstStyle>
            <a:lvl1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F7757D34-B5B7-47AD-AE62-7CA370616FC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47580" y="4817742"/>
            <a:ext cx="2286595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88BF64C8-02FA-4776-8DE9-948D42CD3845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121767" y="5100217"/>
            <a:ext cx="2286595" cy="1244022"/>
          </a:xfrm>
        </p:spPr>
        <p:txBody>
          <a:bodyPr tIns="91440" bIns="45720"/>
          <a:lstStyle>
            <a:lvl1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4F53157F-C018-4A4C-82A0-9761BBAC5B2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21767" y="4817742"/>
            <a:ext cx="2286595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BE2011B3-D7FA-47F6-B7B0-F9FE6EA46C1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686526" y="5100217"/>
            <a:ext cx="2286595" cy="1244022"/>
          </a:xfrm>
        </p:spPr>
        <p:txBody>
          <a:bodyPr tIns="91440" bIns="45720"/>
          <a:lstStyle>
            <a:lvl1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DBAA90D9-8B22-4EB3-AB4B-DA12D85F0CC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686526" y="4817742"/>
            <a:ext cx="2286595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650458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 black_gray_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417575" y="0"/>
            <a:ext cx="7774425" cy="68580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2366170"/>
            <a:ext cx="3066261" cy="2125663"/>
          </a:xfrm>
        </p:spPr>
        <p:txBody>
          <a:bodyPr tIns="0" bIns="0" anchor="ctr" anchorCtr="0"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 rot="16200000">
            <a:off x="-1624947" y="3362308"/>
            <a:ext cx="3383280" cy="1333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13"/>
          </p:nvPr>
        </p:nvSpPr>
        <p:spPr>
          <a:xfrm>
            <a:off x="4992400" y="1597026"/>
            <a:ext cx="6680353" cy="3663950"/>
          </a:xfrm>
        </p:spPr>
        <p:txBody>
          <a:bodyPr vert="horz" lIns="0" tIns="0" rIns="0" bIns="0" rtlCol="0" anchor="ctr" anchorCtr="0">
            <a:noAutofit/>
          </a:bodyPr>
          <a:lstStyle>
            <a:lvl1pPr marL="174625" indent="-174625">
              <a:lnSpc>
                <a:spcPct val="125000"/>
              </a:lnSpc>
              <a:buFont typeface="Arial" panose="020B0604020202020204" pitchFamily="34" charset="0"/>
              <a:buChar char="•"/>
              <a:defRPr lang="en-US" sz="2400" dirty="0" smtClean="0">
                <a:solidFill>
                  <a:schemeClr val="tx1"/>
                </a:solidFill>
              </a:defRPr>
            </a:lvl1pPr>
            <a:lvl2pPr marL="457200" indent="0">
              <a:buClr>
                <a:schemeClr val="tx1"/>
              </a:buClr>
              <a:buNone/>
              <a:defRPr lang="en-US" sz="2200" dirty="0" smtClean="0"/>
            </a:lvl2pPr>
            <a:lvl3pPr marL="914400" indent="0">
              <a:buClr>
                <a:schemeClr val="tx1"/>
              </a:buClr>
              <a:buNone/>
              <a:defRPr lang="en-US" sz="2200" dirty="0" smtClean="0"/>
            </a:lvl3pPr>
            <a:lvl4pPr marL="1371600" indent="0">
              <a:buClr>
                <a:schemeClr val="tx1"/>
              </a:buClr>
              <a:buNone/>
              <a:defRPr lang="en-US" sz="2200" dirty="0" smtClean="0"/>
            </a:lvl4pPr>
            <a:lvl5pPr marL="1828800" indent="0">
              <a:buClr>
                <a:schemeClr val="tx1"/>
              </a:buClr>
              <a:buNone/>
              <a:defRPr lang="en-US" sz="2200" dirty="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422293" y="6657948"/>
            <a:ext cx="3769708" cy="200053"/>
          </a:xfrm>
          <a:prstGeom prst="rect">
            <a:avLst/>
          </a:prstGeom>
        </p:spPr>
        <p:txBody>
          <a:bodyPr vert="horz" lIns="91448" tIns="45724" rIns="91448" bIns="45724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</a:t>
            </a:r>
            <a:fld id="{9239F233-A28B-4E90-BD26-B7AF41444B49}" type="datetimeyyyy">
              <a:rPr lang="en-US" sz="7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2023</a:t>
            </a:fld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7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lvl="0"/>
              <a:t>‹#›</a:t>
            </a:fld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330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92401" y="0"/>
            <a:ext cx="71996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2366170"/>
            <a:ext cx="3656964" cy="2125663"/>
          </a:xfrm>
        </p:spPr>
        <p:txBody>
          <a:bodyPr tIns="0" bIns="0" anchor="ctr" anchorCtr="0"/>
          <a:lstStyle>
            <a:lvl1pPr>
              <a:defRPr sz="3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73392" y="4838700"/>
            <a:ext cx="3666492" cy="12763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89458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_blue 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6100637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6091363" y="0"/>
            <a:ext cx="610063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541479" y="536576"/>
            <a:ext cx="11128098" cy="5800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1077915"/>
            <a:ext cx="10010207" cy="58737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3392" y="2132013"/>
            <a:ext cx="10010207" cy="36687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7/6/2023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1" y="6135688"/>
            <a:ext cx="8737600" cy="365760"/>
          </a:xfrm>
          <a:prstGeom prst="rect">
            <a:avLst/>
          </a:prstGeom>
        </p:spPr>
        <p:txBody>
          <a:bodyPr vert="horz" lIns="0" tIns="45724" rIns="0" bIns="0" rtlCol="0" anchor="t" anchorCtr="0"/>
          <a:lstStyle>
            <a:lvl1pPr algn="r">
              <a:lnSpc>
                <a:spcPct val="9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422293" y="6657948"/>
            <a:ext cx="3769708" cy="200053"/>
          </a:xfrm>
          <a:prstGeom prst="rect">
            <a:avLst/>
          </a:prstGeom>
        </p:spPr>
        <p:txBody>
          <a:bodyPr vert="horz" lIns="91448" tIns="45724" rIns="91448" bIns="45724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700" dirty="0">
                <a:solidFill>
                  <a:schemeClr val="bg2"/>
                </a:solidFill>
              </a:rPr>
              <a:t>©</a:t>
            </a:r>
            <a:fld id="{5665BA5B-A450-414B-8296-19DEE898EEB7}" type="datetimeyyyy">
              <a:rPr lang="en-US" sz="700" smtClean="0">
                <a:solidFill>
                  <a:schemeClr val="bg2"/>
                </a:solidFill>
              </a:rPr>
              <a:t>2023</a:t>
            </a:fld>
            <a:r>
              <a:rPr lang="en-US" sz="700" dirty="0">
                <a:solidFill>
                  <a:schemeClr val="bg2"/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700" smtClean="0">
                <a:solidFill>
                  <a:schemeClr val="bg2"/>
                </a:solidFill>
              </a:rPr>
              <a:pPr lvl="0"/>
              <a:t>‹#›</a:t>
            </a:fld>
            <a:endParaRPr lang="en-US" sz="7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90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ue_black bor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610063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6091363" y="0"/>
            <a:ext cx="610063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541479" y="536576"/>
            <a:ext cx="11128098" cy="5800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1077915"/>
            <a:ext cx="10010207" cy="5873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3392" y="2132013"/>
            <a:ext cx="10010207" cy="36687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7/6/2023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1" y="6135688"/>
            <a:ext cx="8737600" cy="365760"/>
          </a:xfrm>
          <a:prstGeom prst="rect">
            <a:avLst/>
          </a:prstGeom>
        </p:spPr>
        <p:txBody>
          <a:bodyPr vert="horz" lIns="0" tIns="45724" rIns="0" bIns="0" rtlCol="0" anchor="t" anchorCtr="0"/>
          <a:lstStyle>
            <a:lvl1pPr algn="r">
              <a:lnSpc>
                <a:spcPct val="9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422293" y="6657948"/>
            <a:ext cx="3769708" cy="200053"/>
          </a:xfrm>
          <a:prstGeom prst="rect">
            <a:avLst/>
          </a:prstGeom>
        </p:spPr>
        <p:txBody>
          <a:bodyPr vert="horz" lIns="91448" tIns="45724" rIns="91448" bIns="45724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700" dirty="0">
                <a:solidFill>
                  <a:schemeClr val="bg2"/>
                </a:solidFill>
              </a:rPr>
              <a:t>©</a:t>
            </a:r>
            <a:fld id="{4D873124-2EC5-4302-A6D6-9F1719C893B3}" type="datetimeyyyy">
              <a:rPr lang="en-US" sz="700" smtClean="0">
                <a:solidFill>
                  <a:schemeClr val="bg2"/>
                </a:solidFill>
              </a:rPr>
              <a:t>2023</a:t>
            </a:fld>
            <a:r>
              <a:rPr lang="en-US" sz="700" dirty="0">
                <a:solidFill>
                  <a:schemeClr val="bg2"/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700" smtClean="0">
                <a:solidFill>
                  <a:schemeClr val="bg2"/>
                </a:solidFill>
              </a:rPr>
              <a:pPr lvl="0"/>
              <a:t>‹#›</a:t>
            </a:fld>
            <a:endParaRPr lang="en-US" sz="7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305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/50 Tex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536576"/>
            <a:ext cx="4774855" cy="58737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3392" y="1984375"/>
            <a:ext cx="4774855" cy="398678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12"/>
          </p:nvPr>
        </p:nvSpPr>
        <p:spPr>
          <a:xfrm>
            <a:off x="6096001" y="0"/>
            <a:ext cx="6095998" cy="68580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64241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/50 Im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0" y="0"/>
            <a:ext cx="6096001" cy="685800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42166" y="536576"/>
            <a:ext cx="5227411" cy="5873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2166" y="1984375"/>
            <a:ext cx="5227411" cy="3986784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6442166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85520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/60 Tex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4992401" y="0"/>
            <a:ext cx="71996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973391" y="1984375"/>
            <a:ext cx="3666493" cy="391312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73391" y="536575"/>
            <a:ext cx="3666493" cy="1060450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527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/60 Im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44917" y="536576"/>
            <a:ext cx="6324659" cy="58737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917" y="1984375"/>
            <a:ext cx="6324659" cy="3986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5344917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9924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6589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/40 Tex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7226595" y="0"/>
            <a:ext cx="4965405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973392" y="1984375"/>
            <a:ext cx="5895923" cy="391312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536576"/>
            <a:ext cx="5895923" cy="587375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01038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06/07/2023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/40 Im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878841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6594" y="536576"/>
            <a:ext cx="4442982" cy="5873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6594" y="1984375"/>
            <a:ext cx="4442982" cy="3986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7226595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0246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3086100"/>
            <a:ext cx="10001526" cy="685800"/>
          </a:xfrm>
        </p:spPr>
        <p:txBody>
          <a:bodyPr anchor="t" anchorCtr="0"/>
          <a:lstStyle>
            <a:lvl1pPr algn="l">
              <a:defRPr sz="4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 rot="16200000">
            <a:off x="-1624947" y="3362308"/>
            <a:ext cx="3383280" cy="1333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35758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72498" y="2696210"/>
            <a:ext cx="8193633" cy="1397000"/>
          </a:xfrm>
        </p:spPr>
        <p:txBody>
          <a:bodyPr tIns="0" anchor="t" anchorCtr="0"/>
          <a:lstStyle>
            <a:lvl1pPr algn="l">
              <a:defRPr sz="4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8ED5C6-5B4C-9D47-8AA4-7E0BBD72AA9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973392" y="2505671"/>
            <a:ext cx="1578690" cy="2077492"/>
          </a:xfrm>
        </p:spPr>
        <p:txBody>
          <a:bodyPr bIns="0">
            <a:spAutoFit/>
          </a:bodyPr>
          <a:lstStyle>
            <a:lvl1pPr marL="0" indent="0">
              <a:buNone/>
              <a:defRPr sz="15000" b="0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6" name="Rectangle 5"/>
          <p:cNvSpPr/>
          <p:nvPr userDrawn="1"/>
        </p:nvSpPr>
        <p:spPr>
          <a:xfrm rot="16200000">
            <a:off x="-1624947" y="3362308"/>
            <a:ext cx="3383280" cy="1333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398619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number_5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96001" y="0"/>
            <a:ext cx="6095999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4930775"/>
            <a:ext cx="4774855" cy="1397000"/>
          </a:xfrm>
        </p:spPr>
        <p:txBody>
          <a:bodyPr anchor="t" anchorCtr="0"/>
          <a:lstStyle>
            <a:lvl1pPr algn="l">
              <a:defRPr sz="3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8ED5C6-5B4C-9D47-8AA4-7E0BBD72AA9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973392" y="536575"/>
            <a:ext cx="1578690" cy="2077492"/>
          </a:xfrm>
        </p:spPr>
        <p:txBody>
          <a:bodyPr bIns="0">
            <a:spAutoFit/>
          </a:bodyPr>
          <a:lstStyle>
            <a:lvl1pPr marL="0" indent="0">
              <a:buNone/>
              <a:defRPr sz="15000" b="0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205133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number_40/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992401" y="0"/>
            <a:ext cx="71996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4930775"/>
            <a:ext cx="3656964" cy="1397000"/>
          </a:xfrm>
        </p:spPr>
        <p:txBody>
          <a:bodyPr anchor="t" anchorCtr="0"/>
          <a:lstStyle>
            <a:lvl1pPr algn="l">
              <a:defRPr sz="3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8ED5C6-5B4C-9D47-8AA4-7E0BBD72AA9E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973392" y="536575"/>
            <a:ext cx="1578690" cy="2077492"/>
          </a:xfrm>
        </p:spPr>
        <p:txBody>
          <a:bodyPr bIns="0">
            <a:spAutoFit/>
          </a:bodyPr>
          <a:lstStyle>
            <a:lvl1pPr marL="0" indent="0">
              <a:buNone/>
              <a:defRPr sz="15000" b="0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413640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low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536575"/>
            <a:ext cx="4774855" cy="14478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1" y="536576"/>
            <a:ext cx="5573576" cy="1447800"/>
          </a:xfrm>
        </p:spPr>
        <p:txBody>
          <a:bodyPr/>
          <a:lstStyle>
            <a:lvl1pPr marL="0" indent="0">
              <a:lnSpc>
                <a:spcPct val="114000"/>
              </a:lnSpc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1" y="2286000"/>
            <a:ext cx="12192000" cy="4572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619876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lower image_blu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1" y="2286000"/>
            <a:ext cx="12192000" cy="45720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1" y="0"/>
            <a:ext cx="121920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536576"/>
            <a:ext cx="4774855" cy="58737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1" y="536576"/>
            <a:ext cx="5573576" cy="1447800"/>
          </a:xfrm>
        </p:spPr>
        <p:txBody>
          <a:bodyPr/>
          <a:lstStyle>
            <a:lvl1pPr marL="0" indent="0">
              <a:lnSpc>
                <a:spcPct val="113000"/>
              </a:lnSpc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7/6/2023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973392" y="2838450"/>
            <a:ext cx="10696185" cy="34988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422293" y="6657948"/>
            <a:ext cx="3769708" cy="200053"/>
          </a:xfrm>
          <a:prstGeom prst="rect">
            <a:avLst/>
          </a:prstGeom>
        </p:spPr>
        <p:txBody>
          <a:bodyPr vert="horz" lIns="91448" tIns="45724" rIns="91448" bIns="45724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©2022 Mayo Foundation for Medical Education and Research  |  slide-</a:t>
            </a:r>
            <a:fld id="{D445C29B-035B-48ED-941F-A66A11A8A322}" type="slidenum">
              <a:rPr lang="en-US" sz="7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lvl="0"/>
              <a:t>‹#›</a:t>
            </a:fld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8229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icon layout_blu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73391" y="1984376"/>
            <a:ext cx="10002267" cy="790575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73392" y="4689970"/>
            <a:ext cx="2286595" cy="1444752"/>
          </a:xfrm>
        </p:spPr>
        <p:txBody>
          <a:bodyPr tIns="91440" bIns="45720"/>
          <a:lstStyle>
            <a:lvl1pPr marL="0" indent="0">
              <a:spcBef>
                <a:spcPts val="600"/>
              </a:spcBef>
              <a:buFont typeface="Arial" panose="020B0604020202020204" pitchFamily="34" charset="0"/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973392" y="4407495"/>
            <a:ext cx="2286595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Text Placeholder 14"/>
          <p:cNvSpPr>
            <a:spLocks noGrp="1"/>
          </p:cNvSpPr>
          <p:nvPr>
            <p:ph type="body" sz="quarter" idx="18"/>
          </p:nvPr>
        </p:nvSpPr>
        <p:spPr>
          <a:xfrm>
            <a:off x="3547929" y="4407495"/>
            <a:ext cx="2286595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3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6122467" y="4407495"/>
            <a:ext cx="2286595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4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8697003" y="4407495"/>
            <a:ext cx="2286595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5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3547929" y="4689970"/>
            <a:ext cx="2286595" cy="1444752"/>
          </a:xfrm>
        </p:spPr>
        <p:txBody>
          <a:bodyPr tIns="91440" bIns="45720"/>
          <a:lstStyle>
            <a:lvl1pPr marL="0" indent="0">
              <a:spcBef>
                <a:spcPts val="600"/>
              </a:spcBef>
              <a:buFont typeface="Arial" panose="020B0604020202020204" pitchFamily="34" charset="0"/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9"/>
          <p:cNvSpPr>
            <a:spLocks noGrp="1"/>
          </p:cNvSpPr>
          <p:nvPr>
            <p:ph type="body" sz="quarter" idx="22"/>
          </p:nvPr>
        </p:nvSpPr>
        <p:spPr>
          <a:xfrm>
            <a:off x="6122467" y="4689970"/>
            <a:ext cx="2286595" cy="1444752"/>
          </a:xfrm>
        </p:spPr>
        <p:txBody>
          <a:bodyPr tIns="91440" bIns="45720"/>
          <a:lstStyle>
            <a:lvl1pPr marL="0" indent="0">
              <a:spcBef>
                <a:spcPts val="600"/>
              </a:spcBef>
              <a:buFont typeface="Arial" panose="020B0604020202020204" pitchFamily="34" charset="0"/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8697003" y="4689970"/>
            <a:ext cx="2286595" cy="1444752"/>
          </a:xfrm>
        </p:spPr>
        <p:txBody>
          <a:bodyPr tIns="91440" bIns="45720"/>
          <a:lstStyle>
            <a:lvl1pPr marL="0" indent="0">
              <a:spcBef>
                <a:spcPts val="600"/>
              </a:spcBef>
              <a:buFont typeface="Arial" panose="020B0604020202020204" pitchFamily="34" charset="0"/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16572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_gray border-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610063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 dirty="0"/>
          </a:p>
        </p:txBody>
      </p:sp>
      <p:sp>
        <p:nvSpPr>
          <p:cNvPr id="8" name="Rectangle 7"/>
          <p:cNvSpPr/>
          <p:nvPr userDrawn="1"/>
        </p:nvSpPr>
        <p:spPr>
          <a:xfrm>
            <a:off x="6091363" y="0"/>
            <a:ext cx="610063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533857" y="536576"/>
            <a:ext cx="11128098" cy="5800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1" y="1077915"/>
            <a:ext cx="10010207" cy="519111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3392" y="2136775"/>
            <a:ext cx="4662114" cy="3676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7/6/2023</a:t>
            </a:fld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726470" y="2413496"/>
            <a:ext cx="3246966" cy="748805"/>
          </a:xfrm>
        </p:spPr>
        <p:txBody>
          <a:bodyPr tIns="91440" bIns="45720"/>
          <a:lstStyle>
            <a:lvl1pPr marL="0" indent="0">
              <a:spcBef>
                <a:spcPts val="600"/>
              </a:spcBef>
              <a:buFont typeface="Arial" panose="020B0604020202020204" pitchFamily="34" charset="0"/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7726470" y="2132013"/>
            <a:ext cx="3244659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7726470" y="3729534"/>
            <a:ext cx="3246966" cy="748805"/>
          </a:xfrm>
        </p:spPr>
        <p:txBody>
          <a:bodyPr tIns="91440" bIns="45720"/>
          <a:lstStyle>
            <a:lvl1pPr marL="0" indent="0">
              <a:spcBef>
                <a:spcPts val="600"/>
              </a:spcBef>
              <a:buFont typeface="Arial" panose="020B0604020202020204" pitchFamily="34" charset="0"/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9" hasCustomPrompt="1"/>
          </p:nvPr>
        </p:nvSpPr>
        <p:spPr>
          <a:xfrm>
            <a:off x="7726470" y="3452019"/>
            <a:ext cx="3246966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7726470" y="5051921"/>
            <a:ext cx="3246966" cy="748805"/>
          </a:xfrm>
        </p:spPr>
        <p:txBody>
          <a:bodyPr tIns="91440" bIns="45720"/>
          <a:lstStyle>
            <a:lvl1pPr marL="0" indent="0">
              <a:spcBef>
                <a:spcPts val="600"/>
              </a:spcBef>
              <a:buFont typeface="Arial" panose="020B0604020202020204" pitchFamily="34" charset="0"/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1" hasCustomPrompt="1"/>
          </p:nvPr>
        </p:nvSpPr>
        <p:spPr>
          <a:xfrm>
            <a:off x="7726470" y="4772025"/>
            <a:ext cx="3246966" cy="274320"/>
          </a:xfrm>
        </p:spPr>
        <p:txBody>
          <a:bodyPr bIns="0" anchor="t" anchorCtr="0"/>
          <a:lstStyle>
            <a:lvl1pPr marL="0" indent="0">
              <a:buNone/>
              <a:defRPr b="1"/>
            </a:lvl1pPr>
            <a:lvl2pPr marL="457200" indent="0">
              <a:buNone/>
              <a:defRPr b="1"/>
            </a:lvl2pPr>
            <a:lvl3pPr marL="914400" indent="0">
              <a:buNone/>
              <a:defRPr b="1"/>
            </a:lvl3pPr>
            <a:lvl4pPr marL="1371600" indent="0">
              <a:buNone/>
              <a:defRPr b="1"/>
            </a:lvl4pPr>
            <a:lvl5pPr marL="1828800" indent="0">
              <a:buNone/>
              <a:defRPr b="1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1" y="6135688"/>
            <a:ext cx="8737600" cy="365760"/>
          </a:xfrm>
          <a:prstGeom prst="rect">
            <a:avLst/>
          </a:prstGeom>
        </p:spPr>
        <p:txBody>
          <a:bodyPr vert="horz" lIns="0" tIns="45724" rIns="0" bIns="0" rtlCol="0" anchor="t" anchorCtr="0"/>
          <a:lstStyle>
            <a:lvl1pPr algn="r">
              <a:lnSpc>
                <a:spcPct val="9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8422293" y="6657948"/>
            <a:ext cx="3769708" cy="200053"/>
          </a:xfrm>
          <a:prstGeom prst="rect">
            <a:avLst/>
          </a:prstGeom>
        </p:spPr>
        <p:txBody>
          <a:bodyPr vert="horz" lIns="91448" tIns="45724" rIns="91448" bIns="45724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700" dirty="0">
                <a:solidFill>
                  <a:schemeClr val="bg2"/>
                </a:solidFill>
              </a:rPr>
              <a:t>©</a:t>
            </a:r>
            <a:fld id="{70C20920-D522-47E7-A593-4D1EC6534F20}" type="datetimeyyyy">
              <a:rPr lang="en-US" sz="700" smtClean="0">
                <a:solidFill>
                  <a:schemeClr val="bg2"/>
                </a:solidFill>
              </a:rPr>
              <a:t>2023</a:t>
            </a:fld>
            <a:r>
              <a:rPr lang="en-US" sz="700" dirty="0">
                <a:solidFill>
                  <a:schemeClr val="bg2"/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700" smtClean="0">
                <a:solidFill>
                  <a:schemeClr val="bg2"/>
                </a:solidFill>
              </a:rPr>
              <a:pPr lvl="0"/>
              <a:t>‹#›</a:t>
            </a:fld>
            <a:endParaRPr lang="en-US" sz="7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1583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536576"/>
            <a:ext cx="10001526" cy="587375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3392" y="1984375"/>
            <a:ext cx="4770569" cy="391312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2166" y="1984375"/>
            <a:ext cx="4774855" cy="391312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7012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06/07/2023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individual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3392" y="2954338"/>
            <a:ext cx="4536605" cy="628650"/>
          </a:xfrm>
        </p:spPr>
        <p:txBody>
          <a:bodyPr tIns="91440"/>
          <a:lstStyle>
            <a:lvl1pPr marL="0" indent="0">
              <a:spcBef>
                <a:spcPts val="200"/>
              </a:spcBef>
              <a:buNone/>
              <a:defRPr sz="2400"/>
            </a:lvl1pPr>
            <a:lvl2pPr marL="457200" indent="0">
              <a:spcBef>
                <a:spcPts val="20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2"/>
          </p:nvPr>
        </p:nvSpPr>
        <p:spPr>
          <a:xfrm>
            <a:off x="973392" y="2643189"/>
            <a:ext cx="4536605" cy="295275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41" indent="0">
              <a:buNone/>
              <a:defRPr sz="2000" b="1"/>
            </a:lvl2pPr>
            <a:lvl3pPr marL="914484" indent="0">
              <a:buNone/>
              <a:defRPr sz="1900" b="1"/>
            </a:lvl3pPr>
            <a:lvl4pPr marL="1371725" indent="0">
              <a:buNone/>
              <a:defRPr sz="1600" b="1"/>
            </a:lvl4pPr>
            <a:lvl5pPr marL="1828968" indent="0">
              <a:buNone/>
              <a:defRPr sz="1600" b="1"/>
            </a:lvl5pPr>
            <a:lvl6pPr marL="2286209" indent="0">
              <a:buNone/>
              <a:defRPr sz="1600" b="1"/>
            </a:lvl6pPr>
            <a:lvl7pPr marL="2743452" indent="0">
              <a:buNone/>
              <a:defRPr sz="1600" b="1"/>
            </a:lvl7pPr>
            <a:lvl8pPr marL="3200693" indent="0">
              <a:buNone/>
              <a:defRPr sz="1600" b="1"/>
            </a:lvl8pPr>
            <a:lvl9pPr marL="36579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sz="half" idx="17"/>
          </p:nvPr>
        </p:nvSpPr>
        <p:spPr>
          <a:xfrm>
            <a:off x="973392" y="1597026"/>
            <a:ext cx="9995915" cy="488949"/>
          </a:xfrm>
        </p:spPr>
        <p:txBody>
          <a:bodyPr tIns="0"/>
          <a:lstStyle>
            <a:lvl1pPr marL="0" indent="0">
              <a:spcBef>
                <a:spcPts val="200"/>
              </a:spcBef>
              <a:buNone/>
              <a:defRPr sz="2400"/>
            </a:lvl1pPr>
            <a:lvl2pPr marL="457200" indent="0">
              <a:spcBef>
                <a:spcPts val="20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sz="half" idx="18"/>
          </p:nvPr>
        </p:nvSpPr>
        <p:spPr>
          <a:xfrm>
            <a:off x="6442167" y="2954338"/>
            <a:ext cx="4536605" cy="628650"/>
          </a:xfrm>
        </p:spPr>
        <p:txBody>
          <a:bodyPr tIns="91440"/>
          <a:lstStyle>
            <a:lvl1pPr marL="0" indent="0">
              <a:spcBef>
                <a:spcPts val="200"/>
              </a:spcBef>
              <a:buNone/>
              <a:defRPr sz="2400"/>
            </a:lvl1pPr>
            <a:lvl2pPr marL="457200" indent="0">
              <a:spcBef>
                <a:spcPts val="20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idx="19"/>
          </p:nvPr>
        </p:nvSpPr>
        <p:spPr>
          <a:xfrm>
            <a:off x="6442167" y="2643189"/>
            <a:ext cx="4536605" cy="295275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41" indent="0">
              <a:buNone/>
              <a:defRPr sz="2000" b="1"/>
            </a:lvl2pPr>
            <a:lvl3pPr marL="914484" indent="0">
              <a:buNone/>
              <a:defRPr sz="1900" b="1"/>
            </a:lvl3pPr>
            <a:lvl4pPr marL="1371725" indent="0">
              <a:buNone/>
              <a:defRPr sz="1600" b="1"/>
            </a:lvl4pPr>
            <a:lvl5pPr marL="1828968" indent="0">
              <a:buNone/>
              <a:defRPr sz="1600" b="1"/>
            </a:lvl5pPr>
            <a:lvl6pPr marL="2286209" indent="0">
              <a:buNone/>
              <a:defRPr sz="1600" b="1"/>
            </a:lvl6pPr>
            <a:lvl7pPr marL="2743452" indent="0">
              <a:buNone/>
              <a:defRPr sz="1600" b="1"/>
            </a:lvl7pPr>
            <a:lvl8pPr marL="3200693" indent="0">
              <a:buNone/>
              <a:defRPr sz="1600" b="1"/>
            </a:lvl8pPr>
            <a:lvl9pPr marL="36579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Content Placeholder 2"/>
          <p:cNvSpPr>
            <a:spLocks noGrp="1"/>
          </p:cNvSpPr>
          <p:nvPr>
            <p:ph sz="half" idx="20"/>
          </p:nvPr>
        </p:nvSpPr>
        <p:spPr>
          <a:xfrm>
            <a:off x="6442167" y="4334383"/>
            <a:ext cx="4536605" cy="628650"/>
          </a:xfrm>
        </p:spPr>
        <p:txBody>
          <a:bodyPr tIns="91440"/>
          <a:lstStyle>
            <a:lvl1pPr marL="0" indent="0">
              <a:spcBef>
                <a:spcPts val="200"/>
              </a:spcBef>
              <a:buNone/>
              <a:defRPr sz="2400"/>
            </a:lvl1pPr>
            <a:lvl2pPr marL="457200" indent="0">
              <a:spcBef>
                <a:spcPts val="20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idx="21"/>
          </p:nvPr>
        </p:nvSpPr>
        <p:spPr>
          <a:xfrm>
            <a:off x="6442167" y="4032661"/>
            <a:ext cx="4536605" cy="295275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41" indent="0">
              <a:buNone/>
              <a:defRPr sz="2000" b="1"/>
            </a:lvl2pPr>
            <a:lvl3pPr marL="914484" indent="0">
              <a:buNone/>
              <a:defRPr sz="1900" b="1"/>
            </a:lvl3pPr>
            <a:lvl4pPr marL="1371725" indent="0">
              <a:buNone/>
              <a:defRPr sz="1600" b="1"/>
            </a:lvl4pPr>
            <a:lvl5pPr marL="1828968" indent="0">
              <a:buNone/>
              <a:defRPr sz="1600" b="1"/>
            </a:lvl5pPr>
            <a:lvl6pPr marL="2286209" indent="0">
              <a:buNone/>
              <a:defRPr sz="1600" b="1"/>
            </a:lvl6pPr>
            <a:lvl7pPr marL="2743452" indent="0">
              <a:buNone/>
              <a:defRPr sz="1600" b="1"/>
            </a:lvl7pPr>
            <a:lvl8pPr marL="3200693" indent="0">
              <a:buNone/>
              <a:defRPr sz="1600" b="1"/>
            </a:lvl8pPr>
            <a:lvl9pPr marL="36579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Content Placeholder 2"/>
          <p:cNvSpPr>
            <a:spLocks noGrp="1"/>
          </p:cNvSpPr>
          <p:nvPr>
            <p:ph sz="half" idx="22"/>
          </p:nvPr>
        </p:nvSpPr>
        <p:spPr>
          <a:xfrm>
            <a:off x="6442167" y="5708650"/>
            <a:ext cx="4536605" cy="628650"/>
          </a:xfrm>
        </p:spPr>
        <p:txBody>
          <a:bodyPr tIns="91440"/>
          <a:lstStyle>
            <a:lvl1pPr marL="0" indent="0">
              <a:spcBef>
                <a:spcPts val="200"/>
              </a:spcBef>
              <a:buNone/>
              <a:defRPr sz="2400"/>
            </a:lvl1pPr>
            <a:lvl2pPr marL="457200" indent="0">
              <a:spcBef>
                <a:spcPts val="20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idx="23"/>
          </p:nvPr>
        </p:nvSpPr>
        <p:spPr>
          <a:xfrm>
            <a:off x="6442167" y="5397501"/>
            <a:ext cx="4536605" cy="295275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41" indent="0">
              <a:buNone/>
              <a:defRPr sz="2000" b="1"/>
            </a:lvl2pPr>
            <a:lvl3pPr marL="914484" indent="0">
              <a:buNone/>
              <a:defRPr sz="1900" b="1"/>
            </a:lvl3pPr>
            <a:lvl4pPr marL="1371725" indent="0">
              <a:buNone/>
              <a:defRPr sz="1600" b="1"/>
            </a:lvl4pPr>
            <a:lvl5pPr marL="1828968" indent="0">
              <a:buNone/>
              <a:defRPr sz="1600" b="1"/>
            </a:lvl5pPr>
            <a:lvl6pPr marL="2286209" indent="0">
              <a:buNone/>
              <a:defRPr sz="1600" b="1"/>
            </a:lvl6pPr>
            <a:lvl7pPr marL="2743452" indent="0">
              <a:buNone/>
              <a:defRPr sz="1600" b="1"/>
            </a:lvl7pPr>
            <a:lvl8pPr marL="3200693" indent="0">
              <a:buNone/>
              <a:defRPr sz="1600" b="1"/>
            </a:lvl8pPr>
            <a:lvl9pPr marL="36579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Content Placeholder 2"/>
          <p:cNvSpPr>
            <a:spLocks noGrp="1"/>
          </p:cNvSpPr>
          <p:nvPr>
            <p:ph sz="half" idx="24"/>
          </p:nvPr>
        </p:nvSpPr>
        <p:spPr>
          <a:xfrm>
            <a:off x="973392" y="4334383"/>
            <a:ext cx="4536605" cy="628650"/>
          </a:xfrm>
        </p:spPr>
        <p:txBody>
          <a:bodyPr tIns="91440"/>
          <a:lstStyle>
            <a:lvl1pPr marL="0" indent="0">
              <a:spcBef>
                <a:spcPts val="200"/>
              </a:spcBef>
              <a:buNone/>
              <a:defRPr sz="2400"/>
            </a:lvl1pPr>
            <a:lvl2pPr marL="457200" indent="0">
              <a:spcBef>
                <a:spcPts val="20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idx="25"/>
          </p:nvPr>
        </p:nvSpPr>
        <p:spPr>
          <a:xfrm>
            <a:off x="973392" y="4032661"/>
            <a:ext cx="4536605" cy="295275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41" indent="0">
              <a:buNone/>
              <a:defRPr sz="2000" b="1"/>
            </a:lvl2pPr>
            <a:lvl3pPr marL="914484" indent="0">
              <a:buNone/>
              <a:defRPr sz="1900" b="1"/>
            </a:lvl3pPr>
            <a:lvl4pPr marL="1371725" indent="0">
              <a:buNone/>
              <a:defRPr sz="1600" b="1"/>
            </a:lvl4pPr>
            <a:lvl5pPr marL="1828968" indent="0">
              <a:buNone/>
              <a:defRPr sz="1600" b="1"/>
            </a:lvl5pPr>
            <a:lvl6pPr marL="2286209" indent="0">
              <a:buNone/>
              <a:defRPr sz="1600" b="1"/>
            </a:lvl6pPr>
            <a:lvl7pPr marL="2743452" indent="0">
              <a:buNone/>
              <a:defRPr sz="1600" b="1"/>
            </a:lvl7pPr>
            <a:lvl8pPr marL="3200693" indent="0">
              <a:buNone/>
              <a:defRPr sz="1600" b="1"/>
            </a:lvl8pPr>
            <a:lvl9pPr marL="36579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26"/>
          </p:nvPr>
        </p:nvSpPr>
        <p:spPr>
          <a:xfrm>
            <a:off x="973392" y="5708650"/>
            <a:ext cx="4536605" cy="628650"/>
          </a:xfrm>
        </p:spPr>
        <p:txBody>
          <a:bodyPr tIns="91440"/>
          <a:lstStyle>
            <a:lvl1pPr marL="0" indent="0">
              <a:spcBef>
                <a:spcPts val="200"/>
              </a:spcBef>
              <a:buNone/>
              <a:defRPr sz="2400"/>
            </a:lvl1pPr>
            <a:lvl2pPr marL="457200" indent="0">
              <a:spcBef>
                <a:spcPts val="20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idx="27"/>
          </p:nvPr>
        </p:nvSpPr>
        <p:spPr>
          <a:xfrm>
            <a:off x="973392" y="5397501"/>
            <a:ext cx="4536605" cy="295275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41" indent="0">
              <a:buNone/>
              <a:defRPr sz="2000" b="1"/>
            </a:lvl2pPr>
            <a:lvl3pPr marL="914484" indent="0">
              <a:buNone/>
              <a:defRPr sz="1900" b="1"/>
            </a:lvl3pPr>
            <a:lvl4pPr marL="1371725" indent="0">
              <a:buNone/>
              <a:defRPr sz="1600" b="1"/>
            </a:lvl4pPr>
            <a:lvl5pPr marL="1828968" indent="0">
              <a:buNone/>
              <a:defRPr sz="1600" b="1"/>
            </a:lvl5pPr>
            <a:lvl6pPr marL="2286209" indent="0">
              <a:buNone/>
              <a:defRPr sz="1600" b="1"/>
            </a:lvl6pPr>
            <a:lvl7pPr marL="2743452" indent="0">
              <a:buNone/>
              <a:defRPr sz="1600" b="1"/>
            </a:lvl7pPr>
            <a:lvl8pPr marL="3200693" indent="0">
              <a:buNone/>
              <a:defRPr sz="1600" b="1"/>
            </a:lvl8pPr>
            <a:lvl9pPr marL="36579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976285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8984" y="1984376"/>
            <a:ext cx="4774411" cy="295275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41" indent="0">
              <a:buNone/>
              <a:defRPr sz="2000" b="1"/>
            </a:lvl2pPr>
            <a:lvl3pPr marL="914484" indent="0">
              <a:buNone/>
              <a:defRPr sz="1900" b="1"/>
            </a:lvl3pPr>
            <a:lvl4pPr marL="1371725" indent="0">
              <a:buNone/>
              <a:defRPr sz="1600" b="1"/>
            </a:lvl4pPr>
            <a:lvl5pPr marL="1828968" indent="0">
              <a:buNone/>
              <a:defRPr sz="1600" b="1"/>
            </a:lvl5pPr>
            <a:lvl6pPr marL="2286209" indent="0">
              <a:buNone/>
              <a:defRPr sz="1600" b="1"/>
            </a:lvl6pPr>
            <a:lvl7pPr marL="2743452" indent="0">
              <a:buNone/>
              <a:defRPr sz="1600" b="1"/>
            </a:lvl7pPr>
            <a:lvl8pPr marL="3200693" indent="0">
              <a:buNone/>
              <a:defRPr sz="1600" b="1"/>
            </a:lvl8pPr>
            <a:lvl9pPr marL="36579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8984" y="2276475"/>
            <a:ext cx="4774411" cy="3705225"/>
          </a:xfrm>
        </p:spPr>
        <p:txBody>
          <a:bodyPr tIns="91440"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2166" y="1984376"/>
            <a:ext cx="4774411" cy="295275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41" indent="0">
              <a:buNone/>
              <a:defRPr sz="2000" b="1"/>
            </a:lvl2pPr>
            <a:lvl3pPr marL="914484" indent="0">
              <a:buNone/>
              <a:defRPr sz="1900" b="1"/>
            </a:lvl3pPr>
            <a:lvl4pPr marL="1371725" indent="0">
              <a:buNone/>
              <a:defRPr sz="1600" b="1"/>
            </a:lvl4pPr>
            <a:lvl5pPr marL="1828968" indent="0">
              <a:buNone/>
              <a:defRPr sz="1600" b="1"/>
            </a:lvl5pPr>
            <a:lvl6pPr marL="2286209" indent="0">
              <a:buNone/>
              <a:defRPr sz="1600" b="1"/>
            </a:lvl6pPr>
            <a:lvl7pPr marL="2743452" indent="0">
              <a:buNone/>
              <a:defRPr sz="1600" b="1"/>
            </a:lvl7pPr>
            <a:lvl8pPr marL="3200693" indent="0">
              <a:buNone/>
              <a:defRPr sz="1600" b="1"/>
            </a:lvl8pPr>
            <a:lvl9pPr marL="36579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42166" y="2276475"/>
            <a:ext cx="4774411" cy="3705225"/>
          </a:xfrm>
        </p:spPr>
        <p:txBody>
          <a:bodyPr tIns="91440"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021291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0/40 Title and Content_blu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7226595" y="0"/>
            <a:ext cx="4965405" cy="68580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3" y="536576"/>
            <a:ext cx="5468773" cy="5873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3393" y="1984375"/>
            <a:ext cx="5468774" cy="3986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2"/>
          </p:nvPr>
        </p:nvSpPr>
        <p:spPr>
          <a:xfrm>
            <a:off x="7755370" y="1984375"/>
            <a:ext cx="3914207" cy="398678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422293" y="6657948"/>
            <a:ext cx="3769708" cy="200053"/>
          </a:xfrm>
          <a:prstGeom prst="rect">
            <a:avLst/>
          </a:prstGeom>
        </p:spPr>
        <p:txBody>
          <a:bodyPr vert="horz" lIns="91448" tIns="45724" rIns="91448" bIns="45724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</a:t>
            </a:r>
            <a:fld id="{DE0E1CB7-DA98-4AE3-9B7A-4E54193F9C18}" type="datetimeyyyy">
              <a:rPr lang="en-US" sz="7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2023</a:t>
            </a:fld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7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lvl="0"/>
              <a:t>‹#›</a:t>
            </a:fld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4295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/60 Title and Two Content Comparison_blu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417575" y="0"/>
            <a:ext cx="7774425" cy="68580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73392" y="2366170"/>
            <a:ext cx="3075788" cy="2125663"/>
          </a:xfrm>
        </p:spPr>
        <p:txBody>
          <a:bodyPr tIns="0" bIns="0" anchor="ctr" anchorCtr="0"/>
          <a:lstStyle>
            <a:lvl1pPr>
              <a:defRPr sz="3200" baseline="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 rot="16200000">
            <a:off x="-1624947" y="3362308"/>
            <a:ext cx="3383280" cy="1333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4992401" y="542926"/>
            <a:ext cx="3145656" cy="771525"/>
          </a:xfrm>
        </p:spPr>
        <p:txBody>
          <a:bodyPr bIns="0" anchor="b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41" indent="0">
              <a:buNone/>
              <a:defRPr sz="2000" b="1"/>
            </a:lvl2pPr>
            <a:lvl3pPr marL="914484" indent="0">
              <a:buNone/>
              <a:defRPr sz="1900" b="1"/>
            </a:lvl3pPr>
            <a:lvl4pPr marL="1371725" indent="0">
              <a:buNone/>
              <a:defRPr sz="1600" b="1"/>
            </a:lvl4pPr>
            <a:lvl5pPr marL="1828968" indent="0">
              <a:buNone/>
              <a:defRPr sz="1600" b="1"/>
            </a:lvl5pPr>
            <a:lvl6pPr marL="2286209" indent="0">
              <a:buNone/>
              <a:defRPr sz="1600" b="1"/>
            </a:lvl6pPr>
            <a:lvl7pPr marL="2743452" indent="0">
              <a:buNone/>
              <a:defRPr sz="1600" b="1"/>
            </a:lvl7pPr>
            <a:lvl8pPr marL="3200693" indent="0">
              <a:buNone/>
              <a:defRPr sz="1600" b="1"/>
            </a:lvl8pPr>
            <a:lvl9pPr marL="36579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4992401" y="1597025"/>
            <a:ext cx="3145656" cy="3986784"/>
          </a:xfrm>
        </p:spPr>
        <p:txBody>
          <a:bodyPr tIns="91440"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buClrTx/>
              <a:defRPr sz="2400">
                <a:solidFill>
                  <a:schemeClr val="tx1"/>
                </a:solidFill>
              </a:defRPr>
            </a:lvl2pPr>
            <a:lvl3pPr>
              <a:buClrTx/>
              <a:defRPr sz="2400">
                <a:solidFill>
                  <a:schemeClr val="tx1"/>
                </a:solidFill>
              </a:defRPr>
            </a:lvl3pPr>
            <a:lvl4pPr>
              <a:buClrTx/>
              <a:defRPr sz="2400">
                <a:solidFill>
                  <a:schemeClr val="tx1"/>
                </a:solidFill>
              </a:defRPr>
            </a:lvl4pPr>
            <a:lvl5pPr>
              <a:buClrTx/>
              <a:defRPr sz="24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2"/>
          </p:nvPr>
        </p:nvSpPr>
        <p:spPr>
          <a:xfrm>
            <a:off x="8527097" y="542926"/>
            <a:ext cx="3145656" cy="771525"/>
          </a:xfrm>
        </p:spPr>
        <p:txBody>
          <a:bodyPr bIns="0" anchor="b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41" indent="0">
              <a:buNone/>
              <a:defRPr sz="2000" b="1"/>
            </a:lvl2pPr>
            <a:lvl3pPr marL="914484" indent="0">
              <a:buNone/>
              <a:defRPr sz="1900" b="1"/>
            </a:lvl3pPr>
            <a:lvl4pPr marL="1371725" indent="0">
              <a:buNone/>
              <a:defRPr sz="1600" b="1"/>
            </a:lvl4pPr>
            <a:lvl5pPr marL="1828968" indent="0">
              <a:buNone/>
              <a:defRPr sz="1600" b="1"/>
            </a:lvl5pPr>
            <a:lvl6pPr marL="2286209" indent="0">
              <a:buNone/>
              <a:defRPr sz="1600" b="1"/>
            </a:lvl6pPr>
            <a:lvl7pPr marL="2743452" indent="0">
              <a:buNone/>
              <a:defRPr sz="1600" b="1"/>
            </a:lvl7pPr>
            <a:lvl8pPr marL="3200693" indent="0">
              <a:buNone/>
              <a:defRPr sz="1600" b="1"/>
            </a:lvl8pPr>
            <a:lvl9pPr marL="365793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13"/>
          </p:nvPr>
        </p:nvSpPr>
        <p:spPr>
          <a:xfrm>
            <a:off x="8527097" y="1597025"/>
            <a:ext cx="3145656" cy="3986784"/>
          </a:xfrm>
        </p:spPr>
        <p:txBody>
          <a:bodyPr vert="horz" lIns="0" tIns="91440" rIns="0" bIns="45724" rtlCol="0">
            <a:noAutofit/>
          </a:bodyPr>
          <a:lstStyle>
            <a:lvl1pPr>
              <a:defRPr lang="en-US" dirty="0" smtClean="0">
                <a:solidFill>
                  <a:schemeClr val="tx1"/>
                </a:solidFill>
              </a:defRPr>
            </a:lvl1pPr>
            <a:lvl2pPr>
              <a:buClrTx/>
              <a:defRPr lang="en-US" dirty="0" smtClean="0">
                <a:solidFill>
                  <a:schemeClr val="tx1"/>
                </a:solidFill>
              </a:defRPr>
            </a:lvl2pPr>
            <a:lvl3pPr>
              <a:buClrTx/>
              <a:defRPr lang="en-US" dirty="0" smtClean="0">
                <a:solidFill>
                  <a:schemeClr val="tx1"/>
                </a:solidFill>
              </a:defRPr>
            </a:lvl3pPr>
            <a:lvl4pPr>
              <a:buClrTx/>
              <a:defRPr lang="en-US" dirty="0" smtClean="0">
                <a:solidFill>
                  <a:schemeClr val="tx1"/>
                </a:solidFill>
              </a:defRPr>
            </a:lvl4pPr>
            <a:lvl5pPr>
              <a:buClrTx/>
              <a:defRPr lang="en-US" dirty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Freeform 15"/>
          <p:cNvSpPr/>
          <p:nvPr userDrawn="1"/>
        </p:nvSpPr>
        <p:spPr>
          <a:xfrm>
            <a:off x="4982873" y="1455737"/>
            <a:ext cx="6669237" cy="0"/>
          </a:xfrm>
          <a:custGeom>
            <a:avLst/>
            <a:gdLst>
              <a:gd name="connsiteX0" fmla="*/ 0 w 6667500"/>
              <a:gd name="connsiteY0" fmla="*/ 0 h 0"/>
              <a:gd name="connsiteX1" fmla="*/ 6667500 w 66675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67500">
                <a:moveTo>
                  <a:pt x="0" y="0"/>
                </a:moveTo>
                <a:lnTo>
                  <a:pt x="6667500" y="0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8422293" y="6657948"/>
            <a:ext cx="3769708" cy="200053"/>
          </a:xfrm>
          <a:prstGeom prst="rect">
            <a:avLst/>
          </a:prstGeom>
        </p:spPr>
        <p:txBody>
          <a:bodyPr vert="horz" lIns="91448" tIns="45724" rIns="91448" bIns="45724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</a:t>
            </a:r>
            <a:fld id="{C4E928E9-032F-4C67-90C8-3230976C52E1}" type="datetimeyyyy">
              <a:rPr lang="en-US" sz="7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2023</a:t>
            </a:fld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7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lvl="0"/>
              <a:t>‹#›</a:t>
            </a:fld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5934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366347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7061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4671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Mayo 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72496" y="2733676"/>
            <a:ext cx="4454099" cy="1371600"/>
          </a:xfrm>
        </p:spPr>
        <p:txBody>
          <a:bodyPr anchor="ctr" anchorCtr="0"/>
          <a:lstStyle>
            <a:lvl1pPr algn="l">
              <a:defRPr sz="40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 rot="16200000">
            <a:off x="-1624947" y="3362308"/>
            <a:ext cx="3383280" cy="1333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533683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40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926377" y="536576"/>
            <a:ext cx="2743200" cy="54356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3391" y="536576"/>
            <a:ext cx="7594488" cy="5435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87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06/07/2023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974025" y="536575"/>
            <a:ext cx="10243948" cy="10604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750040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73391" y="2854325"/>
            <a:ext cx="9999339" cy="13970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3392" y="4257675"/>
            <a:ext cx="10001526" cy="685800"/>
          </a:xfrm>
        </p:spPr>
        <p:txBody>
          <a:bodyPr lIns="0" tIns="45720" r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b="0" cap="all" baseline="0">
                <a:solidFill>
                  <a:schemeClr val="accent1"/>
                </a:solidFill>
              </a:defRPr>
            </a:lvl1pPr>
            <a:lvl2pPr marL="457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973392" y="672465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Freeform 6"/>
          <p:cNvSpPr>
            <a:spLocks noChangeAspect="1" noEditPoints="1"/>
          </p:cNvSpPr>
          <p:nvPr userDrawn="1"/>
        </p:nvSpPr>
        <p:spPr bwMode="auto">
          <a:xfrm>
            <a:off x="541479" y="536575"/>
            <a:ext cx="838364" cy="914400"/>
          </a:xfrm>
          <a:custGeom>
            <a:avLst/>
            <a:gdLst>
              <a:gd name="T0" fmla="*/ 661 w 1089"/>
              <a:gd name="T1" fmla="*/ 944 h 1188"/>
              <a:gd name="T2" fmla="*/ 690 w 1089"/>
              <a:gd name="T3" fmla="*/ 760 h 1188"/>
              <a:gd name="T4" fmla="*/ 399 w 1089"/>
              <a:gd name="T5" fmla="*/ 967 h 1188"/>
              <a:gd name="T6" fmla="*/ 569 w 1089"/>
              <a:gd name="T7" fmla="*/ 721 h 1188"/>
              <a:gd name="T8" fmla="*/ 360 w 1089"/>
              <a:gd name="T9" fmla="*/ 930 h 1188"/>
              <a:gd name="T10" fmla="*/ 452 w 1089"/>
              <a:gd name="T11" fmla="*/ 794 h 1188"/>
              <a:gd name="T12" fmla="*/ 219 w 1089"/>
              <a:gd name="T13" fmla="*/ 794 h 1188"/>
              <a:gd name="T14" fmla="*/ 490 w 1089"/>
              <a:gd name="T15" fmla="*/ 692 h 1188"/>
              <a:gd name="T16" fmla="*/ 336 w 1089"/>
              <a:gd name="T17" fmla="*/ 999 h 1188"/>
              <a:gd name="T18" fmla="*/ 753 w 1089"/>
              <a:gd name="T19" fmla="*/ 999 h 1188"/>
              <a:gd name="T20" fmla="*/ 869 w 1089"/>
              <a:gd name="T21" fmla="*/ 794 h 1188"/>
              <a:gd name="T22" fmla="*/ 729 w 1089"/>
              <a:gd name="T23" fmla="*/ 721 h 1188"/>
              <a:gd name="T24" fmla="*/ 869 w 1089"/>
              <a:gd name="T25" fmla="*/ 794 h 1188"/>
              <a:gd name="T26" fmla="*/ 1016 w 1089"/>
              <a:gd name="T27" fmla="*/ 285 h 1188"/>
              <a:gd name="T28" fmla="*/ 1080 w 1089"/>
              <a:gd name="T29" fmla="*/ 453 h 1188"/>
              <a:gd name="T30" fmla="*/ 1062 w 1089"/>
              <a:gd name="T31" fmla="*/ 341 h 1188"/>
              <a:gd name="T32" fmla="*/ 810 w 1089"/>
              <a:gd name="T33" fmla="*/ 458 h 1188"/>
              <a:gd name="T34" fmla="*/ 872 w 1089"/>
              <a:gd name="T35" fmla="*/ 474 h 1188"/>
              <a:gd name="T36" fmla="*/ 872 w 1089"/>
              <a:gd name="T37" fmla="*/ 289 h 1188"/>
              <a:gd name="T38" fmla="*/ 758 w 1089"/>
              <a:gd name="T39" fmla="*/ 303 h 1188"/>
              <a:gd name="T40" fmla="*/ 713 w 1089"/>
              <a:gd name="T41" fmla="*/ 335 h 1188"/>
              <a:gd name="T42" fmla="*/ 528 w 1089"/>
              <a:gd name="T43" fmla="*/ 302 h 1188"/>
              <a:gd name="T44" fmla="*/ 528 w 1089"/>
              <a:gd name="T45" fmla="*/ 489 h 1188"/>
              <a:gd name="T46" fmla="*/ 573 w 1089"/>
              <a:gd name="T47" fmla="*/ 329 h 1188"/>
              <a:gd name="T48" fmla="*/ 408 w 1089"/>
              <a:gd name="T49" fmla="*/ 303 h 1188"/>
              <a:gd name="T50" fmla="*/ 408 w 1089"/>
              <a:gd name="T51" fmla="*/ 489 h 1188"/>
              <a:gd name="T52" fmla="*/ 471 w 1089"/>
              <a:gd name="T53" fmla="*/ 320 h 1188"/>
              <a:gd name="T54" fmla="*/ 408 w 1089"/>
              <a:gd name="T55" fmla="*/ 303 h 1188"/>
              <a:gd name="T56" fmla="*/ 329 w 1089"/>
              <a:gd name="T57" fmla="*/ 472 h 1188"/>
              <a:gd name="T58" fmla="*/ 309 w 1089"/>
              <a:gd name="T59" fmla="*/ 303 h 1188"/>
              <a:gd name="T60" fmla="*/ 243 w 1089"/>
              <a:gd name="T61" fmla="*/ 320 h 1188"/>
              <a:gd name="T62" fmla="*/ 379 w 1089"/>
              <a:gd name="T63" fmla="*/ 489 h 1188"/>
              <a:gd name="T64" fmla="*/ 188 w 1089"/>
              <a:gd name="T65" fmla="*/ 298 h 1188"/>
              <a:gd name="T66" fmla="*/ 193 w 1089"/>
              <a:gd name="T67" fmla="*/ 464 h 1188"/>
              <a:gd name="T68" fmla="*/ 114 w 1089"/>
              <a:gd name="T69" fmla="*/ 302 h 1188"/>
              <a:gd name="T70" fmla="*/ 884 w 1089"/>
              <a:gd name="T71" fmla="*/ 16 h 1188"/>
              <a:gd name="T72" fmla="*/ 776 w 1089"/>
              <a:gd name="T73" fmla="*/ 107 h 1188"/>
              <a:gd name="T74" fmla="*/ 776 w 1089"/>
              <a:gd name="T75" fmla="*/ 107 h 1188"/>
              <a:gd name="T76" fmla="*/ 743 w 1089"/>
              <a:gd name="T77" fmla="*/ 36 h 1188"/>
              <a:gd name="T78" fmla="*/ 702 w 1089"/>
              <a:gd name="T79" fmla="*/ 17 h 1188"/>
              <a:gd name="T80" fmla="*/ 640 w 1089"/>
              <a:gd name="T81" fmla="*/ 40 h 1188"/>
              <a:gd name="T82" fmla="*/ 568 w 1089"/>
              <a:gd name="T83" fmla="*/ 4 h 1188"/>
              <a:gd name="T84" fmla="*/ 652 w 1089"/>
              <a:gd name="T85" fmla="*/ 172 h 1188"/>
              <a:gd name="T86" fmla="*/ 714 w 1089"/>
              <a:gd name="T87" fmla="*/ 189 h 1188"/>
              <a:gd name="T88" fmla="*/ 444 w 1089"/>
              <a:gd name="T89" fmla="*/ 120 h 1188"/>
              <a:gd name="T90" fmla="*/ 437 w 1089"/>
              <a:gd name="T91" fmla="*/ 136 h 1188"/>
              <a:gd name="T92" fmla="*/ 509 w 1089"/>
              <a:gd name="T93" fmla="*/ 189 h 1188"/>
              <a:gd name="T94" fmla="*/ 567 w 1089"/>
              <a:gd name="T95" fmla="*/ 169 h 1188"/>
              <a:gd name="T96" fmla="*/ 379 w 1089"/>
              <a:gd name="T97" fmla="*/ 189 h 1188"/>
              <a:gd name="T98" fmla="*/ 164 w 1089"/>
              <a:gd name="T99" fmla="*/ 189 h 1188"/>
              <a:gd name="T100" fmla="*/ 223 w 1089"/>
              <a:gd name="T101" fmla="*/ 197 h 1188"/>
              <a:gd name="T102" fmla="*/ 276 w 1089"/>
              <a:gd name="T103" fmla="*/ 203 h 1188"/>
              <a:gd name="T104" fmla="*/ 336 w 1089"/>
              <a:gd name="T105" fmla="*/ 34 h 1188"/>
              <a:gd name="T106" fmla="*/ 229 w 1089"/>
              <a:gd name="T107" fmla="*/ 148 h 1188"/>
              <a:gd name="T108" fmla="*/ 119 w 1089"/>
              <a:gd name="T109" fmla="*/ 47 h 1188"/>
              <a:gd name="T110" fmla="*/ 164 w 1089"/>
              <a:gd name="T111" fmla="*/ 203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9" h="1188">
                <a:moveTo>
                  <a:pt x="598" y="609"/>
                </a:moveTo>
                <a:cubicBezTo>
                  <a:pt x="598" y="783"/>
                  <a:pt x="598" y="783"/>
                  <a:pt x="598" y="783"/>
                </a:cubicBezTo>
                <a:cubicBezTo>
                  <a:pt x="598" y="850"/>
                  <a:pt x="619" y="904"/>
                  <a:pt x="661" y="944"/>
                </a:cubicBezTo>
                <a:cubicBezTo>
                  <a:pt x="661" y="944"/>
                  <a:pt x="661" y="944"/>
                  <a:pt x="661" y="944"/>
                </a:cubicBezTo>
                <a:cubicBezTo>
                  <a:pt x="661" y="898"/>
                  <a:pt x="661" y="898"/>
                  <a:pt x="661" y="898"/>
                </a:cubicBezTo>
                <a:cubicBezTo>
                  <a:pt x="645" y="869"/>
                  <a:pt x="637" y="834"/>
                  <a:pt x="637" y="794"/>
                </a:cubicBezTo>
                <a:cubicBezTo>
                  <a:pt x="637" y="760"/>
                  <a:pt x="637" y="760"/>
                  <a:pt x="637" y="760"/>
                </a:cubicBezTo>
                <a:cubicBezTo>
                  <a:pt x="690" y="760"/>
                  <a:pt x="690" y="760"/>
                  <a:pt x="690" y="760"/>
                </a:cubicBezTo>
                <a:cubicBezTo>
                  <a:pt x="690" y="760"/>
                  <a:pt x="690" y="929"/>
                  <a:pt x="690" y="937"/>
                </a:cubicBezTo>
                <a:cubicBezTo>
                  <a:pt x="690" y="953"/>
                  <a:pt x="690" y="962"/>
                  <a:pt x="689" y="966"/>
                </a:cubicBezTo>
                <a:cubicBezTo>
                  <a:pt x="682" y="1063"/>
                  <a:pt x="635" y="1128"/>
                  <a:pt x="544" y="1166"/>
                </a:cubicBezTo>
                <a:cubicBezTo>
                  <a:pt x="454" y="1128"/>
                  <a:pt x="406" y="1063"/>
                  <a:pt x="399" y="967"/>
                </a:cubicBezTo>
                <a:cubicBezTo>
                  <a:pt x="461" y="925"/>
                  <a:pt x="490" y="864"/>
                  <a:pt x="490" y="783"/>
                </a:cubicBezTo>
                <a:cubicBezTo>
                  <a:pt x="490" y="760"/>
                  <a:pt x="490" y="760"/>
                  <a:pt x="490" y="760"/>
                </a:cubicBezTo>
                <a:cubicBezTo>
                  <a:pt x="569" y="760"/>
                  <a:pt x="569" y="760"/>
                  <a:pt x="569" y="760"/>
                </a:cubicBezTo>
                <a:cubicBezTo>
                  <a:pt x="569" y="721"/>
                  <a:pt x="569" y="721"/>
                  <a:pt x="569" y="721"/>
                </a:cubicBezTo>
                <a:cubicBezTo>
                  <a:pt x="360" y="721"/>
                  <a:pt x="360" y="721"/>
                  <a:pt x="360" y="721"/>
                </a:cubicBezTo>
                <a:cubicBezTo>
                  <a:pt x="360" y="929"/>
                  <a:pt x="360" y="929"/>
                  <a:pt x="360" y="929"/>
                </a:cubicBezTo>
                <a:cubicBezTo>
                  <a:pt x="360" y="929"/>
                  <a:pt x="360" y="930"/>
                  <a:pt x="360" y="930"/>
                </a:cubicBezTo>
                <a:cubicBezTo>
                  <a:pt x="360" y="930"/>
                  <a:pt x="360" y="930"/>
                  <a:pt x="360" y="930"/>
                </a:cubicBezTo>
                <a:cubicBezTo>
                  <a:pt x="376" y="919"/>
                  <a:pt x="388" y="906"/>
                  <a:pt x="398" y="890"/>
                </a:cubicBezTo>
                <a:cubicBezTo>
                  <a:pt x="398" y="760"/>
                  <a:pt x="398" y="760"/>
                  <a:pt x="398" y="760"/>
                </a:cubicBezTo>
                <a:cubicBezTo>
                  <a:pt x="452" y="760"/>
                  <a:pt x="452" y="760"/>
                  <a:pt x="452" y="760"/>
                </a:cubicBezTo>
                <a:cubicBezTo>
                  <a:pt x="452" y="794"/>
                  <a:pt x="452" y="794"/>
                  <a:pt x="452" y="794"/>
                </a:cubicBezTo>
                <a:cubicBezTo>
                  <a:pt x="452" y="854"/>
                  <a:pt x="434" y="902"/>
                  <a:pt x="398" y="936"/>
                </a:cubicBezTo>
                <a:cubicBezTo>
                  <a:pt x="383" y="951"/>
                  <a:pt x="370" y="959"/>
                  <a:pt x="361" y="964"/>
                </a:cubicBezTo>
                <a:cubicBezTo>
                  <a:pt x="352" y="970"/>
                  <a:pt x="345" y="973"/>
                  <a:pt x="336" y="977"/>
                </a:cubicBezTo>
                <a:cubicBezTo>
                  <a:pt x="257" y="944"/>
                  <a:pt x="219" y="882"/>
                  <a:pt x="219" y="794"/>
                </a:cubicBezTo>
                <a:cubicBezTo>
                  <a:pt x="219" y="648"/>
                  <a:pt x="219" y="648"/>
                  <a:pt x="219" y="648"/>
                </a:cubicBezTo>
                <a:cubicBezTo>
                  <a:pt x="452" y="648"/>
                  <a:pt x="452" y="648"/>
                  <a:pt x="452" y="648"/>
                </a:cubicBezTo>
                <a:cubicBezTo>
                  <a:pt x="452" y="692"/>
                  <a:pt x="452" y="692"/>
                  <a:pt x="452" y="692"/>
                </a:cubicBezTo>
                <a:cubicBezTo>
                  <a:pt x="490" y="692"/>
                  <a:pt x="490" y="692"/>
                  <a:pt x="490" y="692"/>
                </a:cubicBezTo>
                <a:cubicBezTo>
                  <a:pt x="490" y="609"/>
                  <a:pt x="490" y="609"/>
                  <a:pt x="490" y="609"/>
                </a:cubicBezTo>
                <a:cubicBezTo>
                  <a:pt x="181" y="609"/>
                  <a:pt x="181" y="609"/>
                  <a:pt x="181" y="609"/>
                </a:cubicBezTo>
                <a:cubicBezTo>
                  <a:pt x="181" y="783"/>
                  <a:pt x="181" y="783"/>
                  <a:pt x="181" y="783"/>
                </a:cubicBezTo>
                <a:cubicBezTo>
                  <a:pt x="181" y="889"/>
                  <a:pt x="231" y="959"/>
                  <a:pt x="336" y="999"/>
                </a:cubicBezTo>
                <a:cubicBezTo>
                  <a:pt x="346" y="995"/>
                  <a:pt x="355" y="991"/>
                  <a:pt x="364" y="987"/>
                </a:cubicBezTo>
                <a:cubicBezTo>
                  <a:pt x="380" y="1082"/>
                  <a:pt x="439" y="1148"/>
                  <a:pt x="544" y="1188"/>
                </a:cubicBezTo>
                <a:cubicBezTo>
                  <a:pt x="649" y="1148"/>
                  <a:pt x="708" y="1082"/>
                  <a:pt x="724" y="987"/>
                </a:cubicBezTo>
                <a:cubicBezTo>
                  <a:pt x="733" y="991"/>
                  <a:pt x="743" y="995"/>
                  <a:pt x="753" y="999"/>
                </a:cubicBezTo>
                <a:cubicBezTo>
                  <a:pt x="857" y="959"/>
                  <a:pt x="907" y="889"/>
                  <a:pt x="907" y="783"/>
                </a:cubicBezTo>
                <a:cubicBezTo>
                  <a:pt x="907" y="609"/>
                  <a:pt x="907" y="609"/>
                  <a:pt x="907" y="609"/>
                </a:cubicBezTo>
                <a:lnTo>
                  <a:pt x="598" y="609"/>
                </a:lnTo>
                <a:close/>
                <a:moveTo>
                  <a:pt x="869" y="794"/>
                </a:moveTo>
                <a:cubicBezTo>
                  <a:pt x="869" y="882"/>
                  <a:pt x="831" y="944"/>
                  <a:pt x="753" y="977"/>
                </a:cubicBezTo>
                <a:cubicBezTo>
                  <a:pt x="744" y="973"/>
                  <a:pt x="735" y="969"/>
                  <a:pt x="727" y="964"/>
                </a:cubicBezTo>
                <a:cubicBezTo>
                  <a:pt x="728" y="953"/>
                  <a:pt x="729" y="941"/>
                  <a:pt x="729" y="929"/>
                </a:cubicBezTo>
                <a:cubicBezTo>
                  <a:pt x="729" y="721"/>
                  <a:pt x="729" y="721"/>
                  <a:pt x="729" y="721"/>
                </a:cubicBezTo>
                <a:cubicBezTo>
                  <a:pt x="637" y="721"/>
                  <a:pt x="637" y="721"/>
                  <a:pt x="637" y="721"/>
                </a:cubicBezTo>
                <a:cubicBezTo>
                  <a:pt x="637" y="648"/>
                  <a:pt x="637" y="648"/>
                  <a:pt x="637" y="648"/>
                </a:cubicBezTo>
                <a:cubicBezTo>
                  <a:pt x="869" y="648"/>
                  <a:pt x="869" y="648"/>
                  <a:pt x="869" y="648"/>
                </a:cubicBezTo>
                <a:lnTo>
                  <a:pt x="869" y="794"/>
                </a:lnTo>
                <a:close/>
                <a:moveTo>
                  <a:pt x="1062" y="347"/>
                </a:moveTo>
                <a:cubicBezTo>
                  <a:pt x="1074" y="347"/>
                  <a:pt x="1074" y="347"/>
                  <a:pt x="1074" y="347"/>
                </a:cubicBezTo>
                <a:cubicBezTo>
                  <a:pt x="1084" y="298"/>
                  <a:pt x="1084" y="298"/>
                  <a:pt x="1084" y="298"/>
                </a:cubicBezTo>
                <a:cubicBezTo>
                  <a:pt x="1068" y="290"/>
                  <a:pt x="1041" y="285"/>
                  <a:pt x="1016" y="285"/>
                </a:cubicBezTo>
                <a:cubicBezTo>
                  <a:pt x="944" y="285"/>
                  <a:pt x="895" y="331"/>
                  <a:pt x="895" y="392"/>
                </a:cubicBezTo>
                <a:cubicBezTo>
                  <a:pt x="895" y="451"/>
                  <a:pt x="938" y="493"/>
                  <a:pt x="1007" y="493"/>
                </a:cubicBezTo>
                <a:cubicBezTo>
                  <a:pt x="1041" y="493"/>
                  <a:pt x="1069" y="482"/>
                  <a:pt x="1089" y="464"/>
                </a:cubicBezTo>
                <a:cubicBezTo>
                  <a:pt x="1080" y="453"/>
                  <a:pt x="1080" y="453"/>
                  <a:pt x="1080" y="453"/>
                </a:cubicBezTo>
                <a:cubicBezTo>
                  <a:pt x="1062" y="466"/>
                  <a:pt x="1040" y="473"/>
                  <a:pt x="1018" y="473"/>
                </a:cubicBezTo>
                <a:cubicBezTo>
                  <a:pt x="969" y="473"/>
                  <a:pt x="932" y="440"/>
                  <a:pt x="932" y="383"/>
                </a:cubicBezTo>
                <a:cubicBezTo>
                  <a:pt x="932" y="331"/>
                  <a:pt x="962" y="302"/>
                  <a:pt x="1009" y="302"/>
                </a:cubicBezTo>
                <a:cubicBezTo>
                  <a:pt x="1047" y="302"/>
                  <a:pt x="1062" y="313"/>
                  <a:pt x="1062" y="341"/>
                </a:cubicBezTo>
                <a:lnTo>
                  <a:pt x="1062" y="347"/>
                </a:lnTo>
                <a:close/>
                <a:moveTo>
                  <a:pt x="783" y="303"/>
                </a:moveTo>
                <a:cubicBezTo>
                  <a:pt x="808" y="304"/>
                  <a:pt x="810" y="306"/>
                  <a:pt x="810" y="320"/>
                </a:cubicBezTo>
                <a:cubicBezTo>
                  <a:pt x="810" y="458"/>
                  <a:pt x="810" y="458"/>
                  <a:pt x="810" y="458"/>
                </a:cubicBezTo>
                <a:cubicBezTo>
                  <a:pt x="810" y="471"/>
                  <a:pt x="808" y="473"/>
                  <a:pt x="783" y="474"/>
                </a:cubicBezTo>
                <a:cubicBezTo>
                  <a:pt x="783" y="489"/>
                  <a:pt x="783" y="489"/>
                  <a:pt x="783" y="489"/>
                </a:cubicBezTo>
                <a:cubicBezTo>
                  <a:pt x="872" y="489"/>
                  <a:pt x="872" y="489"/>
                  <a:pt x="872" y="489"/>
                </a:cubicBezTo>
                <a:cubicBezTo>
                  <a:pt x="872" y="474"/>
                  <a:pt x="872" y="474"/>
                  <a:pt x="872" y="474"/>
                </a:cubicBezTo>
                <a:cubicBezTo>
                  <a:pt x="847" y="473"/>
                  <a:pt x="845" y="471"/>
                  <a:pt x="845" y="458"/>
                </a:cubicBezTo>
                <a:cubicBezTo>
                  <a:pt x="845" y="320"/>
                  <a:pt x="845" y="320"/>
                  <a:pt x="845" y="320"/>
                </a:cubicBezTo>
                <a:cubicBezTo>
                  <a:pt x="845" y="306"/>
                  <a:pt x="847" y="304"/>
                  <a:pt x="872" y="303"/>
                </a:cubicBezTo>
                <a:cubicBezTo>
                  <a:pt x="872" y="289"/>
                  <a:pt x="872" y="289"/>
                  <a:pt x="872" y="289"/>
                </a:cubicBezTo>
                <a:cubicBezTo>
                  <a:pt x="783" y="289"/>
                  <a:pt x="783" y="289"/>
                  <a:pt x="783" y="289"/>
                </a:cubicBezTo>
                <a:lnTo>
                  <a:pt x="783" y="303"/>
                </a:lnTo>
                <a:close/>
                <a:moveTo>
                  <a:pt x="731" y="335"/>
                </a:moveTo>
                <a:cubicBezTo>
                  <a:pt x="731" y="308"/>
                  <a:pt x="736" y="303"/>
                  <a:pt x="758" y="303"/>
                </a:cubicBezTo>
                <a:cubicBezTo>
                  <a:pt x="758" y="289"/>
                  <a:pt x="758" y="289"/>
                  <a:pt x="758" y="289"/>
                </a:cubicBezTo>
                <a:cubicBezTo>
                  <a:pt x="686" y="289"/>
                  <a:pt x="686" y="289"/>
                  <a:pt x="686" y="289"/>
                </a:cubicBezTo>
                <a:cubicBezTo>
                  <a:pt x="686" y="303"/>
                  <a:pt x="686" y="303"/>
                  <a:pt x="686" y="303"/>
                </a:cubicBezTo>
                <a:cubicBezTo>
                  <a:pt x="708" y="303"/>
                  <a:pt x="713" y="308"/>
                  <a:pt x="713" y="335"/>
                </a:cubicBezTo>
                <a:cubicBezTo>
                  <a:pt x="713" y="436"/>
                  <a:pt x="713" y="436"/>
                  <a:pt x="713" y="436"/>
                </a:cubicBezTo>
                <a:cubicBezTo>
                  <a:pt x="584" y="289"/>
                  <a:pt x="584" y="289"/>
                  <a:pt x="584" y="289"/>
                </a:cubicBezTo>
                <a:cubicBezTo>
                  <a:pt x="526" y="289"/>
                  <a:pt x="526" y="289"/>
                  <a:pt x="526" y="289"/>
                </a:cubicBezTo>
                <a:cubicBezTo>
                  <a:pt x="528" y="302"/>
                  <a:pt x="528" y="302"/>
                  <a:pt x="528" y="302"/>
                </a:cubicBezTo>
                <a:cubicBezTo>
                  <a:pt x="552" y="306"/>
                  <a:pt x="555" y="308"/>
                  <a:pt x="555" y="329"/>
                </a:cubicBezTo>
                <a:cubicBezTo>
                  <a:pt x="555" y="443"/>
                  <a:pt x="555" y="443"/>
                  <a:pt x="555" y="443"/>
                </a:cubicBezTo>
                <a:cubicBezTo>
                  <a:pt x="555" y="469"/>
                  <a:pt x="550" y="474"/>
                  <a:pt x="528" y="474"/>
                </a:cubicBezTo>
                <a:cubicBezTo>
                  <a:pt x="528" y="489"/>
                  <a:pt x="528" y="489"/>
                  <a:pt x="528" y="489"/>
                </a:cubicBezTo>
                <a:cubicBezTo>
                  <a:pt x="600" y="489"/>
                  <a:pt x="600" y="489"/>
                  <a:pt x="600" y="489"/>
                </a:cubicBezTo>
                <a:cubicBezTo>
                  <a:pt x="600" y="474"/>
                  <a:pt x="600" y="474"/>
                  <a:pt x="600" y="474"/>
                </a:cubicBezTo>
                <a:cubicBezTo>
                  <a:pt x="577" y="474"/>
                  <a:pt x="573" y="469"/>
                  <a:pt x="573" y="443"/>
                </a:cubicBezTo>
                <a:cubicBezTo>
                  <a:pt x="573" y="329"/>
                  <a:pt x="573" y="329"/>
                  <a:pt x="573" y="329"/>
                </a:cubicBezTo>
                <a:cubicBezTo>
                  <a:pt x="716" y="491"/>
                  <a:pt x="716" y="491"/>
                  <a:pt x="716" y="491"/>
                </a:cubicBezTo>
                <a:cubicBezTo>
                  <a:pt x="731" y="491"/>
                  <a:pt x="731" y="491"/>
                  <a:pt x="731" y="491"/>
                </a:cubicBezTo>
                <a:lnTo>
                  <a:pt x="731" y="335"/>
                </a:lnTo>
                <a:close/>
                <a:moveTo>
                  <a:pt x="408" y="303"/>
                </a:moveTo>
                <a:cubicBezTo>
                  <a:pt x="433" y="304"/>
                  <a:pt x="436" y="306"/>
                  <a:pt x="436" y="320"/>
                </a:cubicBezTo>
                <a:cubicBezTo>
                  <a:pt x="436" y="458"/>
                  <a:pt x="436" y="458"/>
                  <a:pt x="436" y="458"/>
                </a:cubicBezTo>
                <a:cubicBezTo>
                  <a:pt x="436" y="471"/>
                  <a:pt x="433" y="473"/>
                  <a:pt x="408" y="474"/>
                </a:cubicBezTo>
                <a:cubicBezTo>
                  <a:pt x="408" y="489"/>
                  <a:pt x="408" y="489"/>
                  <a:pt x="408" y="489"/>
                </a:cubicBezTo>
                <a:cubicBezTo>
                  <a:pt x="498" y="489"/>
                  <a:pt x="498" y="489"/>
                  <a:pt x="498" y="489"/>
                </a:cubicBezTo>
                <a:cubicBezTo>
                  <a:pt x="498" y="474"/>
                  <a:pt x="498" y="474"/>
                  <a:pt x="498" y="474"/>
                </a:cubicBezTo>
                <a:cubicBezTo>
                  <a:pt x="473" y="473"/>
                  <a:pt x="471" y="471"/>
                  <a:pt x="471" y="458"/>
                </a:cubicBezTo>
                <a:cubicBezTo>
                  <a:pt x="471" y="320"/>
                  <a:pt x="471" y="320"/>
                  <a:pt x="471" y="320"/>
                </a:cubicBezTo>
                <a:cubicBezTo>
                  <a:pt x="471" y="306"/>
                  <a:pt x="473" y="304"/>
                  <a:pt x="498" y="303"/>
                </a:cubicBezTo>
                <a:cubicBezTo>
                  <a:pt x="498" y="289"/>
                  <a:pt x="498" y="289"/>
                  <a:pt x="498" y="289"/>
                </a:cubicBezTo>
                <a:cubicBezTo>
                  <a:pt x="408" y="289"/>
                  <a:pt x="408" y="289"/>
                  <a:pt x="408" y="289"/>
                </a:cubicBezTo>
                <a:lnTo>
                  <a:pt x="408" y="303"/>
                </a:lnTo>
                <a:close/>
                <a:moveTo>
                  <a:pt x="390" y="431"/>
                </a:moveTo>
                <a:cubicBezTo>
                  <a:pt x="379" y="431"/>
                  <a:pt x="379" y="431"/>
                  <a:pt x="379" y="431"/>
                </a:cubicBezTo>
                <a:cubicBezTo>
                  <a:pt x="374" y="440"/>
                  <a:pt x="374" y="440"/>
                  <a:pt x="374" y="440"/>
                </a:cubicBezTo>
                <a:cubicBezTo>
                  <a:pt x="362" y="466"/>
                  <a:pt x="352" y="472"/>
                  <a:pt x="329" y="472"/>
                </a:cubicBezTo>
                <a:cubicBezTo>
                  <a:pt x="292" y="472"/>
                  <a:pt x="292" y="472"/>
                  <a:pt x="292" y="472"/>
                </a:cubicBezTo>
                <a:cubicBezTo>
                  <a:pt x="279" y="472"/>
                  <a:pt x="278" y="467"/>
                  <a:pt x="278" y="449"/>
                </a:cubicBezTo>
                <a:cubicBezTo>
                  <a:pt x="278" y="320"/>
                  <a:pt x="278" y="320"/>
                  <a:pt x="278" y="320"/>
                </a:cubicBezTo>
                <a:cubicBezTo>
                  <a:pt x="278" y="306"/>
                  <a:pt x="280" y="303"/>
                  <a:pt x="309" y="303"/>
                </a:cubicBezTo>
                <a:cubicBezTo>
                  <a:pt x="309" y="289"/>
                  <a:pt x="309" y="289"/>
                  <a:pt x="309" y="289"/>
                </a:cubicBezTo>
                <a:cubicBezTo>
                  <a:pt x="217" y="289"/>
                  <a:pt x="217" y="289"/>
                  <a:pt x="217" y="289"/>
                </a:cubicBezTo>
                <a:cubicBezTo>
                  <a:pt x="217" y="303"/>
                  <a:pt x="217" y="303"/>
                  <a:pt x="217" y="303"/>
                </a:cubicBezTo>
                <a:cubicBezTo>
                  <a:pt x="241" y="304"/>
                  <a:pt x="243" y="306"/>
                  <a:pt x="243" y="320"/>
                </a:cubicBezTo>
                <a:cubicBezTo>
                  <a:pt x="243" y="446"/>
                  <a:pt x="243" y="446"/>
                  <a:pt x="243" y="446"/>
                </a:cubicBezTo>
                <a:cubicBezTo>
                  <a:pt x="243" y="469"/>
                  <a:pt x="241" y="471"/>
                  <a:pt x="219" y="475"/>
                </a:cubicBezTo>
                <a:cubicBezTo>
                  <a:pt x="219" y="489"/>
                  <a:pt x="219" y="489"/>
                  <a:pt x="219" y="489"/>
                </a:cubicBezTo>
                <a:cubicBezTo>
                  <a:pt x="379" y="489"/>
                  <a:pt x="379" y="489"/>
                  <a:pt x="379" y="489"/>
                </a:cubicBezTo>
                <a:lnTo>
                  <a:pt x="390" y="431"/>
                </a:lnTo>
                <a:close/>
                <a:moveTo>
                  <a:pt x="167" y="347"/>
                </a:moveTo>
                <a:cubicBezTo>
                  <a:pt x="179" y="347"/>
                  <a:pt x="179" y="347"/>
                  <a:pt x="179" y="347"/>
                </a:cubicBezTo>
                <a:cubicBezTo>
                  <a:pt x="188" y="298"/>
                  <a:pt x="188" y="298"/>
                  <a:pt x="188" y="298"/>
                </a:cubicBezTo>
                <a:cubicBezTo>
                  <a:pt x="172" y="290"/>
                  <a:pt x="146" y="285"/>
                  <a:pt x="120" y="285"/>
                </a:cubicBezTo>
                <a:cubicBezTo>
                  <a:pt x="49" y="285"/>
                  <a:pt x="0" y="331"/>
                  <a:pt x="0" y="392"/>
                </a:cubicBezTo>
                <a:cubicBezTo>
                  <a:pt x="0" y="451"/>
                  <a:pt x="43" y="493"/>
                  <a:pt x="112" y="493"/>
                </a:cubicBezTo>
                <a:cubicBezTo>
                  <a:pt x="146" y="493"/>
                  <a:pt x="174" y="482"/>
                  <a:pt x="193" y="464"/>
                </a:cubicBezTo>
                <a:cubicBezTo>
                  <a:pt x="185" y="453"/>
                  <a:pt x="185" y="453"/>
                  <a:pt x="185" y="453"/>
                </a:cubicBezTo>
                <a:cubicBezTo>
                  <a:pt x="167" y="466"/>
                  <a:pt x="145" y="473"/>
                  <a:pt x="123" y="473"/>
                </a:cubicBezTo>
                <a:cubicBezTo>
                  <a:pt x="74" y="473"/>
                  <a:pt x="37" y="440"/>
                  <a:pt x="37" y="383"/>
                </a:cubicBezTo>
                <a:cubicBezTo>
                  <a:pt x="37" y="331"/>
                  <a:pt x="66" y="302"/>
                  <a:pt x="114" y="302"/>
                </a:cubicBezTo>
                <a:cubicBezTo>
                  <a:pt x="152" y="302"/>
                  <a:pt x="167" y="313"/>
                  <a:pt x="167" y="341"/>
                </a:cubicBezTo>
                <a:lnTo>
                  <a:pt x="167" y="347"/>
                </a:lnTo>
                <a:close/>
                <a:moveTo>
                  <a:pt x="813" y="98"/>
                </a:moveTo>
                <a:cubicBezTo>
                  <a:pt x="813" y="45"/>
                  <a:pt x="840" y="16"/>
                  <a:pt x="884" y="16"/>
                </a:cubicBezTo>
                <a:cubicBezTo>
                  <a:pt x="930" y="16"/>
                  <a:pt x="960" y="50"/>
                  <a:pt x="960" y="109"/>
                </a:cubicBezTo>
                <a:cubicBezTo>
                  <a:pt x="960" y="162"/>
                  <a:pt x="933" y="190"/>
                  <a:pt x="889" y="190"/>
                </a:cubicBezTo>
                <a:cubicBezTo>
                  <a:pt x="843" y="190"/>
                  <a:pt x="813" y="156"/>
                  <a:pt x="813" y="98"/>
                </a:cubicBezTo>
                <a:moveTo>
                  <a:pt x="776" y="107"/>
                </a:moveTo>
                <a:cubicBezTo>
                  <a:pt x="776" y="167"/>
                  <a:pt x="816" y="207"/>
                  <a:pt x="883" y="207"/>
                </a:cubicBezTo>
                <a:cubicBezTo>
                  <a:pt x="951" y="207"/>
                  <a:pt x="997" y="163"/>
                  <a:pt x="997" y="100"/>
                </a:cubicBezTo>
                <a:cubicBezTo>
                  <a:pt x="997" y="40"/>
                  <a:pt x="957" y="0"/>
                  <a:pt x="890" y="0"/>
                </a:cubicBezTo>
                <a:cubicBezTo>
                  <a:pt x="822" y="0"/>
                  <a:pt x="776" y="44"/>
                  <a:pt x="776" y="107"/>
                </a:cubicBezTo>
                <a:moveTo>
                  <a:pt x="714" y="189"/>
                </a:moveTo>
                <a:cubicBezTo>
                  <a:pt x="689" y="188"/>
                  <a:pt x="687" y="186"/>
                  <a:pt x="687" y="172"/>
                </a:cubicBezTo>
                <a:cubicBezTo>
                  <a:pt x="687" y="115"/>
                  <a:pt x="687" y="115"/>
                  <a:pt x="687" y="115"/>
                </a:cubicBezTo>
                <a:cubicBezTo>
                  <a:pt x="743" y="36"/>
                  <a:pt x="743" y="36"/>
                  <a:pt x="743" y="36"/>
                </a:cubicBezTo>
                <a:cubicBezTo>
                  <a:pt x="753" y="22"/>
                  <a:pt x="756" y="18"/>
                  <a:pt x="771" y="18"/>
                </a:cubicBezTo>
                <a:cubicBezTo>
                  <a:pt x="771" y="4"/>
                  <a:pt x="771" y="4"/>
                  <a:pt x="771" y="4"/>
                </a:cubicBezTo>
                <a:cubicBezTo>
                  <a:pt x="702" y="4"/>
                  <a:pt x="702" y="4"/>
                  <a:pt x="702" y="4"/>
                </a:cubicBezTo>
                <a:cubicBezTo>
                  <a:pt x="702" y="17"/>
                  <a:pt x="702" y="17"/>
                  <a:pt x="702" y="17"/>
                </a:cubicBezTo>
                <a:cubicBezTo>
                  <a:pt x="720" y="18"/>
                  <a:pt x="724" y="21"/>
                  <a:pt x="724" y="27"/>
                </a:cubicBezTo>
                <a:cubicBezTo>
                  <a:pt x="724" y="31"/>
                  <a:pt x="722" y="36"/>
                  <a:pt x="718" y="42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40" y="40"/>
                  <a:pt x="640" y="40"/>
                  <a:pt x="640" y="40"/>
                </a:cubicBezTo>
                <a:cubicBezTo>
                  <a:pt x="636" y="34"/>
                  <a:pt x="634" y="31"/>
                  <a:pt x="634" y="27"/>
                </a:cubicBezTo>
                <a:cubicBezTo>
                  <a:pt x="634" y="21"/>
                  <a:pt x="639" y="18"/>
                  <a:pt x="657" y="17"/>
                </a:cubicBezTo>
                <a:cubicBezTo>
                  <a:pt x="657" y="4"/>
                  <a:pt x="657" y="4"/>
                  <a:pt x="657" y="4"/>
                </a:cubicBezTo>
                <a:cubicBezTo>
                  <a:pt x="568" y="4"/>
                  <a:pt x="568" y="4"/>
                  <a:pt x="568" y="4"/>
                </a:cubicBezTo>
                <a:cubicBezTo>
                  <a:pt x="568" y="18"/>
                  <a:pt x="568" y="18"/>
                  <a:pt x="568" y="18"/>
                </a:cubicBezTo>
                <a:cubicBezTo>
                  <a:pt x="581" y="18"/>
                  <a:pt x="585" y="22"/>
                  <a:pt x="595" y="36"/>
                </a:cubicBezTo>
                <a:cubicBezTo>
                  <a:pt x="652" y="117"/>
                  <a:pt x="652" y="117"/>
                  <a:pt x="652" y="117"/>
                </a:cubicBezTo>
                <a:cubicBezTo>
                  <a:pt x="652" y="172"/>
                  <a:pt x="652" y="172"/>
                  <a:pt x="652" y="172"/>
                </a:cubicBezTo>
                <a:cubicBezTo>
                  <a:pt x="652" y="186"/>
                  <a:pt x="650" y="188"/>
                  <a:pt x="625" y="189"/>
                </a:cubicBezTo>
                <a:cubicBezTo>
                  <a:pt x="625" y="203"/>
                  <a:pt x="625" y="203"/>
                  <a:pt x="625" y="203"/>
                </a:cubicBezTo>
                <a:cubicBezTo>
                  <a:pt x="714" y="203"/>
                  <a:pt x="714" y="203"/>
                  <a:pt x="714" y="203"/>
                </a:cubicBezTo>
                <a:lnTo>
                  <a:pt x="714" y="189"/>
                </a:lnTo>
                <a:close/>
                <a:moveTo>
                  <a:pt x="444" y="120"/>
                </a:moveTo>
                <a:cubicBezTo>
                  <a:pt x="476" y="47"/>
                  <a:pt x="476" y="47"/>
                  <a:pt x="476" y="47"/>
                </a:cubicBezTo>
                <a:cubicBezTo>
                  <a:pt x="508" y="120"/>
                  <a:pt x="508" y="120"/>
                  <a:pt x="508" y="120"/>
                </a:cubicBezTo>
                <a:lnTo>
                  <a:pt x="444" y="120"/>
                </a:lnTo>
                <a:close/>
                <a:moveTo>
                  <a:pt x="446" y="189"/>
                </a:moveTo>
                <a:cubicBezTo>
                  <a:pt x="427" y="189"/>
                  <a:pt x="421" y="185"/>
                  <a:pt x="421" y="176"/>
                </a:cubicBezTo>
                <a:cubicBezTo>
                  <a:pt x="421" y="173"/>
                  <a:pt x="423" y="168"/>
                  <a:pt x="425" y="164"/>
                </a:cubicBezTo>
                <a:cubicBezTo>
                  <a:pt x="437" y="136"/>
                  <a:pt x="437" y="136"/>
                  <a:pt x="437" y="136"/>
                </a:cubicBezTo>
                <a:cubicBezTo>
                  <a:pt x="515" y="136"/>
                  <a:pt x="515" y="136"/>
                  <a:pt x="515" y="136"/>
                </a:cubicBezTo>
                <a:cubicBezTo>
                  <a:pt x="528" y="167"/>
                  <a:pt x="528" y="167"/>
                  <a:pt x="528" y="167"/>
                </a:cubicBezTo>
                <a:cubicBezTo>
                  <a:pt x="530" y="171"/>
                  <a:pt x="531" y="175"/>
                  <a:pt x="531" y="178"/>
                </a:cubicBezTo>
                <a:cubicBezTo>
                  <a:pt x="531" y="186"/>
                  <a:pt x="526" y="189"/>
                  <a:pt x="509" y="189"/>
                </a:cubicBezTo>
                <a:cubicBezTo>
                  <a:pt x="509" y="203"/>
                  <a:pt x="509" y="203"/>
                  <a:pt x="509" y="203"/>
                </a:cubicBezTo>
                <a:cubicBezTo>
                  <a:pt x="591" y="203"/>
                  <a:pt x="591" y="203"/>
                  <a:pt x="591" y="203"/>
                </a:cubicBezTo>
                <a:cubicBezTo>
                  <a:pt x="591" y="189"/>
                  <a:pt x="591" y="189"/>
                  <a:pt x="591" y="189"/>
                </a:cubicBezTo>
                <a:cubicBezTo>
                  <a:pt x="576" y="188"/>
                  <a:pt x="574" y="185"/>
                  <a:pt x="567" y="169"/>
                </a:cubicBezTo>
                <a:cubicBezTo>
                  <a:pt x="492" y="1"/>
                  <a:pt x="492" y="1"/>
                  <a:pt x="492" y="1"/>
                </a:cubicBezTo>
                <a:cubicBezTo>
                  <a:pt x="478" y="1"/>
                  <a:pt x="478" y="1"/>
                  <a:pt x="478" y="1"/>
                </a:cubicBezTo>
                <a:cubicBezTo>
                  <a:pt x="403" y="169"/>
                  <a:pt x="403" y="169"/>
                  <a:pt x="403" y="169"/>
                </a:cubicBezTo>
                <a:cubicBezTo>
                  <a:pt x="397" y="185"/>
                  <a:pt x="394" y="188"/>
                  <a:pt x="379" y="189"/>
                </a:cubicBezTo>
                <a:cubicBezTo>
                  <a:pt x="379" y="203"/>
                  <a:pt x="379" y="203"/>
                  <a:pt x="379" y="203"/>
                </a:cubicBezTo>
                <a:cubicBezTo>
                  <a:pt x="446" y="203"/>
                  <a:pt x="446" y="203"/>
                  <a:pt x="446" y="203"/>
                </a:cubicBezTo>
                <a:lnTo>
                  <a:pt x="446" y="189"/>
                </a:lnTo>
                <a:close/>
                <a:moveTo>
                  <a:pt x="164" y="189"/>
                </a:moveTo>
                <a:cubicBezTo>
                  <a:pt x="142" y="189"/>
                  <a:pt x="137" y="184"/>
                  <a:pt x="137" y="157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216" y="197"/>
                  <a:pt x="216" y="197"/>
                  <a:pt x="216" y="197"/>
                </a:cubicBezTo>
                <a:cubicBezTo>
                  <a:pt x="223" y="197"/>
                  <a:pt x="223" y="197"/>
                  <a:pt x="223" y="197"/>
                </a:cubicBezTo>
                <a:cubicBezTo>
                  <a:pt x="301" y="42"/>
                  <a:pt x="301" y="42"/>
                  <a:pt x="301" y="42"/>
                </a:cubicBezTo>
                <a:cubicBezTo>
                  <a:pt x="301" y="172"/>
                  <a:pt x="301" y="172"/>
                  <a:pt x="301" y="172"/>
                </a:cubicBezTo>
                <a:cubicBezTo>
                  <a:pt x="301" y="186"/>
                  <a:pt x="299" y="188"/>
                  <a:pt x="276" y="189"/>
                </a:cubicBezTo>
                <a:cubicBezTo>
                  <a:pt x="276" y="203"/>
                  <a:pt x="276" y="203"/>
                  <a:pt x="276" y="203"/>
                </a:cubicBezTo>
                <a:cubicBezTo>
                  <a:pt x="362" y="203"/>
                  <a:pt x="362" y="203"/>
                  <a:pt x="362" y="203"/>
                </a:cubicBezTo>
                <a:cubicBezTo>
                  <a:pt x="362" y="189"/>
                  <a:pt x="362" y="189"/>
                  <a:pt x="362" y="189"/>
                </a:cubicBezTo>
                <a:cubicBezTo>
                  <a:pt x="338" y="188"/>
                  <a:pt x="336" y="186"/>
                  <a:pt x="336" y="172"/>
                </a:cubicBezTo>
                <a:cubicBezTo>
                  <a:pt x="336" y="34"/>
                  <a:pt x="336" y="34"/>
                  <a:pt x="336" y="34"/>
                </a:cubicBezTo>
                <a:cubicBezTo>
                  <a:pt x="336" y="21"/>
                  <a:pt x="338" y="19"/>
                  <a:pt x="362" y="18"/>
                </a:cubicBezTo>
                <a:cubicBezTo>
                  <a:pt x="362" y="4"/>
                  <a:pt x="362" y="4"/>
                  <a:pt x="362" y="4"/>
                </a:cubicBezTo>
                <a:cubicBezTo>
                  <a:pt x="302" y="4"/>
                  <a:pt x="302" y="4"/>
                  <a:pt x="302" y="4"/>
                </a:cubicBezTo>
                <a:cubicBezTo>
                  <a:pt x="229" y="148"/>
                  <a:pt x="229" y="148"/>
                  <a:pt x="229" y="148"/>
                </a:cubicBezTo>
                <a:cubicBezTo>
                  <a:pt x="156" y="4"/>
                  <a:pt x="156" y="4"/>
                  <a:pt x="156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17"/>
                  <a:pt x="92" y="17"/>
                  <a:pt x="92" y="17"/>
                </a:cubicBezTo>
                <a:cubicBezTo>
                  <a:pt x="115" y="20"/>
                  <a:pt x="119" y="22"/>
                  <a:pt x="119" y="47"/>
                </a:cubicBezTo>
                <a:cubicBezTo>
                  <a:pt x="119" y="157"/>
                  <a:pt x="119" y="157"/>
                  <a:pt x="119" y="157"/>
                </a:cubicBezTo>
                <a:cubicBezTo>
                  <a:pt x="119" y="184"/>
                  <a:pt x="114" y="189"/>
                  <a:pt x="92" y="189"/>
                </a:cubicBezTo>
                <a:cubicBezTo>
                  <a:pt x="92" y="203"/>
                  <a:pt x="92" y="203"/>
                  <a:pt x="92" y="203"/>
                </a:cubicBezTo>
                <a:cubicBezTo>
                  <a:pt x="164" y="203"/>
                  <a:pt x="164" y="203"/>
                  <a:pt x="164" y="203"/>
                </a:cubicBezTo>
                <a:lnTo>
                  <a:pt x="164" y="18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8908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with 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73391" y="2854325"/>
            <a:ext cx="9999339" cy="13970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3262" y="4257675"/>
            <a:ext cx="10001655" cy="685800"/>
          </a:xfrm>
        </p:spPr>
        <p:txBody>
          <a:bodyPr lIns="0" tIns="45720" r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541479" y="536575"/>
            <a:ext cx="838364" cy="914400"/>
          </a:xfrm>
          <a:custGeom>
            <a:avLst/>
            <a:gdLst>
              <a:gd name="T0" fmla="*/ 661 w 1089"/>
              <a:gd name="T1" fmla="*/ 944 h 1188"/>
              <a:gd name="T2" fmla="*/ 690 w 1089"/>
              <a:gd name="T3" fmla="*/ 760 h 1188"/>
              <a:gd name="T4" fmla="*/ 399 w 1089"/>
              <a:gd name="T5" fmla="*/ 967 h 1188"/>
              <a:gd name="T6" fmla="*/ 569 w 1089"/>
              <a:gd name="T7" fmla="*/ 721 h 1188"/>
              <a:gd name="T8" fmla="*/ 360 w 1089"/>
              <a:gd name="T9" fmla="*/ 930 h 1188"/>
              <a:gd name="T10" fmla="*/ 452 w 1089"/>
              <a:gd name="T11" fmla="*/ 794 h 1188"/>
              <a:gd name="T12" fmla="*/ 219 w 1089"/>
              <a:gd name="T13" fmla="*/ 794 h 1188"/>
              <a:gd name="T14" fmla="*/ 490 w 1089"/>
              <a:gd name="T15" fmla="*/ 692 h 1188"/>
              <a:gd name="T16" fmla="*/ 336 w 1089"/>
              <a:gd name="T17" fmla="*/ 999 h 1188"/>
              <a:gd name="T18" fmla="*/ 753 w 1089"/>
              <a:gd name="T19" fmla="*/ 999 h 1188"/>
              <a:gd name="T20" fmla="*/ 869 w 1089"/>
              <a:gd name="T21" fmla="*/ 794 h 1188"/>
              <a:gd name="T22" fmla="*/ 729 w 1089"/>
              <a:gd name="T23" fmla="*/ 721 h 1188"/>
              <a:gd name="T24" fmla="*/ 869 w 1089"/>
              <a:gd name="T25" fmla="*/ 794 h 1188"/>
              <a:gd name="T26" fmla="*/ 1016 w 1089"/>
              <a:gd name="T27" fmla="*/ 285 h 1188"/>
              <a:gd name="T28" fmla="*/ 1080 w 1089"/>
              <a:gd name="T29" fmla="*/ 453 h 1188"/>
              <a:gd name="T30" fmla="*/ 1062 w 1089"/>
              <a:gd name="T31" fmla="*/ 341 h 1188"/>
              <a:gd name="T32" fmla="*/ 810 w 1089"/>
              <a:gd name="T33" fmla="*/ 458 h 1188"/>
              <a:gd name="T34" fmla="*/ 872 w 1089"/>
              <a:gd name="T35" fmla="*/ 474 h 1188"/>
              <a:gd name="T36" fmla="*/ 872 w 1089"/>
              <a:gd name="T37" fmla="*/ 289 h 1188"/>
              <a:gd name="T38" fmla="*/ 758 w 1089"/>
              <a:gd name="T39" fmla="*/ 303 h 1188"/>
              <a:gd name="T40" fmla="*/ 713 w 1089"/>
              <a:gd name="T41" fmla="*/ 335 h 1188"/>
              <a:gd name="T42" fmla="*/ 528 w 1089"/>
              <a:gd name="T43" fmla="*/ 302 h 1188"/>
              <a:gd name="T44" fmla="*/ 528 w 1089"/>
              <a:gd name="T45" fmla="*/ 489 h 1188"/>
              <a:gd name="T46" fmla="*/ 573 w 1089"/>
              <a:gd name="T47" fmla="*/ 329 h 1188"/>
              <a:gd name="T48" fmla="*/ 408 w 1089"/>
              <a:gd name="T49" fmla="*/ 303 h 1188"/>
              <a:gd name="T50" fmla="*/ 408 w 1089"/>
              <a:gd name="T51" fmla="*/ 489 h 1188"/>
              <a:gd name="T52" fmla="*/ 471 w 1089"/>
              <a:gd name="T53" fmla="*/ 320 h 1188"/>
              <a:gd name="T54" fmla="*/ 408 w 1089"/>
              <a:gd name="T55" fmla="*/ 303 h 1188"/>
              <a:gd name="T56" fmla="*/ 329 w 1089"/>
              <a:gd name="T57" fmla="*/ 472 h 1188"/>
              <a:gd name="T58" fmla="*/ 309 w 1089"/>
              <a:gd name="T59" fmla="*/ 303 h 1188"/>
              <a:gd name="T60" fmla="*/ 243 w 1089"/>
              <a:gd name="T61" fmla="*/ 320 h 1188"/>
              <a:gd name="T62" fmla="*/ 379 w 1089"/>
              <a:gd name="T63" fmla="*/ 489 h 1188"/>
              <a:gd name="T64" fmla="*/ 188 w 1089"/>
              <a:gd name="T65" fmla="*/ 298 h 1188"/>
              <a:gd name="T66" fmla="*/ 193 w 1089"/>
              <a:gd name="T67" fmla="*/ 464 h 1188"/>
              <a:gd name="T68" fmla="*/ 114 w 1089"/>
              <a:gd name="T69" fmla="*/ 302 h 1188"/>
              <a:gd name="T70" fmla="*/ 884 w 1089"/>
              <a:gd name="T71" fmla="*/ 16 h 1188"/>
              <a:gd name="T72" fmla="*/ 776 w 1089"/>
              <a:gd name="T73" fmla="*/ 107 h 1188"/>
              <a:gd name="T74" fmla="*/ 776 w 1089"/>
              <a:gd name="T75" fmla="*/ 107 h 1188"/>
              <a:gd name="T76" fmla="*/ 743 w 1089"/>
              <a:gd name="T77" fmla="*/ 36 h 1188"/>
              <a:gd name="T78" fmla="*/ 702 w 1089"/>
              <a:gd name="T79" fmla="*/ 17 h 1188"/>
              <a:gd name="T80" fmla="*/ 640 w 1089"/>
              <a:gd name="T81" fmla="*/ 40 h 1188"/>
              <a:gd name="T82" fmla="*/ 568 w 1089"/>
              <a:gd name="T83" fmla="*/ 4 h 1188"/>
              <a:gd name="T84" fmla="*/ 652 w 1089"/>
              <a:gd name="T85" fmla="*/ 172 h 1188"/>
              <a:gd name="T86" fmla="*/ 714 w 1089"/>
              <a:gd name="T87" fmla="*/ 189 h 1188"/>
              <a:gd name="T88" fmla="*/ 444 w 1089"/>
              <a:gd name="T89" fmla="*/ 120 h 1188"/>
              <a:gd name="T90" fmla="*/ 437 w 1089"/>
              <a:gd name="T91" fmla="*/ 136 h 1188"/>
              <a:gd name="T92" fmla="*/ 509 w 1089"/>
              <a:gd name="T93" fmla="*/ 189 h 1188"/>
              <a:gd name="T94" fmla="*/ 567 w 1089"/>
              <a:gd name="T95" fmla="*/ 169 h 1188"/>
              <a:gd name="T96" fmla="*/ 379 w 1089"/>
              <a:gd name="T97" fmla="*/ 189 h 1188"/>
              <a:gd name="T98" fmla="*/ 164 w 1089"/>
              <a:gd name="T99" fmla="*/ 189 h 1188"/>
              <a:gd name="T100" fmla="*/ 223 w 1089"/>
              <a:gd name="T101" fmla="*/ 197 h 1188"/>
              <a:gd name="T102" fmla="*/ 276 w 1089"/>
              <a:gd name="T103" fmla="*/ 203 h 1188"/>
              <a:gd name="T104" fmla="*/ 336 w 1089"/>
              <a:gd name="T105" fmla="*/ 34 h 1188"/>
              <a:gd name="T106" fmla="*/ 229 w 1089"/>
              <a:gd name="T107" fmla="*/ 148 h 1188"/>
              <a:gd name="T108" fmla="*/ 119 w 1089"/>
              <a:gd name="T109" fmla="*/ 47 h 1188"/>
              <a:gd name="T110" fmla="*/ 164 w 1089"/>
              <a:gd name="T111" fmla="*/ 203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9" h="1188">
                <a:moveTo>
                  <a:pt x="598" y="609"/>
                </a:moveTo>
                <a:cubicBezTo>
                  <a:pt x="598" y="783"/>
                  <a:pt x="598" y="783"/>
                  <a:pt x="598" y="783"/>
                </a:cubicBezTo>
                <a:cubicBezTo>
                  <a:pt x="598" y="850"/>
                  <a:pt x="619" y="904"/>
                  <a:pt x="661" y="944"/>
                </a:cubicBezTo>
                <a:cubicBezTo>
                  <a:pt x="661" y="944"/>
                  <a:pt x="661" y="944"/>
                  <a:pt x="661" y="944"/>
                </a:cubicBezTo>
                <a:cubicBezTo>
                  <a:pt x="661" y="898"/>
                  <a:pt x="661" y="898"/>
                  <a:pt x="661" y="898"/>
                </a:cubicBezTo>
                <a:cubicBezTo>
                  <a:pt x="645" y="869"/>
                  <a:pt x="637" y="834"/>
                  <a:pt x="637" y="794"/>
                </a:cubicBezTo>
                <a:cubicBezTo>
                  <a:pt x="637" y="760"/>
                  <a:pt x="637" y="760"/>
                  <a:pt x="637" y="760"/>
                </a:cubicBezTo>
                <a:cubicBezTo>
                  <a:pt x="690" y="760"/>
                  <a:pt x="690" y="760"/>
                  <a:pt x="690" y="760"/>
                </a:cubicBezTo>
                <a:cubicBezTo>
                  <a:pt x="690" y="760"/>
                  <a:pt x="690" y="929"/>
                  <a:pt x="690" y="937"/>
                </a:cubicBezTo>
                <a:cubicBezTo>
                  <a:pt x="690" y="953"/>
                  <a:pt x="690" y="962"/>
                  <a:pt x="689" y="966"/>
                </a:cubicBezTo>
                <a:cubicBezTo>
                  <a:pt x="682" y="1063"/>
                  <a:pt x="635" y="1128"/>
                  <a:pt x="544" y="1166"/>
                </a:cubicBezTo>
                <a:cubicBezTo>
                  <a:pt x="454" y="1128"/>
                  <a:pt x="406" y="1063"/>
                  <a:pt x="399" y="967"/>
                </a:cubicBezTo>
                <a:cubicBezTo>
                  <a:pt x="461" y="925"/>
                  <a:pt x="490" y="864"/>
                  <a:pt x="490" y="783"/>
                </a:cubicBezTo>
                <a:cubicBezTo>
                  <a:pt x="490" y="760"/>
                  <a:pt x="490" y="760"/>
                  <a:pt x="490" y="760"/>
                </a:cubicBezTo>
                <a:cubicBezTo>
                  <a:pt x="569" y="760"/>
                  <a:pt x="569" y="760"/>
                  <a:pt x="569" y="760"/>
                </a:cubicBezTo>
                <a:cubicBezTo>
                  <a:pt x="569" y="721"/>
                  <a:pt x="569" y="721"/>
                  <a:pt x="569" y="721"/>
                </a:cubicBezTo>
                <a:cubicBezTo>
                  <a:pt x="360" y="721"/>
                  <a:pt x="360" y="721"/>
                  <a:pt x="360" y="721"/>
                </a:cubicBezTo>
                <a:cubicBezTo>
                  <a:pt x="360" y="929"/>
                  <a:pt x="360" y="929"/>
                  <a:pt x="360" y="929"/>
                </a:cubicBezTo>
                <a:cubicBezTo>
                  <a:pt x="360" y="929"/>
                  <a:pt x="360" y="930"/>
                  <a:pt x="360" y="930"/>
                </a:cubicBezTo>
                <a:cubicBezTo>
                  <a:pt x="360" y="930"/>
                  <a:pt x="360" y="930"/>
                  <a:pt x="360" y="930"/>
                </a:cubicBezTo>
                <a:cubicBezTo>
                  <a:pt x="376" y="919"/>
                  <a:pt x="388" y="906"/>
                  <a:pt x="398" y="890"/>
                </a:cubicBezTo>
                <a:cubicBezTo>
                  <a:pt x="398" y="760"/>
                  <a:pt x="398" y="760"/>
                  <a:pt x="398" y="760"/>
                </a:cubicBezTo>
                <a:cubicBezTo>
                  <a:pt x="452" y="760"/>
                  <a:pt x="452" y="760"/>
                  <a:pt x="452" y="760"/>
                </a:cubicBezTo>
                <a:cubicBezTo>
                  <a:pt x="452" y="794"/>
                  <a:pt x="452" y="794"/>
                  <a:pt x="452" y="794"/>
                </a:cubicBezTo>
                <a:cubicBezTo>
                  <a:pt x="452" y="854"/>
                  <a:pt x="434" y="902"/>
                  <a:pt x="398" y="936"/>
                </a:cubicBezTo>
                <a:cubicBezTo>
                  <a:pt x="383" y="951"/>
                  <a:pt x="370" y="959"/>
                  <a:pt x="361" y="964"/>
                </a:cubicBezTo>
                <a:cubicBezTo>
                  <a:pt x="352" y="970"/>
                  <a:pt x="345" y="973"/>
                  <a:pt x="336" y="977"/>
                </a:cubicBezTo>
                <a:cubicBezTo>
                  <a:pt x="257" y="944"/>
                  <a:pt x="219" y="882"/>
                  <a:pt x="219" y="794"/>
                </a:cubicBezTo>
                <a:cubicBezTo>
                  <a:pt x="219" y="648"/>
                  <a:pt x="219" y="648"/>
                  <a:pt x="219" y="648"/>
                </a:cubicBezTo>
                <a:cubicBezTo>
                  <a:pt x="452" y="648"/>
                  <a:pt x="452" y="648"/>
                  <a:pt x="452" y="648"/>
                </a:cubicBezTo>
                <a:cubicBezTo>
                  <a:pt x="452" y="692"/>
                  <a:pt x="452" y="692"/>
                  <a:pt x="452" y="692"/>
                </a:cubicBezTo>
                <a:cubicBezTo>
                  <a:pt x="490" y="692"/>
                  <a:pt x="490" y="692"/>
                  <a:pt x="490" y="692"/>
                </a:cubicBezTo>
                <a:cubicBezTo>
                  <a:pt x="490" y="609"/>
                  <a:pt x="490" y="609"/>
                  <a:pt x="490" y="609"/>
                </a:cubicBezTo>
                <a:cubicBezTo>
                  <a:pt x="181" y="609"/>
                  <a:pt x="181" y="609"/>
                  <a:pt x="181" y="609"/>
                </a:cubicBezTo>
                <a:cubicBezTo>
                  <a:pt x="181" y="783"/>
                  <a:pt x="181" y="783"/>
                  <a:pt x="181" y="783"/>
                </a:cubicBezTo>
                <a:cubicBezTo>
                  <a:pt x="181" y="889"/>
                  <a:pt x="231" y="959"/>
                  <a:pt x="336" y="999"/>
                </a:cubicBezTo>
                <a:cubicBezTo>
                  <a:pt x="346" y="995"/>
                  <a:pt x="355" y="991"/>
                  <a:pt x="364" y="987"/>
                </a:cubicBezTo>
                <a:cubicBezTo>
                  <a:pt x="380" y="1082"/>
                  <a:pt x="439" y="1148"/>
                  <a:pt x="544" y="1188"/>
                </a:cubicBezTo>
                <a:cubicBezTo>
                  <a:pt x="649" y="1148"/>
                  <a:pt x="708" y="1082"/>
                  <a:pt x="724" y="987"/>
                </a:cubicBezTo>
                <a:cubicBezTo>
                  <a:pt x="733" y="991"/>
                  <a:pt x="743" y="995"/>
                  <a:pt x="753" y="999"/>
                </a:cubicBezTo>
                <a:cubicBezTo>
                  <a:pt x="857" y="959"/>
                  <a:pt x="907" y="889"/>
                  <a:pt x="907" y="783"/>
                </a:cubicBezTo>
                <a:cubicBezTo>
                  <a:pt x="907" y="609"/>
                  <a:pt x="907" y="609"/>
                  <a:pt x="907" y="609"/>
                </a:cubicBezTo>
                <a:lnTo>
                  <a:pt x="598" y="609"/>
                </a:lnTo>
                <a:close/>
                <a:moveTo>
                  <a:pt x="869" y="794"/>
                </a:moveTo>
                <a:cubicBezTo>
                  <a:pt x="869" y="882"/>
                  <a:pt x="831" y="944"/>
                  <a:pt x="753" y="977"/>
                </a:cubicBezTo>
                <a:cubicBezTo>
                  <a:pt x="744" y="973"/>
                  <a:pt x="735" y="969"/>
                  <a:pt x="727" y="964"/>
                </a:cubicBezTo>
                <a:cubicBezTo>
                  <a:pt x="728" y="953"/>
                  <a:pt x="729" y="941"/>
                  <a:pt x="729" y="929"/>
                </a:cubicBezTo>
                <a:cubicBezTo>
                  <a:pt x="729" y="721"/>
                  <a:pt x="729" y="721"/>
                  <a:pt x="729" y="721"/>
                </a:cubicBezTo>
                <a:cubicBezTo>
                  <a:pt x="637" y="721"/>
                  <a:pt x="637" y="721"/>
                  <a:pt x="637" y="721"/>
                </a:cubicBezTo>
                <a:cubicBezTo>
                  <a:pt x="637" y="648"/>
                  <a:pt x="637" y="648"/>
                  <a:pt x="637" y="648"/>
                </a:cubicBezTo>
                <a:cubicBezTo>
                  <a:pt x="869" y="648"/>
                  <a:pt x="869" y="648"/>
                  <a:pt x="869" y="648"/>
                </a:cubicBezTo>
                <a:lnTo>
                  <a:pt x="869" y="794"/>
                </a:lnTo>
                <a:close/>
                <a:moveTo>
                  <a:pt x="1062" y="347"/>
                </a:moveTo>
                <a:cubicBezTo>
                  <a:pt x="1074" y="347"/>
                  <a:pt x="1074" y="347"/>
                  <a:pt x="1074" y="347"/>
                </a:cubicBezTo>
                <a:cubicBezTo>
                  <a:pt x="1084" y="298"/>
                  <a:pt x="1084" y="298"/>
                  <a:pt x="1084" y="298"/>
                </a:cubicBezTo>
                <a:cubicBezTo>
                  <a:pt x="1068" y="290"/>
                  <a:pt x="1041" y="285"/>
                  <a:pt x="1016" y="285"/>
                </a:cubicBezTo>
                <a:cubicBezTo>
                  <a:pt x="944" y="285"/>
                  <a:pt x="895" y="331"/>
                  <a:pt x="895" y="392"/>
                </a:cubicBezTo>
                <a:cubicBezTo>
                  <a:pt x="895" y="451"/>
                  <a:pt x="938" y="493"/>
                  <a:pt x="1007" y="493"/>
                </a:cubicBezTo>
                <a:cubicBezTo>
                  <a:pt x="1041" y="493"/>
                  <a:pt x="1069" y="482"/>
                  <a:pt x="1089" y="464"/>
                </a:cubicBezTo>
                <a:cubicBezTo>
                  <a:pt x="1080" y="453"/>
                  <a:pt x="1080" y="453"/>
                  <a:pt x="1080" y="453"/>
                </a:cubicBezTo>
                <a:cubicBezTo>
                  <a:pt x="1062" y="466"/>
                  <a:pt x="1040" y="473"/>
                  <a:pt x="1018" y="473"/>
                </a:cubicBezTo>
                <a:cubicBezTo>
                  <a:pt x="969" y="473"/>
                  <a:pt x="932" y="440"/>
                  <a:pt x="932" y="383"/>
                </a:cubicBezTo>
                <a:cubicBezTo>
                  <a:pt x="932" y="331"/>
                  <a:pt x="962" y="302"/>
                  <a:pt x="1009" y="302"/>
                </a:cubicBezTo>
                <a:cubicBezTo>
                  <a:pt x="1047" y="302"/>
                  <a:pt x="1062" y="313"/>
                  <a:pt x="1062" y="341"/>
                </a:cubicBezTo>
                <a:lnTo>
                  <a:pt x="1062" y="347"/>
                </a:lnTo>
                <a:close/>
                <a:moveTo>
                  <a:pt x="783" y="303"/>
                </a:moveTo>
                <a:cubicBezTo>
                  <a:pt x="808" y="304"/>
                  <a:pt x="810" y="306"/>
                  <a:pt x="810" y="320"/>
                </a:cubicBezTo>
                <a:cubicBezTo>
                  <a:pt x="810" y="458"/>
                  <a:pt x="810" y="458"/>
                  <a:pt x="810" y="458"/>
                </a:cubicBezTo>
                <a:cubicBezTo>
                  <a:pt x="810" y="471"/>
                  <a:pt x="808" y="473"/>
                  <a:pt x="783" y="474"/>
                </a:cubicBezTo>
                <a:cubicBezTo>
                  <a:pt x="783" y="489"/>
                  <a:pt x="783" y="489"/>
                  <a:pt x="783" y="489"/>
                </a:cubicBezTo>
                <a:cubicBezTo>
                  <a:pt x="872" y="489"/>
                  <a:pt x="872" y="489"/>
                  <a:pt x="872" y="489"/>
                </a:cubicBezTo>
                <a:cubicBezTo>
                  <a:pt x="872" y="474"/>
                  <a:pt x="872" y="474"/>
                  <a:pt x="872" y="474"/>
                </a:cubicBezTo>
                <a:cubicBezTo>
                  <a:pt x="847" y="473"/>
                  <a:pt x="845" y="471"/>
                  <a:pt x="845" y="458"/>
                </a:cubicBezTo>
                <a:cubicBezTo>
                  <a:pt x="845" y="320"/>
                  <a:pt x="845" y="320"/>
                  <a:pt x="845" y="320"/>
                </a:cubicBezTo>
                <a:cubicBezTo>
                  <a:pt x="845" y="306"/>
                  <a:pt x="847" y="304"/>
                  <a:pt x="872" y="303"/>
                </a:cubicBezTo>
                <a:cubicBezTo>
                  <a:pt x="872" y="289"/>
                  <a:pt x="872" y="289"/>
                  <a:pt x="872" y="289"/>
                </a:cubicBezTo>
                <a:cubicBezTo>
                  <a:pt x="783" y="289"/>
                  <a:pt x="783" y="289"/>
                  <a:pt x="783" y="289"/>
                </a:cubicBezTo>
                <a:lnTo>
                  <a:pt x="783" y="303"/>
                </a:lnTo>
                <a:close/>
                <a:moveTo>
                  <a:pt x="731" y="335"/>
                </a:moveTo>
                <a:cubicBezTo>
                  <a:pt x="731" y="308"/>
                  <a:pt x="736" y="303"/>
                  <a:pt x="758" y="303"/>
                </a:cubicBezTo>
                <a:cubicBezTo>
                  <a:pt x="758" y="289"/>
                  <a:pt x="758" y="289"/>
                  <a:pt x="758" y="289"/>
                </a:cubicBezTo>
                <a:cubicBezTo>
                  <a:pt x="686" y="289"/>
                  <a:pt x="686" y="289"/>
                  <a:pt x="686" y="289"/>
                </a:cubicBezTo>
                <a:cubicBezTo>
                  <a:pt x="686" y="303"/>
                  <a:pt x="686" y="303"/>
                  <a:pt x="686" y="303"/>
                </a:cubicBezTo>
                <a:cubicBezTo>
                  <a:pt x="708" y="303"/>
                  <a:pt x="713" y="308"/>
                  <a:pt x="713" y="335"/>
                </a:cubicBezTo>
                <a:cubicBezTo>
                  <a:pt x="713" y="436"/>
                  <a:pt x="713" y="436"/>
                  <a:pt x="713" y="436"/>
                </a:cubicBezTo>
                <a:cubicBezTo>
                  <a:pt x="584" y="289"/>
                  <a:pt x="584" y="289"/>
                  <a:pt x="584" y="289"/>
                </a:cubicBezTo>
                <a:cubicBezTo>
                  <a:pt x="526" y="289"/>
                  <a:pt x="526" y="289"/>
                  <a:pt x="526" y="289"/>
                </a:cubicBezTo>
                <a:cubicBezTo>
                  <a:pt x="528" y="302"/>
                  <a:pt x="528" y="302"/>
                  <a:pt x="528" y="302"/>
                </a:cubicBezTo>
                <a:cubicBezTo>
                  <a:pt x="552" y="306"/>
                  <a:pt x="555" y="308"/>
                  <a:pt x="555" y="329"/>
                </a:cubicBezTo>
                <a:cubicBezTo>
                  <a:pt x="555" y="443"/>
                  <a:pt x="555" y="443"/>
                  <a:pt x="555" y="443"/>
                </a:cubicBezTo>
                <a:cubicBezTo>
                  <a:pt x="555" y="469"/>
                  <a:pt x="550" y="474"/>
                  <a:pt x="528" y="474"/>
                </a:cubicBezTo>
                <a:cubicBezTo>
                  <a:pt x="528" y="489"/>
                  <a:pt x="528" y="489"/>
                  <a:pt x="528" y="489"/>
                </a:cubicBezTo>
                <a:cubicBezTo>
                  <a:pt x="600" y="489"/>
                  <a:pt x="600" y="489"/>
                  <a:pt x="600" y="489"/>
                </a:cubicBezTo>
                <a:cubicBezTo>
                  <a:pt x="600" y="474"/>
                  <a:pt x="600" y="474"/>
                  <a:pt x="600" y="474"/>
                </a:cubicBezTo>
                <a:cubicBezTo>
                  <a:pt x="577" y="474"/>
                  <a:pt x="573" y="469"/>
                  <a:pt x="573" y="443"/>
                </a:cubicBezTo>
                <a:cubicBezTo>
                  <a:pt x="573" y="329"/>
                  <a:pt x="573" y="329"/>
                  <a:pt x="573" y="329"/>
                </a:cubicBezTo>
                <a:cubicBezTo>
                  <a:pt x="716" y="491"/>
                  <a:pt x="716" y="491"/>
                  <a:pt x="716" y="491"/>
                </a:cubicBezTo>
                <a:cubicBezTo>
                  <a:pt x="731" y="491"/>
                  <a:pt x="731" y="491"/>
                  <a:pt x="731" y="491"/>
                </a:cubicBezTo>
                <a:lnTo>
                  <a:pt x="731" y="335"/>
                </a:lnTo>
                <a:close/>
                <a:moveTo>
                  <a:pt x="408" y="303"/>
                </a:moveTo>
                <a:cubicBezTo>
                  <a:pt x="433" y="304"/>
                  <a:pt x="436" y="306"/>
                  <a:pt x="436" y="320"/>
                </a:cubicBezTo>
                <a:cubicBezTo>
                  <a:pt x="436" y="458"/>
                  <a:pt x="436" y="458"/>
                  <a:pt x="436" y="458"/>
                </a:cubicBezTo>
                <a:cubicBezTo>
                  <a:pt x="436" y="471"/>
                  <a:pt x="433" y="473"/>
                  <a:pt x="408" y="474"/>
                </a:cubicBezTo>
                <a:cubicBezTo>
                  <a:pt x="408" y="489"/>
                  <a:pt x="408" y="489"/>
                  <a:pt x="408" y="489"/>
                </a:cubicBezTo>
                <a:cubicBezTo>
                  <a:pt x="498" y="489"/>
                  <a:pt x="498" y="489"/>
                  <a:pt x="498" y="489"/>
                </a:cubicBezTo>
                <a:cubicBezTo>
                  <a:pt x="498" y="474"/>
                  <a:pt x="498" y="474"/>
                  <a:pt x="498" y="474"/>
                </a:cubicBezTo>
                <a:cubicBezTo>
                  <a:pt x="473" y="473"/>
                  <a:pt x="471" y="471"/>
                  <a:pt x="471" y="458"/>
                </a:cubicBezTo>
                <a:cubicBezTo>
                  <a:pt x="471" y="320"/>
                  <a:pt x="471" y="320"/>
                  <a:pt x="471" y="320"/>
                </a:cubicBezTo>
                <a:cubicBezTo>
                  <a:pt x="471" y="306"/>
                  <a:pt x="473" y="304"/>
                  <a:pt x="498" y="303"/>
                </a:cubicBezTo>
                <a:cubicBezTo>
                  <a:pt x="498" y="289"/>
                  <a:pt x="498" y="289"/>
                  <a:pt x="498" y="289"/>
                </a:cubicBezTo>
                <a:cubicBezTo>
                  <a:pt x="408" y="289"/>
                  <a:pt x="408" y="289"/>
                  <a:pt x="408" y="289"/>
                </a:cubicBezTo>
                <a:lnTo>
                  <a:pt x="408" y="303"/>
                </a:lnTo>
                <a:close/>
                <a:moveTo>
                  <a:pt x="390" y="431"/>
                </a:moveTo>
                <a:cubicBezTo>
                  <a:pt x="379" y="431"/>
                  <a:pt x="379" y="431"/>
                  <a:pt x="379" y="431"/>
                </a:cubicBezTo>
                <a:cubicBezTo>
                  <a:pt x="374" y="440"/>
                  <a:pt x="374" y="440"/>
                  <a:pt x="374" y="440"/>
                </a:cubicBezTo>
                <a:cubicBezTo>
                  <a:pt x="362" y="466"/>
                  <a:pt x="352" y="472"/>
                  <a:pt x="329" y="472"/>
                </a:cubicBezTo>
                <a:cubicBezTo>
                  <a:pt x="292" y="472"/>
                  <a:pt x="292" y="472"/>
                  <a:pt x="292" y="472"/>
                </a:cubicBezTo>
                <a:cubicBezTo>
                  <a:pt x="279" y="472"/>
                  <a:pt x="278" y="467"/>
                  <a:pt x="278" y="449"/>
                </a:cubicBezTo>
                <a:cubicBezTo>
                  <a:pt x="278" y="320"/>
                  <a:pt x="278" y="320"/>
                  <a:pt x="278" y="320"/>
                </a:cubicBezTo>
                <a:cubicBezTo>
                  <a:pt x="278" y="306"/>
                  <a:pt x="280" y="303"/>
                  <a:pt x="309" y="303"/>
                </a:cubicBezTo>
                <a:cubicBezTo>
                  <a:pt x="309" y="289"/>
                  <a:pt x="309" y="289"/>
                  <a:pt x="309" y="289"/>
                </a:cubicBezTo>
                <a:cubicBezTo>
                  <a:pt x="217" y="289"/>
                  <a:pt x="217" y="289"/>
                  <a:pt x="217" y="289"/>
                </a:cubicBezTo>
                <a:cubicBezTo>
                  <a:pt x="217" y="303"/>
                  <a:pt x="217" y="303"/>
                  <a:pt x="217" y="303"/>
                </a:cubicBezTo>
                <a:cubicBezTo>
                  <a:pt x="241" y="304"/>
                  <a:pt x="243" y="306"/>
                  <a:pt x="243" y="320"/>
                </a:cubicBezTo>
                <a:cubicBezTo>
                  <a:pt x="243" y="446"/>
                  <a:pt x="243" y="446"/>
                  <a:pt x="243" y="446"/>
                </a:cubicBezTo>
                <a:cubicBezTo>
                  <a:pt x="243" y="469"/>
                  <a:pt x="241" y="471"/>
                  <a:pt x="219" y="475"/>
                </a:cubicBezTo>
                <a:cubicBezTo>
                  <a:pt x="219" y="489"/>
                  <a:pt x="219" y="489"/>
                  <a:pt x="219" y="489"/>
                </a:cubicBezTo>
                <a:cubicBezTo>
                  <a:pt x="379" y="489"/>
                  <a:pt x="379" y="489"/>
                  <a:pt x="379" y="489"/>
                </a:cubicBezTo>
                <a:lnTo>
                  <a:pt x="390" y="431"/>
                </a:lnTo>
                <a:close/>
                <a:moveTo>
                  <a:pt x="167" y="347"/>
                </a:moveTo>
                <a:cubicBezTo>
                  <a:pt x="179" y="347"/>
                  <a:pt x="179" y="347"/>
                  <a:pt x="179" y="347"/>
                </a:cubicBezTo>
                <a:cubicBezTo>
                  <a:pt x="188" y="298"/>
                  <a:pt x="188" y="298"/>
                  <a:pt x="188" y="298"/>
                </a:cubicBezTo>
                <a:cubicBezTo>
                  <a:pt x="172" y="290"/>
                  <a:pt x="146" y="285"/>
                  <a:pt x="120" y="285"/>
                </a:cubicBezTo>
                <a:cubicBezTo>
                  <a:pt x="49" y="285"/>
                  <a:pt x="0" y="331"/>
                  <a:pt x="0" y="392"/>
                </a:cubicBezTo>
                <a:cubicBezTo>
                  <a:pt x="0" y="451"/>
                  <a:pt x="43" y="493"/>
                  <a:pt x="112" y="493"/>
                </a:cubicBezTo>
                <a:cubicBezTo>
                  <a:pt x="146" y="493"/>
                  <a:pt x="174" y="482"/>
                  <a:pt x="193" y="464"/>
                </a:cubicBezTo>
                <a:cubicBezTo>
                  <a:pt x="185" y="453"/>
                  <a:pt x="185" y="453"/>
                  <a:pt x="185" y="453"/>
                </a:cubicBezTo>
                <a:cubicBezTo>
                  <a:pt x="167" y="466"/>
                  <a:pt x="145" y="473"/>
                  <a:pt x="123" y="473"/>
                </a:cubicBezTo>
                <a:cubicBezTo>
                  <a:pt x="74" y="473"/>
                  <a:pt x="37" y="440"/>
                  <a:pt x="37" y="383"/>
                </a:cubicBezTo>
                <a:cubicBezTo>
                  <a:pt x="37" y="331"/>
                  <a:pt x="66" y="302"/>
                  <a:pt x="114" y="302"/>
                </a:cubicBezTo>
                <a:cubicBezTo>
                  <a:pt x="152" y="302"/>
                  <a:pt x="167" y="313"/>
                  <a:pt x="167" y="341"/>
                </a:cubicBezTo>
                <a:lnTo>
                  <a:pt x="167" y="347"/>
                </a:lnTo>
                <a:close/>
                <a:moveTo>
                  <a:pt x="813" y="98"/>
                </a:moveTo>
                <a:cubicBezTo>
                  <a:pt x="813" y="45"/>
                  <a:pt x="840" y="16"/>
                  <a:pt x="884" y="16"/>
                </a:cubicBezTo>
                <a:cubicBezTo>
                  <a:pt x="930" y="16"/>
                  <a:pt x="960" y="50"/>
                  <a:pt x="960" y="109"/>
                </a:cubicBezTo>
                <a:cubicBezTo>
                  <a:pt x="960" y="162"/>
                  <a:pt x="933" y="190"/>
                  <a:pt x="889" y="190"/>
                </a:cubicBezTo>
                <a:cubicBezTo>
                  <a:pt x="843" y="190"/>
                  <a:pt x="813" y="156"/>
                  <a:pt x="813" y="98"/>
                </a:cubicBezTo>
                <a:moveTo>
                  <a:pt x="776" y="107"/>
                </a:moveTo>
                <a:cubicBezTo>
                  <a:pt x="776" y="167"/>
                  <a:pt x="816" y="207"/>
                  <a:pt x="883" y="207"/>
                </a:cubicBezTo>
                <a:cubicBezTo>
                  <a:pt x="951" y="207"/>
                  <a:pt x="997" y="163"/>
                  <a:pt x="997" y="100"/>
                </a:cubicBezTo>
                <a:cubicBezTo>
                  <a:pt x="997" y="40"/>
                  <a:pt x="957" y="0"/>
                  <a:pt x="890" y="0"/>
                </a:cubicBezTo>
                <a:cubicBezTo>
                  <a:pt x="822" y="0"/>
                  <a:pt x="776" y="44"/>
                  <a:pt x="776" y="107"/>
                </a:cubicBezTo>
                <a:moveTo>
                  <a:pt x="714" y="189"/>
                </a:moveTo>
                <a:cubicBezTo>
                  <a:pt x="689" y="188"/>
                  <a:pt x="687" y="186"/>
                  <a:pt x="687" y="172"/>
                </a:cubicBezTo>
                <a:cubicBezTo>
                  <a:pt x="687" y="115"/>
                  <a:pt x="687" y="115"/>
                  <a:pt x="687" y="115"/>
                </a:cubicBezTo>
                <a:cubicBezTo>
                  <a:pt x="743" y="36"/>
                  <a:pt x="743" y="36"/>
                  <a:pt x="743" y="36"/>
                </a:cubicBezTo>
                <a:cubicBezTo>
                  <a:pt x="753" y="22"/>
                  <a:pt x="756" y="18"/>
                  <a:pt x="771" y="18"/>
                </a:cubicBezTo>
                <a:cubicBezTo>
                  <a:pt x="771" y="4"/>
                  <a:pt x="771" y="4"/>
                  <a:pt x="771" y="4"/>
                </a:cubicBezTo>
                <a:cubicBezTo>
                  <a:pt x="702" y="4"/>
                  <a:pt x="702" y="4"/>
                  <a:pt x="702" y="4"/>
                </a:cubicBezTo>
                <a:cubicBezTo>
                  <a:pt x="702" y="17"/>
                  <a:pt x="702" y="17"/>
                  <a:pt x="702" y="17"/>
                </a:cubicBezTo>
                <a:cubicBezTo>
                  <a:pt x="720" y="18"/>
                  <a:pt x="724" y="21"/>
                  <a:pt x="724" y="27"/>
                </a:cubicBezTo>
                <a:cubicBezTo>
                  <a:pt x="724" y="31"/>
                  <a:pt x="722" y="36"/>
                  <a:pt x="718" y="42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40" y="40"/>
                  <a:pt x="640" y="40"/>
                  <a:pt x="640" y="40"/>
                </a:cubicBezTo>
                <a:cubicBezTo>
                  <a:pt x="636" y="34"/>
                  <a:pt x="634" y="31"/>
                  <a:pt x="634" y="27"/>
                </a:cubicBezTo>
                <a:cubicBezTo>
                  <a:pt x="634" y="21"/>
                  <a:pt x="639" y="18"/>
                  <a:pt x="657" y="17"/>
                </a:cubicBezTo>
                <a:cubicBezTo>
                  <a:pt x="657" y="4"/>
                  <a:pt x="657" y="4"/>
                  <a:pt x="657" y="4"/>
                </a:cubicBezTo>
                <a:cubicBezTo>
                  <a:pt x="568" y="4"/>
                  <a:pt x="568" y="4"/>
                  <a:pt x="568" y="4"/>
                </a:cubicBezTo>
                <a:cubicBezTo>
                  <a:pt x="568" y="18"/>
                  <a:pt x="568" y="18"/>
                  <a:pt x="568" y="18"/>
                </a:cubicBezTo>
                <a:cubicBezTo>
                  <a:pt x="581" y="18"/>
                  <a:pt x="585" y="22"/>
                  <a:pt x="595" y="36"/>
                </a:cubicBezTo>
                <a:cubicBezTo>
                  <a:pt x="652" y="117"/>
                  <a:pt x="652" y="117"/>
                  <a:pt x="652" y="117"/>
                </a:cubicBezTo>
                <a:cubicBezTo>
                  <a:pt x="652" y="172"/>
                  <a:pt x="652" y="172"/>
                  <a:pt x="652" y="172"/>
                </a:cubicBezTo>
                <a:cubicBezTo>
                  <a:pt x="652" y="186"/>
                  <a:pt x="650" y="188"/>
                  <a:pt x="625" y="189"/>
                </a:cubicBezTo>
                <a:cubicBezTo>
                  <a:pt x="625" y="203"/>
                  <a:pt x="625" y="203"/>
                  <a:pt x="625" y="203"/>
                </a:cubicBezTo>
                <a:cubicBezTo>
                  <a:pt x="714" y="203"/>
                  <a:pt x="714" y="203"/>
                  <a:pt x="714" y="203"/>
                </a:cubicBezTo>
                <a:lnTo>
                  <a:pt x="714" y="189"/>
                </a:lnTo>
                <a:close/>
                <a:moveTo>
                  <a:pt x="444" y="120"/>
                </a:moveTo>
                <a:cubicBezTo>
                  <a:pt x="476" y="47"/>
                  <a:pt x="476" y="47"/>
                  <a:pt x="476" y="47"/>
                </a:cubicBezTo>
                <a:cubicBezTo>
                  <a:pt x="508" y="120"/>
                  <a:pt x="508" y="120"/>
                  <a:pt x="508" y="120"/>
                </a:cubicBezTo>
                <a:lnTo>
                  <a:pt x="444" y="120"/>
                </a:lnTo>
                <a:close/>
                <a:moveTo>
                  <a:pt x="446" y="189"/>
                </a:moveTo>
                <a:cubicBezTo>
                  <a:pt x="427" y="189"/>
                  <a:pt x="421" y="185"/>
                  <a:pt x="421" y="176"/>
                </a:cubicBezTo>
                <a:cubicBezTo>
                  <a:pt x="421" y="173"/>
                  <a:pt x="423" y="168"/>
                  <a:pt x="425" y="164"/>
                </a:cubicBezTo>
                <a:cubicBezTo>
                  <a:pt x="437" y="136"/>
                  <a:pt x="437" y="136"/>
                  <a:pt x="437" y="136"/>
                </a:cubicBezTo>
                <a:cubicBezTo>
                  <a:pt x="515" y="136"/>
                  <a:pt x="515" y="136"/>
                  <a:pt x="515" y="136"/>
                </a:cubicBezTo>
                <a:cubicBezTo>
                  <a:pt x="528" y="167"/>
                  <a:pt x="528" y="167"/>
                  <a:pt x="528" y="167"/>
                </a:cubicBezTo>
                <a:cubicBezTo>
                  <a:pt x="530" y="171"/>
                  <a:pt x="531" y="175"/>
                  <a:pt x="531" y="178"/>
                </a:cubicBezTo>
                <a:cubicBezTo>
                  <a:pt x="531" y="186"/>
                  <a:pt x="526" y="189"/>
                  <a:pt x="509" y="189"/>
                </a:cubicBezTo>
                <a:cubicBezTo>
                  <a:pt x="509" y="203"/>
                  <a:pt x="509" y="203"/>
                  <a:pt x="509" y="203"/>
                </a:cubicBezTo>
                <a:cubicBezTo>
                  <a:pt x="591" y="203"/>
                  <a:pt x="591" y="203"/>
                  <a:pt x="591" y="203"/>
                </a:cubicBezTo>
                <a:cubicBezTo>
                  <a:pt x="591" y="189"/>
                  <a:pt x="591" y="189"/>
                  <a:pt x="591" y="189"/>
                </a:cubicBezTo>
                <a:cubicBezTo>
                  <a:pt x="576" y="188"/>
                  <a:pt x="574" y="185"/>
                  <a:pt x="567" y="169"/>
                </a:cubicBezTo>
                <a:cubicBezTo>
                  <a:pt x="492" y="1"/>
                  <a:pt x="492" y="1"/>
                  <a:pt x="492" y="1"/>
                </a:cubicBezTo>
                <a:cubicBezTo>
                  <a:pt x="478" y="1"/>
                  <a:pt x="478" y="1"/>
                  <a:pt x="478" y="1"/>
                </a:cubicBezTo>
                <a:cubicBezTo>
                  <a:pt x="403" y="169"/>
                  <a:pt x="403" y="169"/>
                  <a:pt x="403" y="169"/>
                </a:cubicBezTo>
                <a:cubicBezTo>
                  <a:pt x="397" y="185"/>
                  <a:pt x="394" y="188"/>
                  <a:pt x="379" y="189"/>
                </a:cubicBezTo>
                <a:cubicBezTo>
                  <a:pt x="379" y="203"/>
                  <a:pt x="379" y="203"/>
                  <a:pt x="379" y="203"/>
                </a:cubicBezTo>
                <a:cubicBezTo>
                  <a:pt x="446" y="203"/>
                  <a:pt x="446" y="203"/>
                  <a:pt x="446" y="203"/>
                </a:cubicBezTo>
                <a:lnTo>
                  <a:pt x="446" y="189"/>
                </a:lnTo>
                <a:close/>
                <a:moveTo>
                  <a:pt x="164" y="189"/>
                </a:moveTo>
                <a:cubicBezTo>
                  <a:pt x="142" y="189"/>
                  <a:pt x="137" y="184"/>
                  <a:pt x="137" y="157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216" y="197"/>
                  <a:pt x="216" y="197"/>
                  <a:pt x="216" y="197"/>
                </a:cubicBezTo>
                <a:cubicBezTo>
                  <a:pt x="223" y="197"/>
                  <a:pt x="223" y="197"/>
                  <a:pt x="223" y="197"/>
                </a:cubicBezTo>
                <a:cubicBezTo>
                  <a:pt x="301" y="42"/>
                  <a:pt x="301" y="42"/>
                  <a:pt x="301" y="42"/>
                </a:cubicBezTo>
                <a:cubicBezTo>
                  <a:pt x="301" y="172"/>
                  <a:pt x="301" y="172"/>
                  <a:pt x="301" y="172"/>
                </a:cubicBezTo>
                <a:cubicBezTo>
                  <a:pt x="301" y="186"/>
                  <a:pt x="299" y="188"/>
                  <a:pt x="276" y="189"/>
                </a:cubicBezTo>
                <a:cubicBezTo>
                  <a:pt x="276" y="203"/>
                  <a:pt x="276" y="203"/>
                  <a:pt x="276" y="203"/>
                </a:cubicBezTo>
                <a:cubicBezTo>
                  <a:pt x="362" y="203"/>
                  <a:pt x="362" y="203"/>
                  <a:pt x="362" y="203"/>
                </a:cubicBezTo>
                <a:cubicBezTo>
                  <a:pt x="362" y="189"/>
                  <a:pt x="362" y="189"/>
                  <a:pt x="362" y="189"/>
                </a:cubicBezTo>
                <a:cubicBezTo>
                  <a:pt x="338" y="188"/>
                  <a:pt x="336" y="186"/>
                  <a:pt x="336" y="172"/>
                </a:cubicBezTo>
                <a:cubicBezTo>
                  <a:pt x="336" y="34"/>
                  <a:pt x="336" y="34"/>
                  <a:pt x="336" y="34"/>
                </a:cubicBezTo>
                <a:cubicBezTo>
                  <a:pt x="336" y="21"/>
                  <a:pt x="338" y="19"/>
                  <a:pt x="362" y="18"/>
                </a:cubicBezTo>
                <a:cubicBezTo>
                  <a:pt x="362" y="4"/>
                  <a:pt x="362" y="4"/>
                  <a:pt x="362" y="4"/>
                </a:cubicBezTo>
                <a:cubicBezTo>
                  <a:pt x="302" y="4"/>
                  <a:pt x="302" y="4"/>
                  <a:pt x="302" y="4"/>
                </a:cubicBezTo>
                <a:cubicBezTo>
                  <a:pt x="229" y="148"/>
                  <a:pt x="229" y="148"/>
                  <a:pt x="229" y="148"/>
                </a:cubicBezTo>
                <a:cubicBezTo>
                  <a:pt x="156" y="4"/>
                  <a:pt x="156" y="4"/>
                  <a:pt x="156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17"/>
                  <a:pt x="92" y="17"/>
                  <a:pt x="92" y="17"/>
                </a:cubicBezTo>
                <a:cubicBezTo>
                  <a:pt x="115" y="20"/>
                  <a:pt x="119" y="22"/>
                  <a:pt x="119" y="47"/>
                </a:cubicBezTo>
                <a:cubicBezTo>
                  <a:pt x="119" y="157"/>
                  <a:pt x="119" y="157"/>
                  <a:pt x="119" y="157"/>
                </a:cubicBezTo>
                <a:cubicBezTo>
                  <a:pt x="119" y="184"/>
                  <a:pt x="114" y="189"/>
                  <a:pt x="92" y="189"/>
                </a:cubicBezTo>
                <a:cubicBezTo>
                  <a:pt x="92" y="203"/>
                  <a:pt x="92" y="203"/>
                  <a:pt x="92" y="203"/>
                </a:cubicBezTo>
                <a:cubicBezTo>
                  <a:pt x="164" y="203"/>
                  <a:pt x="164" y="203"/>
                  <a:pt x="164" y="203"/>
                </a:cubicBezTo>
                <a:lnTo>
                  <a:pt x="164" y="18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13038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60/40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73389" y="2854325"/>
            <a:ext cx="5881124" cy="13970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80000"/>
              </a:lnSpc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3261" y="4257675"/>
            <a:ext cx="5881124" cy="685800"/>
          </a:xfrm>
        </p:spPr>
        <p:txBody>
          <a:bodyPr lIns="0" tIns="45720" rIns="0">
            <a:no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400" b="0" cap="all" baseline="0">
                <a:solidFill>
                  <a:schemeClr val="accent1"/>
                </a:solidFill>
              </a:defRPr>
            </a:lvl1pPr>
            <a:lvl2pPr marL="457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541479" y="536575"/>
            <a:ext cx="838364" cy="914400"/>
          </a:xfrm>
          <a:custGeom>
            <a:avLst/>
            <a:gdLst>
              <a:gd name="T0" fmla="*/ 661 w 1089"/>
              <a:gd name="T1" fmla="*/ 944 h 1188"/>
              <a:gd name="T2" fmla="*/ 690 w 1089"/>
              <a:gd name="T3" fmla="*/ 760 h 1188"/>
              <a:gd name="T4" fmla="*/ 399 w 1089"/>
              <a:gd name="T5" fmla="*/ 967 h 1188"/>
              <a:gd name="T6" fmla="*/ 569 w 1089"/>
              <a:gd name="T7" fmla="*/ 721 h 1188"/>
              <a:gd name="T8" fmla="*/ 360 w 1089"/>
              <a:gd name="T9" fmla="*/ 930 h 1188"/>
              <a:gd name="T10" fmla="*/ 452 w 1089"/>
              <a:gd name="T11" fmla="*/ 794 h 1188"/>
              <a:gd name="T12" fmla="*/ 219 w 1089"/>
              <a:gd name="T13" fmla="*/ 794 h 1188"/>
              <a:gd name="T14" fmla="*/ 490 w 1089"/>
              <a:gd name="T15" fmla="*/ 692 h 1188"/>
              <a:gd name="T16" fmla="*/ 336 w 1089"/>
              <a:gd name="T17" fmla="*/ 999 h 1188"/>
              <a:gd name="T18" fmla="*/ 753 w 1089"/>
              <a:gd name="T19" fmla="*/ 999 h 1188"/>
              <a:gd name="T20" fmla="*/ 869 w 1089"/>
              <a:gd name="T21" fmla="*/ 794 h 1188"/>
              <a:gd name="T22" fmla="*/ 729 w 1089"/>
              <a:gd name="T23" fmla="*/ 721 h 1188"/>
              <a:gd name="T24" fmla="*/ 869 w 1089"/>
              <a:gd name="T25" fmla="*/ 794 h 1188"/>
              <a:gd name="T26" fmla="*/ 1016 w 1089"/>
              <a:gd name="T27" fmla="*/ 285 h 1188"/>
              <a:gd name="T28" fmla="*/ 1080 w 1089"/>
              <a:gd name="T29" fmla="*/ 453 h 1188"/>
              <a:gd name="T30" fmla="*/ 1062 w 1089"/>
              <a:gd name="T31" fmla="*/ 341 h 1188"/>
              <a:gd name="T32" fmla="*/ 810 w 1089"/>
              <a:gd name="T33" fmla="*/ 458 h 1188"/>
              <a:gd name="T34" fmla="*/ 872 w 1089"/>
              <a:gd name="T35" fmla="*/ 474 h 1188"/>
              <a:gd name="T36" fmla="*/ 872 w 1089"/>
              <a:gd name="T37" fmla="*/ 289 h 1188"/>
              <a:gd name="T38" fmla="*/ 758 w 1089"/>
              <a:gd name="T39" fmla="*/ 303 h 1188"/>
              <a:gd name="T40" fmla="*/ 713 w 1089"/>
              <a:gd name="T41" fmla="*/ 335 h 1188"/>
              <a:gd name="T42" fmla="*/ 528 w 1089"/>
              <a:gd name="T43" fmla="*/ 302 h 1188"/>
              <a:gd name="T44" fmla="*/ 528 w 1089"/>
              <a:gd name="T45" fmla="*/ 489 h 1188"/>
              <a:gd name="T46" fmla="*/ 573 w 1089"/>
              <a:gd name="T47" fmla="*/ 329 h 1188"/>
              <a:gd name="T48" fmla="*/ 408 w 1089"/>
              <a:gd name="T49" fmla="*/ 303 h 1188"/>
              <a:gd name="T50" fmla="*/ 408 w 1089"/>
              <a:gd name="T51" fmla="*/ 489 h 1188"/>
              <a:gd name="T52" fmla="*/ 471 w 1089"/>
              <a:gd name="T53" fmla="*/ 320 h 1188"/>
              <a:gd name="T54" fmla="*/ 408 w 1089"/>
              <a:gd name="T55" fmla="*/ 303 h 1188"/>
              <a:gd name="T56" fmla="*/ 329 w 1089"/>
              <a:gd name="T57" fmla="*/ 472 h 1188"/>
              <a:gd name="T58" fmla="*/ 309 w 1089"/>
              <a:gd name="T59" fmla="*/ 303 h 1188"/>
              <a:gd name="T60" fmla="*/ 243 w 1089"/>
              <a:gd name="T61" fmla="*/ 320 h 1188"/>
              <a:gd name="T62" fmla="*/ 379 w 1089"/>
              <a:gd name="T63" fmla="*/ 489 h 1188"/>
              <a:gd name="T64" fmla="*/ 188 w 1089"/>
              <a:gd name="T65" fmla="*/ 298 h 1188"/>
              <a:gd name="T66" fmla="*/ 193 w 1089"/>
              <a:gd name="T67" fmla="*/ 464 h 1188"/>
              <a:gd name="T68" fmla="*/ 114 w 1089"/>
              <a:gd name="T69" fmla="*/ 302 h 1188"/>
              <a:gd name="T70" fmla="*/ 884 w 1089"/>
              <a:gd name="T71" fmla="*/ 16 h 1188"/>
              <a:gd name="T72" fmla="*/ 776 w 1089"/>
              <a:gd name="T73" fmla="*/ 107 h 1188"/>
              <a:gd name="T74" fmla="*/ 776 w 1089"/>
              <a:gd name="T75" fmla="*/ 107 h 1188"/>
              <a:gd name="T76" fmla="*/ 743 w 1089"/>
              <a:gd name="T77" fmla="*/ 36 h 1188"/>
              <a:gd name="T78" fmla="*/ 702 w 1089"/>
              <a:gd name="T79" fmla="*/ 17 h 1188"/>
              <a:gd name="T80" fmla="*/ 640 w 1089"/>
              <a:gd name="T81" fmla="*/ 40 h 1188"/>
              <a:gd name="T82" fmla="*/ 568 w 1089"/>
              <a:gd name="T83" fmla="*/ 4 h 1188"/>
              <a:gd name="T84" fmla="*/ 652 w 1089"/>
              <a:gd name="T85" fmla="*/ 172 h 1188"/>
              <a:gd name="T86" fmla="*/ 714 w 1089"/>
              <a:gd name="T87" fmla="*/ 189 h 1188"/>
              <a:gd name="T88" fmla="*/ 444 w 1089"/>
              <a:gd name="T89" fmla="*/ 120 h 1188"/>
              <a:gd name="T90" fmla="*/ 437 w 1089"/>
              <a:gd name="T91" fmla="*/ 136 h 1188"/>
              <a:gd name="T92" fmla="*/ 509 w 1089"/>
              <a:gd name="T93" fmla="*/ 189 h 1188"/>
              <a:gd name="T94" fmla="*/ 567 w 1089"/>
              <a:gd name="T95" fmla="*/ 169 h 1188"/>
              <a:gd name="T96" fmla="*/ 379 w 1089"/>
              <a:gd name="T97" fmla="*/ 189 h 1188"/>
              <a:gd name="T98" fmla="*/ 164 w 1089"/>
              <a:gd name="T99" fmla="*/ 189 h 1188"/>
              <a:gd name="T100" fmla="*/ 223 w 1089"/>
              <a:gd name="T101" fmla="*/ 197 h 1188"/>
              <a:gd name="T102" fmla="*/ 276 w 1089"/>
              <a:gd name="T103" fmla="*/ 203 h 1188"/>
              <a:gd name="T104" fmla="*/ 336 w 1089"/>
              <a:gd name="T105" fmla="*/ 34 h 1188"/>
              <a:gd name="T106" fmla="*/ 229 w 1089"/>
              <a:gd name="T107" fmla="*/ 148 h 1188"/>
              <a:gd name="T108" fmla="*/ 119 w 1089"/>
              <a:gd name="T109" fmla="*/ 47 h 1188"/>
              <a:gd name="T110" fmla="*/ 164 w 1089"/>
              <a:gd name="T111" fmla="*/ 203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9" h="1188">
                <a:moveTo>
                  <a:pt x="598" y="609"/>
                </a:moveTo>
                <a:cubicBezTo>
                  <a:pt x="598" y="783"/>
                  <a:pt x="598" y="783"/>
                  <a:pt x="598" y="783"/>
                </a:cubicBezTo>
                <a:cubicBezTo>
                  <a:pt x="598" y="850"/>
                  <a:pt x="619" y="904"/>
                  <a:pt x="661" y="944"/>
                </a:cubicBezTo>
                <a:cubicBezTo>
                  <a:pt x="661" y="944"/>
                  <a:pt x="661" y="944"/>
                  <a:pt x="661" y="944"/>
                </a:cubicBezTo>
                <a:cubicBezTo>
                  <a:pt x="661" y="898"/>
                  <a:pt x="661" y="898"/>
                  <a:pt x="661" y="898"/>
                </a:cubicBezTo>
                <a:cubicBezTo>
                  <a:pt x="645" y="869"/>
                  <a:pt x="637" y="834"/>
                  <a:pt x="637" y="794"/>
                </a:cubicBezTo>
                <a:cubicBezTo>
                  <a:pt x="637" y="760"/>
                  <a:pt x="637" y="760"/>
                  <a:pt x="637" y="760"/>
                </a:cubicBezTo>
                <a:cubicBezTo>
                  <a:pt x="690" y="760"/>
                  <a:pt x="690" y="760"/>
                  <a:pt x="690" y="760"/>
                </a:cubicBezTo>
                <a:cubicBezTo>
                  <a:pt x="690" y="760"/>
                  <a:pt x="690" y="929"/>
                  <a:pt x="690" y="937"/>
                </a:cubicBezTo>
                <a:cubicBezTo>
                  <a:pt x="690" y="953"/>
                  <a:pt x="690" y="962"/>
                  <a:pt x="689" y="966"/>
                </a:cubicBezTo>
                <a:cubicBezTo>
                  <a:pt x="682" y="1063"/>
                  <a:pt x="635" y="1128"/>
                  <a:pt x="544" y="1166"/>
                </a:cubicBezTo>
                <a:cubicBezTo>
                  <a:pt x="454" y="1128"/>
                  <a:pt x="406" y="1063"/>
                  <a:pt x="399" y="967"/>
                </a:cubicBezTo>
                <a:cubicBezTo>
                  <a:pt x="461" y="925"/>
                  <a:pt x="490" y="864"/>
                  <a:pt x="490" y="783"/>
                </a:cubicBezTo>
                <a:cubicBezTo>
                  <a:pt x="490" y="760"/>
                  <a:pt x="490" y="760"/>
                  <a:pt x="490" y="760"/>
                </a:cubicBezTo>
                <a:cubicBezTo>
                  <a:pt x="569" y="760"/>
                  <a:pt x="569" y="760"/>
                  <a:pt x="569" y="760"/>
                </a:cubicBezTo>
                <a:cubicBezTo>
                  <a:pt x="569" y="721"/>
                  <a:pt x="569" y="721"/>
                  <a:pt x="569" y="721"/>
                </a:cubicBezTo>
                <a:cubicBezTo>
                  <a:pt x="360" y="721"/>
                  <a:pt x="360" y="721"/>
                  <a:pt x="360" y="721"/>
                </a:cubicBezTo>
                <a:cubicBezTo>
                  <a:pt x="360" y="929"/>
                  <a:pt x="360" y="929"/>
                  <a:pt x="360" y="929"/>
                </a:cubicBezTo>
                <a:cubicBezTo>
                  <a:pt x="360" y="929"/>
                  <a:pt x="360" y="930"/>
                  <a:pt x="360" y="930"/>
                </a:cubicBezTo>
                <a:cubicBezTo>
                  <a:pt x="360" y="930"/>
                  <a:pt x="360" y="930"/>
                  <a:pt x="360" y="930"/>
                </a:cubicBezTo>
                <a:cubicBezTo>
                  <a:pt x="376" y="919"/>
                  <a:pt x="388" y="906"/>
                  <a:pt x="398" y="890"/>
                </a:cubicBezTo>
                <a:cubicBezTo>
                  <a:pt x="398" y="760"/>
                  <a:pt x="398" y="760"/>
                  <a:pt x="398" y="760"/>
                </a:cubicBezTo>
                <a:cubicBezTo>
                  <a:pt x="452" y="760"/>
                  <a:pt x="452" y="760"/>
                  <a:pt x="452" y="760"/>
                </a:cubicBezTo>
                <a:cubicBezTo>
                  <a:pt x="452" y="794"/>
                  <a:pt x="452" y="794"/>
                  <a:pt x="452" y="794"/>
                </a:cubicBezTo>
                <a:cubicBezTo>
                  <a:pt x="452" y="854"/>
                  <a:pt x="434" y="902"/>
                  <a:pt x="398" y="936"/>
                </a:cubicBezTo>
                <a:cubicBezTo>
                  <a:pt x="383" y="951"/>
                  <a:pt x="370" y="959"/>
                  <a:pt x="361" y="964"/>
                </a:cubicBezTo>
                <a:cubicBezTo>
                  <a:pt x="352" y="970"/>
                  <a:pt x="345" y="973"/>
                  <a:pt x="336" y="977"/>
                </a:cubicBezTo>
                <a:cubicBezTo>
                  <a:pt x="257" y="944"/>
                  <a:pt x="219" y="882"/>
                  <a:pt x="219" y="794"/>
                </a:cubicBezTo>
                <a:cubicBezTo>
                  <a:pt x="219" y="648"/>
                  <a:pt x="219" y="648"/>
                  <a:pt x="219" y="648"/>
                </a:cubicBezTo>
                <a:cubicBezTo>
                  <a:pt x="452" y="648"/>
                  <a:pt x="452" y="648"/>
                  <a:pt x="452" y="648"/>
                </a:cubicBezTo>
                <a:cubicBezTo>
                  <a:pt x="452" y="692"/>
                  <a:pt x="452" y="692"/>
                  <a:pt x="452" y="692"/>
                </a:cubicBezTo>
                <a:cubicBezTo>
                  <a:pt x="490" y="692"/>
                  <a:pt x="490" y="692"/>
                  <a:pt x="490" y="692"/>
                </a:cubicBezTo>
                <a:cubicBezTo>
                  <a:pt x="490" y="609"/>
                  <a:pt x="490" y="609"/>
                  <a:pt x="490" y="609"/>
                </a:cubicBezTo>
                <a:cubicBezTo>
                  <a:pt x="181" y="609"/>
                  <a:pt x="181" y="609"/>
                  <a:pt x="181" y="609"/>
                </a:cubicBezTo>
                <a:cubicBezTo>
                  <a:pt x="181" y="783"/>
                  <a:pt x="181" y="783"/>
                  <a:pt x="181" y="783"/>
                </a:cubicBezTo>
                <a:cubicBezTo>
                  <a:pt x="181" y="889"/>
                  <a:pt x="231" y="959"/>
                  <a:pt x="336" y="999"/>
                </a:cubicBezTo>
                <a:cubicBezTo>
                  <a:pt x="346" y="995"/>
                  <a:pt x="355" y="991"/>
                  <a:pt x="364" y="987"/>
                </a:cubicBezTo>
                <a:cubicBezTo>
                  <a:pt x="380" y="1082"/>
                  <a:pt x="439" y="1148"/>
                  <a:pt x="544" y="1188"/>
                </a:cubicBezTo>
                <a:cubicBezTo>
                  <a:pt x="649" y="1148"/>
                  <a:pt x="708" y="1082"/>
                  <a:pt x="724" y="987"/>
                </a:cubicBezTo>
                <a:cubicBezTo>
                  <a:pt x="733" y="991"/>
                  <a:pt x="743" y="995"/>
                  <a:pt x="753" y="999"/>
                </a:cubicBezTo>
                <a:cubicBezTo>
                  <a:pt x="857" y="959"/>
                  <a:pt x="907" y="889"/>
                  <a:pt x="907" y="783"/>
                </a:cubicBezTo>
                <a:cubicBezTo>
                  <a:pt x="907" y="609"/>
                  <a:pt x="907" y="609"/>
                  <a:pt x="907" y="609"/>
                </a:cubicBezTo>
                <a:lnTo>
                  <a:pt x="598" y="609"/>
                </a:lnTo>
                <a:close/>
                <a:moveTo>
                  <a:pt x="869" y="794"/>
                </a:moveTo>
                <a:cubicBezTo>
                  <a:pt x="869" y="882"/>
                  <a:pt x="831" y="944"/>
                  <a:pt x="753" y="977"/>
                </a:cubicBezTo>
                <a:cubicBezTo>
                  <a:pt x="744" y="973"/>
                  <a:pt x="735" y="969"/>
                  <a:pt x="727" y="964"/>
                </a:cubicBezTo>
                <a:cubicBezTo>
                  <a:pt x="728" y="953"/>
                  <a:pt x="729" y="941"/>
                  <a:pt x="729" y="929"/>
                </a:cubicBezTo>
                <a:cubicBezTo>
                  <a:pt x="729" y="721"/>
                  <a:pt x="729" y="721"/>
                  <a:pt x="729" y="721"/>
                </a:cubicBezTo>
                <a:cubicBezTo>
                  <a:pt x="637" y="721"/>
                  <a:pt x="637" y="721"/>
                  <a:pt x="637" y="721"/>
                </a:cubicBezTo>
                <a:cubicBezTo>
                  <a:pt x="637" y="648"/>
                  <a:pt x="637" y="648"/>
                  <a:pt x="637" y="648"/>
                </a:cubicBezTo>
                <a:cubicBezTo>
                  <a:pt x="869" y="648"/>
                  <a:pt x="869" y="648"/>
                  <a:pt x="869" y="648"/>
                </a:cubicBezTo>
                <a:lnTo>
                  <a:pt x="869" y="794"/>
                </a:lnTo>
                <a:close/>
                <a:moveTo>
                  <a:pt x="1062" y="347"/>
                </a:moveTo>
                <a:cubicBezTo>
                  <a:pt x="1074" y="347"/>
                  <a:pt x="1074" y="347"/>
                  <a:pt x="1074" y="347"/>
                </a:cubicBezTo>
                <a:cubicBezTo>
                  <a:pt x="1084" y="298"/>
                  <a:pt x="1084" y="298"/>
                  <a:pt x="1084" y="298"/>
                </a:cubicBezTo>
                <a:cubicBezTo>
                  <a:pt x="1068" y="290"/>
                  <a:pt x="1041" y="285"/>
                  <a:pt x="1016" y="285"/>
                </a:cubicBezTo>
                <a:cubicBezTo>
                  <a:pt x="944" y="285"/>
                  <a:pt x="895" y="331"/>
                  <a:pt x="895" y="392"/>
                </a:cubicBezTo>
                <a:cubicBezTo>
                  <a:pt x="895" y="451"/>
                  <a:pt x="938" y="493"/>
                  <a:pt x="1007" y="493"/>
                </a:cubicBezTo>
                <a:cubicBezTo>
                  <a:pt x="1041" y="493"/>
                  <a:pt x="1069" y="482"/>
                  <a:pt x="1089" y="464"/>
                </a:cubicBezTo>
                <a:cubicBezTo>
                  <a:pt x="1080" y="453"/>
                  <a:pt x="1080" y="453"/>
                  <a:pt x="1080" y="453"/>
                </a:cubicBezTo>
                <a:cubicBezTo>
                  <a:pt x="1062" y="466"/>
                  <a:pt x="1040" y="473"/>
                  <a:pt x="1018" y="473"/>
                </a:cubicBezTo>
                <a:cubicBezTo>
                  <a:pt x="969" y="473"/>
                  <a:pt x="932" y="440"/>
                  <a:pt x="932" y="383"/>
                </a:cubicBezTo>
                <a:cubicBezTo>
                  <a:pt x="932" y="331"/>
                  <a:pt x="962" y="302"/>
                  <a:pt x="1009" y="302"/>
                </a:cubicBezTo>
                <a:cubicBezTo>
                  <a:pt x="1047" y="302"/>
                  <a:pt x="1062" y="313"/>
                  <a:pt x="1062" y="341"/>
                </a:cubicBezTo>
                <a:lnTo>
                  <a:pt x="1062" y="347"/>
                </a:lnTo>
                <a:close/>
                <a:moveTo>
                  <a:pt x="783" y="303"/>
                </a:moveTo>
                <a:cubicBezTo>
                  <a:pt x="808" y="304"/>
                  <a:pt x="810" y="306"/>
                  <a:pt x="810" y="320"/>
                </a:cubicBezTo>
                <a:cubicBezTo>
                  <a:pt x="810" y="458"/>
                  <a:pt x="810" y="458"/>
                  <a:pt x="810" y="458"/>
                </a:cubicBezTo>
                <a:cubicBezTo>
                  <a:pt x="810" y="471"/>
                  <a:pt x="808" y="473"/>
                  <a:pt x="783" y="474"/>
                </a:cubicBezTo>
                <a:cubicBezTo>
                  <a:pt x="783" y="489"/>
                  <a:pt x="783" y="489"/>
                  <a:pt x="783" y="489"/>
                </a:cubicBezTo>
                <a:cubicBezTo>
                  <a:pt x="872" y="489"/>
                  <a:pt x="872" y="489"/>
                  <a:pt x="872" y="489"/>
                </a:cubicBezTo>
                <a:cubicBezTo>
                  <a:pt x="872" y="474"/>
                  <a:pt x="872" y="474"/>
                  <a:pt x="872" y="474"/>
                </a:cubicBezTo>
                <a:cubicBezTo>
                  <a:pt x="847" y="473"/>
                  <a:pt x="845" y="471"/>
                  <a:pt x="845" y="458"/>
                </a:cubicBezTo>
                <a:cubicBezTo>
                  <a:pt x="845" y="320"/>
                  <a:pt x="845" y="320"/>
                  <a:pt x="845" y="320"/>
                </a:cubicBezTo>
                <a:cubicBezTo>
                  <a:pt x="845" y="306"/>
                  <a:pt x="847" y="304"/>
                  <a:pt x="872" y="303"/>
                </a:cubicBezTo>
                <a:cubicBezTo>
                  <a:pt x="872" y="289"/>
                  <a:pt x="872" y="289"/>
                  <a:pt x="872" y="289"/>
                </a:cubicBezTo>
                <a:cubicBezTo>
                  <a:pt x="783" y="289"/>
                  <a:pt x="783" y="289"/>
                  <a:pt x="783" y="289"/>
                </a:cubicBezTo>
                <a:lnTo>
                  <a:pt x="783" y="303"/>
                </a:lnTo>
                <a:close/>
                <a:moveTo>
                  <a:pt x="731" y="335"/>
                </a:moveTo>
                <a:cubicBezTo>
                  <a:pt x="731" y="308"/>
                  <a:pt x="736" y="303"/>
                  <a:pt x="758" y="303"/>
                </a:cubicBezTo>
                <a:cubicBezTo>
                  <a:pt x="758" y="289"/>
                  <a:pt x="758" y="289"/>
                  <a:pt x="758" y="289"/>
                </a:cubicBezTo>
                <a:cubicBezTo>
                  <a:pt x="686" y="289"/>
                  <a:pt x="686" y="289"/>
                  <a:pt x="686" y="289"/>
                </a:cubicBezTo>
                <a:cubicBezTo>
                  <a:pt x="686" y="303"/>
                  <a:pt x="686" y="303"/>
                  <a:pt x="686" y="303"/>
                </a:cubicBezTo>
                <a:cubicBezTo>
                  <a:pt x="708" y="303"/>
                  <a:pt x="713" y="308"/>
                  <a:pt x="713" y="335"/>
                </a:cubicBezTo>
                <a:cubicBezTo>
                  <a:pt x="713" y="436"/>
                  <a:pt x="713" y="436"/>
                  <a:pt x="713" y="436"/>
                </a:cubicBezTo>
                <a:cubicBezTo>
                  <a:pt x="584" y="289"/>
                  <a:pt x="584" y="289"/>
                  <a:pt x="584" y="289"/>
                </a:cubicBezTo>
                <a:cubicBezTo>
                  <a:pt x="526" y="289"/>
                  <a:pt x="526" y="289"/>
                  <a:pt x="526" y="289"/>
                </a:cubicBezTo>
                <a:cubicBezTo>
                  <a:pt x="528" y="302"/>
                  <a:pt x="528" y="302"/>
                  <a:pt x="528" y="302"/>
                </a:cubicBezTo>
                <a:cubicBezTo>
                  <a:pt x="552" y="306"/>
                  <a:pt x="555" y="308"/>
                  <a:pt x="555" y="329"/>
                </a:cubicBezTo>
                <a:cubicBezTo>
                  <a:pt x="555" y="443"/>
                  <a:pt x="555" y="443"/>
                  <a:pt x="555" y="443"/>
                </a:cubicBezTo>
                <a:cubicBezTo>
                  <a:pt x="555" y="469"/>
                  <a:pt x="550" y="474"/>
                  <a:pt x="528" y="474"/>
                </a:cubicBezTo>
                <a:cubicBezTo>
                  <a:pt x="528" y="489"/>
                  <a:pt x="528" y="489"/>
                  <a:pt x="528" y="489"/>
                </a:cubicBezTo>
                <a:cubicBezTo>
                  <a:pt x="600" y="489"/>
                  <a:pt x="600" y="489"/>
                  <a:pt x="600" y="489"/>
                </a:cubicBezTo>
                <a:cubicBezTo>
                  <a:pt x="600" y="474"/>
                  <a:pt x="600" y="474"/>
                  <a:pt x="600" y="474"/>
                </a:cubicBezTo>
                <a:cubicBezTo>
                  <a:pt x="577" y="474"/>
                  <a:pt x="573" y="469"/>
                  <a:pt x="573" y="443"/>
                </a:cubicBezTo>
                <a:cubicBezTo>
                  <a:pt x="573" y="329"/>
                  <a:pt x="573" y="329"/>
                  <a:pt x="573" y="329"/>
                </a:cubicBezTo>
                <a:cubicBezTo>
                  <a:pt x="716" y="491"/>
                  <a:pt x="716" y="491"/>
                  <a:pt x="716" y="491"/>
                </a:cubicBezTo>
                <a:cubicBezTo>
                  <a:pt x="731" y="491"/>
                  <a:pt x="731" y="491"/>
                  <a:pt x="731" y="491"/>
                </a:cubicBezTo>
                <a:lnTo>
                  <a:pt x="731" y="335"/>
                </a:lnTo>
                <a:close/>
                <a:moveTo>
                  <a:pt x="408" y="303"/>
                </a:moveTo>
                <a:cubicBezTo>
                  <a:pt x="433" y="304"/>
                  <a:pt x="436" y="306"/>
                  <a:pt x="436" y="320"/>
                </a:cubicBezTo>
                <a:cubicBezTo>
                  <a:pt x="436" y="458"/>
                  <a:pt x="436" y="458"/>
                  <a:pt x="436" y="458"/>
                </a:cubicBezTo>
                <a:cubicBezTo>
                  <a:pt x="436" y="471"/>
                  <a:pt x="433" y="473"/>
                  <a:pt x="408" y="474"/>
                </a:cubicBezTo>
                <a:cubicBezTo>
                  <a:pt x="408" y="489"/>
                  <a:pt x="408" y="489"/>
                  <a:pt x="408" y="489"/>
                </a:cubicBezTo>
                <a:cubicBezTo>
                  <a:pt x="498" y="489"/>
                  <a:pt x="498" y="489"/>
                  <a:pt x="498" y="489"/>
                </a:cubicBezTo>
                <a:cubicBezTo>
                  <a:pt x="498" y="474"/>
                  <a:pt x="498" y="474"/>
                  <a:pt x="498" y="474"/>
                </a:cubicBezTo>
                <a:cubicBezTo>
                  <a:pt x="473" y="473"/>
                  <a:pt x="471" y="471"/>
                  <a:pt x="471" y="458"/>
                </a:cubicBezTo>
                <a:cubicBezTo>
                  <a:pt x="471" y="320"/>
                  <a:pt x="471" y="320"/>
                  <a:pt x="471" y="320"/>
                </a:cubicBezTo>
                <a:cubicBezTo>
                  <a:pt x="471" y="306"/>
                  <a:pt x="473" y="304"/>
                  <a:pt x="498" y="303"/>
                </a:cubicBezTo>
                <a:cubicBezTo>
                  <a:pt x="498" y="289"/>
                  <a:pt x="498" y="289"/>
                  <a:pt x="498" y="289"/>
                </a:cubicBezTo>
                <a:cubicBezTo>
                  <a:pt x="408" y="289"/>
                  <a:pt x="408" y="289"/>
                  <a:pt x="408" y="289"/>
                </a:cubicBezTo>
                <a:lnTo>
                  <a:pt x="408" y="303"/>
                </a:lnTo>
                <a:close/>
                <a:moveTo>
                  <a:pt x="390" y="431"/>
                </a:moveTo>
                <a:cubicBezTo>
                  <a:pt x="379" y="431"/>
                  <a:pt x="379" y="431"/>
                  <a:pt x="379" y="431"/>
                </a:cubicBezTo>
                <a:cubicBezTo>
                  <a:pt x="374" y="440"/>
                  <a:pt x="374" y="440"/>
                  <a:pt x="374" y="440"/>
                </a:cubicBezTo>
                <a:cubicBezTo>
                  <a:pt x="362" y="466"/>
                  <a:pt x="352" y="472"/>
                  <a:pt x="329" y="472"/>
                </a:cubicBezTo>
                <a:cubicBezTo>
                  <a:pt x="292" y="472"/>
                  <a:pt x="292" y="472"/>
                  <a:pt x="292" y="472"/>
                </a:cubicBezTo>
                <a:cubicBezTo>
                  <a:pt x="279" y="472"/>
                  <a:pt x="278" y="467"/>
                  <a:pt x="278" y="449"/>
                </a:cubicBezTo>
                <a:cubicBezTo>
                  <a:pt x="278" y="320"/>
                  <a:pt x="278" y="320"/>
                  <a:pt x="278" y="320"/>
                </a:cubicBezTo>
                <a:cubicBezTo>
                  <a:pt x="278" y="306"/>
                  <a:pt x="280" y="303"/>
                  <a:pt x="309" y="303"/>
                </a:cubicBezTo>
                <a:cubicBezTo>
                  <a:pt x="309" y="289"/>
                  <a:pt x="309" y="289"/>
                  <a:pt x="309" y="289"/>
                </a:cubicBezTo>
                <a:cubicBezTo>
                  <a:pt x="217" y="289"/>
                  <a:pt x="217" y="289"/>
                  <a:pt x="217" y="289"/>
                </a:cubicBezTo>
                <a:cubicBezTo>
                  <a:pt x="217" y="303"/>
                  <a:pt x="217" y="303"/>
                  <a:pt x="217" y="303"/>
                </a:cubicBezTo>
                <a:cubicBezTo>
                  <a:pt x="241" y="304"/>
                  <a:pt x="243" y="306"/>
                  <a:pt x="243" y="320"/>
                </a:cubicBezTo>
                <a:cubicBezTo>
                  <a:pt x="243" y="446"/>
                  <a:pt x="243" y="446"/>
                  <a:pt x="243" y="446"/>
                </a:cubicBezTo>
                <a:cubicBezTo>
                  <a:pt x="243" y="469"/>
                  <a:pt x="241" y="471"/>
                  <a:pt x="219" y="475"/>
                </a:cubicBezTo>
                <a:cubicBezTo>
                  <a:pt x="219" y="489"/>
                  <a:pt x="219" y="489"/>
                  <a:pt x="219" y="489"/>
                </a:cubicBezTo>
                <a:cubicBezTo>
                  <a:pt x="379" y="489"/>
                  <a:pt x="379" y="489"/>
                  <a:pt x="379" y="489"/>
                </a:cubicBezTo>
                <a:lnTo>
                  <a:pt x="390" y="431"/>
                </a:lnTo>
                <a:close/>
                <a:moveTo>
                  <a:pt x="167" y="347"/>
                </a:moveTo>
                <a:cubicBezTo>
                  <a:pt x="179" y="347"/>
                  <a:pt x="179" y="347"/>
                  <a:pt x="179" y="347"/>
                </a:cubicBezTo>
                <a:cubicBezTo>
                  <a:pt x="188" y="298"/>
                  <a:pt x="188" y="298"/>
                  <a:pt x="188" y="298"/>
                </a:cubicBezTo>
                <a:cubicBezTo>
                  <a:pt x="172" y="290"/>
                  <a:pt x="146" y="285"/>
                  <a:pt x="120" y="285"/>
                </a:cubicBezTo>
                <a:cubicBezTo>
                  <a:pt x="49" y="285"/>
                  <a:pt x="0" y="331"/>
                  <a:pt x="0" y="392"/>
                </a:cubicBezTo>
                <a:cubicBezTo>
                  <a:pt x="0" y="451"/>
                  <a:pt x="43" y="493"/>
                  <a:pt x="112" y="493"/>
                </a:cubicBezTo>
                <a:cubicBezTo>
                  <a:pt x="146" y="493"/>
                  <a:pt x="174" y="482"/>
                  <a:pt x="193" y="464"/>
                </a:cubicBezTo>
                <a:cubicBezTo>
                  <a:pt x="185" y="453"/>
                  <a:pt x="185" y="453"/>
                  <a:pt x="185" y="453"/>
                </a:cubicBezTo>
                <a:cubicBezTo>
                  <a:pt x="167" y="466"/>
                  <a:pt x="145" y="473"/>
                  <a:pt x="123" y="473"/>
                </a:cubicBezTo>
                <a:cubicBezTo>
                  <a:pt x="74" y="473"/>
                  <a:pt x="37" y="440"/>
                  <a:pt x="37" y="383"/>
                </a:cubicBezTo>
                <a:cubicBezTo>
                  <a:pt x="37" y="331"/>
                  <a:pt x="66" y="302"/>
                  <a:pt x="114" y="302"/>
                </a:cubicBezTo>
                <a:cubicBezTo>
                  <a:pt x="152" y="302"/>
                  <a:pt x="167" y="313"/>
                  <a:pt x="167" y="341"/>
                </a:cubicBezTo>
                <a:lnTo>
                  <a:pt x="167" y="347"/>
                </a:lnTo>
                <a:close/>
                <a:moveTo>
                  <a:pt x="813" y="98"/>
                </a:moveTo>
                <a:cubicBezTo>
                  <a:pt x="813" y="45"/>
                  <a:pt x="840" y="16"/>
                  <a:pt x="884" y="16"/>
                </a:cubicBezTo>
                <a:cubicBezTo>
                  <a:pt x="930" y="16"/>
                  <a:pt x="960" y="50"/>
                  <a:pt x="960" y="109"/>
                </a:cubicBezTo>
                <a:cubicBezTo>
                  <a:pt x="960" y="162"/>
                  <a:pt x="933" y="190"/>
                  <a:pt x="889" y="190"/>
                </a:cubicBezTo>
                <a:cubicBezTo>
                  <a:pt x="843" y="190"/>
                  <a:pt x="813" y="156"/>
                  <a:pt x="813" y="98"/>
                </a:cubicBezTo>
                <a:moveTo>
                  <a:pt x="776" y="107"/>
                </a:moveTo>
                <a:cubicBezTo>
                  <a:pt x="776" y="167"/>
                  <a:pt x="816" y="207"/>
                  <a:pt x="883" y="207"/>
                </a:cubicBezTo>
                <a:cubicBezTo>
                  <a:pt x="951" y="207"/>
                  <a:pt x="997" y="163"/>
                  <a:pt x="997" y="100"/>
                </a:cubicBezTo>
                <a:cubicBezTo>
                  <a:pt x="997" y="40"/>
                  <a:pt x="957" y="0"/>
                  <a:pt x="890" y="0"/>
                </a:cubicBezTo>
                <a:cubicBezTo>
                  <a:pt x="822" y="0"/>
                  <a:pt x="776" y="44"/>
                  <a:pt x="776" y="107"/>
                </a:cubicBezTo>
                <a:moveTo>
                  <a:pt x="714" y="189"/>
                </a:moveTo>
                <a:cubicBezTo>
                  <a:pt x="689" y="188"/>
                  <a:pt x="687" y="186"/>
                  <a:pt x="687" y="172"/>
                </a:cubicBezTo>
                <a:cubicBezTo>
                  <a:pt x="687" y="115"/>
                  <a:pt x="687" y="115"/>
                  <a:pt x="687" y="115"/>
                </a:cubicBezTo>
                <a:cubicBezTo>
                  <a:pt x="743" y="36"/>
                  <a:pt x="743" y="36"/>
                  <a:pt x="743" y="36"/>
                </a:cubicBezTo>
                <a:cubicBezTo>
                  <a:pt x="753" y="22"/>
                  <a:pt x="756" y="18"/>
                  <a:pt x="771" y="18"/>
                </a:cubicBezTo>
                <a:cubicBezTo>
                  <a:pt x="771" y="4"/>
                  <a:pt x="771" y="4"/>
                  <a:pt x="771" y="4"/>
                </a:cubicBezTo>
                <a:cubicBezTo>
                  <a:pt x="702" y="4"/>
                  <a:pt x="702" y="4"/>
                  <a:pt x="702" y="4"/>
                </a:cubicBezTo>
                <a:cubicBezTo>
                  <a:pt x="702" y="17"/>
                  <a:pt x="702" y="17"/>
                  <a:pt x="702" y="17"/>
                </a:cubicBezTo>
                <a:cubicBezTo>
                  <a:pt x="720" y="18"/>
                  <a:pt x="724" y="21"/>
                  <a:pt x="724" y="27"/>
                </a:cubicBezTo>
                <a:cubicBezTo>
                  <a:pt x="724" y="31"/>
                  <a:pt x="722" y="36"/>
                  <a:pt x="718" y="42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40" y="40"/>
                  <a:pt x="640" y="40"/>
                  <a:pt x="640" y="40"/>
                </a:cubicBezTo>
                <a:cubicBezTo>
                  <a:pt x="636" y="34"/>
                  <a:pt x="634" y="31"/>
                  <a:pt x="634" y="27"/>
                </a:cubicBezTo>
                <a:cubicBezTo>
                  <a:pt x="634" y="21"/>
                  <a:pt x="639" y="18"/>
                  <a:pt x="657" y="17"/>
                </a:cubicBezTo>
                <a:cubicBezTo>
                  <a:pt x="657" y="4"/>
                  <a:pt x="657" y="4"/>
                  <a:pt x="657" y="4"/>
                </a:cubicBezTo>
                <a:cubicBezTo>
                  <a:pt x="568" y="4"/>
                  <a:pt x="568" y="4"/>
                  <a:pt x="568" y="4"/>
                </a:cubicBezTo>
                <a:cubicBezTo>
                  <a:pt x="568" y="18"/>
                  <a:pt x="568" y="18"/>
                  <a:pt x="568" y="18"/>
                </a:cubicBezTo>
                <a:cubicBezTo>
                  <a:pt x="581" y="18"/>
                  <a:pt x="585" y="22"/>
                  <a:pt x="595" y="36"/>
                </a:cubicBezTo>
                <a:cubicBezTo>
                  <a:pt x="652" y="117"/>
                  <a:pt x="652" y="117"/>
                  <a:pt x="652" y="117"/>
                </a:cubicBezTo>
                <a:cubicBezTo>
                  <a:pt x="652" y="172"/>
                  <a:pt x="652" y="172"/>
                  <a:pt x="652" y="172"/>
                </a:cubicBezTo>
                <a:cubicBezTo>
                  <a:pt x="652" y="186"/>
                  <a:pt x="650" y="188"/>
                  <a:pt x="625" y="189"/>
                </a:cubicBezTo>
                <a:cubicBezTo>
                  <a:pt x="625" y="203"/>
                  <a:pt x="625" y="203"/>
                  <a:pt x="625" y="203"/>
                </a:cubicBezTo>
                <a:cubicBezTo>
                  <a:pt x="714" y="203"/>
                  <a:pt x="714" y="203"/>
                  <a:pt x="714" y="203"/>
                </a:cubicBezTo>
                <a:lnTo>
                  <a:pt x="714" y="189"/>
                </a:lnTo>
                <a:close/>
                <a:moveTo>
                  <a:pt x="444" y="120"/>
                </a:moveTo>
                <a:cubicBezTo>
                  <a:pt x="476" y="47"/>
                  <a:pt x="476" y="47"/>
                  <a:pt x="476" y="47"/>
                </a:cubicBezTo>
                <a:cubicBezTo>
                  <a:pt x="508" y="120"/>
                  <a:pt x="508" y="120"/>
                  <a:pt x="508" y="120"/>
                </a:cubicBezTo>
                <a:lnTo>
                  <a:pt x="444" y="120"/>
                </a:lnTo>
                <a:close/>
                <a:moveTo>
                  <a:pt x="446" y="189"/>
                </a:moveTo>
                <a:cubicBezTo>
                  <a:pt x="427" y="189"/>
                  <a:pt x="421" y="185"/>
                  <a:pt x="421" y="176"/>
                </a:cubicBezTo>
                <a:cubicBezTo>
                  <a:pt x="421" y="173"/>
                  <a:pt x="423" y="168"/>
                  <a:pt x="425" y="164"/>
                </a:cubicBezTo>
                <a:cubicBezTo>
                  <a:pt x="437" y="136"/>
                  <a:pt x="437" y="136"/>
                  <a:pt x="437" y="136"/>
                </a:cubicBezTo>
                <a:cubicBezTo>
                  <a:pt x="515" y="136"/>
                  <a:pt x="515" y="136"/>
                  <a:pt x="515" y="136"/>
                </a:cubicBezTo>
                <a:cubicBezTo>
                  <a:pt x="528" y="167"/>
                  <a:pt x="528" y="167"/>
                  <a:pt x="528" y="167"/>
                </a:cubicBezTo>
                <a:cubicBezTo>
                  <a:pt x="530" y="171"/>
                  <a:pt x="531" y="175"/>
                  <a:pt x="531" y="178"/>
                </a:cubicBezTo>
                <a:cubicBezTo>
                  <a:pt x="531" y="186"/>
                  <a:pt x="526" y="189"/>
                  <a:pt x="509" y="189"/>
                </a:cubicBezTo>
                <a:cubicBezTo>
                  <a:pt x="509" y="203"/>
                  <a:pt x="509" y="203"/>
                  <a:pt x="509" y="203"/>
                </a:cubicBezTo>
                <a:cubicBezTo>
                  <a:pt x="591" y="203"/>
                  <a:pt x="591" y="203"/>
                  <a:pt x="591" y="203"/>
                </a:cubicBezTo>
                <a:cubicBezTo>
                  <a:pt x="591" y="189"/>
                  <a:pt x="591" y="189"/>
                  <a:pt x="591" y="189"/>
                </a:cubicBezTo>
                <a:cubicBezTo>
                  <a:pt x="576" y="188"/>
                  <a:pt x="574" y="185"/>
                  <a:pt x="567" y="169"/>
                </a:cubicBezTo>
                <a:cubicBezTo>
                  <a:pt x="492" y="1"/>
                  <a:pt x="492" y="1"/>
                  <a:pt x="492" y="1"/>
                </a:cubicBezTo>
                <a:cubicBezTo>
                  <a:pt x="478" y="1"/>
                  <a:pt x="478" y="1"/>
                  <a:pt x="478" y="1"/>
                </a:cubicBezTo>
                <a:cubicBezTo>
                  <a:pt x="403" y="169"/>
                  <a:pt x="403" y="169"/>
                  <a:pt x="403" y="169"/>
                </a:cubicBezTo>
                <a:cubicBezTo>
                  <a:pt x="397" y="185"/>
                  <a:pt x="394" y="188"/>
                  <a:pt x="379" y="189"/>
                </a:cubicBezTo>
                <a:cubicBezTo>
                  <a:pt x="379" y="203"/>
                  <a:pt x="379" y="203"/>
                  <a:pt x="379" y="203"/>
                </a:cubicBezTo>
                <a:cubicBezTo>
                  <a:pt x="446" y="203"/>
                  <a:pt x="446" y="203"/>
                  <a:pt x="446" y="203"/>
                </a:cubicBezTo>
                <a:lnTo>
                  <a:pt x="446" y="189"/>
                </a:lnTo>
                <a:close/>
                <a:moveTo>
                  <a:pt x="164" y="189"/>
                </a:moveTo>
                <a:cubicBezTo>
                  <a:pt x="142" y="189"/>
                  <a:pt x="137" y="184"/>
                  <a:pt x="137" y="157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216" y="197"/>
                  <a:pt x="216" y="197"/>
                  <a:pt x="216" y="197"/>
                </a:cubicBezTo>
                <a:cubicBezTo>
                  <a:pt x="223" y="197"/>
                  <a:pt x="223" y="197"/>
                  <a:pt x="223" y="197"/>
                </a:cubicBezTo>
                <a:cubicBezTo>
                  <a:pt x="301" y="42"/>
                  <a:pt x="301" y="42"/>
                  <a:pt x="301" y="42"/>
                </a:cubicBezTo>
                <a:cubicBezTo>
                  <a:pt x="301" y="172"/>
                  <a:pt x="301" y="172"/>
                  <a:pt x="301" y="172"/>
                </a:cubicBezTo>
                <a:cubicBezTo>
                  <a:pt x="301" y="186"/>
                  <a:pt x="299" y="188"/>
                  <a:pt x="276" y="189"/>
                </a:cubicBezTo>
                <a:cubicBezTo>
                  <a:pt x="276" y="203"/>
                  <a:pt x="276" y="203"/>
                  <a:pt x="276" y="203"/>
                </a:cubicBezTo>
                <a:cubicBezTo>
                  <a:pt x="362" y="203"/>
                  <a:pt x="362" y="203"/>
                  <a:pt x="362" y="203"/>
                </a:cubicBezTo>
                <a:cubicBezTo>
                  <a:pt x="362" y="189"/>
                  <a:pt x="362" y="189"/>
                  <a:pt x="362" y="189"/>
                </a:cubicBezTo>
                <a:cubicBezTo>
                  <a:pt x="338" y="188"/>
                  <a:pt x="336" y="186"/>
                  <a:pt x="336" y="172"/>
                </a:cubicBezTo>
                <a:cubicBezTo>
                  <a:pt x="336" y="34"/>
                  <a:pt x="336" y="34"/>
                  <a:pt x="336" y="34"/>
                </a:cubicBezTo>
                <a:cubicBezTo>
                  <a:pt x="336" y="21"/>
                  <a:pt x="338" y="19"/>
                  <a:pt x="362" y="18"/>
                </a:cubicBezTo>
                <a:cubicBezTo>
                  <a:pt x="362" y="4"/>
                  <a:pt x="362" y="4"/>
                  <a:pt x="362" y="4"/>
                </a:cubicBezTo>
                <a:cubicBezTo>
                  <a:pt x="302" y="4"/>
                  <a:pt x="302" y="4"/>
                  <a:pt x="302" y="4"/>
                </a:cubicBezTo>
                <a:cubicBezTo>
                  <a:pt x="229" y="148"/>
                  <a:pt x="229" y="148"/>
                  <a:pt x="229" y="148"/>
                </a:cubicBezTo>
                <a:cubicBezTo>
                  <a:pt x="156" y="4"/>
                  <a:pt x="156" y="4"/>
                  <a:pt x="156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17"/>
                  <a:pt x="92" y="17"/>
                  <a:pt x="92" y="17"/>
                </a:cubicBezTo>
                <a:cubicBezTo>
                  <a:pt x="115" y="20"/>
                  <a:pt x="119" y="22"/>
                  <a:pt x="119" y="47"/>
                </a:cubicBezTo>
                <a:cubicBezTo>
                  <a:pt x="119" y="157"/>
                  <a:pt x="119" y="157"/>
                  <a:pt x="119" y="157"/>
                </a:cubicBezTo>
                <a:cubicBezTo>
                  <a:pt x="119" y="184"/>
                  <a:pt x="114" y="189"/>
                  <a:pt x="92" y="189"/>
                </a:cubicBezTo>
                <a:cubicBezTo>
                  <a:pt x="92" y="203"/>
                  <a:pt x="92" y="203"/>
                  <a:pt x="92" y="203"/>
                </a:cubicBezTo>
                <a:cubicBezTo>
                  <a:pt x="164" y="203"/>
                  <a:pt x="164" y="203"/>
                  <a:pt x="164" y="203"/>
                </a:cubicBezTo>
                <a:lnTo>
                  <a:pt x="164" y="18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7226595" y="0"/>
            <a:ext cx="4965405" cy="6858000"/>
          </a:xfr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973392" y="672465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38527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3392" y="1590674"/>
            <a:ext cx="10001526" cy="43891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F197-B1B8-4584-8B75-5D45B647D250}" type="datetimeFigureOut">
              <a:rPr lang="en-US" smtClean="0"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973392" y="0"/>
            <a:ext cx="3384161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36638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31.xml"/><Relationship Id="rId3" Type="http://schemas.openxmlformats.org/officeDocument/2006/relationships/slideLayout" Target="../slideLayouts/slideLayout8.xml"/><Relationship Id="rId21" Type="http://schemas.openxmlformats.org/officeDocument/2006/relationships/slideLayout" Target="../slideLayouts/slideLayout26.xml"/><Relationship Id="rId34" Type="http://schemas.openxmlformats.org/officeDocument/2006/relationships/slideLayout" Target="../slideLayouts/slideLayout39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5.xml"/><Relationship Id="rId29" Type="http://schemas.openxmlformats.org/officeDocument/2006/relationships/slideLayout" Target="../slideLayouts/slideLayout34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24" Type="http://schemas.openxmlformats.org/officeDocument/2006/relationships/slideLayout" Target="../slideLayouts/slideLayout29.xml"/><Relationship Id="rId32" Type="http://schemas.openxmlformats.org/officeDocument/2006/relationships/slideLayout" Target="../slideLayouts/slideLayout37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28" Type="http://schemas.openxmlformats.org/officeDocument/2006/relationships/slideLayout" Target="../slideLayouts/slideLayout33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4.xml"/><Relationship Id="rId31" Type="http://schemas.openxmlformats.org/officeDocument/2006/relationships/slideLayout" Target="../slideLayouts/slideLayout36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5.xml"/><Relationship Id="rId35" Type="http://schemas.openxmlformats.org/officeDocument/2006/relationships/slideLayout" Target="../slideLayouts/slideLayout40.xml"/><Relationship Id="rId8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06/07/2023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3392" y="536576"/>
            <a:ext cx="10001526" cy="587375"/>
          </a:xfrm>
          <a:prstGeom prst="rect">
            <a:avLst/>
          </a:prstGeom>
        </p:spPr>
        <p:txBody>
          <a:bodyPr vert="horz" lIns="0" tIns="45724" rIns="0" bIns="45724" rtlCol="0" anchor="t" anchorCtr="0">
            <a:no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392" y="1597025"/>
            <a:ext cx="10001526" cy="4389120"/>
          </a:xfrm>
          <a:prstGeom prst="rect">
            <a:avLst/>
          </a:prstGeom>
        </p:spPr>
        <p:txBody>
          <a:bodyPr vert="horz" lIns="0" tIns="0" rIns="0" bIns="45724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4177" y="6528816"/>
            <a:ext cx="877824" cy="109728"/>
          </a:xfrm>
          <a:prstGeom prst="rect">
            <a:avLst/>
          </a:prstGeom>
        </p:spPr>
        <p:txBody>
          <a:bodyPr vert="horz" lIns="91448" tIns="0" rIns="91448" bIns="0" rtlCol="0" anchor="ctr"/>
          <a:lstStyle>
            <a:lvl1pPr algn="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65F197-B1B8-4584-8B75-5D45B647D250}" type="datetimeFigureOut">
              <a:rPr lang="en-US" smtClean="0"/>
              <a:pPr/>
              <a:t>7/6/2023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135688"/>
            <a:ext cx="9434377" cy="365760"/>
          </a:xfrm>
          <a:prstGeom prst="rect">
            <a:avLst/>
          </a:prstGeom>
        </p:spPr>
        <p:txBody>
          <a:bodyPr vert="horz" lIns="0" tIns="45724" rIns="0" bIns="0" rtlCol="0" anchor="b" anchorCtr="0"/>
          <a:lstStyle>
            <a:lvl1pPr algn="r">
              <a:lnSpc>
                <a:spcPct val="9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22293" y="6657948"/>
            <a:ext cx="3769708" cy="200053"/>
          </a:xfrm>
          <a:prstGeom prst="rect">
            <a:avLst/>
          </a:prstGeom>
        </p:spPr>
        <p:txBody>
          <a:bodyPr vert="horz" lIns="91448" tIns="45724" rIns="91448" bIns="45724" rtlCol="0" anchor="ctr">
            <a:noAutofit/>
          </a:bodyPr>
          <a:lstStyle>
            <a:defPPr>
              <a:defRPr lang="en-US"/>
            </a:defPPr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</a:t>
            </a:r>
            <a:fld id="{D558B60A-1145-4F0A-8AF7-E7E89EA3B390}" type="datetimeyyyy">
              <a:rPr lang="en-US" sz="7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2023</a:t>
            </a:fld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Mayo Foundation for Medical Education and Research  |  slide-</a:t>
            </a:r>
            <a:fld id="{D445C29B-035B-48ED-941F-A66A11A8A322}" type="slidenum">
              <a:rPr lang="en-US" sz="7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lvl="0"/>
              <a:t>‹#›</a:t>
            </a:fld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5068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  <p:sldLayoutId id="2147483702" r:id="rId21"/>
    <p:sldLayoutId id="2147483703" r:id="rId22"/>
    <p:sldLayoutId id="2147483704" r:id="rId23"/>
    <p:sldLayoutId id="2147483705" r:id="rId24"/>
    <p:sldLayoutId id="2147483706" r:id="rId25"/>
    <p:sldLayoutId id="2147483707" r:id="rId26"/>
    <p:sldLayoutId id="2147483708" r:id="rId27"/>
    <p:sldLayoutId id="2147483709" r:id="rId28"/>
    <p:sldLayoutId id="2147483710" r:id="rId29"/>
    <p:sldLayoutId id="2147483711" r:id="rId30"/>
    <p:sldLayoutId id="2147483712" r:id="rId31"/>
    <p:sldLayoutId id="2147483713" r:id="rId32"/>
    <p:sldLayoutId id="2147483714" r:id="rId33"/>
    <p:sldLayoutId id="2147483715" r:id="rId34"/>
    <p:sldLayoutId id="2147483716" r:id="rId35"/>
  </p:sldLayoutIdLst>
  <p:txStyles>
    <p:titleStyle>
      <a:lvl1pPr algn="l" defTabSz="914484" rtl="0" eaLnBrk="1" latinLnBrk="0" hangingPunct="1">
        <a:lnSpc>
          <a:spcPct val="90000"/>
        </a:lnSpc>
        <a:spcBef>
          <a:spcPct val="0"/>
        </a:spcBef>
        <a:buNone/>
        <a:defRPr sz="3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914484" rtl="0" eaLnBrk="1" latinLnBrk="0" hangingPunct="1">
        <a:lnSpc>
          <a:spcPct val="90000"/>
        </a:lnSpc>
        <a:spcBef>
          <a:spcPts val="15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71450" algn="l" defTabSz="914484" rtl="0" eaLnBrk="1" latinLnBrk="0" hangingPunct="1">
        <a:lnSpc>
          <a:spcPct val="90000"/>
        </a:lnSpc>
        <a:spcBef>
          <a:spcPts val="600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850" indent="-171450" algn="l" defTabSz="914484" rtl="0" eaLnBrk="1" latinLnBrk="0" hangingPunct="1">
        <a:lnSpc>
          <a:spcPct val="90000"/>
        </a:lnSpc>
        <a:spcBef>
          <a:spcPts val="600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indent="-171450" algn="l" defTabSz="914484" rtl="0" eaLnBrk="1" latinLnBrk="0" hangingPunct="1">
        <a:lnSpc>
          <a:spcPct val="90000"/>
        </a:lnSpc>
        <a:spcBef>
          <a:spcPts val="600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00250" indent="-171450" algn="l" defTabSz="914484" rtl="0" eaLnBrk="1" latinLnBrk="0" hangingPunct="1">
        <a:lnSpc>
          <a:spcPct val="90000"/>
        </a:lnSpc>
        <a:spcBef>
          <a:spcPts val="600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30" indent="-228621" algn="l" defTabSz="9144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72" indent="-228621" algn="l" defTabSz="9144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14" indent="-228621" algn="l" defTabSz="9144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56" indent="-228621" algn="l" defTabSz="9144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8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1" algn="l" defTabSz="91448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84" algn="l" defTabSz="91448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25" algn="l" defTabSz="91448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68" algn="l" defTabSz="91448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09" algn="l" defTabSz="91448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52" algn="l" defTabSz="91448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93" algn="l" defTabSz="91448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36" algn="l" defTabSz="91448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ustomXml" Target="../../customXml/item2.xml"/><Relationship Id="rId1" Type="http://schemas.openxmlformats.org/officeDocument/2006/relationships/customXml" Target="../../customXml/item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#_ENREF_18"/><Relationship Id="rId2" Type="http://schemas.openxmlformats.org/officeDocument/2006/relationships/hyperlink" Target="#_ENREF_21"/><Relationship Id="rId1" Type="http://schemas.openxmlformats.org/officeDocument/2006/relationships/slideLayout" Target="../slideLayouts/slideLayout9.xml"/><Relationship Id="rId6" Type="http://schemas.openxmlformats.org/officeDocument/2006/relationships/hyperlink" Target="#_ENREF_22"/><Relationship Id="rId5" Type="http://schemas.openxmlformats.org/officeDocument/2006/relationships/hyperlink" Target="#_ENREF_19"/><Relationship Id="rId4" Type="http://schemas.openxmlformats.org/officeDocument/2006/relationships/hyperlink" Target="#_ENREF_20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6" y="2032000"/>
            <a:ext cx="10527564" cy="1397000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PROSPER Study: </a:t>
            </a:r>
            <a:br>
              <a:rPr lang="en-US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Comparative Effectiveness Trial of Surgery, Carbon </a:t>
            </a:r>
            <a:r>
              <a:rPr lang="en-US" sz="4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Ion Radiotherapy</a:t>
            </a:r>
            <a:r>
              <a:rPr lang="en-US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and Proton Therapy for Pelvic Sarcomas involving the Bone </a:t>
            </a:r>
            <a:endParaRPr lang="en-US" sz="6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974726" y="4980972"/>
            <a:ext cx="10001503" cy="685800"/>
          </a:xfrm>
          <a:prstGeom prst="rect">
            <a:avLst/>
          </a:prstGeom>
        </p:spPr>
        <p:txBody>
          <a:bodyPr vert="horz" lIns="0" tIns="45720" rIns="0" bIns="45724" rtlCol="0" anchor="ctr" anchorCtr="0">
            <a:noAutofit/>
          </a:bodyPr>
          <a:lstStyle>
            <a:lvl1pPr marL="0" indent="0" algn="l" defTabSz="914484" rtl="0" eaLnBrk="1" latinLnBrk="0" hangingPunct="1">
              <a:lnSpc>
                <a:spcPct val="80000"/>
              </a:lnSpc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41" indent="0" algn="ctr" defTabSz="914484" rtl="0" eaLnBrk="1" latinLnBrk="0" hangingPunct="1">
              <a:lnSpc>
                <a:spcPct val="80000"/>
              </a:lnSpc>
              <a:spcBef>
                <a:spcPts val="600"/>
              </a:spcBef>
              <a:buClr>
                <a:schemeClr val="bg2">
                  <a:lumMod val="75000"/>
                </a:schemeClr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84" indent="0" algn="ctr" defTabSz="914484" rtl="0" eaLnBrk="1" latinLnBrk="0" hangingPunct="1">
              <a:lnSpc>
                <a:spcPct val="80000"/>
              </a:lnSpc>
              <a:spcBef>
                <a:spcPts val="600"/>
              </a:spcBef>
              <a:buClr>
                <a:srgbClr val="A8A8A8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725" indent="0" algn="ctr" defTabSz="914484" rtl="0" eaLnBrk="1" latinLnBrk="0" hangingPunct="1">
              <a:lnSpc>
                <a:spcPct val="80000"/>
              </a:lnSpc>
              <a:spcBef>
                <a:spcPts val="600"/>
              </a:spcBef>
              <a:buClr>
                <a:srgbClr val="A8A8A8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968" indent="0" algn="ctr" defTabSz="914484" rtl="0" eaLnBrk="1" latinLnBrk="0" hangingPunct="1">
              <a:lnSpc>
                <a:spcPct val="80000"/>
              </a:lnSpc>
              <a:spcBef>
                <a:spcPts val="600"/>
              </a:spcBef>
              <a:buClr>
                <a:srgbClr val="A8A8A8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209" indent="0" algn="ctr" defTabSz="914484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452" indent="0" algn="ctr" defTabSz="914484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693" indent="0" algn="ctr" defTabSz="914484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936" indent="0" algn="ctr" defTabSz="914484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b="0" dirty="0">
              <a:solidFill>
                <a:schemeClr val="tx1"/>
              </a:solidFill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3A6C01A-7F20-46DC-A204-BB25C2325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5771" y="4626689"/>
            <a:ext cx="9998921" cy="103076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2000" b="1" cap="none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Bradford Hoppe MD, MPH</a:t>
            </a:r>
          </a:p>
          <a:p>
            <a:pPr algn="ctr">
              <a:spcBef>
                <a:spcPts val="0"/>
              </a:spcBef>
            </a:pPr>
            <a:r>
              <a:rPr lang="en-US" sz="2000" b="1" cap="none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Professor of Radiation Oncology</a:t>
            </a:r>
          </a:p>
          <a:p>
            <a:pPr algn="ctr">
              <a:spcBef>
                <a:spcPts val="0"/>
              </a:spcBef>
            </a:pPr>
            <a:r>
              <a:rPr lang="en-US" sz="2000" b="1" cap="none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Mayo Clinic, Florida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813166-D4B7-BDDB-7B73-C51852AB2B8F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415546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73"/>
    </mc:Choice>
    <mc:Fallback xmlns="">
      <p:transition spd="slow" advTm="2137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7A44A-347C-4930-BBCA-8ABA71336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525" y="139011"/>
            <a:ext cx="11114201" cy="587375"/>
          </a:xfrm>
        </p:spPr>
        <p:txBody>
          <a:bodyPr/>
          <a:lstStyle/>
          <a:p>
            <a:r>
              <a:rPr lang="en-US" sz="3600" cap="none" dirty="0"/>
              <a:t>Why a Clinical Trial on CIRT prior to 2027?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4FD7A-8864-49B7-B128-C818F8C97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875" y="1590674"/>
            <a:ext cx="11666538" cy="4389120"/>
          </a:xfrm>
        </p:spPr>
        <p:txBody>
          <a:bodyPr/>
          <a:lstStyle/>
          <a:p>
            <a:r>
              <a:rPr lang="en-US" sz="2800" dirty="0"/>
              <a:t>Collaboration with international carbon ion centers</a:t>
            </a:r>
          </a:p>
          <a:p>
            <a:endParaRPr lang="en-US" sz="2800" dirty="0"/>
          </a:p>
          <a:p>
            <a:r>
              <a:rPr lang="en-US" sz="2800" dirty="0"/>
              <a:t>Obtain experience with carbon ion therapy</a:t>
            </a:r>
          </a:p>
          <a:p>
            <a:endParaRPr lang="en-US" sz="2800" dirty="0"/>
          </a:p>
          <a:p>
            <a:r>
              <a:rPr lang="en-US" sz="2800" dirty="0"/>
              <a:t>Develop evidence to help with FDA approval &amp; reimbursement</a:t>
            </a:r>
          </a:p>
          <a:p>
            <a:endParaRPr lang="en-US" sz="2800" dirty="0"/>
          </a:p>
          <a:p>
            <a:r>
              <a:rPr lang="en-US" sz="2800" dirty="0"/>
              <a:t>Develop infrastructure to conduct additional trans-continental CIRT trials</a:t>
            </a:r>
          </a:p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A2AC6B-A792-2D45-507B-BF3BDEC1BC15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750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58"/>
    </mc:Choice>
    <mc:Fallback xmlns="">
      <p:transition spd="slow" advTm="4105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14779-8400-9282-25F5-F844E4FA4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551" y="187787"/>
            <a:ext cx="10001526" cy="587375"/>
          </a:xfrm>
        </p:spPr>
        <p:txBody>
          <a:bodyPr/>
          <a:lstStyle/>
          <a:p>
            <a:r>
              <a:rPr lang="en-US" sz="3600" cap="none" dirty="0"/>
              <a:t>Clinical Trial 1.0- Pre-COVID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41EDE-11C8-2350-20E9-24C4DEDC2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8551" y="1123951"/>
            <a:ext cx="10001526" cy="5033913"/>
          </a:xfrm>
        </p:spPr>
        <p:txBody>
          <a:bodyPr/>
          <a:lstStyle/>
          <a:p>
            <a:r>
              <a:rPr lang="en-US" sz="2800" dirty="0"/>
              <a:t>Phase I trial (5-10 patients)</a:t>
            </a:r>
          </a:p>
          <a:p>
            <a:pPr lvl="1"/>
            <a:r>
              <a:rPr lang="en-US" sz="2800" dirty="0"/>
              <a:t>Evaluate ability of sending patients abroad (Europe/Asia) to successfully receive CIRT for radioresistant cancers </a:t>
            </a:r>
          </a:p>
          <a:p>
            <a:pPr lvl="2"/>
            <a:r>
              <a:rPr lang="en-US" sz="2800" dirty="0"/>
              <a:t>Locally recurrent rectal cancer</a:t>
            </a:r>
          </a:p>
          <a:p>
            <a:pPr lvl="2"/>
            <a:r>
              <a:rPr lang="en-US" sz="2800" dirty="0"/>
              <a:t>Non-squamous cell Head &amp; Neck</a:t>
            </a:r>
          </a:p>
          <a:p>
            <a:pPr lvl="2"/>
            <a:r>
              <a:rPr lang="en-US" sz="2800" dirty="0"/>
              <a:t>Pelvic bone sarcomas</a:t>
            </a:r>
          </a:p>
          <a:p>
            <a:pPr lvl="2"/>
            <a:endParaRPr lang="en-US" sz="2800" dirty="0"/>
          </a:p>
          <a:p>
            <a:r>
              <a:rPr lang="en-US" sz="2800" dirty="0"/>
              <a:t>Phase II trial (45 patients)</a:t>
            </a:r>
          </a:p>
          <a:p>
            <a:pPr lvl="1"/>
            <a:r>
              <a:rPr lang="en-US" sz="2800" dirty="0"/>
              <a:t>If Phase I is successful and funding secured, convert into 3 single arm Phase II studies (15 patients each)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373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7A44A-347C-4930-BBCA-8ABA71336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839" y="148950"/>
            <a:ext cx="11265030" cy="587375"/>
          </a:xfrm>
        </p:spPr>
        <p:txBody>
          <a:bodyPr/>
          <a:lstStyle/>
          <a:p>
            <a:r>
              <a:rPr lang="en-US" sz="3600" cap="none" dirty="0"/>
              <a:t>Clinical Trial 2.0- COVID era</a:t>
            </a:r>
          </a:p>
        </p:txBody>
      </p:sp>
      <p:pic>
        <p:nvPicPr>
          <p:cNvPr id="1026" name="Picture 2" descr="Anita Mahajan, M.D. - Doctors and Medical Staff - Mayo Clinic">
            <a:extLst>
              <a:ext uri="{FF2B5EF4-FFF2-40B4-BE49-F238E27FC236}">
                <a16:creationId xmlns:a16="http://schemas.microsoft.com/office/drawing/2014/main" id="{CAE0873A-8843-460C-ADDB-52480C75E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961" y="1640721"/>
            <a:ext cx="1449617" cy="173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ameer R. Keole, M.D. - Doctors and Medical Staff - Mayo Clinic">
            <a:extLst>
              <a:ext uri="{FF2B5EF4-FFF2-40B4-BE49-F238E27FC236}">
                <a16:creationId xmlns:a16="http://schemas.microsoft.com/office/drawing/2014/main" id="{DAD2A268-994E-4F5A-82CA-DF364A35C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961" y="3567803"/>
            <a:ext cx="1449617" cy="173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afia K. Ahmed, M.D. - Doctors and Medical Staff - Mayo Clinic">
            <a:extLst>
              <a:ext uri="{FF2B5EF4-FFF2-40B4-BE49-F238E27FC236}">
                <a16:creationId xmlns:a16="http://schemas.microsoft.com/office/drawing/2014/main" id="{AF8FF8F7-1489-425A-A16B-AD3866635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093" y="1621994"/>
            <a:ext cx="1449617" cy="173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Nadia N. Laack, M.D. - Doctors and Medical Staff - Mayo Clinic">
            <a:extLst>
              <a:ext uri="{FF2B5EF4-FFF2-40B4-BE49-F238E27FC236}">
                <a16:creationId xmlns:a16="http://schemas.microsoft.com/office/drawing/2014/main" id="{793CDB16-6DD5-47C5-85BB-3E7AA4620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210" y="1621994"/>
            <a:ext cx="1449617" cy="173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vy A. Petersen, M.D. - Doctors and Medical Staff - Mayo Clinic">
            <a:extLst>
              <a:ext uri="{FF2B5EF4-FFF2-40B4-BE49-F238E27FC236}">
                <a16:creationId xmlns:a16="http://schemas.microsoft.com/office/drawing/2014/main" id="{30565F5E-6E92-4F05-B8C5-64B823B8C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741" y="3567802"/>
            <a:ext cx="1449618" cy="173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Bradford (Brad) S. Hoppe, M.D., M.P.H. - Doctors and Medical Staff - Mayo  Clinic">
            <a:extLst>
              <a:ext uri="{FF2B5EF4-FFF2-40B4-BE49-F238E27FC236}">
                <a16:creationId xmlns:a16="http://schemas.microsoft.com/office/drawing/2014/main" id="{E69D3915-CA2C-4CA7-9697-DFEDD1B8A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842" y="1621992"/>
            <a:ext cx="1449618" cy="173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Jonathan B. Ashman, M.D., Ph.D. - Doctors and Medical Staff - Mayo Clinic">
            <a:extLst>
              <a:ext uri="{FF2B5EF4-FFF2-40B4-BE49-F238E27FC236}">
                <a16:creationId xmlns:a16="http://schemas.microsoft.com/office/drawing/2014/main" id="{7E7F3B55-F216-43A2-97C1-932AA265F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975" y="3567803"/>
            <a:ext cx="1449618" cy="173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DD42ED3-12E6-5DFD-D7E1-F6E6A117CA22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 descr="Laura A. Vallow, M.D. - Doctors and Medical Staff - Mayo Clinic">
            <a:extLst>
              <a:ext uri="{FF2B5EF4-FFF2-40B4-BE49-F238E27FC236}">
                <a16:creationId xmlns:a16="http://schemas.microsoft.com/office/drawing/2014/main" id="{1D55CA77-FE0D-3013-7D27-6570E0155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091" y="3567802"/>
            <a:ext cx="1449617" cy="173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hris J. Beltran, Ph.D. - Mayo Clinic Faculty Profiles ...">
            <a:extLst>
              <a:ext uri="{FF2B5EF4-FFF2-40B4-BE49-F238E27FC236}">
                <a16:creationId xmlns:a16="http://schemas.microsoft.com/office/drawing/2014/main" id="{C0B1F46C-A2DD-AD70-FEC8-3A2B4CE72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975" y="1621992"/>
            <a:ext cx="1449617" cy="173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1C16D350-A9CD-6560-1431-84B6650034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210" y="3567802"/>
            <a:ext cx="1449599" cy="173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66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440"/>
    </mc:Choice>
    <mc:Fallback xmlns="">
      <p:transition spd="slow" advTm="4144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52948-3F04-4692-AE9F-FCC004C95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205" y="179108"/>
            <a:ext cx="10001526" cy="587375"/>
          </a:xfrm>
        </p:spPr>
        <p:txBody>
          <a:bodyPr/>
          <a:lstStyle/>
          <a:p>
            <a:r>
              <a:rPr lang="en-US" sz="3600" cap="none" dirty="0"/>
              <a:t>Clinical trial 2.0- What disease site?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6AB5A-7F6A-4930-AA0C-49815BEBE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954" y="1234440"/>
            <a:ext cx="11755225" cy="4389120"/>
          </a:xfrm>
        </p:spPr>
        <p:txBody>
          <a:bodyPr/>
          <a:lstStyle/>
          <a:p>
            <a:r>
              <a:rPr lang="en-US" sz="2800" dirty="0"/>
              <a:t>Address a cancer site, where there is little doubt that CIRT is critical</a:t>
            </a:r>
          </a:p>
          <a:p>
            <a:pPr lvl="1"/>
            <a:endParaRPr lang="en-US" sz="2800" dirty="0"/>
          </a:p>
          <a:p>
            <a:endParaRPr lang="en-US" sz="3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2DC542-1B1C-B4B0-7223-50D151081981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315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782"/>
    </mc:Choice>
    <mc:Fallback xmlns="">
      <p:transition spd="slow" advTm="60782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48B68-22FB-4C93-9A70-AD82AB43F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606" y="120469"/>
            <a:ext cx="11122787" cy="587375"/>
          </a:xfrm>
        </p:spPr>
        <p:txBody>
          <a:bodyPr/>
          <a:lstStyle/>
          <a:p>
            <a:r>
              <a:rPr lang="en-US" sz="3600" cap="none" dirty="0"/>
              <a:t>CIRT in pelvic bone sarcomas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1E67405-ACE8-2466-5DA4-633B5B26E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755" y="803234"/>
            <a:ext cx="10476487" cy="4389120"/>
          </a:xfrm>
        </p:spPr>
        <p:txBody>
          <a:bodyPr/>
          <a:lstStyle/>
          <a:p>
            <a:r>
              <a:rPr lang="en-US" sz="2800" dirty="0"/>
              <a:t>Systematic review found 18 publications– 60-70 </a:t>
            </a:r>
            <a:r>
              <a:rPr lang="en-US" sz="2800" dirty="0" err="1"/>
              <a:t>GyE</a:t>
            </a:r>
            <a:r>
              <a:rPr lang="en-US" sz="2800" dirty="0"/>
              <a:t> in 16 </a:t>
            </a:r>
            <a:r>
              <a:rPr lang="en-US" sz="2800" dirty="0" err="1"/>
              <a:t>fxns</a:t>
            </a:r>
            <a:endParaRPr lang="en-US" sz="2800" dirty="0"/>
          </a:p>
          <a:p>
            <a:pPr lvl="1"/>
            <a:r>
              <a:rPr lang="en-US" sz="2800" dirty="0"/>
              <a:t>5 Prospective studies (191 patients)</a:t>
            </a:r>
          </a:p>
          <a:p>
            <a:pPr lvl="1"/>
            <a:r>
              <a:rPr lang="en-US" sz="2800" dirty="0"/>
              <a:t>13 Retrospective studies (almost 500 patients)</a:t>
            </a:r>
          </a:p>
          <a:p>
            <a:pPr lvl="1"/>
            <a:endParaRPr lang="en-US" sz="2800" dirty="0"/>
          </a:p>
          <a:p>
            <a:endParaRPr lang="en-US" sz="28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262343-D872-D822-A5D3-CA8686984B5E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363A16B-03EC-032B-455B-B27F78813F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099714"/>
              </p:ext>
            </p:extLst>
          </p:nvPr>
        </p:nvGraphicFramePr>
        <p:xfrm>
          <a:off x="354496" y="2738564"/>
          <a:ext cx="11224588" cy="690436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925272">
                  <a:extLst>
                    <a:ext uri="{9D8B030D-6E8A-4147-A177-3AD203B41FA5}">
                      <a16:colId xmlns:a16="http://schemas.microsoft.com/office/drawing/2014/main" val="1399952684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234222724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3977359860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708381561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380027814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153140291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706892544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296516591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439256924"/>
                    </a:ext>
                  </a:extLst>
                </a:gridCol>
                <a:gridCol w="2897140">
                  <a:extLst>
                    <a:ext uri="{9D8B030D-6E8A-4147-A177-3AD203B41FA5}">
                      <a16:colId xmlns:a16="http://schemas.microsoft.com/office/drawing/2014/main" val="461581926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Author,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Year, and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Center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Histology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Study Design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No. of Pts.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Median Total Dose </a:t>
                      </a:r>
                      <a:br>
                        <a:rPr lang="en-US" sz="1050" dirty="0">
                          <a:effectLst/>
                        </a:rPr>
                      </a:br>
                      <a:r>
                        <a:rPr lang="en-US" sz="1050" dirty="0">
                          <a:effectLst/>
                        </a:rPr>
                        <a:t>and/or Dose Range, </a:t>
                      </a:r>
                      <a:r>
                        <a:rPr lang="en-US" sz="1050" dirty="0" err="1">
                          <a:effectLst/>
                        </a:rPr>
                        <a:t>GyE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Total </a:t>
                      </a:r>
                      <a:r>
                        <a:rPr lang="en-US" sz="1050" dirty="0" err="1">
                          <a:effectLst/>
                        </a:rPr>
                        <a:t>Fxs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Median Follow-up, months (range)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Local Control Rate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Overall Survival Rate</a:t>
                      </a:r>
                      <a:endParaRPr lang="en-US" sz="14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Grade 3+ Toxicity or Other QOL Outcome</a:t>
                      </a:r>
                      <a:endParaRPr lang="en-US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7723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CC4498C-BDB2-85C3-3E8F-CE89028BCD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09244"/>
              </p:ext>
            </p:extLst>
          </p:nvPr>
        </p:nvGraphicFramePr>
        <p:xfrm>
          <a:off x="354497" y="3429000"/>
          <a:ext cx="11224587" cy="742633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925272">
                  <a:extLst>
                    <a:ext uri="{9D8B030D-6E8A-4147-A177-3AD203B41FA5}">
                      <a16:colId xmlns:a16="http://schemas.microsoft.com/office/drawing/2014/main" val="1114264793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650316041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545190268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223231598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463728529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737720845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526214314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77822290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13668339"/>
                    </a:ext>
                  </a:extLst>
                </a:gridCol>
                <a:gridCol w="2897139">
                  <a:extLst>
                    <a:ext uri="{9D8B030D-6E8A-4147-A177-3AD203B41FA5}">
                      <a16:colId xmlns:a16="http://schemas.microsoft.com/office/drawing/2014/main" val="104152976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Matsunobu</a:t>
                      </a:r>
                      <a:r>
                        <a:rPr lang="en-US" sz="800" dirty="0">
                          <a:effectLst/>
                        </a:rPr>
                        <a:t> A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2012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NIRS</a:t>
                      </a:r>
                      <a:r>
                        <a:rPr lang="en-US" sz="800" u="none" strike="noStrike" baseline="30000" dirty="0">
                          <a:effectLst/>
                          <a:hlinkClick r:id="rId2" tooltip="Matsunobu, 2012 #34"/>
                        </a:rPr>
                        <a:t>21</a:t>
                      </a:r>
                      <a:endParaRPr lang="en-US" sz="105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mixed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prospective phase 1/2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78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52.8 - 73.6 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24 (2 - 166)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 and 5 </a:t>
                      </a:r>
                      <a:r>
                        <a:rPr lang="en-US" sz="900" dirty="0" err="1">
                          <a:effectLst/>
                        </a:rPr>
                        <a:t>yrs</a:t>
                      </a:r>
                      <a:r>
                        <a:rPr lang="en-US" sz="900" dirty="0">
                          <a:effectLst/>
                        </a:rPr>
                        <a:t>, 73% and 62%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 and 5 </a:t>
                      </a:r>
                      <a:r>
                        <a:rPr lang="en-US" sz="900" dirty="0" err="1">
                          <a:effectLst/>
                        </a:rPr>
                        <a:t>yrs</a:t>
                      </a:r>
                      <a:r>
                        <a:rPr lang="en-US" sz="900" dirty="0">
                          <a:effectLst/>
                        </a:rPr>
                        <a:t>, 58% and 33%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Acute: gr 3 skin reactions, 3 pts (4%)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Late: gr 3 skin/soft tissue reaction, 4 pts (5%); gr 4 skin/soft tissue reaction, 3 pts (4%)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Other: 4 pts with radiation-induced neurologic complications; bone fractions, 2 pts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06981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3267059-DD36-6A22-8541-66DBDC867A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902743"/>
              </p:ext>
            </p:extLst>
          </p:nvPr>
        </p:nvGraphicFramePr>
        <p:xfrm>
          <a:off x="354496" y="4092410"/>
          <a:ext cx="11224586" cy="391922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925272">
                  <a:extLst>
                    <a:ext uri="{9D8B030D-6E8A-4147-A177-3AD203B41FA5}">
                      <a16:colId xmlns:a16="http://schemas.microsoft.com/office/drawing/2014/main" val="2359883481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315020347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3876898379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686310968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633391829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969294743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78658852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757031247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3113572279"/>
                    </a:ext>
                  </a:extLst>
                </a:gridCol>
                <a:gridCol w="2897138">
                  <a:extLst>
                    <a:ext uri="{9D8B030D-6E8A-4147-A177-3AD203B41FA5}">
                      <a16:colId xmlns:a16="http://schemas.microsoft.com/office/drawing/2014/main" val="146563179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Kamada</a:t>
                      </a:r>
                      <a:r>
                        <a:rPr lang="en-US" sz="800" dirty="0">
                          <a:effectLst/>
                        </a:rPr>
                        <a:t> T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2002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NIRS</a:t>
                      </a:r>
                      <a:r>
                        <a:rPr lang="en-US" sz="800" u="none" strike="noStrike" baseline="30000" dirty="0">
                          <a:effectLst/>
                          <a:hlinkClick r:id="rId3" tooltip="Kamada, 2002 #63"/>
                        </a:rPr>
                        <a:t>18</a:t>
                      </a:r>
                      <a:endParaRPr lang="en-US" sz="105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mixed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prospective phase 1/2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57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52.8 - 73.6 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21 (2 - 60)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 and 3 </a:t>
                      </a:r>
                      <a:r>
                        <a:rPr lang="en-US" sz="900" dirty="0" err="1">
                          <a:effectLst/>
                        </a:rPr>
                        <a:t>yrs</a:t>
                      </a:r>
                      <a:r>
                        <a:rPr lang="en-US" sz="900" dirty="0">
                          <a:effectLst/>
                        </a:rPr>
                        <a:t>, 88% and 73%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 and 3 </a:t>
                      </a:r>
                      <a:r>
                        <a:rPr lang="en-US" sz="900" dirty="0" err="1">
                          <a:effectLst/>
                        </a:rPr>
                        <a:t>yrs</a:t>
                      </a:r>
                      <a:r>
                        <a:rPr lang="en-US" sz="900" dirty="0">
                          <a:effectLst/>
                        </a:rPr>
                        <a:t>, 82% and 46%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Acute: gr 3 skin/soft tissue, 8 pts (14%)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Late: gr 3 skin/soft tissue, 6 pts (11%) 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134406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7C80BB6D-7EFF-6929-5289-7EA847637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818460"/>
              </p:ext>
            </p:extLst>
          </p:nvPr>
        </p:nvGraphicFramePr>
        <p:xfrm>
          <a:off x="354495" y="4484332"/>
          <a:ext cx="11224586" cy="893509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925272">
                  <a:extLst>
                    <a:ext uri="{9D8B030D-6E8A-4147-A177-3AD203B41FA5}">
                      <a16:colId xmlns:a16="http://schemas.microsoft.com/office/drawing/2014/main" val="913228849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95573413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190201405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4035138288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395711605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478354038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617293635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634318234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897583646"/>
                    </a:ext>
                  </a:extLst>
                </a:gridCol>
                <a:gridCol w="2897138">
                  <a:extLst>
                    <a:ext uri="{9D8B030D-6E8A-4147-A177-3AD203B41FA5}">
                      <a16:colId xmlns:a16="http://schemas.microsoft.com/office/drawing/2014/main" val="258472595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Imai R</a:t>
                      </a:r>
                      <a:endParaRPr lang="en-US" sz="105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2011</a:t>
                      </a:r>
                      <a:endParaRPr lang="en-US" sz="105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NIRS</a:t>
                      </a:r>
                      <a:r>
                        <a:rPr lang="en-US" sz="800" u="none" strike="noStrike" baseline="30000">
                          <a:effectLst/>
                          <a:hlinkClick r:id="rId4" tooltip="Imai, 2011 #33"/>
                        </a:rPr>
                        <a:t>20</a:t>
                      </a:r>
                      <a:endParaRPr lang="en-US" sz="105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chordoma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prospective phase 1/2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95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52.8 - 73.6 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42 (13 - 112)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 </a:t>
                      </a:r>
                      <a:r>
                        <a:rPr lang="en-US" sz="900" dirty="0" err="1">
                          <a:effectLst/>
                        </a:rPr>
                        <a:t>yrs</a:t>
                      </a:r>
                      <a:r>
                        <a:rPr lang="en-US" sz="900" dirty="0">
                          <a:effectLst/>
                        </a:rPr>
                        <a:t>, 88%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 </a:t>
                      </a:r>
                      <a:r>
                        <a:rPr lang="en-US" sz="900" dirty="0" err="1">
                          <a:effectLst/>
                        </a:rPr>
                        <a:t>yrs</a:t>
                      </a:r>
                      <a:r>
                        <a:rPr lang="en-US" sz="900" dirty="0">
                          <a:effectLst/>
                        </a:rPr>
                        <a:t>, 86%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Acute: gr 3 acute skin reactions, 3 pts; 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Late: gr 3 late skin reactions, 2 pts; gr 4 late skin and soft tissue complications requiring skin grafts, 2 pts. 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Other: Continuing medication for sciatic nerve neuropathy, 15 pts (incl. 3 post-op pts)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346030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403B380-F6FF-6EFA-6213-94A4E8440A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913814"/>
              </p:ext>
            </p:extLst>
          </p:nvPr>
        </p:nvGraphicFramePr>
        <p:xfrm>
          <a:off x="354494" y="5161007"/>
          <a:ext cx="11224586" cy="591757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925272">
                  <a:extLst>
                    <a:ext uri="{9D8B030D-6E8A-4147-A177-3AD203B41FA5}">
                      <a16:colId xmlns:a16="http://schemas.microsoft.com/office/drawing/2014/main" val="201283708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3931419265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4059676961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902076054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3398873009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43211712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418657637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360374691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162145010"/>
                    </a:ext>
                  </a:extLst>
                </a:gridCol>
                <a:gridCol w="2897138">
                  <a:extLst>
                    <a:ext uri="{9D8B030D-6E8A-4147-A177-3AD203B41FA5}">
                      <a16:colId xmlns:a16="http://schemas.microsoft.com/office/drawing/2014/main" val="352323392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Imai R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2010</a:t>
                      </a:r>
                      <a:endParaRPr lang="en-US" sz="105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NIRS</a:t>
                      </a:r>
                      <a:r>
                        <a:rPr lang="en-US" sz="800" u="none" strike="noStrike" baseline="30000" dirty="0">
                          <a:effectLst/>
                          <a:hlinkClick r:id="rId5" tooltip="Imai, 2010 #32"/>
                        </a:rPr>
                        <a:t>19</a:t>
                      </a:r>
                      <a:endParaRPr lang="en-US" sz="105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chordoma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prospective phase 1/2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38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70.4 (52.8 -73.6)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80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 and 5 </a:t>
                      </a:r>
                      <a:r>
                        <a:rPr lang="en-US" sz="900" dirty="0" err="1">
                          <a:effectLst/>
                        </a:rPr>
                        <a:t>yrs</a:t>
                      </a:r>
                      <a:r>
                        <a:rPr lang="en-US" sz="900" dirty="0">
                          <a:effectLst/>
                        </a:rPr>
                        <a:t>, 95% and 89%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 and 5 </a:t>
                      </a:r>
                      <a:r>
                        <a:rPr lang="en-US" sz="900" dirty="0" err="1">
                          <a:effectLst/>
                        </a:rPr>
                        <a:t>yrs</a:t>
                      </a:r>
                      <a:r>
                        <a:rPr lang="en-US" sz="900" dirty="0">
                          <a:effectLst/>
                        </a:rPr>
                        <a:t>, 95% and 86%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Acute: gr 3 acute skin reactions, 3 pts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Late: gr 3 skin reactions, 2 pts; gr 4 reactions that required skin grafts, 2 pts; temporary or permanent neurologic complications, 10 pts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659133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65CBEF0-1BBA-2758-80D2-89ECEBED7D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547182"/>
              </p:ext>
            </p:extLst>
          </p:nvPr>
        </p:nvGraphicFramePr>
        <p:xfrm>
          <a:off x="354494" y="5687041"/>
          <a:ext cx="11224586" cy="591757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925272">
                  <a:extLst>
                    <a:ext uri="{9D8B030D-6E8A-4147-A177-3AD203B41FA5}">
                      <a16:colId xmlns:a16="http://schemas.microsoft.com/office/drawing/2014/main" val="4206898611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788302619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717989231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109965774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2092187653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3122609736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3694275934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465731117"/>
                    </a:ext>
                  </a:extLst>
                </a:gridCol>
                <a:gridCol w="925272">
                  <a:extLst>
                    <a:ext uri="{9D8B030D-6E8A-4147-A177-3AD203B41FA5}">
                      <a16:colId xmlns:a16="http://schemas.microsoft.com/office/drawing/2014/main" val="3411767875"/>
                    </a:ext>
                  </a:extLst>
                </a:gridCol>
                <a:gridCol w="2897138">
                  <a:extLst>
                    <a:ext uri="{9D8B030D-6E8A-4147-A177-3AD203B41FA5}">
                      <a16:colId xmlns:a16="http://schemas.microsoft.com/office/drawing/2014/main" val="768500308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Evangelisti G</a:t>
                      </a:r>
                      <a:endParaRPr lang="en-US" sz="105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2019</a:t>
                      </a:r>
                      <a:endParaRPr lang="en-US" sz="1050">
                        <a:effectLst/>
                      </a:endParaRPr>
                    </a:p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CNAO</a:t>
                      </a:r>
                      <a:r>
                        <a:rPr lang="en-US" sz="800" u="none" strike="noStrike" baseline="30000">
                          <a:effectLst/>
                          <a:hlinkClick r:id="rId6" tooltip="Evangelisti, 2019 #35"/>
                        </a:rPr>
                        <a:t>22</a:t>
                      </a:r>
                      <a:endParaRPr lang="en-US" sz="105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chordoma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prospective phase 1/2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70.4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23.3 (6 - 47)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PR, 10 pts (56.3%); SD, 5 (28.3%); LR, 2 (11%); DP, 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 </a:t>
                      </a:r>
                      <a:r>
                        <a:rPr lang="en-US" sz="900" dirty="0" err="1">
                          <a:effectLst/>
                        </a:rPr>
                        <a:t>yrs</a:t>
                      </a:r>
                      <a:r>
                        <a:rPr lang="en-US" sz="900" dirty="0">
                          <a:effectLst/>
                        </a:rPr>
                        <a:t>, 100%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Late: neuropathy, 8/18 pts (44%)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542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94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909"/>
    </mc:Choice>
    <mc:Fallback xmlns="">
      <p:transition spd="slow" advTm="49909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48B68-22FB-4C93-9A70-AD82AB43F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000" y="111201"/>
            <a:ext cx="10802549" cy="587375"/>
          </a:xfrm>
        </p:spPr>
        <p:txBody>
          <a:bodyPr/>
          <a:lstStyle/>
          <a:p>
            <a:r>
              <a:rPr lang="en-US" sz="3600" cap="none" dirty="0"/>
              <a:t>CIRT in Bone Sarcomas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64BB9F-6515-4EFD-9174-F1D14ED151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37" t="2685" r="13454" b="2361"/>
          <a:stretch/>
        </p:blipFill>
        <p:spPr>
          <a:xfrm>
            <a:off x="256112" y="982328"/>
            <a:ext cx="4524867" cy="2758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E6137D-84B6-4AF4-AE8A-8756E5F10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112" y="4209134"/>
            <a:ext cx="11430763" cy="228164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B262343-D872-D822-A5D3-CA8686984B5E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2CC2F2-768B-CA3F-198C-0DA9909AFF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1238" b="-3582"/>
          <a:stretch/>
        </p:blipFill>
        <p:spPr>
          <a:xfrm>
            <a:off x="5685806" y="873136"/>
            <a:ext cx="5128376" cy="324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4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909"/>
    </mc:Choice>
    <mc:Fallback xmlns="">
      <p:transition spd="slow" advTm="49909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52948-3F04-4692-AE9F-FCC004C95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739" y="139425"/>
            <a:ext cx="10001526" cy="587375"/>
          </a:xfrm>
        </p:spPr>
        <p:txBody>
          <a:bodyPr/>
          <a:lstStyle/>
          <a:p>
            <a:r>
              <a:rPr lang="en-US" sz="3600" cap="none" dirty="0"/>
              <a:t>What Clinical Trial Design?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6AB5A-7F6A-4930-AA0C-49815BEBE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954" y="1152524"/>
            <a:ext cx="11755225" cy="4389120"/>
          </a:xfrm>
        </p:spPr>
        <p:txBody>
          <a:bodyPr/>
          <a:lstStyle/>
          <a:p>
            <a:r>
              <a:rPr lang="en-US" sz="2800" dirty="0"/>
              <a:t>Trial design that allows Mayo to contribute pts</a:t>
            </a:r>
          </a:p>
          <a:p>
            <a:pPr lvl="1"/>
            <a:r>
              <a:rPr lang="en-US" sz="2800" dirty="0"/>
              <a:t>Comparative effectiveness study</a:t>
            </a:r>
          </a:p>
          <a:p>
            <a:pPr lvl="2"/>
            <a:r>
              <a:rPr lang="en-US" sz="2800" dirty="0"/>
              <a:t>CIRT vs XRT/PT</a:t>
            </a:r>
          </a:p>
          <a:p>
            <a:pPr lvl="2"/>
            <a:r>
              <a:rPr lang="en-US" sz="2800" dirty="0"/>
              <a:t>CIRT vs surgery</a:t>
            </a:r>
          </a:p>
          <a:p>
            <a:pPr lvl="1"/>
            <a:endParaRPr lang="en-US" sz="2800" dirty="0">
              <a:solidFill>
                <a:schemeClr val="bg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2DC542-1B1C-B4B0-7223-50D151081981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762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782"/>
    </mc:Choice>
    <mc:Fallback xmlns="">
      <p:transition spd="slow" advTm="60782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BEFAC-3110-4FAE-95E9-A63882EAF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02" y="160845"/>
            <a:ext cx="11259218" cy="587375"/>
          </a:xfrm>
        </p:spPr>
        <p:txBody>
          <a:bodyPr/>
          <a:lstStyle/>
          <a:p>
            <a:r>
              <a:rPr lang="en-US" sz="3600" cap="none" dirty="0"/>
              <a:t>CIRT &gt; surgery in pelvic chondrosarcoma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E0AE932-B9B3-4CDD-89A6-2D731BDCE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49"/>
            <a:ext cx="12019120" cy="16490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39FF91-62A0-452D-89C3-CF88689519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083" b="8171"/>
          <a:stretch/>
        </p:blipFill>
        <p:spPr>
          <a:xfrm>
            <a:off x="2422542" y="909167"/>
            <a:ext cx="5397483" cy="37138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1D2E36C-4FB8-1D04-8BD9-35EC19418856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5E06FA-245F-6BEC-A054-21D52455292A}"/>
              </a:ext>
            </a:extLst>
          </p:cNvPr>
          <p:cNvSpPr txBox="1"/>
          <p:nvPr/>
        </p:nvSpPr>
        <p:spPr>
          <a:xfrm>
            <a:off x="9660538" y="6464296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Outani</a:t>
            </a:r>
            <a:r>
              <a:rPr lang="en-US" dirty="0"/>
              <a:t> et al IJCO 2016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0DFFAA-C2F5-DFE5-DCB8-E615C341D14A}"/>
              </a:ext>
            </a:extLst>
          </p:cNvPr>
          <p:cNvSpPr/>
          <p:nvPr/>
        </p:nvSpPr>
        <p:spPr>
          <a:xfrm>
            <a:off x="3276600" y="4903019"/>
            <a:ext cx="904875" cy="1145356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2BE061-12BF-A583-B970-9A6BA509A2F8}"/>
              </a:ext>
            </a:extLst>
          </p:cNvPr>
          <p:cNvSpPr/>
          <p:nvPr/>
        </p:nvSpPr>
        <p:spPr>
          <a:xfrm>
            <a:off x="6096000" y="4889202"/>
            <a:ext cx="5762625" cy="1145356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40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416"/>
    </mc:Choice>
    <mc:Fallback xmlns="">
      <p:transition spd="slow" advTm="44416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C30D9B4-4033-9D96-706A-CA340A8E03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6" t="8304" r="4272" b="42909"/>
          <a:stretch/>
        </p:blipFill>
        <p:spPr>
          <a:xfrm>
            <a:off x="7291132" y="2643431"/>
            <a:ext cx="4448399" cy="19558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9BEFAC-3110-4FAE-95E9-A63882EAF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192" y="188140"/>
            <a:ext cx="10599483" cy="587375"/>
          </a:xfrm>
        </p:spPr>
        <p:txBody>
          <a:bodyPr/>
          <a:lstStyle/>
          <a:p>
            <a:r>
              <a:rPr lang="en-US" sz="3600" cap="none" dirty="0"/>
              <a:t>CIRT &gt; Surgery or XRT in Sacral Chordoma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D2E36C-4FB8-1D04-8BD9-35EC19418856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B2DDDC3-49DC-A6C3-FAE5-0817FE5CFE01}"/>
              </a:ext>
            </a:extLst>
          </p:cNvPr>
          <p:cNvSpPr/>
          <p:nvPr/>
        </p:nvSpPr>
        <p:spPr>
          <a:xfrm>
            <a:off x="5029200" y="912977"/>
            <a:ext cx="2133600" cy="891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/>
              <a:t>CIRT-QST</a:t>
            </a:r>
          </a:p>
          <a:p>
            <a:pPr algn="ctr"/>
            <a:r>
              <a:rPr lang="en-US" sz="2800" b="1"/>
              <a:t>N=188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B03F91E-C2C7-2C06-3E40-523D64E1152F}"/>
              </a:ext>
            </a:extLst>
          </p:cNvPr>
          <p:cNvSpPr/>
          <p:nvPr/>
        </p:nvSpPr>
        <p:spPr>
          <a:xfrm>
            <a:off x="1035051" y="912977"/>
            <a:ext cx="2736850" cy="8913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MCR surgery</a:t>
            </a:r>
          </a:p>
          <a:p>
            <a:pPr algn="ctr"/>
            <a:r>
              <a:rPr lang="en-US" sz="2800" b="1" dirty="0"/>
              <a:t>N=54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6AAA57B-EAF5-A8C3-A70B-7E34CFF754B5}"/>
              </a:ext>
            </a:extLst>
          </p:cNvPr>
          <p:cNvSpPr/>
          <p:nvPr/>
        </p:nvSpPr>
        <p:spPr>
          <a:xfrm>
            <a:off x="9605931" y="927478"/>
            <a:ext cx="2133600" cy="89130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/>
              <a:t>NCDB</a:t>
            </a:r>
          </a:p>
          <a:p>
            <a:pPr algn="ctr"/>
            <a:r>
              <a:rPr lang="en-US" sz="2800" b="1"/>
              <a:t>N=669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A0226DA-273F-34AB-4656-665DDF65D5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38" r="11543" b="5320"/>
          <a:stretch/>
        </p:blipFill>
        <p:spPr>
          <a:xfrm>
            <a:off x="0" y="2896061"/>
            <a:ext cx="6829425" cy="348038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5048FD3-5459-76D1-2F50-1CA79FCCF8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21" t="9392" r="-266" b="26581"/>
          <a:stretch/>
        </p:blipFill>
        <p:spPr>
          <a:xfrm>
            <a:off x="7562850" y="4530366"/>
            <a:ext cx="4347597" cy="232763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9E259BD-43C8-D5F4-BAA0-AF561CE9714E}"/>
              </a:ext>
            </a:extLst>
          </p:cNvPr>
          <p:cNvSpPr txBox="1"/>
          <p:nvPr/>
        </p:nvSpPr>
        <p:spPr>
          <a:xfrm>
            <a:off x="0" y="6485194"/>
            <a:ext cx="3395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Yolcu</a:t>
            </a:r>
            <a:r>
              <a:rPr lang="en-US" dirty="0"/>
              <a:t> et al JAMA Network 2022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E867904-D386-6434-3610-4AC11E0A0E4D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6096000" y="1804277"/>
            <a:ext cx="3338704" cy="843672"/>
          </a:xfrm>
          <a:prstGeom prst="straightConnector1">
            <a:avLst/>
          </a:prstGeom>
          <a:ln w="730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119CFB-39FA-CFEE-7044-90AEF3A7C6E5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9605931" y="1818779"/>
            <a:ext cx="1066800" cy="843671"/>
          </a:xfrm>
          <a:prstGeom prst="straightConnector1">
            <a:avLst/>
          </a:prstGeom>
          <a:ln w="730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ECD66DE-8080-8B51-6E4D-FD5C91A1F4A7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4410075" y="1804277"/>
            <a:ext cx="1685925" cy="983035"/>
          </a:xfrm>
          <a:prstGeom prst="straightConnector1">
            <a:avLst/>
          </a:prstGeom>
          <a:ln w="7302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E635AFC-2DE6-6D21-B35E-291132BB614C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2403476" y="1804277"/>
            <a:ext cx="835024" cy="983035"/>
          </a:xfrm>
          <a:prstGeom prst="straightConnector1">
            <a:avLst/>
          </a:prstGeom>
          <a:ln w="7302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DEFFB56-157C-1A91-227D-32EACACA1E7D}"/>
              </a:ext>
            </a:extLst>
          </p:cNvPr>
          <p:cNvSpPr txBox="1"/>
          <p:nvPr/>
        </p:nvSpPr>
        <p:spPr>
          <a:xfrm>
            <a:off x="8285950" y="3186490"/>
            <a:ext cx="992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CIRT</a:t>
            </a:r>
          </a:p>
          <a:p>
            <a:r>
              <a:rPr lang="en-US" dirty="0">
                <a:solidFill>
                  <a:schemeClr val="tx2"/>
                </a:solidFill>
              </a:rPr>
              <a:t>Surgery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B7DBA-02DF-90DF-358C-8CFBDC96ED49}"/>
              </a:ext>
            </a:extLst>
          </p:cNvPr>
          <p:cNvSpPr txBox="1"/>
          <p:nvPr/>
        </p:nvSpPr>
        <p:spPr>
          <a:xfrm>
            <a:off x="10313177" y="4838238"/>
            <a:ext cx="7191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CIRT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XRT</a:t>
            </a:r>
          </a:p>
        </p:txBody>
      </p:sp>
    </p:spTree>
    <p:extLst>
      <p:ext uri="{BB962C8B-B14F-4D97-AF65-F5344CB8AC3E}">
        <p14:creationId xmlns:p14="http://schemas.microsoft.com/office/powerpoint/2010/main" val="336707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416"/>
    </mc:Choice>
    <mc:Fallback xmlns="">
      <p:transition spd="slow" advTm="44416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BEFAC-3110-4FAE-95E9-A63882EAF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457" y="144551"/>
            <a:ext cx="10958667" cy="587375"/>
          </a:xfrm>
        </p:spPr>
        <p:txBody>
          <a:bodyPr/>
          <a:lstStyle/>
          <a:p>
            <a:r>
              <a:rPr lang="en-US" sz="3600" cap="none" dirty="0"/>
              <a:t>Carbon Trial in Bone Sarcoma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C84F5-E63E-49B1-BF95-B11D2BB7A7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056" y="1055416"/>
            <a:ext cx="10702189" cy="4389120"/>
          </a:xfrm>
        </p:spPr>
        <p:txBody>
          <a:bodyPr/>
          <a:lstStyle/>
          <a:p>
            <a:r>
              <a:rPr lang="en-US" sz="2800" dirty="0"/>
              <a:t>Primary Endpoints</a:t>
            </a:r>
          </a:p>
          <a:p>
            <a:pPr lvl="1"/>
            <a:r>
              <a:rPr lang="en-US" sz="2800" dirty="0"/>
              <a:t>Quality of life &amp; toxicity of CIRT compared with Surgery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Local Control of CIRT compared with proton/photon RT</a:t>
            </a:r>
          </a:p>
          <a:p>
            <a:pPr marL="457200" lvl="1" indent="0">
              <a:buNone/>
            </a:pPr>
            <a:endParaRPr lang="en-US" sz="3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4EDB37-8489-97A6-28B0-7642EEC3FF69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862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717"/>
    </mc:Choice>
    <mc:Fallback xmlns="">
      <p:transition spd="slow" advTm="2371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1D177-CB52-4666-8AD5-143D75A18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726" y="627566"/>
            <a:ext cx="9998921" cy="587375"/>
          </a:xfrm>
        </p:spPr>
        <p:txBody>
          <a:bodyPr>
            <a:normAutofit/>
          </a:bodyPr>
          <a:lstStyle/>
          <a:p>
            <a:r>
              <a:rPr lang="en-US" sz="3200" dirty="0"/>
              <a:t>Disclosures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BD932-1DFC-47C9-8B74-973DB15B7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4727" y="1914040"/>
            <a:ext cx="9998921" cy="4065753"/>
          </a:xfrm>
        </p:spPr>
        <p:txBody>
          <a:bodyPr>
            <a:normAutofit/>
          </a:bodyPr>
          <a:lstStyle/>
          <a:p>
            <a:r>
              <a:rPr lang="en-US" sz="2400" dirty="0"/>
              <a:t>I am employed by Mayo Clinic</a:t>
            </a:r>
          </a:p>
          <a:p>
            <a:r>
              <a:rPr lang="en-US" sz="2400" dirty="0"/>
              <a:t>I have no relevant financial relationships with ineligible companies to disclose, and I will include off-label or unapproved product usage in my presentation or discussions.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BD8A20-855B-6DCB-BBE0-450C4395BD99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32"/>
    </mc:Choice>
    <mc:Fallback xmlns="">
      <p:transition spd="slow" advTm="9832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52948-3F04-4692-AE9F-FCC004C95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64254"/>
            <a:ext cx="10391775" cy="587375"/>
          </a:xfrm>
        </p:spPr>
        <p:txBody>
          <a:bodyPr/>
          <a:lstStyle/>
          <a:p>
            <a:r>
              <a:rPr lang="en-US" sz="3600" cap="none" dirty="0"/>
              <a:t>How to ensure patients and centers will enroll?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6AB5A-7F6A-4930-AA0C-49815BEBE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954" y="1373857"/>
            <a:ext cx="11755225" cy="4389120"/>
          </a:xfrm>
        </p:spPr>
        <p:txBody>
          <a:bodyPr/>
          <a:lstStyle/>
          <a:p>
            <a:r>
              <a:rPr lang="en-US" sz="2800" dirty="0"/>
              <a:t>Pragmatic trial</a:t>
            </a:r>
          </a:p>
          <a:p>
            <a:pPr lvl="1"/>
            <a:r>
              <a:rPr lang="en-US" sz="2800" dirty="0"/>
              <a:t>Prospective cohort design, non-randomized (</a:t>
            </a:r>
            <a:r>
              <a:rPr lang="en-US" sz="2800" dirty="0" err="1"/>
              <a:t>eg</a:t>
            </a:r>
            <a:r>
              <a:rPr lang="en-US" sz="2800" dirty="0"/>
              <a:t> COMPPARE)</a:t>
            </a:r>
          </a:p>
          <a:p>
            <a:pPr lvl="1"/>
            <a:r>
              <a:rPr lang="en-US" sz="2800" dirty="0"/>
              <a:t>Few ineligibility criteria</a:t>
            </a:r>
          </a:p>
          <a:p>
            <a:pPr lvl="1"/>
            <a:r>
              <a:rPr lang="en-US" sz="2800" dirty="0"/>
              <a:t>Allow institutional variations in RT guidelines</a:t>
            </a:r>
          </a:p>
          <a:p>
            <a:r>
              <a:rPr lang="en-US" sz="2800" dirty="0"/>
              <a:t>Minimal Risk study- everything is standard of care</a:t>
            </a:r>
          </a:p>
          <a:p>
            <a:endParaRPr lang="en-US" sz="3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2DC542-1B1C-B4B0-7223-50D151081981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154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782"/>
    </mc:Choice>
    <mc:Fallback xmlns="">
      <p:transition spd="slow" advTm="60782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70156-255B-466B-BB3F-805F99BD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726" y="290832"/>
            <a:ext cx="9998921" cy="587375"/>
          </a:xfrm>
        </p:spPr>
        <p:txBody>
          <a:bodyPr/>
          <a:lstStyle/>
          <a:p>
            <a:r>
              <a:rPr lang="en-US" sz="3600" cap="none" dirty="0"/>
              <a:t>Background- Carbon Trial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92004-AA72-4498-9E36-E255D701F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4727" y="1178352"/>
            <a:ext cx="9998921" cy="4801443"/>
          </a:xfrm>
        </p:spPr>
        <p:txBody>
          <a:bodyPr/>
          <a:lstStyle/>
          <a:p>
            <a:r>
              <a:rPr lang="en-US" sz="3600" dirty="0"/>
              <a:t>Proposed concept to possible partners</a:t>
            </a:r>
          </a:p>
          <a:p>
            <a:pPr lvl="1"/>
            <a:r>
              <a:rPr lang="en-US" sz="3200" dirty="0"/>
              <a:t>QST Hospital</a:t>
            </a:r>
          </a:p>
          <a:p>
            <a:pPr lvl="1"/>
            <a:r>
              <a:rPr lang="en-US" sz="3200" dirty="0" err="1"/>
              <a:t>MedAustron</a:t>
            </a:r>
            <a:endParaRPr lang="en-US" sz="3200" dirty="0"/>
          </a:p>
          <a:p>
            <a:pPr lvl="1"/>
            <a:r>
              <a:rPr lang="en-US" sz="3200" dirty="0"/>
              <a:t>CNAO</a:t>
            </a:r>
          </a:p>
          <a:p>
            <a:pPr lvl="1"/>
            <a:r>
              <a:rPr lang="en-US" sz="3200" dirty="0"/>
              <a:t>SPHIC</a:t>
            </a:r>
          </a:p>
          <a:p>
            <a:pPr lvl="1"/>
            <a:r>
              <a:rPr lang="en-US" sz="3200" dirty="0"/>
              <a:t>University of Heidelberg</a:t>
            </a:r>
          </a:p>
          <a:p>
            <a:pPr lvl="1"/>
            <a:endParaRPr lang="en-US" sz="3200" dirty="0"/>
          </a:p>
          <a:p>
            <a:r>
              <a:rPr lang="en-US" sz="3200" dirty="0"/>
              <a:t>Additional development with the partners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9600F4-AA66-A021-133A-80D5665C3C7E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428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12"/>
    </mc:Choice>
    <mc:Fallback xmlns="">
      <p:transition spd="slow" advTm="24212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ancers 15 01660 g001">
            <a:extLst>
              <a:ext uri="{FF2B5EF4-FFF2-40B4-BE49-F238E27FC236}">
                <a16:creationId xmlns:a16="http://schemas.microsoft.com/office/drawing/2014/main" id="{6B99558E-63FE-2652-3D23-8B2140E15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0"/>
            <a:ext cx="96329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911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4E363-D371-4BF2-9832-7D552DE98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392" y="118122"/>
            <a:ext cx="10001526" cy="587375"/>
          </a:xfrm>
        </p:spPr>
        <p:txBody>
          <a:bodyPr/>
          <a:lstStyle/>
          <a:p>
            <a:r>
              <a:rPr lang="en-US" sz="3600" cap="none" dirty="0"/>
              <a:t>Inclusion criteria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B4E6D7-6735-4EC0-A691-EE2E386A9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468" y="1148973"/>
            <a:ext cx="11484244" cy="4389120"/>
          </a:xfrm>
        </p:spPr>
        <p:txBody>
          <a:bodyPr/>
          <a:lstStyle/>
          <a:p>
            <a:pPr marL="342900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Males and females ≥ 15 years of age</a:t>
            </a: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Newly diagnosed, histologic confirmation of pelvic chordoma, chondrosarcoma, osteosarcoma, Ewing sarcoma with bone involvement, rhabdomyosarcoma (RMS) with bone involvement or non-RMS soft tissue sarcoma with bone involvement</a:t>
            </a: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No evidence of distant sarcoma metastases</a:t>
            </a: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Eastern Cooperative Oncology Group (ECOG) Performance Status (PS) ≤ 2</a:t>
            </a:r>
          </a:p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Patients capable of childbearing must agree to use adequate contraception.</a:t>
            </a:r>
            <a:endParaRPr lang="en-US" dirty="0">
              <a:ea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Ability to complete questionnaire(s) by themselves or with assistance.</a:t>
            </a: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Ability to provide written informed consent.</a:t>
            </a: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Chemotherapy per institutional guidelines is allowed</a:t>
            </a: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6DD4A3-0408-38C6-1BE0-36E0A47E18F1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6631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4E363-D371-4BF2-9832-7D552DE98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900" y="133620"/>
            <a:ext cx="10001526" cy="587375"/>
          </a:xfrm>
        </p:spPr>
        <p:txBody>
          <a:bodyPr/>
          <a:lstStyle/>
          <a:p>
            <a:r>
              <a:rPr lang="en-US" sz="3600" cap="none" dirty="0"/>
              <a:t>Exclusion criteria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B4E6D7-6735-4EC0-A691-EE2E386A9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257" y="1172220"/>
            <a:ext cx="11569485" cy="4389120"/>
          </a:xfrm>
        </p:spPr>
        <p:txBody>
          <a:bodyPr/>
          <a:lstStyle/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Patients receiving palliative treatment</a:t>
            </a:r>
          </a:p>
          <a:p>
            <a:pPr marL="342900" indent="-342900"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Recurrent disease</a:t>
            </a: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Males and females &lt; 15 years of age</a:t>
            </a: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Prior RT to the site of sarcoma</a:t>
            </a: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Patients with distant sarcoma metastases  </a:t>
            </a:r>
          </a:p>
          <a:p>
            <a:pPr marL="342900" indent="-342900">
              <a:lnSpc>
                <a:spcPct val="107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en-US" dirty="0">
                <a:ea typeface="Times New Roman" panose="02020603050405020304" pitchFamily="18" charset="0"/>
              </a:rPr>
              <a:t>Benign pelvic bone histologies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6261F8-51D3-D644-EDCA-4807CD68BF15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52862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70156-255B-466B-BB3F-805F99BD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969" y="185567"/>
            <a:ext cx="9998921" cy="587375"/>
          </a:xfrm>
        </p:spPr>
        <p:txBody>
          <a:bodyPr/>
          <a:lstStyle/>
          <a:p>
            <a:r>
              <a:rPr lang="en-US" sz="3600" cap="none" dirty="0"/>
              <a:t>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92004-AA72-4498-9E36-E255D701F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465" y="899382"/>
            <a:ext cx="11331019" cy="4801443"/>
          </a:xfrm>
        </p:spPr>
        <p:txBody>
          <a:bodyPr/>
          <a:lstStyle/>
          <a:p>
            <a:r>
              <a:rPr lang="en-US" sz="3200" b="1" dirty="0">
                <a:solidFill>
                  <a:prstClr val="black"/>
                </a:solidFill>
                <a:latin typeface="Calibri"/>
              </a:rPr>
              <a:t>Primary End Point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US" dirty="0"/>
              <a:t>Compare the difference in change of functional QOL from pre-treatment (baseline) to 1-year post-treatment between CIRT  (Arm 1) and Surgery (Arm 2) (one-sided test for a two-sample t-test for independent means).</a:t>
            </a:r>
          </a:p>
          <a:p>
            <a:pPr lvl="1"/>
            <a:r>
              <a:rPr lang="en-US" sz="2000" dirty="0"/>
              <a:t>PROMIS 29 – physical functioning domain (4 questions)</a:t>
            </a:r>
          </a:p>
          <a:p>
            <a:pPr lvl="2"/>
            <a:r>
              <a:rPr lang="en-US" sz="2000" dirty="0"/>
              <a:t>Are you able to do chores such as vacuuming or yard work (1-5)</a:t>
            </a:r>
          </a:p>
          <a:p>
            <a:pPr lvl="2"/>
            <a:r>
              <a:rPr lang="en-US" sz="2000" dirty="0"/>
              <a:t>Are you able to go up and down stairs at a normal pace (1-5)</a:t>
            </a:r>
          </a:p>
          <a:p>
            <a:pPr lvl="2"/>
            <a:r>
              <a:rPr lang="en-US" sz="2000" dirty="0"/>
              <a:t>Are you able to go for a walk of at least 15 minutes? (1-5)</a:t>
            </a:r>
          </a:p>
          <a:p>
            <a:pPr lvl="2"/>
            <a:r>
              <a:rPr lang="en-US" sz="2000" dirty="0"/>
              <a:t>Are you able to run errands and shop? (1-5)</a:t>
            </a:r>
          </a:p>
          <a:p>
            <a:r>
              <a:rPr lang="en-US" dirty="0"/>
              <a:t>Expect an average decline of functional QOL from CIRT of 2 points while surgery will decline 4.6 points (higher than defined minimal clinically important difference [MCID]) with equal standard deviation of 4 points. </a:t>
            </a:r>
          </a:p>
          <a:p>
            <a:r>
              <a:rPr lang="en-US" dirty="0"/>
              <a:t>80% power (α = 0.05) to detect significantly improved functional QOL from CIRT over surgery with 30 patients per treatment arm.</a:t>
            </a:r>
          </a:p>
          <a:p>
            <a:pPr lvl="1"/>
            <a:endParaRPr lang="en-US" sz="1600" dirty="0"/>
          </a:p>
          <a:p>
            <a:pPr lvl="1"/>
            <a:endParaRPr lang="en-US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C42FA2-F304-7136-14AC-EDC3AFE32F75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E2DF9-609A-7091-E7DF-913E830C114E}"/>
              </a:ext>
            </a:extLst>
          </p:cNvPr>
          <p:cNvSpPr txBox="1"/>
          <p:nvPr/>
        </p:nvSpPr>
        <p:spPr>
          <a:xfrm>
            <a:off x="9686440" y="2162014"/>
            <a:ext cx="1680909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No difficulty</a:t>
            </a:r>
          </a:p>
          <a:p>
            <a:r>
              <a:rPr lang="en-US" dirty="0"/>
              <a:t>Little difficulty</a:t>
            </a:r>
          </a:p>
          <a:p>
            <a:r>
              <a:rPr lang="en-US" dirty="0"/>
              <a:t>Some difficulty</a:t>
            </a:r>
          </a:p>
          <a:p>
            <a:r>
              <a:rPr lang="en-US" dirty="0"/>
              <a:t>Much difficulty</a:t>
            </a:r>
          </a:p>
          <a:p>
            <a:r>
              <a:rPr lang="en-US" dirty="0"/>
              <a:t>Unable to do</a:t>
            </a:r>
          </a:p>
        </p:txBody>
      </p:sp>
    </p:spTree>
    <p:extLst>
      <p:ext uri="{BB962C8B-B14F-4D97-AF65-F5344CB8AC3E}">
        <p14:creationId xmlns:p14="http://schemas.microsoft.com/office/powerpoint/2010/main" val="188610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539"/>
    </mc:Choice>
    <mc:Fallback xmlns="">
      <p:transition spd="slow" advTm="48539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70156-255B-466B-BB3F-805F99BD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969" y="185567"/>
            <a:ext cx="9998921" cy="587375"/>
          </a:xfrm>
        </p:spPr>
        <p:txBody>
          <a:bodyPr/>
          <a:lstStyle/>
          <a:p>
            <a:r>
              <a:rPr lang="en-US" sz="3600" cap="none" dirty="0"/>
              <a:t>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92004-AA72-4498-9E36-E255D701F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716" y="1028278"/>
            <a:ext cx="11331019" cy="4801443"/>
          </a:xfrm>
        </p:spPr>
        <p:txBody>
          <a:bodyPr/>
          <a:lstStyle/>
          <a:p>
            <a:r>
              <a:rPr lang="en-US" sz="2800" b="1" dirty="0">
                <a:solidFill>
                  <a:prstClr val="black"/>
                </a:solidFill>
              </a:rPr>
              <a:t>Secondary End Point</a:t>
            </a:r>
            <a:r>
              <a:rPr lang="en-US" sz="2800" dirty="0">
                <a:solidFill>
                  <a:prstClr val="black"/>
                </a:solidFill>
              </a:rPr>
              <a:t>: Evaluating local control between carbon ion therapy and proton therapy at 3 years. 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Analyses of local control will be: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stratified by histology </a:t>
            </a:r>
          </a:p>
          <a:p>
            <a:pPr lvl="2"/>
            <a:r>
              <a:rPr lang="en-US" dirty="0">
                <a:solidFill>
                  <a:prstClr val="black"/>
                </a:solidFill>
              </a:rPr>
              <a:t>subset analyses (sacral chordomas vs. non-sacral chordoma histologies)  </a:t>
            </a:r>
          </a:p>
          <a:p>
            <a:pPr lvl="1"/>
            <a:r>
              <a:rPr lang="en-US" dirty="0">
                <a:solidFill>
                  <a:prstClr val="black"/>
                </a:solidFill>
              </a:rPr>
              <a:t>The proportion of patients experiencing local control at 3 years will be calculated along with 95% confidence intervals with a one-sided test for non-inferiority to be conducted between the PT and CIRT arms. </a:t>
            </a:r>
            <a:endParaRPr lang="en-US" sz="2000" dirty="0">
              <a:solidFill>
                <a:prstClr val="black"/>
              </a:solidFill>
            </a:endParaRPr>
          </a:p>
          <a:p>
            <a:r>
              <a:rPr lang="en-US" sz="2800" b="1" dirty="0">
                <a:cs typeface="Calibri" panose="020F0502020204030204" pitchFamily="34" charset="0"/>
              </a:rPr>
              <a:t>Exploratory End Point:</a:t>
            </a:r>
          </a:p>
          <a:p>
            <a:pPr lvl="1"/>
            <a:r>
              <a:rPr lang="en-US" sz="2800" dirty="0">
                <a:cs typeface="Calibri" panose="020F0502020204030204" pitchFamily="34" charset="0"/>
              </a:rPr>
              <a:t>Local control- CIRT vs surgery</a:t>
            </a:r>
          </a:p>
          <a:p>
            <a:pPr lvl="1"/>
            <a:r>
              <a:rPr lang="en-US" sz="2800" dirty="0">
                <a:cs typeface="Calibri" panose="020F0502020204030204" pitchFamily="34" charset="0"/>
              </a:rPr>
              <a:t>CTCAE Toxicities</a:t>
            </a:r>
          </a:p>
          <a:p>
            <a:pPr lvl="1"/>
            <a:r>
              <a:rPr lang="en-US" sz="2800" dirty="0">
                <a:cs typeface="Calibri" panose="020F0502020204030204" pitchFamily="34" charset="0"/>
              </a:rPr>
              <a:t>PROMIS QOL</a:t>
            </a:r>
          </a:p>
          <a:p>
            <a:pPr lvl="1"/>
            <a:r>
              <a:rPr lang="en-US" sz="2800" dirty="0">
                <a:cs typeface="Calibri" panose="020F0502020204030204" pitchFamily="34" charset="0"/>
              </a:rPr>
              <a:t>EORTC- CRC Q29 </a:t>
            </a:r>
            <a:endParaRPr lang="en-US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CCE2E3-9EB7-42F0-18BD-BE9813EA1548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980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640"/>
    </mc:Choice>
    <mc:Fallback xmlns="">
      <p:transition spd="slow" advTm="3664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1EA6E-9782-7427-0573-508ADF95C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392" y="146051"/>
            <a:ext cx="10001526" cy="587375"/>
          </a:xfrm>
        </p:spPr>
        <p:txBody>
          <a:bodyPr/>
          <a:lstStyle/>
          <a:p>
            <a:r>
              <a:rPr lang="en-US" sz="3600" cap="none" dirty="0"/>
              <a:t>Radiation Treatment -- Pragmatic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6BA1D-BDFA-AA6F-3913-83B44271D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3392" y="952500"/>
            <a:ext cx="10001526" cy="5027294"/>
          </a:xfrm>
        </p:spPr>
        <p:txBody>
          <a:bodyPr/>
          <a:lstStyle/>
          <a:p>
            <a:r>
              <a:rPr lang="en-US" sz="2800" dirty="0"/>
              <a:t>Target Volumes</a:t>
            </a:r>
          </a:p>
          <a:p>
            <a:pPr lvl="1"/>
            <a:r>
              <a:rPr lang="en-US" sz="2800" dirty="0"/>
              <a:t>Per treating institution standards</a:t>
            </a:r>
          </a:p>
          <a:p>
            <a:r>
              <a:rPr lang="en-US" sz="2800" dirty="0"/>
              <a:t>Dose-fractionation</a:t>
            </a:r>
          </a:p>
          <a:p>
            <a:pPr lvl="1"/>
            <a:r>
              <a:rPr lang="en-US" sz="2800" dirty="0"/>
              <a:t>Per treating institution standards</a:t>
            </a:r>
          </a:p>
          <a:p>
            <a:r>
              <a:rPr lang="en-US" sz="2800" dirty="0"/>
              <a:t>RBE model for CIRT (LEM, MKM, other?)</a:t>
            </a:r>
          </a:p>
          <a:p>
            <a:pPr lvl="1"/>
            <a:r>
              <a:rPr lang="en-US" sz="2800" dirty="0"/>
              <a:t>Per treating institution standards</a:t>
            </a:r>
          </a:p>
          <a:p>
            <a:pPr lvl="1"/>
            <a:endParaRPr lang="en-US" sz="2800" dirty="0"/>
          </a:p>
          <a:p>
            <a:r>
              <a:rPr lang="en-US" sz="2800" dirty="0"/>
              <a:t>Plan to collect DICOM files of the RT plans centrally after completion of treatment and will review retrospectively</a:t>
            </a:r>
          </a:p>
          <a:p>
            <a:pPr lvl="1"/>
            <a:endParaRPr lang="en-US" sz="2800" dirty="0"/>
          </a:p>
          <a:p>
            <a:endParaRPr lang="en-US" sz="2800" dirty="0"/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237669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8208B-DB3C-E0A1-1B3A-D84BF15A6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635" y="148950"/>
            <a:ext cx="10001526" cy="587375"/>
          </a:xfrm>
        </p:spPr>
        <p:txBody>
          <a:bodyPr/>
          <a:lstStyle/>
          <a:p>
            <a:r>
              <a:rPr lang="en-US" sz="3600" cap="none" dirty="0"/>
              <a:t>Trial Infrastructure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14751-0566-41CF-8A5A-FD0BF6CD6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531" y="955244"/>
            <a:ext cx="11550977" cy="4389120"/>
          </a:xfrm>
        </p:spPr>
        <p:txBody>
          <a:bodyPr/>
          <a:lstStyle/>
          <a:p>
            <a:r>
              <a:rPr lang="en-US" sz="2800" dirty="0"/>
              <a:t>Funding from MCF &amp; MCE Cancer Center</a:t>
            </a:r>
          </a:p>
          <a:p>
            <a:r>
              <a:rPr lang="en-US" sz="2800" dirty="0"/>
              <a:t>MC research is overseeing patients treated at MCF, MCA, MCR</a:t>
            </a:r>
          </a:p>
          <a:p>
            <a:r>
              <a:rPr lang="en-US" sz="2800" dirty="0"/>
              <a:t>Contracted with a Clinical Research Organization (CRO)- ICON</a:t>
            </a:r>
          </a:p>
          <a:p>
            <a:pPr lvl="1"/>
            <a:r>
              <a:rPr lang="en-US" sz="2800" dirty="0"/>
              <a:t>Provide administrative support for opening the trials at centers in Europe &amp; Asia</a:t>
            </a:r>
          </a:p>
          <a:p>
            <a:r>
              <a:rPr lang="en-US" sz="2800" dirty="0"/>
              <a:t>Paying case-based rate to the institutions for enrolling patients</a:t>
            </a:r>
          </a:p>
          <a:p>
            <a:r>
              <a:rPr lang="en-US" sz="2800" dirty="0"/>
              <a:t>Redcap database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0578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5E69-4800-B605-65B5-151971806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392" y="129071"/>
            <a:ext cx="10001526" cy="587375"/>
          </a:xfrm>
        </p:spPr>
        <p:txBody>
          <a:bodyPr/>
          <a:lstStyle/>
          <a:p>
            <a:r>
              <a:rPr lang="en-US" sz="3600" cap="none" dirty="0"/>
              <a:t>Prosper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73BE-8079-C6E7-5722-99888BB32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3392" y="1104899"/>
            <a:ext cx="10001526" cy="4389120"/>
          </a:xfrm>
        </p:spPr>
        <p:txBody>
          <a:bodyPr/>
          <a:lstStyle/>
          <a:p>
            <a:r>
              <a:rPr lang="en-US" sz="2800" dirty="0"/>
              <a:t>January 20, 2022- MCF opened trial</a:t>
            </a:r>
          </a:p>
          <a:p>
            <a:r>
              <a:rPr lang="en-US" sz="2800" dirty="0"/>
              <a:t>February 14, 2022- MCA opened trial</a:t>
            </a:r>
          </a:p>
          <a:p>
            <a:r>
              <a:rPr lang="en-US" sz="2800" dirty="0"/>
              <a:t>June 1, 2022- MCR opened trial</a:t>
            </a:r>
          </a:p>
          <a:p>
            <a:r>
              <a:rPr lang="en-US" sz="2800" dirty="0"/>
              <a:t>May 2023- First patient enrolled (MCF- surgery)</a:t>
            </a:r>
          </a:p>
          <a:p>
            <a:r>
              <a:rPr lang="en-US" sz="2800" dirty="0"/>
              <a:t>September 2023- Open at European and Japan sites</a:t>
            </a:r>
          </a:p>
          <a:p>
            <a:r>
              <a:rPr lang="en-US" sz="2800" dirty="0"/>
              <a:t>Finish accrual 2026 to all 3 arms</a:t>
            </a:r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224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0BC7065-527A-3A1D-E953-53B569434062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CF090B-D2AB-46C3-A734-32AED8EBE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726" y="168931"/>
            <a:ext cx="10697247" cy="587375"/>
          </a:xfrm>
        </p:spPr>
        <p:txBody>
          <a:bodyPr/>
          <a:lstStyle/>
          <a:p>
            <a:r>
              <a:rPr lang="en-US" sz="3600" cap="none" dirty="0">
                <a:cs typeface="Calibri" panose="020F0502020204030204" pitchFamily="34" charset="0"/>
              </a:rPr>
              <a:t>Why is the US interested in CIRT?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6AA4E3-A1E6-E81D-B66D-6D23E3E94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" y="917130"/>
            <a:ext cx="11396267" cy="552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06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56"/>
    </mc:Choice>
    <mc:Fallback xmlns="">
      <p:transition spd="slow" advTm="25256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B1D19-80E9-FFF8-D06C-6C1CF92AF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392" y="148950"/>
            <a:ext cx="10001526" cy="587375"/>
          </a:xfrm>
        </p:spPr>
        <p:txBody>
          <a:bodyPr/>
          <a:lstStyle/>
          <a:p>
            <a:r>
              <a:rPr lang="en-US" sz="3600" cap="none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FE1AA-70E7-B43E-AA18-5B81AE4D0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3392" y="1361439"/>
            <a:ext cx="10001526" cy="4170679"/>
          </a:xfrm>
        </p:spPr>
        <p:txBody>
          <a:bodyPr/>
          <a:lstStyle/>
          <a:p>
            <a:r>
              <a:rPr lang="en-US" sz="2800" dirty="0"/>
              <a:t>Rare tumor trials can be difficult to accrue </a:t>
            </a:r>
          </a:p>
          <a:p>
            <a:r>
              <a:rPr lang="en-US" sz="2800" dirty="0"/>
              <a:t>International trials are challenging administratively</a:t>
            </a:r>
          </a:p>
          <a:p>
            <a:r>
              <a:rPr lang="en-US" sz="2800" dirty="0"/>
              <a:t>Value of a CRO for research assistance?</a:t>
            </a:r>
          </a:p>
          <a:p>
            <a:r>
              <a:rPr lang="en-US" sz="2800" dirty="0"/>
              <a:t>CIRT RBE model (LEM vs MKM)</a:t>
            </a:r>
          </a:p>
          <a:p>
            <a:r>
              <a:rPr lang="en-US" sz="2800" dirty="0"/>
              <a:t>Surgical patients likely have smaller, less invasive tumors</a:t>
            </a:r>
          </a:p>
        </p:txBody>
      </p:sp>
    </p:spTree>
    <p:extLst>
      <p:ext uri="{BB962C8B-B14F-4D97-AF65-F5344CB8AC3E}">
        <p14:creationId xmlns:p14="http://schemas.microsoft.com/office/powerpoint/2010/main" val="26029071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06/07/2023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31</a:t>
            </a:fld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90AC6B-BA9D-BAA8-8DEF-199B0E4E9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75" y="874939"/>
            <a:ext cx="10386568" cy="46695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AE35C4-7E8D-AAC9-5EBB-2F6A4E105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392" y="148950"/>
            <a:ext cx="10001526" cy="587375"/>
          </a:xfrm>
        </p:spPr>
        <p:txBody>
          <a:bodyPr/>
          <a:lstStyle/>
          <a:p>
            <a:r>
              <a:rPr lang="en-US" sz="3600" cap="none" dirty="0"/>
              <a:t>Successes</a:t>
            </a:r>
          </a:p>
        </p:txBody>
      </p:sp>
    </p:spTree>
    <p:extLst>
      <p:ext uri="{BB962C8B-B14F-4D97-AF65-F5344CB8AC3E}">
        <p14:creationId xmlns:p14="http://schemas.microsoft.com/office/powerpoint/2010/main" val="41222307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DB017-F3A2-4942-A840-E0086528C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295" y="83688"/>
            <a:ext cx="11073409" cy="1450757"/>
          </a:xfrm>
        </p:spPr>
        <p:txBody>
          <a:bodyPr>
            <a:normAutofit/>
          </a:bodyPr>
          <a:lstStyle/>
          <a:p>
            <a:r>
              <a:rPr lang="en-US" sz="3600" b="1" dirty="0"/>
              <a:t>Thanks!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188622-7CDE-B456-5C5A-B2D21BA99F8F}"/>
              </a:ext>
            </a:extLst>
          </p:cNvPr>
          <p:cNvSpPr txBox="1"/>
          <p:nvPr/>
        </p:nvSpPr>
        <p:spPr>
          <a:xfrm>
            <a:off x="2992627" y="660577"/>
            <a:ext cx="20717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2000" b="1" dirty="0">
                <a:solidFill>
                  <a:srgbClr val="000000"/>
                </a:solidFill>
                <a:latin typeface="Arial"/>
              </a:rPr>
              <a:t>QST Hospital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Reiko Imai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Shigeru Yamada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CCF029-21C8-7D0E-D5F7-D1B0AEF651BF}"/>
              </a:ext>
            </a:extLst>
          </p:cNvPr>
          <p:cNvSpPr txBox="1"/>
          <p:nvPr/>
        </p:nvSpPr>
        <p:spPr>
          <a:xfrm>
            <a:off x="8673395" y="656518"/>
            <a:ext cx="24368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2000" b="1" dirty="0">
                <a:solidFill>
                  <a:srgbClr val="000000"/>
                </a:solidFill>
                <a:latin typeface="Arial"/>
              </a:rPr>
              <a:t>CNAO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Maria Rosaria Fiore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Ester </a:t>
            </a:r>
            <a:r>
              <a:rPr lang="en-US" sz="2000" dirty="0" err="1">
                <a:solidFill>
                  <a:srgbClr val="000000"/>
                </a:solidFill>
                <a:latin typeface="Arial"/>
              </a:rPr>
              <a:t>Orlandi</a:t>
            </a:r>
            <a:endParaRPr lang="en-US" sz="2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4092E4-D1F0-BAB2-DF8C-5949EE53AE96}"/>
              </a:ext>
            </a:extLst>
          </p:cNvPr>
          <p:cNvSpPr txBox="1"/>
          <p:nvPr/>
        </p:nvSpPr>
        <p:spPr>
          <a:xfrm>
            <a:off x="8673395" y="2015720"/>
            <a:ext cx="227818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2000" b="1" dirty="0">
                <a:solidFill>
                  <a:srgbClr val="000000"/>
                </a:solidFill>
                <a:latin typeface="Arial"/>
              </a:rPr>
              <a:t>MCR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Ivy Peterson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Matt Houdek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Pete Rose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Michael Haddock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Robert Foote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Eric Welch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Mohammad Karim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Anita Mahajan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Nadia Laack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AA2B4A-4514-1E74-EA5C-58ED95A5C791}"/>
              </a:ext>
            </a:extLst>
          </p:cNvPr>
          <p:cNvSpPr txBox="1"/>
          <p:nvPr/>
        </p:nvSpPr>
        <p:spPr>
          <a:xfrm>
            <a:off x="1385601" y="3315159"/>
            <a:ext cx="19383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2000" b="1" dirty="0">
                <a:solidFill>
                  <a:srgbClr val="000000"/>
                </a:solidFill>
                <a:latin typeface="Arial"/>
              </a:rPr>
              <a:t>MCA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Jon Ashman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Krista Goulding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Safia Ahmed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45B7AC-5CA4-7FB1-D15A-45DE5F5842DD}"/>
              </a:ext>
            </a:extLst>
          </p:cNvPr>
          <p:cNvSpPr txBox="1"/>
          <p:nvPr/>
        </p:nvSpPr>
        <p:spPr>
          <a:xfrm>
            <a:off x="4813786" y="3361325"/>
            <a:ext cx="199445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2000" b="1" dirty="0">
                <a:solidFill>
                  <a:srgbClr val="000000"/>
                </a:solidFill>
                <a:latin typeface="Arial"/>
              </a:rPr>
              <a:t>MCF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Ben Wilke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Byron May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Mike Rutenberg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Anna Harrell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Laura Vallow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Steven Attia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Chris Beltran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A3E840-CA39-EB5B-4A58-D2C612590674}"/>
              </a:ext>
            </a:extLst>
          </p:cNvPr>
          <p:cNvSpPr txBox="1"/>
          <p:nvPr/>
        </p:nvSpPr>
        <p:spPr>
          <a:xfrm>
            <a:off x="1467851" y="1987868"/>
            <a:ext cx="15247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2000" b="1" dirty="0">
                <a:solidFill>
                  <a:srgbClr val="000000"/>
                </a:solidFill>
                <a:latin typeface="Arial"/>
              </a:rPr>
              <a:t>SPHIC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Qing Zhang</a:t>
            </a:r>
          </a:p>
          <a:p>
            <a:pPr defTabSz="1218987"/>
            <a:r>
              <a:rPr lang="en-US" sz="2000" dirty="0" err="1">
                <a:solidFill>
                  <a:srgbClr val="000000"/>
                </a:solidFill>
                <a:latin typeface="Arial"/>
              </a:rPr>
              <a:t>Cihang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 Bao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4D7C43-CE7C-40C1-3BF6-483F702CDEE8}"/>
              </a:ext>
            </a:extLst>
          </p:cNvPr>
          <p:cNvSpPr txBox="1"/>
          <p:nvPr/>
        </p:nvSpPr>
        <p:spPr>
          <a:xfrm>
            <a:off x="5904766" y="656517"/>
            <a:ext cx="16818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2000" b="1" dirty="0" err="1">
                <a:solidFill>
                  <a:srgbClr val="000000"/>
                </a:solidFill>
                <a:latin typeface="Arial"/>
              </a:rPr>
              <a:t>MedAustron</a:t>
            </a:r>
            <a:endParaRPr lang="en-US" sz="2000" b="1" dirty="0">
              <a:solidFill>
                <a:srgbClr val="000000"/>
              </a:solidFill>
              <a:latin typeface="Arial"/>
            </a:endParaRP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Eugen Hug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Piero Fossati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A1E883-C6BB-E7DC-B560-FDE6F67F5E55}"/>
              </a:ext>
            </a:extLst>
          </p:cNvPr>
          <p:cNvSpPr txBox="1"/>
          <p:nvPr/>
        </p:nvSpPr>
        <p:spPr>
          <a:xfrm>
            <a:off x="4338471" y="2033240"/>
            <a:ext cx="31325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987"/>
            <a:r>
              <a:rPr lang="en-US" sz="2000" b="1" dirty="0">
                <a:solidFill>
                  <a:srgbClr val="000000"/>
                </a:solidFill>
                <a:latin typeface="Arial"/>
              </a:rPr>
              <a:t>University of Heidelberg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Juergen Debus</a:t>
            </a:r>
          </a:p>
          <a:p>
            <a:pPr defTabSz="1218987"/>
            <a:r>
              <a:rPr lang="en-US" sz="2000" dirty="0">
                <a:solidFill>
                  <a:srgbClr val="000000"/>
                </a:solidFill>
                <a:latin typeface="Arial"/>
              </a:rPr>
              <a:t>Katharina Seidensaal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93F961-1D4C-DCC8-E938-12EA4E3422F7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131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2"/>
    </mc:Choice>
    <mc:Fallback xmlns="">
      <p:transition spd="slow" advTm="3202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22F6B2-A4AB-4FE1-9CF2-8F6CA955B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726" y="659876"/>
            <a:ext cx="6694380" cy="619812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0BC7065-527A-3A1D-E953-53B569434062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 descr="A picture containing outdoor, building, grass, sky&#10;&#10;Description automatically generated">
            <a:extLst>
              <a:ext uri="{FF2B5EF4-FFF2-40B4-BE49-F238E27FC236}">
                <a16:creationId xmlns:a16="http://schemas.microsoft.com/office/drawing/2014/main" id="{5368425E-2EBD-E37A-7B9F-85D2DFA18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989" y="3036780"/>
            <a:ext cx="6104439" cy="34415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A3A5BF-9BDC-6A66-0496-4E48AB12DA70}"/>
              </a:ext>
            </a:extLst>
          </p:cNvPr>
          <p:cNvSpPr txBox="1"/>
          <p:nvPr/>
        </p:nvSpPr>
        <p:spPr>
          <a:xfrm>
            <a:off x="4321916" y="2185614"/>
            <a:ext cx="23671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cap="none" dirty="0">
                <a:cs typeface="Calibri" panose="020F0502020204030204" pitchFamily="34" charset="0"/>
              </a:rPr>
              <a:t>November 19, 2019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CF090B-D2AB-46C3-A734-32AED8EBE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726" y="168931"/>
            <a:ext cx="10697247" cy="587375"/>
          </a:xfrm>
        </p:spPr>
        <p:txBody>
          <a:bodyPr/>
          <a:lstStyle/>
          <a:p>
            <a:r>
              <a:rPr lang="en-US" sz="3600" cap="none" dirty="0">
                <a:cs typeface="Calibri" panose="020F0502020204030204" pitchFamily="34" charset="0"/>
              </a:rPr>
              <a:t>Why is the US interested in CIRT?</a:t>
            </a:r>
          </a:p>
        </p:txBody>
      </p:sp>
    </p:spTree>
    <p:extLst>
      <p:ext uri="{BB962C8B-B14F-4D97-AF65-F5344CB8AC3E}">
        <p14:creationId xmlns:p14="http://schemas.microsoft.com/office/powerpoint/2010/main" val="131363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56"/>
    </mc:Choice>
    <mc:Fallback xmlns="">
      <p:transition spd="slow" advTm="2525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22F6B2-A4AB-4FE1-9CF2-8F6CA955B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726" y="659876"/>
            <a:ext cx="6694380" cy="619812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0BC7065-527A-3A1D-E953-53B569434062}"/>
              </a:ext>
            </a:extLst>
          </p:cNvPr>
          <p:cNvSpPr/>
          <p:nvPr/>
        </p:nvSpPr>
        <p:spPr>
          <a:xfrm>
            <a:off x="9249284" y="6678892"/>
            <a:ext cx="2846895" cy="122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87"/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 descr="A picture containing outdoor, building, grass, sky&#10;&#10;Description automatically generated">
            <a:extLst>
              <a:ext uri="{FF2B5EF4-FFF2-40B4-BE49-F238E27FC236}">
                <a16:creationId xmlns:a16="http://schemas.microsoft.com/office/drawing/2014/main" id="{5368425E-2EBD-E37A-7B9F-85D2DFA18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989" y="3036780"/>
            <a:ext cx="6104439" cy="3441512"/>
          </a:xfrm>
          <a:prstGeom prst="rect">
            <a:avLst/>
          </a:prstGeom>
        </p:spPr>
      </p:pic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BA0755A-C941-824E-73C2-A326B76F11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5973386"/>
              </p:ext>
            </p:extLst>
          </p:nvPr>
        </p:nvGraphicFramePr>
        <p:xfrm>
          <a:off x="8146613" y="1350642"/>
          <a:ext cx="3836550" cy="3372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FA3A5BF-9BDC-6A66-0496-4E48AB12DA70}"/>
              </a:ext>
            </a:extLst>
          </p:cNvPr>
          <p:cNvSpPr txBox="1"/>
          <p:nvPr/>
        </p:nvSpPr>
        <p:spPr>
          <a:xfrm>
            <a:off x="4321916" y="2185614"/>
            <a:ext cx="23671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cap="none" dirty="0">
                <a:cs typeface="Calibri" panose="020F0502020204030204" pitchFamily="34" charset="0"/>
              </a:rPr>
              <a:t>November 19, 2019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CF090B-D2AB-46C3-A734-32AED8EBE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726" y="168931"/>
            <a:ext cx="10697247" cy="587375"/>
          </a:xfrm>
        </p:spPr>
        <p:txBody>
          <a:bodyPr/>
          <a:lstStyle/>
          <a:p>
            <a:r>
              <a:rPr lang="en-US" sz="3600" cap="none" dirty="0">
                <a:cs typeface="Calibri" panose="020F0502020204030204" pitchFamily="34" charset="0"/>
              </a:rPr>
              <a:t>Why is the US interested in CIRT?</a:t>
            </a:r>
          </a:p>
        </p:txBody>
      </p:sp>
    </p:spTree>
    <p:extLst>
      <p:ext uri="{BB962C8B-B14F-4D97-AF65-F5344CB8AC3E}">
        <p14:creationId xmlns:p14="http://schemas.microsoft.com/office/powerpoint/2010/main" val="319238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56"/>
    </mc:Choice>
    <mc:Fallback xmlns="">
      <p:transition spd="slow" advTm="2525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3D86E-1C20-4633-F029-B8DEA2DB0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958" y="133032"/>
            <a:ext cx="10001526" cy="587375"/>
          </a:xfrm>
        </p:spPr>
        <p:txBody>
          <a:bodyPr/>
          <a:lstStyle/>
          <a:p>
            <a:r>
              <a:rPr lang="en-US" sz="3600" cap="none" dirty="0"/>
              <a:t>Integrated Oncology Building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5C3E30-5525-BBD2-289D-33C1B36DA8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76" t="716" b="-1"/>
          <a:stretch/>
        </p:blipFill>
        <p:spPr>
          <a:xfrm>
            <a:off x="2111643" y="1209810"/>
            <a:ext cx="7968713" cy="443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19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erial view of a construction site&#10;&#10;Description automatically generated with low confidence">
            <a:extLst>
              <a:ext uri="{FF2B5EF4-FFF2-40B4-BE49-F238E27FC236}">
                <a16:creationId xmlns:a16="http://schemas.microsoft.com/office/drawing/2014/main" id="{15B4D2D3-F065-56EB-5619-41F9841F1D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5" r="-10755"/>
          <a:stretch/>
        </p:blipFill>
        <p:spPr>
          <a:xfrm>
            <a:off x="1502633" y="0"/>
            <a:ext cx="10382250" cy="67566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486E4B-A058-DCCB-4519-B88F124927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2000"/>
          </a:blip>
          <a:srcRect l="2376" t="716" b="-1"/>
          <a:stretch/>
        </p:blipFill>
        <p:spPr>
          <a:xfrm>
            <a:off x="3261676" y="101378"/>
            <a:ext cx="4873658" cy="257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97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erial view of a construction site&#10;&#10;Description automatically generated with low confidence">
            <a:extLst>
              <a:ext uri="{FF2B5EF4-FFF2-40B4-BE49-F238E27FC236}">
                <a16:creationId xmlns:a16="http://schemas.microsoft.com/office/drawing/2014/main" id="{15B4D2D3-F065-56EB-5619-41F9841F1D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5" r="-10755"/>
          <a:stretch/>
        </p:blipFill>
        <p:spPr>
          <a:xfrm>
            <a:off x="1502633" y="0"/>
            <a:ext cx="10382250" cy="67566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486E4B-A058-DCCB-4519-B88F124927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0"/>
          </a:blip>
          <a:srcRect l="2376" t="716" b="-1"/>
          <a:stretch/>
        </p:blipFill>
        <p:spPr>
          <a:xfrm>
            <a:off x="3261676" y="101378"/>
            <a:ext cx="4873658" cy="257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177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erial view of a construction site&#10;&#10;Description automatically generated with low confidence">
            <a:extLst>
              <a:ext uri="{FF2B5EF4-FFF2-40B4-BE49-F238E27FC236}">
                <a16:creationId xmlns:a16="http://schemas.microsoft.com/office/drawing/2014/main" id="{15B4D2D3-F065-56EB-5619-41F9841F1D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5" r="-10755"/>
          <a:stretch/>
        </p:blipFill>
        <p:spPr>
          <a:xfrm>
            <a:off x="1502633" y="0"/>
            <a:ext cx="10382250" cy="67566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486E4B-A058-DCCB-4519-B88F124927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0"/>
          </a:blip>
          <a:srcRect l="2376" t="716" b="-1"/>
          <a:stretch/>
        </p:blipFill>
        <p:spPr>
          <a:xfrm>
            <a:off x="3261676" y="101378"/>
            <a:ext cx="4873658" cy="2577952"/>
          </a:xfrm>
          <a:prstGeom prst="rect">
            <a:avLst/>
          </a:prstGeom>
        </p:spPr>
      </p:pic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64D6DCD1-113A-2110-4F5D-7E0C3FC9BA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alphaModFix amt="84000"/>
          </a:blip>
          <a:srcRect r="64207"/>
          <a:stretch/>
        </p:blipFill>
        <p:spPr>
          <a:xfrm>
            <a:off x="602622" y="101378"/>
            <a:ext cx="2659054" cy="25779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05D5E8-7014-75E7-5628-6C3F78B488D1}"/>
              </a:ext>
            </a:extLst>
          </p:cNvPr>
          <p:cNvSpPr txBox="1"/>
          <p:nvPr/>
        </p:nvSpPr>
        <p:spPr>
          <a:xfrm>
            <a:off x="472454" y="367748"/>
            <a:ext cx="2919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Future CIRT Gantries?</a:t>
            </a:r>
          </a:p>
        </p:txBody>
      </p:sp>
    </p:spTree>
    <p:extLst>
      <p:ext uri="{BB962C8B-B14F-4D97-AF65-F5344CB8AC3E}">
        <p14:creationId xmlns:p14="http://schemas.microsoft.com/office/powerpoint/2010/main" val="280443696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2020_MC_White (12-28-2020)">
  <a:themeElements>
    <a:clrScheme name="2020_MC_White">
      <a:dk1>
        <a:srgbClr val="FFFFFF"/>
      </a:dk1>
      <a:lt1>
        <a:srgbClr val="000000"/>
      </a:lt1>
      <a:dk2>
        <a:srgbClr val="D2D2D2"/>
      </a:dk2>
      <a:lt2>
        <a:srgbClr val="0057B8"/>
      </a:lt2>
      <a:accent1>
        <a:srgbClr val="009CDE"/>
      </a:accent1>
      <a:accent2>
        <a:srgbClr val="0057B8"/>
      </a:accent2>
      <a:accent3>
        <a:srgbClr val="00873E"/>
      </a:accent3>
      <a:accent4>
        <a:srgbClr val="8246AF"/>
      </a:accent4>
      <a:accent5>
        <a:srgbClr val="FE5000"/>
      </a:accent5>
      <a:accent6>
        <a:srgbClr val="FFC845"/>
      </a:accent6>
      <a:hlink>
        <a:srgbClr val="009CDE"/>
      </a:hlink>
      <a:folHlink>
        <a:srgbClr val="A8A8A8"/>
      </a:folHlink>
    </a:clrScheme>
    <a:fontScheme name="mc-white-widescre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mc-white-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0_MC_White (9-20-2021).pptx" id="{8725D89F-A5CE-45B9-83E6-5312AD892217}" vid="{A444E8F4-F276-42CB-B36F-2102C455E728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6f102a1-ddd3-4350-a830-d3f9d787823b" xsi:nil="true"/>
  </documentManagement>
</p:properties>
</file>

<file path=customXml/item2.xml><?xml version="1.0" encoding="utf-8"?>
<TemplafySlideFormConfiguration><![CDATA[{"formFields":[],"formDataEntries":[]}]]></TemplafySlideFormConfiguration>
</file>

<file path=customXml/item3.xml><?xml version="1.0" encoding="utf-8"?>
<TemplafySlideTemplateConfiguration><![CDATA[{"slideVersion":1,"isValidatorEnabled":false,"isLocked":false,"elementsMetadata":[],"slideId":"637565204550342662","enableDocumentContentUpdater":false,"version":"2.0"}]]></TemplafySlideTemplateConfiguration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F970A4F7A170478315EBF7FD9C3FBA" ma:contentTypeVersion="8" ma:contentTypeDescription="Create a new document." ma:contentTypeScope="" ma:versionID="7997eea580679da6b5131bb9eacb38bd">
  <xsd:schema xmlns:xsd="http://www.w3.org/2001/XMLSchema" xmlns:xs="http://www.w3.org/2001/XMLSchema" xmlns:p="http://schemas.microsoft.com/office/2006/metadata/properties" xmlns:ns3="26f102a1-ddd3-4350-a830-d3f9d787823b" xmlns:ns4="a0485613-843a-42e2-ba14-96691568fc31" targetNamespace="http://schemas.microsoft.com/office/2006/metadata/properties" ma:root="true" ma:fieldsID="16a961278e8d046ae55ad0a45c243421" ns3:_="" ns4:_="">
    <xsd:import namespace="26f102a1-ddd3-4350-a830-d3f9d787823b"/>
    <xsd:import namespace="a0485613-843a-42e2-ba14-96691568fc3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102a1-ddd3-4350-a830-d3f9d78782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485613-843a-42e2-ba14-96691568fc3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7D80CA-E51B-4B79-B515-A2C198AA4B7C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openxmlformats.org/package/2006/metadata/core-properties"/>
    <ds:schemaRef ds:uri="a0485613-843a-42e2-ba14-96691568fc31"/>
    <ds:schemaRef ds:uri="26f102a1-ddd3-4350-a830-d3f9d787823b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547B1E9-A502-4814-A1E6-0FADF69EE359}">
  <ds:schemaRefs/>
</ds:datastoreItem>
</file>

<file path=customXml/itemProps3.xml><?xml version="1.0" encoding="utf-8"?>
<ds:datastoreItem xmlns:ds="http://schemas.openxmlformats.org/officeDocument/2006/customXml" ds:itemID="{19835D70-D49C-4B19-BEDC-7AACF70869D5}">
  <ds:schemaRefs/>
</ds:datastoreItem>
</file>

<file path=customXml/itemProps4.xml><?xml version="1.0" encoding="utf-8"?>
<ds:datastoreItem xmlns:ds="http://schemas.openxmlformats.org/officeDocument/2006/customXml" ds:itemID="{4F2BDE5E-E0B8-4BB8-9D6F-15C28AEE5016}">
  <ds:schemaRefs>
    <ds:schemaRef ds:uri="26f102a1-ddd3-4350-a830-d3f9d787823b"/>
    <ds:schemaRef ds:uri="a0485613-843a-42e2-ba14-96691568fc3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5.xml><?xml version="1.0" encoding="utf-8"?>
<ds:datastoreItem xmlns:ds="http://schemas.openxmlformats.org/officeDocument/2006/customXml" ds:itemID="{B0B4066C-4C78-44FD-AFFF-77263238C623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a25fff9c-3f63-4fb2-9a8a-d9bdd0321f9a}" enabled="0" method="" siteId="{a25fff9c-3f63-4fb2-9a8a-d9bdd0321f9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1279</TotalTime>
  <Words>1552</Words>
  <Application>Microsoft Office PowerPoint</Application>
  <PresentationFormat>Widescreen</PresentationFormat>
  <Paragraphs>282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Arial Narrow</vt:lpstr>
      <vt:lpstr>Calibri</vt:lpstr>
      <vt:lpstr>Calibri Light</vt:lpstr>
      <vt:lpstr>Symbol</vt:lpstr>
      <vt:lpstr>Retrospettivo</vt:lpstr>
      <vt:lpstr>2020_MC_White (12-28-2020)</vt:lpstr>
      <vt:lpstr> PROSPER Study:  A Comparative Effectiveness Trial of Surgery, Carbon Ion Radiotherapy, and Proton Therapy for Pelvic Sarcomas involving the Bone </vt:lpstr>
      <vt:lpstr>Disclosures</vt:lpstr>
      <vt:lpstr>Why is the US interested in CIRT?</vt:lpstr>
      <vt:lpstr>Why is the US interested in CIRT?</vt:lpstr>
      <vt:lpstr>Why is the US interested in CIRT?</vt:lpstr>
      <vt:lpstr>Integrated Oncology Building</vt:lpstr>
      <vt:lpstr>PowerPoint Presentation</vt:lpstr>
      <vt:lpstr>PowerPoint Presentation</vt:lpstr>
      <vt:lpstr>PowerPoint Presentation</vt:lpstr>
      <vt:lpstr>Why a Clinical Trial on CIRT prior to 2027?</vt:lpstr>
      <vt:lpstr>Clinical Trial 1.0- Pre-COVID</vt:lpstr>
      <vt:lpstr>Clinical Trial 2.0- COVID era</vt:lpstr>
      <vt:lpstr>Clinical trial 2.0- What disease site?</vt:lpstr>
      <vt:lpstr>CIRT in pelvic bone sarcomas</vt:lpstr>
      <vt:lpstr>CIRT in Bone Sarcomas</vt:lpstr>
      <vt:lpstr>What Clinical Trial Design?</vt:lpstr>
      <vt:lpstr>CIRT &gt; surgery in pelvic chondrosarcoma</vt:lpstr>
      <vt:lpstr>CIRT &gt; Surgery or XRT in Sacral Chordoma</vt:lpstr>
      <vt:lpstr>Carbon Trial in Bone Sarcoma</vt:lpstr>
      <vt:lpstr>How to ensure patients and centers will enroll?</vt:lpstr>
      <vt:lpstr>Background- Carbon Trial</vt:lpstr>
      <vt:lpstr>PowerPoint Presentation</vt:lpstr>
      <vt:lpstr>Inclusion criteria</vt:lpstr>
      <vt:lpstr>Exclusion criteria</vt:lpstr>
      <vt:lpstr>Statistics</vt:lpstr>
      <vt:lpstr>Statistics</vt:lpstr>
      <vt:lpstr>Radiation Treatment -- Pragmatic</vt:lpstr>
      <vt:lpstr>Trial Infrastructure</vt:lpstr>
      <vt:lpstr>Prosper Timeline</vt:lpstr>
      <vt:lpstr>Challenges</vt:lpstr>
      <vt:lpstr>Successes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Hoppe, Brad S., M.D., M.P.H.</cp:lastModifiedBy>
  <cp:revision>18</cp:revision>
  <dcterms:created xsi:type="dcterms:W3CDTF">2021-02-25T08:52:29Z</dcterms:created>
  <dcterms:modified xsi:type="dcterms:W3CDTF">2023-07-07T01:16:23Z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0x0101005EF970A4F7A170478315EBF7FD9C3FBA</vt:lpwstr>
  </property>
</Properties>
</file>