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.xml" ContentType="application/vnd.openxmlformats-officedocument.presentationml.tags+xml"/>
  <Override PartName="/ppt/notesSlides/notesSlide11.xml" ContentType="application/vnd.openxmlformats-officedocument.presentationml.notesSlide+xml"/>
  <Override PartName="/ppt/tags/tag3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4.xml" ContentType="application/vnd.openxmlformats-officedocument.presentationml.tags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6"/>
  </p:notesMasterIdLst>
  <p:sldIdLst>
    <p:sldId id="366" r:id="rId3"/>
    <p:sldId id="257" r:id="rId4"/>
    <p:sldId id="258" r:id="rId5"/>
    <p:sldId id="259" r:id="rId6"/>
    <p:sldId id="260" r:id="rId7"/>
    <p:sldId id="327" r:id="rId8"/>
    <p:sldId id="261" r:id="rId9"/>
    <p:sldId id="262" r:id="rId10"/>
    <p:sldId id="263" r:id="rId11"/>
    <p:sldId id="264" r:id="rId12"/>
    <p:sldId id="265" r:id="rId13"/>
    <p:sldId id="266" r:id="rId14"/>
    <p:sldId id="285" r:id="rId15"/>
    <p:sldId id="284" r:id="rId16"/>
    <p:sldId id="286" r:id="rId17"/>
    <p:sldId id="268" r:id="rId18"/>
    <p:sldId id="276" r:id="rId19"/>
    <p:sldId id="328" r:id="rId20"/>
    <p:sldId id="274" r:id="rId21"/>
    <p:sldId id="275" r:id="rId22"/>
    <p:sldId id="269" r:id="rId23"/>
    <p:sldId id="271" r:id="rId24"/>
    <p:sldId id="272" r:id="rId25"/>
    <p:sldId id="273" r:id="rId26"/>
    <p:sldId id="270" r:id="rId27"/>
    <p:sldId id="277" r:id="rId28"/>
    <p:sldId id="329" r:id="rId29"/>
    <p:sldId id="278" r:id="rId30"/>
    <p:sldId id="279" r:id="rId31"/>
    <p:sldId id="280" r:id="rId32"/>
    <p:sldId id="281" r:id="rId33"/>
    <p:sldId id="282" r:id="rId34"/>
    <p:sldId id="283" r:id="rId3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333771-620F-4E41-B6AE-67A6BDF0D37B}" type="datetimeFigureOut">
              <a:rPr lang="de-AT" smtClean="0"/>
              <a:t>04.07.2023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DB6BE2-A1A0-4CD1-8E54-9B010B8AEF4C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49982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6C33B3-4D68-4CFA-BDC2-5B2466B90D1E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22DFE-564B-46EE-917F-C46505E7B551}" type="slidenum">
              <a:rPr lang="de-AT" smtClean="0"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344112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78C68-AC55-444E-8775-E67ECE4830A0}" type="slidenum">
              <a:rPr lang="de-AT" smtClean="0"/>
              <a:t>19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198415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DB6BE2-A1A0-4CD1-8E54-9B010B8AEF4C}" type="slidenum">
              <a:rPr lang="de-AT" smtClean="0"/>
              <a:t>21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894006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34DD7-A345-40F4-B2A9-25E8CF7E3273}" type="slidenum">
              <a:rPr lang="de-AT" smtClean="0"/>
              <a:t>22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914814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DB6BE2-A1A0-4CD1-8E54-9B010B8AEF4C}" type="slidenum">
              <a:rPr lang="de-AT" smtClean="0"/>
              <a:t>24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124521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34DD7-A345-40F4-B2A9-25E8CF7E3273}" type="slidenum">
              <a:rPr lang="de-AT" smtClean="0"/>
              <a:t>25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132525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34DD7-A345-40F4-B2A9-25E8CF7E3273}" type="slidenum">
              <a:rPr lang="de-AT" smtClean="0"/>
              <a:t>26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845632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DB6BE2-A1A0-4CD1-8E54-9B010B8AEF4C}" type="slidenum">
              <a:rPr lang="de-AT" smtClean="0"/>
              <a:t>27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588825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A717B-AA30-4EC2-A831-A2032C31D163}" type="slidenum">
              <a:rPr lang="de-AT" smtClean="0"/>
              <a:t>28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806495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34DD7-A345-40F4-B2A9-25E8CF7E3273}" type="slidenum">
              <a:rPr lang="de-AT" smtClean="0"/>
              <a:t>29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0142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34DD7-A345-40F4-B2A9-25E8CF7E3273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7960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AB783-47D0-4555-BB45-5350663C0E5B}" type="slidenum">
              <a:rPr lang="de-AT" smtClean="0"/>
              <a:t>33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26383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6177E2-2ED3-42B1-9997-52BA9C143514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96013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78C68-AC55-444E-8775-E67ECE4830A0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6360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34DD7-A345-40F4-B2A9-25E8CF7E3273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83319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78C68-AC55-444E-8775-E67ECE4830A0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50816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78C68-AC55-444E-8775-E67ECE4830A0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420334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34DD7-A345-40F4-B2A9-25E8CF7E3273}" type="slidenum">
              <a:rPr lang="de-AT" smtClean="0"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88990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DB6BE2-A1A0-4CD1-8E54-9B010B8AEF4C}" type="slidenum">
              <a:rPr lang="de-AT" smtClean="0"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66117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14B9-FFC9-4D8E-B2D1-6DE38B8A928E}" type="datetimeFigureOut">
              <a:rPr lang="de-AT" smtClean="0"/>
              <a:t>04.07.2023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C0149-4D71-4F55-8565-97FAAF83CAA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90015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14B9-FFC9-4D8E-B2D1-6DE38B8A928E}" type="datetimeFigureOut">
              <a:rPr lang="de-AT" smtClean="0"/>
              <a:t>04.07.2023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C0149-4D71-4F55-8565-97FAAF83CAA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77009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14B9-FFC9-4D8E-B2D1-6DE38B8A928E}" type="datetimeFigureOut">
              <a:rPr lang="de-AT" smtClean="0"/>
              <a:t>04.07.2023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C0149-4D71-4F55-8565-97FAAF83CAA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42342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BE1BC7D-DDBF-4ECD-9465-702FF7643EEF}" type="datetime1">
              <a:rPr lang="it-IT" smtClean="0"/>
              <a:t>03/07/2023</a:t>
            </a:fld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2077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03/07/2023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87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03/07/2023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819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03/07/2023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440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318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14B9-FFC9-4D8E-B2D1-6DE38B8A928E}" type="datetimeFigureOut">
              <a:rPr lang="de-AT" smtClean="0"/>
              <a:t>04.07.2023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C0149-4D71-4F55-8565-97FAAF83CAA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7419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14B9-FFC9-4D8E-B2D1-6DE38B8A928E}" type="datetimeFigureOut">
              <a:rPr lang="de-AT" smtClean="0"/>
              <a:t>04.07.2023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C0149-4D71-4F55-8565-97FAAF83CAA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6544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14B9-FFC9-4D8E-B2D1-6DE38B8A928E}" type="datetimeFigureOut">
              <a:rPr lang="de-AT" smtClean="0"/>
              <a:t>04.07.2023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C0149-4D71-4F55-8565-97FAAF83CAA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19026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14B9-FFC9-4D8E-B2D1-6DE38B8A928E}" type="datetimeFigureOut">
              <a:rPr lang="de-AT" smtClean="0"/>
              <a:t>04.07.2023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C0149-4D71-4F55-8565-97FAAF83CAA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6966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14B9-FFC9-4D8E-B2D1-6DE38B8A928E}" type="datetimeFigureOut">
              <a:rPr lang="de-AT" smtClean="0"/>
              <a:t>04.07.2023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C0149-4D71-4F55-8565-97FAAF83CAA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65262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14B9-FFC9-4D8E-B2D1-6DE38B8A928E}" type="datetimeFigureOut">
              <a:rPr lang="de-AT" smtClean="0"/>
              <a:t>04.07.2023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C0149-4D71-4F55-8565-97FAAF83CAA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5978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14B9-FFC9-4D8E-B2D1-6DE38B8A928E}" type="datetimeFigureOut">
              <a:rPr lang="de-AT" smtClean="0"/>
              <a:t>04.07.2023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C0149-4D71-4F55-8565-97FAAF83CAA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32063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14B9-FFC9-4D8E-B2D1-6DE38B8A928E}" type="datetimeFigureOut">
              <a:rPr lang="de-AT" smtClean="0"/>
              <a:t>04.07.2023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C0149-4D71-4F55-8565-97FAAF83CAA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19876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614B9-FFC9-4D8E-B2D1-6DE38B8A928E}" type="datetimeFigureOut">
              <a:rPr lang="de-AT" smtClean="0"/>
              <a:t>04.07.2023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C0149-4D71-4F55-8565-97FAAF83CAA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69870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F50668-7C7A-4E04-AF8E-2281C5E456CB}" type="datetime1">
              <a:rPr lang="it-IT" smtClean="0"/>
              <a:pPr/>
              <a:t>03/07/2023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5328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7.png"/><Relationship Id="rId18" Type="http://schemas.openxmlformats.org/officeDocument/2006/relationships/image" Target="../media/image7.emf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40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26.png"/><Relationship Id="rId5" Type="http://schemas.openxmlformats.org/officeDocument/2006/relationships/image" Target="../media/image30.png"/><Relationship Id="rId15" Type="http://schemas.openxmlformats.org/officeDocument/2006/relationships/image" Target="../media/image39.emf"/><Relationship Id="rId10" Type="http://schemas.openxmlformats.org/officeDocument/2006/relationships/image" Target="../media/image35.png"/><Relationship Id="rId19" Type="http://schemas.openxmlformats.org/officeDocument/2006/relationships/image" Target="../media/image42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8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43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42.png"/><Relationship Id="rId4" Type="http://schemas.openxmlformats.org/officeDocument/2006/relationships/image" Target="../media/image44.png"/><Relationship Id="rId9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8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8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10" Type="http://schemas.openxmlformats.org/officeDocument/2006/relationships/image" Target="../media/image8.png"/><Relationship Id="rId4" Type="http://schemas.openxmlformats.org/officeDocument/2006/relationships/image" Target="../media/image63.png"/><Relationship Id="rId9" Type="http://schemas.openxmlformats.org/officeDocument/2006/relationships/image" Target="../media/image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image" Target="../media/image7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emf"/><Relationship Id="rId4" Type="http://schemas.openxmlformats.org/officeDocument/2006/relationships/image" Target="../media/image73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image" Target="../media/image7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78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10" Type="http://schemas.openxmlformats.org/officeDocument/2006/relationships/image" Target="../media/image8.png"/><Relationship Id="rId4" Type="http://schemas.openxmlformats.org/officeDocument/2006/relationships/image" Target="../media/image79.png"/><Relationship Id="rId9" Type="http://schemas.openxmlformats.org/officeDocument/2006/relationships/image" Target="../media/image7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jpeg"/><Relationship Id="rId3" Type="http://schemas.openxmlformats.org/officeDocument/2006/relationships/image" Target="../media/image82.jpeg"/><Relationship Id="rId7" Type="http://schemas.openxmlformats.org/officeDocument/2006/relationships/image" Target="../media/image8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7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58.png"/><Relationship Id="rId4" Type="http://schemas.openxmlformats.org/officeDocument/2006/relationships/image" Target="../media/image8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4.png"/><Relationship Id="rId11" Type="http://schemas.openxmlformats.org/officeDocument/2006/relationships/image" Target="../media/image8.png"/><Relationship Id="rId5" Type="http://schemas.openxmlformats.org/officeDocument/2006/relationships/image" Target="../media/image13.png"/><Relationship Id="rId10" Type="http://schemas.openxmlformats.org/officeDocument/2006/relationships/image" Target="../media/image7.emf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Spatial Fractionation: Partial Tumor Irradiation</a:t>
            </a:r>
            <a:br>
              <a:rPr lang="en-US" dirty="0"/>
            </a:br>
            <a:endParaRPr lang="it-IT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4AF5D9-370F-438C-9E2B-63DD14A27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537" y="4432857"/>
            <a:ext cx="11138357" cy="13290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A5603F8-5CB0-49AF-9E06-FE176D4A38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7702" y="3682984"/>
            <a:ext cx="2816596" cy="74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223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6" y="62700"/>
            <a:ext cx="6624000" cy="6732600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8607985" y="2097148"/>
            <a:ext cx="29563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Median follow-up: 12 months (4–22).</a:t>
            </a:r>
          </a:p>
        </p:txBody>
      </p:sp>
      <p:sp>
        <p:nvSpPr>
          <p:cNvPr id="3" name="Rechteck 2"/>
          <p:cNvSpPr/>
          <p:nvPr/>
        </p:nvSpPr>
        <p:spPr>
          <a:xfrm>
            <a:off x="8183496" y="2474494"/>
            <a:ext cx="400850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/>
              <a:t>Optimally synchronized SBRT-PATHY with the </a:t>
            </a:r>
            <a:r>
              <a:rPr lang="en-US" sz="1400" b="1" dirty="0" err="1"/>
              <a:t>favourable</a:t>
            </a:r>
            <a:r>
              <a:rPr lang="en-US" sz="1400" b="1" dirty="0"/>
              <a:t> immune cycle period was associated with improved clinical outcomes (three complete responses plus significant abscopal effects in 3 patients).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319" y="547272"/>
            <a:ext cx="1050859" cy="1442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2148" y="3837594"/>
            <a:ext cx="3351200" cy="10986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15" y="6539466"/>
            <a:ext cx="1500581" cy="301600"/>
          </a:xfrm>
          <a:prstGeom prst="rect">
            <a:avLst/>
          </a:prstGeom>
        </p:spPr>
      </p:pic>
      <p:sp>
        <p:nvSpPr>
          <p:cNvPr id="11" name="Rechteck 7">
            <a:extLst>
              <a:ext uri="{FF2B5EF4-FFF2-40B4-BE49-F238E27FC236}">
                <a16:creationId xmlns:a16="http://schemas.microsoft.com/office/drawing/2014/main" id="{C6B606D3-3C4B-46C4-86E5-9A3CBA1253EF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12" name="Grafik 8">
            <a:extLst>
              <a:ext uri="{FF2B5EF4-FFF2-40B4-BE49-F238E27FC236}">
                <a16:creationId xmlns:a16="http://schemas.microsoft.com/office/drawing/2014/main" id="{EE524524-C8FD-40B2-9EFD-57FFEC4454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446B06D-0988-4849-9366-3DA4E707EE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4071" y="81212"/>
            <a:ext cx="1722588" cy="71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589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9533" y="83403"/>
            <a:ext cx="1501130" cy="46733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PUBLISHED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DATA</a:t>
            </a:r>
            <a:endParaRPr lang="de-AT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305" y="4227319"/>
            <a:ext cx="5508000" cy="8221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217" y="4227319"/>
            <a:ext cx="720000" cy="8831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305" y="5110473"/>
            <a:ext cx="5508000" cy="8209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Rechteck 9"/>
          <p:cNvSpPr/>
          <p:nvPr/>
        </p:nvSpPr>
        <p:spPr>
          <a:xfrm>
            <a:off x="8826803" y="5721903"/>
            <a:ext cx="4988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200" b="1" dirty="0">
                <a:solidFill>
                  <a:schemeClr val="bg1"/>
                </a:solidFill>
              </a:rPr>
              <a:t>2015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217" y="5110472"/>
            <a:ext cx="720000" cy="8369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305" y="5965293"/>
            <a:ext cx="5508000" cy="8480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Rechteck 12"/>
          <p:cNvSpPr/>
          <p:nvPr/>
        </p:nvSpPr>
        <p:spPr>
          <a:xfrm>
            <a:off x="8807954" y="6534972"/>
            <a:ext cx="4988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200" b="1" dirty="0">
                <a:solidFill>
                  <a:schemeClr val="bg1"/>
                </a:solidFill>
              </a:rPr>
              <a:t>2012</a:t>
            </a: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217" y="5965278"/>
            <a:ext cx="720080" cy="8480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Rechteck 14"/>
          <p:cNvSpPr/>
          <p:nvPr/>
        </p:nvSpPr>
        <p:spPr>
          <a:xfrm>
            <a:off x="8883866" y="4833474"/>
            <a:ext cx="4988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200" b="1" dirty="0">
                <a:solidFill>
                  <a:schemeClr val="bg1"/>
                </a:solidFill>
              </a:rPr>
              <a:t>2017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305" y="3356993"/>
            <a:ext cx="5492439" cy="832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hteck 16"/>
          <p:cNvSpPr/>
          <p:nvPr/>
        </p:nvSpPr>
        <p:spPr>
          <a:xfrm>
            <a:off x="8883866" y="3933057"/>
            <a:ext cx="4988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200" b="1" dirty="0">
                <a:solidFill>
                  <a:schemeClr val="bg1"/>
                </a:solidFill>
              </a:rPr>
              <a:t>2018</a:t>
            </a:r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664" y="3356992"/>
            <a:ext cx="720000" cy="8369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169" y="1772817"/>
            <a:ext cx="5485328" cy="760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664" y="1772816"/>
            <a:ext cx="730671" cy="754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hteck 22"/>
          <p:cNvSpPr/>
          <p:nvPr/>
        </p:nvSpPr>
        <p:spPr>
          <a:xfrm>
            <a:off x="8869567" y="2276873"/>
            <a:ext cx="4988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200" b="1" dirty="0">
                <a:solidFill>
                  <a:schemeClr val="bg1"/>
                </a:solidFill>
              </a:rPr>
              <a:t>2019</a:t>
            </a:r>
          </a:p>
        </p:txBody>
      </p:sp>
      <p:pic>
        <p:nvPicPr>
          <p:cNvPr id="35" name="Grafik 3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21325" y="977654"/>
            <a:ext cx="5508000" cy="586407"/>
          </a:xfrm>
          <a:prstGeom prst="rect">
            <a:avLst/>
          </a:prstGeom>
        </p:spPr>
      </p:pic>
      <p:sp>
        <p:nvSpPr>
          <p:cNvPr id="36" name="Rechteck 35"/>
          <p:cNvSpPr/>
          <p:nvPr/>
        </p:nvSpPr>
        <p:spPr>
          <a:xfrm>
            <a:off x="3735950" y="1518900"/>
            <a:ext cx="4572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50" b="1" dirty="0"/>
              <a:t>Tubin S, Khan M.M, Salerno G, Mourad W.F, Weisi Y, Jeremic B.</a:t>
            </a:r>
            <a:endParaRPr lang="en-US" sz="1050" b="1" dirty="0"/>
          </a:p>
        </p:txBody>
      </p:sp>
      <p:sp>
        <p:nvSpPr>
          <p:cNvPr id="37" name="Rechteck 36"/>
          <p:cNvSpPr/>
          <p:nvPr/>
        </p:nvSpPr>
        <p:spPr>
          <a:xfrm>
            <a:off x="8869567" y="1298378"/>
            <a:ext cx="4988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200" b="1" dirty="0">
                <a:solidFill>
                  <a:schemeClr val="bg1"/>
                </a:solidFill>
              </a:rPr>
              <a:t>2019</a:t>
            </a:r>
          </a:p>
        </p:txBody>
      </p:sp>
      <p:sp>
        <p:nvSpPr>
          <p:cNvPr id="38" name="Rechteck 37"/>
          <p:cNvSpPr/>
          <p:nvPr/>
        </p:nvSpPr>
        <p:spPr>
          <a:xfrm>
            <a:off x="3821326" y="188641"/>
            <a:ext cx="5514417" cy="46166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Time-synchronized immune-guided SBRT partial bulky tumor irradiation targeting hypoxic segment while sparing the peritumoral immune microenvironment.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3756248" y="620688"/>
            <a:ext cx="4572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50" b="1" dirty="0"/>
              <a:t>Tubin S, Ashdown M, Jeremic B.</a:t>
            </a:r>
            <a:endParaRPr lang="en-US" sz="1050" b="1" dirty="0"/>
          </a:p>
        </p:txBody>
      </p:sp>
      <p:sp>
        <p:nvSpPr>
          <p:cNvPr id="40" name="Rechteck 39"/>
          <p:cNvSpPr/>
          <p:nvPr/>
        </p:nvSpPr>
        <p:spPr>
          <a:xfrm>
            <a:off x="8869567" y="434282"/>
            <a:ext cx="4988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200" b="1" dirty="0">
                <a:solidFill>
                  <a:schemeClr val="bg1"/>
                </a:solidFill>
              </a:rPr>
              <a:t>2019</a:t>
            </a:r>
          </a:p>
        </p:txBody>
      </p:sp>
      <p:sp>
        <p:nvSpPr>
          <p:cNvPr id="42" name="Rechteck 41"/>
          <p:cNvSpPr/>
          <p:nvPr/>
        </p:nvSpPr>
        <p:spPr>
          <a:xfrm>
            <a:off x="3071664" y="977653"/>
            <a:ext cx="6278996" cy="7527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hteck 43"/>
          <p:cNvSpPr/>
          <p:nvPr/>
        </p:nvSpPr>
        <p:spPr>
          <a:xfrm>
            <a:off x="3071664" y="116632"/>
            <a:ext cx="6278996" cy="7974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B2254DEF-56A5-4EF9-BDCB-9534ACF2F525}"/>
              </a:ext>
            </a:extLst>
          </p:cNvPr>
          <p:cNvSpPr/>
          <p:nvPr/>
        </p:nvSpPr>
        <p:spPr>
          <a:xfrm rot="16200000">
            <a:off x="2269746" y="4469131"/>
            <a:ext cx="12652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PRECLINICAL</a:t>
            </a:r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76444CED-CC1F-446C-979A-1B9C22A147D1}"/>
              </a:ext>
            </a:extLst>
          </p:cNvPr>
          <p:cNvCxnSpPr>
            <a:cxnSpLocks/>
          </p:cNvCxnSpPr>
          <p:nvPr/>
        </p:nvCxnSpPr>
        <p:spPr>
          <a:xfrm flipV="1">
            <a:off x="2763878" y="3789041"/>
            <a:ext cx="504056" cy="1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F1A8910F-430E-4F2D-BDD4-4319262F2720}"/>
              </a:ext>
            </a:extLst>
          </p:cNvPr>
          <p:cNvCxnSpPr>
            <a:cxnSpLocks/>
          </p:cNvCxnSpPr>
          <p:nvPr/>
        </p:nvCxnSpPr>
        <p:spPr>
          <a:xfrm>
            <a:off x="2746461" y="5528957"/>
            <a:ext cx="627585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2589A9D0-7DB4-40AE-893A-4A7AB15AA657}"/>
              </a:ext>
            </a:extLst>
          </p:cNvPr>
          <p:cNvCxnSpPr>
            <a:cxnSpLocks/>
          </p:cNvCxnSpPr>
          <p:nvPr/>
        </p:nvCxnSpPr>
        <p:spPr>
          <a:xfrm>
            <a:off x="2567608" y="548681"/>
            <a:ext cx="0" cy="580920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58A0B724-5AD0-4056-BA83-6A142AEF5C51}"/>
              </a:ext>
            </a:extLst>
          </p:cNvPr>
          <p:cNvCxnSpPr>
            <a:cxnSpLocks/>
          </p:cNvCxnSpPr>
          <p:nvPr/>
        </p:nvCxnSpPr>
        <p:spPr>
          <a:xfrm flipV="1">
            <a:off x="2567608" y="548681"/>
            <a:ext cx="504056" cy="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1ABFCF3F-861D-4501-9F48-DB4E29E399DD}"/>
              </a:ext>
            </a:extLst>
          </p:cNvPr>
          <p:cNvCxnSpPr>
            <a:cxnSpLocks/>
          </p:cNvCxnSpPr>
          <p:nvPr/>
        </p:nvCxnSpPr>
        <p:spPr>
          <a:xfrm flipV="1">
            <a:off x="2567608" y="1340768"/>
            <a:ext cx="504056" cy="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41A25964-37B8-4E63-9DE2-A6FD5CBD2CAB}"/>
              </a:ext>
            </a:extLst>
          </p:cNvPr>
          <p:cNvCxnSpPr>
            <a:cxnSpLocks/>
          </p:cNvCxnSpPr>
          <p:nvPr/>
        </p:nvCxnSpPr>
        <p:spPr>
          <a:xfrm flipV="1">
            <a:off x="2567608" y="2132857"/>
            <a:ext cx="504056" cy="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CA92B62D-5643-4277-B5C8-2DBD09BE5BE7}"/>
              </a:ext>
            </a:extLst>
          </p:cNvPr>
          <p:cNvCxnSpPr>
            <a:cxnSpLocks/>
          </p:cNvCxnSpPr>
          <p:nvPr/>
        </p:nvCxnSpPr>
        <p:spPr>
          <a:xfrm flipV="1">
            <a:off x="2567608" y="6309320"/>
            <a:ext cx="504056" cy="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hteck 50">
            <a:extLst>
              <a:ext uri="{FF2B5EF4-FFF2-40B4-BE49-F238E27FC236}">
                <a16:creationId xmlns:a16="http://schemas.microsoft.com/office/drawing/2014/main" id="{D0A7A278-19F5-47B5-B3B9-EF32C553DA0F}"/>
              </a:ext>
            </a:extLst>
          </p:cNvPr>
          <p:cNvSpPr/>
          <p:nvPr/>
        </p:nvSpPr>
        <p:spPr>
          <a:xfrm rot="16200000">
            <a:off x="1891778" y="3917916"/>
            <a:ext cx="9701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CLINICAL</a:t>
            </a:r>
          </a:p>
        </p:txBody>
      </p:sp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893" y="935682"/>
            <a:ext cx="730671" cy="799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893" y="148662"/>
            <a:ext cx="730671" cy="754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1997917" y="3902527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de-AT" dirty="0">
              <a:solidFill>
                <a:srgbClr val="FF0000"/>
              </a:solidFill>
            </a:endParaRPr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4720" y="2555326"/>
            <a:ext cx="2772000" cy="544205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968191" y="2536977"/>
            <a:ext cx="4356000" cy="604668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071662" y="3124122"/>
            <a:ext cx="6264000" cy="232870"/>
          </a:xfrm>
          <a:prstGeom prst="rect">
            <a:avLst/>
          </a:prstGeom>
        </p:spPr>
      </p:pic>
      <p:pic>
        <p:nvPicPr>
          <p:cNvPr id="5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306" y="4227319"/>
            <a:ext cx="5508000" cy="8221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218" y="4227319"/>
            <a:ext cx="720000" cy="8831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306" y="5110473"/>
            <a:ext cx="5508000" cy="8209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218" y="5110472"/>
            <a:ext cx="720000" cy="8369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2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306" y="5965293"/>
            <a:ext cx="5508000" cy="8480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218" y="5965278"/>
            <a:ext cx="720080" cy="8480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306" y="3356993"/>
            <a:ext cx="5492439" cy="832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665" y="3356992"/>
            <a:ext cx="720000" cy="8369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6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170" y="1772817"/>
            <a:ext cx="5485328" cy="760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665" y="1772816"/>
            <a:ext cx="730671" cy="754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Grafik 6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21326" y="977654"/>
            <a:ext cx="5508000" cy="586407"/>
          </a:xfrm>
          <a:prstGeom prst="rect">
            <a:avLst/>
          </a:prstGeom>
        </p:spPr>
      </p:pic>
      <p:sp>
        <p:nvSpPr>
          <p:cNvPr id="69" name="Rechteck 68"/>
          <p:cNvSpPr/>
          <p:nvPr/>
        </p:nvSpPr>
        <p:spPr>
          <a:xfrm>
            <a:off x="3735951" y="1518900"/>
            <a:ext cx="4572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50" b="1" dirty="0"/>
              <a:t>Tubin S, Khan M.M, Salerno G, Mourad W.F, Weisi Y, Jeremic B.</a:t>
            </a:r>
            <a:endParaRPr lang="en-US" sz="1050" b="1" dirty="0"/>
          </a:p>
        </p:txBody>
      </p:sp>
      <p:sp>
        <p:nvSpPr>
          <p:cNvPr id="72" name="Rechteck 71"/>
          <p:cNvSpPr/>
          <p:nvPr/>
        </p:nvSpPr>
        <p:spPr>
          <a:xfrm>
            <a:off x="3071665" y="977653"/>
            <a:ext cx="6278996" cy="7527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hteck 72"/>
          <p:cNvSpPr/>
          <p:nvPr/>
        </p:nvSpPr>
        <p:spPr>
          <a:xfrm>
            <a:off x="3071665" y="116632"/>
            <a:ext cx="6278996" cy="7974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2589A9D0-7DB4-40AE-893A-4A7AB15AA657}"/>
              </a:ext>
            </a:extLst>
          </p:cNvPr>
          <p:cNvCxnSpPr>
            <a:cxnSpLocks/>
          </p:cNvCxnSpPr>
          <p:nvPr/>
        </p:nvCxnSpPr>
        <p:spPr>
          <a:xfrm>
            <a:off x="2567609" y="548681"/>
            <a:ext cx="0" cy="580920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CA92B62D-5643-4277-B5C8-2DBD09BE5BE7}"/>
              </a:ext>
            </a:extLst>
          </p:cNvPr>
          <p:cNvCxnSpPr>
            <a:cxnSpLocks/>
          </p:cNvCxnSpPr>
          <p:nvPr/>
        </p:nvCxnSpPr>
        <p:spPr>
          <a:xfrm flipV="1">
            <a:off x="2567609" y="6335447"/>
            <a:ext cx="504056" cy="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hteck 75">
            <a:extLst>
              <a:ext uri="{FF2B5EF4-FFF2-40B4-BE49-F238E27FC236}">
                <a16:creationId xmlns:a16="http://schemas.microsoft.com/office/drawing/2014/main" id="{D0A7A278-19F5-47B5-B3B9-EF32C553DA0F}"/>
              </a:ext>
            </a:extLst>
          </p:cNvPr>
          <p:cNvSpPr/>
          <p:nvPr/>
        </p:nvSpPr>
        <p:spPr>
          <a:xfrm rot="16200000">
            <a:off x="1891779" y="3917916"/>
            <a:ext cx="9701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CLINICAL</a:t>
            </a:r>
          </a:p>
        </p:txBody>
      </p:sp>
      <p:pic>
        <p:nvPicPr>
          <p:cNvPr id="77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894" y="935682"/>
            <a:ext cx="730671" cy="799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894" y="148662"/>
            <a:ext cx="730671" cy="754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Rechteck 78"/>
          <p:cNvSpPr/>
          <p:nvPr/>
        </p:nvSpPr>
        <p:spPr>
          <a:xfrm>
            <a:off x="1997918" y="3902527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de-AT" dirty="0">
              <a:solidFill>
                <a:srgbClr val="FF0000"/>
              </a:solidFill>
            </a:endParaRPr>
          </a:p>
        </p:txBody>
      </p:sp>
      <p:pic>
        <p:nvPicPr>
          <p:cNvPr id="81" name="Grafik 8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968192" y="2536977"/>
            <a:ext cx="4356000" cy="604668"/>
          </a:xfrm>
          <a:prstGeom prst="rect">
            <a:avLst/>
          </a:prstGeom>
        </p:spPr>
      </p:pic>
      <p:pic>
        <p:nvPicPr>
          <p:cNvPr id="82" name="Grafik 8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071663" y="3124122"/>
            <a:ext cx="6264000" cy="232870"/>
          </a:xfrm>
          <a:prstGeom prst="rect">
            <a:avLst/>
          </a:prstGeom>
        </p:spPr>
      </p:pic>
      <p:sp>
        <p:nvSpPr>
          <p:cNvPr id="110" name="Rechteck 109"/>
          <p:cNvSpPr/>
          <p:nvPr/>
        </p:nvSpPr>
        <p:spPr>
          <a:xfrm>
            <a:off x="2750544" y="512570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de-AT" dirty="0"/>
          </a:p>
        </p:txBody>
      </p:sp>
      <p:cxnSp>
        <p:nvCxnSpPr>
          <p:cNvPr id="111" name="Gerader Verbinder 110">
            <a:extLst>
              <a:ext uri="{FF2B5EF4-FFF2-40B4-BE49-F238E27FC236}">
                <a16:creationId xmlns:a16="http://schemas.microsoft.com/office/drawing/2014/main" id="{76444CED-CC1F-446C-979A-1B9C22A147D1}"/>
              </a:ext>
            </a:extLst>
          </p:cNvPr>
          <p:cNvCxnSpPr>
            <a:cxnSpLocks/>
          </p:cNvCxnSpPr>
          <p:nvPr/>
        </p:nvCxnSpPr>
        <p:spPr>
          <a:xfrm flipH="1">
            <a:off x="2733110" y="3796523"/>
            <a:ext cx="17434" cy="1732434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2" name="Grafik 11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2403090">
            <a:off x="8340146" y="2679975"/>
            <a:ext cx="3961593" cy="933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2372515">
            <a:off x="8306499" y="4827314"/>
            <a:ext cx="4087396" cy="6634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3" name="Rechteck 112">
            <a:extLst>
              <a:ext uri="{FF2B5EF4-FFF2-40B4-BE49-F238E27FC236}">
                <a16:creationId xmlns:a16="http://schemas.microsoft.com/office/drawing/2014/main" id="{B2254DEF-56A5-4EF9-BDCB-9534ACF2F525}"/>
              </a:ext>
            </a:extLst>
          </p:cNvPr>
          <p:cNvSpPr/>
          <p:nvPr/>
        </p:nvSpPr>
        <p:spPr>
          <a:xfrm rot="16200000">
            <a:off x="2269747" y="4469131"/>
            <a:ext cx="12652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PRECLINICAL</a:t>
            </a:r>
          </a:p>
        </p:txBody>
      </p:sp>
      <p:cxnSp>
        <p:nvCxnSpPr>
          <p:cNvPr id="116" name="Gerader Verbinder 115">
            <a:extLst>
              <a:ext uri="{FF2B5EF4-FFF2-40B4-BE49-F238E27FC236}">
                <a16:creationId xmlns:a16="http://schemas.microsoft.com/office/drawing/2014/main" id="{58A0B724-5AD0-4056-BA83-6A142AEF5C51}"/>
              </a:ext>
            </a:extLst>
          </p:cNvPr>
          <p:cNvCxnSpPr>
            <a:cxnSpLocks/>
          </p:cNvCxnSpPr>
          <p:nvPr/>
        </p:nvCxnSpPr>
        <p:spPr>
          <a:xfrm flipV="1">
            <a:off x="2567609" y="548681"/>
            <a:ext cx="504056" cy="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Gerader Verbinder 116">
            <a:extLst>
              <a:ext uri="{FF2B5EF4-FFF2-40B4-BE49-F238E27FC236}">
                <a16:creationId xmlns:a16="http://schemas.microsoft.com/office/drawing/2014/main" id="{1ABFCF3F-861D-4501-9F48-DB4E29E399DD}"/>
              </a:ext>
            </a:extLst>
          </p:cNvPr>
          <p:cNvCxnSpPr>
            <a:cxnSpLocks/>
          </p:cNvCxnSpPr>
          <p:nvPr/>
        </p:nvCxnSpPr>
        <p:spPr>
          <a:xfrm flipV="1">
            <a:off x="2567609" y="1340768"/>
            <a:ext cx="504056" cy="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Gerader Verbinder 117">
            <a:extLst>
              <a:ext uri="{FF2B5EF4-FFF2-40B4-BE49-F238E27FC236}">
                <a16:creationId xmlns:a16="http://schemas.microsoft.com/office/drawing/2014/main" id="{41A25964-37B8-4E63-9DE2-A6FD5CBD2CAB}"/>
              </a:ext>
            </a:extLst>
          </p:cNvPr>
          <p:cNvCxnSpPr>
            <a:cxnSpLocks/>
          </p:cNvCxnSpPr>
          <p:nvPr/>
        </p:nvCxnSpPr>
        <p:spPr>
          <a:xfrm flipV="1">
            <a:off x="2567609" y="2132857"/>
            <a:ext cx="504056" cy="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r Verbinder 118">
            <a:extLst>
              <a:ext uri="{FF2B5EF4-FFF2-40B4-BE49-F238E27FC236}">
                <a16:creationId xmlns:a16="http://schemas.microsoft.com/office/drawing/2014/main" id="{2589A9D0-7DB4-40AE-893A-4A7AB15AA657}"/>
              </a:ext>
            </a:extLst>
          </p:cNvPr>
          <p:cNvCxnSpPr>
            <a:cxnSpLocks/>
          </p:cNvCxnSpPr>
          <p:nvPr/>
        </p:nvCxnSpPr>
        <p:spPr>
          <a:xfrm>
            <a:off x="2567610" y="548681"/>
            <a:ext cx="0" cy="580920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0" name="Rechteck 119"/>
          <p:cNvSpPr/>
          <p:nvPr/>
        </p:nvSpPr>
        <p:spPr>
          <a:xfrm>
            <a:off x="1997919" y="3902527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121" name="Rechteck 120"/>
          <p:cNvSpPr/>
          <p:nvPr/>
        </p:nvSpPr>
        <p:spPr>
          <a:xfrm>
            <a:off x="2750545" y="512570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de-AT" dirty="0"/>
          </a:p>
        </p:txBody>
      </p:sp>
      <p:cxnSp>
        <p:nvCxnSpPr>
          <p:cNvPr id="122" name="Gerader Verbinder 121">
            <a:extLst>
              <a:ext uri="{FF2B5EF4-FFF2-40B4-BE49-F238E27FC236}">
                <a16:creationId xmlns:a16="http://schemas.microsoft.com/office/drawing/2014/main" id="{76444CED-CC1F-446C-979A-1B9C22A147D1}"/>
              </a:ext>
            </a:extLst>
          </p:cNvPr>
          <p:cNvCxnSpPr>
            <a:cxnSpLocks/>
          </p:cNvCxnSpPr>
          <p:nvPr/>
        </p:nvCxnSpPr>
        <p:spPr>
          <a:xfrm flipH="1">
            <a:off x="2733111" y="3796523"/>
            <a:ext cx="17434" cy="1732434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50" name="Grafik 14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8915" y="6539466"/>
            <a:ext cx="1500581" cy="301600"/>
          </a:xfrm>
          <a:prstGeom prst="rect">
            <a:avLst/>
          </a:prstGeom>
        </p:spPr>
      </p:pic>
      <p:pic>
        <p:nvPicPr>
          <p:cNvPr id="152" name="Grafik 151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226458" y="1809073"/>
            <a:ext cx="1910948" cy="749391"/>
          </a:xfrm>
          <a:prstGeom prst="rect">
            <a:avLst/>
          </a:prstGeom>
        </p:spPr>
      </p:pic>
      <p:sp>
        <p:nvSpPr>
          <p:cNvPr id="83" name="Rechteck 82"/>
          <p:cNvSpPr/>
          <p:nvPr/>
        </p:nvSpPr>
        <p:spPr>
          <a:xfrm>
            <a:off x="365968" y="965971"/>
            <a:ext cx="1368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/>
              <a:t>120 </a:t>
            </a:r>
            <a:r>
              <a:rPr lang="de-DE" b="1" dirty="0" err="1"/>
              <a:t>patients</a:t>
            </a:r>
            <a:endParaRPr lang="de-AT" b="1" dirty="0"/>
          </a:p>
        </p:txBody>
      </p:sp>
      <p:pic>
        <p:nvPicPr>
          <p:cNvPr id="80" name="Grafik 7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84721" y="2555326"/>
            <a:ext cx="2772000" cy="544205"/>
          </a:xfrm>
          <a:prstGeom prst="rect">
            <a:avLst/>
          </a:prstGeom>
        </p:spPr>
      </p:pic>
      <p:sp>
        <p:nvSpPr>
          <p:cNvPr id="85" name="Rechteck 7">
            <a:extLst>
              <a:ext uri="{FF2B5EF4-FFF2-40B4-BE49-F238E27FC236}">
                <a16:creationId xmlns:a16="http://schemas.microsoft.com/office/drawing/2014/main" id="{52BCA736-4BE3-493A-8A3C-CC9AEBE5EE6E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86" name="Grafik 8">
            <a:extLst>
              <a:ext uri="{FF2B5EF4-FFF2-40B4-BE49-F238E27FC236}">
                <a16:creationId xmlns:a16="http://schemas.microsoft.com/office/drawing/2014/main" id="{5CE9EDD6-D9B6-430F-B19F-06AA756AD013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5A086362-3E77-479D-B539-C151EA61050D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344572" y="81212"/>
            <a:ext cx="1642087" cy="68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933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7640" y="1742461"/>
            <a:ext cx="7164288" cy="10160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7640" y="2742004"/>
            <a:ext cx="7164288" cy="36312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Rechteck 3"/>
          <p:cNvSpPr/>
          <p:nvPr/>
        </p:nvSpPr>
        <p:spPr>
          <a:xfrm>
            <a:off x="0" y="11811"/>
            <a:ext cx="113270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PATIENTS TREATED WITH -PATHY APPROACH</a:t>
            </a:r>
            <a:endParaRPr lang="de-AT" sz="2800" b="1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3" y="11811"/>
            <a:ext cx="1412514" cy="55392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4219" y="528382"/>
            <a:ext cx="4740582" cy="11166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15" y="6539466"/>
            <a:ext cx="1500581" cy="30160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1582" y="532195"/>
            <a:ext cx="6802151" cy="11041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hteck 7">
            <a:extLst>
              <a:ext uri="{FF2B5EF4-FFF2-40B4-BE49-F238E27FC236}">
                <a16:creationId xmlns:a16="http://schemas.microsoft.com/office/drawing/2014/main" id="{53EEF8D1-54EA-463C-B60A-973BCBF7133F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11" name="Grafik 8">
            <a:extLst>
              <a:ext uri="{FF2B5EF4-FFF2-40B4-BE49-F238E27FC236}">
                <a16:creationId xmlns:a16="http://schemas.microsoft.com/office/drawing/2014/main" id="{B76B985B-1E33-4FF0-A78E-454A70CE0E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3EEDB86-6B6A-4D21-A23D-1E816538D2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147305" y="81212"/>
            <a:ext cx="839354" cy="349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142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245584E-878A-4EB1-9C98-0F7C0F4A8EBB}"/>
              </a:ext>
            </a:extLst>
          </p:cNvPr>
          <p:cNvSpPr txBox="1"/>
          <p:nvPr/>
        </p:nvSpPr>
        <p:spPr>
          <a:xfrm>
            <a:off x="499621" y="3246690"/>
            <a:ext cx="113498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4800" b="1" dirty="0"/>
              <a:t>RADIOBIOLOGICAL EFFECTS OF PATHY</a:t>
            </a:r>
            <a:endParaRPr lang="en-US" sz="4800" b="1" dirty="0"/>
          </a:p>
        </p:txBody>
      </p:sp>
      <p:sp>
        <p:nvSpPr>
          <p:cNvPr id="5" name="Rechteck 7">
            <a:extLst>
              <a:ext uri="{FF2B5EF4-FFF2-40B4-BE49-F238E27FC236}">
                <a16:creationId xmlns:a16="http://schemas.microsoft.com/office/drawing/2014/main" id="{64284EF8-C04D-4140-AEFA-71F3F2634715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6" name="Grafik 8">
            <a:extLst>
              <a:ext uri="{FF2B5EF4-FFF2-40B4-BE49-F238E27FC236}">
                <a16:creationId xmlns:a16="http://schemas.microsoft.com/office/drawing/2014/main" id="{DF4A644F-4218-4666-A768-C82A6E9CE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72B342B-89E3-41AE-BE36-74B1B892C5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6242" y="81212"/>
            <a:ext cx="2750417" cy="114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999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6AD0A82-008E-4D2C-838A-4F06AD4DB7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607" y="708193"/>
            <a:ext cx="10912786" cy="61392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0D952A-D0EF-49A3-A109-BAFFB1B04713}"/>
              </a:ext>
            </a:extLst>
          </p:cNvPr>
          <p:cNvSpPr txBox="1"/>
          <p:nvPr/>
        </p:nvSpPr>
        <p:spPr>
          <a:xfrm>
            <a:off x="131974" y="79284"/>
            <a:ext cx="118966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Large spectrum of malignancies:</a:t>
            </a:r>
            <a:r>
              <a:rPr lang="de-AT" sz="1800" b="1" dirty="0"/>
              <a:t> </a:t>
            </a:r>
            <a:r>
              <a:rPr lang="de-AT" sz="1800" b="1" dirty="0" err="1"/>
              <a:t>lung</a:t>
            </a:r>
            <a:r>
              <a:rPr lang="de-AT" sz="1800" b="1" dirty="0"/>
              <a:t>, H&amp;N, </a:t>
            </a:r>
            <a:r>
              <a:rPr lang="de-AT" sz="1800" b="1" dirty="0" err="1"/>
              <a:t>kidney</a:t>
            </a:r>
            <a:r>
              <a:rPr lang="de-AT" sz="1800" b="1" dirty="0"/>
              <a:t>, </a:t>
            </a:r>
            <a:r>
              <a:rPr lang="de-AT" sz="1800" b="1" dirty="0" err="1"/>
              <a:t>liver</a:t>
            </a:r>
            <a:r>
              <a:rPr lang="de-AT" sz="1800" b="1" dirty="0"/>
              <a:t>, </a:t>
            </a:r>
            <a:r>
              <a:rPr lang="de-AT" sz="1800" b="1" dirty="0" err="1"/>
              <a:t>pancreas</a:t>
            </a:r>
            <a:r>
              <a:rPr lang="de-AT" sz="1800" b="1" dirty="0"/>
              <a:t>, rectum, </a:t>
            </a:r>
            <a:r>
              <a:rPr lang="de-AT" sz="1800" b="1" dirty="0" err="1"/>
              <a:t>brain</a:t>
            </a:r>
            <a:r>
              <a:rPr lang="de-AT" sz="1800" b="1" dirty="0"/>
              <a:t>, </a:t>
            </a:r>
            <a:r>
              <a:rPr lang="de-AT" sz="1800" b="1" dirty="0" err="1"/>
              <a:t>prostate</a:t>
            </a:r>
            <a:r>
              <a:rPr lang="de-AT" sz="1800" b="1" dirty="0"/>
              <a:t>, adrenal etc.</a:t>
            </a:r>
            <a:r>
              <a:rPr lang="en-US" dirty="0"/>
              <a:t> </a:t>
            </a:r>
          </a:p>
        </p:txBody>
      </p:sp>
      <p:sp>
        <p:nvSpPr>
          <p:cNvPr id="6" name="Rechteck 7">
            <a:extLst>
              <a:ext uri="{FF2B5EF4-FFF2-40B4-BE49-F238E27FC236}">
                <a16:creationId xmlns:a16="http://schemas.microsoft.com/office/drawing/2014/main" id="{382CCDF2-74C3-4C0B-A647-83A00B9529B9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7" name="Grafik 8">
            <a:extLst>
              <a:ext uri="{FF2B5EF4-FFF2-40B4-BE49-F238E27FC236}">
                <a16:creationId xmlns:a16="http://schemas.microsoft.com/office/drawing/2014/main" id="{F3C8B8E6-6CD2-4AAA-B60B-B5D8378D2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9A2E9D-7ADA-430A-BF75-DE8A587A90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1904" y="81212"/>
            <a:ext cx="1504755" cy="626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4511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66B5E90-DA01-4D6B-9D89-4E97FCF9D5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4525" y="2114304"/>
            <a:ext cx="8362950" cy="17621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40BA93-E385-416C-994E-70EBA69473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4050" y="3852564"/>
            <a:ext cx="8343900" cy="10382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9A43348-0850-46C7-8B59-A001B1A748E9}"/>
              </a:ext>
            </a:extLst>
          </p:cNvPr>
          <p:cNvSpPr txBox="1"/>
          <p:nvPr/>
        </p:nvSpPr>
        <p:spPr>
          <a:xfrm>
            <a:off x="499621" y="352658"/>
            <a:ext cx="113498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4800" b="1" dirty="0"/>
              <a:t>PATHY: </a:t>
            </a:r>
            <a:r>
              <a:rPr lang="de-DE" sz="4800" b="1" dirty="0" err="1"/>
              <a:t>safety</a:t>
            </a:r>
            <a:endParaRPr lang="en-US" sz="48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42A7DF-1234-4C06-8927-FA7A61EE8318}"/>
              </a:ext>
            </a:extLst>
          </p:cNvPr>
          <p:cNvSpPr/>
          <p:nvPr/>
        </p:nvSpPr>
        <p:spPr>
          <a:xfrm>
            <a:off x="1924050" y="3852564"/>
            <a:ext cx="8275752" cy="1038225"/>
          </a:xfrm>
          <a:prstGeom prst="rect">
            <a:avLst/>
          </a:prstGeom>
          <a:solidFill>
            <a:srgbClr val="FFFF00">
              <a:alpha val="1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hteck 7">
            <a:extLst>
              <a:ext uri="{FF2B5EF4-FFF2-40B4-BE49-F238E27FC236}">
                <a16:creationId xmlns:a16="http://schemas.microsoft.com/office/drawing/2014/main" id="{EBCABF22-7140-414C-816D-B80054A2FA32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8" name="Grafik 8">
            <a:extLst>
              <a:ext uri="{FF2B5EF4-FFF2-40B4-BE49-F238E27FC236}">
                <a16:creationId xmlns:a16="http://schemas.microsoft.com/office/drawing/2014/main" id="{9263C145-36C8-41B0-9AE0-BFE29D6B3D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B0AF311-3F88-4871-9BBA-62BF537A890A}"/>
              </a:ext>
            </a:extLst>
          </p:cNvPr>
          <p:cNvSpPr txBox="1"/>
          <p:nvPr/>
        </p:nvSpPr>
        <p:spPr>
          <a:xfrm>
            <a:off x="3047215" y="5348868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- The only side effects observed were flu-like symptoms -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96FC8EF-6E90-4513-9AB5-E9E300EAF0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99802" y="81213"/>
            <a:ext cx="1786857" cy="74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6615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360" y="128144"/>
            <a:ext cx="3204000" cy="331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Grafik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449" y="127625"/>
            <a:ext cx="3200136" cy="33144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hteck 6"/>
          <p:cNvSpPr/>
          <p:nvPr/>
        </p:nvSpPr>
        <p:spPr>
          <a:xfrm>
            <a:off x="6798368" y="3140968"/>
            <a:ext cx="1871984" cy="21544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AT" sz="800" b="1" dirty="0"/>
              <a:t>4 WEEKS AFTER SBRT-PATHY</a:t>
            </a:r>
          </a:p>
        </p:txBody>
      </p:sp>
      <p:cxnSp>
        <p:nvCxnSpPr>
          <p:cNvPr id="8" name="Gerade Verbindung 7"/>
          <p:cNvCxnSpPr/>
          <p:nvPr/>
        </p:nvCxnSpPr>
        <p:spPr>
          <a:xfrm flipV="1">
            <a:off x="4940459" y="836712"/>
            <a:ext cx="552270" cy="503944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 flipH="1" flipV="1">
            <a:off x="4340601" y="404664"/>
            <a:ext cx="1296144" cy="121479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Rechteck 9"/>
          <p:cNvSpPr/>
          <p:nvPr/>
        </p:nvSpPr>
        <p:spPr>
          <a:xfrm>
            <a:off x="3624882" y="3140968"/>
            <a:ext cx="1807736" cy="21544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AT" sz="800" b="1" dirty="0"/>
              <a:t>BEFORE SBRT-PATHY</a:t>
            </a:r>
          </a:p>
        </p:txBody>
      </p:sp>
      <p:pic>
        <p:nvPicPr>
          <p:cNvPr id="19" name="Grafik 1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449" y="3429000"/>
            <a:ext cx="3200136" cy="331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Grafik 1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83" y="3429000"/>
            <a:ext cx="3204000" cy="331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Rechteck 20"/>
          <p:cNvSpPr/>
          <p:nvPr/>
        </p:nvSpPr>
        <p:spPr>
          <a:xfrm>
            <a:off x="3277585" y="6309320"/>
            <a:ext cx="2502330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AT" sz="800" b="1" dirty="0"/>
              <a:t>UNIRRADIATED LYMPH NODE METASTASIS BEFORE SBRT-PATHY</a:t>
            </a:r>
          </a:p>
        </p:txBody>
      </p:sp>
      <p:sp>
        <p:nvSpPr>
          <p:cNvPr id="22" name="Rechteck 21"/>
          <p:cNvSpPr/>
          <p:nvPr/>
        </p:nvSpPr>
        <p:spPr>
          <a:xfrm>
            <a:off x="6483360" y="6309320"/>
            <a:ext cx="2502000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AT" sz="800" b="1" dirty="0"/>
              <a:t>UNIRRADIATED LYMPH NODE METASTASIS 4 WEEKS AFTER SBRT-PATHY</a:t>
            </a:r>
          </a:p>
        </p:txBody>
      </p:sp>
      <p:sp>
        <p:nvSpPr>
          <p:cNvPr id="23" name="Rechteck 22"/>
          <p:cNvSpPr/>
          <p:nvPr/>
        </p:nvSpPr>
        <p:spPr>
          <a:xfrm>
            <a:off x="7751046" y="3789907"/>
            <a:ext cx="292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b="1" dirty="0">
                <a:solidFill>
                  <a:srgbClr val="FF0000"/>
                </a:solidFill>
              </a:rPr>
              <a:t>?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24" name="Pfeil nach rechts 23"/>
          <p:cNvSpPr/>
          <p:nvPr/>
        </p:nvSpPr>
        <p:spPr>
          <a:xfrm rot="9396384">
            <a:off x="4944543" y="3895705"/>
            <a:ext cx="504056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25" name="Pfeil nach rechts 24"/>
          <p:cNvSpPr/>
          <p:nvPr/>
        </p:nvSpPr>
        <p:spPr>
          <a:xfrm rot="8811678">
            <a:off x="7956324" y="3793607"/>
            <a:ext cx="504056" cy="21602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CA4FA4D8-FFB1-418C-B0E6-513180BC39C4}"/>
              </a:ext>
            </a:extLst>
          </p:cNvPr>
          <p:cNvSpPr/>
          <p:nvPr/>
        </p:nvSpPr>
        <p:spPr>
          <a:xfrm>
            <a:off x="9516811" y="4869215"/>
            <a:ext cx="1905971" cy="369332"/>
          </a:xfrm>
          <a:prstGeom prst="rect">
            <a:avLst/>
          </a:prstGeom>
          <a:solidFill>
            <a:schemeClr val="bg2">
              <a:alpha val="51000"/>
            </a:schemeClr>
          </a:solidFill>
        </p:spPr>
        <p:txBody>
          <a:bodyPr wrap="none">
            <a:spAutoFit/>
          </a:bodyPr>
          <a:lstStyle/>
          <a:p>
            <a:r>
              <a:rPr lang="de-AT" b="1" dirty="0">
                <a:solidFill>
                  <a:srgbClr val="FF0000"/>
                </a:solidFill>
              </a:rPr>
              <a:t>A</a:t>
            </a:r>
            <a:r>
              <a:rPr lang="en-US" b="1" dirty="0">
                <a:solidFill>
                  <a:srgbClr val="FF0000"/>
                </a:solidFill>
              </a:rPr>
              <a:t>BSCOPAL EFFECT</a:t>
            </a:r>
          </a:p>
        </p:txBody>
      </p:sp>
      <p:sp>
        <p:nvSpPr>
          <p:cNvPr id="29" name="Pfeil nach rechts 23">
            <a:extLst>
              <a:ext uri="{FF2B5EF4-FFF2-40B4-BE49-F238E27FC236}">
                <a16:creationId xmlns:a16="http://schemas.microsoft.com/office/drawing/2014/main" id="{B6F080C5-9C6C-43F6-A827-F1785ED6BA77}"/>
              </a:ext>
            </a:extLst>
          </p:cNvPr>
          <p:cNvSpPr/>
          <p:nvPr/>
        </p:nvSpPr>
        <p:spPr>
          <a:xfrm rot="8054536">
            <a:off x="7829959" y="296652"/>
            <a:ext cx="504056" cy="21602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1" name="Pfeil nach rechts 23">
            <a:extLst>
              <a:ext uri="{FF2B5EF4-FFF2-40B4-BE49-F238E27FC236}">
                <a16:creationId xmlns:a16="http://schemas.microsoft.com/office/drawing/2014/main" id="{4F4D29EC-D87C-4EE9-9E52-D0D8680117FF}"/>
              </a:ext>
            </a:extLst>
          </p:cNvPr>
          <p:cNvSpPr/>
          <p:nvPr/>
        </p:nvSpPr>
        <p:spPr>
          <a:xfrm rot="7930380">
            <a:off x="5444145" y="421537"/>
            <a:ext cx="504056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/>
          <p:cNvSpPr/>
          <p:nvPr/>
        </p:nvSpPr>
        <p:spPr>
          <a:xfrm>
            <a:off x="9455866" y="1619454"/>
            <a:ext cx="2027863" cy="369332"/>
          </a:xfrm>
          <a:prstGeom prst="rect">
            <a:avLst/>
          </a:prstGeom>
          <a:solidFill>
            <a:schemeClr val="bg2">
              <a:alpha val="72000"/>
            </a:schemeClr>
          </a:solidFill>
        </p:spPr>
        <p:txBody>
          <a:bodyPr wrap="none">
            <a:spAutoFit/>
          </a:bodyPr>
          <a:lstStyle/>
          <a:p>
            <a:r>
              <a:rPr lang="de-AT" b="1" dirty="0">
                <a:solidFill>
                  <a:srgbClr val="FF0000"/>
                </a:solidFill>
              </a:rPr>
              <a:t>BYSTANDER EFFECT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15567" y="2403682"/>
            <a:ext cx="28821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AT" sz="2000" b="1" u="sng" dirty="0"/>
              <a:t>METASTATIC MELANOMA</a:t>
            </a:r>
          </a:p>
        </p:txBody>
      </p:sp>
      <p:sp>
        <p:nvSpPr>
          <p:cNvPr id="4" name="Rechteck 3"/>
          <p:cNvSpPr/>
          <p:nvPr/>
        </p:nvSpPr>
        <p:spPr>
          <a:xfrm>
            <a:off x="14950" y="3056964"/>
            <a:ext cx="28850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400" b="1" dirty="0"/>
              <a:t>Progressive </a:t>
            </a:r>
            <a:r>
              <a:rPr lang="de-AT" sz="1400" b="1" dirty="0" err="1"/>
              <a:t>under</a:t>
            </a:r>
            <a:r>
              <a:rPr lang="de-AT" sz="1400" b="1" dirty="0"/>
              <a:t> </a:t>
            </a:r>
            <a:r>
              <a:rPr lang="de-AT" sz="1400" b="1" dirty="0" err="1"/>
              <a:t>immunotherapy</a:t>
            </a:r>
            <a:endParaRPr lang="de-AT" sz="1400" b="1" dirty="0"/>
          </a:p>
        </p:txBody>
      </p:sp>
      <p:sp>
        <p:nvSpPr>
          <p:cNvPr id="28" name="Rechteck 27"/>
          <p:cNvSpPr/>
          <p:nvPr/>
        </p:nvSpPr>
        <p:spPr>
          <a:xfrm>
            <a:off x="10591" y="3479333"/>
            <a:ext cx="28850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400" b="1" dirty="0"/>
              <a:t>DOSE: 10Gy x 1 to 70%</a:t>
            </a:r>
          </a:p>
        </p:txBody>
      </p:sp>
      <p:sp>
        <p:nvSpPr>
          <p:cNvPr id="30" name="Rechteck 29"/>
          <p:cNvSpPr/>
          <p:nvPr/>
        </p:nvSpPr>
        <p:spPr>
          <a:xfrm>
            <a:off x="10591" y="3923729"/>
            <a:ext cx="28850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b="1" dirty="0" err="1"/>
              <a:t>Disease</a:t>
            </a:r>
            <a:r>
              <a:rPr lang="de-DE" sz="1400" b="1" dirty="0"/>
              <a:t> </a:t>
            </a:r>
            <a:r>
              <a:rPr lang="de-DE" sz="1400" b="1" dirty="0" err="1"/>
              <a:t>free</a:t>
            </a:r>
            <a:r>
              <a:rPr lang="de-DE" sz="1400" b="1" dirty="0"/>
              <a:t> </a:t>
            </a:r>
            <a:r>
              <a:rPr lang="de-DE" sz="1400" b="1" dirty="0" err="1"/>
              <a:t>till</a:t>
            </a:r>
            <a:r>
              <a:rPr lang="de-DE" sz="1400" b="1" dirty="0"/>
              <a:t> </a:t>
            </a:r>
            <a:r>
              <a:rPr lang="de-DE" sz="1400" b="1" dirty="0" err="1"/>
              <a:t>death</a:t>
            </a:r>
            <a:r>
              <a:rPr lang="de-DE" sz="1400" b="1" dirty="0"/>
              <a:t> (2 </a:t>
            </a:r>
            <a:r>
              <a:rPr lang="de-DE" sz="1400" b="1" dirty="0" err="1"/>
              <a:t>years</a:t>
            </a:r>
            <a:r>
              <a:rPr lang="de-DE" sz="1400" b="1" dirty="0"/>
              <a:t>)</a:t>
            </a:r>
            <a:endParaRPr lang="de-AT" sz="1400" b="1" dirty="0"/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15" y="6539466"/>
            <a:ext cx="1500581" cy="301600"/>
          </a:xfrm>
          <a:prstGeom prst="rect">
            <a:avLst/>
          </a:prstGeom>
        </p:spPr>
      </p:pic>
      <p:sp>
        <p:nvSpPr>
          <p:cNvPr id="27" name="Rechteck 1">
            <a:extLst>
              <a:ext uri="{FF2B5EF4-FFF2-40B4-BE49-F238E27FC236}">
                <a16:creationId xmlns:a16="http://schemas.microsoft.com/office/drawing/2014/main" id="{69E9F06D-43D8-49CB-88B5-BDB10B636728}"/>
              </a:ext>
            </a:extLst>
          </p:cNvPr>
          <p:cNvSpPr/>
          <p:nvPr/>
        </p:nvSpPr>
        <p:spPr>
          <a:xfrm>
            <a:off x="58915" y="335506"/>
            <a:ext cx="279672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dirty="0">
                <a:solidFill>
                  <a:srgbClr val="FF0000"/>
                </a:solidFill>
              </a:rPr>
              <a:t>SINGLE FRACTION</a:t>
            </a:r>
            <a:endParaRPr lang="de-AT" sz="3200" b="1" dirty="0">
              <a:solidFill>
                <a:srgbClr val="FF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3794DDB-CCD4-45F4-9C6E-E6B0053D06AC}"/>
              </a:ext>
            </a:extLst>
          </p:cNvPr>
          <p:cNvSpPr txBox="1"/>
          <p:nvPr/>
        </p:nvSpPr>
        <p:spPr>
          <a:xfrm>
            <a:off x="9523292" y="2636279"/>
            <a:ext cx="233268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2800" b="1" dirty="0"/>
              <a:t>PATHY: </a:t>
            </a:r>
            <a:r>
              <a:rPr lang="de-DE" sz="2800" b="1" dirty="0" err="1"/>
              <a:t>immunogenic</a:t>
            </a:r>
            <a:r>
              <a:rPr lang="de-DE" sz="2800" b="1" dirty="0"/>
              <a:t> </a:t>
            </a:r>
            <a:r>
              <a:rPr lang="de-DE" sz="2800" b="1" dirty="0" err="1"/>
              <a:t>effects</a:t>
            </a:r>
            <a:endParaRPr lang="en-US" sz="2800" b="1" dirty="0"/>
          </a:p>
        </p:txBody>
      </p:sp>
      <p:sp>
        <p:nvSpPr>
          <p:cNvPr id="35" name="Rechteck 7">
            <a:extLst>
              <a:ext uri="{FF2B5EF4-FFF2-40B4-BE49-F238E27FC236}">
                <a16:creationId xmlns:a16="http://schemas.microsoft.com/office/drawing/2014/main" id="{DC8BE803-D202-45A1-A714-77874C3127AC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36" name="Grafik 8">
            <a:extLst>
              <a:ext uri="{FF2B5EF4-FFF2-40B4-BE49-F238E27FC236}">
                <a16:creationId xmlns:a16="http://schemas.microsoft.com/office/drawing/2014/main" id="{64F261FF-9E46-4C11-9451-4B5BFBF24F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48D8E8E8-E497-4E28-9D6B-33FDD2F944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29936" y="81212"/>
            <a:ext cx="1656723" cy="69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742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3059126" y="513973"/>
            <a:ext cx="1590435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de-AT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BEFORE PATHY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735960" y="483196"/>
            <a:ext cx="4932040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MONTH AFTER PATHY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6965" y="3130789"/>
            <a:ext cx="3541042" cy="2759522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8268" y="836713"/>
            <a:ext cx="3539741" cy="2733412"/>
          </a:xfrm>
          <a:prstGeom prst="rect">
            <a:avLst/>
          </a:prstGeom>
        </p:spPr>
      </p:pic>
      <p:sp>
        <p:nvSpPr>
          <p:cNvPr id="13" name="Pfeil nach unten 12"/>
          <p:cNvSpPr/>
          <p:nvPr/>
        </p:nvSpPr>
        <p:spPr>
          <a:xfrm rot="17357809">
            <a:off x="2927648" y="4293096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feil nach unten 13"/>
          <p:cNvSpPr/>
          <p:nvPr/>
        </p:nvSpPr>
        <p:spPr>
          <a:xfrm rot="17357809">
            <a:off x="6635512" y="4157791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4176" y="839077"/>
            <a:ext cx="3954977" cy="2417929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4176" y="2714172"/>
            <a:ext cx="3956280" cy="3163101"/>
          </a:xfrm>
          <a:prstGeom prst="rect">
            <a:avLst/>
          </a:prstGeom>
        </p:spPr>
      </p:pic>
      <p:sp>
        <p:nvSpPr>
          <p:cNvPr id="16" name="Pfeil nach unten 15"/>
          <p:cNvSpPr/>
          <p:nvPr/>
        </p:nvSpPr>
        <p:spPr>
          <a:xfrm rot="17357809">
            <a:off x="6688862" y="4094312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feil nach unten 16"/>
          <p:cNvSpPr/>
          <p:nvPr/>
        </p:nvSpPr>
        <p:spPr>
          <a:xfrm rot="17966127">
            <a:off x="6475576" y="1521724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feil nach unten 17"/>
          <p:cNvSpPr/>
          <p:nvPr/>
        </p:nvSpPr>
        <p:spPr>
          <a:xfrm rot="4643652">
            <a:off x="7490374" y="1729036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feil nach unten 18"/>
          <p:cNvSpPr/>
          <p:nvPr/>
        </p:nvSpPr>
        <p:spPr>
          <a:xfrm rot="1787617">
            <a:off x="7248127" y="1210981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feil nach unten 19"/>
          <p:cNvSpPr/>
          <p:nvPr/>
        </p:nvSpPr>
        <p:spPr>
          <a:xfrm rot="10800000">
            <a:off x="6886992" y="2287528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feil nach unten 20"/>
          <p:cNvSpPr/>
          <p:nvPr/>
        </p:nvSpPr>
        <p:spPr>
          <a:xfrm rot="17966127">
            <a:off x="2575721" y="1629716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feil nach unten 21"/>
          <p:cNvSpPr/>
          <p:nvPr/>
        </p:nvSpPr>
        <p:spPr>
          <a:xfrm rot="4643652">
            <a:off x="3891965" y="1716476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feil nach unten 22"/>
          <p:cNvSpPr/>
          <p:nvPr/>
        </p:nvSpPr>
        <p:spPr>
          <a:xfrm rot="1787617">
            <a:off x="3534657" y="815643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feil nach unten 23"/>
          <p:cNvSpPr/>
          <p:nvPr/>
        </p:nvSpPr>
        <p:spPr>
          <a:xfrm rot="10800000">
            <a:off x="3074728" y="2629095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Grafik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15" y="6539466"/>
            <a:ext cx="1500581" cy="301600"/>
          </a:xfrm>
          <a:prstGeom prst="rect">
            <a:avLst/>
          </a:prstGeom>
        </p:spPr>
      </p:pic>
      <p:sp>
        <p:nvSpPr>
          <p:cNvPr id="26" name="Rechteck 25"/>
          <p:cNvSpPr/>
          <p:nvPr/>
        </p:nvSpPr>
        <p:spPr>
          <a:xfrm>
            <a:off x="14775" y="3536319"/>
            <a:ext cx="28850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2000" b="1" dirty="0"/>
              <a:t>DOSE: 10Gy x 3</a:t>
            </a:r>
          </a:p>
        </p:txBody>
      </p:sp>
      <p:sp>
        <p:nvSpPr>
          <p:cNvPr id="27" name="Rechteck 26"/>
          <p:cNvSpPr/>
          <p:nvPr/>
        </p:nvSpPr>
        <p:spPr>
          <a:xfrm>
            <a:off x="1028672" y="2344341"/>
            <a:ext cx="7056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AT" sz="2400" b="1" u="sng" dirty="0"/>
              <a:t>HCC</a:t>
            </a:r>
          </a:p>
        </p:txBody>
      </p:sp>
      <p:sp>
        <p:nvSpPr>
          <p:cNvPr id="28" name="Rechteck 27"/>
          <p:cNvSpPr/>
          <p:nvPr/>
        </p:nvSpPr>
        <p:spPr>
          <a:xfrm>
            <a:off x="6197359" y="2618959"/>
            <a:ext cx="2389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70% volume regression</a:t>
            </a:r>
            <a:endParaRPr lang="de-AT" b="1" dirty="0">
              <a:solidFill>
                <a:srgbClr val="FF0000"/>
              </a:solidFill>
            </a:endParaRPr>
          </a:p>
        </p:txBody>
      </p:sp>
      <p:sp>
        <p:nvSpPr>
          <p:cNvPr id="29" name="Rechteck 1">
            <a:extLst>
              <a:ext uri="{FF2B5EF4-FFF2-40B4-BE49-F238E27FC236}">
                <a16:creationId xmlns:a16="http://schemas.microsoft.com/office/drawing/2014/main" id="{FA37534F-6269-4182-81D3-946718121492}"/>
              </a:ext>
            </a:extLst>
          </p:cNvPr>
          <p:cNvSpPr/>
          <p:nvPr/>
        </p:nvSpPr>
        <p:spPr>
          <a:xfrm>
            <a:off x="58915" y="335506"/>
            <a:ext cx="279672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dirty="0">
                <a:solidFill>
                  <a:srgbClr val="FF0000"/>
                </a:solidFill>
              </a:rPr>
              <a:t>THREE FRACTION</a:t>
            </a:r>
            <a:endParaRPr lang="de-AT" sz="3200" b="1" dirty="0">
              <a:solidFill>
                <a:srgbClr val="FF0000"/>
              </a:solidFill>
            </a:endParaRPr>
          </a:p>
        </p:txBody>
      </p:sp>
      <p:sp>
        <p:nvSpPr>
          <p:cNvPr id="30" name="Rechteck 3">
            <a:extLst>
              <a:ext uri="{FF2B5EF4-FFF2-40B4-BE49-F238E27FC236}">
                <a16:creationId xmlns:a16="http://schemas.microsoft.com/office/drawing/2014/main" id="{5BA92AFA-9A54-4B8C-85E6-8096FABEC1B1}"/>
              </a:ext>
            </a:extLst>
          </p:cNvPr>
          <p:cNvSpPr/>
          <p:nvPr/>
        </p:nvSpPr>
        <p:spPr>
          <a:xfrm>
            <a:off x="14951" y="3056964"/>
            <a:ext cx="261071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300" b="1" dirty="0"/>
              <a:t>Progressive </a:t>
            </a:r>
            <a:r>
              <a:rPr lang="de-AT" sz="1300" b="1" dirty="0" err="1"/>
              <a:t>under</a:t>
            </a:r>
            <a:r>
              <a:rPr lang="de-AT" sz="1300" b="1" dirty="0"/>
              <a:t> </a:t>
            </a:r>
            <a:r>
              <a:rPr lang="de-AT" sz="1300" b="1" dirty="0" err="1"/>
              <a:t>immunotherapy</a:t>
            </a:r>
            <a:endParaRPr lang="de-AT" sz="1300" b="1" dirty="0"/>
          </a:p>
        </p:txBody>
      </p:sp>
      <p:sp>
        <p:nvSpPr>
          <p:cNvPr id="31" name="Rechteck 1">
            <a:extLst>
              <a:ext uri="{FF2B5EF4-FFF2-40B4-BE49-F238E27FC236}">
                <a16:creationId xmlns:a16="http://schemas.microsoft.com/office/drawing/2014/main" id="{C920DC3C-1356-4225-BB74-A096BE5938A9}"/>
              </a:ext>
            </a:extLst>
          </p:cNvPr>
          <p:cNvSpPr/>
          <p:nvPr/>
        </p:nvSpPr>
        <p:spPr>
          <a:xfrm>
            <a:off x="10606462" y="4149307"/>
            <a:ext cx="1236557" cy="646331"/>
          </a:xfrm>
          <a:prstGeom prst="rect">
            <a:avLst/>
          </a:prstGeom>
          <a:solidFill>
            <a:schemeClr val="bg2">
              <a:alpha val="51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de-AT" b="1" dirty="0">
                <a:solidFill>
                  <a:srgbClr val="FF0000"/>
                </a:solidFill>
              </a:rPr>
              <a:t>A</a:t>
            </a:r>
            <a:r>
              <a:rPr lang="en-US" b="1" dirty="0">
                <a:solidFill>
                  <a:srgbClr val="FF0000"/>
                </a:solidFill>
              </a:rPr>
              <a:t>BSCOPAL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EFFECT</a:t>
            </a:r>
          </a:p>
        </p:txBody>
      </p:sp>
      <p:sp>
        <p:nvSpPr>
          <p:cNvPr id="32" name="Rechteck 10">
            <a:extLst>
              <a:ext uri="{FF2B5EF4-FFF2-40B4-BE49-F238E27FC236}">
                <a16:creationId xmlns:a16="http://schemas.microsoft.com/office/drawing/2014/main" id="{F3C1946F-1459-4339-A7C5-DD358499F11C}"/>
              </a:ext>
            </a:extLst>
          </p:cNvPr>
          <p:cNvSpPr/>
          <p:nvPr/>
        </p:nvSpPr>
        <p:spPr>
          <a:xfrm>
            <a:off x="10512532" y="1469484"/>
            <a:ext cx="1424415" cy="646331"/>
          </a:xfrm>
          <a:prstGeom prst="rect">
            <a:avLst/>
          </a:prstGeom>
          <a:solidFill>
            <a:schemeClr val="bg2">
              <a:alpha val="72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de-AT" b="1" dirty="0">
                <a:solidFill>
                  <a:srgbClr val="FF0000"/>
                </a:solidFill>
              </a:rPr>
              <a:t>BYSTANDER EFFECT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6164DA-1071-4D5C-A433-8F0EDA092879}"/>
              </a:ext>
            </a:extLst>
          </p:cNvPr>
          <p:cNvSpPr txBox="1"/>
          <p:nvPr/>
        </p:nvSpPr>
        <p:spPr>
          <a:xfrm>
            <a:off x="10058400" y="2438291"/>
            <a:ext cx="233268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2400" b="1" dirty="0"/>
              <a:t>PATHY: </a:t>
            </a:r>
            <a:r>
              <a:rPr lang="de-DE" sz="2400" b="1" dirty="0" err="1"/>
              <a:t>immunogenic</a:t>
            </a:r>
            <a:r>
              <a:rPr lang="de-DE" sz="2400" b="1" dirty="0"/>
              <a:t> </a:t>
            </a:r>
            <a:r>
              <a:rPr lang="de-DE" sz="2400" b="1" dirty="0" err="1"/>
              <a:t>effects</a:t>
            </a:r>
            <a:endParaRPr lang="en-US" sz="2400" b="1" dirty="0"/>
          </a:p>
        </p:txBody>
      </p:sp>
      <p:sp>
        <p:nvSpPr>
          <p:cNvPr id="35" name="Rechteck 7">
            <a:extLst>
              <a:ext uri="{FF2B5EF4-FFF2-40B4-BE49-F238E27FC236}">
                <a16:creationId xmlns:a16="http://schemas.microsoft.com/office/drawing/2014/main" id="{416AAD78-9C43-4EC5-A1B9-D21D732EFF42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36" name="Grafik 8">
            <a:extLst>
              <a:ext uri="{FF2B5EF4-FFF2-40B4-BE49-F238E27FC236}">
                <a16:creationId xmlns:a16="http://schemas.microsoft.com/office/drawing/2014/main" id="{F734A4DD-00DF-493A-8978-953AF61E77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D4511A1-CFC1-434F-8B7C-DF612CA950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35464" y="81212"/>
            <a:ext cx="1551195" cy="64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944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7">
            <a:extLst>
              <a:ext uri="{FF2B5EF4-FFF2-40B4-BE49-F238E27FC236}">
                <a16:creationId xmlns:a16="http://schemas.microsoft.com/office/drawing/2014/main" id="{893E98F8-FEC1-4F8C-874B-18B6E97878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618" y="15056"/>
            <a:ext cx="4398673" cy="2916917"/>
          </a:xfrm>
          <a:prstGeom prst="rect">
            <a:avLst/>
          </a:prstGeom>
        </p:spPr>
      </p:pic>
      <p:pic>
        <p:nvPicPr>
          <p:cNvPr id="5" name="Grafik 8">
            <a:extLst>
              <a:ext uri="{FF2B5EF4-FFF2-40B4-BE49-F238E27FC236}">
                <a16:creationId xmlns:a16="http://schemas.microsoft.com/office/drawing/2014/main" id="{4C5BCEC7-642C-42A2-88BB-10ED74B2B4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086" y="24611"/>
            <a:ext cx="4013707" cy="2907362"/>
          </a:xfrm>
          <a:prstGeom prst="rect">
            <a:avLst/>
          </a:prstGeom>
        </p:spPr>
      </p:pic>
      <p:sp>
        <p:nvSpPr>
          <p:cNvPr id="6" name="Rechteck 11">
            <a:extLst>
              <a:ext uri="{FF2B5EF4-FFF2-40B4-BE49-F238E27FC236}">
                <a16:creationId xmlns:a16="http://schemas.microsoft.com/office/drawing/2014/main" id="{7D372296-5A5C-48A4-BAC8-9C28F49EF05B}"/>
              </a:ext>
            </a:extLst>
          </p:cNvPr>
          <p:cNvSpPr/>
          <p:nvPr/>
        </p:nvSpPr>
        <p:spPr>
          <a:xfrm>
            <a:off x="1918618" y="15056"/>
            <a:ext cx="915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BEFORE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7" name="Rechteck 21">
            <a:extLst>
              <a:ext uri="{FF2B5EF4-FFF2-40B4-BE49-F238E27FC236}">
                <a16:creationId xmlns:a16="http://schemas.microsoft.com/office/drawing/2014/main" id="{5A1FD383-000B-4A15-AEE9-85C96EFF27B2}"/>
              </a:ext>
            </a:extLst>
          </p:cNvPr>
          <p:cNvSpPr/>
          <p:nvPr/>
        </p:nvSpPr>
        <p:spPr>
          <a:xfrm>
            <a:off x="9405274" y="24610"/>
            <a:ext cx="825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AFTER 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8" name="Rechteck 25">
            <a:extLst>
              <a:ext uri="{FF2B5EF4-FFF2-40B4-BE49-F238E27FC236}">
                <a16:creationId xmlns:a16="http://schemas.microsoft.com/office/drawing/2014/main" id="{09816FE4-FF62-436B-A48E-62098CC09746}"/>
              </a:ext>
            </a:extLst>
          </p:cNvPr>
          <p:cNvSpPr/>
          <p:nvPr/>
        </p:nvSpPr>
        <p:spPr>
          <a:xfrm>
            <a:off x="14776" y="3536319"/>
            <a:ext cx="1903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2000" b="1" dirty="0"/>
              <a:t>DOSE: 10Gy x 3</a:t>
            </a:r>
          </a:p>
        </p:txBody>
      </p:sp>
      <p:sp>
        <p:nvSpPr>
          <p:cNvPr id="9" name="Rechteck 3">
            <a:extLst>
              <a:ext uri="{FF2B5EF4-FFF2-40B4-BE49-F238E27FC236}">
                <a16:creationId xmlns:a16="http://schemas.microsoft.com/office/drawing/2014/main" id="{B8F7C374-6324-466D-B911-4FE18535EB65}"/>
              </a:ext>
            </a:extLst>
          </p:cNvPr>
          <p:cNvSpPr/>
          <p:nvPr/>
        </p:nvSpPr>
        <p:spPr>
          <a:xfrm>
            <a:off x="14951" y="3056964"/>
            <a:ext cx="1903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400" b="1" dirty="0"/>
              <a:t>Progressive </a:t>
            </a:r>
            <a:r>
              <a:rPr lang="de-AT" sz="1400" b="1" dirty="0" err="1"/>
              <a:t>under</a:t>
            </a:r>
            <a:r>
              <a:rPr lang="de-AT" sz="1400" b="1" dirty="0"/>
              <a:t> IMMUNO </a:t>
            </a:r>
            <a:r>
              <a:rPr lang="de-AT" sz="1400" b="1" dirty="0" err="1"/>
              <a:t>Tx</a:t>
            </a:r>
            <a:endParaRPr lang="de-AT" sz="1400" b="1" dirty="0"/>
          </a:p>
        </p:txBody>
      </p:sp>
      <p:sp>
        <p:nvSpPr>
          <p:cNvPr id="10" name="Rechteck 26">
            <a:extLst>
              <a:ext uri="{FF2B5EF4-FFF2-40B4-BE49-F238E27FC236}">
                <a16:creationId xmlns:a16="http://schemas.microsoft.com/office/drawing/2014/main" id="{340506CB-80FA-43A3-932E-28562BC437B9}"/>
              </a:ext>
            </a:extLst>
          </p:cNvPr>
          <p:cNvSpPr/>
          <p:nvPr/>
        </p:nvSpPr>
        <p:spPr>
          <a:xfrm>
            <a:off x="219210" y="2350209"/>
            <a:ext cx="14255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AT" sz="2400" b="1" u="sng" dirty="0"/>
              <a:t>DESMOID</a:t>
            </a:r>
          </a:p>
        </p:txBody>
      </p:sp>
      <p:sp>
        <p:nvSpPr>
          <p:cNvPr id="11" name="Rechteck 1">
            <a:extLst>
              <a:ext uri="{FF2B5EF4-FFF2-40B4-BE49-F238E27FC236}">
                <a16:creationId xmlns:a16="http://schemas.microsoft.com/office/drawing/2014/main" id="{8C3E8E03-7C95-4F73-A39A-204E62D6B536}"/>
              </a:ext>
            </a:extLst>
          </p:cNvPr>
          <p:cNvSpPr/>
          <p:nvPr/>
        </p:nvSpPr>
        <p:spPr>
          <a:xfrm>
            <a:off x="43057" y="341374"/>
            <a:ext cx="20432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dirty="0">
                <a:solidFill>
                  <a:srgbClr val="FF0000"/>
                </a:solidFill>
              </a:rPr>
              <a:t>HOT</a:t>
            </a:r>
            <a:endParaRPr lang="de-AT" sz="3200" b="1" dirty="0">
              <a:solidFill>
                <a:srgbClr val="FF0000"/>
              </a:solidFill>
            </a:endParaRPr>
          </a:p>
        </p:txBody>
      </p:sp>
      <p:pic>
        <p:nvPicPr>
          <p:cNvPr id="12" name="Grafik 6">
            <a:extLst>
              <a:ext uri="{FF2B5EF4-FFF2-40B4-BE49-F238E27FC236}">
                <a16:creationId xmlns:a16="http://schemas.microsoft.com/office/drawing/2014/main" id="{661C20E1-1276-40D1-A6BA-69441F7D0B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5310" y="2941527"/>
            <a:ext cx="6650347" cy="3886187"/>
          </a:xfrm>
          <a:prstGeom prst="rect">
            <a:avLst/>
          </a:prstGeom>
        </p:spPr>
      </p:pic>
      <p:sp>
        <p:nvSpPr>
          <p:cNvPr id="13" name="Pfeil nach unten 11">
            <a:extLst>
              <a:ext uri="{FF2B5EF4-FFF2-40B4-BE49-F238E27FC236}">
                <a16:creationId xmlns:a16="http://schemas.microsoft.com/office/drawing/2014/main" id="{7CED137F-D56D-41C0-BAA8-DE3B5FEBBE85}"/>
              </a:ext>
            </a:extLst>
          </p:cNvPr>
          <p:cNvSpPr/>
          <p:nvPr/>
        </p:nvSpPr>
        <p:spPr>
          <a:xfrm rot="16200000">
            <a:off x="6331185" y="3388847"/>
            <a:ext cx="278675" cy="1742368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4" name="Rechteck 1">
            <a:extLst>
              <a:ext uri="{FF2B5EF4-FFF2-40B4-BE49-F238E27FC236}">
                <a16:creationId xmlns:a16="http://schemas.microsoft.com/office/drawing/2014/main" id="{E8158D1A-BA64-4A4D-946A-6D0A84092952}"/>
              </a:ext>
            </a:extLst>
          </p:cNvPr>
          <p:cNvSpPr/>
          <p:nvPr/>
        </p:nvSpPr>
        <p:spPr>
          <a:xfrm>
            <a:off x="9316807" y="5832243"/>
            <a:ext cx="1905971" cy="369332"/>
          </a:xfrm>
          <a:prstGeom prst="rect">
            <a:avLst/>
          </a:prstGeom>
          <a:solidFill>
            <a:schemeClr val="bg2">
              <a:alpha val="51000"/>
            </a:schemeClr>
          </a:solidFill>
        </p:spPr>
        <p:txBody>
          <a:bodyPr wrap="none">
            <a:spAutoFit/>
          </a:bodyPr>
          <a:lstStyle/>
          <a:p>
            <a:r>
              <a:rPr lang="de-AT" b="1" dirty="0">
                <a:solidFill>
                  <a:srgbClr val="FF0000"/>
                </a:solidFill>
              </a:rPr>
              <a:t>A</a:t>
            </a:r>
            <a:r>
              <a:rPr lang="en-US" b="1" dirty="0">
                <a:solidFill>
                  <a:srgbClr val="FF0000"/>
                </a:solidFill>
              </a:rPr>
              <a:t>BSCOPAL EFFECT</a:t>
            </a:r>
          </a:p>
        </p:txBody>
      </p:sp>
      <p:sp>
        <p:nvSpPr>
          <p:cNvPr id="15" name="Rechteck 10">
            <a:extLst>
              <a:ext uri="{FF2B5EF4-FFF2-40B4-BE49-F238E27FC236}">
                <a16:creationId xmlns:a16="http://schemas.microsoft.com/office/drawing/2014/main" id="{179A42AC-878A-4B0F-9C1C-7F2C7490B1F6}"/>
              </a:ext>
            </a:extLst>
          </p:cNvPr>
          <p:cNvSpPr/>
          <p:nvPr/>
        </p:nvSpPr>
        <p:spPr>
          <a:xfrm>
            <a:off x="10125171" y="1619454"/>
            <a:ext cx="2027863" cy="369332"/>
          </a:xfrm>
          <a:prstGeom prst="rect">
            <a:avLst/>
          </a:prstGeom>
          <a:solidFill>
            <a:schemeClr val="bg2">
              <a:alpha val="72000"/>
            </a:schemeClr>
          </a:solidFill>
        </p:spPr>
        <p:txBody>
          <a:bodyPr wrap="none">
            <a:spAutoFit/>
          </a:bodyPr>
          <a:lstStyle/>
          <a:p>
            <a:r>
              <a:rPr lang="de-AT" b="1" dirty="0">
                <a:solidFill>
                  <a:srgbClr val="FF0000"/>
                </a:solidFill>
              </a:rPr>
              <a:t>BYSTANDER EFFECT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Rechteck 27">
            <a:extLst>
              <a:ext uri="{FF2B5EF4-FFF2-40B4-BE49-F238E27FC236}">
                <a16:creationId xmlns:a16="http://schemas.microsoft.com/office/drawing/2014/main" id="{8FB2F1CF-F7C1-4631-8FB7-B2F5A427FF60}"/>
              </a:ext>
            </a:extLst>
          </p:cNvPr>
          <p:cNvSpPr/>
          <p:nvPr/>
        </p:nvSpPr>
        <p:spPr>
          <a:xfrm>
            <a:off x="6423787" y="24610"/>
            <a:ext cx="2389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90% volume regression</a:t>
            </a:r>
            <a:endParaRPr lang="de-AT" b="1" dirty="0">
              <a:solidFill>
                <a:srgbClr val="FF0000"/>
              </a:solidFill>
            </a:endParaRPr>
          </a:p>
        </p:txBody>
      </p:sp>
      <p:sp>
        <p:nvSpPr>
          <p:cNvPr id="18" name="Rechteck 7">
            <a:extLst>
              <a:ext uri="{FF2B5EF4-FFF2-40B4-BE49-F238E27FC236}">
                <a16:creationId xmlns:a16="http://schemas.microsoft.com/office/drawing/2014/main" id="{7D86B25F-B247-426A-BFF4-DD0DBF7649BA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19" name="Grafik 8">
            <a:extLst>
              <a:ext uri="{FF2B5EF4-FFF2-40B4-BE49-F238E27FC236}">
                <a16:creationId xmlns:a16="http://schemas.microsoft.com/office/drawing/2014/main" id="{DAB641BE-A414-4E66-AC1A-0442E81AE7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1F8AEDD-5C76-4F5A-8C02-6AE371B247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47131" y="81212"/>
            <a:ext cx="1439528" cy="59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4582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6" y="668430"/>
            <a:ext cx="3996000" cy="51368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280" y="638395"/>
            <a:ext cx="4392000" cy="51526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Pfeil nach rechts 23">
            <a:extLst>
              <a:ext uri="{FF2B5EF4-FFF2-40B4-BE49-F238E27FC236}">
                <a16:creationId xmlns:a16="http://schemas.microsoft.com/office/drawing/2014/main" id="{D4367E37-381B-4B5B-A883-20F29EDDFDCB}"/>
              </a:ext>
            </a:extLst>
          </p:cNvPr>
          <p:cNvSpPr/>
          <p:nvPr/>
        </p:nvSpPr>
        <p:spPr>
          <a:xfrm rot="8726237">
            <a:off x="4396736" y="1095915"/>
            <a:ext cx="504056" cy="44605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7" name="Pfeil nach rechts 23">
            <a:extLst>
              <a:ext uri="{FF2B5EF4-FFF2-40B4-BE49-F238E27FC236}">
                <a16:creationId xmlns:a16="http://schemas.microsoft.com/office/drawing/2014/main" id="{3551B23B-E1DD-4936-9F24-A3AA6A924B8A}"/>
              </a:ext>
            </a:extLst>
          </p:cNvPr>
          <p:cNvSpPr/>
          <p:nvPr/>
        </p:nvSpPr>
        <p:spPr>
          <a:xfrm rot="9396384">
            <a:off x="5115486" y="1611386"/>
            <a:ext cx="504056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Pfeil nach rechts 23">
            <a:extLst>
              <a:ext uri="{FF2B5EF4-FFF2-40B4-BE49-F238E27FC236}">
                <a16:creationId xmlns:a16="http://schemas.microsoft.com/office/drawing/2014/main" id="{362D7D71-DA40-4C93-9187-CCE1C8F6B264}"/>
              </a:ext>
            </a:extLst>
          </p:cNvPr>
          <p:cNvSpPr/>
          <p:nvPr/>
        </p:nvSpPr>
        <p:spPr>
          <a:xfrm rot="10282247">
            <a:off x="4886938" y="2022797"/>
            <a:ext cx="329895" cy="22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Pfeil nach rechts 23">
            <a:extLst>
              <a:ext uri="{FF2B5EF4-FFF2-40B4-BE49-F238E27FC236}">
                <a16:creationId xmlns:a16="http://schemas.microsoft.com/office/drawing/2014/main" id="{1058A34B-047A-4E24-81F0-737996D8EAE5}"/>
              </a:ext>
            </a:extLst>
          </p:cNvPr>
          <p:cNvSpPr/>
          <p:nvPr/>
        </p:nvSpPr>
        <p:spPr>
          <a:xfrm rot="13711929">
            <a:off x="9562364" y="2021475"/>
            <a:ext cx="504056" cy="44605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0" name="Pfeil nach rechts 23">
            <a:extLst>
              <a:ext uri="{FF2B5EF4-FFF2-40B4-BE49-F238E27FC236}">
                <a16:creationId xmlns:a16="http://schemas.microsoft.com/office/drawing/2014/main" id="{A041A300-FA01-4C65-972B-4E057D752C93}"/>
              </a:ext>
            </a:extLst>
          </p:cNvPr>
          <p:cNvSpPr/>
          <p:nvPr/>
        </p:nvSpPr>
        <p:spPr>
          <a:xfrm rot="16011624">
            <a:off x="8680684" y="2607697"/>
            <a:ext cx="375249" cy="33999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Pfeil nach rechts 23">
            <a:extLst>
              <a:ext uri="{FF2B5EF4-FFF2-40B4-BE49-F238E27FC236}">
                <a16:creationId xmlns:a16="http://schemas.microsoft.com/office/drawing/2014/main" id="{C35B4F1A-05B9-437A-9798-82AF2EA14E3F}"/>
              </a:ext>
            </a:extLst>
          </p:cNvPr>
          <p:cNvSpPr/>
          <p:nvPr/>
        </p:nvSpPr>
        <p:spPr>
          <a:xfrm rot="10282247">
            <a:off x="7767314" y="2017730"/>
            <a:ext cx="329895" cy="22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Pfeil nach rechts 23">
            <a:extLst>
              <a:ext uri="{FF2B5EF4-FFF2-40B4-BE49-F238E27FC236}">
                <a16:creationId xmlns:a16="http://schemas.microsoft.com/office/drawing/2014/main" id="{5C51178E-9DF8-4E43-B7D2-39DA214D14EB}"/>
              </a:ext>
            </a:extLst>
          </p:cNvPr>
          <p:cNvSpPr/>
          <p:nvPr/>
        </p:nvSpPr>
        <p:spPr>
          <a:xfrm rot="7906378">
            <a:off x="8436259" y="4399650"/>
            <a:ext cx="504056" cy="44605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3" name="Pfeil nach rechts 23">
            <a:extLst>
              <a:ext uri="{FF2B5EF4-FFF2-40B4-BE49-F238E27FC236}">
                <a16:creationId xmlns:a16="http://schemas.microsoft.com/office/drawing/2014/main" id="{BE0622E2-2D0F-448B-88D2-E85C99752EB5}"/>
              </a:ext>
            </a:extLst>
          </p:cNvPr>
          <p:cNvSpPr/>
          <p:nvPr/>
        </p:nvSpPr>
        <p:spPr>
          <a:xfrm rot="9396384">
            <a:off x="4146179" y="4038739"/>
            <a:ext cx="535340" cy="445317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4" name="Pfeil nach rechts 23">
            <a:extLst>
              <a:ext uri="{FF2B5EF4-FFF2-40B4-BE49-F238E27FC236}">
                <a16:creationId xmlns:a16="http://schemas.microsoft.com/office/drawing/2014/main" id="{9D568915-01D8-4BA6-9CAE-EAED524DD53C}"/>
              </a:ext>
            </a:extLst>
          </p:cNvPr>
          <p:cNvSpPr/>
          <p:nvPr/>
        </p:nvSpPr>
        <p:spPr>
          <a:xfrm rot="10282247">
            <a:off x="7479224" y="5047787"/>
            <a:ext cx="329895" cy="22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5B70DB11-C9ED-400D-942F-3DBD36A921F3}"/>
              </a:ext>
            </a:extLst>
          </p:cNvPr>
          <p:cNvSpPr/>
          <p:nvPr/>
        </p:nvSpPr>
        <p:spPr>
          <a:xfrm>
            <a:off x="2783632" y="4013479"/>
            <a:ext cx="1347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b="1" dirty="0">
                <a:solidFill>
                  <a:schemeClr val="bg1"/>
                </a:solidFill>
              </a:rPr>
              <a:t>BYSTANDER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" name="Pfeil nach rechts 23">
            <a:extLst>
              <a:ext uri="{FF2B5EF4-FFF2-40B4-BE49-F238E27FC236}">
                <a16:creationId xmlns:a16="http://schemas.microsoft.com/office/drawing/2014/main" id="{953A5C90-CECD-4CB8-982B-E23F16038A57}"/>
              </a:ext>
            </a:extLst>
          </p:cNvPr>
          <p:cNvSpPr/>
          <p:nvPr/>
        </p:nvSpPr>
        <p:spPr>
          <a:xfrm rot="9396384">
            <a:off x="5475526" y="4514217"/>
            <a:ext cx="504056" cy="21602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7" name="Pfeil nach rechts 23">
            <a:extLst>
              <a:ext uri="{FF2B5EF4-FFF2-40B4-BE49-F238E27FC236}">
                <a16:creationId xmlns:a16="http://schemas.microsoft.com/office/drawing/2014/main" id="{DA6BB003-3554-4CE6-AC5C-DAEE95E5B4D1}"/>
              </a:ext>
            </a:extLst>
          </p:cNvPr>
          <p:cNvSpPr/>
          <p:nvPr/>
        </p:nvSpPr>
        <p:spPr>
          <a:xfrm rot="10282247">
            <a:off x="5001623" y="4920494"/>
            <a:ext cx="329895" cy="2258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4E84AC04-FA7A-49E6-8041-703C8C530579}"/>
              </a:ext>
            </a:extLst>
          </p:cNvPr>
          <p:cNvSpPr/>
          <p:nvPr/>
        </p:nvSpPr>
        <p:spPr>
          <a:xfrm>
            <a:off x="4604565" y="5102891"/>
            <a:ext cx="1183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b="1" dirty="0">
                <a:solidFill>
                  <a:schemeClr val="bg1"/>
                </a:solidFill>
              </a:rPr>
              <a:t>ABSCOPAL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9" name="Picture 3">
            <a:extLst>
              <a:ext uri="{FF2B5EF4-FFF2-40B4-BE49-F238E27FC236}">
                <a16:creationId xmlns:a16="http://schemas.microsoft.com/office/drawing/2014/main" id="{2BEC552A-0941-4387-BB36-584863478D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066" y="663183"/>
            <a:ext cx="4156390" cy="51278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Pfeil nach rechts 23">
            <a:extLst>
              <a:ext uri="{FF2B5EF4-FFF2-40B4-BE49-F238E27FC236}">
                <a16:creationId xmlns:a16="http://schemas.microsoft.com/office/drawing/2014/main" id="{2E344D1F-70DF-4D60-9874-1B5581037E26}"/>
              </a:ext>
            </a:extLst>
          </p:cNvPr>
          <p:cNvSpPr/>
          <p:nvPr/>
        </p:nvSpPr>
        <p:spPr>
          <a:xfrm rot="9396384">
            <a:off x="8734468" y="3987369"/>
            <a:ext cx="535340" cy="445317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559DA9C9-E0DC-444B-95BD-3E3F1F15B87D}"/>
              </a:ext>
            </a:extLst>
          </p:cNvPr>
          <p:cNvSpPr/>
          <p:nvPr/>
        </p:nvSpPr>
        <p:spPr>
          <a:xfrm>
            <a:off x="7644171" y="4722742"/>
            <a:ext cx="1183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b="1" dirty="0">
                <a:solidFill>
                  <a:schemeClr val="bg1"/>
                </a:solidFill>
              </a:rPr>
              <a:t>ABSCOPAL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6603056" y="181353"/>
            <a:ext cx="3313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NED / clinical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 response</a:t>
            </a:r>
          </a:p>
        </p:txBody>
      </p:sp>
      <p:sp>
        <p:nvSpPr>
          <p:cNvPr id="3" name="Rechteck 2"/>
          <p:cNvSpPr/>
          <p:nvPr/>
        </p:nvSpPr>
        <p:spPr>
          <a:xfrm>
            <a:off x="1991544" y="948493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002</a:t>
            </a: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15" y="6539466"/>
            <a:ext cx="1500581" cy="301600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15" y="6539466"/>
            <a:ext cx="1500581" cy="301600"/>
          </a:xfrm>
          <a:prstGeom prst="rect">
            <a:avLst/>
          </a:prstGeom>
        </p:spPr>
      </p:pic>
      <p:sp>
        <p:nvSpPr>
          <p:cNvPr id="30" name="Rechteck 25">
            <a:extLst>
              <a:ext uri="{FF2B5EF4-FFF2-40B4-BE49-F238E27FC236}">
                <a16:creationId xmlns:a16="http://schemas.microsoft.com/office/drawing/2014/main" id="{70B4A67C-E3F4-47E6-BBF9-019A5A43ED49}"/>
              </a:ext>
            </a:extLst>
          </p:cNvPr>
          <p:cNvSpPr/>
          <p:nvPr/>
        </p:nvSpPr>
        <p:spPr>
          <a:xfrm>
            <a:off x="14776" y="3536319"/>
            <a:ext cx="1903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2000" b="1" dirty="0"/>
              <a:t>DOSE: 10Gy x 3</a:t>
            </a:r>
          </a:p>
        </p:txBody>
      </p:sp>
      <p:sp>
        <p:nvSpPr>
          <p:cNvPr id="31" name="Rechteck 26">
            <a:extLst>
              <a:ext uri="{FF2B5EF4-FFF2-40B4-BE49-F238E27FC236}">
                <a16:creationId xmlns:a16="http://schemas.microsoft.com/office/drawing/2014/main" id="{F2BA247E-9321-43CA-BCC0-B7DF203ED829}"/>
              </a:ext>
            </a:extLst>
          </p:cNvPr>
          <p:cNvSpPr/>
          <p:nvPr/>
        </p:nvSpPr>
        <p:spPr>
          <a:xfrm>
            <a:off x="-38756" y="2344341"/>
            <a:ext cx="19732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AT" sz="2400" b="1" u="sng" dirty="0"/>
              <a:t>BREAST (cM1)</a:t>
            </a:r>
          </a:p>
        </p:txBody>
      </p:sp>
      <p:sp>
        <p:nvSpPr>
          <p:cNvPr id="32" name="Rechteck 1">
            <a:extLst>
              <a:ext uri="{FF2B5EF4-FFF2-40B4-BE49-F238E27FC236}">
                <a16:creationId xmlns:a16="http://schemas.microsoft.com/office/drawing/2014/main" id="{F161914E-D432-43DE-9882-8B4F1A27F202}"/>
              </a:ext>
            </a:extLst>
          </p:cNvPr>
          <p:cNvSpPr/>
          <p:nvPr/>
        </p:nvSpPr>
        <p:spPr>
          <a:xfrm>
            <a:off x="58916" y="335506"/>
            <a:ext cx="20432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dirty="0">
                <a:solidFill>
                  <a:srgbClr val="FF0000"/>
                </a:solidFill>
              </a:rPr>
              <a:t>COLD</a:t>
            </a:r>
            <a:endParaRPr lang="de-AT" sz="3200" b="1" dirty="0">
              <a:solidFill>
                <a:srgbClr val="FF0000"/>
              </a:solidFill>
            </a:endParaRPr>
          </a:p>
        </p:txBody>
      </p:sp>
      <p:sp>
        <p:nvSpPr>
          <p:cNvPr id="33" name="Rechteck 3">
            <a:extLst>
              <a:ext uri="{FF2B5EF4-FFF2-40B4-BE49-F238E27FC236}">
                <a16:creationId xmlns:a16="http://schemas.microsoft.com/office/drawing/2014/main" id="{3B9E4042-C8E9-45C0-9451-551E8D115842}"/>
              </a:ext>
            </a:extLst>
          </p:cNvPr>
          <p:cNvSpPr/>
          <p:nvPr/>
        </p:nvSpPr>
        <p:spPr>
          <a:xfrm>
            <a:off x="14951" y="3056964"/>
            <a:ext cx="19038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400" b="1" dirty="0"/>
              <a:t>Progressive </a:t>
            </a:r>
            <a:r>
              <a:rPr lang="de-AT" sz="1400" b="1" dirty="0" err="1"/>
              <a:t>under</a:t>
            </a:r>
            <a:r>
              <a:rPr lang="de-AT" sz="1400" b="1" dirty="0"/>
              <a:t> CHT</a:t>
            </a:r>
          </a:p>
        </p:txBody>
      </p:sp>
      <p:sp>
        <p:nvSpPr>
          <p:cNvPr id="34" name="Rechteck 26">
            <a:extLst>
              <a:ext uri="{FF2B5EF4-FFF2-40B4-BE49-F238E27FC236}">
                <a16:creationId xmlns:a16="http://schemas.microsoft.com/office/drawing/2014/main" id="{247D171C-3683-4BBF-B895-6C6F5488E96A}"/>
              </a:ext>
            </a:extLst>
          </p:cNvPr>
          <p:cNvSpPr/>
          <p:nvPr/>
        </p:nvSpPr>
        <p:spPr>
          <a:xfrm>
            <a:off x="-54615" y="2350209"/>
            <a:ext cx="19732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AT" sz="2400" b="1" u="sng" dirty="0"/>
              <a:t>BREAST (cM1)</a:t>
            </a:r>
          </a:p>
        </p:txBody>
      </p:sp>
      <p:sp>
        <p:nvSpPr>
          <p:cNvPr id="35" name="Rechteck 7">
            <a:extLst>
              <a:ext uri="{FF2B5EF4-FFF2-40B4-BE49-F238E27FC236}">
                <a16:creationId xmlns:a16="http://schemas.microsoft.com/office/drawing/2014/main" id="{A6223664-2504-4792-BA4F-75B0BC90D201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36" name="Grafik 8">
            <a:extLst>
              <a:ext uri="{FF2B5EF4-FFF2-40B4-BE49-F238E27FC236}">
                <a16:creationId xmlns:a16="http://schemas.microsoft.com/office/drawing/2014/main" id="{DBA23435-B38E-497F-960F-955340E16E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4DE22F1-756E-4228-BBAE-DA43934B95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22135" y="81212"/>
            <a:ext cx="1564524" cy="65188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13812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467543" y="1263582"/>
            <a:ext cx="11427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I have no relevant financial relationships with ineligible companies to disclose.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67543" y="2338"/>
            <a:ext cx="6585999" cy="1050398"/>
          </a:xfrm>
        </p:spPr>
        <p:txBody>
          <a:bodyPr/>
          <a:lstStyle/>
          <a:p>
            <a:r>
              <a:rPr lang="de-AT" b="1" dirty="0"/>
              <a:t>Disclosures</a:t>
            </a:r>
          </a:p>
        </p:txBody>
      </p:sp>
      <p:sp>
        <p:nvSpPr>
          <p:cNvPr id="9" name="Rechteck 7">
            <a:extLst>
              <a:ext uri="{FF2B5EF4-FFF2-40B4-BE49-F238E27FC236}">
                <a16:creationId xmlns:a16="http://schemas.microsoft.com/office/drawing/2014/main" id="{453A27AC-A7CB-47E1-8DA3-2A98B68D856F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10" name="Grafik 8">
            <a:extLst>
              <a:ext uri="{FF2B5EF4-FFF2-40B4-BE49-F238E27FC236}">
                <a16:creationId xmlns:a16="http://schemas.microsoft.com/office/drawing/2014/main" id="{C86D182D-C180-4A81-98AF-6A489CA57B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8C9FAA-0F36-4752-BECA-9DE3FD722A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6242" y="81212"/>
            <a:ext cx="2750417" cy="114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7848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3059126" y="513973"/>
            <a:ext cx="1590436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de-AT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BEFORE PATHY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735960" y="483196"/>
            <a:ext cx="4932040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MONTH AFTER PATHY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Pfeil nach unten 11"/>
          <p:cNvSpPr/>
          <p:nvPr/>
        </p:nvSpPr>
        <p:spPr>
          <a:xfrm rot="3777064">
            <a:off x="4384764" y="1880624"/>
            <a:ext cx="573024" cy="8046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feil nach unten 12"/>
          <p:cNvSpPr/>
          <p:nvPr/>
        </p:nvSpPr>
        <p:spPr>
          <a:xfrm rot="17557284">
            <a:off x="2427950" y="1899836"/>
            <a:ext cx="573024" cy="8046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Grafik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048" y="924856"/>
            <a:ext cx="3528392" cy="241210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Pfeil nach unten 14"/>
          <p:cNvSpPr/>
          <p:nvPr/>
        </p:nvSpPr>
        <p:spPr>
          <a:xfrm rot="3777064">
            <a:off x="8682547" y="1582676"/>
            <a:ext cx="573024" cy="8046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feil nach unten 15"/>
          <p:cNvSpPr/>
          <p:nvPr/>
        </p:nvSpPr>
        <p:spPr>
          <a:xfrm rot="17557284">
            <a:off x="7177638" y="1728569"/>
            <a:ext cx="573024" cy="8046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fik 1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737" y="3140969"/>
            <a:ext cx="3454604" cy="2440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rafik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737" y="944890"/>
            <a:ext cx="3454604" cy="24121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rafik 1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048" y="3179086"/>
            <a:ext cx="3528392" cy="2482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rafik 18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6" y="903023"/>
            <a:ext cx="4104456" cy="4709324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Pfeil nach unten 19"/>
          <p:cNvSpPr/>
          <p:nvPr/>
        </p:nvSpPr>
        <p:spPr>
          <a:xfrm>
            <a:off x="5083512" y="2596831"/>
            <a:ext cx="506715" cy="8115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feil nach unten 20"/>
          <p:cNvSpPr/>
          <p:nvPr/>
        </p:nvSpPr>
        <p:spPr>
          <a:xfrm>
            <a:off x="2597576" y="2773330"/>
            <a:ext cx="506715" cy="8115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Grafik 21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948" y="892897"/>
            <a:ext cx="4024525" cy="478186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Pfeil nach unten 22"/>
          <p:cNvSpPr/>
          <p:nvPr/>
        </p:nvSpPr>
        <p:spPr>
          <a:xfrm>
            <a:off x="9287159" y="2356529"/>
            <a:ext cx="469900" cy="749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feil nach unten 23"/>
          <p:cNvSpPr/>
          <p:nvPr/>
        </p:nvSpPr>
        <p:spPr>
          <a:xfrm>
            <a:off x="6962915" y="2508385"/>
            <a:ext cx="469900" cy="749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Grafik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915" y="6539466"/>
            <a:ext cx="1500581" cy="301600"/>
          </a:xfrm>
          <a:prstGeom prst="rect">
            <a:avLst/>
          </a:prstGeom>
        </p:spPr>
      </p:pic>
      <p:sp>
        <p:nvSpPr>
          <p:cNvPr id="28" name="Rechteck 27"/>
          <p:cNvSpPr/>
          <p:nvPr/>
        </p:nvSpPr>
        <p:spPr>
          <a:xfrm>
            <a:off x="6962915" y="5831431"/>
            <a:ext cx="2389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70% volume regression</a:t>
            </a:r>
            <a:endParaRPr lang="de-AT" b="1" dirty="0">
              <a:solidFill>
                <a:srgbClr val="FF0000"/>
              </a:solidFill>
            </a:endParaRPr>
          </a:p>
        </p:txBody>
      </p:sp>
      <p:sp>
        <p:nvSpPr>
          <p:cNvPr id="29" name="Rechteck 25">
            <a:extLst>
              <a:ext uri="{FF2B5EF4-FFF2-40B4-BE49-F238E27FC236}">
                <a16:creationId xmlns:a16="http://schemas.microsoft.com/office/drawing/2014/main" id="{34AE31AA-709B-495C-94CA-A85FED91E70E}"/>
              </a:ext>
            </a:extLst>
          </p:cNvPr>
          <p:cNvSpPr/>
          <p:nvPr/>
        </p:nvSpPr>
        <p:spPr>
          <a:xfrm>
            <a:off x="14776" y="3536319"/>
            <a:ext cx="1903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2000" b="1" dirty="0"/>
              <a:t>DOSE: 10Gy x 3</a:t>
            </a:r>
          </a:p>
        </p:txBody>
      </p:sp>
      <p:sp>
        <p:nvSpPr>
          <p:cNvPr id="30" name="Rechteck 26">
            <a:extLst>
              <a:ext uri="{FF2B5EF4-FFF2-40B4-BE49-F238E27FC236}">
                <a16:creationId xmlns:a16="http://schemas.microsoft.com/office/drawing/2014/main" id="{0013826F-D6E4-46E8-8C0B-9D1874109D47}"/>
              </a:ext>
            </a:extLst>
          </p:cNvPr>
          <p:cNvSpPr/>
          <p:nvPr/>
        </p:nvSpPr>
        <p:spPr>
          <a:xfrm>
            <a:off x="286536" y="2350209"/>
            <a:ext cx="12909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AT" sz="2400" b="1" u="sng" dirty="0"/>
              <a:t>RECTUM</a:t>
            </a:r>
          </a:p>
        </p:txBody>
      </p:sp>
      <p:sp>
        <p:nvSpPr>
          <p:cNvPr id="31" name="Rechteck 1">
            <a:extLst>
              <a:ext uri="{FF2B5EF4-FFF2-40B4-BE49-F238E27FC236}">
                <a16:creationId xmlns:a16="http://schemas.microsoft.com/office/drawing/2014/main" id="{88688572-5813-4B88-9ABC-CF32E1550878}"/>
              </a:ext>
            </a:extLst>
          </p:cNvPr>
          <p:cNvSpPr/>
          <p:nvPr/>
        </p:nvSpPr>
        <p:spPr>
          <a:xfrm>
            <a:off x="1947269" y="30287"/>
            <a:ext cx="83972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dirty="0">
                <a:solidFill>
                  <a:srgbClr val="FF0000"/>
                </a:solidFill>
              </a:rPr>
              <a:t>SYNCHRONOUS ABSCOPAL</a:t>
            </a:r>
            <a:endParaRPr lang="de-AT" sz="3200" b="1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74D300D-3A10-4281-9590-EC300A70040C}"/>
              </a:ext>
            </a:extLst>
          </p:cNvPr>
          <p:cNvSpPr txBox="1"/>
          <p:nvPr/>
        </p:nvSpPr>
        <p:spPr>
          <a:xfrm>
            <a:off x="2317126" y="5778052"/>
            <a:ext cx="27663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Synchronous colon cancer</a:t>
            </a:r>
          </a:p>
        </p:txBody>
      </p:sp>
      <p:sp>
        <p:nvSpPr>
          <p:cNvPr id="32" name="Rechteck 7">
            <a:extLst>
              <a:ext uri="{FF2B5EF4-FFF2-40B4-BE49-F238E27FC236}">
                <a16:creationId xmlns:a16="http://schemas.microsoft.com/office/drawing/2014/main" id="{1B32C1EF-EC23-46BD-8A3E-99EE1CE4F9D7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33" name="Grafik 8">
            <a:extLst>
              <a:ext uri="{FF2B5EF4-FFF2-40B4-BE49-F238E27FC236}">
                <a16:creationId xmlns:a16="http://schemas.microsoft.com/office/drawing/2014/main" id="{1E5C32F1-3E01-4E03-AE09-77B6D61892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B15C2E7-0A10-418C-BFED-8FB2DEC019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03218" y="81212"/>
            <a:ext cx="1583441" cy="65976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9472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974" y="34922"/>
            <a:ext cx="5250739" cy="66998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Rechteck 13"/>
          <p:cNvSpPr/>
          <p:nvPr/>
        </p:nvSpPr>
        <p:spPr>
          <a:xfrm>
            <a:off x="0" y="2308272"/>
            <a:ext cx="40191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AT" sz="2400" b="1" u="sng" dirty="0"/>
              <a:t>LYMPH NODE METASTASIS OF </a:t>
            </a:r>
          </a:p>
          <a:p>
            <a:pPr algn="ctr"/>
            <a:r>
              <a:rPr lang="de-AT" sz="2400" b="1" u="sng" dirty="0"/>
              <a:t>THE SQUAMOUS CELL H&amp;N</a:t>
            </a:r>
          </a:p>
        </p:txBody>
      </p:sp>
      <p:sp>
        <p:nvSpPr>
          <p:cNvPr id="15" name="Rechteck 14"/>
          <p:cNvSpPr/>
          <p:nvPr/>
        </p:nvSpPr>
        <p:spPr>
          <a:xfrm>
            <a:off x="6200074" y="4941817"/>
            <a:ext cx="35458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800" b="1" dirty="0"/>
              <a:t>BTV</a:t>
            </a:r>
          </a:p>
        </p:txBody>
      </p:sp>
      <p:sp>
        <p:nvSpPr>
          <p:cNvPr id="16" name="Rechteck 15"/>
          <p:cNvSpPr/>
          <p:nvPr/>
        </p:nvSpPr>
        <p:spPr>
          <a:xfrm>
            <a:off x="5837474" y="4634028"/>
            <a:ext cx="36260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800" b="1" dirty="0"/>
              <a:t>GTV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15" y="6539466"/>
            <a:ext cx="1500581" cy="301600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567086" y="3175110"/>
            <a:ext cx="28850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2000" b="1" dirty="0"/>
              <a:t>DOSE: 10Gy x 1 to 70%</a:t>
            </a:r>
          </a:p>
        </p:txBody>
      </p:sp>
      <p:sp>
        <p:nvSpPr>
          <p:cNvPr id="9" name="Rechteck 8"/>
          <p:cNvSpPr/>
          <p:nvPr/>
        </p:nvSpPr>
        <p:spPr>
          <a:xfrm>
            <a:off x="9523626" y="4787929"/>
            <a:ext cx="2389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50% volume regression</a:t>
            </a:r>
            <a:endParaRPr lang="de-AT" b="1" dirty="0">
              <a:solidFill>
                <a:srgbClr val="FF0000"/>
              </a:solidFill>
            </a:endParaRPr>
          </a:p>
        </p:txBody>
      </p:sp>
      <p:sp>
        <p:nvSpPr>
          <p:cNvPr id="11" name="Rechteck 1">
            <a:extLst>
              <a:ext uri="{FF2B5EF4-FFF2-40B4-BE49-F238E27FC236}">
                <a16:creationId xmlns:a16="http://schemas.microsoft.com/office/drawing/2014/main" id="{3A192080-427B-4B30-AD9D-A57D128B1938}"/>
              </a:ext>
            </a:extLst>
          </p:cNvPr>
          <p:cNvSpPr/>
          <p:nvPr/>
        </p:nvSpPr>
        <p:spPr>
          <a:xfrm>
            <a:off x="58916" y="335506"/>
            <a:ext cx="34572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dirty="0">
                <a:solidFill>
                  <a:srgbClr val="FF0000"/>
                </a:solidFill>
              </a:rPr>
              <a:t>RESPONSE DYNAMIC:</a:t>
            </a:r>
          </a:p>
          <a:p>
            <a:pPr algn="ctr"/>
            <a:r>
              <a:rPr lang="de-DE" sz="3200" b="1" dirty="0"/>
              <a:t>AFTER 2 WEEKS!!</a:t>
            </a:r>
            <a:endParaRPr lang="de-AT" sz="3200" b="1" dirty="0"/>
          </a:p>
        </p:txBody>
      </p:sp>
      <p:sp>
        <p:nvSpPr>
          <p:cNvPr id="12" name="Rechteck 7">
            <a:extLst>
              <a:ext uri="{FF2B5EF4-FFF2-40B4-BE49-F238E27FC236}">
                <a16:creationId xmlns:a16="http://schemas.microsoft.com/office/drawing/2014/main" id="{49D2E9E8-662B-4B06-8722-BE626FF578F0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13" name="Grafik 8">
            <a:extLst>
              <a:ext uri="{FF2B5EF4-FFF2-40B4-BE49-F238E27FC236}">
                <a16:creationId xmlns:a16="http://schemas.microsoft.com/office/drawing/2014/main" id="{DAD0A0F2-2604-44CF-B0C4-F056763B93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0FFABDF-8F95-453B-B011-5EEE2C1A7F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18307" y="81213"/>
            <a:ext cx="1868352" cy="77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881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afik 6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411" y="1060228"/>
            <a:ext cx="7107555" cy="2845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Grafik 7" descr="image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411" y="3906154"/>
            <a:ext cx="7107555" cy="2874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>
          <a:xfrm>
            <a:off x="3688725" y="116632"/>
            <a:ext cx="46327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AT" sz="2400" b="1" u="sng" dirty="0"/>
              <a:t>DEDIFFERENTIATED LIPOSARCOMA</a:t>
            </a:r>
          </a:p>
        </p:txBody>
      </p:sp>
      <p:sp>
        <p:nvSpPr>
          <p:cNvPr id="7" name="Rechteck 6"/>
          <p:cNvSpPr/>
          <p:nvPr/>
        </p:nvSpPr>
        <p:spPr>
          <a:xfrm>
            <a:off x="5919898" y="73159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 months after partial tumor irradiation </a:t>
            </a:r>
          </a:p>
        </p:txBody>
      </p:sp>
      <p:sp>
        <p:nvSpPr>
          <p:cNvPr id="8" name="Rechteck 7"/>
          <p:cNvSpPr/>
          <p:nvPr/>
        </p:nvSpPr>
        <p:spPr>
          <a:xfrm>
            <a:off x="3231805" y="690896"/>
            <a:ext cx="2225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Before CARBO-PATHY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15" y="6539466"/>
            <a:ext cx="1500581" cy="301600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7328938" y="6170134"/>
            <a:ext cx="2389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50% volume regression</a:t>
            </a:r>
            <a:endParaRPr lang="de-AT" b="1" dirty="0">
              <a:solidFill>
                <a:srgbClr val="FF0000"/>
              </a:solidFill>
            </a:endParaRPr>
          </a:p>
        </p:txBody>
      </p:sp>
      <p:sp>
        <p:nvSpPr>
          <p:cNvPr id="11" name="Rechteck 1">
            <a:extLst>
              <a:ext uri="{FF2B5EF4-FFF2-40B4-BE49-F238E27FC236}">
                <a16:creationId xmlns:a16="http://schemas.microsoft.com/office/drawing/2014/main" id="{36CCA2D9-4AC9-42BA-A21A-D31AC293B032}"/>
              </a:ext>
            </a:extLst>
          </p:cNvPr>
          <p:cNvSpPr/>
          <p:nvPr/>
        </p:nvSpPr>
        <p:spPr>
          <a:xfrm>
            <a:off x="58916" y="1042518"/>
            <a:ext cx="27974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dirty="0">
                <a:solidFill>
                  <a:srgbClr val="FF0000"/>
                </a:solidFill>
              </a:rPr>
              <a:t>AFTER </a:t>
            </a:r>
          </a:p>
          <a:p>
            <a:pPr algn="ctr"/>
            <a:r>
              <a:rPr lang="de-DE" sz="3200" b="1" dirty="0">
                <a:solidFill>
                  <a:srgbClr val="FF0000"/>
                </a:solidFill>
              </a:rPr>
              <a:t>5 MONTHS</a:t>
            </a:r>
            <a:endParaRPr lang="de-AT" sz="3200" b="1" dirty="0">
              <a:solidFill>
                <a:srgbClr val="FF0000"/>
              </a:solidFill>
            </a:endParaRPr>
          </a:p>
        </p:txBody>
      </p:sp>
      <p:sp>
        <p:nvSpPr>
          <p:cNvPr id="12" name="Rechteck 7">
            <a:extLst>
              <a:ext uri="{FF2B5EF4-FFF2-40B4-BE49-F238E27FC236}">
                <a16:creationId xmlns:a16="http://schemas.microsoft.com/office/drawing/2014/main" id="{EA479E10-5905-4BE9-BC05-87B989F32BF9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13" name="Grafik 8">
            <a:extLst>
              <a:ext uri="{FF2B5EF4-FFF2-40B4-BE49-F238E27FC236}">
                <a16:creationId xmlns:a16="http://schemas.microsoft.com/office/drawing/2014/main" id="{079FA7C0-833E-4703-9F22-F1DD2B88B0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4409039-3A92-4740-895B-49CB22F2C6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8362" y="81212"/>
            <a:ext cx="1718297" cy="715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6847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0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807" y="1172827"/>
            <a:ext cx="6766585" cy="270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3373421" y="116632"/>
            <a:ext cx="52633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AT" sz="2400" b="1" u="sng" dirty="0"/>
              <a:t>ADENOID-CYSTIC CARCINOMA OF LUNG</a:t>
            </a:r>
          </a:p>
        </p:txBody>
      </p:sp>
      <p:sp>
        <p:nvSpPr>
          <p:cNvPr id="6" name="Rechteck 5"/>
          <p:cNvSpPr/>
          <p:nvPr/>
        </p:nvSpPr>
        <p:spPr>
          <a:xfrm>
            <a:off x="5919898" y="73159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month after partial tumor irradiation </a:t>
            </a:r>
          </a:p>
        </p:txBody>
      </p:sp>
      <p:sp>
        <p:nvSpPr>
          <p:cNvPr id="7" name="Rechteck 6"/>
          <p:cNvSpPr/>
          <p:nvPr/>
        </p:nvSpPr>
        <p:spPr>
          <a:xfrm>
            <a:off x="3231805" y="690896"/>
            <a:ext cx="2225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Before CARBO-PATHY</a:t>
            </a:r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15" y="6539466"/>
            <a:ext cx="1500581" cy="301600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-75378" y="2481387"/>
            <a:ext cx="28850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2000" b="1" dirty="0"/>
              <a:t>DOSE: 15Gy x 3</a:t>
            </a:r>
          </a:p>
        </p:txBody>
      </p:sp>
      <p:pic>
        <p:nvPicPr>
          <p:cNvPr id="2051" name="Grafik 10" descr="image0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806" y="3879880"/>
            <a:ext cx="6766585" cy="2723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eck 9"/>
          <p:cNvSpPr/>
          <p:nvPr/>
        </p:nvSpPr>
        <p:spPr>
          <a:xfrm>
            <a:off x="7311867" y="6130327"/>
            <a:ext cx="2389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80% volume regression</a:t>
            </a:r>
            <a:endParaRPr lang="de-AT" b="1" dirty="0">
              <a:solidFill>
                <a:srgbClr val="FF0000"/>
              </a:solidFill>
            </a:endParaRPr>
          </a:p>
        </p:txBody>
      </p:sp>
      <p:sp>
        <p:nvSpPr>
          <p:cNvPr id="13" name="Rechteck 1">
            <a:extLst>
              <a:ext uri="{FF2B5EF4-FFF2-40B4-BE49-F238E27FC236}">
                <a16:creationId xmlns:a16="http://schemas.microsoft.com/office/drawing/2014/main" id="{F5B11383-72D6-43E4-9955-DD5610D9E7FA}"/>
              </a:ext>
            </a:extLst>
          </p:cNvPr>
          <p:cNvSpPr/>
          <p:nvPr/>
        </p:nvSpPr>
        <p:spPr>
          <a:xfrm>
            <a:off x="58916" y="335506"/>
            <a:ext cx="279749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dirty="0">
                <a:solidFill>
                  <a:srgbClr val="FF0000"/>
                </a:solidFill>
              </a:rPr>
              <a:t>RADIO-RESISTANT TUMORS</a:t>
            </a:r>
            <a:endParaRPr lang="de-AT" sz="3200" b="1" dirty="0">
              <a:solidFill>
                <a:srgbClr val="FF0000"/>
              </a:solidFill>
            </a:endParaRPr>
          </a:p>
        </p:txBody>
      </p:sp>
      <p:sp>
        <p:nvSpPr>
          <p:cNvPr id="12" name="Rechteck 7">
            <a:extLst>
              <a:ext uri="{FF2B5EF4-FFF2-40B4-BE49-F238E27FC236}">
                <a16:creationId xmlns:a16="http://schemas.microsoft.com/office/drawing/2014/main" id="{8678FD90-C09A-4830-AB58-86BDE11F451B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14" name="Grafik 8">
            <a:extLst>
              <a:ext uri="{FF2B5EF4-FFF2-40B4-BE49-F238E27FC236}">
                <a16:creationId xmlns:a16="http://schemas.microsoft.com/office/drawing/2014/main" id="{EC6A20AD-8C18-4E4F-A029-5A07751E42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12B6B5B-8071-45D7-9ACC-EAB89C77B9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12092" y="81212"/>
            <a:ext cx="1774567" cy="739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2512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50174" y="2394411"/>
            <a:ext cx="25119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AT" sz="2400" b="1" u="sng" dirty="0"/>
              <a:t>G2 LIPOSARCOMA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15" y="6539466"/>
            <a:ext cx="1500581" cy="301600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-211730" y="2911152"/>
            <a:ext cx="28850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2000" b="1" dirty="0"/>
              <a:t>DOSE: 15Gy x 3</a:t>
            </a:r>
          </a:p>
        </p:txBody>
      </p:sp>
      <p:sp>
        <p:nvSpPr>
          <p:cNvPr id="11" name="Rechteck 10"/>
          <p:cNvSpPr/>
          <p:nvPr/>
        </p:nvSpPr>
        <p:spPr>
          <a:xfrm>
            <a:off x="9264711" y="3066509"/>
            <a:ext cx="2389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60% volume regression</a:t>
            </a:r>
            <a:endParaRPr lang="de-AT" b="1" dirty="0">
              <a:solidFill>
                <a:srgbClr val="FF0000"/>
              </a:solidFill>
            </a:endParaRPr>
          </a:p>
        </p:txBody>
      </p:sp>
      <p:sp>
        <p:nvSpPr>
          <p:cNvPr id="8" name="Rechteck 1">
            <a:extLst>
              <a:ext uri="{FF2B5EF4-FFF2-40B4-BE49-F238E27FC236}">
                <a16:creationId xmlns:a16="http://schemas.microsoft.com/office/drawing/2014/main" id="{BFFEBD2A-9A8C-42E4-B2ED-22ABB6617695}"/>
              </a:ext>
            </a:extLst>
          </p:cNvPr>
          <p:cNvSpPr/>
          <p:nvPr/>
        </p:nvSpPr>
        <p:spPr>
          <a:xfrm>
            <a:off x="58916" y="335506"/>
            <a:ext cx="279749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dirty="0">
                <a:solidFill>
                  <a:srgbClr val="FF0000"/>
                </a:solidFill>
              </a:rPr>
              <a:t>RADIO-RESISTANT TUMORS</a:t>
            </a:r>
            <a:endParaRPr lang="de-AT" sz="3200" b="1" dirty="0">
              <a:solidFill>
                <a:srgbClr val="FF0000"/>
              </a:solidFill>
            </a:endParaRPr>
          </a:p>
        </p:txBody>
      </p:sp>
      <p:sp>
        <p:nvSpPr>
          <p:cNvPr id="13" name="Rechteck 7">
            <a:extLst>
              <a:ext uri="{FF2B5EF4-FFF2-40B4-BE49-F238E27FC236}">
                <a16:creationId xmlns:a16="http://schemas.microsoft.com/office/drawing/2014/main" id="{FCAC0FCB-FA34-4DFE-B42B-74F062EAAE35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14" name="Grafik 8">
            <a:extLst>
              <a:ext uri="{FF2B5EF4-FFF2-40B4-BE49-F238E27FC236}">
                <a16:creationId xmlns:a16="http://schemas.microsoft.com/office/drawing/2014/main" id="{1DB30442-3BE3-4704-8C9F-2588BF46B8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DF2D43F-2BB0-4F11-924B-16E42ADD57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3274" y="11050"/>
            <a:ext cx="5935249" cy="239324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7DADE19-C33B-4BB1-A88E-DB67AB64553D}"/>
              </a:ext>
            </a:extLst>
          </p:cNvPr>
          <p:cNvSpPr txBox="1"/>
          <p:nvPr/>
        </p:nvSpPr>
        <p:spPr>
          <a:xfrm>
            <a:off x="2770470" y="1034029"/>
            <a:ext cx="11551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b="1" dirty="0">
                <a:solidFill>
                  <a:srgbClr val="FFFF00"/>
                </a:solidFill>
              </a:rPr>
              <a:t>TUMOR VOLUME </a:t>
            </a:r>
          </a:p>
          <a:p>
            <a:pPr algn="ctr"/>
            <a:r>
              <a:rPr lang="en-US" sz="800" b="1" dirty="0">
                <a:solidFill>
                  <a:srgbClr val="FFFF00"/>
                </a:solidFill>
              </a:rPr>
              <a:t>358cc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E63253-597A-4811-8E4C-97FAC511B3D3}"/>
              </a:ext>
            </a:extLst>
          </p:cNvPr>
          <p:cNvSpPr txBox="1"/>
          <p:nvPr/>
        </p:nvSpPr>
        <p:spPr>
          <a:xfrm>
            <a:off x="5891323" y="1095584"/>
            <a:ext cx="10139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b="1" dirty="0">
                <a:solidFill>
                  <a:srgbClr val="FFFF00"/>
                </a:solidFill>
              </a:rPr>
              <a:t>RESIDUAL VOLUME </a:t>
            </a:r>
          </a:p>
          <a:p>
            <a:pPr algn="ctr"/>
            <a:r>
              <a:rPr lang="en-US" sz="800" b="1" dirty="0">
                <a:solidFill>
                  <a:srgbClr val="FFFF00"/>
                </a:solidFill>
              </a:rPr>
              <a:t>141cc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CDF05D-C702-4EB2-81A5-FDADC078A6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3273" y="2383608"/>
            <a:ext cx="5935250" cy="240122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F22C4F9-2D8C-4688-9B33-93C8F47ECCEB}"/>
              </a:ext>
            </a:extLst>
          </p:cNvPr>
          <p:cNvSpPr txBox="1"/>
          <p:nvPr/>
        </p:nvSpPr>
        <p:spPr>
          <a:xfrm>
            <a:off x="5721273" y="11050"/>
            <a:ext cx="13022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FOLLOW UP 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3 months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C2F0016-2D09-45DF-A21B-59604A5BC7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73273" y="4674476"/>
            <a:ext cx="5922912" cy="215496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72A6985-D18C-4B8F-9ACC-B324EF9382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38356" y="81213"/>
            <a:ext cx="1848303" cy="77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7368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200464" y="5246141"/>
            <a:ext cx="37718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AT" sz="2400" b="1" u="sng" dirty="0"/>
              <a:t>PRIMARY ADC OF THE LUNG</a:t>
            </a:r>
          </a:p>
        </p:txBody>
      </p:sp>
      <p:pic>
        <p:nvPicPr>
          <p:cNvPr id="5" name="Grafik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1772816"/>
            <a:ext cx="4680520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914" y="1772817"/>
            <a:ext cx="4030583" cy="328928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hteck 6"/>
          <p:cNvSpPr/>
          <p:nvPr/>
        </p:nvSpPr>
        <p:spPr>
          <a:xfrm>
            <a:off x="6384032" y="522920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 months after partial tumor irradiation </a:t>
            </a:r>
          </a:p>
          <a:p>
            <a:pPr algn="ctr"/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10Gy x 1 to the 70%</a:t>
            </a:r>
            <a:endParaRPr lang="en-US" dirty="0"/>
          </a:p>
        </p:txBody>
      </p:sp>
      <p:sp>
        <p:nvSpPr>
          <p:cNvPr id="8" name="Rechteck 7"/>
          <p:cNvSpPr/>
          <p:nvPr/>
        </p:nvSpPr>
        <p:spPr>
          <a:xfrm>
            <a:off x="3071664" y="1268760"/>
            <a:ext cx="2029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Before SBRT-PATHY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15" y="6539466"/>
            <a:ext cx="1500581" cy="301600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1631503" y="335506"/>
            <a:ext cx="89289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dirty="0">
                <a:solidFill>
                  <a:srgbClr val="FF0000"/>
                </a:solidFill>
              </a:rPr>
              <a:t>COMPLETE RESPONSE</a:t>
            </a:r>
            <a:endParaRPr lang="de-AT" sz="3200" b="1" dirty="0">
              <a:solidFill>
                <a:srgbClr val="FF0000"/>
              </a:solidFill>
            </a:endParaRPr>
          </a:p>
        </p:txBody>
      </p:sp>
      <p:sp>
        <p:nvSpPr>
          <p:cNvPr id="11" name="Rechteck 7">
            <a:extLst>
              <a:ext uri="{FF2B5EF4-FFF2-40B4-BE49-F238E27FC236}">
                <a16:creationId xmlns:a16="http://schemas.microsoft.com/office/drawing/2014/main" id="{FFD18957-02D1-4DEF-BA66-599401C1A24F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12" name="Grafik 8">
            <a:extLst>
              <a:ext uri="{FF2B5EF4-FFF2-40B4-BE49-F238E27FC236}">
                <a16:creationId xmlns:a16="http://schemas.microsoft.com/office/drawing/2014/main" id="{220F2DE6-290F-4785-8DAE-CFF00EFA40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5D305E2-3D25-463A-8561-35382CC701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12092" y="81212"/>
            <a:ext cx="1774567" cy="739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2072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5264" y="869962"/>
            <a:ext cx="3605464" cy="277022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186" y="871069"/>
            <a:ext cx="3543890" cy="276911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3665" y="790306"/>
            <a:ext cx="2250388" cy="295914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94052" y="790305"/>
            <a:ext cx="2245743" cy="295914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20220" y="3797392"/>
            <a:ext cx="4398673" cy="291691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7688" y="3806947"/>
            <a:ext cx="4013707" cy="2907362"/>
          </a:xfrm>
          <a:prstGeom prst="rect">
            <a:avLst/>
          </a:prstGeom>
        </p:spPr>
      </p:pic>
      <p:sp>
        <p:nvSpPr>
          <p:cNvPr id="13" name="Rechteck 12"/>
          <p:cNvSpPr/>
          <p:nvPr/>
        </p:nvSpPr>
        <p:spPr>
          <a:xfrm>
            <a:off x="1867689" y="550099"/>
            <a:ext cx="3566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SECONDARY GERMINOMA, 10Gy x 3</a:t>
            </a:r>
            <a:endParaRPr lang="de-AT" dirty="0"/>
          </a:p>
        </p:txBody>
      </p:sp>
      <p:sp>
        <p:nvSpPr>
          <p:cNvPr id="15" name="Rechteck 14"/>
          <p:cNvSpPr/>
          <p:nvPr/>
        </p:nvSpPr>
        <p:spPr>
          <a:xfrm>
            <a:off x="5936199" y="3248172"/>
            <a:ext cx="1069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2 </a:t>
            </a:r>
            <a:r>
              <a:rPr lang="de-DE" dirty="0" err="1">
                <a:solidFill>
                  <a:srgbClr val="FF0000"/>
                </a:solidFill>
              </a:rPr>
              <a:t>months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9029434" y="762186"/>
            <a:ext cx="1069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6 </a:t>
            </a:r>
            <a:r>
              <a:rPr lang="de-DE" dirty="0" err="1">
                <a:solidFill>
                  <a:srgbClr val="FF0000"/>
                </a:solidFill>
              </a:rPr>
              <a:t>months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7314089" y="476935"/>
            <a:ext cx="3249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SCC FLOOR OF MOUTH, 15Gy x 3</a:t>
            </a:r>
            <a:endParaRPr lang="de-AT" dirty="0"/>
          </a:p>
        </p:txBody>
      </p:sp>
      <p:sp>
        <p:nvSpPr>
          <p:cNvPr id="22" name="Rechteck 21"/>
          <p:cNvSpPr/>
          <p:nvPr/>
        </p:nvSpPr>
        <p:spPr>
          <a:xfrm>
            <a:off x="8748654" y="3806946"/>
            <a:ext cx="1186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18 </a:t>
            </a:r>
            <a:r>
              <a:rPr lang="de-DE" dirty="0" err="1">
                <a:solidFill>
                  <a:srgbClr val="FF0000"/>
                </a:solidFill>
              </a:rPr>
              <a:t>months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48217" y="4467408"/>
            <a:ext cx="1092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DESMOID</a:t>
            </a:r>
            <a:endParaRPr lang="de-AT" dirty="0"/>
          </a:p>
        </p:txBody>
      </p:sp>
      <p:sp>
        <p:nvSpPr>
          <p:cNvPr id="24" name="Rechteck 23"/>
          <p:cNvSpPr/>
          <p:nvPr/>
        </p:nvSpPr>
        <p:spPr>
          <a:xfrm>
            <a:off x="86863" y="4711761"/>
            <a:ext cx="987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10Gy x 3</a:t>
            </a:r>
            <a:endParaRPr lang="de-AT" dirty="0"/>
          </a:p>
        </p:txBody>
      </p:sp>
      <p:sp>
        <p:nvSpPr>
          <p:cNvPr id="20" name="Rechteck 1">
            <a:extLst>
              <a:ext uri="{FF2B5EF4-FFF2-40B4-BE49-F238E27FC236}">
                <a16:creationId xmlns:a16="http://schemas.microsoft.com/office/drawing/2014/main" id="{3998A7B0-0626-48CC-832C-C10334FB91B7}"/>
              </a:ext>
            </a:extLst>
          </p:cNvPr>
          <p:cNvSpPr/>
          <p:nvPr/>
        </p:nvSpPr>
        <p:spPr>
          <a:xfrm>
            <a:off x="58916" y="-3862"/>
            <a:ext cx="120100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dirty="0">
                <a:solidFill>
                  <a:srgbClr val="FF0000"/>
                </a:solidFill>
              </a:rPr>
              <a:t>LONG- and SHORT-lasting RESPONSES</a:t>
            </a:r>
            <a:endParaRPr lang="de-AT" sz="3200" b="1" dirty="0">
              <a:solidFill>
                <a:srgbClr val="FF0000"/>
              </a:solidFill>
            </a:endParaRPr>
          </a:p>
        </p:txBody>
      </p:sp>
      <p:sp>
        <p:nvSpPr>
          <p:cNvPr id="21" name="Rechteck 7">
            <a:extLst>
              <a:ext uri="{FF2B5EF4-FFF2-40B4-BE49-F238E27FC236}">
                <a16:creationId xmlns:a16="http://schemas.microsoft.com/office/drawing/2014/main" id="{9B38F4A0-AC75-4E2C-8C39-0ED4D3AFAFFB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25" name="Grafik 8">
            <a:extLst>
              <a:ext uri="{FF2B5EF4-FFF2-40B4-BE49-F238E27FC236}">
                <a16:creationId xmlns:a16="http://schemas.microsoft.com/office/drawing/2014/main" id="{75A64248-BBD1-4631-9875-AF2A785D034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5E24006-B45A-4F01-9598-9E29872EEF9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87377" y="81212"/>
            <a:ext cx="1199282" cy="49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8757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1">
            <a:extLst>
              <a:ext uri="{FF2B5EF4-FFF2-40B4-BE49-F238E27FC236}">
                <a16:creationId xmlns:a16="http://schemas.microsoft.com/office/drawing/2014/main" id="{3BFC9F4D-DB8E-4E53-8DFE-5FA16315F9A0}"/>
              </a:ext>
            </a:extLst>
          </p:cNvPr>
          <p:cNvSpPr/>
          <p:nvPr/>
        </p:nvSpPr>
        <p:spPr>
          <a:xfrm>
            <a:off x="58916" y="-3862"/>
            <a:ext cx="120100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b="1" dirty="0">
                <a:solidFill>
                  <a:srgbClr val="FF0000"/>
                </a:solidFill>
              </a:rPr>
              <a:t>NEOADJUVANT POTENTIAL </a:t>
            </a:r>
            <a:r>
              <a:rPr lang="de-DE" sz="2400" b="1" dirty="0" err="1">
                <a:solidFill>
                  <a:srgbClr val="FF0000"/>
                </a:solidFill>
              </a:rPr>
              <a:t>by</a:t>
            </a:r>
            <a:r>
              <a:rPr lang="de-DE" sz="2400" b="1" dirty="0">
                <a:solidFill>
                  <a:srgbClr val="FF0000"/>
                </a:solidFill>
              </a:rPr>
              <a:t> UNRESECTABLE RADIORESISTANT BULKY TUMORS</a:t>
            </a:r>
            <a:endParaRPr lang="de-AT" sz="2400" b="1" dirty="0">
              <a:solidFill>
                <a:srgbClr val="FF0000"/>
              </a:solidFill>
            </a:endParaRPr>
          </a:p>
        </p:txBody>
      </p:sp>
      <p:pic>
        <p:nvPicPr>
          <p:cNvPr id="7" name="Grafik 6" descr="image001">
            <a:extLst>
              <a:ext uri="{FF2B5EF4-FFF2-40B4-BE49-F238E27FC236}">
                <a16:creationId xmlns:a16="http://schemas.microsoft.com/office/drawing/2014/main" id="{A588BDA3-C799-4CEB-BC78-150514D39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51" y="390106"/>
            <a:ext cx="5809926" cy="232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9B2A37-FD6B-4D91-BB07-145984EEAE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2672" y="2624447"/>
            <a:ext cx="5809927" cy="211386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730E4CC-DDF0-4593-A51B-28FC4FDB6790}"/>
              </a:ext>
            </a:extLst>
          </p:cNvPr>
          <p:cNvSpPr txBox="1"/>
          <p:nvPr/>
        </p:nvSpPr>
        <p:spPr>
          <a:xfrm>
            <a:off x="2393835" y="399533"/>
            <a:ext cx="33322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DEDIFFERENTIATED LIPOSARCOMA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831345-9612-4ECC-ADDD-80E649E4E89B}"/>
              </a:ext>
            </a:extLst>
          </p:cNvPr>
          <p:cNvSpPr txBox="1"/>
          <p:nvPr/>
        </p:nvSpPr>
        <p:spPr>
          <a:xfrm>
            <a:off x="2646057" y="2839001"/>
            <a:ext cx="23030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G2 LIPOSARCOMA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4AA8CCA-98A0-4BF4-ACA0-D76787946F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3050" y="382946"/>
            <a:ext cx="5735722" cy="231691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AAAED48-8BCA-4DEA-8D8C-F1111BF2B7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142" y="2567886"/>
            <a:ext cx="5735722" cy="231079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CCC47EC-DD69-42B6-94DF-9EB025CE61D9}"/>
              </a:ext>
            </a:extLst>
          </p:cNvPr>
          <p:cNvSpPr txBox="1"/>
          <p:nvPr/>
        </p:nvSpPr>
        <p:spPr>
          <a:xfrm>
            <a:off x="2385977" y="2635257"/>
            <a:ext cx="23030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G2 LIPOSARCOMA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9" name="Grafik 10" descr="image010">
            <a:extLst>
              <a:ext uri="{FF2B5EF4-FFF2-40B4-BE49-F238E27FC236}">
                <a16:creationId xmlns:a16="http://schemas.microsoft.com/office/drawing/2014/main" id="{E16EEB73-1DA2-4605-B924-F8109D511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76" y="4511852"/>
            <a:ext cx="5741796" cy="2310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image008">
            <a:extLst>
              <a:ext uri="{FF2B5EF4-FFF2-40B4-BE49-F238E27FC236}">
                <a16:creationId xmlns:a16="http://schemas.microsoft.com/office/drawing/2014/main" id="{5F331D08-9675-4193-962A-0EA49ACA4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579" y="4523628"/>
            <a:ext cx="5809450" cy="2305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02C9EB5-5298-4159-967A-C5CEADE7282D}"/>
              </a:ext>
            </a:extLst>
          </p:cNvPr>
          <p:cNvSpPr txBox="1"/>
          <p:nvPr/>
        </p:nvSpPr>
        <p:spPr>
          <a:xfrm>
            <a:off x="2225718" y="4567998"/>
            <a:ext cx="23030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ADENOID-CYSTIC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7110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91598" y="140959"/>
            <a:ext cx="34131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Prediction</a:t>
            </a:r>
            <a:r>
              <a:rPr lang="de-DE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de-DE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abscopality</a:t>
            </a:r>
            <a:r>
              <a:rPr lang="de-DE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de-A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21" y="1074777"/>
            <a:ext cx="3697551" cy="5263511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7871" y="1074776"/>
            <a:ext cx="3673213" cy="526351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2950" y="2513833"/>
            <a:ext cx="4673429" cy="2730958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865885" y="3000494"/>
            <a:ext cx="1997022" cy="369332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de-DE" dirty="0"/>
              <a:t>BYSTANDER EFFECT</a:t>
            </a:r>
            <a:endParaRPr lang="de-AT" dirty="0"/>
          </a:p>
        </p:txBody>
      </p:sp>
      <p:sp>
        <p:nvSpPr>
          <p:cNvPr id="9" name="Rechteck 8"/>
          <p:cNvSpPr/>
          <p:nvPr/>
        </p:nvSpPr>
        <p:spPr>
          <a:xfrm>
            <a:off x="4605966" y="720684"/>
            <a:ext cx="1997022" cy="369332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de-DE" dirty="0"/>
              <a:t>BYSTANDER EFFECT</a:t>
            </a:r>
            <a:endParaRPr lang="de-AT" dirty="0"/>
          </a:p>
        </p:txBody>
      </p:sp>
      <p:sp>
        <p:nvSpPr>
          <p:cNvPr id="10" name="Rechteck 9"/>
          <p:cNvSpPr/>
          <p:nvPr/>
        </p:nvSpPr>
        <p:spPr>
          <a:xfrm>
            <a:off x="8969211" y="5138448"/>
            <a:ext cx="1997022" cy="369332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de-DE" dirty="0"/>
              <a:t>BYSTANDER EFFECT</a:t>
            </a:r>
            <a:endParaRPr lang="de-AT" dirty="0"/>
          </a:p>
        </p:txBody>
      </p:sp>
      <p:sp>
        <p:nvSpPr>
          <p:cNvPr id="3" name="Pfeil nach unten 2"/>
          <p:cNvSpPr/>
          <p:nvPr/>
        </p:nvSpPr>
        <p:spPr>
          <a:xfrm rot="16355181">
            <a:off x="1728584" y="1303150"/>
            <a:ext cx="278675" cy="902371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Pfeil nach unten 10"/>
          <p:cNvSpPr/>
          <p:nvPr/>
        </p:nvSpPr>
        <p:spPr>
          <a:xfrm rot="16200000">
            <a:off x="5990342" y="1060618"/>
            <a:ext cx="278675" cy="113442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Pfeil nach unten 11"/>
          <p:cNvSpPr/>
          <p:nvPr/>
        </p:nvSpPr>
        <p:spPr>
          <a:xfrm rot="16200000">
            <a:off x="10294107" y="2784418"/>
            <a:ext cx="278675" cy="1742368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Rechteck 12"/>
          <p:cNvSpPr/>
          <p:nvPr/>
        </p:nvSpPr>
        <p:spPr>
          <a:xfrm>
            <a:off x="925549" y="4022792"/>
            <a:ext cx="1877694" cy="369332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de-DE" dirty="0"/>
              <a:t>ABSCOPAL EFFECT</a:t>
            </a:r>
            <a:endParaRPr lang="de-AT" dirty="0"/>
          </a:p>
        </p:txBody>
      </p:sp>
      <p:sp>
        <p:nvSpPr>
          <p:cNvPr id="14" name="Rechteck 13"/>
          <p:cNvSpPr/>
          <p:nvPr/>
        </p:nvSpPr>
        <p:spPr>
          <a:xfrm>
            <a:off x="4725294" y="3648555"/>
            <a:ext cx="1877694" cy="369332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de-DE" dirty="0"/>
              <a:t>ABSCOPAL EFFECT</a:t>
            </a:r>
            <a:endParaRPr lang="de-AT" dirty="0"/>
          </a:p>
        </p:txBody>
      </p:sp>
      <p:sp>
        <p:nvSpPr>
          <p:cNvPr id="15" name="Rechteck 14"/>
          <p:cNvSpPr/>
          <p:nvPr/>
        </p:nvSpPr>
        <p:spPr>
          <a:xfrm>
            <a:off x="9088539" y="2144500"/>
            <a:ext cx="1877694" cy="369332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de-DE" dirty="0"/>
              <a:t>ABSCOPAL EFFECT</a:t>
            </a:r>
            <a:endParaRPr lang="de-AT" dirty="0"/>
          </a:p>
        </p:txBody>
      </p:sp>
      <p:sp>
        <p:nvSpPr>
          <p:cNvPr id="16" name="Pfeil nach unten 15"/>
          <p:cNvSpPr/>
          <p:nvPr/>
        </p:nvSpPr>
        <p:spPr>
          <a:xfrm rot="16200000">
            <a:off x="1421365" y="5506308"/>
            <a:ext cx="278675" cy="1389635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7" name="Pfeil nach unten 16"/>
          <p:cNvSpPr/>
          <p:nvPr/>
        </p:nvSpPr>
        <p:spPr>
          <a:xfrm rot="16200000">
            <a:off x="5990341" y="3557656"/>
            <a:ext cx="278675" cy="1557265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8" name="Pfeil nach unten 17"/>
          <p:cNvSpPr/>
          <p:nvPr/>
        </p:nvSpPr>
        <p:spPr>
          <a:xfrm rot="16200000">
            <a:off x="5455503" y="2351287"/>
            <a:ext cx="278675" cy="1298411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9" name="Pfeil nach unten 18"/>
          <p:cNvSpPr/>
          <p:nvPr/>
        </p:nvSpPr>
        <p:spPr>
          <a:xfrm>
            <a:off x="11808405" y="3139830"/>
            <a:ext cx="278675" cy="739482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0" name="Rechteck 19"/>
          <p:cNvSpPr/>
          <p:nvPr/>
        </p:nvSpPr>
        <p:spPr>
          <a:xfrm>
            <a:off x="1877069" y="6406106"/>
            <a:ext cx="3946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/>
              <a:t>Predictive </a:t>
            </a:r>
            <a:r>
              <a:rPr lang="de-DE" b="1" dirty="0" err="1"/>
              <a:t>by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local</a:t>
            </a:r>
            <a:r>
              <a:rPr lang="de-DE" b="1" dirty="0"/>
              <a:t> </a:t>
            </a:r>
            <a:r>
              <a:rPr lang="de-DE" b="1" dirty="0" err="1"/>
              <a:t>response</a:t>
            </a:r>
            <a:r>
              <a:rPr lang="de-DE" b="1" dirty="0"/>
              <a:t>: ≥ 50% </a:t>
            </a:r>
            <a:endParaRPr lang="de-AT" b="1" dirty="0"/>
          </a:p>
        </p:txBody>
      </p:sp>
      <p:sp>
        <p:nvSpPr>
          <p:cNvPr id="22" name="Rechteck 7">
            <a:extLst>
              <a:ext uri="{FF2B5EF4-FFF2-40B4-BE49-F238E27FC236}">
                <a16:creationId xmlns:a16="http://schemas.microsoft.com/office/drawing/2014/main" id="{862FD904-F8BE-4294-A212-86BDA97E73BC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23" name="Grafik 8">
            <a:extLst>
              <a:ext uri="{FF2B5EF4-FFF2-40B4-BE49-F238E27FC236}">
                <a16:creationId xmlns:a16="http://schemas.microsoft.com/office/drawing/2014/main" id="{02972D8E-78DD-4F1C-AA04-846B91F741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CA79C1F-A67C-4E87-A58F-BEBD4E4527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51926" y="81213"/>
            <a:ext cx="1534733" cy="63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500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6427"/>
            <a:ext cx="3526971" cy="670560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SURVIVAL </a:t>
            </a:r>
            <a:br>
              <a:rPr lang="de-DE" b="1" dirty="0"/>
            </a:br>
            <a:r>
              <a:rPr lang="de-DE" b="1" dirty="0"/>
              <a:t>UNDER PATHY</a:t>
            </a:r>
            <a:endParaRPr lang="de-AT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838" y="1"/>
            <a:ext cx="9178837" cy="5163096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7863" y="4972564"/>
            <a:ext cx="2951117" cy="1885436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4127863" y="4978431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12</a:t>
            </a:r>
            <a:endParaRPr lang="de-AT" b="1" dirty="0">
              <a:solidFill>
                <a:srgbClr val="FF0000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8981" y="5094514"/>
            <a:ext cx="2550496" cy="1763486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7078980" y="5163097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13</a:t>
            </a:r>
            <a:endParaRPr lang="de-AT" b="1" dirty="0">
              <a:solidFill>
                <a:srgbClr val="FF0000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29476" y="5124434"/>
            <a:ext cx="2435659" cy="1733565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9629475" y="5158182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14</a:t>
            </a:r>
            <a:endParaRPr lang="de-AT" b="1" dirty="0">
              <a:solidFill>
                <a:srgbClr val="FF0000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30799" y="3585179"/>
            <a:ext cx="40832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600" b="1" dirty="0"/>
              <a:t>Palliative Prognostic Index</a:t>
            </a:r>
            <a:r>
              <a:rPr lang="de-AT" sz="1600" dirty="0"/>
              <a:t>: </a:t>
            </a:r>
            <a:r>
              <a:rPr lang="de-AT" sz="1600" u="sng" dirty="0"/>
              <a:t>&lt;2months!</a:t>
            </a:r>
          </a:p>
        </p:txBody>
      </p:sp>
      <p:sp>
        <p:nvSpPr>
          <p:cNvPr id="12" name="Rechteck 11"/>
          <p:cNvSpPr/>
          <p:nvPr/>
        </p:nvSpPr>
        <p:spPr>
          <a:xfrm>
            <a:off x="1020500" y="3215847"/>
            <a:ext cx="1837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/>
              <a:t>LIFE EXPECTANCY</a:t>
            </a:r>
            <a:endParaRPr lang="de-AT" b="1" dirty="0"/>
          </a:p>
        </p:txBody>
      </p:sp>
      <p:sp>
        <p:nvSpPr>
          <p:cNvPr id="13" name="Rechteck 12"/>
          <p:cNvSpPr/>
          <p:nvPr/>
        </p:nvSpPr>
        <p:spPr>
          <a:xfrm>
            <a:off x="939355" y="5730616"/>
            <a:ext cx="20889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b="1" dirty="0"/>
              <a:t>OVERALL SURVIVAL</a:t>
            </a:r>
          </a:p>
          <a:p>
            <a:pPr algn="ctr"/>
            <a:r>
              <a:rPr lang="de-DE" b="1" dirty="0"/>
              <a:t>8 </a:t>
            </a:r>
            <a:r>
              <a:rPr lang="de-DE" b="1" dirty="0" err="1"/>
              <a:t>months</a:t>
            </a:r>
            <a:endParaRPr lang="de-AT" b="1" dirty="0"/>
          </a:p>
        </p:txBody>
      </p:sp>
      <p:sp>
        <p:nvSpPr>
          <p:cNvPr id="14" name="Nach links gekrümmter Pfeil 13"/>
          <p:cNvSpPr/>
          <p:nvPr/>
        </p:nvSpPr>
        <p:spPr>
          <a:xfrm>
            <a:off x="3100251" y="3848899"/>
            <a:ext cx="1280160" cy="2369021"/>
          </a:xfrm>
          <a:prstGeom prst="curved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536925" y="4559097"/>
            <a:ext cx="29429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/>
              <a:t>PATHY (</a:t>
            </a:r>
            <a:r>
              <a:rPr lang="de-DE" sz="2400" b="1" dirty="0" err="1"/>
              <a:t>only</a:t>
            </a:r>
            <a:r>
              <a:rPr lang="de-DE" sz="2400" b="1" dirty="0"/>
              <a:t> 1 </a:t>
            </a:r>
            <a:r>
              <a:rPr lang="de-DE" sz="2400" b="1" dirty="0" err="1"/>
              <a:t>course</a:t>
            </a:r>
            <a:r>
              <a:rPr lang="de-DE" sz="2400" b="1" dirty="0"/>
              <a:t>)</a:t>
            </a:r>
            <a:endParaRPr lang="de-AT" sz="2400" dirty="0"/>
          </a:p>
        </p:txBody>
      </p:sp>
      <p:sp>
        <p:nvSpPr>
          <p:cNvPr id="16" name="Pfeil nach unten 15"/>
          <p:cNvSpPr/>
          <p:nvPr/>
        </p:nvSpPr>
        <p:spPr>
          <a:xfrm>
            <a:off x="1745382" y="3987588"/>
            <a:ext cx="435429" cy="590344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7" name="Pfeil nach unten 16"/>
          <p:cNvSpPr/>
          <p:nvPr/>
        </p:nvSpPr>
        <p:spPr>
          <a:xfrm>
            <a:off x="1721690" y="5071090"/>
            <a:ext cx="435429" cy="5903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9" name="Rechteck 7">
            <a:extLst>
              <a:ext uri="{FF2B5EF4-FFF2-40B4-BE49-F238E27FC236}">
                <a16:creationId xmlns:a16="http://schemas.microsoft.com/office/drawing/2014/main" id="{473FD968-15F5-49DC-A147-7EC79245D062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20" name="Grafik 8">
            <a:extLst>
              <a:ext uri="{FF2B5EF4-FFF2-40B4-BE49-F238E27FC236}">
                <a16:creationId xmlns:a16="http://schemas.microsoft.com/office/drawing/2014/main" id="{B021114A-8A5E-4358-9394-067502DD99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685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4800" b="1" dirty="0"/>
              <a:t>„PATHY“ Approach</a:t>
            </a:r>
            <a:endParaRPr lang="de-AT" sz="4800" b="1" dirty="0"/>
          </a:p>
        </p:txBody>
      </p:sp>
      <p:sp>
        <p:nvSpPr>
          <p:cNvPr id="4" name="Rechteck 3"/>
          <p:cNvSpPr/>
          <p:nvPr/>
        </p:nvSpPr>
        <p:spPr>
          <a:xfrm>
            <a:off x="379632" y="2949154"/>
            <a:ext cx="107957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de-AT" sz="3600" dirty="0"/>
              <a:t>Novel, </a:t>
            </a:r>
            <a:r>
              <a:rPr lang="de-AT" sz="3600" dirty="0" err="1"/>
              <a:t>unconventional</a:t>
            </a:r>
            <a:r>
              <a:rPr lang="de-AT" sz="3600" dirty="0"/>
              <a:t>, </a:t>
            </a:r>
            <a:r>
              <a:rPr lang="de-AT" sz="3600" dirty="0" err="1"/>
              <a:t>immunomodulatory</a:t>
            </a:r>
            <a:r>
              <a:rPr lang="de-AT" sz="3600" dirty="0"/>
              <a:t> </a:t>
            </a:r>
            <a:r>
              <a:rPr lang="de-AT" sz="3600" dirty="0" err="1"/>
              <a:t>approach</a:t>
            </a:r>
            <a:endParaRPr lang="de-AT" sz="3600" dirty="0"/>
          </a:p>
        </p:txBody>
      </p:sp>
      <p:sp>
        <p:nvSpPr>
          <p:cNvPr id="5" name="Rechteck 4"/>
          <p:cNvSpPr/>
          <p:nvPr/>
        </p:nvSpPr>
        <p:spPr>
          <a:xfrm>
            <a:off x="379632" y="3891506"/>
            <a:ext cx="1185901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de-AT" sz="3600" dirty="0" err="1"/>
              <a:t>Designed</a:t>
            </a:r>
            <a:r>
              <a:rPr lang="de-AT" sz="3600" dirty="0"/>
              <a:t> </a:t>
            </a:r>
            <a:r>
              <a:rPr lang="de-AT" sz="3600" dirty="0" err="1"/>
              <a:t>for</a:t>
            </a:r>
            <a:r>
              <a:rPr lang="de-AT" sz="3600" dirty="0"/>
              <a:t> </a:t>
            </a:r>
            <a:r>
              <a:rPr lang="de-AT" sz="3600" dirty="0" err="1"/>
              <a:t>exploitation</a:t>
            </a:r>
            <a:r>
              <a:rPr lang="de-AT" sz="3600" dirty="0"/>
              <a:t> of </a:t>
            </a:r>
            <a:r>
              <a:rPr lang="de-AT" sz="3600" dirty="0" err="1"/>
              <a:t>the</a:t>
            </a:r>
            <a:r>
              <a:rPr lang="de-AT" sz="3600" dirty="0"/>
              <a:t> non-</a:t>
            </a:r>
            <a:r>
              <a:rPr lang="de-AT" sz="3600" dirty="0" err="1"/>
              <a:t>targeted</a:t>
            </a:r>
            <a:r>
              <a:rPr lang="de-AT" sz="3600" dirty="0"/>
              <a:t> </a:t>
            </a:r>
            <a:r>
              <a:rPr lang="de-AT" sz="3600" dirty="0" err="1"/>
              <a:t>effects</a:t>
            </a:r>
            <a:r>
              <a:rPr lang="de-AT" sz="3600" dirty="0"/>
              <a:t> of RT: </a:t>
            </a:r>
          </a:p>
          <a:p>
            <a:r>
              <a:rPr lang="de-AT" sz="3600" dirty="0"/>
              <a:t>      </a:t>
            </a:r>
            <a:r>
              <a:rPr lang="de-AT" sz="3600" i="1" dirty="0" err="1"/>
              <a:t>bystander</a:t>
            </a:r>
            <a:r>
              <a:rPr lang="de-AT" sz="3600" i="1" dirty="0"/>
              <a:t> </a:t>
            </a:r>
            <a:r>
              <a:rPr lang="de-AT" sz="3600" i="1" dirty="0" err="1"/>
              <a:t>and</a:t>
            </a:r>
            <a:r>
              <a:rPr lang="de-AT" sz="3600" i="1" dirty="0"/>
              <a:t> </a:t>
            </a:r>
            <a:r>
              <a:rPr lang="de-AT" sz="3600" i="1" dirty="0" err="1"/>
              <a:t>abscopal</a:t>
            </a:r>
            <a:r>
              <a:rPr lang="de-AT" sz="3600" dirty="0"/>
              <a:t>.</a:t>
            </a:r>
          </a:p>
        </p:txBody>
      </p:sp>
      <p:sp>
        <p:nvSpPr>
          <p:cNvPr id="6" name="Rechteck 5"/>
          <p:cNvSpPr/>
          <p:nvPr/>
        </p:nvSpPr>
        <p:spPr>
          <a:xfrm>
            <a:off x="426280" y="2115640"/>
            <a:ext cx="11765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1218987">
              <a:buFont typeface="Arial" panose="020B0604020202020204" pitchFamily="34" charset="0"/>
              <a:buChar char="•"/>
              <a:defRPr/>
            </a:pPr>
            <a:r>
              <a:rPr lang="en-US" sz="3600" dirty="0"/>
              <a:t>  PATHY: </a:t>
            </a:r>
            <a:r>
              <a:rPr lang="en-US" sz="3600" u="sng" dirty="0"/>
              <a:t>PA</a:t>
            </a:r>
            <a:r>
              <a:rPr lang="en-US" sz="3600" dirty="0"/>
              <a:t>rtial </a:t>
            </a:r>
            <a:r>
              <a:rPr lang="en-US" sz="3600" u="sng" dirty="0"/>
              <a:t>T</a:t>
            </a:r>
            <a:r>
              <a:rPr lang="en-US" sz="3600" dirty="0"/>
              <a:t>umor irradiation targeting </a:t>
            </a:r>
            <a:r>
              <a:rPr lang="en-US" sz="3600" u="sng" dirty="0"/>
              <a:t>HY</a:t>
            </a:r>
            <a:r>
              <a:rPr lang="en-US" sz="3600" dirty="0"/>
              <a:t>poxic segment </a:t>
            </a:r>
          </a:p>
        </p:txBody>
      </p:sp>
      <p:sp>
        <p:nvSpPr>
          <p:cNvPr id="7" name="Rechteck 6"/>
          <p:cNvSpPr/>
          <p:nvPr/>
        </p:nvSpPr>
        <p:spPr>
          <a:xfrm>
            <a:off x="426280" y="5279018"/>
            <a:ext cx="11765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1218987">
              <a:buFont typeface="Arial" panose="020B0604020202020204" pitchFamily="34" charset="0"/>
              <a:buChar char="•"/>
              <a:defRPr/>
            </a:pPr>
            <a:r>
              <a:rPr lang="en-US" sz="3600" b="1" i="1" dirty="0"/>
              <a:t>SBRT</a:t>
            </a:r>
            <a:r>
              <a:rPr lang="en-US" sz="3600" dirty="0"/>
              <a:t>-PATHY</a:t>
            </a:r>
            <a:r>
              <a:rPr lang="en-US" sz="3600" dirty="0">
                <a:solidFill>
                  <a:srgbClr val="FF0000"/>
                </a:solidFill>
              </a:rPr>
              <a:t>²⁰¹⁵ </a:t>
            </a:r>
            <a:r>
              <a:rPr lang="en-US" sz="3600" dirty="0"/>
              <a:t>/ </a:t>
            </a:r>
            <a:r>
              <a:rPr lang="en-US" sz="3600" b="1" i="1" dirty="0"/>
              <a:t>Particle</a:t>
            </a:r>
            <a:r>
              <a:rPr lang="en-US" sz="3600" dirty="0"/>
              <a:t>-PATHY / </a:t>
            </a:r>
            <a:r>
              <a:rPr lang="en-US" sz="3600" b="1" i="1" u="sng" dirty="0"/>
              <a:t>CARBO</a:t>
            </a:r>
            <a:r>
              <a:rPr lang="en-US" sz="3600" u="sng" dirty="0"/>
              <a:t>-PATHY</a:t>
            </a:r>
            <a:r>
              <a:rPr lang="en-US" sz="3600" dirty="0">
                <a:solidFill>
                  <a:srgbClr val="FF0000"/>
                </a:solidFill>
              </a:rPr>
              <a:t>²⁰²⁰</a:t>
            </a:r>
          </a:p>
        </p:txBody>
      </p:sp>
      <p:sp>
        <p:nvSpPr>
          <p:cNvPr id="11" name="Rechteck 7">
            <a:extLst>
              <a:ext uri="{FF2B5EF4-FFF2-40B4-BE49-F238E27FC236}">
                <a16:creationId xmlns:a16="http://schemas.microsoft.com/office/drawing/2014/main" id="{468045DC-C751-4285-B084-0EA5EC96FC42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12" name="Grafik 8">
            <a:extLst>
              <a:ext uri="{FF2B5EF4-FFF2-40B4-BE49-F238E27FC236}">
                <a16:creationId xmlns:a16="http://schemas.microsoft.com/office/drawing/2014/main" id="{78593FBB-984E-4820-8CAF-FE003E3C50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82D2730-359D-4A24-872A-729772ACA6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6242" y="81212"/>
            <a:ext cx="2750417" cy="114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1516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524000" y="116633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2400" b="1" dirty="0"/>
              <a:t>MECHANISMS BEHIND THE PATHY NON-TARGETED EFFECTS</a:t>
            </a:r>
          </a:p>
          <a:p>
            <a:pPr algn="ctr"/>
            <a:r>
              <a:rPr lang="de-AT" sz="2400" b="1" dirty="0" err="1"/>
              <a:t>Immunohistochemistry</a:t>
            </a:r>
            <a:endParaRPr lang="de-AT" sz="2400" b="1" dirty="0"/>
          </a:p>
        </p:txBody>
      </p:sp>
      <p:sp>
        <p:nvSpPr>
          <p:cNvPr id="7" name="Rechteck 6"/>
          <p:cNvSpPr/>
          <p:nvPr/>
        </p:nvSpPr>
        <p:spPr>
          <a:xfrm>
            <a:off x="1668496" y="6058164"/>
            <a:ext cx="88920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b="1" dirty="0"/>
              <a:t>AIF was massively upregulated in the partially irradiated bulky, </a:t>
            </a:r>
            <a:r>
              <a:rPr lang="en-US" sz="1500" b="1" u="sng" dirty="0"/>
              <a:t>but also at abscopal tumor sites</a:t>
            </a:r>
            <a:r>
              <a:rPr lang="en-US" sz="1500" b="1" dirty="0"/>
              <a:t>. </a:t>
            </a:r>
            <a:endParaRPr lang="de-AT" sz="15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496" y="2659036"/>
            <a:ext cx="8892000" cy="3218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eck 9"/>
          <p:cNvSpPr/>
          <p:nvPr/>
        </p:nvSpPr>
        <p:spPr>
          <a:xfrm>
            <a:off x="2207568" y="5394702"/>
            <a:ext cx="3600400" cy="338554"/>
          </a:xfrm>
          <a:prstGeom prst="rect">
            <a:avLst/>
          </a:prstGeom>
          <a:solidFill>
            <a:schemeClr val="bg1">
              <a:lumMod val="85000"/>
              <a:alpha val="47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AT" sz="1600" b="1" dirty="0"/>
              <a:t>PARTIALLY IRRADIATED </a:t>
            </a:r>
            <a:r>
              <a:rPr lang="de-AT" sz="1600" b="1" dirty="0" err="1"/>
              <a:t>bulky</a:t>
            </a:r>
            <a:r>
              <a:rPr lang="de-AT" sz="1600" b="1" dirty="0"/>
              <a:t> site </a:t>
            </a:r>
          </a:p>
        </p:txBody>
      </p:sp>
      <p:sp>
        <p:nvSpPr>
          <p:cNvPr id="11" name="Rechteck 10"/>
          <p:cNvSpPr/>
          <p:nvPr/>
        </p:nvSpPr>
        <p:spPr>
          <a:xfrm>
            <a:off x="6744073" y="5373216"/>
            <a:ext cx="3077381" cy="369332"/>
          </a:xfrm>
          <a:prstGeom prst="rect">
            <a:avLst/>
          </a:prstGeom>
          <a:solidFill>
            <a:schemeClr val="bg1">
              <a:lumMod val="85000"/>
              <a:alpha val="48000"/>
            </a:schemeClr>
          </a:solidFill>
          <a:ln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r>
              <a:rPr lang="de-AT" b="1" dirty="0"/>
              <a:t>UNIRRADIATED (abscopal) site</a:t>
            </a:r>
          </a:p>
        </p:txBody>
      </p:sp>
      <p:sp>
        <p:nvSpPr>
          <p:cNvPr id="12" name="Rechteck 11"/>
          <p:cNvSpPr/>
          <p:nvPr/>
        </p:nvSpPr>
        <p:spPr>
          <a:xfrm>
            <a:off x="1524000" y="1080558"/>
            <a:ext cx="91085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Immunohistochemistry</a:t>
            </a:r>
            <a:r>
              <a:rPr lang="en-US" sz="1400" dirty="0"/>
              <a:t> was performed using antibodies for </a:t>
            </a:r>
            <a:r>
              <a:rPr lang="en-US" sz="1400" b="1" i="1" dirty="0"/>
              <a:t>apoptosis-inducing factor </a:t>
            </a:r>
            <a:r>
              <a:rPr lang="en-US" sz="1400" dirty="0"/>
              <a:t>(AIF), CD3, CD4, CD8, CD20, CD56, CD14, CD15, and S100 protein to explore for the activation and modifications within the tumor microenvironment.</a:t>
            </a:r>
            <a:endParaRPr lang="de-AT" sz="1400" dirty="0"/>
          </a:p>
        </p:txBody>
      </p:sp>
      <p:sp>
        <p:nvSpPr>
          <p:cNvPr id="13" name="Rechteck 12"/>
          <p:cNvSpPr/>
          <p:nvPr/>
        </p:nvSpPr>
        <p:spPr>
          <a:xfrm>
            <a:off x="1559496" y="1886550"/>
            <a:ext cx="89289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/>
              <a:t>Gene analysis </a:t>
            </a:r>
            <a:r>
              <a:rPr lang="en-US" sz="1400" dirty="0"/>
              <a:t>focused on the expression of </a:t>
            </a:r>
            <a:r>
              <a:rPr lang="en-US" sz="1400" b="1" i="1" dirty="0"/>
              <a:t>cell death and immune activation-related genes </a:t>
            </a:r>
            <a:r>
              <a:rPr lang="en-US" sz="1400" dirty="0"/>
              <a:t>in the necrotic tumor, PIM and </a:t>
            </a:r>
            <a:r>
              <a:rPr lang="en-US" sz="1400" dirty="0" err="1"/>
              <a:t>abscopal</a:t>
            </a:r>
            <a:r>
              <a:rPr lang="en-US" sz="1400" dirty="0"/>
              <a:t> sites. Specific regions were identified from H&amp;E stained sections cut in parallel and dissected from the slides to isolate RNA. RNA was reverse transcribed and qPCRs were run on a </a:t>
            </a:r>
            <a:r>
              <a:rPr lang="en-US" sz="1400" dirty="0" err="1"/>
              <a:t>Biorad</a:t>
            </a:r>
            <a:r>
              <a:rPr lang="en-US" sz="1400" dirty="0"/>
              <a:t> CFX 96 Real-Time System.</a:t>
            </a:r>
            <a:endParaRPr lang="de-AT" sz="1400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8496" y="532131"/>
            <a:ext cx="1269245" cy="497743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2951535" y="627113"/>
            <a:ext cx="14580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b="1" i="1" dirty="0"/>
              <a:t>Tubin et al. 2020 </a:t>
            </a:r>
            <a:endParaRPr lang="de-AT" sz="1400" b="1" i="1" dirty="0"/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15" y="6539466"/>
            <a:ext cx="1500581" cy="301600"/>
          </a:xfrm>
          <a:prstGeom prst="rect">
            <a:avLst/>
          </a:prstGeom>
        </p:spPr>
      </p:pic>
      <p:sp>
        <p:nvSpPr>
          <p:cNvPr id="18" name="Rechteck 7">
            <a:extLst>
              <a:ext uri="{FF2B5EF4-FFF2-40B4-BE49-F238E27FC236}">
                <a16:creationId xmlns:a16="http://schemas.microsoft.com/office/drawing/2014/main" id="{EC7A82F0-59C6-46E8-9FA6-AA9CDCA97FA9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19" name="Grafik 8">
            <a:extLst>
              <a:ext uri="{FF2B5EF4-FFF2-40B4-BE49-F238E27FC236}">
                <a16:creationId xmlns:a16="http://schemas.microsoft.com/office/drawing/2014/main" id="{CCA651A4-DF92-4EB1-BDA3-0EDD0E1973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BC9E909-4697-41E7-BEB4-AACF652864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41308" y="81213"/>
            <a:ext cx="1845351" cy="768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7223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389" y="1984970"/>
            <a:ext cx="9039225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1576388" y="1393612"/>
            <a:ext cx="89841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Abundant infiltration of the CD20+ B-lymphocytes, CD3+/CD8+ T-lymphocytes was observed, indicating a possible anti-tumor-directed-activation of the immune system! </a:t>
            </a:r>
            <a:endParaRPr lang="de-AT" b="1" dirty="0"/>
          </a:p>
        </p:txBody>
      </p:sp>
      <p:sp>
        <p:nvSpPr>
          <p:cNvPr id="4" name="Rechteck 3"/>
          <p:cNvSpPr/>
          <p:nvPr/>
        </p:nvSpPr>
        <p:spPr>
          <a:xfrm>
            <a:off x="1576388" y="6309320"/>
            <a:ext cx="903922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b="1" dirty="0"/>
              <a:t>The same signs of immune system activation at abscopal site were clearly absent. </a:t>
            </a:r>
            <a:endParaRPr lang="de-AT" sz="1600" b="1" dirty="0"/>
          </a:p>
        </p:txBody>
      </p:sp>
      <p:sp>
        <p:nvSpPr>
          <p:cNvPr id="8" name="Rechteck 7"/>
          <p:cNvSpPr/>
          <p:nvPr/>
        </p:nvSpPr>
        <p:spPr>
          <a:xfrm>
            <a:off x="3986466" y="2051556"/>
            <a:ext cx="4316451" cy="369332"/>
          </a:xfrm>
          <a:prstGeom prst="rect">
            <a:avLst/>
          </a:prstGeom>
          <a:solidFill>
            <a:schemeClr val="bg1">
              <a:lumMod val="85000"/>
              <a:alpha val="49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AT" b="1" dirty="0"/>
              <a:t>PARTIALLY IRRADIATED BULKY TUMOR SITE</a:t>
            </a:r>
          </a:p>
        </p:txBody>
      </p:sp>
      <p:sp>
        <p:nvSpPr>
          <p:cNvPr id="9" name="Rechteck 8"/>
          <p:cNvSpPr/>
          <p:nvPr/>
        </p:nvSpPr>
        <p:spPr>
          <a:xfrm>
            <a:off x="3729792" y="4211796"/>
            <a:ext cx="4989131" cy="369332"/>
          </a:xfrm>
          <a:prstGeom prst="rect">
            <a:avLst/>
          </a:prstGeom>
          <a:solidFill>
            <a:schemeClr val="bg1">
              <a:lumMod val="85000"/>
              <a:alpha val="47000"/>
            </a:schemeClr>
          </a:solidFill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UNIRRADIATED DISTANT-METASTATIC TUMOR SITE</a:t>
            </a:r>
          </a:p>
        </p:txBody>
      </p:sp>
      <p:sp>
        <p:nvSpPr>
          <p:cNvPr id="11" name="Rechteck 10"/>
          <p:cNvSpPr/>
          <p:nvPr/>
        </p:nvSpPr>
        <p:spPr>
          <a:xfrm>
            <a:off x="1524000" y="116633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2400" b="1" dirty="0"/>
              <a:t>MECHANISMS BEHIND THE NON-TARGETED EFFECTS</a:t>
            </a:r>
          </a:p>
          <a:p>
            <a:pPr algn="ctr"/>
            <a:r>
              <a:rPr lang="de-AT" sz="2400" b="1" dirty="0" err="1"/>
              <a:t>Immunohistochemistry</a:t>
            </a:r>
            <a:endParaRPr lang="de-AT" sz="2400" b="1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0993" y="527121"/>
            <a:ext cx="1269245" cy="497743"/>
          </a:xfrm>
          <a:prstGeom prst="rect">
            <a:avLst/>
          </a:prstGeom>
        </p:spPr>
      </p:pic>
      <p:sp>
        <p:nvSpPr>
          <p:cNvPr id="15" name="Rechteck 14"/>
          <p:cNvSpPr/>
          <p:nvPr/>
        </p:nvSpPr>
        <p:spPr>
          <a:xfrm>
            <a:off x="2951904" y="622103"/>
            <a:ext cx="14580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b="1" i="1" dirty="0"/>
              <a:t>Tubin et al. 2020 </a:t>
            </a:r>
            <a:endParaRPr lang="de-AT" sz="1400" b="1" i="1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15" y="6539466"/>
            <a:ext cx="1500581" cy="301600"/>
          </a:xfrm>
          <a:prstGeom prst="rect">
            <a:avLst/>
          </a:prstGeom>
        </p:spPr>
      </p:pic>
      <p:sp>
        <p:nvSpPr>
          <p:cNvPr id="16" name="Rechteck 7">
            <a:extLst>
              <a:ext uri="{FF2B5EF4-FFF2-40B4-BE49-F238E27FC236}">
                <a16:creationId xmlns:a16="http://schemas.microsoft.com/office/drawing/2014/main" id="{4A4A7210-25EA-4216-A3D3-9C6E726C0F93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17" name="Grafik 8">
            <a:extLst>
              <a:ext uri="{FF2B5EF4-FFF2-40B4-BE49-F238E27FC236}">
                <a16:creationId xmlns:a16="http://schemas.microsoft.com/office/drawing/2014/main" id="{3B4B332C-B59A-4522-8945-7285635A98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E17CE19-5B5D-4D7A-B3BA-B693DC5CC5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92264" y="81213"/>
            <a:ext cx="1994395" cy="83099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0226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8" grpId="0" animBg="1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496384" y="6063748"/>
            <a:ext cx="1119922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Despite absent immune infiltration those apoptotic </a:t>
            </a:r>
            <a:r>
              <a:rPr lang="en-US" sz="1600" dirty="0" err="1"/>
              <a:t>abscopal</a:t>
            </a:r>
            <a:r>
              <a:rPr lang="en-US" sz="1600" dirty="0"/>
              <a:t> sites showed a </a:t>
            </a:r>
            <a:r>
              <a:rPr lang="en-US" sz="1600" b="1" u="sng" dirty="0"/>
              <a:t>strong expression of the cell death-inducing cytokines</a:t>
            </a:r>
            <a:r>
              <a:rPr lang="en-US" sz="1600" dirty="0"/>
              <a:t>!</a:t>
            </a:r>
            <a:endParaRPr lang="de-AT" sz="16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1029" y="1110226"/>
            <a:ext cx="6633427" cy="40073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1029" y="5148237"/>
            <a:ext cx="6633427" cy="8728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Rechteck 14"/>
          <p:cNvSpPr/>
          <p:nvPr/>
        </p:nvSpPr>
        <p:spPr>
          <a:xfrm>
            <a:off x="1271447" y="6301776"/>
            <a:ext cx="96490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For </a:t>
            </a:r>
            <a:r>
              <a:rPr lang="en-US" sz="1600" b="1" u="sng" dirty="0"/>
              <a:t>AIF</a:t>
            </a:r>
            <a:r>
              <a:rPr lang="en-US" sz="1600" dirty="0"/>
              <a:t>, </a:t>
            </a:r>
            <a:r>
              <a:rPr lang="en-US" sz="1600" b="1" u="sng" dirty="0"/>
              <a:t>IL-6</a:t>
            </a:r>
            <a:r>
              <a:rPr lang="en-US" sz="1600" dirty="0"/>
              <a:t> and </a:t>
            </a:r>
            <a:r>
              <a:rPr lang="en-US" sz="1600" b="1" u="sng" dirty="0"/>
              <a:t>TNFA</a:t>
            </a:r>
            <a:r>
              <a:rPr lang="en-US" sz="1600" dirty="0"/>
              <a:t>, </a:t>
            </a:r>
            <a:r>
              <a:rPr lang="en-US" sz="1600" dirty="0" err="1"/>
              <a:t>abscopal</a:t>
            </a:r>
            <a:r>
              <a:rPr lang="en-US" sz="1600" dirty="0"/>
              <a:t> sites had higher expression levels compared to the partially irradiated tumors!</a:t>
            </a:r>
            <a:endParaRPr lang="de-AT" sz="1600" dirty="0"/>
          </a:p>
        </p:txBody>
      </p:sp>
      <p:sp>
        <p:nvSpPr>
          <p:cNvPr id="16" name="Rechteck 15"/>
          <p:cNvSpPr/>
          <p:nvPr/>
        </p:nvSpPr>
        <p:spPr>
          <a:xfrm>
            <a:off x="261254" y="6549596"/>
            <a:ext cx="116694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suggesting an abundance of potentially cell death-inducing signals not only in the partially irradiated tumors but even more so in non-irradiated </a:t>
            </a:r>
            <a:r>
              <a:rPr lang="en-US" sz="1400" dirty="0" err="1"/>
              <a:t>abscopal</a:t>
            </a:r>
            <a:r>
              <a:rPr lang="en-US" sz="1400" dirty="0"/>
              <a:t> sites.</a:t>
            </a:r>
            <a:endParaRPr lang="de-AT" sz="1400" dirty="0"/>
          </a:p>
        </p:txBody>
      </p:sp>
      <p:sp>
        <p:nvSpPr>
          <p:cNvPr id="25" name="Rechteck 24"/>
          <p:cNvSpPr/>
          <p:nvPr/>
        </p:nvSpPr>
        <p:spPr>
          <a:xfrm>
            <a:off x="1524000" y="116633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2400" b="1" dirty="0"/>
              <a:t>MECHANISMS BEHIND THE NON-TARGETED EFFECTS</a:t>
            </a:r>
          </a:p>
          <a:p>
            <a:pPr algn="ctr"/>
            <a:r>
              <a:rPr lang="de-DE" sz="2400" b="1" dirty="0"/>
              <a:t>Gene </a:t>
            </a:r>
            <a:r>
              <a:rPr lang="de-DE" sz="2400" b="1" dirty="0" err="1"/>
              <a:t>expression</a:t>
            </a:r>
            <a:r>
              <a:rPr lang="de-DE" sz="2400" b="1" dirty="0"/>
              <a:t> </a:t>
            </a:r>
            <a:r>
              <a:rPr lang="de-DE" sz="2400" b="1" dirty="0" err="1"/>
              <a:t>analysis</a:t>
            </a:r>
            <a:endParaRPr lang="de-AT" sz="2400" b="1" dirty="0"/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8029" y="116633"/>
            <a:ext cx="1269245" cy="497743"/>
          </a:xfrm>
          <a:prstGeom prst="rect">
            <a:avLst/>
          </a:prstGeom>
        </p:spPr>
      </p:pic>
      <p:sp>
        <p:nvSpPr>
          <p:cNvPr id="27" name="Rechteck 26"/>
          <p:cNvSpPr/>
          <p:nvPr/>
        </p:nvSpPr>
        <p:spPr>
          <a:xfrm>
            <a:off x="1863635" y="544627"/>
            <a:ext cx="14580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b="1" i="1" dirty="0"/>
              <a:t>Tubin et al. 2020 </a:t>
            </a:r>
            <a:endParaRPr lang="de-AT" sz="1400" b="1" i="1" dirty="0"/>
          </a:p>
        </p:txBody>
      </p:sp>
      <p:cxnSp>
        <p:nvCxnSpPr>
          <p:cNvPr id="3" name="Gerader Verbinder 2"/>
          <p:cNvCxnSpPr/>
          <p:nvPr/>
        </p:nvCxnSpPr>
        <p:spPr>
          <a:xfrm>
            <a:off x="3796936" y="3335388"/>
            <a:ext cx="36576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>
            <a:off x="4262846" y="2529845"/>
            <a:ext cx="36576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5011787" y="3592296"/>
            <a:ext cx="36576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Gerader Verbinder 16"/>
          <p:cNvCxnSpPr/>
          <p:nvPr/>
        </p:nvCxnSpPr>
        <p:spPr>
          <a:xfrm>
            <a:off x="5373189" y="3291851"/>
            <a:ext cx="36576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Gerader Verbinder 18"/>
          <p:cNvCxnSpPr/>
          <p:nvPr/>
        </p:nvCxnSpPr>
        <p:spPr>
          <a:xfrm>
            <a:off x="3866608" y="3335388"/>
            <a:ext cx="36576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4228010" y="2529845"/>
            <a:ext cx="36576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Gerader Verbinder 20"/>
          <p:cNvCxnSpPr/>
          <p:nvPr/>
        </p:nvCxnSpPr>
        <p:spPr>
          <a:xfrm>
            <a:off x="6143900" y="2643054"/>
            <a:ext cx="36576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>
            <a:off x="6540138" y="2090065"/>
            <a:ext cx="36576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7284734" y="3775177"/>
            <a:ext cx="36576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>
            <a:off x="7680972" y="3100265"/>
            <a:ext cx="36576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>
            <a:off x="8390717" y="2669178"/>
            <a:ext cx="36576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8769539" y="2525489"/>
            <a:ext cx="36576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 flipV="1">
            <a:off x="4245428" y="2525489"/>
            <a:ext cx="0" cy="221197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/>
          <p:nvPr/>
        </p:nvCxnSpPr>
        <p:spPr>
          <a:xfrm flipV="1">
            <a:off x="5364488" y="3291851"/>
            <a:ext cx="13059" cy="1467382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 flipV="1">
            <a:off x="6505313" y="2090065"/>
            <a:ext cx="34825" cy="2677872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/>
          <p:nvPr/>
        </p:nvCxnSpPr>
        <p:spPr>
          <a:xfrm flipV="1">
            <a:off x="7646138" y="3100265"/>
            <a:ext cx="34834" cy="1658969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 flipV="1">
            <a:off x="8786964" y="2547256"/>
            <a:ext cx="0" cy="221197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41852429-E8A9-43A6-AEE7-2060ADBEEB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35798" y="81213"/>
            <a:ext cx="1850861" cy="771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257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79996"/>
          </a:xfrm>
        </p:spPr>
        <p:txBody>
          <a:bodyPr>
            <a:noAutofit/>
          </a:bodyPr>
          <a:lstStyle/>
          <a:p>
            <a:pPr algn="ctr"/>
            <a:r>
              <a:rPr lang="de-D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  <a:endParaRPr lang="de-A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15" y="6539466"/>
            <a:ext cx="1500581" cy="301600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470876" y="1113722"/>
            <a:ext cx="98837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PARTIAL T Rx resulted in </a:t>
            </a:r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</a:rPr>
              <a:t>effective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, </a:t>
            </a:r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</a:rPr>
              <a:t>safe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 and </a:t>
            </a:r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</a:rPr>
              <a:t>well tolerated 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treatment.</a:t>
            </a:r>
            <a:endParaRPr lang="de-AT" dirty="0"/>
          </a:p>
        </p:txBody>
      </p:sp>
      <p:sp>
        <p:nvSpPr>
          <p:cNvPr id="13" name="Rechteck 12"/>
          <p:cNvSpPr/>
          <p:nvPr/>
        </p:nvSpPr>
        <p:spPr>
          <a:xfrm>
            <a:off x="470876" y="1596627"/>
            <a:ext cx="1165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</a:rPr>
              <a:t>Improvement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 in </a:t>
            </a:r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</a:rPr>
              <a:t>symptoms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 and </a:t>
            </a:r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</a:rPr>
              <a:t>quality of life 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without associated treatment related toxicity.</a:t>
            </a:r>
            <a:endParaRPr lang="de-AT" dirty="0"/>
          </a:p>
        </p:txBody>
      </p:sp>
      <p:sp>
        <p:nvSpPr>
          <p:cNvPr id="14" name="Rechteck 13"/>
          <p:cNvSpPr/>
          <p:nvPr/>
        </p:nvSpPr>
        <p:spPr>
          <a:xfrm>
            <a:off x="470876" y="2088381"/>
            <a:ext cx="11536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PATHY resulted in varying degrees of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tumor downsizing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neoadjuvant effect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!). 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470875" y="2711010"/>
            <a:ext cx="11536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Optimum patient selection and definition of most suitable disease characteristics are currently explored in an ongoing, prospective study.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0360" y="3901638"/>
            <a:ext cx="3672408" cy="927503"/>
          </a:xfrm>
          <a:prstGeom prst="rect">
            <a:avLst/>
          </a:prstGeom>
        </p:spPr>
      </p:pic>
      <p:sp>
        <p:nvSpPr>
          <p:cNvPr id="20" name="Rechteck 19"/>
          <p:cNvSpPr/>
          <p:nvPr/>
        </p:nvSpPr>
        <p:spPr>
          <a:xfrm>
            <a:off x="4958564" y="4137905"/>
            <a:ext cx="54737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600" dirty="0" err="1"/>
              <a:t>Particle-based</a:t>
            </a:r>
            <a:r>
              <a:rPr lang="de-AT" sz="1600" dirty="0"/>
              <a:t> Partial Tumor Irradiation </a:t>
            </a:r>
            <a:r>
              <a:rPr lang="de-AT" sz="1600" dirty="0" err="1"/>
              <a:t>of</a:t>
            </a:r>
            <a:r>
              <a:rPr lang="de-AT" sz="1600" dirty="0"/>
              <a:t> Unresectable </a:t>
            </a:r>
            <a:r>
              <a:rPr lang="de-AT" sz="1600" dirty="0" err="1"/>
              <a:t>Bulky</a:t>
            </a:r>
            <a:r>
              <a:rPr lang="de-AT" sz="1600" dirty="0"/>
              <a:t> Tumors (</a:t>
            </a:r>
            <a:r>
              <a:rPr lang="de-AT" sz="1600" b="1" u="sng" dirty="0"/>
              <a:t>PARTICLE-PATHY</a:t>
            </a:r>
            <a:r>
              <a:rPr lang="de-AT" sz="1600" dirty="0"/>
              <a:t>)</a:t>
            </a:r>
          </a:p>
        </p:txBody>
      </p:sp>
      <p:sp>
        <p:nvSpPr>
          <p:cNvPr id="21" name="Rechteck 20"/>
          <p:cNvSpPr/>
          <p:nvPr/>
        </p:nvSpPr>
        <p:spPr>
          <a:xfrm>
            <a:off x="1370360" y="3647331"/>
            <a:ext cx="1383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b="1" dirty="0"/>
              <a:t>MedAustron</a:t>
            </a:r>
          </a:p>
        </p:txBody>
      </p:sp>
      <p:sp>
        <p:nvSpPr>
          <p:cNvPr id="22" name="Rechteck 21"/>
          <p:cNvSpPr/>
          <p:nvPr/>
        </p:nvSpPr>
        <p:spPr>
          <a:xfrm>
            <a:off x="5402025" y="4692034"/>
            <a:ext cx="44644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200" b="1" u="sng" dirty="0" err="1"/>
              <a:t>Recruitment</a:t>
            </a:r>
            <a:r>
              <a:rPr lang="de-AT" sz="1200" b="1" u="sng" dirty="0"/>
              <a:t> Status: Recruiting</a:t>
            </a:r>
          </a:p>
        </p:txBody>
      </p:sp>
      <p:sp>
        <p:nvSpPr>
          <p:cNvPr id="23" name="Rechteck 22"/>
          <p:cNvSpPr/>
          <p:nvPr/>
        </p:nvSpPr>
        <p:spPr>
          <a:xfrm>
            <a:off x="695175" y="3828974"/>
            <a:ext cx="6751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600" dirty="0"/>
              <a:t>1.)</a:t>
            </a:r>
            <a:endParaRPr lang="de-AT" sz="3600" dirty="0"/>
          </a:p>
        </p:txBody>
      </p:sp>
      <p:sp>
        <p:nvSpPr>
          <p:cNvPr id="24" name="Rechteck 23"/>
          <p:cNvSpPr/>
          <p:nvPr/>
        </p:nvSpPr>
        <p:spPr>
          <a:xfrm>
            <a:off x="5975313" y="4979263"/>
            <a:ext cx="3840860" cy="738664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Hypothesis-generating study on the mechanisms behind radiation-hypoxia-induced abscopal response</a:t>
            </a:r>
            <a:endParaRPr lang="de-AT" sz="1400" b="1" dirty="0"/>
          </a:p>
        </p:txBody>
      </p:sp>
      <p:pic>
        <p:nvPicPr>
          <p:cNvPr id="25" name="Grafik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001" y="5688490"/>
            <a:ext cx="3672408" cy="927503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3073" y="5816851"/>
            <a:ext cx="2988000" cy="243919"/>
          </a:xfrm>
          <a:prstGeom prst="rect">
            <a:avLst/>
          </a:prstGeom>
        </p:spPr>
      </p:pic>
      <p:sp>
        <p:nvSpPr>
          <p:cNvPr id="27" name="Rechteck 26"/>
          <p:cNvSpPr/>
          <p:nvPr/>
        </p:nvSpPr>
        <p:spPr>
          <a:xfrm>
            <a:off x="1695001" y="5434823"/>
            <a:ext cx="27796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b="1" dirty="0"/>
              <a:t>KABEG Klinikum Klagenfurt</a:t>
            </a:r>
          </a:p>
        </p:txBody>
      </p:sp>
      <p:sp>
        <p:nvSpPr>
          <p:cNvPr id="28" name="Rechteck 27"/>
          <p:cNvSpPr/>
          <p:nvPr/>
        </p:nvSpPr>
        <p:spPr>
          <a:xfrm>
            <a:off x="5352913" y="5826409"/>
            <a:ext cx="5183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SBRT-based </a:t>
            </a:r>
            <a:r>
              <a:rPr lang="en-US" sz="1600" dirty="0" err="1"/>
              <a:t>PArtial</a:t>
            </a:r>
            <a:r>
              <a:rPr lang="en-US" sz="1600" dirty="0"/>
              <a:t> Tumor Irradiation of </a:t>
            </a:r>
            <a:r>
              <a:rPr lang="en-US" sz="1600" dirty="0" err="1"/>
              <a:t>HYpoxic</a:t>
            </a:r>
            <a:r>
              <a:rPr lang="en-US" sz="1600" dirty="0"/>
              <a:t> Segment </a:t>
            </a:r>
          </a:p>
          <a:p>
            <a:pPr algn="ctr"/>
            <a:r>
              <a:rPr lang="en-US" sz="1600" dirty="0"/>
              <a:t>(</a:t>
            </a:r>
            <a:r>
              <a:rPr lang="en-US" sz="1600" b="1" u="sng" dirty="0"/>
              <a:t>SBRT-PATHY</a:t>
            </a:r>
            <a:r>
              <a:rPr lang="en-US" sz="1600" dirty="0"/>
              <a:t>)</a:t>
            </a:r>
            <a:endParaRPr lang="de-AT" sz="1600" dirty="0"/>
          </a:p>
        </p:txBody>
      </p:sp>
      <p:sp>
        <p:nvSpPr>
          <p:cNvPr id="29" name="Rechteck 28"/>
          <p:cNvSpPr/>
          <p:nvPr/>
        </p:nvSpPr>
        <p:spPr>
          <a:xfrm>
            <a:off x="5856866" y="6366288"/>
            <a:ext cx="44644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200" b="1" u="sng" dirty="0" err="1"/>
              <a:t>Recruitment</a:t>
            </a:r>
            <a:r>
              <a:rPr lang="de-AT" sz="1200" b="1" u="sng" dirty="0"/>
              <a:t> Status: Recruiting</a:t>
            </a:r>
          </a:p>
        </p:txBody>
      </p:sp>
      <p:sp>
        <p:nvSpPr>
          <p:cNvPr id="30" name="Rechteck 29"/>
          <p:cNvSpPr/>
          <p:nvPr/>
        </p:nvSpPr>
        <p:spPr>
          <a:xfrm>
            <a:off x="999962" y="5623201"/>
            <a:ext cx="6751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600" dirty="0"/>
              <a:t>2.)</a:t>
            </a:r>
            <a:endParaRPr lang="de-AT" sz="3600" dirty="0"/>
          </a:p>
        </p:txBody>
      </p:sp>
      <p:sp>
        <p:nvSpPr>
          <p:cNvPr id="31" name="Rechteck 30"/>
          <p:cNvSpPr/>
          <p:nvPr/>
        </p:nvSpPr>
        <p:spPr>
          <a:xfrm>
            <a:off x="470876" y="633163"/>
            <a:ext cx="12192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RT has great immunogenic potential, can brake tolerance, convert cold into hot environments!</a:t>
            </a:r>
          </a:p>
        </p:txBody>
      </p:sp>
      <p:sp>
        <p:nvSpPr>
          <p:cNvPr id="33" name="Rechteck 7">
            <a:extLst>
              <a:ext uri="{FF2B5EF4-FFF2-40B4-BE49-F238E27FC236}">
                <a16:creationId xmlns:a16="http://schemas.microsoft.com/office/drawing/2014/main" id="{FA895D7D-3FD9-4CE8-A9B9-A380B8A475E9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34" name="Grafik 8">
            <a:extLst>
              <a:ext uri="{FF2B5EF4-FFF2-40B4-BE49-F238E27FC236}">
                <a16:creationId xmlns:a16="http://schemas.microsoft.com/office/drawing/2014/main" id="{77F88F31-D43F-414E-83D3-96AD7E3A46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C8E8CA8-A5A0-4CDE-AD19-98FE735E36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58572" y="81212"/>
            <a:ext cx="1528087" cy="636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74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9425"/>
            <a:ext cx="12192000" cy="838669"/>
          </a:xfrm>
        </p:spPr>
        <p:txBody>
          <a:bodyPr>
            <a:noAutofit/>
          </a:bodyPr>
          <a:lstStyle/>
          <a:p>
            <a:pPr algn="ctr"/>
            <a:r>
              <a:rPr lang="de-DE" sz="3200" b="1" dirty="0"/>
              <a:t>PARTIAL TUMOR IRRADIATION USING CARBON IONS </a:t>
            </a:r>
            <a:endParaRPr lang="de-AT" sz="32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378027"/>
            <a:ext cx="12192000" cy="838668"/>
          </a:xfrm>
        </p:spPr>
        <p:txBody>
          <a:bodyPr>
            <a:normAutofit fontScale="92500"/>
          </a:bodyPr>
          <a:lstStyle/>
          <a:p>
            <a:pPr algn="ctr"/>
            <a:r>
              <a:rPr lang="de-AT" sz="2600" b="1" u="sng" dirty="0"/>
              <a:t>CARBO-PATHY</a:t>
            </a:r>
            <a:r>
              <a:rPr lang="de-AT" sz="2600" b="1" dirty="0"/>
              <a:t> = </a:t>
            </a:r>
            <a:r>
              <a:rPr lang="de-AT" sz="2600" b="1" u="sng" dirty="0"/>
              <a:t>CARBON </a:t>
            </a:r>
            <a:r>
              <a:rPr lang="de-AT" sz="2600" u="sng" dirty="0" err="1"/>
              <a:t>ion</a:t>
            </a:r>
            <a:r>
              <a:rPr lang="de-AT" sz="2600" dirty="0" err="1"/>
              <a:t>-based</a:t>
            </a:r>
            <a:r>
              <a:rPr lang="de-AT" sz="2600" b="1" dirty="0"/>
              <a:t> </a:t>
            </a:r>
            <a:r>
              <a:rPr lang="de-AT" sz="2600" b="1" u="sng" dirty="0" err="1"/>
              <a:t>PA</a:t>
            </a:r>
            <a:r>
              <a:rPr lang="de-AT" sz="2600" dirty="0" err="1"/>
              <a:t>rtial</a:t>
            </a:r>
            <a:r>
              <a:rPr lang="de-AT" sz="2600" b="1" dirty="0"/>
              <a:t> </a:t>
            </a:r>
            <a:r>
              <a:rPr lang="de-AT" sz="2600" b="1" u="sng" dirty="0"/>
              <a:t>T</a:t>
            </a:r>
            <a:r>
              <a:rPr lang="de-AT" sz="2600" dirty="0"/>
              <a:t>umor </a:t>
            </a:r>
            <a:r>
              <a:rPr lang="de-AT" sz="2600" dirty="0" err="1"/>
              <a:t>irradiation</a:t>
            </a:r>
            <a:r>
              <a:rPr lang="de-AT" sz="2600" dirty="0"/>
              <a:t> </a:t>
            </a:r>
            <a:r>
              <a:rPr lang="de-AT" sz="2600" dirty="0" err="1"/>
              <a:t>targeting</a:t>
            </a:r>
            <a:r>
              <a:rPr lang="de-AT" sz="2600" dirty="0"/>
              <a:t> </a:t>
            </a:r>
            <a:r>
              <a:rPr lang="de-AT" sz="2600" b="1" u="sng" dirty="0" err="1"/>
              <a:t>HY</a:t>
            </a:r>
            <a:r>
              <a:rPr lang="de-AT" sz="2600" dirty="0" err="1"/>
              <a:t>poxic</a:t>
            </a:r>
            <a:r>
              <a:rPr lang="de-AT" sz="2600" dirty="0"/>
              <a:t> </a:t>
            </a:r>
            <a:r>
              <a:rPr lang="de-AT" sz="2600" dirty="0" err="1"/>
              <a:t>segment</a:t>
            </a:r>
            <a:endParaRPr lang="de-AT" sz="2600" b="1" dirty="0"/>
          </a:p>
          <a:p>
            <a:pPr algn="ctr"/>
            <a:r>
              <a:rPr lang="de-DE" sz="1800" b="1" dirty="0"/>
              <a:t>IMMUNOGENEICITY = </a:t>
            </a:r>
            <a:r>
              <a:rPr lang="de-DE" sz="1800" b="1" u="sng" dirty="0"/>
              <a:t>CARBON </a:t>
            </a:r>
            <a:r>
              <a:rPr lang="de-DE" sz="1800" b="1" u="sng" dirty="0" err="1"/>
              <a:t>ions</a:t>
            </a:r>
            <a:r>
              <a:rPr lang="de-DE" sz="1800" b="1" u="sng" dirty="0"/>
              <a:t> </a:t>
            </a:r>
            <a:r>
              <a:rPr lang="de-DE" sz="1800" b="1" dirty="0"/>
              <a:t>+ </a:t>
            </a:r>
            <a:r>
              <a:rPr lang="de-DE" sz="1800" b="1" u="sng" dirty="0" err="1"/>
              <a:t>highly</a:t>
            </a:r>
            <a:r>
              <a:rPr lang="de-DE" sz="1800" b="1" u="sng" dirty="0"/>
              <a:t> </a:t>
            </a:r>
            <a:r>
              <a:rPr lang="de-DE" sz="1800" b="1" u="sng" dirty="0" err="1"/>
              <a:t>heterogeneous</a:t>
            </a:r>
            <a:r>
              <a:rPr lang="de-DE" sz="1800" b="1" u="sng" dirty="0"/>
              <a:t> dose </a:t>
            </a:r>
            <a:r>
              <a:rPr lang="de-DE" sz="1800" b="1" dirty="0"/>
              <a:t>+ </a:t>
            </a:r>
            <a:r>
              <a:rPr lang="de-DE" sz="1800" b="1" u="sng" dirty="0"/>
              <a:t>HYPOXIC </a:t>
            </a:r>
            <a:r>
              <a:rPr lang="de-DE" sz="1800" b="1" u="sng" dirty="0" err="1"/>
              <a:t>target</a:t>
            </a:r>
            <a:r>
              <a:rPr lang="de-DE" sz="1800" b="1" u="sng" dirty="0"/>
              <a:t> </a:t>
            </a:r>
            <a:r>
              <a:rPr lang="de-DE" sz="1800" b="1" dirty="0"/>
              <a:t>+ </a:t>
            </a:r>
            <a:r>
              <a:rPr lang="de-DE" sz="1800" b="1" u="sng" dirty="0"/>
              <a:t>IMMUNE-SPARING</a:t>
            </a:r>
            <a:r>
              <a:rPr lang="de-DE" sz="1800" b="1" dirty="0"/>
              <a:t>.</a:t>
            </a:r>
            <a:endParaRPr lang="de-AT" sz="1800" b="1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1044" y="2270359"/>
            <a:ext cx="9589913" cy="4287756"/>
          </a:xfrm>
          <a:prstGeom prst="rect">
            <a:avLst/>
          </a:prstGeom>
        </p:spPr>
      </p:pic>
      <p:sp>
        <p:nvSpPr>
          <p:cNvPr id="10" name="Rechteck 7">
            <a:extLst>
              <a:ext uri="{FF2B5EF4-FFF2-40B4-BE49-F238E27FC236}">
                <a16:creationId xmlns:a16="http://schemas.microsoft.com/office/drawing/2014/main" id="{2F668388-EA28-4FD8-AB24-470493ECCE6F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11" name="Grafik 8">
            <a:extLst>
              <a:ext uri="{FF2B5EF4-FFF2-40B4-BE49-F238E27FC236}">
                <a16:creationId xmlns:a16="http://schemas.microsoft.com/office/drawing/2014/main" id="{5695A4DF-6A90-49A0-B0A2-EE515DB023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345FC19-69A7-4253-889B-F8AF8C7CF5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84299" y="81213"/>
            <a:ext cx="1602360" cy="66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36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119" y="9788"/>
            <a:ext cx="12193119" cy="1290844"/>
          </a:xfrm>
        </p:spPr>
        <p:txBody>
          <a:bodyPr>
            <a:normAutofit/>
          </a:bodyPr>
          <a:lstStyle/>
          <a:p>
            <a:pPr algn="ctr"/>
            <a:r>
              <a:rPr lang="de-DE" sz="2800" b="1" dirty="0"/>
              <a:t>-PATHY:</a:t>
            </a:r>
            <a:br>
              <a:rPr lang="de-DE" sz="2800" b="1" dirty="0"/>
            </a:br>
            <a:r>
              <a:rPr lang="en-US" sz="2800" b="1" u="sng" dirty="0" err="1"/>
              <a:t>PA</a:t>
            </a:r>
            <a:r>
              <a:rPr lang="en-US" sz="2800" b="1" dirty="0" err="1"/>
              <a:t>rtial</a:t>
            </a:r>
            <a:r>
              <a:rPr lang="en-US" sz="2800" b="1" dirty="0"/>
              <a:t> </a:t>
            </a:r>
            <a:r>
              <a:rPr lang="en-US" sz="2800" b="1" u="sng" dirty="0"/>
              <a:t>T</a:t>
            </a:r>
            <a:r>
              <a:rPr lang="en-US" sz="2800" b="1" dirty="0"/>
              <a:t>umor irradiation targeting </a:t>
            </a:r>
            <a:r>
              <a:rPr lang="en-US" sz="2800" b="1" u="sng" dirty="0" err="1"/>
              <a:t>HY</a:t>
            </a:r>
            <a:r>
              <a:rPr lang="en-US" sz="2800" b="1" dirty="0" err="1"/>
              <a:t>poxic</a:t>
            </a:r>
            <a:r>
              <a:rPr lang="en-US" sz="2800" b="1" dirty="0"/>
              <a:t> tumor segment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09379" y="1233718"/>
            <a:ext cx="8352637" cy="1622694"/>
          </a:xfrm>
        </p:spPr>
        <p:txBody>
          <a:bodyPr>
            <a:noAutofit/>
          </a:bodyPr>
          <a:lstStyle/>
          <a:p>
            <a:r>
              <a:rPr lang="de-D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de-DE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key-components</a:t>
            </a:r>
            <a:r>
              <a:rPr lang="de-D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de-D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-PATHY</a:t>
            </a:r>
            <a:r>
              <a:rPr lang="de-DE" sz="2000" dirty="0"/>
              <a:t>:</a:t>
            </a:r>
          </a:p>
          <a:p>
            <a:pPr marL="0" indent="0">
              <a:buNone/>
            </a:pPr>
            <a:r>
              <a:rPr lang="de-D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1.) PARTIAL TUMOR IRRADIATION TARGETING HYPOXIC SEGMENT</a:t>
            </a:r>
          </a:p>
          <a:p>
            <a:pPr marL="0" indent="0">
              <a:buNone/>
            </a:pPr>
            <a:r>
              <a:rPr lang="de-D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2.) SPARING OF PERITUMORAL IMMUNE MICROENVIRONMENT (NEW OAR)</a:t>
            </a:r>
          </a:p>
          <a:p>
            <a:pPr marL="0" indent="0">
              <a:buNone/>
            </a:pPr>
            <a:r>
              <a:rPr lang="de-D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3.) TIME-SYNCHRONIZED IMMUNE-GUIDED TUMOR IRRADIATION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Grafik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037" y="3131228"/>
            <a:ext cx="4902329" cy="30611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9974" y="3041632"/>
            <a:ext cx="2869430" cy="3240300"/>
          </a:xfrm>
          <a:prstGeom prst="rect">
            <a:avLst/>
          </a:prstGeom>
        </p:spPr>
      </p:pic>
      <p:sp>
        <p:nvSpPr>
          <p:cNvPr id="12" name="Rechteck 7">
            <a:extLst>
              <a:ext uri="{FF2B5EF4-FFF2-40B4-BE49-F238E27FC236}">
                <a16:creationId xmlns:a16="http://schemas.microsoft.com/office/drawing/2014/main" id="{34C020A6-E7B3-4260-AB72-B5C32F0197FF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13" name="Grafik 8">
            <a:extLst>
              <a:ext uri="{FF2B5EF4-FFF2-40B4-BE49-F238E27FC236}">
                <a16:creationId xmlns:a16="http://schemas.microsoft.com/office/drawing/2014/main" id="{DAF5EEED-C2D9-478F-8B0B-6882AFA055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0595E79-017E-44B6-962E-44AE0E2D06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70786" y="81212"/>
            <a:ext cx="1715873" cy="71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010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033351" y="2174495"/>
            <a:ext cx="72494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Translational Oncology Research </a:t>
            </a:r>
          </a:p>
        </p:txBody>
      </p:sp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131" y="1095724"/>
            <a:ext cx="792000" cy="1102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170" y="1098996"/>
            <a:ext cx="6516000" cy="10948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726277" y="3726233"/>
            <a:ext cx="78093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600" b="1" dirty="0"/>
              <a:t>PRECLINICAL RESULTS ON BYSTANDER/ABSCOPAL EFFECT-INDUCTION:</a:t>
            </a:r>
          </a:p>
        </p:txBody>
      </p:sp>
      <p:sp>
        <p:nvSpPr>
          <p:cNvPr id="6" name="Rechteck 5"/>
          <p:cNvSpPr/>
          <p:nvPr/>
        </p:nvSpPr>
        <p:spPr>
          <a:xfrm>
            <a:off x="682989" y="4047983"/>
            <a:ext cx="80962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u="sng" dirty="0"/>
              <a:t>10Gy SINGLE DOSE </a:t>
            </a:r>
            <a:r>
              <a:rPr lang="en-US" sz="1600" dirty="0"/>
              <a:t>irradiation of the </a:t>
            </a:r>
            <a:r>
              <a:rPr lang="en-US" sz="1600" u="sng" dirty="0"/>
              <a:t>HYPOXIC</a:t>
            </a:r>
            <a:r>
              <a:rPr lang="en-US" sz="1600" dirty="0"/>
              <a:t> (vs. normoxic) tumor = stronger bystander effect!</a:t>
            </a:r>
          </a:p>
        </p:txBody>
      </p:sp>
      <p:pic>
        <p:nvPicPr>
          <p:cNvPr id="32" name="Grafik 3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901" y="4465937"/>
            <a:ext cx="2772000" cy="208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3" name="Grafik 3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589" y="4465937"/>
            <a:ext cx="2772000" cy="208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4" name="Grafik 33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916" y="4498838"/>
            <a:ext cx="143510" cy="147637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Pfeil nach unten 34"/>
          <p:cNvSpPr/>
          <p:nvPr/>
        </p:nvSpPr>
        <p:spPr>
          <a:xfrm>
            <a:off x="4160557" y="4825977"/>
            <a:ext cx="142474" cy="796516"/>
          </a:xfrm>
          <a:prstGeom prst="downArrow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36" name="Pfeil nach unten 35"/>
          <p:cNvSpPr/>
          <p:nvPr/>
        </p:nvSpPr>
        <p:spPr>
          <a:xfrm>
            <a:off x="6970411" y="4753968"/>
            <a:ext cx="142474" cy="504056"/>
          </a:xfrm>
          <a:prstGeom prst="downArrow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pic>
        <p:nvPicPr>
          <p:cNvPr id="37" name="Grafik 36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679" y="4519837"/>
            <a:ext cx="143510" cy="1476375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Rechteck 37"/>
          <p:cNvSpPr/>
          <p:nvPr/>
        </p:nvSpPr>
        <p:spPr>
          <a:xfrm>
            <a:off x="1386088" y="6625882"/>
            <a:ext cx="61976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200" dirty="0"/>
              <a:t>TUMOR GROWTH after induction of abscopal effect with 10Gy x 1 to the hypoxic tumor</a:t>
            </a:r>
          </a:p>
        </p:txBody>
      </p:sp>
      <p:sp>
        <p:nvSpPr>
          <p:cNvPr id="4" name="Rechteck 3"/>
          <p:cNvSpPr/>
          <p:nvPr/>
        </p:nvSpPr>
        <p:spPr>
          <a:xfrm>
            <a:off x="1412750" y="2152829"/>
            <a:ext cx="21980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2010-2011</a:t>
            </a:r>
          </a:p>
        </p:txBody>
      </p:sp>
      <p:sp>
        <p:nvSpPr>
          <p:cNvPr id="5" name="Abgerundetes Rechteck 4"/>
          <p:cNvSpPr/>
          <p:nvPr/>
        </p:nvSpPr>
        <p:spPr>
          <a:xfrm>
            <a:off x="3771423" y="2690548"/>
            <a:ext cx="1332872" cy="10078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Ellipse 7"/>
          <p:cNvSpPr/>
          <p:nvPr/>
        </p:nvSpPr>
        <p:spPr>
          <a:xfrm>
            <a:off x="3933803" y="2923476"/>
            <a:ext cx="936104" cy="58072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Ellipse 8"/>
          <p:cNvSpPr/>
          <p:nvPr/>
        </p:nvSpPr>
        <p:spPr>
          <a:xfrm>
            <a:off x="4126948" y="3005002"/>
            <a:ext cx="549814" cy="41034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64930" y="2672133"/>
            <a:ext cx="2071233" cy="1017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echteck 10"/>
          <p:cNvSpPr/>
          <p:nvPr/>
        </p:nvSpPr>
        <p:spPr>
          <a:xfrm>
            <a:off x="2183712" y="2717021"/>
            <a:ext cx="1334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NORMOXIC </a:t>
            </a:r>
            <a:endParaRPr lang="de-A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2277488" y="2977387"/>
            <a:ext cx="1090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HYPOXIC </a:t>
            </a:r>
            <a:endParaRPr lang="de-A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2367255" y="3223013"/>
            <a:ext cx="933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ANOXIC</a:t>
            </a:r>
            <a:endParaRPr lang="de-A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Gerader Verbinder 14"/>
          <p:cNvCxnSpPr/>
          <p:nvPr/>
        </p:nvCxnSpPr>
        <p:spPr>
          <a:xfrm>
            <a:off x="3363703" y="2901687"/>
            <a:ext cx="51645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V="1">
            <a:off x="3287699" y="3162053"/>
            <a:ext cx="772172" cy="323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0" name="Gerader Verbinder 29"/>
          <p:cNvCxnSpPr>
            <a:endCxn id="9" idx="4"/>
          </p:cNvCxnSpPr>
          <p:nvPr/>
        </p:nvCxnSpPr>
        <p:spPr>
          <a:xfrm>
            <a:off x="3287699" y="3407680"/>
            <a:ext cx="1114156" cy="76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9" name="Titel 1"/>
          <p:cNvSpPr>
            <a:spLocks noGrp="1"/>
          </p:cNvSpPr>
          <p:nvPr>
            <p:ph type="title"/>
          </p:nvPr>
        </p:nvSpPr>
        <p:spPr>
          <a:xfrm>
            <a:off x="0" y="-13394"/>
            <a:ext cx="9379131" cy="706090"/>
          </a:xfrm>
        </p:spPr>
        <p:txBody>
          <a:bodyPr>
            <a:noAutofit/>
          </a:bodyPr>
          <a:lstStyle/>
          <a:p>
            <a:pPr algn="ctr"/>
            <a:r>
              <a:rPr lang="de-DE" sz="3200" b="1" dirty="0">
                <a:latin typeface="+mn-lt"/>
              </a:rPr>
              <a:t>TARGET-VOLUME: HYPOXIC TUMOR SEGMENT</a:t>
            </a:r>
            <a:endParaRPr lang="de-AT" sz="3200" b="1" dirty="0">
              <a:latin typeface="+mn-lt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786419" y="503725"/>
            <a:ext cx="85415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en-US" sz="1000" b="1" dirty="0"/>
              <a:t>Tumor hypoxia</a:t>
            </a:r>
            <a:r>
              <a:rPr lang="en-US" sz="1000" dirty="0"/>
              <a:t> </a:t>
            </a:r>
            <a:r>
              <a:rPr lang="en-US" sz="1000" b="1" dirty="0"/>
              <a:t>is a potent </a:t>
            </a:r>
            <a:r>
              <a:rPr lang="en-US" sz="1000" b="1" dirty="0" err="1"/>
              <a:t>immunosuppressor</a:t>
            </a:r>
            <a:r>
              <a:rPr lang="en-US" sz="1000" b="1" dirty="0"/>
              <a:t> </a:t>
            </a:r>
            <a:r>
              <a:rPr lang="en-US" sz="1000" dirty="0"/>
              <a:t>(abolished IFN-1β response, enhances expression of immunosuppressive proteins),</a:t>
            </a:r>
          </a:p>
          <a:p>
            <a:pPr marL="228600" indent="-228600">
              <a:buAutoNum type="arabicPeriod"/>
            </a:pPr>
            <a:r>
              <a:rPr lang="en-US" sz="1000" b="1" dirty="0"/>
              <a:t>Hypoxic tumor cells stronger </a:t>
            </a:r>
            <a:r>
              <a:rPr lang="en-US" sz="1000" b="1" dirty="0" err="1"/>
              <a:t>abscopal</a:t>
            </a:r>
            <a:r>
              <a:rPr lang="en-US" sz="1000" b="1" dirty="0"/>
              <a:t> inductor. </a:t>
            </a:r>
          </a:p>
        </p:txBody>
      </p:sp>
      <p:sp>
        <p:nvSpPr>
          <p:cNvPr id="39" name="Rechteck 7">
            <a:extLst>
              <a:ext uri="{FF2B5EF4-FFF2-40B4-BE49-F238E27FC236}">
                <a16:creationId xmlns:a16="http://schemas.microsoft.com/office/drawing/2014/main" id="{0A649F1F-3DEB-4064-A4AD-22D3AD05844F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40" name="Grafik 8">
            <a:extLst>
              <a:ext uri="{FF2B5EF4-FFF2-40B4-BE49-F238E27FC236}">
                <a16:creationId xmlns:a16="http://schemas.microsoft.com/office/drawing/2014/main" id="{36C8DAF0-E06F-4532-94D2-345425324CD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C8862B6-46E0-47A9-B2DD-F10377E536D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22146" y="81212"/>
            <a:ext cx="2264513" cy="94354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3987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269"/>
    </mc:Choice>
    <mc:Fallback xmlns="">
      <p:transition spd="slow" advTm="652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35" grpId="0" animBg="1"/>
      <p:bldP spid="36" grpId="0" animBg="1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05" y="464950"/>
            <a:ext cx="10911843" cy="613791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0" y="17418"/>
            <a:ext cx="12191999" cy="52322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de-DE" sz="2800" b="1" dirty="0"/>
              <a:t>INDICATIONS</a:t>
            </a:r>
            <a:endParaRPr lang="de-AT" sz="2800" b="1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15" y="6539466"/>
            <a:ext cx="1500581" cy="301600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1828800" y="2513691"/>
            <a:ext cx="88989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b="1" dirty="0">
                <a:solidFill>
                  <a:schemeClr val="bg1"/>
                </a:solidFill>
              </a:rPr>
              <a:t>unresectable, </a:t>
            </a:r>
            <a:r>
              <a:rPr lang="de-AT" b="1" dirty="0" err="1">
                <a:solidFill>
                  <a:schemeClr val="bg1"/>
                </a:solidFill>
              </a:rPr>
              <a:t>recurrent</a:t>
            </a:r>
            <a:r>
              <a:rPr lang="de-AT" b="1" dirty="0">
                <a:solidFill>
                  <a:schemeClr val="bg1"/>
                </a:solidFill>
              </a:rPr>
              <a:t> </a:t>
            </a:r>
            <a:r>
              <a:rPr lang="de-AT" b="1" dirty="0" err="1">
                <a:solidFill>
                  <a:schemeClr val="bg1"/>
                </a:solidFill>
              </a:rPr>
              <a:t>bulky</a:t>
            </a:r>
            <a:r>
              <a:rPr lang="de-AT" b="1" dirty="0">
                <a:solidFill>
                  <a:schemeClr val="bg1"/>
                </a:solidFill>
              </a:rPr>
              <a:t> tumors </a:t>
            </a:r>
            <a:r>
              <a:rPr lang="de-AT" b="1" dirty="0" err="1">
                <a:solidFill>
                  <a:schemeClr val="bg1"/>
                </a:solidFill>
              </a:rPr>
              <a:t>unsuitable</a:t>
            </a:r>
            <a:r>
              <a:rPr lang="de-AT" b="1" dirty="0">
                <a:solidFill>
                  <a:schemeClr val="bg1"/>
                </a:solidFill>
              </a:rPr>
              <a:t> </a:t>
            </a:r>
            <a:r>
              <a:rPr lang="de-AT" b="1" dirty="0" err="1">
                <a:solidFill>
                  <a:schemeClr val="bg1"/>
                </a:solidFill>
              </a:rPr>
              <a:t>for</a:t>
            </a:r>
            <a:r>
              <a:rPr lang="de-AT" b="1" dirty="0">
                <a:solidFill>
                  <a:schemeClr val="bg1"/>
                </a:solidFill>
              </a:rPr>
              <a:t> </a:t>
            </a:r>
            <a:r>
              <a:rPr lang="de-AT" b="1" dirty="0" err="1">
                <a:solidFill>
                  <a:schemeClr val="bg1"/>
                </a:solidFill>
              </a:rPr>
              <a:t>conventional</a:t>
            </a:r>
            <a:r>
              <a:rPr lang="de-AT" b="1" dirty="0">
                <a:solidFill>
                  <a:schemeClr val="bg1"/>
                </a:solidFill>
              </a:rPr>
              <a:t> RT-CHT/RE-IRRADIATION</a:t>
            </a:r>
          </a:p>
        </p:txBody>
      </p:sp>
    </p:spTree>
    <p:extLst>
      <p:ext uri="{BB962C8B-B14F-4D97-AF65-F5344CB8AC3E}">
        <p14:creationId xmlns:p14="http://schemas.microsoft.com/office/powerpoint/2010/main" val="2513037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Abgerundetes Rechteck 43"/>
          <p:cNvSpPr/>
          <p:nvPr/>
        </p:nvSpPr>
        <p:spPr>
          <a:xfrm>
            <a:off x="5981628" y="3060696"/>
            <a:ext cx="5581106" cy="369898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Rechteck 2"/>
          <p:cNvSpPr/>
          <p:nvPr/>
        </p:nvSpPr>
        <p:spPr>
          <a:xfrm>
            <a:off x="5981629" y="2076458"/>
            <a:ext cx="55811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b="1" dirty="0" err="1"/>
              <a:t>Prescription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heterogeneous</a:t>
            </a:r>
            <a:r>
              <a:rPr lang="de-AT" b="1" dirty="0"/>
              <a:t> dose(-</a:t>
            </a:r>
            <a:r>
              <a:rPr lang="de-AT" b="1" dirty="0" err="1"/>
              <a:t>gradients</a:t>
            </a:r>
            <a:r>
              <a:rPr lang="de-AT" b="1" dirty="0"/>
              <a:t>):</a:t>
            </a:r>
          </a:p>
          <a:p>
            <a:pPr algn="ctr"/>
            <a:r>
              <a:rPr lang="de-DE" b="1" dirty="0"/>
              <a:t>INITIAL: 10-12Gy x 1 </a:t>
            </a:r>
            <a:r>
              <a:rPr lang="de-DE" b="1" dirty="0" err="1"/>
              <a:t>to</a:t>
            </a:r>
            <a:r>
              <a:rPr lang="de-DE" b="1" dirty="0"/>
              <a:t> 60-70%  (</a:t>
            </a:r>
            <a:r>
              <a:rPr lang="de-DE" b="1" dirty="0">
                <a:highlight>
                  <a:srgbClr val="FFFF00"/>
                </a:highlight>
              </a:rPr>
              <a:t>2015</a:t>
            </a:r>
            <a:r>
              <a:rPr lang="de-DE" b="1" dirty="0"/>
              <a:t>)</a:t>
            </a:r>
            <a:endParaRPr lang="de-AT" b="1" dirty="0"/>
          </a:p>
          <a:p>
            <a:pPr algn="ctr"/>
            <a:r>
              <a:rPr lang="de-DE" b="1" dirty="0"/>
              <a:t>ESCALATED: 15Gy x 3 </a:t>
            </a:r>
            <a:r>
              <a:rPr lang="de-DE" b="1" dirty="0" err="1"/>
              <a:t>to</a:t>
            </a:r>
            <a:r>
              <a:rPr lang="de-DE" b="1" dirty="0"/>
              <a:t> 60-70% (</a:t>
            </a:r>
            <a:r>
              <a:rPr lang="de-DE" b="1" dirty="0">
                <a:highlight>
                  <a:srgbClr val="FFFF00"/>
                </a:highlight>
              </a:rPr>
              <a:t>2020</a:t>
            </a:r>
            <a:r>
              <a:rPr lang="de-DE" b="1" dirty="0"/>
              <a:t>)</a:t>
            </a:r>
            <a:endParaRPr lang="de-AT" b="1" dirty="0"/>
          </a:p>
        </p:txBody>
      </p:sp>
      <p:sp>
        <p:nvSpPr>
          <p:cNvPr id="2" name="Abgerundetes Rechteck 1"/>
          <p:cNvSpPr/>
          <p:nvPr/>
        </p:nvSpPr>
        <p:spPr>
          <a:xfrm>
            <a:off x="6100850" y="3723520"/>
            <a:ext cx="5294811" cy="2814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Ellipse 4"/>
          <p:cNvSpPr/>
          <p:nvPr/>
        </p:nvSpPr>
        <p:spPr>
          <a:xfrm>
            <a:off x="7241507" y="4263060"/>
            <a:ext cx="2928529" cy="192024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7" name="Rechteck 16"/>
          <p:cNvSpPr/>
          <p:nvPr/>
        </p:nvSpPr>
        <p:spPr>
          <a:xfrm>
            <a:off x="7061194" y="5069291"/>
            <a:ext cx="6036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b="1" dirty="0"/>
              <a:t>15 Gy</a:t>
            </a:r>
            <a:endParaRPr lang="de-AT" sz="1400" b="1" dirty="0"/>
          </a:p>
        </p:txBody>
      </p:sp>
      <p:sp>
        <p:nvSpPr>
          <p:cNvPr id="18" name="Rechteck 17"/>
          <p:cNvSpPr/>
          <p:nvPr/>
        </p:nvSpPr>
        <p:spPr>
          <a:xfrm>
            <a:off x="6178107" y="3833519"/>
            <a:ext cx="8896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/>
              <a:t>GTV</a:t>
            </a:r>
            <a:endParaRPr lang="de-AT" sz="3200" b="1" dirty="0"/>
          </a:p>
        </p:txBody>
      </p:sp>
      <p:sp>
        <p:nvSpPr>
          <p:cNvPr id="19" name="Rechteck 18"/>
          <p:cNvSpPr/>
          <p:nvPr/>
        </p:nvSpPr>
        <p:spPr>
          <a:xfrm>
            <a:off x="7161008" y="4238358"/>
            <a:ext cx="9450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3200" b="1" dirty="0"/>
              <a:t>BTV</a:t>
            </a:r>
            <a:r>
              <a:rPr lang="de-A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de-AT" sz="3200" dirty="0"/>
          </a:p>
        </p:txBody>
      </p:sp>
      <p:sp>
        <p:nvSpPr>
          <p:cNvPr id="21" name="Rechteck 20"/>
          <p:cNvSpPr/>
          <p:nvPr/>
        </p:nvSpPr>
        <p:spPr>
          <a:xfrm>
            <a:off x="9968660" y="5069291"/>
            <a:ext cx="5635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b="1" dirty="0"/>
              <a:t>15Gy</a:t>
            </a:r>
            <a:endParaRPr lang="de-AT" sz="1400" b="1" dirty="0"/>
          </a:p>
        </p:txBody>
      </p:sp>
      <p:sp>
        <p:nvSpPr>
          <p:cNvPr id="22" name="Rechteck 21"/>
          <p:cNvSpPr/>
          <p:nvPr/>
        </p:nvSpPr>
        <p:spPr>
          <a:xfrm>
            <a:off x="8446443" y="5946838"/>
            <a:ext cx="5635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b="1" dirty="0"/>
              <a:t>15Gy</a:t>
            </a:r>
            <a:endParaRPr lang="de-AT" sz="1400" b="1" dirty="0"/>
          </a:p>
        </p:txBody>
      </p:sp>
      <p:sp>
        <p:nvSpPr>
          <p:cNvPr id="23" name="Rechteck 22"/>
          <p:cNvSpPr/>
          <p:nvPr/>
        </p:nvSpPr>
        <p:spPr>
          <a:xfrm>
            <a:off x="8403957" y="4191329"/>
            <a:ext cx="6036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b="1" dirty="0"/>
              <a:t>15 Gy</a:t>
            </a:r>
            <a:endParaRPr lang="de-AT" sz="1400" b="1" dirty="0"/>
          </a:p>
        </p:txBody>
      </p:sp>
      <p:sp>
        <p:nvSpPr>
          <p:cNvPr id="26" name="Ellipse 25"/>
          <p:cNvSpPr/>
          <p:nvPr/>
        </p:nvSpPr>
        <p:spPr>
          <a:xfrm>
            <a:off x="7683107" y="4592719"/>
            <a:ext cx="2045325" cy="126091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5" name="Rechteck 24"/>
          <p:cNvSpPr/>
          <p:nvPr/>
        </p:nvSpPr>
        <p:spPr>
          <a:xfrm>
            <a:off x="8403955" y="4520988"/>
            <a:ext cx="5635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b="1" dirty="0"/>
              <a:t>17Gy</a:t>
            </a:r>
            <a:endParaRPr lang="de-AT" sz="1400" b="1" dirty="0"/>
          </a:p>
        </p:txBody>
      </p:sp>
      <p:sp>
        <p:nvSpPr>
          <p:cNvPr id="27" name="Ellipse 26"/>
          <p:cNvSpPr/>
          <p:nvPr/>
        </p:nvSpPr>
        <p:spPr>
          <a:xfrm>
            <a:off x="8078591" y="4860409"/>
            <a:ext cx="1281291" cy="72553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8" name="Rechteck 27"/>
          <p:cNvSpPr/>
          <p:nvPr/>
        </p:nvSpPr>
        <p:spPr>
          <a:xfrm>
            <a:off x="8427409" y="4804691"/>
            <a:ext cx="6036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b="1" dirty="0"/>
              <a:t>18 Gy</a:t>
            </a:r>
            <a:endParaRPr lang="de-AT" sz="1400" b="1" dirty="0"/>
          </a:p>
        </p:txBody>
      </p:sp>
      <p:sp>
        <p:nvSpPr>
          <p:cNvPr id="29" name="Ellipse 28"/>
          <p:cNvSpPr/>
          <p:nvPr/>
        </p:nvSpPr>
        <p:spPr>
          <a:xfrm>
            <a:off x="8375234" y="5035082"/>
            <a:ext cx="688349" cy="42640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0" name="Rechteck 29"/>
          <p:cNvSpPr/>
          <p:nvPr/>
        </p:nvSpPr>
        <p:spPr>
          <a:xfrm>
            <a:off x="8468288" y="5096455"/>
            <a:ext cx="6036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19 Gy</a:t>
            </a:r>
            <a:endParaRPr lang="de-AT" sz="1400" b="1" dirty="0">
              <a:solidFill>
                <a:srgbClr val="FF0000"/>
              </a:solidFill>
            </a:endParaRPr>
          </a:p>
        </p:txBody>
      </p:sp>
      <p:sp>
        <p:nvSpPr>
          <p:cNvPr id="31" name="Pfeil nach unten 30"/>
          <p:cNvSpPr/>
          <p:nvPr/>
        </p:nvSpPr>
        <p:spPr>
          <a:xfrm>
            <a:off x="8993241" y="4286889"/>
            <a:ext cx="194653" cy="1005397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7" name="Rechteck 36"/>
          <p:cNvSpPr/>
          <p:nvPr/>
        </p:nvSpPr>
        <p:spPr>
          <a:xfrm>
            <a:off x="9208197" y="6149244"/>
            <a:ext cx="21656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2800" b="1" dirty="0"/>
              <a:t>15 x 1 to 70%</a:t>
            </a:r>
          </a:p>
        </p:txBody>
      </p:sp>
      <p:sp>
        <p:nvSpPr>
          <p:cNvPr id="38" name="Titel 1"/>
          <p:cNvSpPr>
            <a:spLocks noGrp="1"/>
          </p:cNvSpPr>
          <p:nvPr>
            <p:ph type="title"/>
          </p:nvPr>
        </p:nvSpPr>
        <p:spPr>
          <a:xfrm>
            <a:off x="5355828" y="1394688"/>
            <a:ext cx="6836172" cy="513157"/>
          </a:xfrm>
        </p:spPr>
        <p:txBody>
          <a:bodyPr>
            <a:noAutofit/>
          </a:bodyPr>
          <a:lstStyle/>
          <a:p>
            <a:pPr algn="ctr"/>
            <a:r>
              <a:rPr lang="de-DE" sz="2800" b="1" dirty="0">
                <a:latin typeface="+mn-lt"/>
              </a:rPr>
              <a:t>DOSE: HIGH, HETEROGENEOUS, GRADIENTs</a:t>
            </a:r>
            <a:endParaRPr lang="de-AT" sz="2800" b="1" dirty="0">
              <a:latin typeface="+mn-lt"/>
            </a:endParaRPr>
          </a:p>
        </p:txBody>
      </p:sp>
      <p:sp>
        <p:nvSpPr>
          <p:cNvPr id="39" name="Pfeil nach unten 38"/>
          <p:cNvSpPr/>
          <p:nvPr/>
        </p:nvSpPr>
        <p:spPr>
          <a:xfrm rot="10800000">
            <a:off x="8990358" y="3767352"/>
            <a:ext cx="197536" cy="507185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0" name="Rechteck 39"/>
          <p:cNvSpPr/>
          <p:nvPr/>
        </p:nvSpPr>
        <p:spPr>
          <a:xfrm>
            <a:off x="6141670" y="3046346"/>
            <a:ext cx="9476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/>
              <a:t>TME</a:t>
            </a:r>
            <a:endParaRPr lang="de-AT" sz="3200" b="1" dirty="0"/>
          </a:p>
        </p:txBody>
      </p:sp>
      <p:sp>
        <p:nvSpPr>
          <p:cNvPr id="41" name="Rechteck 40"/>
          <p:cNvSpPr/>
          <p:nvPr/>
        </p:nvSpPr>
        <p:spPr>
          <a:xfrm>
            <a:off x="8095503" y="3714187"/>
            <a:ext cx="795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/>
              <a:t>1-3 Gy</a:t>
            </a:r>
            <a:endParaRPr lang="de-AT" b="1" dirty="0"/>
          </a:p>
        </p:txBody>
      </p:sp>
      <p:sp>
        <p:nvSpPr>
          <p:cNvPr id="42" name="Rechteck 41"/>
          <p:cNvSpPr/>
          <p:nvPr/>
        </p:nvSpPr>
        <p:spPr>
          <a:xfrm>
            <a:off x="8124495" y="3200287"/>
            <a:ext cx="8621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b="1" dirty="0"/>
              <a:t>0-1 Gy</a:t>
            </a:r>
            <a:endParaRPr lang="de-AT" sz="2000" b="1" dirty="0"/>
          </a:p>
        </p:txBody>
      </p:sp>
      <p:sp>
        <p:nvSpPr>
          <p:cNvPr id="43" name="Pfeil nach unten 42"/>
          <p:cNvSpPr/>
          <p:nvPr/>
        </p:nvSpPr>
        <p:spPr>
          <a:xfrm rot="10800000">
            <a:off x="8990358" y="3080449"/>
            <a:ext cx="197536" cy="704181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5" name="Rechteck 44"/>
          <p:cNvSpPr/>
          <p:nvPr/>
        </p:nvSpPr>
        <p:spPr>
          <a:xfrm>
            <a:off x="9647572" y="3040095"/>
            <a:ext cx="20683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400" b="1" dirty="0"/>
              <a:t>SPARE APC</a:t>
            </a:r>
          </a:p>
          <a:p>
            <a:pPr algn="ctr"/>
            <a:r>
              <a:rPr lang="de-AT" sz="1400" b="1" dirty="0"/>
              <a:t>RE-PROGRAM TAMs</a:t>
            </a:r>
          </a:p>
          <a:p>
            <a:pPr algn="ctr"/>
            <a:r>
              <a:rPr lang="de-DE" sz="1400" b="1" dirty="0"/>
              <a:t>MATURE DCs</a:t>
            </a:r>
            <a:endParaRPr lang="de-AT" sz="1400" b="1" dirty="0"/>
          </a:p>
        </p:txBody>
      </p:sp>
      <p:sp>
        <p:nvSpPr>
          <p:cNvPr id="46" name="Rechteck 45"/>
          <p:cNvSpPr/>
          <p:nvPr/>
        </p:nvSpPr>
        <p:spPr>
          <a:xfrm>
            <a:off x="9593983" y="3972377"/>
            <a:ext cx="20683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200" b="1" dirty="0"/>
              <a:t>NORMALIZE</a:t>
            </a:r>
          </a:p>
          <a:p>
            <a:pPr algn="ctr"/>
            <a:r>
              <a:rPr lang="de-DE" sz="1200" b="1" dirty="0"/>
              <a:t>VASCULARISATION</a:t>
            </a:r>
          </a:p>
          <a:p>
            <a:pPr algn="ctr"/>
            <a:r>
              <a:rPr lang="de-DE" sz="1200" b="1" dirty="0"/>
              <a:t>PRODUCE NEOANTIGENs</a:t>
            </a:r>
            <a:endParaRPr lang="de-AT" sz="1200" b="1" dirty="0"/>
          </a:p>
        </p:txBody>
      </p:sp>
      <p:sp>
        <p:nvSpPr>
          <p:cNvPr id="47" name="Rechteck 46"/>
          <p:cNvSpPr/>
          <p:nvPr/>
        </p:nvSpPr>
        <p:spPr>
          <a:xfrm>
            <a:off x="8965675" y="4746619"/>
            <a:ext cx="13450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200" b="1" dirty="0"/>
              <a:t>NEUTRALIZE HYPOXIA</a:t>
            </a:r>
            <a:endParaRPr lang="de-AT" sz="1200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6" y="237492"/>
            <a:ext cx="2837016" cy="254238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8" y="2792824"/>
            <a:ext cx="5095275" cy="4063561"/>
          </a:xfrm>
          <a:prstGeom prst="rect">
            <a:avLst/>
          </a:prstGeom>
        </p:spPr>
      </p:pic>
      <p:sp>
        <p:nvSpPr>
          <p:cNvPr id="48" name="Rechteck 47"/>
          <p:cNvSpPr/>
          <p:nvPr/>
        </p:nvSpPr>
        <p:spPr>
          <a:xfrm>
            <a:off x="2263448" y="3334158"/>
            <a:ext cx="11478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400" b="1" dirty="0">
                <a:solidFill>
                  <a:srgbClr val="1F0395"/>
                </a:solidFill>
              </a:rPr>
              <a:t>BTV 12Gy x 3</a:t>
            </a:r>
          </a:p>
        </p:txBody>
      </p:sp>
      <p:sp>
        <p:nvSpPr>
          <p:cNvPr id="49" name="Rechteck 48"/>
          <p:cNvSpPr/>
          <p:nvPr/>
        </p:nvSpPr>
        <p:spPr>
          <a:xfrm>
            <a:off x="3620565" y="2974350"/>
            <a:ext cx="11478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400" b="1" dirty="0">
                <a:solidFill>
                  <a:srgbClr val="FFFF00"/>
                </a:solidFill>
              </a:rPr>
              <a:t>BTV 15Gy x 3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3432459" y="6674918"/>
            <a:ext cx="336884" cy="152404"/>
          </a:xfrm>
          <a:prstGeom prst="roundRect">
            <a:avLst/>
          </a:prstGeom>
          <a:solidFill>
            <a:schemeClr val="accent4">
              <a:alpha val="33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/>
          <p:cNvSpPr/>
          <p:nvPr/>
        </p:nvSpPr>
        <p:spPr>
          <a:xfrm>
            <a:off x="233381" y="3488047"/>
            <a:ext cx="13313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400" b="1" dirty="0">
                <a:solidFill>
                  <a:srgbClr val="800000"/>
                </a:solidFill>
              </a:rPr>
              <a:t>PIM D30%=0Gy</a:t>
            </a:r>
          </a:p>
        </p:txBody>
      </p:sp>
      <p:sp>
        <p:nvSpPr>
          <p:cNvPr id="50" name="Abgerundetes Rechteck 49"/>
          <p:cNvSpPr/>
          <p:nvPr/>
        </p:nvSpPr>
        <p:spPr>
          <a:xfrm>
            <a:off x="3824937" y="6678653"/>
            <a:ext cx="336884" cy="152404"/>
          </a:xfrm>
          <a:prstGeom prst="roundRect">
            <a:avLst/>
          </a:prstGeom>
          <a:solidFill>
            <a:schemeClr val="accent4">
              <a:alpha val="33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4889" y="237492"/>
            <a:ext cx="2242064" cy="2545501"/>
          </a:xfrm>
          <a:prstGeom prst="rect">
            <a:avLst/>
          </a:prstGeom>
        </p:spPr>
      </p:pic>
      <p:sp>
        <p:nvSpPr>
          <p:cNvPr id="52" name="Rechteck 7">
            <a:extLst>
              <a:ext uri="{FF2B5EF4-FFF2-40B4-BE49-F238E27FC236}">
                <a16:creationId xmlns:a16="http://schemas.microsoft.com/office/drawing/2014/main" id="{43658C61-1269-4C06-B968-61F123523FE1}"/>
              </a:ext>
            </a:extLst>
          </p:cNvPr>
          <p:cNvSpPr/>
          <p:nvPr/>
        </p:nvSpPr>
        <p:spPr>
          <a:xfrm>
            <a:off x="10058400" y="6687195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FC90C709-814F-4307-8201-9DEC8948F8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15716" y="81212"/>
            <a:ext cx="2070943" cy="862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002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58914" y="5872086"/>
            <a:ext cx="121330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CRP</a:t>
            </a:r>
            <a:r>
              <a:rPr lang="en-US" dirty="0">
                <a:solidFill>
                  <a:srgbClr val="C00000"/>
                </a:solidFill>
              </a:rPr>
              <a:t>,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>LDH, IL-2, </a:t>
            </a:r>
            <a:r>
              <a:rPr lang="en-US" b="1" dirty="0" err="1">
                <a:solidFill>
                  <a:srgbClr val="C00000"/>
                </a:solidFill>
              </a:rPr>
              <a:t>IFNg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and </a:t>
            </a:r>
            <a:r>
              <a:rPr lang="en-US" b="1" dirty="0">
                <a:solidFill>
                  <a:srgbClr val="C00000"/>
                </a:solidFill>
              </a:rPr>
              <a:t>Lymphocyte/Monocyte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analyzed for levels and cyclical fluctuations to determine each patient’s idiosyncratic immune cycle’s periodicity and then each patient’s time-position of initiation of treatment and response to therapy.</a:t>
            </a:r>
            <a:endParaRPr lang="de-AT" dirty="0"/>
          </a:p>
        </p:txBody>
      </p:sp>
      <p:pic>
        <p:nvPicPr>
          <p:cNvPr id="11" name="Grafik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323" y="1505506"/>
            <a:ext cx="6523934" cy="42978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6BE85571-F18A-47DD-BCD3-C93A44323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97" y="2571712"/>
            <a:ext cx="2490651" cy="12296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3959A274-E06D-4D3A-940E-4B1B27F001BA}"/>
              </a:ext>
            </a:extLst>
          </p:cNvPr>
          <p:cNvSpPr/>
          <p:nvPr/>
        </p:nvSpPr>
        <p:spPr>
          <a:xfrm>
            <a:off x="0" y="403661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TIME-SYNCHRONIZED IMMUNE-GUIDED SBRT-PATHY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297" y="1814159"/>
            <a:ext cx="2490651" cy="6290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2931" y="958401"/>
            <a:ext cx="2988000" cy="243919"/>
          </a:xfrm>
          <a:prstGeom prst="rect">
            <a:avLst/>
          </a:prstGeom>
        </p:spPr>
      </p:pic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0" y="-13394"/>
            <a:ext cx="12192000" cy="70609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TIMING</a:t>
            </a:r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15" y="6539466"/>
            <a:ext cx="1500581" cy="301600"/>
          </a:xfrm>
          <a:prstGeom prst="rect">
            <a:avLst/>
          </a:prstGeom>
        </p:spPr>
      </p:pic>
      <p:sp>
        <p:nvSpPr>
          <p:cNvPr id="17" name="Rechteck 7">
            <a:extLst>
              <a:ext uri="{FF2B5EF4-FFF2-40B4-BE49-F238E27FC236}">
                <a16:creationId xmlns:a16="http://schemas.microsoft.com/office/drawing/2014/main" id="{11699DF3-112D-4780-A684-B0DBCCC9818D}"/>
              </a:ext>
            </a:extLst>
          </p:cNvPr>
          <p:cNvSpPr/>
          <p:nvPr/>
        </p:nvSpPr>
        <p:spPr>
          <a:xfrm>
            <a:off x="10058400" y="6611779"/>
            <a:ext cx="2133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b="1" dirty="0"/>
              <a:t>E-Mail:</a:t>
            </a:r>
            <a:r>
              <a:rPr lang="de-AT" sz="1000" dirty="0"/>
              <a:t> slavisa.tubin@medaustron.at</a:t>
            </a:r>
          </a:p>
        </p:txBody>
      </p:sp>
      <p:pic>
        <p:nvPicPr>
          <p:cNvPr id="18" name="Grafik 8">
            <a:extLst>
              <a:ext uri="{FF2B5EF4-FFF2-40B4-BE49-F238E27FC236}">
                <a16:creationId xmlns:a16="http://schemas.microsoft.com/office/drawing/2014/main" id="{9B877324-1743-45F6-8E78-CE9C10F69F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556400"/>
            <a:ext cx="1500581" cy="30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1C88D17-CB9D-4D5B-863E-710C923ABF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95028" y="81213"/>
            <a:ext cx="1691631" cy="704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306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|20.7|38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7.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1562</Words>
  <Application>Microsoft Office PowerPoint</Application>
  <PresentationFormat>Widescreen</PresentationFormat>
  <Paragraphs>290</Paragraphs>
  <Slides>33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Calibri Light</vt:lpstr>
      <vt:lpstr>Office Theme</vt:lpstr>
      <vt:lpstr>Retrospettivo</vt:lpstr>
      <vt:lpstr>Spatial Fractionation: Partial Tumor Irradiation </vt:lpstr>
      <vt:lpstr>Disclosures</vt:lpstr>
      <vt:lpstr>„PATHY“ Approach</vt:lpstr>
      <vt:lpstr>PARTIAL TUMOR IRRADIATION USING CARBON IONS </vt:lpstr>
      <vt:lpstr>-PATHY: PArtial Tumor irradiation targeting HYpoxic tumor segment</vt:lpstr>
      <vt:lpstr>TARGET-VOLUME: HYPOXIC TUMOR SEGMENT</vt:lpstr>
      <vt:lpstr>PowerPoint Presentation</vt:lpstr>
      <vt:lpstr>DOSE: HIGH, HETEROGENEOUS, GRADIENTs</vt:lpstr>
      <vt:lpstr>TIMING</vt:lpstr>
      <vt:lpstr>PowerPoint Presentation</vt:lpstr>
      <vt:lpstr>PUBLISHED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SURVIVAL  UNDER PATHY</vt:lpstr>
      <vt:lpstr>PowerPoint Presentation</vt:lpstr>
      <vt:lpstr>PowerPoint Presentation</vt:lpstr>
      <vt:lpstr>PowerPoint Presentation</vt:lpstr>
      <vt:lpstr>Conclusions</vt:lpstr>
    </vt:vector>
  </TitlesOfParts>
  <Company>MedAustron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Tubin Slavisa</dc:creator>
  <cp:lastModifiedBy>Tubin Slavisa</cp:lastModifiedBy>
  <cp:revision>84</cp:revision>
  <dcterms:created xsi:type="dcterms:W3CDTF">2023-03-16T06:10:30Z</dcterms:created>
  <dcterms:modified xsi:type="dcterms:W3CDTF">2023-07-04T12:26:12Z</dcterms:modified>
</cp:coreProperties>
</file>