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6"/>
  </p:notesMasterIdLst>
  <p:sldIdLst>
    <p:sldId id="256" r:id="rId2"/>
    <p:sldId id="258" r:id="rId3"/>
    <p:sldId id="261" r:id="rId4"/>
    <p:sldId id="262" r:id="rId5"/>
    <p:sldId id="377" r:id="rId6"/>
    <p:sldId id="285" r:id="rId7"/>
    <p:sldId id="287" r:id="rId8"/>
    <p:sldId id="286" r:id="rId9"/>
    <p:sldId id="289" r:id="rId10"/>
    <p:sldId id="288" r:id="rId11"/>
    <p:sldId id="283" r:id="rId12"/>
    <p:sldId id="378" r:id="rId13"/>
    <p:sldId id="381" r:id="rId14"/>
    <p:sldId id="380" r:id="rId15"/>
    <p:sldId id="379" r:id="rId16"/>
    <p:sldId id="382" r:id="rId17"/>
    <p:sldId id="384" r:id="rId18"/>
    <p:sldId id="390" r:id="rId19"/>
    <p:sldId id="386" r:id="rId20"/>
    <p:sldId id="291" r:id="rId21"/>
    <p:sldId id="336" r:id="rId22"/>
    <p:sldId id="337" r:id="rId23"/>
    <p:sldId id="338" r:id="rId24"/>
    <p:sldId id="340" r:id="rId25"/>
    <p:sldId id="412" r:id="rId26"/>
    <p:sldId id="370" r:id="rId27"/>
    <p:sldId id="372" r:id="rId28"/>
    <p:sldId id="341" r:id="rId29"/>
    <p:sldId id="342" r:id="rId30"/>
    <p:sldId id="343" r:id="rId31"/>
    <p:sldId id="421" r:id="rId32"/>
    <p:sldId id="422" r:id="rId33"/>
    <p:sldId id="430" r:id="rId34"/>
    <p:sldId id="387" r:id="rId35"/>
    <p:sldId id="388" r:id="rId36"/>
    <p:sldId id="392" r:id="rId37"/>
    <p:sldId id="429" r:id="rId38"/>
    <p:sldId id="393" r:id="rId39"/>
    <p:sldId id="394" r:id="rId40"/>
    <p:sldId id="395" r:id="rId41"/>
    <p:sldId id="396" r:id="rId42"/>
    <p:sldId id="398" r:id="rId43"/>
    <p:sldId id="399" r:id="rId44"/>
    <p:sldId id="404" r:id="rId45"/>
    <p:sldId id="330" r:id="rId46"/>
    <p:sldId id="403" r:id="rId47"/>
    <p:sldId id="425" r:id="rId48"/>
    <p:sldId id="345" r:id="rId49"/>
    <p:sldId id="405" r:id="rId50"/>
    <p:sldId id="333" r:id="rId51"/>
    <p:sldId id="426" r:id="rId52"/>
    <p:sldId id="406" r:id="rId53"/>
    <p:sldId id="407" r:id="rId54"/>
    <p:sldId id="408" r:id="rId55"/>
    <p:sldId id="427" r:id="rId56"/>
    <p:sldId id="428" r:id="rId57"/>
    <p:sldId id="326" r:id="rId58"/>
    <p:sldId id="409" r:id="rId59"/>
    <p:sldId id="415" r:id="rId60"/>
    <p:sldId id="417" r:id="rId61"/>
    <p:sldId id="410" r:id="rId62"/>
    <p:sldId id="431" r:id="rId63"/>
    <p:sldId id="411" r:id="rId64"/>
    <p:sldId id="413" r:id="rId6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67C9F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79020" autoAdjust="0"/>
  </p:normalViewPr>
  <p:slideViewPr>
    <p:cSldViewPr snapToGrid="0" showGuides="1">
      <p:cViewPr varScale="1">
        <p:scale>
          <a:sx n="67" d="100"/>
          <a:sy n="67" d="100"/>
        </p:scale>
        <p:origin x="912" y="16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06/07/23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44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472870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45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779991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46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2458949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47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1740925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. </a:t>
            </a:r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48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7677376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49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1108437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7322507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728072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20277718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289101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3031167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6536985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56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29387613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57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12162127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39001274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59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37754653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60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16230918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61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1881018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62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18152023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63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1614081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2860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64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9785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3849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7589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6389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0646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9500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1212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5D7B59-A3D5-49E3-8AE2-BBD717DFEFA5}" type="slidenum">
              <a:rPr lang="it-IT" smtClean="0"/>
              <a:t>43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98E399C-D80A-6009-F0AB-75A2E2D424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Tumori del Cavo Orale: Ruolo della radioterapia e Tossicità attiniche</a:t>
            </a:r>
          </a:p>
        </p:txBody>
      </p:sp>
    </p:spTree>
    <p:extLst>
      <p:ext uri="{BB962C8B-B14F-4D97-AF65-F5344CB8AC3E}">
        <p14:creationId xmlns:p14="http://schemas.microsoft.com/office/powerpoint/2010/main" val="3858638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06/07/23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06/07/23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73724-7B23-FE4A-B979-EF5C240A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354896" cy="365125"/>
          </a:xfrm>
          <a:prstGeom prst="rect">
            <a:avLst/>
          </a:prstGeom>
        </p:spPr>
        <p:txBody>
          <a:bodyPr/>
          <a:lstStyle/>
          <a:p>
            <a:fld id="{8BF34617-6EA3-48C2-AAF6-1BDE42731B30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5510DA-8359-0C44-8B24-01B1521D6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baseline="0">
                <a:solidFill>
                  <a:srgbClr val="002E6C"/>
                </a:solidFill>
              </a:defRPr>
            </a:lvl1pPr>
          </a:lstStyle>
          <a:p>
            <a:r>
              <a:rPr lang="it-IT"/>
              <a:t>CNAO Gynecological focus group - 13/09/2021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4060E7-C33E-F24C-9F55-BBE16252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86938" y="6356349"/>
            <a:ext cx="101917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E6C"/>
                </a:solidFill>
              </a:defRPr>
            </a:lvl1pPr>
          </a:lstStyle>
          <a:p>
            <a:r>
              <a:rPr lang="it-IT" dirty="0"/>
              <a:t>Pag. </a:t>
            </a:r>
            <a:fld id="{D2B91252-54D1-FE45-A607-C2B73D764620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873ACBD-0AA8-5843-8D3E-1EEA098F82E0}"/>
              </a:ext>
            </a:extLst>
          </p:cNvPr>
          <p:cNvSpPr/>
          <p:nvPr userDrawn="1"/>
        </p:nvSpPr>
        <p:spPr>
          <a:xfrm>
            <a:off x="0" y="0"/>
            <a:ext cx="559558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8" name="Immagine 7" descr="Immagine che contiene disegnando, tavolo&#10;&#10;Descrizione generata automaticamente">
            <a:extLst>
              <a:ext uri="{FF2B5EF4-FFF2-40B4-BE49-F238E27FC236}">
                <a16:creationId xmlns:a16="http://schemas.microsoft.com/office/drawing/2014/main" id="{C6D31A4D-F816-124A-BCBA-873C862172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1163" y="0"/>
            <a:ext cx="1470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69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/>
          <p:cNvSpPr/>
          <p:nvPr userDrawn="1"/>
        </p:nvSpPr>
        <p:spPr>
          <a:xfrm>
            <a:off x="0" y="-1070"/>
            <a:ext cx="621000" cy="6858000"/>
          </a:xfrm>
          <a:prstGeom prst="rect">
            <a:avLst/>
          </a:prstGeom>
          <a:solidFill>
            <a:srgbClr val="1A3661"/>
          </a:solidFill>
        </p:spPr>
      </p:sp>
      <p:sp>
        <p:nvSpPr>
          <p:cNvPr id="16" name="Segnaposto testo 15"/>
          <p:cNvSpPr>
            <a:spLocks noGrp="1"/>
          </p:cNvSpPr>
          <p:nvPr>
            <p:ph type="body" sz="quarter" idx="11" hasCustomPrompt="1"/>
          </p:nvPr>
        </p:nvSpPr>
        <p:spPr>
          <a:xfrm>
            <a:off x="1502025" y="1268760"/>
            <a:ext cx="9510074" cy="141765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88">
                <a:solidFill>
                  <a:srgbClr val="1A3661"/>
                </a:solidFill>
                <a:latin typeface="Overpass" panose="00000500000000000000" pitchFamily="2" charset="0"/>
              </a:defRPr>
            </a:lvl1pPr>
          </a:lstStyle>
          <a:p>
            <a:pPr lvl="0"/>
            <a:r>
              <a:rPr lang="it-IT" dirty="0"/>
              <a:t>Text</a:t>
            </a:r>
          </a:p>
          <a:p>
            <a:pPr lvl="0"/>
            <a:endParaRPr lang="it-IT" dirty="0"/>
          </a:p>
          <a:p>
            <a:pPr lvl="0"/>
            <a:endParaRPr lang="it-IT" dirty="0"/>
          </a:p>
          <a:p>
            <a:pPr lvl="0"/>
            <a:endParaRPr lang="it-IT" dirty="0"/>
          </a:p>
        </p:txBody>
      </p:sp>
      <p:sp>
        <p:nvSpPr>
          <p:cNvPr id="17" name="Segnaposto testo 15"/>
          <p:cNvSpPr>
            <a:spLocks noGrp="1"/>
          </p:cNvSpPr>
          <p:nvPr>
            <p:ph type="body" sz="quarter" idx="12" hasCustomPrompt="1"/>
          </p:nvPr>
        </p:nvSpPr>
        <p:spPr>
          <a:xfrm>
            <a:off x="1502024" y="391163"/>
            <a:ext cx="9510075" cy="40504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25">
                <a:solidFill>
                  <a:srgbClr val="1A3661"/>
                </a:solidFill>
                <a:latin typeface="Overpass Bold" panose="00000800000000000000" pitchFamily="2" charset="0"/>
              </a:defRPr>
            </a:lvl1pPr>
          </a:lstStyle>
          <a:p>
            <a:pPr lvl="0"/>
            <a:r>
              <a:rPr lang="it-IT" dirty="0"/>
              <a:t>TITLE</a:t>
            </a:r>
          </a:p>
          <a:p>
            <a:pPr lvl="0"/>
            <a:endParaRPr lang="it-IT" dirty="0"/>
          </a:p>
        </p:txBody>
      </p:sp>
      <p:sp>
        <p:nvSpPr>
          <p:cNvPr id="18" name="Segnaposto data 7"/>
          <p:cNvSpPr>
            <a:spLocks noGrp="1"/>
          </p:cNvSpPr>
          <p:nvPr>
            <p:ph type="dt" sz="half" idx="4294967295"/>
          </p:nvPr>
        </p:nvSpPr>
        <p:spPr>
          <a:xfrm>
            <a:off x="1506109" y="6233148"/>
            <a:ext cx="2667000" cy="239630"/>
          </a:xfrm>
          <a:prstGeom prst="rect">
            <a:avLst/>
          </a:prstGeom>
        </p:spPr>
        <p:txBody>
          <a:bodyPr/>
          <a:lstStyle>
            <a:lvl1pPr>
              <a:defRPr sz="1125">
                <a:latin typeface="Overpass" panose="00000500000000000000" pitchFamily="2" charset="0"/>
              </a:defRPr>
            </a:lvl1pPr>
          </a:lstStyle>
          <a:p>
            <a:fld id="{9B9187C0-94AC-4767-94D1-72F8D28F6818}" type="datetime1">
              <a:rPr lang="en-GB" smtClean="0">
                <a:solidFill>
                  <a:srgbClr val="1A3661"/>
                </a:solidFill>
              </a:rPr>
              <a:t>06/07/2023</a:t>
            </a:fld>
            <a:endParaRPr lang="en-US" dirty="0">
              <a:solidFill>
                <a:srgbClr val="1A3661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85" r="7328" b="37852"/>
          <a:stretch/>
        </p:blipFill>
        <p:spPr>
          <a:xfrm>
            <a:off x="9133837" y="6155025"/>
            <a:ext cx="1878261" cy="38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323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06/07/23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  <p:sldLayoutId id="2147483681" r:id="rId6"/>
    <p:sldLayoutId id="2147483682" r:id="rId7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lpost.it/2012/03/08/storia-simbolo-maschio-femmina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tif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tif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lpost.it/2012/03/08/storia-simbolo-maschio-femmin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dirty="0" err="1"/>
              <a:t>Gynae</a:t>
            </a:r>
            <a:r>
              <a:rPr lang="it-IT" sz="3200" dirty="0"/>
              <a:t> and Rare </a:t>
            </a:r>
            <a:r>
              <a:rPr lang="it-IT" sz="3200" dirty="0" err="1"/>
              <a:t>Indications</a:t>
            </a:r>
            <a:r>
              <a:rPr lang="it-IT" sz="3200" dirty="0"/>
              <a:t>:</a:t>
            </a:r>
            <a:br>
              <a:rPr lang="it-IT" sz="3200" dirty="0"/>
            </a:br>
            <a:r>
              <a:rPr lang="it-IT" sz="3200" dirty="0" err="1"/>
              <a:t>Gynaecological</a:t>
            </a:r>
            <a:r>
              <a:rPr lang="it-IT" sz="3200" dirty="0"/>
              <a:t> Melanoma and </a:t>
            </a:r>
            <a:r>
              <a:rPr lang="it-IT" sz="3200" dirty="0" err="1"/>
              <a:t>Oligomet</a:t>
            </a:r>
            <a:r>
              <a:rPr lang="it-IT" sz="3200" dirty="0"/>
              <a:t> </a:t>
            </a:r>
            <a:r>
              <a:rPr lang="it-IT" sz="3200" dirty="0" err="1"/>
              <a:t>Ovarian</a:t>
            </a:r>
            <a:r>
              <a:rPr lang="it-IT" sz="3200" dirty="0"/>
              <a:t> Cancer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b="1" dirty="0"/>
              <a:t>Amelia Barcellini, MD</a:t>
            </a:r>
          </a:p>
          <a:p>
            <a:r>
              <a:rPr lang="it-IT" cap="none" dirty="0" err="1"/>
              <a:t>Radiation</a:t>
            </a:r>
            <a:r>
              <a:rPr lang="it-IT" cap="none" dirty="0"/>
              <a:t> </a:t>
            </a:r>
            <a:r>
              <a:rPr lang="it-IT" cap="none" dirty="0" err="1"/>
              <a:t>Oncology</a:t>
            </a:r>
            <a:r>
              <a:rPr lang="it-IT" cap="none" dirty="0"/>
              <a:t> Unit, Clinical Department </a:t>
            </a:r>
          </a:p>
          <a:p>
            <a:r>
              <a:rPr lang="it-IT" cap="none" dirty="0"/>
              <a:t>CNAO National Center for </a:t>
            </a:r>
            <a:r>
              <a:rPr lang="it-IT" cap="none" dirty="0" err="1"/>
              <a:t>Oncological</a:t>
            </a:r>
            <a:r>
              <a:rPr lang="it-IT" cap="none" dirty="0"/>
              <a:t> </a:t>
            </a:r>
            <a:r>
              <a:rPr lang="it-IT" cap="none" dirty="0" err="1"/>
              <a:t>Hadrontherapy</a:t>
            </a:r>
            <a:endParaRPr lang="it-IT" cap="none" dirty="0"/>
          </a:p>
          <a:p>
            <a:endParaRPr lang="it-IT" dirty="0"/>
          </a:p>
        </p:txBody>
      </p:sp>
      <p:pic>
        <p:nvPicPr>
          <p:cNvPr id="1026" name="Picture 2" descr="Centro Nazionale di Adroterapia per il Trattamento di Tumori Inoperabili,  Ospedale Pavia Oncologia.">
            <a:extLst>
              <a:ext uri="{FF2B5EF4-FFF2-40B4-BE49-F238E27FC236}">
                <a16:creationId xmlns:a16="http://schemas.microsoft.com/office/drawing/2014/main" id="{D607C5B2-29D3-DB38-5F4B-DCD20ADFE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206" y="4871515"/>
            <a:ext cx="2275225" cy="67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F61D0-FAEE-4A6D-9412-EFFFB5F681F1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847FDC9-D834-49A9-8331-EE6EF5D41426}"/>
              </a:ext>
            </a:extLst>
          </p:cNvPr>
          <p:cNvSpPr txBox="1"/>
          <p:nvPr/>
        </p:nvSpPr>
        <p:spPr>
          <a:xfrm>
            <a:off x="732810" y="1067265"/>
            <a:ext cx="11273262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Epidemiology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Compared to cutaneous melanoma (annual ↗ in incidence),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annual incidence stable over several decades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Incidence ↗ with age,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&gt; in 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♀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( for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rate of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endParaRPr lang="it-IT" dirty="0">
              <a:latin typeface="Arial" panose="020B0604020202020204" pitchFamily="34" charset="0"/>
              <a:cs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Absolute incidence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higher in Caucasian populations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(2:1)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EC313C5F-6798-7131-51DB-E6E1D339C65E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4A4EA07-7BA1-6DBE-DFC2-E3DBC39851E3}"/>
              </a:ext>
            </a:extLst>
          </p:cNvPr>
          <p:cNvSpPr txBox="1"/>
          <p:nvPr/>
        </p:nvSpPr>
        <p:spPr>
          <a:xfrm>
            <a:off x="8922659" y="5052071"/>
            <a:ext cx="333891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 A.E. et al, Cancer, 1998</a:t>
            </a:r>
          </a:p>
          <a:p>
            <a:pPr algn="l"/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McLaughlin C.C et </a:t>
            </a:r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al,Cancer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2005</a:t>
            </a:r>
          </a:p>
          <a:p>
            <a:pPr algn="l"/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Mallone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 et al,  Eur J Cancer. 2012</a:t>
            </a:r>
            <a:endParaRPr lang="en-US" sz="1400" b="1" dirty="0">
              <a:solidFill>
                <a:srgbClr val="3232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93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8A350-1532-4407-8771-087F2A716F6E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F6F6A9B-D1FD-412A-A6C9-7432A079D127}"/>
              </a:ext>
            </a:extLst>
          </p:cNvPr>
          <p:cNvSpPr txBox="1"/>
          <p:nvPr/>
        </p:nvSpPr>
        <p:spPr>
          <a:xfrm>
            <a:off x="0" y="5507286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Gadducci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et al.,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Gynecol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2018</a:t>
            </a:r>
            <a:endParaRPr lang="it-IT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55F2BE-491B-4C71-B7EB-30576EE9BC58}"/>
              </a:ext>
            </a:extLst>
          </p:cNvPr>
          <p:cNvSpPr txBox="1"/>
          <p:nvPr/>
        </p:nvSpPr>
        <p:spPr>
          <a:xfrm>
            <a:off x="838200" y="1067265"/>
            <a:ext cx="6705600" cy="5100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Epidemiology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>
              <a:lnSpc>
                <a:spcPct val="90000"/>
              </a:lnSpc>
              <a:buSzPct val="80000"/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Vulva: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2.4-10% of all vulvar cancers</a:t>
            </a:r>
          </a:p>
          <a:p>
            <a:pPr>
              <a:lnSpc>
                <a:spcPct val="90000"/>
              </a:lnSpc>
              <a:buSzPct val="80000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3-7% of all melanomas in women                             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Incidence: 0.48-1.4/1000.000 women 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5-year OS: 37–50%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SzPct val="80000"/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Vagina: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&lt;3% of all vaginal cancers</a:t>
            </a:r>
          </a:p>
          <a:p>
            <a:pPr lvl="2">
              <a:lnSpc>
                <a:spcPct val="90000"/>
              </a:lnSpc>
              <a:buSzPct val="80000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0-4-0-8% of all melanomas in women 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Approximately 500 cases reported in 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	   the literature 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5-year OS 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13–32% 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Clr>
                <a:schemeClr val="tx1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Cervix: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extremely rare</a:t>
            </a:r>
          </a:p>
          <a:p>
            <a:pPr>
              <a:lnSpc>
                <a:spcPct val="90000"/>
              </a:lnSpc>
              <a:buClr>
                <a:schemeClr val="tx1"/>
              </a:buClr>
              <a:buSzPct val="80000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approximately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80 cases reported in the literature</a:t>
            </a:r>
          </a:p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5-year OS: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approximately 10%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80000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32EA9489-9150-CA6B-A829-E8AB08A2D00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1B71ADE-F954-21B7-320F-F2FAC2C4C3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250" t="21852" r="24687" b="58148"/>
          <a:stretch/>
        </p:blipFill>
        <p:spPr>
          <a:xfrm>
            <a:off x="7029986" y="1794206"/>
            <a:ext cx="5167312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418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D7F58CE-B2FA-4130-B322-40E5F1DD00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250" t="21852" r="24687" b="58148"/>
          <a:stretch/>
        </p:blipFill>
        <p:spPr>
          <a:xfrm>
            <a:off x="7029986" y="1794206"/>
            <a:ext cx="5167312" cy="200025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8A350-1532-4407-8771-087F2A716F6E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F6F6A9B-D1FD-412A-A6C9-7432A079D127}"/>
              </a:ext>
            </a:extLst>
          </p:cNvPr>
          <p:cNvSpPr txBox="1"/>
          <p:nvPr/>
        </p:nvSpPr>
        <p:spPr>
          <a:xfrm>
            <a:off x="0" y="5507286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Gadducci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et al.,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Gynecol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2018</a:t>
            </a:r>
            <a:endParaRPr lang="it-IT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55F2BE-491B-4C71-B7EB-30576EE9BC58}"/>
              </a:ext>
            </a:extLst>
          </p:cNvPr>
          <p:cNvSpPr txBox="1"/>
          <p:nvPr/>
        </p:nvSpPr>
        <p:spPr>
          <a:xfrm>
            <a:off x="-109329" y="1067265"/>
            <a:ext cx="118474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GB" sz="2800" spc="-50" dirty="0">
              <a:solidFill>
                <a:srgbClr val="1A366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32EA9489-9150-CA6B-A829-E8AB08A2D00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059DDBA-87B5-68B0-D9D3-97D9CC4C700E}"/>
              </a:ext>
            </a:extLst>
          </p:cNvPr>
          <p:cNvSpPr txBox="1"/>
          <p:nvPr/>
        </p:nvSpPr>
        <p:spPr>
          <a:xfrm>
            <a:off x="863212" y="1794206"/>
            <a:ext cx="6097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data concerning </a:t>
            </a: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 cancers &amp; cutaneous melanoma</a:t>
            </a:r>
          </a:p>
        </p:txBody>
      </p:sp>
    </p:spTree>
    <p:extLst>
      <p:ext uri="{BB962C8B-B14F-4D97-AF65-F5344CB8AC3E}">
        <p14:creationId xmlns:p14="http://schemas.microsoft.com/office/powerpoint/2010/main" val="684691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D7F58CE-B2FA-4130-B322-40E5F1DD00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250" t="21852" r="24687" b="58148"/>
          <a:stretch/>
        </p:blipFill>
        <p:spPr>
          <a:xfrm>
            <a:off x="7029986" y="1794206"/>
            <a:ext cx="5167312" cy="200025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8A350-1532-4407-8771-087F2A716F6E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F6F6A9B-D1FD-412A-A6C9-7432A079D127}"/>
              </a:ext>
            </a:extLst>
          </p:cNvPr>
          <p:cNvSpPr txBox="1"/>
          <p:nvPr/>
        </p:nvSpPr>
        <p:spPr>
          <a:xfrm>
            <a:off x="0" y="5507286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Gadducci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et al.,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Gynecol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2018</a:t>
            </a:r>
            <a:endParaRPr lang="it-IT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55F2BE-491B-4C71-B7EB-30576EE9BC58}"/>
              </a:ext>
            </a:extLst>
          </p:cNvPr>
          <p:cNvSpPr txBox="1"/>
          <p:nvPr/>
        </p:nvSpPr>
        <p:spPr>
          <a:xfrm>
            <a:off x="-109329" y="1067265"/>
            <a:ext cx="118474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GB" sz="2800" spc="-50" dirty="0">
              <a:solidFill>
                <a:srgbClr val="1A366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32EA9489-9150-CA6B-A829-E8AB08A2D00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059DDBA-87B5-68B0-D9D3-97D9CC4C700E}"/>
              </a:ext>
            </a:extLst>
          </p:cNvPr>
          <p:cNvSpPr txBox="1"/>
          <p:nvPr/>
        </p:nvSpPr>
        <p:spPr>
          <a:xfrm>
            <a:off x="863212" y="1794206"/>
            <a:ext cx="609765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data concerning </a:t>
            </a: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 cancers &amp; cutaneous melanoma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Surgery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the treatment of choice (early stages)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surgical challenges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(proximity of bladder, anus rectum)</a:t>
            </a:r>
          </a:p>
        </p:txBody>
      </p:sp>
    </p:spTree>
    <p:extLst>
      <p:ext uri="{BB962C8B-B14F-4D97-AF65-F5344CB8AC3E}">
        <p14:creationId xmlns:p14="http://schemas.microsoft.com/office/powerpoint/2010/main" val="3944067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D7F58CE-B2FA-4130-B322-40E5F1DD00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250" t="21852" r="24687" b="58148"/>
          <a:stretch/>
        </p:blipFill>
        <p:spPr>
          <a:xfrm>
            <a:off x="7029986" y="1794206"/>
            <a:ext cx="5167312" cy="200025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8A350-1532-4407-8771-087F2A716F6E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F6F6A9B-D1FD-412A-A6C9-7432A079D127}"/>
              </a:ext>
            </a:extLst>
          </p:cNvPr>
          <p:cNvSpPr txBox="1"/>
          <p:nvPr/>
        </p:nvSpPr>
        <p:spPr>
          <a:xfrm>
            <a:off x="0" y="5507286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Gadducci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et al.,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Gynecol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2018</a:t>
            </a:r>
            <a:endParaRPr lang="it-IT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55F2BE-491B-4C71-B7EB-30576EE9BC58}"/>
              </a:ext>
            </a:extLst>
          </p:cNvPr>
          <p:cNvSpPr txBox="1"/>
          <p:nvPr/>
        </p:nvSpPr>
        <p:spPr>
          <a:xfrm>
            <a:off x="-109329" y="1067265"/>
            <a:ext cx="118474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GB" sz="2800" spc="-50" dirty="0">
              <a:solidFill>
                <a:srgbClr val="1A366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32EA9489-9150-CA6B-A829-E8AB08A2D00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059DDBA-87B5-68B0-D9D3-97D9CC4C700E}"/>
              </a:ext>
            </a:extLst>
          </p:cNvPr>
          <p:cNvSpPr txBox="1"/>
          <p:nvPr/>
        </p:nvSpPr>
        <p:spPr>
          <a:xfrm>
            <a:off x="863212" y="1794206"/>
            <a:ext cx="609765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data concerning </a:t>
            </a: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 cancers &amp; cutaneous melanoma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Surgery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the treatment of choice (early stages)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surgical challenges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(proximity of bladder, anus rectum)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Adjuvant treatment is unproven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034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D7F58CE-B2FA-4130-B322-40E5F1DD00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250" t="21852" r="24687" b="58148"/>
          <a:stretch/>
        </p:blipFill>
        <p:spPr>
          <a:xfrm>
            <a:off x="7029986" y="1794206"/>
            <a:ext cx="5167312" cy="200025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8A350-1532-4407-8771-087F2A716F6E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F6F6A9B-D1FD-412A-A6C9-7432A079D127}"/>
              </a:ext>
            </a:extLst>
          </p:cNvPr>
          <p:cNvSpPr txBox="1"/>
          <p:nvPr/>
        </p:nvSpPr>
        <p:spPr>
          <a:xfrm>
            <a:off x="0" y="5507286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Gadducci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et al.,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Gynecol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2018</a:t>
            </a:r>
            <a:endParaRPr lang="it-IT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55F2BE-491B-4C71-B7EB-30576EE9BC58}"/>
              </a:ext>
            </a:extLst>
          </p:cNvPr>
          <p:cNvSpPr txBox="1"/>
          <p:nvPr/>
        </p:nvSpPr>
        <p:spPr>
          <a:xfrm>
            <a:off x="-109329" y="1067265"/>
            <a:ext cx="118474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GB" sz="2800" spc="-50" dirty="0">
              <a:solidFill>
                <a:srgbClr val="1A366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32EA9489-9150-CA6B-A829-E8AB08A2D00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059DDBA-87B5-68B0-D9D3-97D9CC4C700E}"/>
              </a:ext>
            </a:extLst>
          </p:cNvPr>
          <p:cNvSpPr txBox="1"/>
          <p:nvPr/>
        </p:nvSpPr>
        <p:spPr>
          <a:xfrm>
            <a:off x="863212" y="1794206"/>
            <a:ext cx="609765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data concerning </a:t>
            </a: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 cancers &amp; cutaneous melanoma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Surgery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the treatment of choice (early stages)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surgical challenges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(proximity of bladder, anus rectum)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Adjuvant treatment is unproven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RT can be used in the adjuvant setting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 R+ or/and N+)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211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D7F58CE-B2FA-4130-B322-40E5F1DD00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250" t="21852" r="24687" b="58148"/>
          <a:stretch/>
        </p:blipFill>
        <p:spPr>
          <a:xfrm>
            <a:off x="7029986" y="1794206"/>
            <a:ext cx="5167312" cy="200025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8A350-1532-4407-8771-087F2A716F6E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F6F6A9B-D1FD-412A-A6C9-7432A079D127}"/>
              </a:ext>
            </a:extLst>
          </p:cNvPr>
          <p:cNvSpPr txBox="1"/>
          <p:nvPr/>
        </p:nvSpPr>
        <p:spPr>
          <a:xfrm>
            <a:off x="0" y="5507286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Gadducci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et al.,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Gynecol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2018</a:t>
            </a:r>
            <a:endParaRPr lang="it-IT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55F2BE-491B-4C71-B7EB-30576EE9BC58}"/>
              </a:ext>
            </a:extLst>
          </p:cNvPr>
          <p:cNvSpPr txBox="1"/>
          <p:nvPr/>
        </p:nvSpPr>
        <p:spPr>
          <a:xfrm>
            <a:off x="-109329" y="1067265"/>
            <a:ext cx="118474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GB" sz="2800" spc="-50" dirty="0">
              <a:solidFill>
                <a:srgbClr val="1A366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32EA9489-9150-CA6B-A829-E8AB08A2D00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059DDBA-87B5-68B0-D9D3-97D9CC4C700E}"/>
              </a:ext>
            </a:extLst>
          </p:cNvPr>
          <p:cNvSpPr txBox="1"/>
          <p:nvPr/>
        </p:nvSpPr>
        <p:spPr>
          <a:xfrm>
            <a:off x="863212" y="1794206"/>
            <a:ext cx="609765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data concerning </a:t>
            </a: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 cancers &amp; cutaneous melanoma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Surgery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the treatment of choice (early stages)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surgical challenges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(proximity of bladder, anus rectum)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Adjuvant treatment is unproven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RT can be used in the adjuvant setting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 R+ or/and N+)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CIRT is a promising alternative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898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>
            <a:extLst>
              <a:ext uri="{FF2B5EF4-FFF2-40B4-BE49-F238E27FC236}">
                <a16:creationId xmlns:a16="http://schemas.microsoft.com/office/drawing/2014/main" id="{ED4BA413-B5E1-D7C9-9256-F41ACE18720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0" b="4471"/>
          <a:stretch/>
        </p:blipFill>
        <p:spPr bwMode="auto">
          <a:xfrm>
            <a:off x="362741" y="2081695"/>
            <a:ext cx="3485360" cy="21100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8A350-1532-4407-8771-087F2A716F6E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55F2BE-491B-4C71-B7EB-30576EE9BC58}"/>
              </a:ext>
            </a:extLst>
          </p:cNvPr>
          <p:cNvSpPr txBox="1"/>
          <p:nvPr/>
        </p:nvSpPr>
        <p:spPr>
          <a:xfrm>
            <a:off x="-109329" y="1067265"/>
            <a:ext cx="118474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GB" sz="2800" spc="-50" dirty="0">
              <a:solidFill>
                <a:srgbClr val="1A366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32EA9489-9150-CA6B-A829-E8AB08A2D00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48CB6F-3C22-F7EB-7700-DCFE81CD2300}"/>
              </a:ext>
            </a:extLst>
          </p:cNvPr>
          <p:cNvSpPr txBox="1"/>
          <p:nvPr/>
        </p:nvSpPr>
        <p:spPr>
          <a:xfrm>
            <a:off x="577438" y="1796568"/>
            <a:ext cx="1039683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Photons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5EE36DC-3DBC-960B-5FB1-B67B79C2B598}"/>
              </a:ext>
            </a:extLst>
          </p:cNvPr>
          <p:cNvSpPr txBox="1"/>
          <p:nvPr/>
        </p:nvSpPr>
        <p:spPr>
          <a:xfrm>
            <a:off x="4320171" y="1773918"/>
            <a:ext cx="1039683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4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C-</a:t>
            </a:r>
            <a:r>
              <a:rPr lang="it-IT" dirty="0" err="1"/>
              <a:t>ions</a:t>
            </a:r>
            <a:endParaRPr lang="it-IT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00F102DC-4045-9857-753B-8885C28779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r="35038"/>
          <a:stretch/>
        </p:blipFill>
        <p:spPr>
          <a:xfrm>
            <a:off x="9455429" y="1636651"/>
            <a:ext cx="2044542" cy="378624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EB667E7D-9F20-FFA4-52F4-7FD354936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3549" y="5131773"/>
            <a:ext cx="1060577" cy="179152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5138628C-6B1F-0846-0D2C-F97D572BBB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836"/>
          <a:stretch/>
        </p:blipFill>
        <p:spPr>
          <a:xfrm>
            <a:off x="4201064" y="2104345"/>
            <a:ext cx="3757523" cy="2046021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BF70C143-51CE-16BE-2592-829013DF55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171" y="4382910"/>
            <a:ext cx="3115184" cy="1856029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20E16C61-04D9-E51E-377E-F639F10AF0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73" y="4280199"/>
            <a:ext cx="3410227" cy="1997623"/>
          </a:xfrm>
          <a:prstGeom prst="rect">
            <a:avLst/>
          </a:prstGeom>
        </p:spPr>
      </p:pic>
      <p:pic>
        <p:nvPicPr>
          <p:cNvPr id="23" name="Picture 4" descr="https://lh3.googleusercontent.com/sx4GMa0Y0oeGka3fD9cjHAu_JJOLvIAi-jTYCR8F28cwahMxCGS0ueVlPfeW24pDVg8VawPoSVtwyKwBHLIf1yhnDZnGAHoLxehUjlaQHp1gla8wj9WssPMWF3tpZp_zDZmbF_qPvzgJ6XYGIy40jQ=s2048">
            <a:extLst>
              <a:ext uri="{FF2B5EF4-FFF2-40B4-BE49-F238E27FC236}">
                <a16:creationId xmlns:a16="http://schemas.microsoft.com/office/drawing/2014/main" id="{735EC850-D8F0-8A6B-E2C7-7762D6822D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6" t="12732" r="326" b="10873"/>
          <a:stretch/>
        </p:blipFill>
        <p:spPr bwMode="auto">
          <a:xfrm>
            <a:off x="9455429" y="1161514"/>
            <a:ext cx="1944216" cy="54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08EA91A0-36DD-971B-7B01-D78812692A19}"/>
              </a:ext>
            </a:extLst>
          </p:cNvPr>
          <p:cNvSpPr txBox="1"/>
          <p:nvPr/>
        </p:nvSpPr>
        <p:spPr>
          <a:xfrm>
            <a:off x="8593398" y="5482958"/>
            <a:ext cx="3768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Charalampopoulou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A. et al., 2023</a:t>
            </a:r>
            <a:endParaRPr 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6023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8A350-1532-4407-8771-087F2A716F6E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55F2BE-491B-4C71-B7EB-30576EE9BC58}"/>
              </a:ext>
            </a:extLst>
          </p:cNvPr>
          <p:cNvSpPr txBox="1"/>
          <p:nvPr/>
        </p:nvSpPr>
        <p:spPr>
          <a:xfrm>
            <a:off x="-109329" y="1067265"/>
            <a:ext cx="118474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GB" sz="2800" spc="-50" dirty="0">
              <a:solidFill>
                <a:srgbClr val="1A366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32EA9489-9150-CA6B-A829-E8AB08A2D00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29B8FD7-0CEF-A8C2-3CB1-9F7A91CDA6A3}"/>
              </a:ext>
            </a:extLst>
          </p:cNvPr>
          <p:cNvSpPr txBox="1"/>
          <p:nvPr/>
        </p:nvSpPr>
        <p:spPr>
          <a:xfrm>
            <a:off x="5406326" y="1975633"/>
            <a:ext cx="659974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Scratch migration assay after the exposure of HMV-II cells to C-ions without and with the addition of NT-3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CIRT cause a more significant decrease in cell migration in vaginal mucosal melanoma cells since cell-free area percentages remain higher in all conditions</a:t>
            </a:r>
            <a:endParaRPr lang="it-IT" dirty="0"/>
          </a:p>
        </p:txBody>
      </p:sp>
      <p:pic>
        <p:nvPicPr>
          <p:cNvPr id="3074" name="Picture 2" descr="Life 13 00794 g004">
            <a:extLst>
              <a:ext uri="{FF2B5EF4-FFF2-40B4-BE49-F238E27FC236}">
                <a16:creationId xmlns:a16="http://schemas.microsoft.com/office/drawing/2014/main" id="{8CB02D04-8F11-89DF-9BDC-29532A9912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4" t="38704" r="14476"/>
          <a:stretch/>
        </p:blipFill>
        <p:spPr bwMode="auto">
          <a:xfrm>
            <a:off x="185928" y="1921805"/>
            <a:ext cx="5060802" cy="367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BA7A9BC3-C4AD-27AE-5BDF-1D2D7A45E068}"/>
              </a:ext>
            </a:extLst>
          </p:cNvPr>
          <p:cNvSpPr txBox="1"/>
          <p:nvPr/>
        </p:nvSpPr>
        <p:spPr>
          <a:xfrm>
            <a:off x="8593398" y="5482958"/>
            <a:ext cx="3768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Charalampopoulou</a:t>
            </a:r>
            <a:r>
              <a:rPr lang="en-GB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A. et al., 2023</a:t>
            </a:r>
            <a:endParaRPr lang="it-IT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4" descr="https://lh3.googleusercontent.com/sx4GMa0Y0oeGka3fD9cjHAu_JJOLvIAi-jTYCR8F28cwahMxCGS0ueVlPfeW24pDVg8VawPoSVtwyKwBHLIf1yhnDZnGAHoLxehUjlaQHp1gla8wj9WssPMWF3tpZp_zDZmbF_qPvzgJ6XYGIy40jQ=s2048">
            <a:extLst>
              <a:ext uri="{FF2B5EF4-FFF2-40B4-BE49-F238E27FC236}">
                <a16:creationId xmlns:a16="http://schemas.microsoft.com/office/drawing/2014/main" id="{B544D38D-E5A3-29A8-6063-8107200352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6" t="12732" r="326" b="10873"/>
          <a:stretch/>
        </p:blipFill>
        <p:spPr bwMode="auto">
          <a:xfrm>
            <a:off x="9455429" y="1161514"/>
            <a:ext cx="1944216" cy="54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9073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C2A5F-6F2A-4118-A9F1-75F345918E61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F6F6A9B-D1FD-412A-A6C9-7432A079D127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59859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D5A16FB7-744C-478E-8086-E964A65CC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859" y="1691427"/>
            <a:ext cx="4021723" cy="402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F6AB9C1-2D92-4B0D-B51C-96D686D3FDFC}"/>
              </a:ext>
            </a:extLst>
          </p:cNvPr>
          <p:cNvSpPr txBox="1"/>
          <p:nvPr/>
        </p:nvSpPr>
        <p:spPr>
          <a:xfrm>
            <a:off x="5021309" y="1691427"/>
            <a:ext cx="66450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Retrospective analysis of 37 patients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E8E30E3-9B30-B273-D30E-BD5619B82582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44E20E6-156D-3795-AB6B-20568DD2D251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</p:spTree>
    <p:extLst>
      <p:ext uri="{BB962C8B-B14F-4D97-AF65-F5344CB8AC3E}">
        <p14:creationId xmlns:p14="http://schemas.microsoft.com/office/powerpoint/2010/main" val="724796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539" y="256786"/>
            <a:ext cx="11073408" cy="1450757"/>
          </a:xfrm>
        </p:spPr>
        <p:txBody>
          <a:bodyPr/>
          <a:lstStyle/>
          <a:p>
            <a:r>
              <a:rPr lang="fr-FR" sz="3200" dirty="0">
                <a:solidFill>
                  <a:srgbClr val="1A3661"/>
                </a:solidFill>
              </a:rPr>
              <a:t>Disclosure</a:t>
            </a:r>
            <a:br>
              <a:rPr lang="fr-FR" sz="3200" dirty="0">
                <a:solidFill>
                  <a:srgbClr val="1A3661"/>
                </a:solidFill>
              </a:rPr>
            </a:b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06/07/23</a:t>
            </a:fld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458AA55-E87E-D7C2-7993-135C3980715B}"/>
              </a:ext>
            </a:extLst>
          </p:cNvPr>
          <p:cNvSpPr txBox="1"/>
          <p:nvPr/>
        </p:nvSpPr>
        <p:spPr>
          <a:xfrm>
            <a:off x="1056640" y="1950720"/>
            <a:ext cx="986646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it-IT" sz="1920" dirty="0">
                <a:latin typeface="Arial" panose="020B0604020202020204" pitchFamily="34" charset="0"/>
                <a:cs typeface="Arial" panose="020B0604020202020204" pitchFamily="34" charset="0"/>
              </a:rPr>
              <a:t>None</a:t>
            </a:r>
          </a:p>
        </p:txBody>
      </p:sp>
    </p:spTree>
    <p:extLst>
      <p:ext uri="{BB962C8B-B14F-4D97-AF65-F5344CB8AC3E}">
        <p14:creationId xmlns:p14="http://schemas.microsoft.com/office/powerpoint/2010/main" val="4122230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C2A5F-6F2A-4118-A9F1-75F345918E61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59859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D5A16FB7-744C-478E-8086-E964A65CC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859" y="1691427"/>
            <a:ext cx="4021723" cy="402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F6AB9C1-2D92-4B0D-B51C-96D686D3FDFC}"/>
              </a:ext>
            </a:extLst>
          </p:cNvPr>
          <p:cNvSpPr txBox="1"/>
          <p:nvPr/>
        </p:nvSpPr>
        <p:spPr>
          <a:xfrm>
            <a:off x="5021309" y="1691427"/>
            <a:ext cx="66450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Retrospective analysis of 37 patients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Median follow-up periods: 23 months (range: 5–103 months) for all patients and 53 months (range: 16–103 months) for survivors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FA9EB45D-F5CE-0079-90F3-2A336788A082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EAC33AB-482C-9974-C6F7-320DC3E33B22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1E6C29F-7992-B56C-3BA5-AD491F28D736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</p:spTree>
    <p:extLst>
      <p:ext uri="{BB962C8B-B14F-4D97-AF65-F5344CB8AC3E}">
        <p14:creationId xmlns:p14="http://schemas.microsoft.com/office/powerpoint/2010/main" val="2465155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4AE88-4DE6-4115-BF79-781666EEEFB9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59859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D5A16FB7-744C-478E-8086-E964A65CC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859" y="1691427"/>
            <a:ext cx="4021723" cy="402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24FE312D-99F5-4589-B3AA-B067913C02AC}"/>
              </a:ext>
            </a:extLst>
          </p:cNvPr>
          <p:cNvSpPr/>
          <p:nvPr/>
        </p:nvSpPr>
        <p:spPr>
          <a:xfrm>
            <a:off x="3380509" y="2068947"/>
            <a:ext cx="406400" cy="49039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CA0A904-DAB5-8A5B-8044-D7998A524ED1}"/>
              </a:ext>
            </a:extLst>
          </p:cNvPr>
          <p:cNvSpPr txBox="1"/>
          <p:nvPr/>
        </p:nvSpPr>
        <p:spPr>
          <a:xfrm>
            <a:off x="5021309" y="1691427"/>
            <a:ext cx="66450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Retrospective analysis of 37 patients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Median follow-up periods: 23 months (range: 5–103 months) for all patients and 53 months (range: 16–103 months) for survivors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416D314-02BA-C22F-1049-EE7D291F47C5}"/>
              </a:ext>
            </a:extLst>
          </p:cNvPr>
          <p:cNvSpPr txBox="1"/>
          <p:nvPr/>
        </p:nvSpPr>
        <p:spPr>
          <a:xfrm>
            <a:off x="0" y="5482958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E0481CF1-9E8B-2100-42BA-0F1E5F1E5AE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9F89382-5072-1797-05D3-182A85AFD907}"/>
              </a:ext>
            </a:extLst>
          </p:cNvPr>
          <p:cNvSpPr txBox="1"/>
          <p:nvPr/>
        </p:nvSpPr>
        <p:spPr>
          <a:xfrm>
            <a:off x="-109329" y="1067265"/>
            <a:ext cx="118474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GB" sz="2800" spc="-50" dirty="0">
              <a:solidFill>
                <a:srgbClr val="1A366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041B6A3-1F3D-8FD9-6E2C-0DAF02757604}"/>
              </a:ext>
            </a:extLst>
          </p:cNvPr>
          <p:cNvSpPr/>
          <p:nvPr/>
        </p:nvSpPr>
        <p:spPr>
          <a:xfrm>
            <a:off x="4527945" y="2891755"/>
            <a:ext cx="2569541" cy="151398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Vagina 	22</a:t>
            </a:r>
          </a:p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Vulva 		12</a:t>
            </a:r>
          </a:p>
          <a:p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Cervix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uterus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</a:p>
        </p:txBody>
      </p: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45AA3BC8-DA79-B29C-570A-CC6D467E8187}"/>
              </a:ext>
            </a:extLst>
          </p:cNvPr>
          <p:cNvCxnSpPr/>
          <p:nvPr/>
        </p:nvCxnSpPr>
        <p:spPr>
          <a:xfrm>
            <a:off x="3786909" y="2078737"/>
            <a:ext cx="741036" cy="813019"/>
          </a:xfrm>
          <a:prstGeom prst="lin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82E2AC1C-019D-E28B-B5BC-A4C3950C7587}"/>
              </a:ext>
            </a:extLst>
          </p:cNvPr>
          <p:cNvCxnSpPr>
            <a:cxnSpLocks/>
          </p:cNvCxnSpPr>
          <p:nvPr/>
        </p:nvCxnSpPr>
        <p:spPr>
          <a:xfrm>
            <a:off x="3786909" y="2559342"/>
            <a:ext cx="741036" cy="1846398"/>
          </a:xfrm>
          <a:prstGeom prst="lin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882660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F400-44E0-4F0F-9397-C7B0F25BA9C2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59859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D5A16FB7-744C-478E-8086-E964A65CC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859" y="1691427"/>
            <a:ext cx="4021723" cy="402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24FE312D-99F5-4589-B3AA-B067913C02AC}"/>
              </a:ext>
            </a:extLst>
          </p:cNvPr>
          <p:cNvSpPr/>
          <p:nvPr/>
        </p:nvSpPr>
        <p:spPr>
          <a:xfrm>
            <a:off x="3380509" y="2620388"/>
            <a:ext cx="406400" cy="49039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5552888-BF26-B647-708E-9706923A33FB}"/>
              </a:ext>
            </a:extLst>
          </p:cNvPr>
          <p:cNvSpPr txBox="1"/>
          <p:nvPr/>
        </p:nvSpPr>
        <p:spPr>
          <a:xfrm>
            <a:off x="5021309" y="1691427"/>
            <a:ext cx="66450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Retrospective analysis of 37 patients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Median follow-up periods: 23 months (range: 5–103 months) for all patients and 53 months (range: 16–103 months) for survivors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19C71803-5BB9-B587-1518-B3BACA744437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9AC82D4-95F8-6236-B9AD-9899CECE9FA5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E13CE60-318F-281C-1604-DF7EF7C6F093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A535DA3A-CF64-C2F0-114B-A94D5B619316}"/>
              </a:ext>
            </a:extLst>
          </p:cNvPr>
          <p:cNvSpPr/>
          <p:nvPr/>
        </p:nvSpPr>
        <p:spPr>
          <a:xfrm>
            <a:off x="4527944" y="3437005"/>
            <a:ext cx="3473055" cy="151398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Surgery 		9</a:t>
            </a:r>
          </a:p>
          <a:p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Chemotherapy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	3</a:t>
            </a:r>
          </a:p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None			25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A992EBB9-E44C-54C9-AB53-E60A1E4E15A0}"/>
              </a:ext>
            </a:extLst>
          </p:cNvPr>
          <p:cNvCxnSpPr/>
          <p:nvPr/>
        </p:nvCxnSpPr>
        <p:spPr>
          <a:xfrm>
            <a:off x="3786909" y="2623987"/>
            <a:ext cx="741036" cy="813019"/>
          </a:xfrm>
          <a:prstGeom prst="lin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DE216DCD-06DB-F8D4-198B-D9A14362F914}"/>
              </a:ext>
            </a:extLst>
          </p:cNvPr>
          <p:cNvCxnSpPr>
            <a:cxnSpLocks/>
          </p:cNvCxnSpPr>
          <p:nvPr/>
        </p:nvCxnSpPr>
        <p:spPr>
          <a:xfrm>
            <a:off x="3786909" y="3104592"/>
            <a:ext cx="741036" cy="1846398"/>
          </a:xfrm>
          <a:prstGeom prst="lin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586616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EE12-6A91-4D00-8750-E56844557206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59859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D5A16FB7-744C-478E-8086-E964A65CC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859" y="1691427"/>
            <a:ext cx="4021723" cy="402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24FE312D-99F5-4589-B3AA-B067913C02AC}"/>
              </a:ext>
            </a:extLst>
          </p:cNvPr>
          <p:cNvSpPr/>
          <p:nvPr/>
        </p:nvSpPr>
        <p:spPr>
          <a:xfrm>
            <a:off x="3380509" y="4818640"/>
            <a:ext cx="406400" cy="49039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FDF4601-CCCF-04ED-5802-5137D2BF862F}"/>
              </a:ext>
            </a:extLst>
          </p:cNvPr>
          <p:cNvSpPr txBox="1"/>
          <p:nvPr/>
        </p:nvSpPr>
        <p:spPr>
          <a:xfrm>
            <a:off x="5021309" y="1691427"/>
            <a:ext cx="66450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Retrospective analysis of 37 patients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Median follow-up periods: 23 months (range: 5–103 months) for all patients and 53 months (range: 16–103 months) for survivors</a:t>
            </a:r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BE726276-B7B4-B0F4-8BA0-583FEABCDC96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9412249-4A3A-C52D-A884-E58F30104C9D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2649FC2-ED84-52A3-F6F9-2B2DBEA9B36D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5ADFBD5-71A0-714D-D8B8-FA13345C72E5}"/>
              </a:ext>
            </a:extLst>
          </p:cNvPr>
          <p:cNvSpPr/>
          <p:nvPr/>
        </p:nvSpPr>
        <p:spPr>
          <a:xfrm>
            <a:off x="4527944" y="3966245"/>
            <a:ext cx="3473055" cy="133448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57.6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GyRBE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		35</a:t>
            </a:r>
          </a:p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64.0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GyRBE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		2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CDA1D306-E3D7-B670-CDEF-4BCF37F8954C}"/>
              </a:ext>
            </a:extLst>
          </p:cNvPr>
          <p:cNvCxnSpPr>
            <a:cxnSpLocks/>
          </p:cNvCxnSpPr>
          <p:nvPr/>
        </p:nvCxnSpPr>
        <p:spPr>
          <a:xfrm flipV="1">
            <a:off x="3786909" y="3965713"/>
            <a:ext cx="741035" cy="852395"/>
          </a:xfrm>
          <a:prstGeom prst="lin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8697D3D1-E078-10E9-943E-AD4238340F8E}"/>
              </a:ext>
            </a:extLst>
          </p:cNvPr>
          <p:cNvCxnSpPr>
            <a:cxnSpLocks/>
          </p:cNvCxnSpPr>
          <p:nvPr/>
        </p:nvCxnSpPr>
        <p:spPr>
          <a:xfrm>
            <a:off x="3786909" y="5300731"/>
            <a:ext cx="741036" cy="0"/>
          </a:xfrm>
          <a:prstGeom prst="lin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5735635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18FFB1EA-E2F8-2273-428A-29DDB7C608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006" t="24341" r="19419" b="28992"/>
          <a:stretch/>
        </p:blipFill>
        <p:spPr>
          <a:xfrm>
            <a:off x="147955" y="1760204"/>
            <a:ext cx="5164274" cy="3952414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D4DAB-D654-4602-A14F-0C238C60112C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59859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FB703BE-7EA8-3E90-5BFF-37BD15EB48B8}"/>
              </a:ext>
            </a:extLst>
          </p:cNvPr>
          <p:cNvSpPr txBox="1"/>
          <p:nvPr/>
        </p:nvSpPr>
        <p:spPr>
          <a:xfrm>
            <a:off x="5071569" y="1683084"/>
            <a:ext cx="66450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Within 6 months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19 CR, 14 PR and 4 SD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24A30BB0-7600-4C93-0ACC-4961327A501E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F05F951-EBDA-A342-C932-1015CA5DB1B5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3F54E17-0672-1AD3-7BA4-BAA9054D3B77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</p:spTree>
    <p:extLst>
      <p:ext uri="{BB962C8B-B14F-4D97-AF65-F5344CB8AC3E}">
        <p14:creationId xmlns:p14="http://schemas.microsoft.com/office/powerpoint/2010/main" val="607566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2D3A9C5-88ED-3E0D-AB57-8B9D1C17B2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006" t="24341" r="19419" b="28992"/>
          <a:stretch/>
        </p:blipFill>
        <p:spPr>
          <a:xfrm>
            <a:off x="147955" y="1760204"/>
            <a:ext cx="5164274" cy="3952414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90211-9770-4539-8CA6-A3A9315A58DA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59859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C8FBE455-E30C-41C3-A9DD-351264B229E3}"/>
              </a:ext>
            </a:extLst>
          </p:cNvPr>
          <p:cNvSpPr/>
          <p:nvPr/>
        </p:nvSpPr>
        <p:spPr>
          <a:xfrm>
            <a:off x="1846398" y="2247224"/>
            <a:ext cx="487017" cy="566530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97204B8-D748-02AB-E45C-ADF690D9EA38}"/>
              </a:ext>
            </a:extLst>
          </p:cNvPr>
          <p:cNvSpPr txBox="1"/>
          <p:nvPr/>
        </p:nvSpPr>
        <p:spPr>
          <a:xfrm>
            <a:off x="5071569" y="1683084"/>
            <a:ext cx="66450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Within 6 months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19 CR, 14 PR and 4 SD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1B3EED81-0CE7-31B5-D2D4-B6E887A3E197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3C40340-17BD-8106-2A3B-17A943B01DFA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7FA1F0E-481C-CCAD-0366-BCF7CB42593D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</p:spTree>
    <p:extLst>
      <p:ext uri="{BB962C8B-B14F-4D97-AF65-F5344CB8AC3E}">
        <p14:creationId xmlns:p14="http://schemas.microsoft.com/office/powerpoint/2010/main" val="6948802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2D3A9C5-88ED-3E0D-AB57-8B9D1C17B2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006" t="24341" r="19419" b="28992"/>
          <a:stretch/>
        </p:blipFill>
        <p:spPr>
          <a:xfrm>
            <a:off x="147955" y="1760204"/>
            <a:ext cx="5164274" cy="3952414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90211-9770-4539-8CA6-A3A9315A58DA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59859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C8FBE455-E30C-41C3-A9DD-351264B229E3}"/>
              </a:ext>
            </a:extLst>
          </p:cNvPr>
          <p:cNvSpPr/>
          <p:nvPr/>
        </p:nvSpPr>
        <p:spPr>
          <a:xfrm>
            <a:off x="1846398" y="2914636"/>
            <a:ext cx="487017" cy="566530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97204B8-D748-02AB-E45C-ADF690D9EA38}"/>
              </a:ext>
            </a:extLst>
          </p:cNvPr>
          <p:cNvSpPr txBox="1"/>
          <p:nvPr/>
        </p:nvSpPr>
        <p:spPr>
          <a:xfrm>
            <a:off x="5071569" y="1683084"/>
            <a:ext cx="66450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Within 6 months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19 CR, 14 PR and 4 SD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1B3EED81-0CE7-31B5-D2D4-B6E887A3E197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3C40340-17BD-8106-2A3B-17A943B01DFA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7FA1F0E-481C-CCAD-0366-BCF7CB42593D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</p:spTree>
    <p:extLst>
      <p:ext uri="{BB962C8B-B14F-4D97-AF65-F5344CB8AC3E}">
        <p14:creationId xmlns:p14="http://schemas.microsoft.com/office/powerpoint/2010/main" val="3058977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1BD1B1D-CC54-1216-3B25-FFC8FC36B6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006" t="24341" r="19419" b="28992"/>
          <a:stretch/>
        </p:blipFill>
        <p:spPr>
          <a:xfrm>
            <a:off x="147955" y="1760204"/>
            <a:ext cx="5164274" cy="3952414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914D-061C-4CD8-B6D2-BBEC37B1F416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59859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F6AB9C1-2D92-4B0D-B51C-96D686D3FDFC}"/>
              </a:ext>
            </a:extLst>
          </p:cNvPr>
          <p:cNvSpPr txBox="1"/>
          <p:nvPr/>
        </p:nvSpPr>
        <p:spPr>
          <a:xfrm>
            <a:off x="5021309" y="1672956"/>
            <a:ext cx="66450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b="1" i="0" dirty="0">
              <a:solidFill>
                <a:srgbClr val="212121"/>
              </a:solidFill>
              <a:effectLst/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212121"/>
              </a:solidFill>
              <a:effectLst/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 b="0" i="0" dirty="0">
              <a:solidFill>
                <a:srgbClr val="212121"/>
              </a:solidFill>
              <a:effectLst/>
              <a:latin typeface="+mn-lt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0A8F306-C088-56DD-082D-9DD82C51B9CF}"/>
              </a:ext>
            </a:extLst>
          </p:cNvPr>
          <p:cNvSpPr txBox="1"/>
          <p:nvPr/>
        </p:nvSpPr>
        <p:spPr>
          <a:xfrm>
            <a:off x="5071569" y="1683084"/>
            <a:ext cx="66450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Within 6 months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19 CR, 14 PR and 4 SD</a:t>
            </a: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8AC9A23E-F9B3-EAD2-88D0-AC56E2035A7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2E7B6BB-83F0-84D5-9D8A-C4DDDA587A76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485505C-6A0E-8B27-E7C5-6569D514597B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F9D53238-3E0C-E627-68D6-13CA014315B8}"/>
              </a:ext>
            </a:extLst>
          </p:cNvPr>
          <p:cNvSpPr/>
          <p:nvPr/>
        </p:nvSpPr>
        <p:spPr>
          <a:xfrm>
            <a:off x="1846398" y="3428999"/>
            <a:ext cx="487017" cy="566530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08633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87FE-086F-487C-8EA5-829E0B3C6EF2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81990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9DF58BB3-77FA-45B9-A3C3-82B13BEBE1D7}"/>
              </a:ext>
            </a:extLst>
          </p:cNvPr>
          <p:cNvGrpSpPr/>
          <p:nvPr/>
        </p:nvGrpSpPr>
        <p:grpSpPr>
          <a:xfrm>
            <a:off x="5376684" y="2303017"/>
            <a:ext cx="6223676" cy="1939480"/>
            <a:chOff x="5368457" y="2339530"/>
            <a:chExt cx="6223676" cy="1939480"/>
          </a:xfrm>
        </p:grpSpPr>
        <p:pic>
          <p:nvPicPr>
            <p:cNvPr id="17" name="Picture 4">
              <a:extLst>
                <a:ext uri="{FF2B5EF4-FFF2-40B4-BE49-F238E27FC236}">
                  <a16:creationId xmlns:a16="http://schemas.microsoft.com/office/drawing/2014/main" id="{BE7A84E2-661D-4EF6-AA28-7C16DC3EF6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68457" y="2339530"/>
              <a:ext cx="6178501" cy="1812247"/>
            </a:xfrm>
            <a:prstGeom prst="rect">
              <a:avLst/>
            </a:prstGeom>
            <a:noFill/>
            <a:ln w="57150">
              <a:noFill/>
            </a:ln>
          </p:spPr>
        </p:pic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BF63C94B-05AE-4318-914B-1C8C18800D91}"/>
                </a:ext>
              </a:extLst>
            </p:cNvPr>
            <p:cNvSpPr/>
            <p:nvPr/>
          </p:nvSpPr>
          <p:spPr>
            <a:xfrm>
              <a:off x="9848394" y="3252305"/>
              <a:ext cx="1743739" cy="1026705"/>
            </a:xfrm>
            <a:prstGeom prst="ellipse">
              <a:avLst/>
            </a:prstGeom>
            <a:noFill/>
            <a:ln w="571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1" name="Titolo 1">
            <a:extLst>
              <a:ext uri="{FF2B5EF4-FFF2-40B4-BE49-F238E27FC236}">
                <a16:creationId xmlns:a16="http://schemas.microsoft.com/office/drawing/2014/main" id="{8A9B82E7-93CB-FCBD-9AE3-68586386FE03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B7E1C6D-3634-BBF1-1090-EFF4D80B3E04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73E20E4-0B72-B393-944C-E567E236D1B7}"/>
              </a:ext>
            </a:extLst>
          </p:cNvPr>
          <p:cNvSpPr txBox="1"/>
          <p:nvPr/>
        </p:nvSpPr>
        <p:spPr>
          <a:xfrm>
            <a:off x="0" y="5482958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C6E75E3-163F-B022-8D7A-EA9ED175D7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006" t="24341" r="19419" b="28992"/>
          <a:stretch/>
        </p:blipFill>
        <p:spPr>
          <a:xfrm>
            <a:off x="147955" y="1760204"/>
            <a:ext cx="5164274" cy="395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5828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4ED8-2988-4EC1-97D1-6DFF38E0C3AF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A9E62F00-E53C-4107-9378-64030F90D433}"/>
              </a:ext>
            </a:extLst>
          </p:cNvPr>
          <p:cNvSpPr txBox="1">
            <a:spLocks/>
          </p:cNvSpPr>
          <p:nvPr/>
        </p:nvSpPr>
        <p:spPr>
          <a:xfrm>
            <a:off x="681990" y="1145381"/>
            <a:ext cx="11499850" cy="456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  <a:p>
            <a:endParaRPr lang="it-IT" dirty="0">
              <a:solidFill>
                <a:srgbClr val="212121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6A92B71-1843-41B9-99BC-BCD51F27A172}"/>
              </a:ext>
            </a:extLst>
          </p:cNvPr>
          <p:cNvSpPr txBox="1"/>
          <p:nvPr/>
        </p:nvSpPr>
        <p:spPr>
          <a:xfrm>
            <a:off x="6318736" y="1673446"/>
            <a:ext cx="52660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None of the factors examined significantly influenced LC, PFS, and OS in univariate analysis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0E40E26D-CB69-47A5-9C1C-D1F048E3AC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96" t="30509" r="18458" b="19845"/>
          <a:stretch/>
        </p:blipFill>
        <p:spPr>
          <a:xfrm>
            <a:off x="340993" y="1834937"/>
            <a:ext cx="5824449" cy="3877681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B8B795F6-7AF2-5EF7-78E1-C6CBF506B8A8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A007D5D-854C-42E0-F14F-E2D1F0CB55D9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B3E09F1-D596-C9E1-03DB-5A85072FF61B}"/>
              </a:ext>
            </a:extLst>
          </p:cNvPr>
          <p:cNvSpPr txBox="1"/>
          <p:nvPr/>
        </p:nvSpPr>
        <p:spPr>
          <a:xfrm>
            <a:off x="0" y="5482958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</p:spTree>
    <p:extLst>
      <p:ext uri="{BB962C8B-B14F-4D97-AF65-F5344CB8AC3E}">
        <p14:creationId xmlns:p14="http://schemas.microsoft.com/office/powerpoint/2010/main" val="2819153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539" y="256786"/>
            <a:ext cx="11073408" cy="1450757"/>
          </a:xfrm>
        </p:spPr>
        <p:txBody>
          <a:bodyPr/>
          <a:lstStyle/>
          <a:p>
            <a:r>
              <a:rPr lang="fr-FR" sz="3200" dirty="0">
                <a:solidFill>
                  <a:srgbClr val="1A3661"/>
                </a:solidFill>
              </a:rPr>
              <a:t>Agenda</a:t>
            </a:r>
            <a:br>
              <a:rPr lang="fr-FR" sz="3200" dirty="0">
                <a:solidFill>
                  <a:srgbClr val="1A3661"/>
                </a:solidFill>
              </a:rPr>
            </a:b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06/07/23</a:t>
            </a:fld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458AA55-E87E-D7C2-7993-135C3980715B}"/>
              </a:ext>
            </a:extLst>
          </p:cNvPr>
          <p:cNvSpPr txBox="1"/>
          <p:nvPr/>
        </p:nvSpPr>
        <p:spPr>
          <a:xfrm>
            <a:off x="1056640" y="1950720"/>
            <a:ext cx="98664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it-IT" sz="1920" b="1" dirty="0" err="1"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it-IT" sz="192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920" b="1" dirty="0" err="1"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192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257300" lvl="2" indent="-342900" algn="just">
              <a:buFont typeface="Wingdings" panose="05000000000000000000" pitchFamily="2" charset="2"/>
              <a:buChar char="ü"/>
            </a:pPr>
            <a:r>
              <a:rPr lang="it-IT" sz="1920" dirty="0" err="1">
                <a:latin typeface="Arial" panose="020B0604020202020204" pitchFamily="34" charset="0"/>
                <a:cs typeface="Arial" panose="020B0604020202020204" pitchFamily="34" charset="0"/>
              </a:rPr>
              <a:t>Epidemiology</a:t>
            </a:r>
            <a:endParaRPr lang="it-IT" sz="1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algn="just">
              <a:buFont typeface="Wingdings" panose="05000000000000000000" pitchFamily="2" charset="2"/>
              <a:buChar char="ü"/>
            </a:pPr>
            <a:r>
              <a:rPr lang="en-GB" sz="1920" dirty="0">
                <a:latin typeface="Arial" panose="020B0604020202020204" pitchFamily="34" charset="0"/>
                <a:cs typeface="Arial" panose="020B0604020202020204" pitchFamily="34" charset="0"/>
              </a:rPr>
              <a:t>Current Evidence: role of </a:t>
            </a:r>
            <a:r>
              <a:rPr lang="en-GB" sz="1920" dirty="0" err="1">
                <a:latin typeface="Arial" panose="020B0604020202020204" pitchFamily="34" charset="0"/>
                <a:cs typeface="Arial" panose="020B0604020202020204" pitchFamily="34" charset="0"/>
              </a:rPr>
              <a:t>hadrontherapy</a:t>
            </a:r>
            <a:r>
              <a:rPr lang="en-GB" sz="192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1920" dirty="0" err="1"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en-GB" sz="1920" dirty="0">
                <a:latin typeface="Arial" panose="020B0604020202020204" pitchFamily="34" charset="0"/>
                <a:cs typeface="Arial" panose="020B0604020202020204" pitchFamily="34" charset="0"/>
              </a:rPr>
              <a:t> melanomas</a:t>
            </a:r>
          </a:p>
          <a:p>
            <a:pPr lvl="2" algn="just"/>
            <a:endParaRPr lang="en-GB" sz="1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20" b="1" dirty="0"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2000" b="1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20" b="1" dirty="0" err="1"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1920" b="1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920" b="1" dirty="0" err="1"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1920" b="1" dirty="0">
                <a:latin typeface="Arial" panose="020B0604020202020204" pitchFamily="34" charset="0"/>
                <a:cs typeface="Arial" panose="020B0604020202020204" pitchFamily="34" charset="0"/>
              </a:rPr>
              <a:t> ovarian cancers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sz="1920" dirty="0">
                <a:latin typeface="Arial" panose="020B0604020202020204" pitchFamily="34" charset="0"/>
                <a:cs typeface="Arial" panose="020B0604020202020204" pitchFamily="34" charset="0"/>
              </a:rPr>
              <a:t>Literature data: epidemiology and current management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sz="1920" dirty="0">
                <a:latin typeface="Arial" panose="020B0604020202020204" pitchFamily="34" charset="0"/>
                <a:cs typeface="Arial" panose="020B0604020202020204" pitchFamily="34" charset="0"/>
              </a:rPr>
              <a:t>What role for CIRT?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sz="19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1619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21">
            <a:extLst>
              <a:ext uri="{FF2B5EF4-FFF2-40B4-BE49-F238E27FC236}">
                <a16:creationId xmlns:a16="http://schemas.microsoft.com/office/drawing/2014/main" id="{09C3FB63-99C7-316C-30D0-745D33713C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96" t="30509" r="18458" b="19845"/>
          <a:stretch/>
        </p:blipFill>
        <p:spPr>
          <a:xfrm>
            <a:off x="340993" y="1834937"/>
            <a:ext cx="5824449" cy="3877681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DEC0-89E7-4488-BDB1-01D3B733488C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FCEC6DD-6A70-497D-A2A8-88A307AEEDEE}"/>
              </a:ext>
            </a:extLst>
          </p:cNvPr>
          <p:cNvSpPr/>
          <p:nvPr/>
        </p:nvSpPr>
        <p:spPr>
          <a:xfrm>
            <a:off x="655949" y="2294123"/>
            <a:ext cx="708891" cy="35098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5806196-04E0-45BE-8658-7FB3EEBB3B30}"/>
              </a:ext>
            </a:extLst>
          </p:cNvPr>
          <p:cNvSpPr/>
          <p:nvPr/>
        </p:nvSpPr>
        <p:spPr>
          <a:xfrm>
            <a:off x="5595330" y="2290000"/>
            <a:ext cx="500670" cy="35098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7AF6617E-DF9B-4F8E-8F7F-C450E2CEC20F}"/>
              </a:ext>
            </a:extLst>
          </p:cNvPr>
          <p:cNvSpPr/>
          <p:nvPr/>
        </p:nvSpPr>
        <p:spPr>
          <a:xfrm>
            <a:off x="5165629" y="2384016"/>
            <a:ext cx="389904" cy="35098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A97F4BF-E3ED-B8F7-2600-BEDD8F99C4C4}"/>
              </a:ext>
            </a:extLst>
          </p:cNvPr>
          <p:cNvSpPr txBox="1"/>
          <p:nvPr/>
        </p:nvSpPr>
        <p:spPr>
          <a:xfrm>
            <a:off x="6318736" y="1673446"/>
            <a:ext cx="526608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None of the factors examined significantly influenced LC, PFS, and OS in univariate analysis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 was associated with the rate of distant metastasis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D117FBFF-495B-A001-A57E-A3F2832FC8F8}"/>
              </a:ext>
            </a:extLst>
          </p:cNvPr>
          <p:cNvSpPr/>
          <p:nvPr/>
        </p:nvSpPr>
        <p:spPr>
          <a:xfrm>
            <a:off x="668120" y="2290000"/>
            <a:ext cx="708891" cy="35098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2E547BFD-6264-DE09-9A6D-0A356C8862A2}"/>
              </a:ext>
            </a:extLst>
          </p:cNvPr>
          <p:cNvSpPr/>
          <p:nvPr/>
        </p:nvSpPr>
        <p:spPr>
          <a:xfrm>
            <a:off x="5177800" y="2379893"/>
            <a:ext cx="389904" cy="35098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itolo 1">
            <a:extLst>
              <a:ext uri="{FF2B5EF4-FFF2-40B4-BE49-F238E27FC236}">
                <a16:creationId xmlns:a16="http://schemas.microsoft.com/office/drawing/2014/main" id="{2C4610E5-9AA1-FFA8-D02E-3218EE00C969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AEA4C17-7FC5-F132-DACD-0174F562577A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28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14C383D-723C-08F1-FE03-104948BF9363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Murata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(Basel). 2019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F2F2B675-A7E2-45BF-159C-75C83BF52456}"/>
              </a:ext>
            </a:extLst>
          </p:cNvPr>
          <p:cNvSpPr/>
          <p:nvPr/>
        </p:nvSpPr>
        <p:spPr>
          <a:xfrm>
            <a:off x="1404637" y="3830086"/>
            <a:ext cx="6080217" cy="1535746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Age (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)		2-y DM(%)	p-Value</a:t>
            </a:r>
          </a:p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</a:p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&lt;71			52.9		 0.041</a:t>
            </a:r>
          </a:p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&gt;71			40.1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ADD49197-1DE3-6686-25E5-DDF52FCD2E43}"/>
              </a:ext>
            </a:extLst>
          </p:cNvPr>
          <p:cNvCxnSpPr>
            <a:cxnSpLocks/>
          </p:cNvCxnSpPr>
          <p:nvPr/>
        </p:nvCxnSpPr>
        <p:spPr>
          <a:xfrm flipH="1" flipV="1">
            <a:off x="668120" y="2640982"/>
            <a:ext cx="736517" cy="1191165"/>
          </a:xfrm>
          <a:prstGeom prst="lin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B0D6727E-8BD7-D0D4-3224-5D7DCFF8698F}"/>
              </a:ext>
            </a:extLst>
          </p:cNvPr>
          <p:cNvCxnSpPr>
            <a:cxnSpLocks/>
          </p:cNvCxnSpPr>
          <p:nvPr/>
        </p:nvCxnSpPr>
        <p:spPr>
          <a:xfrm flipV="1">
            <a:off x="5706096" y="2638921"/>
            <a:ext cx="389904" cy="1191165"/>
          </a:xfrm>
          <a:prstGeom prst="lin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6614726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045B1E0-2523-8D47-8F81-314BFEDED1CF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CB2F4B-80F4-594F-AE4D-28D7AD8BC234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35CEAC-43C4-CF4D-BD30-D602DA756EEC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0139AC-9F44-9E43-B108-C95490D4C7F4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987685-6CFA-2A40-86D7-A46EF552FA32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DFE0A7-55E2-F74B-B4AB-9D3DD452ED6E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D84DB9-0C97-FC49-9914-9C0EDD8F3B3C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DEC0-89E7-4488-BDB1-01D3B733488C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A97F4BF-E3ED-B8F7-2600-BEDD8F99C4C4}"/>
              </a:ext>
            </a:extLst>
          </p:cNvPr>
          <p:cNvSpPr txBox="1"/>
          <p:nvPr/>
        </p:nvSpPr>
        <p:spPr>
          <a:xfrm>
            <a:off x="6318736" y="1673446"/>
            <a:ext cx="526608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Retrospective analysis of 15 patients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Median follow-up period: 35 months (range: 5–98 months) for all patients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Higher mottled data!!!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prospective trial!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olo 1">
            <a:extLst>
              <a:ext uri="{FF2B5EF4-FFF2-40B4-BE49-F238E27FC236}">
                <a16:creationId xmlns:a16="http://schemas.microsoft.com/office/drawing/2014/main" id="{2C4610E5-9AA1-FFA8-D02E-3218EE00C969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AEA4C17-7FC5-F132-DACD-0174F562577A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CNAO’s preliminary experience</a:t>
            </a:r>
            <a:endParaRPr lang="en-US" sz="28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14C383D-723C-08F1-FE03-104948BF9363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Unpublished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 data</a:t>
            </a:r>
          </a:p>
        </p:txBody>
      </p:sp>
    </p:spTree>
    <p:extLst>
      <p:ext uri="{BB962C8B-B14F-4D97-AF65-F5344CB8AC3E}">
        <p14:creationId xmlns:p14="http://schemas.microsoft.com/office/powerpoint/2010/main" val="7808975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A700487-1BD1-D34D-839A-D7C53AD7285D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15900B-3997-2141-84FB-8E4AFE866BFD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71EBE8-7EC5-2B40-814C-17C1ECDFA1F9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C3ED78-EC62-B24A-9E79-3DF55B53A43F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E5B163-BC4B-5445-BC7A-C638357BB457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71BCC98-3C57-3B41-B3D1-412B28087DE1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EC9207-42B9-AE42-AF50-BF5A5A7F6F33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DEC0-89E7-4488-BDB1-01D3B733488C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A97F4BF-E3ED-B8F7-2600-BEDD8F99C4C4}"/>
              </a:ext>
            </a:extLst>
          </p:cNvPr>
          <p:cNvSpPr txBox="1"/>
          <p:nvPr/>
        </p:nvSpPr>
        <p:spPr>
          <a:xfrm>
            <a:off x="6318736" y="1673446"/>
            <a:ext cx="526608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Retrospective analysis of 15 patients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Median follow-up period: 35 months (range: 5–98 months) for all patients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Higher mottled data!!!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prospective trial!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olo 1">
            <a:extLst>
              <a:ext uri="{FF2B5EF4-FFF2-40B4-BE49-F238E27FC236}">
                <a16:creationId xmlns:a16="http://schemas.microsoft.com/office/drawing/2014/main" id="{2C4610E5-9AA1-FFA8-D02E-3218EE00C969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5281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AEA4C17-7FC5-F132-DACD-0174F562577A}"/>
              </a:ext>
            </a:extLst>
          </p:cNvPr>
          <p:cNvSpPr txBox="1"/>
          <p:nvPr/>
        </p:nvSpPr>
        <p:spPr>
          <a:xfrm>
            <a:off x="-109329" y="1067265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CNAO’s preliminary experience</a:t>
            </a:r>
            <a:endParaRPr lang="en-US" sz="28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14C383D-723C-08F1-FE03-104948BF9363}"/>
              </a:ext>
            </a:extLst>
          </p:cNvPr>
          <p:cNvSpPr txBox="1"/>
          <p:nvPr/>
        </p:nvSpPr>
        <p:spPr>
          <a:xfrm>
            <a:off x="0" y="549526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Unpublished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 data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96ACAA3-4E7B-16FE-9491-6635BADBF64D}"/>
              </a:ext>
            </a:extLst>
          </p:cNvPr>
          <p:cNvSpPr txBox="1"/>
          <p:nvPr/>
        </p:nvSpPr>
        <p:spPr>
          <a:xfrm>
            <a:off x="6318736" y="3465513"/>
            <a:ext cx="61775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1-y LC and 2-y LC 82%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E3628F3-4E7E-9E6B-8B45-DAA644F76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81" y="1977347"/>
            <a:ext cx="4732835" cy="372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345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06/07/23</a:t>
            </a:fld>
            <a:endParaRPr lang="it-IT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48D7121E-1F7A-D44E-2A4A-34548D597CC3}"/>
              </a:ext>
            </a:extLst>
          </p:cNvPr>
          <p:cNvSpPr txBox="1">
            <a:spLocks/>
          </p:cNvSpPr>
          <p:nvPr/>
        </p:nvSpPr>
        <p:spPr>
          <a:xfrm>
            <a:off x="0" y="295686"/>
            <a:ext cx="11978640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E717093-E7D0-B1D8-2F57-FD5A08117621}"/>
              </a:ext>
            </a:extLst>
          </p:cNvPr>
          <p:cNvSpPr txBox="1"/>
          <p:nvPr/>
        </p:nvSpPr>
        <p:spPr>
          <a:xfrm>
            <a:off x="-136761" y="1150226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8417F94-BE2B-B971-1411-9EC944F3F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44" y="2872744"/>
            <a:ext cx="9171535" cy="2092661"/>
          </a:xfrm>
          <a:prstGeom prst="rect">
            <a:avLst/>
          </a:prstGeom>
        </p:spPr>
      </p:pic>
      <p:pic>
        <p:nvPicPr>
          <p:cNvPr id="2050" name="Picture 2" descr="Summary of Responses to Request for Information (RFI): ClinicalTrials.gov  Modernization">
            <a:extLst>
              <a:ext uri="{FF2B5EF4-FFF2-40B4-BE49-F238E27FC236}">
                <a16:creationId xmlns:a16="http://schemas.microsoft.com/office/drawing/2014/main" id="{2EB6AA01-FFE7-BE3B-0A4C-5B6A5B959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420" y="1749926"/>
            <a:ext cx="3667125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17 Great Clinical Research Memes - Mosio">
            <a:extLst>
              <a:ext uri="{FF2B5EF4-FFF2-40B4-BE49-F238E27FC236}">
                <a16:creationId xmlns:a16="http://schemas.microsoft.com/office/drawing/2014/main" id="{010DB067-E847-50A7-DE18-AD923962AD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70"/>
          <a:stretch/>
        </p:blipFill>
        <p:spPr bwMode="auto">
          <a:xfrm>
            <a:off x="7833246" y="3608039"/>
            <a:ext cx="3996532" cy="197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429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DEC0-89E7-4488-BDB1-01D3B733488C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A97F4BF-E3ED-B8F7-2600-BEDD8F99C4C4}"/>
              </a:ext>
            </a:extLst>
          </p:cNvPr>
          <p:cNvSpPr txBox="1"/>
          <p:nvPr/>
        </p:nvSpPr>
        <p:spPr>
          <a:xfrm>
            <a:off x="6318736" y="1673446"/>
            <a:ext cx="52660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Thirty-three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15% (N=5)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vaginal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5E7CF90-D069-1BF7-9D38-C85B3743F3DE}"/>
              </a:ext>
            </a:extLst>
          </p:cNvPr>
          <p:cNvSpPr txBox="1"/>
          <p:nvPr/>
        </p:nvSpPr>
        <p:spPr>
          <a:xfrm>
            <a:off x="0" y="555872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Cavalieri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Radiother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. 2021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9993B8C2-D56E-733F-76EE-5FC3BD2BECB3}"/>
              </a:ext>
            </a:extLst>
          </p:cNvPr>
          <p:cNvSpPr txBox="1">
            <a:spLocks/>
          </p:cNvSpPr>
          <p:nvPr/>
        </p:nvSpPr>
        <p:spPr>
          <a:xfrm>
            <a:off x="0" y="261529"/>
            <a:ext cx="11978640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9268D67-E756-0AFB-6BAF-C476DBB4EC95}"/>
              </a:ext>
            </a:extLst>
          </p:cNvPr>
          <p:cNvSpPr txBox="1"/>
          <p:nvPr/>
        </p:nvSpPr>
        <p:spPr>
          <a:xfrm>
            <a:off x="-136761" y="1116069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F472F0F-4BE2-CB5A-6140-C86FC6D47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98" y="1709348"/>
            <a:ext cx="5025498" cy="1745603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9BADA2A-398E-1354-8A16-F713F7F50F90}"/>
              </a:ext>
            </a:extLst>
          </p:cNvPr>
          <p:cNvSpPr txBox="1"/>
          <p:nvPr/>
        </p:nvSpPr>
        <p:spPr>
          <a:xfrm>
            <a:off x="3212431" y="3246740"/>
            <a:ext cx="66943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/>
          </a:p>
        </p:txBody>
      </p:sp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6FC89D22-B28C-1192-998F-EFA39EF29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417957"/>
              </p:ext>
            </p:extLst>
          </p:nvPr>
        </p:nvGraphicFramePr>
        <p:xfrm>
          <a:off x="561270" y="3541360"/>
          <a:ext cx="11069459" cy="19937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9939">
                  <a:extLst>
                    <a:ext uri="{9D8B030D-6E8A-4147-A177-3AD203B41FA5}">
                      <a16:colId xmlns:a16="http://schemas.microsoft.com/office/drawing/2014/main" val="3728308251"/>
                    </a:ext>
                  </a:extLst>
                </a:gridCol>
                <a:gridCol w="806932">
                  <a:extLst>
                    <a:ext uri="{9D8B030D-6E8A-4147-A177-3AD203B41FA5}">
                      <a16:colId xmlns:a16="http://schemas.microsoft.com/office/drawing/2014/main" val="1149616791"/>
                    </a:ext>
                  </a:extLst>
                </a:gridCol>
                <a:gridCol w="2441350">
                  <a:extLst>
                    <a:ext uri="{9D8B030D-6E8A-4147-A177-3AD203B41FA5}">
                      <a16:colId xmlns:a16="http://schemas.microsoft.com/office/drawing/2014/main" val="3611892903"/>
                    </a:ext>
                  </a:extLst>
                </a:gridCol>
                <a:gridCol w="1052430">
                  <a:extLst>
                    <a:ext uri="{9D8B030D-6E8A-4147-A177-3AD203B41FA5}">
                      <a16:colId xmlns:a16="http://schemas.microsoft.com/office/drawing/2014/main" val="1561140879"/>
                    </a:ext>
                  </a:extLst>
                </a:gridCol>
                <a:gridCol w="1229572">
                  <a:extLst>
                    <a:ext uri="{9D8B030D-6E8A-4147-A177-3AD203B41FA5}">
                      <a16:colId xmlns:a16="http://schemas.microsoft.com/office/drawing/2014/main" val="98141979"/>
                    </a:ext>
                  </a:extLst>
                </a:gridCol>
                <a:gridCol w="2461773">
                  <a:extLst>
                    <a:ext uri="{9D8B030D-6E8A-4147-A177-3AD203B41FA5}">
                      <a16:colId xmlns:a16="http://schemas.microsoft.com/office/drawing/2014/main" val="4060723444"/>
                    </a:ext>
                  </a:extLst>
                </a:gridCol>
                <a:gridCol w="2417463">
                  <a:extLst>
                    <a:ext uri="{9D8B030D-6E8A-4147-A177-3AD203B41FA5}">
                      <a16:colId xmlns:a16="http://schemas.microsoft.com/office/drawing/2014/main" val="3028806838"/>
                    </a:ext>
                  </a:extLst>
                </a:gridCol>
              </a:tblGrid>
              <a:tr h="324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Site of CIRT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acute AE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late</a:t>
                      </a:r>
                    </a:p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AE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ICI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ICI vs CIRT timing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662436"/>
                  </a:ext>
                </a:extLst>
              </a:tr>
              <a:tr h="23150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Vaginal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primary T-N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anti-PD1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ICI after CIRT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789076"/>
                  </a:ext>
                </a:extLst>
              </a:tr>
              <a:tr h="23150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Vaginal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 (first course)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anti-CTLA4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sandwich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019902"/>
                  </a:ext>
                </a:extLst>
              </a:tr>
              <a:tr h="324141"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liver recurrence (second course)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anti-PD1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sandwich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203988"/>
                  </a:ext>
                </a:extLst>
              </a:tr>
              <a:tr h="32414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Vaginal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recurrence after surgery T-N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anti-CTLA4 followed by anti-PD1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ICI </a:t>
                      </a:r>
                      <a:r>
                        <a:rPr lang="it-IT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CIRT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4891181"/>
                  </a:ext>
                </a:extLst>
              </a:tr>
              <a:tr h="23150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Vaginal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 T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anti-PD1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sandwich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875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7882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DEC0-89E7-4488-BDB1-01D3B733488C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A97F4BF-E3ED-B8F7-2600-BEDD8F99C4C4}"/>
              </a:ext>
            </a:extLst>
          </p:cNvPr>
          <p:cNvSpPr txBox="1"/>
          <p:nvPr/>
        </p:nvSpPr>
        <p:spPr>
          <a:xfrm>
            <a:off x="6318736" y="1673446"/>
            <a:ext cx="526608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sequential CIRT and ICIs G3+ AEs are observed in 21% of patients.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Late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are experienced in 79% of patients treated with sequential CIRT and ICIs.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frequency of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G3+ local AEs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similar to what is observed with CIRT alone.</a:t>
            </a:r>
          </a:p>
          <a:p>
            <a:pPr algn="just">
              <a:lnSpc>
                <a:spcPct val="100000"/>
              </a:lnSpc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frequency of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G3+ AEs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similar to what is observed with ICI without CIRT.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5E7CF90-D069-1BF7-9D38-C85B3743F3DE}"/>
              </a:ext>
            </a:extLst>
          </p:cNvPr>
          <p:cNvSpPr txBox="1"/>
          <p:nvPr/>
        </p:nvSpPr>
        <p:spPr>
          <a:xfrm>
            <a:off x="0" y="5558729"/>
            <a:ext cx="119786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/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Cavalieri et al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Radiother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. 2021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9993B8C2-D56E-733F-76EE-5FC3BD2BECB3}"/>
              </a:ext>
            </a:extLst>
          </p:cNvPr>
          <p:cNvSpPr txBox="1">
            <a:spLocks/>
          </p:cNvSpPr>
          <p:nvPr/>
        </p:nvSpPr>
        <p:spPr>
          <a:xfrm>
            <a:off x="0" y="295686"/>
            <a:ext cx="11978640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9268D67-E756-0AFB-6BAF-C476DBB4EC95}"/>
              </a:ext>
            </a:extLst>
          </p:cNvPr>
          <p:cNvSpPr txBox="1"/>
          <p:nvPr/>
        </p:nvSpPr>
        <p:spPr>
          <a:xfrm>
            <a:off x="-136761" y="1150226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6B49BC8-9E08-ACC4-52CE-5AA6F8EDE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98" y="1709348"/>
            <a:ext cx="5025498" cy="174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704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06/07/23</a:t>
            </a:fld>
            <a:endParaRPr lang="it-IT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48D7121E-1F7A-D44E-2A4A-34548D597CC3}"/>
              </a:ext>
            </a:extLst>
          </p:cNvPr>
          <p:cNvSpPr txBox="1">
            <a:spLocks/>
          </p:cNvSpPr>
          <p:nvPr/>
        </p:nvSpPr>
        <p:spPr>
          <a:xfrm>
            <a:off x="0" y="295686"/>
            <a:ext cx="11978640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E717093-E7D0-B1D8-2F57-FD5A08117621}"/>
              </a:ext>
            </a:extLst>
          </p:cNvPr>
          <p:cNvSpPr txBox="1"/>
          <p:nvPr/>
        </p:nvSpPr>
        <p:spPr>
          <a:xfrm>
            <a:off x="-136761" y="1150226"/>
            <a:ext cx="118474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Current Evidence: role of </a:t>
            </a:r>
            <a:r>
              <a:rPr lang="en-GB" sz="2800" spc="-50" dirty="0" err="1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hadrontherapy</a:t>
            </a:r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1026" name="Picture 2" descr="What have we learned. Funny, cute corona bat 2020&quot; Art Board Print for Sale  by antiviralthread | Redbubble">
            <a:extLst>
              <a:ext uri="{FF2B5EF4-FFF2-40B4-BE49-F238E27FC236}">
                <a16:creationId xmlns:a16="http://schemas.microsoft.com/office/drawing/2014/main" id="{632BAC8B-06CE-FBFE-BB87-2B14E95F5F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49" b="21917"/>
          <a:stretch/>
        </p:blipFill>
        <p:spPr bwMode="auto">
          <a:xfrm>
            <a:off x="3551274" y="1754369"/>
            <a:ext cx="4582632" cy="273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2006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539" y="256786"/>
            <a:ext cx="11073408" cy="1450757"/>
          </a:xfrm>
        </p:spPr>
        <p:txBody>
          <a:bodyPr/>
          <a:lstStyle/>
          <a:p>
            <a:r>
              <a:rPr lang="fr-FR" sz="3200" dirty="0">
                <a:solidFill>
                  <a:srgbClr val="1A3661"/>
                </a:solidFill>
              </a:rPr>
              <a:t>Agenda</a:t>
            </a:r>
            <a:br>
              <a:rPr lang="fr-FR" sz="3200" dirty="0">
                <a:solidFill>
                  <a:srgbClr val="1A3661"/>
                </a:solidFill>
              </a:rPr>
            </a:b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06/07/23</a:t>
            </a:fld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458AA55-E87E-D7C2-7993-135C3980715B}"/>
              </a:ext>
            </a:extLst>
          </p:cNvPr>
          <p:cNvSpPr txBox="1"/>
          <p:nvPr/>
        </p:nvSpPr>
        <p:spPr>
          <a:xfrm>
            <a:off x="1056640" y="1950720"/>
            <a:ext cx="98664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it-IT" sz="1920" b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it-IT" sz="192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920" b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192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257300" lvl="2" indent="-342900" algn="just">
              <a:buFont typeface="Wingdings" panose="05000000000000000000" pitchFamily="2" charset="2"/>
              <a:buChar char="ü"/>
            </a:pPr>
            <a:r>
              <a:rPr lang="it-IT" sz="192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Epidemiology</a:t>
            </a:r>
            <a:endParaRPr lang="it-IT" sz="192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algn="just">
              <a:buFont typeface="Wingdings" panose="05000000000000000000" pitchFamily="2" charset="2"/>
              <a:buChar char="ü"/>
            </a:pPr>
            <a:r>
              <a:rPr lang="en-GB" sz="192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Evidence: role of </a:t>
            </a:r>
            <a:r>
              <a:rPr lang="en-GB" sz="192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hadrontherapy</a:t>
            </a:r>
            <a:r>
              <a:rPr lang="en-GB" sz="192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192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en-GB" sz="192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melanomas</a:t>
            </a:r>
          </a:p>
          <a:p>
            <a:pPr lvl="2" algn="just"/>
            <a:endParaRPr lang="en-GB" sz="1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20" b="1" dirty="0"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2000" b="1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20" b="1" dirty="0" err="1"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1920" b="1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920" b="1" dirty="0" err="1"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1920" b="1" dirty="0">
                <a:latin typeface="Arial" panose="020B0604020202020204" pitchFamily="34" charset="0"/>
                <a:cs typeface="Arial" panose="020B0604020202020204" pitchFamily="34" charset="0"/>
              </a:rPr>
              <a:t> ovarian cancers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sz="1920" dirty="0">
                <a:latin typeface="Arial" panose="020B0604020202020204" pitchFamily="34" charset="0"/>
                <a:cs typeface="Arial" panose="020B0604020202020204" pitchFamily="34" charset="0"/>
              </a:rPr>
              <a:t>Literature data: epidemiology and current management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sz="1920" dirty="0">
                <a:latin typeface="Arial" panose="020B0604020202020204" pitchFamily="34" charset="0"/>
                <a:cs typeface="Arial" panose="020B0604020202020204" pitchFamily="34" charset="0"/>
              </a:rPr>
              <a:t>What role for CIRT?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sz="19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3846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45AE1A-31C2-5646-A751-498BEA9FACDB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DE9B09-92E2-DA41-A23D-682CF154456B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E34C7-B0D3-9D4E-8E23-5405356D8574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F3DFCC-662D-764A-B638-963669D2175D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1AE5FC-9237-4F43-984B-70043D9F8B1D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5FDA5D-A8E3-DB41-A6AB-06E21E6BB0EC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9385DA-BBCB-794A-97C9-A8EDDC1F0130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49A94-36B7-462F-A069-1BB02ADCB017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B49E201-B24C-4A6F-BAC1-1D07CA3A128B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847FDC9-D834-49A9-8331-EE6EF5D41426}"/>
              </a:ext>
            </a:extLst>
          </p:cNvPr>
          <p:cNvSpPr txBox="1"/>
          <p:nvPr/>
        </p:nvSpPr>
        <p:spPr>
          <a:xfrm>
            <a:off x="732810" y="1067265"/>
            <a:ext cx="11273262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Epidemiology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800" baseline="30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most frequent cancer diagnosed worldwide</a:t>
            </a:r>
          </a:p>
          <a:p>
            <a:pPr marL="304810" indent="-304810" algn="just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 cause of death in woman due to cancer after lung, breast, colorectal, and pancreas</a:t>
            </a:r>
          </a:p>
          <a:p>
            <a:pPr marL="304810" indent="-304810" algn="just"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cause of death due to gynecological cancer</a:t>
            </a:r>
          </a:p>
          <a:p>
            <a:pPr marL="304810" indent="-304810" algn="just"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80% diagnosed in advanced stage: a ‘chronic’ disease with multiple relapses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/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4894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703232C-7600-B348-9BD3-8CFEE811ED20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9DE67D-B1B8-2B43-8C30-353E3FD863A8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29A1F0-9B11-9945-8724-0DDC12CDDF00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98C843-7AE5-C841-B999-B15FD2805103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3BBB2-4AE2-1C42-B945-41040C2C8ACF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A113EA-BBA6-A142-B094-FC01CD557D08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596440-C284-F94E-8904-DF5E2C2E9FE4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49A94-36B7-462F-A069-1BB02ADCB017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B49E201-B24C-4A6F-BAC1-1D07CA3A128B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192000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881D901-6BCE-2374-8978-7793FB64F218}"/>
              </a:ext>
            </a:extLst>
          </p:cNvPr>
          <p:cNvSpPr txBox="1"/>
          <p:nvPr/>
        </p:nvSpPr>
        <p:spPr>
          <a:xfrm>
            <a:off x="5571603" y="5067300"/>
            <a:ext cx="643446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Pignata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S, Ann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Oncology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2017</a:t>
            </a:r>
          </a:p>
          <a:p>
            <a:pPr algn="r"/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Wilson MK Ann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2017</a:t>
            </a:r>
          </a:p>
          <a:p>
            <a:pPr algn="r"/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du Bois A J.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Zentralbl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Gynakol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. 2004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67B269D3-FB12-6424-1430-A76F153CE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814367"/>
            <a:ext cx="8775700" cy="389831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DE41D26-0810-17EA-2CF8-A50C61077114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Management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</p:spTree>
    <p:extLst>
      <p:ext uri="{BB962C8B-B14F-4D97-AF65-F5344CB8AC3E}">
        <p14:creationId xmlns:p14="http://schemas.microsoft.com/office/powerpoint/2010/main" val="456933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539" y="256786"/>
            <a:ext cx="11073408" cy="1450757"/>
          </a:xfrm>
        </p:spPr>
        <p:txBody>
          <a:bodyPr/>
          <a:lstStyle/>
          <a:p>
            <a:r>
              <a:rPr lang="fr-FR" sz="3200" dirty="0">
                <a:solidFill>
                  <a:srgbClr val="1A3661"/>
                </a:solidFill>
              </a:rPr>
              <a:t>Agenda</a:t>
            </a:r>
            <a:br>
              <a:rPr lang="fr-FR" sz="3200" dirty="0">
                <a:solidFill>
                  <a:srgbClr val="1A3661"/>
                </a:solidFill>
              </a:rPr>
            </a:b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t>06/07/23</a:t>
            </a:fld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458AA55-E87E-D7C2-7993-135C3980715B}"/>
              </a:ext>
            </a:extLst>
          </p:cNvPr>
          <p:cNvSpPr txBox="1"/>
          <p:nvPr/>
        </p:nvSpPr>
        <p:spPr>
          <a:xfrm>
            <a:off x="1056640" y="1950720"/>
            <a:ext cx="98664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it-IT" sz="1920" b="1" dirty="0" err="1"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it-IT" sz="192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920" b="1" dirty="0" err="1"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192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257300" lvl="2" indent="-342900" algn="just">
              <a:buFont typeface="Wingdings" panose="05000000000000000000" pitchFamily="2" charset="2"/>
              <a:buChar char="ü"/>
            </a:pPr>
            <a:r>
              <a:rPr lang="it-IT" sz="1920" dirty="0" err="1">
                <a:latin typeface="Arial" panose="020B0604020202020204" pitchFamily="34" charset="0"/>
                <a:cs typeface="Arial" panose="020B0604020202020204" pitchFamily="34" charset="0"/>
              </a:rPr>
              <a:t>Epidemiology</a:t>
            </a:r>
            <a:endParaRPr lang="it-IT" sz="1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algn="just">
              <a:buFont typeface="Wingdings" panose="05000000000000000000" pitchFamily="2" charset="2"/>
              <a:buChar char="ü"/>
            </a:pPr>
            <a:r>
              <a:rPr lang="en-GB" sz="1920" dirty="0">
                <a:latin typeface="Arial" panose="020B0604020202020204" pitchFamily="34" charset="0"/>
                <a:cs typeface="Arial" panose="020B0604020202020204" pitchFamily="34" charset="0"/>
              </a:rPr>
              <a:t>Current Evidence: role of </a:t>
            </a:r>
            <a:r>
              <a:rPr lang="en-GB" sz="1920" dirty="0" err="1">
                <a:latin typeface="Arial" panose="020B0604020202020204" pitchFamily="34" charset="0"/>
                <a:cs typeface="Arial" panose="020B0604020202020204" pitchFamily="34" charset="0"/>
              </a:rPr>
              <a:t>hadrontherapy</a:t>
            </a:r>
            <a:r>
              <a:rPr lang="en-GB" sz="192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1920" dirty="0" err="1"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en-GB" sz="1920" dirty="0">
                <a:latin typeface="Arial" panose="020B0604020202020204" pitchFamily="34" charset="0"/>
                <a:cs typeface="Arial" panose="020B0604020202020204" pitchFamily="34" charset="0"/>
              </a:rPr>
              <a:t> melanomas</a:t>
            </a:r>
          </a:p>
          <a:p>
            <a:pPr lvl="2" algn="just"/>
            <a:endParaRPr lang="en-GB" sz="1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2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20" b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192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920" b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192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cancers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sz="192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Literature data: epidemiology and current management</a:t>
            </a:r>
          </a:p>
          <a:p>
            <a:pPr marL="1257300" lvl="2" indent="-342900" algn="just">
              <a:buFont typeface="Arial" panose="020B0604020202020204" pitchFamily="34" charset="0"/>
              <a:buChar char="•"/>
            </a:pPr>
            <a:r>
              <a:rPr lang="en-US" sz="192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role for CIRT?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en-GB" sz="19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4402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C1B4844-EB09-F047-B39B-94239366EC7C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56FDB8-25EF-9246-97D0-D7E61A0ABC3C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A28D3-DE2D-B24E-A738-8DAB446C0D8D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73DFCE-3A2E-304D-B8AA-C7B985D8ECB8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E4FD09-06EB-EB49-8173-CD5B7FF1D8F7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7CF233-5EDB-2C4B-8A0D-72E6F7EC0763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63051F-C2B1-524D-9DC7-A6588F7D1E5F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49A94-36B7-462F-A069-1BB02ADCB017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B49E201-B24C-4A6F-BAC1-1D07CA3A128B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881D901-6BCE-2374-8978-7793FB64F218}"/>
              </a:ext>
            </a:extLst>
          </p:cNvPr>
          <p:cNvSpPr txBox="1"/>
          <p:nvPr/>
        </p:nvSpPr>
        <p:spPr>
          <a:xfrm>
            <a:off x="5571603" y="5067300"/>
            <a:ext cx="643446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Pignata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S, Ann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Oncology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2017</a:t>
            </a:r>
          </a:p>
          <a:p>
            <a:pPr algn="r"/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Wilson MK Ann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2017</a:t>
            </a:r>
          </a:p>
          <a:p>
            <a:pPr algn="r"/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du Bois A J.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Zentralbl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Gynakol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. 2004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60D70CF-03EF-2C92-A063-08D0DA6C5745}"/>
              </a:ext>
            </a:extLst>
          </p:cNvPr>
          <p:cNvSpPr txBox="1"/>
          <p:nvPr/>
        </p:nvSpPr>
        <p:spPr>
          <a:xfrm>
            <a:off x="825500" y="1720840"/>
            <a:ext cx="108458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traditional is represented by systemic CT chosen on the basis of platinum sensitivity,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histotype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status of BRCA genes or homologous recombination deficiency, pattern of relapse</a:t>
            </a:r>
          </a:p>
          <a:p>
            <a:pPr marL="304810" indent="-304810" algn="just"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introduction of PARP-inhibitors in first and second-line for BRCA mutated OC would modify the management of disease relapse</a:t>
            </a:r>
          </a:p>
          <a:p>
            <a:pPr marL="304810" indent="-304810" algn="just"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810" indent="-304810" algn="just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RT shifts from a palliative aim toward the concept of RT as an active and definitive treatment that can be integrated into a multidisciplinary approach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2EBBEEE-08C5-FCEF-5C3E-2E6F75FCFE09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GB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Management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</p:spTree>
    <p:extLst>
      <p:ext uri="{BB962C8B-B14F-4D97-AF65-F5344CB8AC3E}">
        <p14:creationId xmlns:p14="http://schemas.microsoft.com/office/powerpoint/2010/main" val="4049186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008613B8-7B75-F745-B73D-32910B473FBE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55E271-496B-A942-AFAC-8B71A6907D16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FA86F7-9BF2-E744-85C1-A23F2ADD6B54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DD543C-BFB6-1E46-8D59-E9F8547C08F1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E46C3D-39B1-094C-902F-C8C77204A37A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3D3FC6-34B3-B742-8380-9C633615763D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D7A033-567D-BA4D-99BE-46C64009072F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07FBDFB-95D6-9D27-26B5-BD1F579C678A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Role of Radiotherapy: MITO R1 study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49A94-36B7-462F-A069-1BB02ADCB017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B49E201-B24C-4A6F-BAC1-1D07CA3A128B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5D5EEA7-5F2C-4F1A-0691-7589DC16C2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5"/>
          <a:stretch/>
        </p:blipFill>
        <p:spPr>
          <a:xfrm>
            <a:off x="7586330" y="788742"/>
            <a:ext cx="3729370" cy="476144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BEE9626-6248-616E-DA1D-1BEBD8ABFA2C}"/>
              </a:ext>
            </a:extLst>
          </p:cNvPr>
          <p:cNvSpPr txBox="1"/>
          <p:nvPr/>
        </p:nvSpPr>
        <p:spPr>
          <a:xfrm>
            <a:off x="436998" y="1991654"/>
            <a:ext cx="5948562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810" indent="-304810">
              <a:buFont typeface="Arial" panose="020B0604020202020204" pitchFamily="34" charset="0"/>
              <a:buChar char="•"/>
            </a:pPr>
            <a:r>
              <a:rPr lang="en-US" sz="1920" dirty="0">
                <a:latin typeface="Arial" panose="020B0604020202020204" pitchFamily="34" charset="0"/>
                <a:cs typeface="Arial" panose="020B0604020202020204" pitchFamily="34" charset="0"/>
              </a:rPr>
              <a:t>261 patients carrying a total of 449 lesions </a:t>
            </a:r>
          </a:p>
          <a:p>
            <a:pPr marL="304810" indent="-304810">
              <a:buFont typeface="Arial" panose="020B0604020202020204" pitchFamily="34" charset="0"/>
              <a:buChar char="•"/>
            </a:pPr>
            <a:endParaRPr lang="en-US" sz="1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810" indent="-304810">
              <a:buFont typeface="Arial" panose="020B0604020202020204" pitchFamily="34" charset="0"/>
              <a:buChar char="•"/>
            </a:pPr>
            <a:r>
              <a:rPr lang="en-US" sz="1920" dirty="0">
                <a:latin typeface="Arial" panose="020B0604020202020204" pitchFamily="34" charset="0"/>
                <a:cs typeface="Arial" panose="020B0604020202020204" pitchFamily="34" charset="0"/>
              </a:rPr>
              <a:t>the 24‐ and 36‐month actuarial LC rates were 81.9% and 79.9%</a:t>
            </a:r>
          </a:p>
          <a:p>
            <a:pPr marL="304810" indent="-304810">
              <a:buFont typeface="Arial" panose="020B0604020202020204" pitchFamily="34" charset="0"/>
              <a:buChar char="•"/>
            </a:pPr>
            <a:endParaRPr lang="en-US" sz="1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810" indent="-304810">
              <a:buFont typeface="Arial" panose="020B0604020202020204" pitchFamily="34" charset="0"/>
              <a:buChar char="•"/>
            </a:pPr>
            <a:r>
              <a:rPr lang="en-US" sz="1920" b="1" dirty="0">
                <a:latin typeface="Arial" panose="020B0604020202020204" pitchFamily="34" charset="0"/>
                <a:cs typeface="Arial" panose="020B0604020202020204" pitchFamily="34" charset="0"/>
              </a:rPr>
              <a:t>ORR</a:t>
            </a:r>
            <a:r>
              <a:rPr lang="en-US" sz="1920" dirty="0">
                <a:latin typeface="Arial" panose="020B0604020202020204" pitchFamily="34" charset="0"/>
                <a:cs typeface="Arial" panose="020B0604020202020204" pitchFamily="34" charset="0"/>
              </a:rPr>
              <a:t>: 89% with 13.7% of PD</a:t>
            </a:r>
          </a:p>
          <a:p>
            <a:pPr marL="304810" indent="-304810">
              <a:buFont typeface="Arial" panose="020B0604020202020204" pitchFamily="34" charset="0"/>
              <a:buChar char="•"/>
            </a:pPr>
            <a:endParaRPr lang="en-US" sz="1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810" indent="-304810">
              <a:buFont typeface="Arial" panose="020B0604020202020204" pitchFamily="34" charset="0"/>
              <a:buChar char="•"/>
            </a:pPr>
            <a:endParaRPr lang="en-US" sz="19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04810" indent="-304810">
              <a:buFont typeface="Arial" panose="020B0604020202020204" pitchFamily="34" charset="0"/>
              <a:buChar char="•"/>
            </a:pPr>
            <a:endParaRPr lang="it-IT" sz="19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1E7BF86-E59E-942A-2600-569D3698C7FE}"/>
              </a:ext>
            </a:extLst>
          </p:cNvPr>
          <p:cNvSpPr txBox="1"/>
          <p:nvPr/>
        </p:nvSpPr>
        <p:spPr>
          <a:xfrm>
            <a:off x="5571603" y="5535087"/>
            <a:ext cx="64344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Macchia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 G et al .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Oncologist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. 2020</a:t>
            </a:r>
          </a:p>
        </p:txBody>
      </p:sp>
    </p:spTree>
    <p:extLst>
      <p:ext uri="{BB962C8B-B14F-4D97-AF65-F5344CB8AC3E}">
        <p14:creationId xmlns:p14="http://schemas.microsoft.com/office/powerpoint/2010/main" val="27470484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F73B4AD-9A84-2B49-8C59-604B21E2B120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D00318-2D8C-8A4A-98F3-0FFC66589B22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36CA99-1475-BB4F-BDF9-A42411332B46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0931FD-E3B0-6C47-BC0E-7915B972465B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B06A49-CD58-F147-B520-A687F69799F9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98DEA9-2963-354F-A73A-08074A9094EB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47DC2F-87BC-B84F-B37D-6A7AB247BF3F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99B8D3D-B66E-BC50-38C7-DBC273348DA1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49A94-36B7-462F-A069-1BB02ADCB017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B49E201-B24C-4A6F-BAC1-1D07CA3A128B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AB84049-6318-44D4-2713-C4C396C18D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324"/>
          <a:stretch/>
        </p:blipFill>
        <p:spPr>
          <a:xfrm>
            <a:off x="1793853" y="1946173"/>
            <a:ext cx="9408965" cy="363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583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70F7E8A-460E-E143-8BB3-74374E85E51B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FD2CAA-0591-DF44-8622-3E17FE899D02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76721A-2B62-D846-9FA3-A1BA9DBAD8A3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86C356-4339-4049-93BB-A543C9C5108F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12AC05-7933-6142-82CB-A4E6ABEABC43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FB4D42-18BF-DC48-ADEE-656E9100672D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E12FAB-8F94-784A-BAF0-87907C4A2C59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528273" y="1315476"/>
            <a:ext cx="11135453" cy="46281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endParaRPr lang="it-IT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Background: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CIRT for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recurrent/refractory ovarian/salpinx cancer (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RR-OSC) commenced in 2006 at QST and in 2019 at CNAO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 analyze the real‐world data set of the (RR‐OSC) treated with carbon ion radiotherapy (CIRT) at QST (Japan) and CNAO (Italy).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4298376" y="1857719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7D36E84-79EF-F5A7-32D6-FA425D1ADCF0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E0834D2-AFA6-D39B-E69B-3789F8084C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973D40D7-E6E5-2954-B7A3-4AABBE5BB8BE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7897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DF697B0-6BCC-AF42-BEB2-A722177F2292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D23A45-1BB5-C344-9908-E1F89FE2BFDD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C258F7-D63D-034A-84FA-9F2357EA693F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A0DB28-0746-BE4B-94C9-D1C35C257D1C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2F23AB-D9A9-CC47-B3F4-119B7967AE88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B623DC-80C2-AA41-9E9D-743F92A259A0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B2A41D-8697-9549-B994-00533B91FD22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528273" y="1315476"/>
            <a:ext cx="11135453" cy="46281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 and Methods: 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Observational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retrospective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study  on "per-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lesion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basis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v"/>
            </a:pP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Logistic and Cox regression were used for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uni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 and multivariable analysis of factors predicting clinical OR rate and actuarial outcomes.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4298376" y="1857719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1374DE3-2B08-4296-BC03-C6CD5995A948}"/>
              </a:ext>
            </a:extLst>
          </p:cNvPr>
          <p:cNvSpPr txBox="1"/>
          <p:nvPr/>
        </p:nvSpPr>
        <p:spPr>
          <a:xfrm>
            <a:off x="990600" y="3095157"/>
            <a:ext cx="5081914" cy="14773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First endpoints: </a:t>
            </a:r>
          </a:p>
          <a:p>
            <a:pPr marL="742973" lvl="1" indent="-285759">
              <a:buFont typeface="Wingdings" panose="05000000000000000000" pitchFamily="2" charset="2"/>
              <a:buChar char="ü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bjective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response (OR) = sum of complete response (CR) and partial response (PR). </a:t>
            </a:r>
          </a:p>
          <a:p>
            <a:pPr marL="742973" lvl="1" indent="-285759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 and 2-year local control (LC)</a:t>
            </a: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FB8F61D-EA6D-5445-6EF3-35F22AB632F6}"/>
              </a:ext>
            </a:extLst>
          </p:cNvPr>
          <p:cNvSpPr txBox="1"/>
          <p:nvPr/>
        </p:nvSpPr>
        <p:spPr>
          <a:xfrm>
            <a:off x="6594870" y="3095157"/>
            <a:ext cx="5264746" cy="14773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Secondary</a:t>
            </a:r>
            <a:r>
              <a:rPr lang="it-IT">
                <a:latin typeface="Arial" panose="020B0604020202020204" pitchFamily="34" charset="0"/>
                <a:cs typeface="Arial" panose="020B0604020202020204" pitchFamily="34" charset="0"/>
              </a:rPr>
              <a:t> endpoints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742973" lvl="1" indent="-285759">
              <a:buFont typeface="Wingdings" panose="05000000000000000000" pitchFamily="2" charset="2"/>
              <a:buChar char="ü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Toxicity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scored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using RTOG/EORTC and CTCAE scales according to Center policy</a:t>
            </a:r>
          </a:p>
          <a:p>
            <a:pPr marL="742973" lvl="1" indent="-285759"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73" lvl="1" indent="-285759">
              <a:buFont typeface="Wingdings" panose="05000000000000000000" pitchFamily="2" charset="2"/>
              <a:buChar char="ü"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F2DDCC3-A274-E4DC-AF11-4384E4FA00DC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2D186CC-81C6-7612-7643-A7B1D28125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6C49E60A-CA05-7665-0BA1-08B15062D793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4107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30AD3C4-F5F5-ED4C-958E-BF1658C0BE7B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45BD32-ED42-5D45-910E-96E43594085E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0977C4-19C8-3542-B2DB-9B98E5C8A8B8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CD45BD-255E-A343-9D7B-2545FE5BEB13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10EAB-0825-5743-9272-D8A0EE1434B8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6348B1-41DD-404C-A2F2-EBFB741FA6E7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9C742E-9A78-7E47-9651-518E21B65613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673100" y="2019765"/>
            <a:ext cx="11038958" cy="12914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69" dirty="0">
                <a:latin typeface="Arial" panose="020B0604020202020204" pitchFamily="34" charset="0"/>
                <a:cs typeface="Arial" panose="020B0604020202020204" pitchFamily="34" charset="0"/>
              </a:rPr>
              <a:t>26 women (58% Asian and 42% Caucasian), for a total of 36 lesions, underwent CIRT for RR-OSC</a:t>
            </a:r>
          </a:p>
          <a:p>
            <a:r>
              <a:rPr lang="en-US" sz="1969" dirty="0">
                <a:latin typeface="Arial" panose="020B0604020202020204" pitchFamily="34" charset="0"/>
                <a:cs typeface="Arial" panose="020B0604020202020204" pitchFamily="34" charset="0"/>
              </a:rPr>
              <a:t>Median age at CIRT was 59.5 years (range:44-81) </a:t>
            </a:r>
          </a:p>
          <a:p>
            <a:r>
              <a:rPr lang="en-US" sz="1969" dirty="0">
                <a:latin typeface="Arial" panose="020B0604020202020204" pitchFamily="34" charset="0"/>
                <a:cs typeface="Arial" panose="020B0604020202020204" pitchFamily="34" charset="0"/>
              </a:rPr>
              <a:t>21 patients were radiotherapy naïve, while 5 patients received CIRT for re-irradiation</a:t>
            </a:r>
          </a:p>
          <a:p>
            <a:r>
              <a:rPr lang="en-GB" sz="1969" dirty="0">
                <a:latin typeface="Arial" panose="020B0604020202020204" pitchFamily="34" charset="0"/>
                <a:cs typeface="Arial" panose="020B0604020202020204" pitchFamily="34" charset="0"/>
              </a:rPr>
              <a:t>Median total dose of 52.8 </a:t>
            </a:r>
            <a:r>
              <a:rPr lang="en-GB" sz="1969" dirty="0" err="1">
                <a:latin typeface="Arial" panose="020B0604020202020204" pitchFamily="34" charset="0"/>
                <a:cs typeface="Arial" panose="020B0604020202020204" pitchFamily="34" charset="0"/>
              </a:rPr>
              <a:t>GyE</a:t>
            </a:r>
            <a:r>
              <a:rPr lang="en-GB" sz="1969" dirty="0">
                <a:latin typeface="Arial" panose="020B0604020202020204" pitchFamily="34" charset="0"/>
                <a:cs typeface="Arial" panose="020B0604020202020204" pitchFamily="34" charset="0"/>
              </a:rPr>
              <a:t> (range:39-64 </a:t>
            </a:r>
            <a:r>
              <a:rPr lang="en-GB" sz="1969" dirty="0" err="1">
                <a:latin typeface="Arial" panose="020B0604020202020204" pitchFamily="34" charset="0"/>
                <a:cs typeface="Arial" panose="020B0604020202020204" pitchFamily="34" charset="0"/>
              </a:rPr>
              <a:t>GyE</a:t>
            </a:r>
            <a:r>
              <a:rPr lang="en-GB" sz="1969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196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67B0F70-5817-0411-809D-6A7A24C524F9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E27CC65-A111-6ED7-4819-50A358F2BD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7" name="Titolo 1">
            <a:extLst>
              <a:ext uri="{FF2B5EF4-FFF2-40B4-BE49-F238E27FC236}">
                <a16:creationId xmlns:a16="http://schemas.microsoft.com/office/drawing/2014/main" id="{850E9016-BD82-E870-46E8-B22248F39EEE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5053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0C43814F-219A-E347-96D7-9E1C510EE62C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BFC5E0-6E10-4244-ABBA-563486DDE281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E9F870-D893-F544-922C-BCFF4CDBB941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9BC251-5BC0-F341-8EEF-BF1CBA69661F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866CC5-8804-8444-80D4-7DF2FABC4184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01DE8F-2547-2E48-9386-E0E005E5AFA2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5E3EE4-5955-C942-89DE-1A4659AF79CF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la 7">
            <a:extLst>
              <a:ext uri="{FF2B5EF4-FFF2-40B4-BE49-F238E27FC236}">
                <a16:creationId xmlns:a16="http://schemas.microsoft.com/office/drawing/2014/main" id="{539043E6-4467-8ADE-F3A0-9F49A74EB0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574879"/>
              </p:ext>
            </p:extLst>
          </p:nvPr>
        </p:nvGraphicFramePr>
        <p:xfrm>
          <a:off x="801629" y="2229909"/>
          <a:ext cx="5312569" cy="2849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688">
                  <a:extLst>
                    <a:ext uri="{9D8B030D-6E8A-4147-A177-3AD203B41FA5}">
                      <a16:colId xmlns:a16="http://schemas.microsoft.com/office/drawing/2014/main" val="1457298632"/>
                    </a:ext>
                  </a:extLst>
                </a:gridCol>
                <a:gridCol w="559559">
                  <a:extLst>
                    <a:ext uri="{9D8B030D-6E8A-4147-A177-3AD203B41FA5}">
                      <a16:colId xmlns:a16="http://schemas.microsoft.com/office/drawing/2014/main" val="1618825396"/>
                    </a:ext>
                  </a:extLst>
                </a:gridCol>
                <a:gridCol w="1692322">
                  <a:extLst>
                    <a:ext uri="{9D8B030D-6E8A-4147-A177-3AD203B41FA5}">
                      <a16:colId xmlns:a16="http://schemas.microsoft.com/office/drawing/2014/main" val="41719876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it-IT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Characteristics</a:t>
                      </a:r>
                      <a:endParaRPr lang="it-IT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07629"/>
                  </a:ext>
                </a:extLst>
              </a:tr>
              <a:tr h="2484139">
                <a:tc>
                  <a:txBody>
                    <a:bodyPr/>
                    <a:lstStyle/>
                    <a:p>
                      <a:r>
                        <a:rPr lang="it-IT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Histotype</a:t>
                      </a:r>
                      <a:endParaRPr lang="it-IT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grade </a:t>
                      </a:r>
                      <a:r>
                        <a:rPr lang="it-IT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serous</a:t>
                      </a:r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Mucinous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Endometrioid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Clear </a:t>
                      </a:r>
                      <a:r>
                        <a:rPr lang="it-IT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Mixed </a:t>
                      </a:r>
                      <a:r>
                        <a:rPr lang="it-IT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mullerian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Undifferentiated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42.3%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11.5%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7.7%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3.8%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19.2%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3.8%</a:t>
                      </a:r>
                    </a:p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11.5%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768575"/>
                  </a:ext>
                </a:extLst>
              </a:tr>
            </a:tbl>
          </a:graphicData>
        </a:graphic>
      </p:graphicFrame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123DDC50-3F48-04DB-C786-A2A0582A12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046811"/>
              </p:ext>
            </p:extLst>
          </p:nvPr>
        </p:nvGraphicFramePr>
        <p:xfrm>
          <a:off x="6906920" y="2238450"/>
          <a:ext cx="4788252" cy="2849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8328">
                  <a:extLst>
                    <a:ext uri="{9D8B030D-6E8A-4147-A177-3AD203B41FA5}">
                      <a16:colId xmlns:a16="http://schemas.microsoft.com/office/drawing/2014/main" val="1457298632"/>
                    </a:ext>
                  </a:extLst>
                </a:gridCol>
                <a:gridCol w="1389924">
                  <a:extLst>
                    <a:ext uri="{9D8B030D-6E8A-4147-A177-3AD203B41FA5}">
                      <a16:colId xmlns:a16="http://schemas.microsoft.com/office/drawing/2014/main" val="1618825396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it-IT" sz="18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Characteristics</a:t>
                      </a:r>
                      <a:endParaRPr lang="it-IT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(%)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07629"/>
                  </a:ext>
                </a:extLst>
              </a:tr>
              <a:tr h="2484139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of lesion(s)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 node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Parenchyma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Abdominal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Pelvic</a:t>
                      </a:r>
                    </a:p>
                    <a:p>
                      <a:pPr marL="742950" lvl="1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800" dirty="0"/>
                        <a:t>15 (41.7%)</a:t>
                      </a:r>
                    </a:p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en-US" sz="1800" dirty="0"/>
                        <a:t>21 (58.3%) </a:t>
                      </a:r>
                    </a:p>
                    <a:p>
                      <a:pPr algn="ctr"/>
                      <a:r>
                        <a:rPr lang="en-US" sz="1800" dirty="0"/>
                        <a:t>14</a:t>
                      </a:r>
                    </a:p>
                    <a:p>
                      <a:pPr algn="ctr"/>
                      <a:r>
                        <a:rPr lang="en-US" sz="1800" dirty="0"/>
                        <a:t>5</a:t>
                      </a:r>
                    </a:p>
                    <a:p>
                      <a:pPr algn="ctr"/>
                      <a:r>
                        <a:rPr lang="en-US" sz="1800" dirty="0"/>
                        <a:t>2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768575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781800B4-CC37-E40D-B20D-21798B231ACA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AC351BE-FECF-D5B1-3978-3D1305AC2B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010A9170-164E-3C8B-7851-8BA94118A67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1347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495A6B2-FC53-9D4C-A341-E190D75FED90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BCCD98-B16A-E347-9695-873045584FF7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686A17-1E78-794E-B795-A2D679A4D7CB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C923A7-5092-8B46-A1E7-62CE239B877F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9FA3BB-31CB-9749-A14B-50F8AE4FA6EF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C43199-592F-8A4B-A95B-A65CAE7D549C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D07C42-11B1-F544-9AD5-85B720C8BF89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656214" y="1067266"/>
            <a:ext cx="11038958" cy="631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15 lesions 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41%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achieved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CR within 12 months</a:t>
            </a:r>
          </a:p>
          <a:p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OR rate </a:t>
            </a:r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 97%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5E10A76-BCDC-8A23-4962-80FC0C307DD4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877777B-C245-1C04-9615-17F78A2070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F466B440-CA94-D378-6EC4-6391745EF4C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0739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5C56D07-895A-BB4B-912D-B0858476C6BC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491CC5-BFCC-914F-BDAC-F834EE29F094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4A3BF6-7A98-8B4F-B86B-BF1B66A2696F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558B98-68E9-5C40-8549-8C237D76F76D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F9EB78-EE54-3442-B7ED-28DCB54D80F0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F778C8-33E7-D948-8C1D-F9F936694470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C5CFBD-3279-E341-8DDF-B64B1EE29BFA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656214" y="1067266"/>
            <a:ext cx="11038958" cy="631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15 lesions 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41%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achieved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CR within 12 months</a:t>
            </a:r>
          </a:p>
          <a:p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OR rate </a:t>
            </a:r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 97%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5E10A76-BCDC-8A23-4962-80FC0C307DD4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877777B-C245-1C04-9615-17F78A2070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F466B440-CA94-D378-6EC4-6391745EF4C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D0E6AFE-F7A1-38F6-C678-645CC48FE50A}"/>
              </a:ext>
            </a:extLst>
          </p:cNvPr>
          <p:cNvSpPr txBox="1"/>
          <p:nvPr/>
        </p:nvSpPr>
        <p:spPr>
          <a:xfrm>
            <a:off x="7704666" y="1826267"/>
            <a:ext cx="4182533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r"/>
            <a:r>
              <a:rPr 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Macchia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G et al .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Oncologist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. 2020</a:t>
            </a:r>
          </a:p>
          <a:p>
            <a:pPr algn="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OR rate: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89%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67537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4EE2B462-A891-9B49-A86D-2EC86B709896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65D1F9-98D3-0544-A4E6-6F2CA5AF9994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3C7FD1-AA69-3D44-AFB4-EC268AF12997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539612-31F6-524F-8525-6C4052462BAA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A88A75-6EF1-F748-8AF6-901C39D2FEF6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8FEC27-A79B-654A-9689-01FE3B12634C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DC5D5A-D26F-5A49-9D72-DF85ACD0E54B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32BD3E8-F54E-A68C-F3E7-4EFB787574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656214" y="1067266"/>
            <a:ext cx="11038958" cy="631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15 lesions 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41%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achieved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CR within 12 months</a:t>
            </a:r>
          </a:p>
          <a:p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OR rate </a:t>
            </a:r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 97%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None/>
            </a:pP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F335518-AE1C-3141-A845-D3EE0E47BFE3}"/>
              </a:ext>
            </a:extLst>
          </p:cNvPr>
          <p:cNvSpPr txBox="1"/>
          <p:nvPr/>
        </p:nvSpPr>
        <p:spPr>
          <a:xfrm>
            <a:off x="7429318" y="2674651"/>
            <a:ext cx="3831327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Dose per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&gt; 4.2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[RBE]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OR: 7,27% CI: 1,72-37,54, p=0.01)</a:t>
            </a:r>
          </a:p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828405F6-ED00-5E31-862C-8A89FEFF2969}"/>
              </a:ext>
            </a:extLst>
          </p:cNvPr>
          <p:cNvSpPr/>
          <p:nvPr/>
        </p:nvSpPr>
        <p:spPr>
          <a:xfrm>
            <a:off x="7429318" y="3684760"/>
            <a:ext cx="4265854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Total dose &gt; 52,8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[RBE]</a:t>
            </a: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OR: 6,88% CI: 1,67-33,93, p=0.01)</a:t>
            </a:r>
          </a:p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2C29B64-702C-14CB-BB8B-A92C782C1F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32" y="2527813"/>
            <a:ext cx="3134184" cy="313418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DCCCD0A9-1E9B-0C69-028F-31E1ED8937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594" y="2525509"/>
            <a:ext cx="3026122" cy="302612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369FCCC-C201-C665-466A-44CF16A54413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714F2F74-FB2D-A00E-0433-403321AB1CBA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F581E6-7B65-9347-9863-9BF5B829F3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26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49A94-36B7-462F-A069-1BB02ADCB017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DB49E201-B24C-4A6F-BAC1-1D07CA3A128B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7F6F6A9B-D1FD-412A-A6C9-7432A079D127}"/>
              </a:ext>
            </a:extLst>
          </p:cNvPr>
          <p:cNvSpPr txBox="1"/>
          <p:nvPr/>
        </p:nvSpPr>
        <p:spPr>
          <a:xfrm>
            <a:off x="8922659" y="5052071"/>
            <a:ext cx="333891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 A.E. et al, Cancer, 1998</a:t>
            </a:r>
          </a:p>
          <a:p>
            <a:pPr algn="l"/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McLaughlin C.C et </a:t>
            </a:r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al,Cancer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2005</a:t>
            </a:r>
          </a:p>
          <a:p>
            <a:pPr algn="l"/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Mallone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 et al,  Eur J Cancer. 2012</a:t>
            </a:r>
            <a:endParaRPr lang="en-US" sz="1400" b="1" dirty="0">
              <a:solidFill>
                <a:srgbClr val="3232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847FDC9-D834-49A9-8331-EE6EF5D41426}"/>
              </a:ext>
            </a:extLst>
          </p:cNvPr>
          <p:cNvSpPr txBox="1"/>
          <p:nvPr/>
        </p:nvSpPr>
        <p:spPr>
          <a:xfrm>
            <a:off x="732810" y="1067265"/>
            <a:ext cx="11273262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Epidemiology</a:t>
            </a:r>
            <a:endParaRPr lang="en-US" sz="3200" spc="-50" dirty="0">
              <a:solidFill>
                <a:srgbClr val="1A366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National Cancer Data Base Report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report on 84.836  cases (1985-1994)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b="0" i="0" dirty="0">
                <a:solidFill>
                  <a:srgbClr val="2E2E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91.2% cutaneous,  5.2% ocular, </a:t>
            </a:r>
            <a:r>
              <a:rPr lang="en-US" b="1" i="0" dirty="0">
                <a:solidFill>
                  <a:srgbClr val="2E2E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1.3% mucosal ,</a:t>
            </a:r>
            <a:r>
              <a:rPr lang="en-US" b="0" i="0" dirty="0">
                <a:solidFill>
                  <a:srgbClr val="2E2E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2.2% unknown origin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NexusSerif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/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7699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BC5F31A-52CA-AD45-8583-8AEB3CBA1DFC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A600D9-763B-9142-988B-80722F462757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DBFD07-D5C0-4B4F-AFDC-03BE6A3085DE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19CE11-6FD5-8547-9636-BBAD4BEB49AB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329393-9C25-0745-8B4A-C0EA6AA4743D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EB25C8-01E6-9141-A79C-C9D5E6C2954D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1E34CE-32EF-3145-BDF2-67D8EB6D877F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5562599" y="1968500"/>
            <a:ext cx="6162157" cy="73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After a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follow-up of 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12.45 </a:t>
            </a:r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 (3-193 </a:t>
            </a:r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E69697C-7E82-6E9B-8EB0-6F618053DA57}"/>
              </a:ext>
            </a:extLst>
          </p:cNvPr>
          <p:cNvSpPr txBox="1"/>
          <p:nvPr/>
        </p:nvSpPr>
        <p:spPr>
          <a:xfrm>
            <a:off x="6125313" y="2960003"/>
            <a:ext cx="4695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year LC: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92%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(95% CI: 82%- 100%)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2- year LC: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83%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(95% CI: 65%-100%) 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A5DF0B73-F392-EC78-99C8-269E718E74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93" y="1756749"/>
            <a:ext cx="4572000" cy="4572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0FB6131-3CE9-E2D4-07C6-1058A55FCCD8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63E65F-9084-A8E6-B00B-4A340D38AF10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43277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77A0F94-2AC3-EC4B-8F2E-8A3B32BF4C20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41ACBE-0517-8C43-9E73-B5002780CDD3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FB77A1-9144-D54A-85CD-A3C08CAA79CC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8C9C51-44C2-C942-9270-21AAF794F73A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55B2D5-A58E-6C4E-AE74-849A206521D0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066B82-F192-DD42-887C-87074364912B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FAE6C2-C0A3-E14C-AE5C-DFD071E245D3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5562599" y="1968500"/>
            <a:ext cx="6162157" cy="73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After a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follow-up of 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12.45 </a:t>
            </a:r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 (3-193 </a:t>
            </a:r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E69697C-7E82-6E9B-8EB0-6F618053DA57}"/>
              </a:ext>
            </a:extLst>
          </p:cNvPr>
          <p:cNvSpPr txBox="1"/>
          <p:nvPr/>
        </p:nvSpPr>
        <p:spPr>
          <a:xfrm>
            <a:off x="6125313" y="2960003"/>
            <a:ext cx="4695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year LC: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92%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(95% CI: 82%- 100%)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2- year LC: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83%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(95% CI: 65%-100%) 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A5DF0B73-F392-EC78-99C8-269E718E74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93" y="1756749"/>
            <a:ext cx="4572000" cy="4572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0FB6131-3CE9-E2D4-07C6-1058A55FCCD8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63E65F-9084-A8E6-B00B-4A340D38AF10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1E66C3F-1ADF-D069-AC92-3EB75A0AE360}"/>
              </a:ext>
            </a:extLst>
          </p:cNvPr>
          <p:cNvSpPr txBox="1"/>
          <p:nvPr/>
        </p:nvSpPr>
        <p:spPr>
          <a:xfrm>
            <a:off x="6096000" y="3861237"/>
            <a:ext cx="4262960" cy="64633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r"/>
            <a:r>
              <a:rPr 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Macchia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 G et al . 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Oncologist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. 2020</a:t>
            </a:r>
          </a:p>
          <a:p>
            <a:pPr algn="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2-y LC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81.9%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74869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238DC9A-2BD5-AF48-B05F-84F0AE83D23E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4861EF-982B-6646-AEE7-AFEFB0FB8911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073D86-448F-1348-9EB8-690D1B66C90A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A37883-3A58-9E47-9B7D-A8707CA2CE0C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8AD34-C2DD-3B48-8207-14753415A6BE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54EDB7-B4D5-2044-99FE-4FFE35DD698F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3294F9-6F3A-7E4D-BDD9-2C36944F7CA8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5562599" y="1968500"/>
            <a:ext cx="6162157" cy="73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After a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follow-up of 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12.45 </a:t>
            </a:r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 (3-193 </a:t>
            </a:r>
            <a:r>
              <a:rPr lang="it-IT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E69697C-7E82-6E9B-8EB0-6F618053DA57}"/>
              </a:ext>
            </a:extLst>
          </p:cNvPr>
          <p:cNvSpPr txBox="1"/>
          <p:nvPr/>
        </p:nvSpPr>
        <p:spPr>
          <a:xfrm>
            <a:off x="6125313" y="2960003"/>
            <a:ext cx="4695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year LC: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92%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(95% CI: 82%- 100%)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2- year LC: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83%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(95% CI: 65%-100%) 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EE44FA5-5DB5-FD83-3A36-99D426A6CC3A}"/>
              </a:ext>
            </a:extLst>
          </p:cNvPr>
          <p:cNvSpPr txBox="1"/>
          <p:nvPr/>
        </p:nvSpPr>
        <p:spPr>
          <a:xfrm>
            <a:off x="5761918" y="4049713"/>
            <a:ext cx="5059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Prognostic factors (adjusted for RBM):</a:t>
            </a:r>
          </a:p>
          <a:p>
            <a:pPr marL="285759" indent="-285759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 (p=0.69)</a:t>
            </a:r>
          </a:p>
          <a:p>
            <a:pPr marL="285759" indent="-285759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Dose per fraction (p=0.30)</a:t>
            </a:r>
          </a:p>
          <a:p>
            <a:pPr marL="285759" indent="-285759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Total dose ( p=0.63)</a:t>
            </a:r>
          </a:p>
          <a:p>
            <a:pPr marL="285759" indent="-285759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Tumor site (p=0.93)</a:t>
            </a:r>
            <a:endParaRPr lang="it-IT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DAC67B9-FDB5-1450-E06F-421DEC27F9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93" y="1756749"/>
            <a:ext cx="4572000" cy="4572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A0817B5-89C4-9630-CB7F-73EB446B9E2E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C9049E48-8EE9-83B0-80D3-6C1163704FF6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5832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45242CE-57D0-DA47-B673-47703018B2F4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0C4515-C4CB-044B-B1BA-B5EA9EE34E93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18CB5E-4962-E744-BF6A-2900F0D3E64E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FF20B6-DA69-434A-B9A0-00129630F6DB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BEA8D1-FEB5-6B41-98EA-893FA81008CD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05986A-8AEC-DD43-A4BF-1B0364F51049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55E61D-09DC-3645-A088-AD2075AC002E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93" y="1756749"/>
            <a:ext cx="4572000" cy="457200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DEA7ABD6-7F36-00DA-2EF9-C2AA5D6724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396" y="1756749"/>
            <a:ext cx="4572000" cy="4572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812E474-7D03-6B2A-BFBE-9029588E8A50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87A821AA-7CDD-2CA9-F7FE-604187EB8AB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3491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640EBB8-6BAD-804F-A511-275165013A79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3E897E-6DE4-404C-840D-F295E7C672FA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71A897-16D2-0940-8F99-7E927BD30F5A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34B687-927B-A144-A73B-0E9146A4DA1C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70FAB9-C534-5E47-8624-38F13C52D64F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BDB858-2643-AB4E-9085-E2DE59189D2D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A38CCB-E62A-9146-A152-3DAA26B4FA9B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39584E2-BD92-4256-45B3-C964B2EFA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1839650"/>
            <a:ext cx="4394200" cy="43942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9A8C9B6-016C-2417-9B8D-69CC888D36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706" y="1843768"/>
            <a:ext cx="4394200" cy="43942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D54BD69-7D17-3064-9FA0-97C5B10599EF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7CA24D42-CE24-0BFA-2C0C-B130E63D5E57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078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E5AF67A-0A4B-D147-99DB-4D93D3679FB5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BDFC26-7CC8-5447-9842-9C1E4BEE9A92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66A1D1-3A3B-4944-A750-A9FCD828A8B4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6AA058-8E1F-724D-A04B-858E0CA1709B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742D1E-6DA7-474C-851C-0E91C2CC6309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930418-D43E-D74D-B719-110C3AD91EA4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5D06FE-CF43-324B-B1FC-BE5E2D5DBB90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685799" y="2010990"/>
            <a:ext cx="11024881" cy="2180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Only one case of G3 EORTC/RTOG enterocolitis in the acute and late phases was observed. </a:t>
            </a:r>
          </a:p>
          <a:p>
            <a:pPr algn="just"/>
            <a:r>
              <a:rPr lang="en-US" alt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No G≥3 toxicities were recorded in re-irradiated patients.</a:t>
            </a:r>
          </a:p>
          <a:p>
            <a:pPr algn="just"/>
            <a:r>
              <a:rPr lang="en-US" alt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4 patients received PARP-</a:t>
            </a:r>
            <a:r>
              <a:rPr lang="en-US" altLang="en-US" sz="1800" dirty="0" err="1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1800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and 6 anti-VEGF (before and/or after CIRT), which seemed not to exacerbate the risk of severe toxicities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31AA28D-2CDF-679D-7626-4383B202EC3A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34D6D9F-31CF-28F7-1EDF-C1BE24BBA2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85E214F4-E451-1A7A-8269-BCF5C5F5C52E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4506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ED70306-4193-B747-BE01-9CA3712260F4}"/>
              </a:ext>
            </a:extLst>
          </p:cNvPr>
          <p:cNvSpPr txBox="1"/>
          <p:nvPr/>
        </p:nvSpPr>
        <p:spPr>
          <a:xfrm rot="19060182">
            <a:off x="-4759121" y="989351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4987EB-F4FF-EF47-A9E1-28677670F1A6}"/>
              </a:ext>
            </a:extLst>
          </p:cNvPr>
          <p:cNvSpPr txBox="1"/>
          <p:nvPr/>
        </p:nvSpPr>
        <p:spPr>
          <a:xfrm rot="19060182">
            <a:off x="-2865728" y="115727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6723C8-57F2-0D41-8D0C-6A5CD55CE958}"/>
              </a:ext>
            </a:extLst>
          </p:cNvPr>
          <p:cNvSpPr txBox="1"/>
          <p:nvPr/>
        </p:nvSpPr>
        <p:spPr>
          <a:xfrm rot="19060182">
            <a:off x="-1458787" y="1699929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648384-BF36-A645-A2A1-480763FCF363}"/>
              </a:ext>
            </a:extLst>
          </p:cNvPr>
          <p:cNvSpPr txBox="1"/>
          <p:nvPr/>
        </p:nvSpPr>
        <p:spPr>
          <a:xfrm rot="19060182">
            <a:off x="-270816" y="250209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89A23C-EC9E-EC4E-8B26-A4CA500C1F70}"/>
              </a:ext>
            </a:extLst>
          </p:cNvPr>
          <p:cNvSpPr txBox="1"/>
          <p:nvPr/>
        </p:nvSpPr>
        <p:spPr>
          <a:xfrm rot="19060182">
            <a:off x="2102626" y="2306978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CEB048-CE9C-E647-88C1-80EC3712E29C}"/>
              </a:ext>
            </a:extLst>
          </p:cNvPr>
          <p:cNvSpPr txBox="1"/>
          <p:nvPr/>
        </p:nvSpPr>
        <p:spPr>
          <a:xfrm rot="19060182">
            <a:off x="4373683" y="2486836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D5EA4F-CFC4-B84F-B962-0155E8F2543C}"/>
              </a:ext>
            </a:extLst>
          </p:cNvPr>
          <p:cNvSpPr txBox="1"/>
          <p:nvPr/>
        </p:nvSpPr>
        <p:spPr>
          <a:xfrm rot="19060182">
            <a:off x="7674017" y="2088622"/>
            <a:ext cx="109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Copyright Amelia Barcellini CNAO Copyright Amelia Barcellini CNAO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CF637467-AE3C-7359-2790-5A3842F04B7E}"/>
              </a:ext>
            </a:extLst>
          </p:cNvPr>
          <p:cNvSpPr txBox="1">
            <a:spLocks/>
          </p:cNvSpPr>
          <p:nvPr/>
        </p:nvSpPr>
        <p:spPr>
          <a:xfrm>
            <a:off x="685799" y="2010990"/>
            <a:ext cx="11024881" cy="2180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en-U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Only one case of G3 EORTC/RTOG enterocolitis in the acute and late phases was observed. </a:t>
            </a:r>
          </a:p>
          <a:p>
            <a:pPr algn="just"/>
            <a:r>
              <a:rPr lang="en-US" altLang="en-U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No G≥3 toxicities were recorded in re-irradiated patients.</a:t>
            </a:r>
          </a:p>
          <a:p>
            <a:pPr algn="just"/>
            <a:r>
              <a:rPr lang="en-US" altLang="en-U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4 patients received PARP-</a:t>
            </a:r>
            <a:r>
              <a:rPr lang="en-US" altLang="en-US" sz="1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and 6 anti-VEGF (before and/or after CIRT), which seemed not to exacerbate the risk of severe toxicities</a:t>
            </a:r>
            <a:endParaRPr lang="it-IT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31AA28D-2CDF-679D-7626-4383B202EC3A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34D6D9F-31CF-28F7-1EDF-C1BE24BBA2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85E214F4-E451-1A7A-8269-BCF5C5F5C52E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3AB30F1-063D-DD67-61C0-B89EE6BEED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7407" y="21336"/>
            <a:ext cx="4319593" cy="662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2288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94;p2">
            <a:extLst>
              <a:ext uri="{FF2B5EF4-FFF2-40B4-BE49-F238E27FC236}">
                <a16:creationId xmlns:a16="http://schemas.microsoft.com/office/drawing/2014/main" id="{41785F1C-D64A-FED7-67BA-44578109099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47133" t="28000" r="38736" b="16904"/>
          <a:stretch/>
        </p:blipFill>
        <p:spPr>
          <a:xfrm>
            <a:off x="215407" y="1796143"/>
            <a:ext cx="2212108" cy="44416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881F1AB-F25D-8A25-FB23-CF330A6D22D9}"/>
              </a:ext>
            </a:extLst>
          </p:cNvPr>
          <p:cNvSpPr txBox="1">
            <a:spLocks/>
          </p:cNvSpPr>
          <p:nvPr/>
        </p:nvSpPr>
        <p:spPr>
          <a:xfrm>
            <a:off x="5435599" y="2247900"/>
            <a:ext cx="6724109" cy="3767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Repair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Pathway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Choice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81318F3-F1BD-1F04-8D21-03E3B6B40A5C}"/>
              </a:ext>
            </a:extLst>
          </p:cNvPr>
          <p:cNvSpPr txBox="1"/>
          <p:nvPr/>
        </p:nvSpPr>
        <p:spPr>
          <a:xfrm>
            <a:off x="1188720" y="5143500"/>
            <a:ext cx="110032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b="1" i="1"/>
            </a:lvl1pPr>
          </a:lstStyle>
          <a:p>
            <a:pPr algn="r"/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Tinganelli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W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(Basel). 2020 </a:t>
            </a:r>
          </a:p>
          <a:p>
            <a:pPr algn="r"/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Barcellini A,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Charalampopoulou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A Life (Basel), 2022 </a:t>
            </a:r>
            <a:endParaRPr lang="en-US" sz="14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C798235-A59E-7410-5E8A-416F4C2A5FE9}"/>
              </a:ext>
            </a:extLst>
          </p:cNvPr>
          <p:cNvSpPr txBox="1"/>
          <p:nvPr/>
        </p:nvSpPr>
        <p:spPr>
          <a:xfrm>
            <a:off x="3886496" y="2690336"/>
            <a:ext cx="833848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9" indent="-285759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two main DNA DSB repair pathways are non-homologous end joining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NHEJ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and homologous recombination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), the latter only active in S and G2-phases of the cell cycle</a:t>
            </a:r>
          </a:p>
          <a:p>
            <a:pPr marL="285759" indent="-285759" algn="just"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9" indent="-285759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increased usage of HR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has been observed after exposure to CIRT</a:t>
            </a:r>
          </a:p>
          <a:p>
            <a:pPr marL="285759" indent="-285759" algn="just"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0A2EBEC-94F4-12D3-E5BD-C92D0809DB57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64A951B-FAD6-1FC7-62B7-53C6D2BE68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C32B02B9-49F2-BF8D-E90B-D43C655D9DA6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9618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26869DBD-C909-6ED9-A2B6-A631BFB7A4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17E7E4B-00EE-3F28-4837-7F46E1F9CCEC}"/>
              </a:ext>
            </a:extLst>
          </p:cNvPr>
          <p:cNvSpPr txBox="1"/>
          <p:nvPr/>
        </p:nvSpPr>
        <p:spPr>
          <a:xfrm>
            <a:off x="8208335" y="5536518"/>
            <a:ext cx="39836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b="1" i="1"/>
            </a:lvl1pPr>
          </a:lstStyle>
          <a:p>
            <a:pPr algn="r"/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Gerelchuluun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A. </a:t>
            </a:r>
            <a:r>
              <a:rPr lang="en-US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Radiat</a:t>
            </a:r>
            <a:r>
              <a:rPr lang="en-US" sz="1400" i="0" dirty="0">
                <a:latin typeface="Arial" panose="020B0604020202020204" pitchFamily="34" charset="0"/>
                <a:cs typeface="Arial" panose="020B0604020202020204" pitchFamily="34" charset="0"/>
              </a:rPr>
              <a:t> Res. 2015 </a:t>
            </a:r>
          </a:p>
          <a:p>
            <a:pPr algn="r"/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25DD2F2-9D9A-A0BA-5AB0-CD9238ACBFCF}"/>
              </a:ext>
            </a:extLst>
          </p:cNvPr>
          <p:cNvSpPr txBox="1"/>
          <p:nvPr/>
        </p:nvSpPr>
        <p:spPr>
          <a:xfrm>
            <a:off x="3933443" y="2200248"/>
            <a:ext cx="787844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9" indent="-285759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wild-type cells were most resistant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followed by the HR-deficient irs1, NHEJ-deficient XR1, HR-deficient irs1SF and NHEJ-deficient V3 cells to all radiation types examined </a:t>
            </a:r>
          </a:p>
          <a:p>
            <a:pPr marL="285759" indent="-285759"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9" indent="-285759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cells responded to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γ rays and proton beams in a nearly identical manner</a:t>
            </a:r>
          </a:p>
          <a:p>
            <a:pPr marL="285759" indent="-285759">
              <a:buFont typeface="Wingdings" panose="05000000000000000000" pitchFamily="2" charset="2"/>
              <a:buChar char="ü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9" indent="-285759"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The wild-type and HR-deficient cell lines were more strongly sensitized to C ions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than the NHEJ-deficient cell lines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B282848-3E68-83C6-66C7-78FDE22618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826"/>
          <a:stretch/>
        </p:blipFill>
        <p:spPr>
          <a:xfrm>
            <a:off x="9992" y="1823831"/>
            <a:ext cx="3348849" cy="503451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F22E11E-6640-C813-16BD-6DCE89E4B0AB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5C2AC9FF-D6A1-3AAD-C7D1-C1AE491C249D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6506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881F1AB-F25D-8A25-FB23-CF330A6D22D9}"/>
              </a:ext>
            </a:extLst>
          </p:cNvPr>
          <p:cNvSpPr txBox="1">
            <a:spLocks/>
          </p:cNvSpPr>
          <p:nvPr/>
        </p:nvSpPr>
        <p:spPr>
          <a:xfrm>
            <a:off x="5435599" y="2247900"/>
            <a:ext cx="6724109" cy="3767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Repair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Pathway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Choice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81318F3-F1BD-1F04-8D21-03E3B6B40A5C}"/>
              </a:ext>
            </a:extLst>
          </p:cNvPr>
          <p:cNvSpPr txBox="1"/>
          <p:nvPr/>
        </p:nvSpPr>
        <p:spPr>
          <a:xfrm>
            <a:off x="1188720" y="5280565"/>
            <a:ext cx="1100328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b="1" i="1"/>
            </a:lvl1pPr>
          </a:lstStyle>
          <a:p>
            <a:pPr algn="r"/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Iliakis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G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(Basel). 2019 </a:t>
            </a:r>
          </a:p>
          <a:p>
            <a:pPr algn="r"/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Tinganelli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W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Cancers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(Basel). 2020 </a:t>
            </a:r>
          </a:p>
          <a:p>
            <a:pPr algn="r"/>
            <a:endParaRPr lang="en-US" sz="14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C798235-A59E-7410-5E8A-416F4C2A5FE9}"/>
              </a:ext>
            </a:extLst>
          </p:cNvPr>
          <p:cNvSpPr txBox="1"/>
          <p:nvPr/>
        </p:nvSpPr>
        <p:spPr>
          <a:xfrm>
            <a:off x="3886496" y="2690336"/>
            <a:ext cx="800070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9" indent="-285759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DSB due to 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high LET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triggers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alternative, error-prone DNA damage repair pathways</a:t>
            </a:r>
          </a:p>
          <a:p>
            <a:pPr algn="just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9" indent="-285759" algn="just"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alternative NHEJ: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DNA break resection followed by microhomology-mediated recombination (intrinsically error-prone, formation of translocations)</a:t>
            </a:r>
          </a:p>
          <a:p>
            <a:pPr marL="285759" indent="-285759" algn="just"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9" indent="-285759" algn="just"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Resection in G1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increase with LET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↑↑ for 100 keV/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0A2EBEC-94F4-12D3-E5BD-C92D0809DB57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Which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64A951B-FAD6-1FC7-62B7-53C6D2BE68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C32B02B9-49F2-BF8D-E90B-D43C655D9DA6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0DDF57A-456E-D96E-274B-E7EDCEFD1F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18"/>
          <a:stretch/>
        </p:blipFill>
        <p:spPr>
          <a:xfrm>
            <a:off x="-1" y="1874389"/>
            <a:ext cx="3362133" cy="440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12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C506-6DD7-4A8E-BE23-15E89736E272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847FDC9-D834-49A9-8331-EE6EF5D41426}"/>
              </a:ext>
            </a:extLst>
          </p:cNvPr>
          <p:cNvSpPr txBox="1"/>
          <p:nvPr/>
        </p:nvSpPr>
        <p:spPr>
          <a:xfrm>
            <a:off x="732810" y="1067265"/>
            <a:ext cx="11273262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Epidemiology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National Cancer Data Base Report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report on 84.836  cases (1985-1994)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b="0" i="0" dirty="0">
                <a:solidFill>
                  <a:srgbClr val="2E2E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91.2% cutaneous,  5.2% ocular, </a:t>
            </a:r>
            <a:r>
              <a:rPr lang="en-US" b="1" i="0" dirty="0">
                <a:solidFill>
                  <a:srgbClr val="2E2E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1.3% mucosal ,</a:t>
            </a:r>
            <a:r>
              <a:rPr lang="en-US" b="0" i="0" dirty="0">
                <a:solidFill>
                  <a:srgbClr val="2E2E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2.2% unknown origin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Incidence rate for mucosal melanomas is similar around the world estimated at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2.2 cases per million per year in USA and  2.6 cases per million per year in Europe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/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72C75203-D8B8-BC02-64BC-975CAFEFAC89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5481F35-967B-C7F4-6325-A0A5188BFC33}"/>
              </a:ext>
            </a:extLst>
          </p:cNvPr>
          <p:cNvSpPr txBox="1"/>
          <p:nvPr/>
        </p:nvSpPr>
        <p:spPr>
          <a:xfrm>
            <a:off x="8922659" y="5052071"/>
            <a:ext cx="333891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 A.E. et al, Cancer, 1998</a:t>
            </a:r>
          </a:p>
          <a:p>
            <a:pPr algn="l"/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McLaughlin C.C et </a:t>
            </a:r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al,Cancer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2005</a:t>
            </a:r>
          </a:p>
          <a:p>
            <a:pPr algn="l"/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Mallone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 et al,  Eur J Cancer. 2012</a:t>
            </a:r>
            <a:endParaRPr lang="en-US" sz="1400" b="1" dirty="0">
              <a:solidFill>
                <a:srgbClr val="3232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10853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881F1AB-F25D-8A25-FB23-CF330A6D22D9}"/>
              </a:ext>
            </a:extLst>
          </p:cNvPr>
          <p:cNvSpPr txBox="1">
            <a:spLocks/>
          </p:cNvSpPr>
          <p:nvPr/>
        </p:nvSpPr>
        <p:spPr>
          <a:xfrm>
            <a:off x="5435599" y="2247900"/>
            <a:ext cx="6724109" cy="3767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Repair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Pathway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800" dirty="0" err="1">
                <a:latin typeface="Arial" panose="020B0604020202020204" pitchFamily="34" charset="0"/>
                <a:cs typeface="Arial" panose="020B0604020202020204" pitchFamily="34" charset="0"/>
              </a:rPr>
              <a:t>Choice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81318F3-F1BD-1F04-8D21-03E3B6B40A5C}"/>
              </a:ext>
            </a:extLst>
          </p:cNvPr>
          <p:cNvSpPr txBox="1"/>
          <p:nvPr/>
        </p:nvSpPr>
        <p:spPr>
          <a:xfrm>
            <a:off x="1188720" y="4888322"/>
            <a:ext cx="1100328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>
              <a:defRPr b="1" i="1"/>
            </a:lvl1pPr>
          </a:lstStyle>
          <a:p>
            <a:pPr algn="r"/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Fontana AO,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Radiother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2015</a:t>
            </a:r>
          </a:p>
          <a:p>
            <a:pPr algn="r"/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Grosse N et al Int J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Radiat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Biol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Phys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2014</a:t>
            </a:r>
          </a:p>
          <a:p>
            <a:pPr algn="r"/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Barcellini A, </a:t>
            </a:r>
            <a:r>
              <a:rPr lang="it-IT" sz="1400" i="0" dirty="0" err="1">
                <a:latin typeface="Arial" panose="020B0604020202020204" pitchFamily="34" charset="0"/>
                <a:cs typeface="Arial" panose="020B0604020202020204" pitchFamily="34" charset="0"/>
              </a:rPr>
              <a:t>Charalampopoulou</a:t>
            </a:r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A Life (Basel), 2022 </a:t>
            </a:r>
            <a:endParaRPr lang="en-US" sz="14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it-IT" sz="140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C798235-A59E-7410-5E8A-416F4C2A5FE9}"/>
              </a:ext>
            </a:extLst>
          </p:cNvPr>
          <p:cNvSpPr txBox="1"/>
          <p:nvPr/>
        </p:nvSpPr>
        <p:spPr>
          <a:xfrm>
            <a:off x="3886496" y="2690336"/>
            <a:ext cx="80007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9" indent="-285759" algn="just"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 large fraction of DSB due to CIRT is processed by NHEJ</a:t>
            </a:r>
          </a:p>
          <a:p>
            <a:pPr marL="285759" indent="-285759" algn="just">
              <a:buFont typeface="Wingdings" panose="05000000000000000000" pitchFamily="2" charset="2"/>
              <a:buChar char="ü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9" indent="-285759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increased usage of HR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has been observed after exposure to CIRT</a:t>
            </a:r>
          </a:p>
          <a:p>
            <a:pPr algn="just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9" indent="-285759" algn="just">
              <a:buFont typeface="Wingdings" panose="05000000000000000000" pitchFamily="2" charset="2"/>
              <a:buChar char="ü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Dose-dependent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with more breaks repairing by NHEJ at high dose when HR becomes saturated</a:t>
            </a:r>
          </a:p>
          <a:p>
            <a:pPr marL="285759" indent="-285759" algn="just">
              <a:buFont typeface="Wingdings" panose="05000000000000000000" pitchFamily="2" charset="2"/>
              <a:buChar char="ü"/>
            </a:pP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0A2EBEC-94F4-12D3-E5BD-C92D0809DB57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64A951B-FAD6-1FC7-62B7-53C6D2BE68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C32B02B9-49F2-BF8D-E90B-D43C655D9DA6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0DDF57A-456E-D96E-274B-E7EDCEFD1F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18"/>
          <a:stretch/>
        </p:blipFill>
        <p:spPr>
          <a:xfrm>
            <a:off x="-1" y="1874389"/>
            <a:ext cx="3362133" cy="440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2717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97747E77-8F3F-EFE3-D115-57480FAA5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654" y="2039122"/>
            <a:ext cx="6987139" cy="311912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B5A8035-3758-44B9-29BD-647E1713EE1D}"/>
              </a:ext>
            </a:extLst>
          </p:cNvPr>
          <p:cNvSpPr txBox="1"/>
          <p:nvPr/>
        </p:nvSpPr>
        <p:spPr>
          <a:xfrm>
            <a:off x="6095999" y="5143500"/>
            <a:ext cx="60937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Cancer Genome Atlas Research Network, Nature 2011</a:t>
            </a:r>
          </a:p>
          <a:p>
            <a:pPr algn="r"/>
            <a:r>
              <a:rPr lang="en-US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Konstantinopoulos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PA, et al. Cancer </a:t>
            </a:r>
            <a:r>
              <a:rPr lang="en-US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2015</a:t>
            </a:r>
            <a:r>
              <a:rPr 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1400" b="1" i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7F3D271-0622-EE85-B822-6F6A97F6111A}"/>
              </a:ext>
            </a:extLst>
          </p:cNvPr>
          <p:cNvSpPr txBox="1"/>
          <p:nvPr/>
        </p:nvSpPr>
        <p:spPr>
          <a:xfrm>
            <a:off x="-136761" y="1116069"/>
            <a:ext cx="118474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What role for CIRT?</a:t>
            </a:r>
          </a:p>
          <a:p>
            <a:pPr lvl="2" algn="just"/>
            <a:endParaRPr lang="en-US" sz="1600" dirty="0">
              <a:solidFill>
                <a:srgbClr val="2E2E2E"/>
              </a:solidFill>
              <a:latin typeface="NexusSerif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0F5529C-9C7C-8CD3-D29E-48658B06A8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C7777076-6506-E874-9F30-AB7CD2BB39F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402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0F5529C-9C7C-8CD3-D29E-48658B06A8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69" r="-215" b="76613"/>
          <a:stretch/>
        </p:blipFill>
        <p:spPr>
          <a:xfrm>
            <a:off x="3427407" y="5410224"/>
            <a:ext cx="4132854" cy="824448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C7777076-6506-E874-9F30-AB7CD2BB39F4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GB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Oligometastatic/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oligorecurrent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oligorefractory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ovarian cancer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What have we learned. Funny, cute corona bat 2020&quot; Art Board Print for Sale  by antiviralthread | Redbubble">
            <a:extLst>
              <a:ext uri="{FF2B5EF4-FFF2-40B4-BE49-F238E27FC236}">
                <a16:creationId xmlns:a16="http://schemas.microsoft.com/office/drawing/2014/main" id="{E8445A09-C386-3915-A5D5-9E41A92047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49" b="21917"/>
          <a:stretch/>
        </p:blipFill>
        <p:spPr bwMode="auto">
          <a:xfrm>
            <a:off x="3551274" y="1754369"/>
            <a:ext cx="4582632" cy="273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57707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00669AEF-2B4A-42FD-819F-12AD3DAF9856}"/>
              </a:ext>
            </a:extLst>
          </p:cNvPr>
          <p:cNvSpPr txBox="1">
            <a:spLocks/>
          </p:cNvSpPr>
          <p:nvPr/>
        </p:nvSpPr>
        <p:spPr>
          <a:xfrm>
            <a:off x="990600" y="1605280"/>
            <a:ext cx="10515600" cy="4185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530562-7A2A-15A7-D265-60E5F4B9AEA9}"/>
              </a:ext>
            </a:extLst>
          </p:cNvPr>
          <p:cNvSpPr txBox="1"/>
          <p:nvPr/>
        </p:nvSpPr>
        <p:spPr>
          <a:xfrm>
            <a:off x="582132" y="5916215"/>
            <a:ext cx="742418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895951A3-CF22-8896-034E-3A4E1C4A54A1}"/>
              </a:ext>
            </a:extLst>
          </p:cNvPr>
          <p:cNvSpPr txBox="1">
            <a:spLocks/>
          </p:cNvSpPr>
          <p:nvPr/>
        </p:nvSpPr>
        <p:spPr>
          <a:xfrm>
            <a:off x="0" y="212726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r>
              <a:rPr lang="en-US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09D05CE-3C5A-3FB8-B5A8-36499386F54E}"/>
              </a:ext>
            </a:extLst>
          </p:cNvPr>
          <p:cNvSpPr txBox="1"/>
          <p:nvPr/>
        </p:nvSpPr>
        <p:spPr>
          <a:xfrm>
            <a:off x="838200" y="1966593"/>
            <a:ext cx="798360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Hadrontherapy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appears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to be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safe, effective and feasible treatment method, which has shown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advantages over photon therapy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test the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combo approach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Preclinical studies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crucial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RCTs (maybe for ROC?) are unrealistic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development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clinical registries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might help to elucidate current uncertainties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National and International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multidisciplinary cooperation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of utmost importance to make a step forward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7706CEA4-68D4-040A-EB39-BD4A9092CC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1"/>
          <a:stretch/>
        </p:blipFill>
        <p:spPr bwMode="auto">
          <a:xfrm>
            <a:off x="8821806" y="2144090"/>
            <a:ext cx="3311117" cy="310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084503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dirty="0" err="1"/>
              <a:t>Gynae</a:t>
            </a:r>
            <a:r>
              <a:rPr lang="it-IT" sz="3200" dirty="0"/>
              <a:t> and Rare </a:t>
            </a:r>
            <a:r>
              <a:rPr lang="it-IT" sz="3200" dirty="0" err="1"/>
              <a:t>Indications</a:t>
            </a:r>
            <a:r>
              <a:rPr lang="it-IT" sz="3200" dirty="0"/>
              <a:t>:</a:t>
            </a:r>
            <a:br>
              <a:rPr lang="it-IT" sz="3200" dirty="0"/>
            </a:br>
            <a:r>
              <a:rPr lang="it-IT" sz="3200" dirty="0" err="1"/>
              <a:t>Gynaecological</a:t>
            </a:r>
            <a:r>
              <a:rPr lang="it-IT" sz="3200" dirty="0"/>
              <a:t> Melanoma and </a:t>
            </a:r>
            <a:r>
              <a:rPr lang="it-IT" sz="3200" dirty="0" err="1"/>
              <a:t>Oligomet</a:t>
            </a:r>
            <a:r>
              <a:rPr lang="it-IT" sz="3200" dirty="0"/>
              <a:t> </a:t>
            </a:r>
            <a:r>
              <a:rPr lang="it-IT" sz="3200" dirty="0" err="1"/>
              <a:t>Ovarian</a:t>
            </a:r>
            <a:r>
              <a:rPr lang="it-IT" sz="3200" dirty="0"/>
              <a:t> Cancer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b="1" dirty="0"/>
              <a:t>Amelia Barcellini, MD</a:t>
            </a:r>
          </a:p>
          <a:p>
            <a:r>
              <a:rPr lang="it-IT" cap="none" dirty="0" err="1"/>
              <a:t>Radiation</a:t>
            </a:r>
            <a:r>
              <a:rPr lang="it-IT" cap="none" dirty="0"/>
              <a:t> </a:t>
            </a:r>
            <a:r>
              <a:rPr lang="it-IT" cap="none" dirty="0" err="1"/>
              <a:t>Oncology</a:t>
            </a:r>
            <a:r>
              <a:rPr lang="it-IT" cap="none" dirty="0"/>
              <a:t> Unit, Clinical Department </a:t>
            </a:r>
          </a:p>
          <a:p>
            <a:r>
              <a:rPr lang="it-IT" cap="none" dirty="0"/>
              <a:t>CNAO National Center for </a:t>
            </a:r>
            <a:r>
              <a:rPr lang="it-IT" cap="none" dirty="0" err="1"/>
              <a:t>Oncological</a:t>
            </a:r>
            <a:r>
              <a:rPr lang="it-IT" cap="none" dirty="0"/>
              <a:t> </a:t>
            </a:r>
            <a:r>
              <a:rPr lang="it-IT" cap="none" dirty="0" err="1"/>
              <a:t>Hadrontherapy</a:t>
            </a:r>
            <a:endParaRPr lang="it-IT" cap="none" dirty="0"/>
          </a:p>
          <a:p>
            <a:endParaRPr lang="it-IT" dirty="0"/>
          </a:p>
        </p:txBody>
      </p:sp>
      <p:pic>
        <p:nvPicPr>
          <p:cNvPr id="1026" name="Picture 2" descr="Centro Nazionale di Adroterapia per il Trattamento di Tumori Inoperabili,  Ospedale Pavia Oncologia.">
            <a:extLst>
              <a:ext uri="{FF2B5EF4-FFF2-40B4-BE49-F238E27FC236}">
                <a16:creationId xmlns:a16="http://schemas.microsoft.com/office/drawing/2014/main" id="{D607C5B2-29D3-DB38-5F4B-DCD20ADFE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206" y="4871515"/>
            <a:ext cx="2275225" cy="67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923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5321-AFB7-46BC-BA45-66ACEA93D062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847FDC9-D834-49A9-8331-EE6EF5D41426}"/>
              </a:ext>
            </a:extLst>
          </p:cNvPr>
          <p:cNvSpPr txBox="1"/>
          <p:nvPr/>
        </p:nvSpPr>
        <p:spPr>
          <a:xfrm>
            <a:off x="732810" y="1067265"/>
            <a:ext cx="11273262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Epidemiology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National Cancer Data Base Report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report on 84.836  cases (1985-1994)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b="0" i="0" dirty="0">
                <a:solidFill>
                  <a:srgbClr val="2E2E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91.2% cutaneous,  5.2% ocular, </a:t>
            </a:r>
            <a:r>
              <a:rPr lang="en-US" b="1" i="0" dirty="0">
                <a:solidFill>
                  <a:srgbClr val="2E2E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1.3% mucosal ,</a:t>
            </a:r>
            <a:r>
              <a:rPr lang="en-US" b="0" i="0" dirty="0">
                <a:solidFill>
                  <a:srgbClr val="2E2E2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2.2% unknown origin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US" dirty="0">
              <a:solidFill>
                <a:srgbClr val="2E2E2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Incidence rate for mucosal melanomas is similar around the world estimated at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2.2 cases per million per year in USA and  2.6 cases per million per year in Europe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regional variation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incidence across Europe: the highest rate (2.7 cases per million per year) in Northern Europe and the lowest (0.88 cases per million per year) in Eastern Europe (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differences in reporting rare malignancy?)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615A70D5-DBAC-0234-F11E-A4A07A23716A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64B506A-EE8C-8293-D504-156ED9B35303}"/>
              </a:ext>
            </a:extLst>
          </p:cNvPr>
          <p:cNvSpPr txBox="1"/>
          <p:nvPr/>
        </p:nvSpPr>
        <p:spPr>
          <a:xfrm>
            <a:off x="8922659" y="5052071"/>
            <a:ext cx="333891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 A.E. et al, Cancer, 1998</a:t>
            </a:r>
          </a:p>
          <a:p>
            <a:pPr algn="l"/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McLaughlin C.C et </a:t>
            </a:r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al,Cancer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2005</a:t>
            </a:r>
          </a:p>
          <a:p>
            <a:pPr algn="l"/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Mallone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 et al,  Eur J Cancer. 2012</a:t>
            </a:r>
            <a:endParaRPr lang="en-US" sz="1400" b="1" dirty="0">
              <a:solidFill>
                <a:srgbClr val="3232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973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178D-DA1D-4D20-B9B4-B159CFA10F92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847FDC9-D834-49A9-8331-EE6EF5D41426}"/>
              </a:ext>
            </a:extLst>
          </p:cNvPr>
          <p:cNvSpPr txBox="1"/>
          <p:nvPr/>
        </p:nvSpPr>
        <p:spPr>
          <a:xfrm>
            <a:off x="732810" y="1067265"/>
            <a:ext cx="11273262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Epidemiology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Compared to cutaneous melanoma (annual ↗ in incidence),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annual incidence stable over several decades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ED7F9777-0757-76EF-0356-AE19B4FC5CF5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3C47094-44AF-26AA-971F-DD04C3B4AA46}"/>
              </a:ext>
            </a:extLst>
          </p:cNvPr>
          <p:cNvSpPr txBox="1"/>
          <p:nvPr/>
        </p:nvSpPr>
        <p:spPr>
          <a:xfrm>
            <a:off x="8922659" y="5052071"/>
            <a:ext cx="333891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 A.E. et al, Cancer, 1998</a:t>
            </a:r>
          </a:p>
          <a:p>
            <a:pPr algn="l"/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McLaughlin C.C et </a:t>
            </a:r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al,Cancer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2005</a:t>
            </a:r>
          </a:p>
          <a:p>
            <a:pPr algn="l"/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Mallone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 et al,  Eur J Cancer. 2012</a:t>
            </a:r>
            <a:endParaRPr lang="en-US" sz="1400" b="1" dirty="0">
              <a:solidFill>
                <a:srgbClr val="3232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434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DC4AB6D-6B84-488B-B96E-08DCB8361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BF659-B2DF-4D19-80F3-840917C7455C}" type="datetime1">
              <a:rPr lang="it-IT" smtClean="0"/>
              <a:t>06/07/23</a:t>
            </a:fld>
            <a:endParaRPr lang="it-IT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D847FDC9-D834-49A9-8331-EE6EF5D41426}"/>
              </a:ext>
            </a:extLst>
          </p:cNvPr>
          <p:cNvSpPr txBox="1"/>
          <p:nvPr/>
        </p:nvSpPr>
        <p:spPr>
          <a:xfrm>
            <a:off x="732810" y="1067265"/>
            <a:ext cx="1127326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2800" spc="-50" dirty="0">
                <a:solidFill>
                  <a:srgbClr val="1A366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Epidemiology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Compared to cutaneous melanoma (annual ↗ in incidence),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annual incidence stable over several decades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Incidence ↗ with age,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&gt; in 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♀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( for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rate of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endParaRPr lang="it-IT" dirty="0">
              <a:latin typeface="Arial" panose="020B0604020202020204" pitchFamily="34" charset="0"/>
              <a:cs typeface="Arial" panose="020B0604020202020204" pitchFamily="34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AA415C0C-F12A-0FC4-D431-44BD00D722A5}"/>
              </a:ext>
            </a:extLst>
          </p:cNvPr>
          <p:cNvSpPr txBox="1">
            <a:spLocks/>
          </p:cNvSpPr>
          <p:nvPr/>
        </p:nvSpPr>
        <p:spPr>
          <a:xfrm>
            <a:off x="0" y="212725"/>
            <a:ext cx="12006072" cy="8545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Gynecological</a:t>
            </a:r>
            <a:r>
              <a:rPr lang="fr-FR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Mucosal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Malignant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spc="-50" dirty="0" err="1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Melanomas</a:t>
            </a:r>
            <a:r>
              <a:rPr lang="it-IT" sz="3200" spc="-50" dirty="0">
                <a:solidFill>
                  <a:srgbClr val="1A36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200" spc="-50" dirty="0">
              <a:solidFill>
                <a:srgbClr val="1A36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B490E9A-A667-BB4B-6140-12065F5CB633}"/>
              </a:ext>
            </a:extLst>
          </p:cNvPr>
          <p:cNvSpPr txBox="1"/>
          <p:nvPr/>
        </p:nvSpPr>
        <p:spPr>
          <a:xfrm>
            <a:off x="8922659" y="5052071"/>
            <a:ext cx="333891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 A.E. et al, Cancer, 1998</a:t>
            </a:r>
          </a:p>
          <a:p>
            <a:pPr algn="l"/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McLaughlin C.C et </a:t>
            </a:r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al,Cancer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2005</a:t>
            </a:r>
          </a:p>
          <a:p>
            <a:pPr algn="l"/>
            <a:r>
              <a:rPr lang="it-IT" sz="1400" b="1" dirty="0" err="1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Mallone</a:t>
            </a:r>
            <a:r>
              <a:rPr lang="it-IT" sz="1400" b="1" dirty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 et al,  Eur J Cancer. 2012</a:t>
            </a:r>
            <a:endParaRPr lang="en-US" sz="1400" b="1" dirty="0">
              <a:solidFill>
                <a:srgbClr val="3232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5044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2114</TotalTime>
  <Words>4880</Words>
  <Application>Microsoft Macintosh PowerPoint</Application>
  <PresentationFormat>Widescreen</PresentationFormat>
  <Paragraphs>822</Paragraphs>
  <Slides>64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4" baseType="lpstr">
      <vt:lpstr>Arial</vt:lpstr>
      <vt:lpstr>Calibri</vt:lpstr>
      <vt:lpstr>Calibri Light</vt:lpstr>
      <vt:lpstr>Cambria</vt:lpstr>
      <vt:lpstr>NexusSerif</vt:lpstr>
      <vt:lpstr>Open Sans</vt:lpstr>
      <vt:lpstr>Overpass</vt:lpstr>
      <vt:lpstr>Overpass Bold</vt:lpstr>
      <vt:lpstr>Wingdings</vt:lpstr>
      <vt:lpstr>Retrospettivo</vt:lpstr>
      <vt:lpstr>Gynae and Rare Indications: Gynaecological Melanoma and Oligomet Ovarian Cancer</vt:lpstr>
      <vt:lpstr>Disclosure </vt:lpstr>
      <vt:lpstr>Agenda </vt:lpstr>
      <vt:lpstr>Agenda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Agenda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Gynae and Rare Indications: Gynaecological Melanoma and Oligomet Ovarian Cancer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Nicholas Sammut</cp:lastModifiedBy>
  <cp:revision>43</cp:revision>
  <dcterms:created xsi:type="dcterms:W3CDTF">2021-02-25T08:52:29Z</dcterms:created>
  <dcterms:modified xsi:type="dcterms:W3CDTF">2023-07-06T09:13:59Z</dcterms:modified>
</cp:coreProperties>
</file>