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342" r:id="rId3"/>
    <p:sldId id="374" r:id="rId4"/>
    <p:sldId id="368" r:id="rId5"/>
    <p:sldId id="376" r:id="rId6"/>
    <p:sldId id="351" r:id="rId7"/>
    <p:sldId id="267" r:id="rId8"/>
    <p:sldId id="349" r:id="rId9"/>
    <p:sldId id="350" r:id="rId10"/>
    <p:sldId id="338" r:id="rId11"/>
    <p:sldId id="372" r:id="rId12"/>
    <p:sldId id="370" r:id="rId13"/>
    <p:sldId id="371" r:id="rId14"/>
    <p:sldId id="373" r:id="rId15"/>
    <p:sldId id="364" r:id="rId16"/>
    <p:sldId id="361" r:id="rId17"/>
    <p:sldId id="369" r:id="rId18"/>
    <p:sldId id="375" r:id="rId19"/>
    <p:sldId id="28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574" autoAdjust="0"/>
    <p:restoredTop sz="86521" autoAdjust="0"/>
  </p:normalViewPr>
  <p:slideViewPr>
    <p:cSldViewPr snapToGrid="0">
      <p:cViewPr varScale="1">
        <p:scale>
          <a:sx n="117" d="100"/>
          <a:sy n="117" d="100"/>
        </p:scale>
        <p:origin x="1208" y="176"/>
      </p:cViewPr>
      <p:guideLst/>
    </p:cSldViewPr>
  </p:slideViewPr>
  <p:notesTextViewPr>
    <p:cViewPr>
      <p:scale>
        <a:sx n="155" d="100"/>
        <a:sy n="15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A2515-F336-4BE3-8ED7-1CE9C9AE31BE}" type="datetimeFigureOut">
              <a:rPr lang="en-GB" smtClean="0"/>
              <a:t>18/10/2023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73CBC-1619-4C9E-AB4F-2607AB274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36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9597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https://snapp-portal.net.internet2.edu/</a:t>
            </a:r>
            <a:r>
              <a:rPr lang="en-GB" dirty="0" err="1"/>
              <a:t>grafana</a:t>
            </a:r>
            <a:r>
              <a:rPr lang="en-GB" dirty="0"/>
              <a:t>/d/86accab5aab6402a726547024df93fbf2/</a:t>
            </a:r>
            <a:r>
              <a:rPr lang="en-GB" dirty="0" err="1"/>
              <a:t>browse-interfaces?orgId</a:t>
            </a:r>
            <a:r>
              <a:rPr lang="en-GB" dirty="0"/>
              <a:t>=2&amp;from=now-6M&amp;to=</a:t>
            </a:r>
            <a:r>
              <a:rPr lang="en-GB" dirty="0" err="1"/>
              <a:t>now&amp;var-POP</a:t>
            </a:r>
            <a:r>
              <a:rPr lang="en-GB" dirty="0"/>
              <a:t>=</a:t>
            </a:r>
            <a:r>
              <a:rPr lang="en-GB" dirty="0" err="1"/>
              <a:t>All&amp;var-Node</a:t>
            </a:r>
            <a:r>
              <a:rPr lang="en-GB" dirty="0"/>
              <a:t>=</a:t>
            </a:r>
            <a:r>
              <a:rPr lang="en-GB" dirty="0" err="1"/>
              <a:t>All&amp;var-Search</a:t>
            </a:r>
            <a:r>
              <a:rPr lang="en-GB" dirty="0"/>
              <a:t>=</a:t>
            </a:r>
            <a:r>
              <a:rPr lang="en-GB" dirty="0" err="1"/>
              <a:t>lhcone&amp;var-identifier</a:t>
            </a:r>
            <a:r>
              <a:rPr lang="en-GB" dirty="0"/>
              <a:t>=</a:t>
            </a:r>
            <a:r>
              <a:rPr lang="en-GB" dirty="0" err="1"/>
              <a:t>All&amp;var-Metrics</a:t>
            </a:r>
            <a:r>
              <a:rPr lang="en-GB" dirty="0"/>
              <a:t>=</a:t>
            </a:r>
            <a:r>
              <a:rPr lang="en-GB" dirty="0" err="1"/>
              <a:t>input&amp;var-Metrics</a:t>
            </a:r>
            <a:r>
              <a:rPr lang="en-GB" dirty="0"/>
              <a:t>=</a:t>
            </a:r>
            <a:r>
              <a:rPr lang="en-GB" dirty="0" err="1"/>
              <a:t>output&amp;var-Aggregation</a:t>
            </a:r>
            <a:r>
              <a:rPr lang="en-GB" dirty="0"/>
              <a:t>=average</a:t>
            </a:r>
          </a:p>
          <a:p>
            <a:r>
              <a:rPr lang="en-GB" dirty="0"/>
              <a:t>I2 traffic trending constant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1934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New 100G link GÉANT-CSTNET (London-Singapore-</a:t>
            </a:r>
            <a:r>
              <a:rPr lang="en-GB" dirty="0" err="1"/>
              <a:t>HongKong</a:t>
            </a:r>
            <a:r>
              <a:rPr lang="en-GB" dirty="0"/>
              <a:t>-Beijing).</a:t>
            </a:r>
          </a:p>
          <a:p>
            <a:r>
              <a:rPr lang="en-GB" dirty="0"/>
              <a:t>Peaks over 16Gb/s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557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http://stats.nordu.net/connections.html</a:t>
            </a:r>
          </a:p>
          <a:p>
            <a:r>
              <a:rPr lang="en-GB" dirty="0"/>
              <a:t>ARNES keeps moving very large amounts of data, almost on par with the largest NRENs in Europe. Traffic is mostly from VEGA in Maribor</a:t>
            </a: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5825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Massive spikes of traffic from </a:t>
            </a:r>
            <a:r>
              <a:rPr lang="en-GB" baseline="0" dirty="0" err="1"/>
              <a:t>SINET</a:t>
            </a:r>
            <a:r>
              <a:rPr lang="en-GB" baseline="0" dirty="0"/>
              <a:t>, reaching over 80GB/s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325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recently connected, and already using it at full speed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1686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u="none" dirty="0" err="1"/>
              <a:t>Ukranian</a:t>
            </a:r>
            <a:r>
              <a:rPr lang="en-US" i="0" u="none" dirty="0"/>
              <a:t> sites have restarted moving data!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6209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Extracted from the CRIC database. We’ll start playing around with it, and let you know….</a:t>
            </a:r>
          </a:p>
          <a:p>
            <a:r>
              <a:rPr lang="en-US" dirty="0"/>
              <a:t>Come forward if you have some ideas in mind of useful </a:t>
            </a:r>
            <a:r>
              <a:rPr lang="en-US" dirty="0" err="1"/>
              <a:t>querys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74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54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added to the AUP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479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big changes in the last period. Mostly visualization tweaks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341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Few changes here and there, compared to the last period. Mostly visualization tweaks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681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monit-grafana-open.cern.ch</a:t>
            </a:r>
            <a:endParaRPr lang="en-US" dirty="0"/>
          </a:p>
          <a:p>
            <a:r>
              <a:rPr lang="en-US" dirty="0"/>
              <a:t>Traffic from CERN is pretty steady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371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Massive increase in traffic in the last 3 months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585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http://stats.nordu.net/connections.html</a:t>
            </a:r>
          </a:p>
          <a:p>
            <a:r>
              <a:rPr lang="en-GB" dirty="0"/>
              <a:t>The graph shows total LHCONE</a:t>
            </a:r>
            <a:r>
              <a:rPr lang="en-GB" baseline="0" dirty="0"/>
              <a:t> traffic in </a:t>
            </a:r>
            <a:r>
              <a:rPr lang="en-GB" baseline="0" dirty="0" err="1"/>
              <a:t>NORDUnet</a:t>
            </a:r>
            <a:r>
              <a:rPr lang="en-GB" baseline="0" dirty="0"/>
              <a:t> which include links to CERN, GÉANT, </a:t>
            </a:r>
            <a:r>
              <a:rPr lang="en-GB" baseline="0" dirty="0" err="1"/>
              <a:t>Esnet</a:t>
            </a:r>
            <a:r>
              <a:rPr lang="en-GB" baseline="0" dirty="0"/>
              <a:t> and other connectors, in the last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756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https://my.es.net/traffic-volume?t=6M&amp;scale=linear</a:t>
            </a:r>
          </a:p>
          <a:p>
            <a:r>
              <a:rPr lang="en-GB" dirty="0"/>
              <a:t>+53% YoY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228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1184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2" y="2448122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5"/>
            <a:ext cx="5003271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2" y="1830668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2" y="1331495"/>
            <a:ext cx="5012795" cy="473243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5"/>
            <a:ext cx="5003271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2" y="2821102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7"/>
            <a:ext cx="6706556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161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8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288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89285" y="304801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3F5D"/>
                </a:solidFill>
              </a:rPr>
              <a:t>Style</a:t>
            </a:r>
            <a:r>
              <a:rPr lang="en-GB" sz="24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273" y="1331500"/>
            <a:ext cx="10476539" cy="583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dirty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867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="1" baseline="0" dirty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867" b="0" baseline="0" dirty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67" baseline="0" dirty="0">
              <a:solidFill>
                <a:srgbClr val="003F5D"/>
              </a:solidFill>
            </a:endParaRP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67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867" baseline="0" dirty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867" baseline="0" dirty="0" err="1">
                <a:solidFill>
                  <a:srgbClr val="003F5D"/>
                </a:solidFill>
              </a:rPr>
              <a:t>eyedrop</a:t>
            </a:r>
            <a:r>
              <a:rPr lang="en-GB" sz="1867" baseline="0" dirty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867" baseline="0" dirty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>
              <a:solidFill>
                <a:srgbClr val="003F5D"/>
              </a:solidFill>
            </a:endParaRPr>
          </a:p>
          <a:p>
            <a:pPr marL="457189" lvl="1" indent="0">
              <a:buFont typeface="Arial" panose="020B0604020202020204" pitchFamily="34" charset="0"/>
              <a:buNone/>
            </a:pPr>
            <a:r>
              <a:rPr lang="en-GB" sz="1867" baseline="0" dirty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/>
        </p:nvSpPr>
        <p:spPr>
          <a:xfrm>
            <a:off x="11140252" y="5632575"/>
            <a:ext cx="662581" cy="643095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0" name="Oval 9"/>
          <p:cNvSpPr/>
          <p:nvPr/>
        </p:nvSpPr>
        <p:spPr>
          <a:xfrm>
            <a:off x="11140252" y="4782803"/>
            <a:ext cx="662581" cy="643095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</p:spTree>
    <p:extLst>
      <p:ext uri="{BB962C8B-B14F-4D97-AF65-F5344CB8AC3E}">
        <p14:creationId xmlns:p14="http://schemas.microsoft.com/office/powerpoint/2010/main" val="3547585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979921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9" name="Group 28"/>
          <p:cNvGrpSpPr/>
          <p:nvPr/>
        </p:nvGrpSpPr>
        <p:grpSpPr>
          <a:xfrm>
            <a:off x="4018845" y="4773548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2118282" y="6201843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45" y="6190066"/>
            <a:ext cx="578233" cy="392885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4090834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95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-7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2" name="Rectangle 11"/>
          <p:cNvSpPr/>
          <p:nvPr/>
        </p:nvSpPr>
        <p:spPr>
          <a:xfrm>
            <a:off x="0" y="857251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320545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94576" y="1080649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4" name="Group 3"/>
          <p:cNvGrpSpPr/>
          <p:nvPr/>
        </p:nvGrpSpPr>
        <p:grpSpPr>
          <a:xfrm>
            <a:off x="4018844" y="5126472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9" y="4218058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765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9" tIns="60955" rIns="121909" bIns="60955" rtlCol="0" anchor="ctr"/>
          <a:lstStyle/>
          <a:p>
            <a:pPr algn="ctr"/>
            <a:endParaRPr lang="en-GB" sz="1467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3494505" y="998251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9" tIns="60955" rIns="121909" bIns="60955" rtlCol="0" anchor="ctr"/>
          <a:lstStyle/>
          <a:p>
            <a:pPr algn="ctr"/>
            <a:endParaRPr lang="en-GB" sz="1467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5" y="4773556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6" y="6254095"/>
            <a:ext cx="7847639" cy="369322"/>
          </a:xfrm>
          <a:prstGeom prst="rect">
            <a:avLst/>
          </a:prstGeom>
          <a:noFill/>
        </p:spPr>
        <p:txBody>
          <a:bodyPr wrap="none" lIns="121909" tIns="60955" rIns="121909" bIns="60955" rtlCol="0">
            <a:spAutoFit/>
          </a:bodyPr>
          <a:lstStyle/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93" y="6304272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60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81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33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3483557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35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59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6"/>
            <a:ext cx="5553075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275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602125" y="1532466"/>
            <a:ext cx="3" cy="468206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21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36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58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06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9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1105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3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21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569169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4132" y="6457891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3F5E"/>
                </a:solidFill>
              </a:rPr>
              <a:t>Networks </a:t>
            </a:r>
            <a:r>
              <a:rPr lang="en-GB" sz="100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9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6" y="219648"/>
            <a:ext cx="1691439" cy="75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3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tif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27.png"/><Relationship Id="rId34" Type="http://schemas.openxmlformats.org/officeDocument/2006/relationships/image" Target="../media/image40.jpeg"/><Relationship Id="rId42" Type="http://schemas.openxmlformats.org/officeDocument/2006/relationships/image" Target="../media/image48.jp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jpeg"/><Relationship Id="rId20" Type="http://schemas.openxmlformats.org/officeDocument/2006/relationships/image" Target="../media/image26.jpeg"/><Relationship Id="rId29" Type="http://schemas.openxmlformats.org/officeDocument/2006/relationships/image" Target="../media/image35.png"/><Relationship Id="rId41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17.gif"/><Relationship Id="rId24" Type="http://schemas.openxmlformats.org/officeDocument/2006/relationships/image" Target="../media/image30.jpeg"/><Relationship Id="rId32" Type="http://schemas.openxmlformats.org/officeDocument/2006/relationships/image" Target="../media/image38.jpeg"/><Relationship Id="rId37" Type="http://schemas.openxmlformats.org/officeDocument/2006/relationships/image" Target="../media/image43.jpeg"/><Relationship Id="rId40" Type="http://schemas.openxmlformats.org/officeDocument/2006/relationships/image" Target="../media/image46.svg"/><Relationship Id="rId5" Type="http://schemas.openxmlformats.org/officeDocument/2006/relationships/image" Target="../media/image11.jpg"/><Relationship Id="rId15" Type="http://schemas.openxmlformats.org/officeDocument/2006/relationships/image" Target="../media/image21.jpg"/><Relationship Id="rId23" Type="http://schemas.openxmlformats.org/officeDocument/2006/relationships/image" Target="../media/image29.png"/><Relationship Id="rId28" Type="http://schemas.openxmlformats.org/officeDocument/2006/relationships/image" Target="../media/image34.jpeg"/><Relationship Id="rId36" Type="http://schemas.openxmlformats.org/officeDocument/2006/relationships/image" Target="../media/image42.png"/><Relationship Id="rId10" Type="http://schemas.openxmlformats.org/officeDocument/2006/relationships/image" Target="../media/image16.png"/><Relationship Id="rId19" Type="http://schemas.openxmlformats.org/officeDocument/2006/relationships/image" Target="../media/image25.jpg"/><Relationship Id="rId31" Type="http://schemas.openxmlformats.org/officeDocument/2006/relationships/image" Target="../media/image37.jpeg"/><Relationship Id="rId44" Type="http://schemas.openxmlformats.org/officeDocument/2006/relationships/image" Target="../media/image50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jpeg"/><Relationship Id="rId27" Type="http://schemas.openxmlformats.org/officeDocument/2006/relationships/image" Target="../media/image33.jpeg"/><Relationship Id="rId30" Type="http://schemas.openxmlformats.org/officeDocument/2006/relationships/image" Target="../media/image36.jpeg"/><Relationship Id="rId35" Type="http://schemas.openxmlformats.org/officeDocument/2006/relationships/image" Target="../media/image41.jpeg"/><Relationship Id="rId43" Type="http://schemas.openxmlformats.org/officeDocument/2006/relationships/image" Target="../media/image49.png"/><Relationship Id="rId8" Type="http://schemas.openxmlformats.org/officeDocument/2006/relationships/image" Target="../media/image14.png"/><Relationship Id="rId3" Type="http://schemas.openxmlformats.org/officeDocument/2006/relationships/image" Target="../media/image9.gif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jpg"/><Relationship Id="rId38" Type="http://schemas.openxmlformats.org/officeDocument/2006/relationships/image" Target="../media/image4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34.jpe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30192" y="2448122"/>
            <a:ext cx="5096933" cy="958018"/>
          </a:xfrm>
        </p:spPr>
        <p:txBody>
          <a:bodyPr>
            <a:normAutofit/>
          </a:bodyPr>
          <a:lstStyle/>
          <a:p>
            <a:r>
              <a:rPr lang="en-GB" dirty="0"/>
              <a:t>Enzo Capone</a:t>
            </a:r>
          </a:p>
          <a:p>
            <a:r>
              <a:rPr lang="en-GB" b="0" i="1" dirty="0"/>
              <a:t>Head of Research Engagement and Support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30192" y="1331495"/>
            <a:ext cx="5436318" cy="473243"/>
          </a:xfrm>
        </p:spPr>
        <p:txBody>
          <a:bodyPr/>
          <a:lstStyle/>
          <a:p>
            <a:r>
              <a:rPr lang="en-GB" dirty="0"/>
              <a:t>LHCONE L3VPN status update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18</a:t>
            </a:r>
            <a:r>
              <a:rPr lang="en-GB" baseline="30000" dirty="0"/>
              <a:t>th</a:t>
            </a:r>
            <a:r>
              <a:rPr lang="en-GB" dirty="0"/>
              <a:t> October 2023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LHCONE-OPN Meeting @ HEPIX2023</a:t>
            </a:r>
          </a:p>
        </p:txBody>
      </p:sp>
    </p:spTree>
    <p:extLst>
      <p:ext uri="{BB962C8B-B14F-4D97-AF65-F5344CB8AC3E}">
        <p14:creationId xmlns:p14="http://schemas.microsoft.com/office/powerpoint/2010/main" val="1648607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47" y="59299"/>
            <a:ext cx="9612087" cy="1325563"/>
          </a:xfrm>
        </p:spPr>
        <p:txBody>
          <a:bodyPr/>
          <a:lstStyle/>
          <a:p>
            <a:r>
              <a:rPr lang="en-GB" dirty="0"/>
              <a:t>Internet2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371" y="59299"/>
            <a:ext cx="1469320" cy="1090701"/>
          </a:xfrm>
          <a:prstGeom prst="rect">
            <a:avLst/>
          </a:prstGeom>
        </p:spPr>
      </p:pic>
      <p:pic>
        <p:nvPicPr>
          <p:cNvPr id="8" name="Picture 7" descr="A graph showing a graph&#10;&#10;Description automatically generated with medium confidence">
            <a:extLst>
              <a:ext uri="{FF2B5EF4-FFF2-40B4-BE49-F238E27FC236}">
                <a16:creationId xmlns:a16="http://schemas.microsoft.com/office/drawing/2014/main" id="{0D35F0FF-A8CC-BC39-2768-A8A10AFB62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9814"/>
            <a:ext cx="12192000" cy="394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468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a fan&#10;&#10;Description automatically generated">
            <a:extLst>
              <a:ext uri="{FF2B5EF4-FFF2-40B4-BE49-F238E27FC236}">
                <a16:creationId xmlns:a16="http://schemas.microsoft.com/office/drawing/2014/main" id="{B1E42772-6840-2BF0-F77D-B927A84512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" t="7857" r="1579" b="10822"/>
          <a:stretch/>
        </p:blipFill>
        <p:spPr>
          <a:xfrm>
            <a:off x="0" y="4114801"/>
            <a:ext cx="6611112" cy="226771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47" y="59299"/>
            <a:ext cx="9612087" cy="1325563"/>
          </a:xfrm>
        </p:spPr>
        <p:txBody>
          <a:bodyPr/>
          <a:lstStyle/>
          <a:p>
            <a:r>
              <a:rPr lang="en-GB" dirty="0" err="1"/>
              <a:t>CSTNET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2E9699-D80D-7124-B7BB-3825E3F7FF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" t="33928" r="5238" b="35296"/>
          <a:stretch/>
        </p:blipFill>
        <p:spPr>
          <a:xfrm>
            <a:off x="1868233" y="538559"/>
            <a:ext cx="1423304" cy="367041"/>
          </a:xfrm>
          <a:prstGeom prst="rect">
            <a:avLst/>
          </a:prstGeom>
        </p:spPr>
      </p:pic>
      <p:pic>
        <p:nvPicPr>
          <p:cNvPr id="7" name="Picture 6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1B865E5E-1005-CDB9-0C27-938E1223B6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064" y="1717818"/>
            <a:ext cx="9393936" cy="363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620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12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9E10C9-9183-A05B-B63D-586359B11F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266" y="365148"/>
            <a:ext cx="1386679" cy="467421"/>
          </a:xfrm>
          <a:prstGeom prst="rect">
            <a:avLst/>
          </a:prstGeom>
        </p:spPr>
      </p:pic>
      <p:pic>
        <p:nvPicPr>
          <p:cNvPr id="7" name="Picture 6" descr="A graph showing the growth of a stock market&#10;&#10;Description automatically generated with medium confidence">
            <a:extLst>
              <a:ext uri="{FF2B5EF4-FFF2-40B4-BE49-F238E27FC236}">
                <a16:creationId xmlns:a16="http://schemas.microsoft.com/office/drawing/2014/main" id="{0D032916-EF5C-0AD7-11BA-BE3A386F35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4909"/>
            <a:ext cx="12192000" cy="440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617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13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97AA91-8A54-B632-85D1-5C427D4D33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266" y="463737"/>
            <a:ext cx="1209492" cy="355537"/>
          </a:xfrm>
          <a:prstGeom prst="rect">
            <a:avLst/>
          </a:prstGeom>
        </p:spPr>
      </p:pic>
      <p:pic>
        <p:nvPicPr>
          <p:cNvPr id="8" name="Picture 7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A3CAF768-242F-ED47-48D7-FEE516A39B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8361"/>
            <a:ext cx="12192000" cy="444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082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graph with orange lines&#10;&#10;Description automatically generated">
            <a:extLst>
              <a:ext uri="{FF2B5EF4-FFF2-40B4-BE49-F238E27FC236}">
                <a16:creationId xmlns:a16="http://schemas.microsoft.com/office/drawing/2014/main" id="{E897388E-538A-4A4B-28E5-80F66E0914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" y="1598811"/>
            <a:ext cx="10909300" cy="4423826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C63885-41CB-F121-25DD-EE7BEFE36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D79BFAD-A36C-78E8-A247-567FAE0CB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</a:t>
            </a:r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89A66BC2-7687-C1BB-529E-9BE1333A5B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092" y="377580"/>
            <a:ext cx="778450" cy="71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728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0081C-9C05-3E71-011E-0F3AC1BA2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9F6C30-AFB5-E549-F36A-BAF773F41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7853B2-76D8-C307-9C9C-5058280C0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2629" y="369182"/>
            <a:ext cx="845662" cy="557937"/>
          </a:xfrm>
          <a:prstGeom prst="rect">
            <a:avLst/>
          </a:prstGeom>
        </p:spPr>
      </p:pic>
      <p:pic>
        <p:nvPicPr>
          <p:cNvPr id="8" name="Content Placeholder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97D1300-953C-8938-6E13-CE9E6FD704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8" y="1221652"/>
            <a:ext cx="8357541" cy="3044047"/>
          </a:xfrm>
        </p:spPr>
      </p:pic>
      <p:pic>
        <p:nvPicPr>
          <p:cNvPr id="10" name="Picture 9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BFEE470B-4A59-CB82-4EE2-6F465E3359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509" y="4157592"/>
            <a:ext cx="7426323" cy="270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54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945E5D-838E-46B7-8E39-FF1D36C66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74" y="1871562"/>
            <a:ext cx="10725056" cy="3389615"/>
          </a:xfrm>
        </p:spPr>
        <p:txBody>
          <a:bodyPr>
            <a:norm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CERN </a:t>
            </a:r>
            <a:r>
              <a:rPr lang="en-GB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LHCOPN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/ONE connection to ESnet have been upgraded to 400G (400G for each pair of routers, so 2x400G in total )</a:t>
            </a:r>
          </a:p>
          <a:p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RAL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-LCG2 has started deploying hosts under the new 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IPv6 2001:630:54::/52 prefix</a:t>
            </a:r>
          </a:p>
          <a:p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PIC upgraded to 100G from 70G</a:t>
            </a:r>
          </a:p>
          <a:p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INFN-NAPOLI upgraded to 100G</a:t>
            </a:r>
            <a:endParaRPr lang="en-GB" sz="24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C6BCE9-2174-4748-9D46-61014AAD8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16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62852B-D2F5-40BD-B3BC-7A4F04FD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Sites news</a:t>
            </a:r>
          </a:p>
        </p:txBody>
      </p:sp>
    </p:spTree>
    <p:extLst>
      <p:ext uri="{BB962C8B-B14F-4D97-AF65-F5344CB8AC3E}">
        <p14:creationId xmlns:p14="http://schemas.microsoft.com/office/powerpoint/2010/main" val="1040579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945E5D-838E-46B7-8E39-FF1D36C66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115" y="2212958"/>
            <a:ext cx="5941751" cy="2824606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New LHCONE joiners (not yet completed):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ea typeface="Times New Roman" panose="02020603050405020304" pitchFamily="18" charset="0"/>
              </a:rPr>
              <a:t>SWITCH (University of Bern-LHEP)*</a:t>
            </a:r>
            <a:endParaRPr lang="en-GB" sz="17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1"/>
            <a:r>
              <a:rPr lang="en-GB" sz="2200" dirty="0">
                <a:latin typeface="Calibri" panose="020F0502020204030204" pitchFamily="34" charset="0"/>
              </a:rPr>
              <a:t>FCCN (</a:t>
            </a:r>
            <a:r>
              <a:rPr lang="en-GB" sz="2200" dirty="0" err="1">
                <a:latin typeface="Calibri" panose="020F0502020204030204" pitchFamily="34" charset="0"/>
              </a:rPr>
              <a:t>NCG</a:t>
            </a:r>
            <a:r>
              <a:rPr lang="en-GB" sz="2200" dirty="0">
                <a:latin typeface="Calibri" panose="020F0502020204030204" pitchFamily="34" charset="0"/>
              </a:rPr>
              <a:t>-INGRID-PT)</a:t>
            </a:r>
          </a:p>
          <a:p>
            <a:r>
              <a:rPr lang="en-GB" sz="2400" dirty="0" err="1">
                <a:latin typeface="Calibri" panose="020F0502020204030204" pitchFamily="34" charset="0"/>
              </a:rPr>
              <a:t>CSTNET</a:t>
            </a:r>
            <a:r>
              <a:rPr lang="en-GB" sz="2400" dirty="0">
                <a:latin typeface="Calibri" panose="020F0502020204030204" pitchFamily="34" charset="0"/>
              </a:rPr>
              <a:t>-GÉANT peering moved to 100G London-Singapore-Beijing link</a:t>
            </a:r>
          </a:p>
          <a:p>
            <a:r>
              <a:rPr lang="en-GB" sz="2400" dirty="0"/>
              <a:t>Fixed GÉANT-I2 and GÉANT-</a:t>
            </a:r>
            <a:r>
              <a:rPr lang="en-GB" sz="2400" dirty="0" err="1"/>
              <a:t>ESnet</a:t>
            </a:r>
            <a:r>
              <a:rPr lang="en-GB" sz="2400" dirty="0"/>
              <a:t> IPv6 peering in London and Paris</a:t>
            </a:r>
            <a:endParaRPr lang="en-GB" sz="2400" dirty="0">
              <a:latin typeface="Calibri" panose="020F0502020204030204" pitchFamily="34" charset="0"/>
            </a:endParaRPr>
          </a:p>
          <a:p>
            <a:pPr lvl="1"/>
            <a:endParaRPr lang="en-GB" sz="22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C6BCE9-2174-4748-9D46-61014AAD8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17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62852B-D2F5-40BD-B3BC-7A4F04FD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NRENs</a:t>
            </a:r>
            <a:r>
              <a:rPr lang="en-GB" dirty="0"/>
              <a:t> news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CCA8CAD-97A7-419C-975E-CF2B9FE9F805}"/>
              </a:ext>
            </a:extLst>
          </p:cNvPr>
          <p:cNvGrpSpPr/>
          <p:nvPr/>
        </p:nvGrpSpPr>
        <p:grpSpPr>
          <a:xfrm>
            <a:off x="5308151" y="1657624"/>
            <a:ext cx="7099458" cy="4318633"/>
            <a:chOff x="1037311" y="83783"/>
            <a:chExt cx="10515038" cy="6450338"/>
          </a:xfrm>
        </p:grpSpPr>
        <p:sp>
          <p:nvSpPr>
            <p:cNvPr id="7" name="AutoShape 2">
              <a:extLst>
                <a:ext uri="{FF2B5EF4-FFF2-40B4-BE49-F238E27FC236}">
                  <a16:creationId xmlns:a16="http://schemas.microsoft.com/office/drawing/2014/main" id="{62BE7B73-2158-D4EC-8A12-FCFD83224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271" y="247122"/>
              <a:ext cx="2513027" cy="2008986"/>
            </a:xfrm>
            <a:prstGeom prst="cloudCallout">
              <a:avLst>
                <a:gd name="adj1" fmla="val 31657"/>
                <a:gd name="adj2" fmla="val 5269"/>
              </a:avLst>
            </a:prstGeom>
            <a:solidFill>
              <a:srgbClr val="5B9B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8" name="AutoShape 4">
              <a:extLst>
                <a:ext uri="{FF2B5EF4-FFF2-40B4-BE49-F238E27FC236}">
                  <a16:creationId xmlns:a16="http://schemas.microsoft.com/office/drawing/2014/main" id="{ADAFFEBE-0CAD-AC85-6847-5F318B5C7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1317" y="83783"/>
              <a:ext cx="2759939" cy="2193849"/>
            </a:xfrm>
            <a:prstGeom prst="cloudCallout">
              <a:avLst>
                <a:gd name="adj1" fmla="val 31657"/>
                <a:gd name="adj2" fmla="val 5269"/>
              </a:avLst>
            </a:prstGeom>
            <a:solidFill>
              <a:srgbClr val="5B9B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9" name="Text Box 5">
              <a:extLst>
                <a:ext uri="{FF2B5EF4-FFF2-40B4-BE49-F238E27FC236}">
                  <a16:creationId xmlns:a16="http://schemas.microsoft.com/office/drawing/2014/main" id="{A6849539-D84D-DEC3-110F-9D79D287E4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92617" y="664164"/>
              <a:ext cx="1140817" cy="1001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GEANT</a:t>
              </a:r>
              <a:b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</a:b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LHCONE</a:t>
              </a:r>
              <a:br>
                <a:rPr kumimoji="0" lang="it-IT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</a:br>
              <a:r>
                <a:rPr kumimoji="0" lang="it-IT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VRF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AutoShape 31">
              <a:extLst>
                <a:ext uri="{FF2B5EF4-FFF2-40B4-BE49-F238E27FC236}">
                  <a16:creationId xmlns:a16="http://schemas.microsoft.com/office/drawing/2014/main" id="{B59BC0FB-65CA-8114-BFF8-F9250A1D2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1475" y="1560137"/>
              <a:ext cx="2513027" cy="2008986"/>
            </a:xfrm>
            <a:prstGeom prst="cloudCallout">
              <a:avLst>
                <a:gd name="adj1" fmla="val 31657"/>
                <a:gd name="adj2" fmla="val 5269"/>
              </a:avLst>
            </a:prstGeom>
            <a:solidFill>
              <a:srgbClr val="5B9B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11" name="Text Box 32">
              <a:extLst>
                <a:ext uri="{FF2B5EF4-FFF2-40B4-BE49-F238E27FC236}">
                  <a16:creationId xmlns:a16="http://schemas.microsoft.com/office/drawing/2014/main" id="{B11C162F-D1B3-18EB-02E1-2C4E6E9EF1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9416" y="2189660"/>
              <a:ext cx="1363878" cy="721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SWITCH</a:t>
              </a:r>
              <a:b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</a:b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IP service</a:t>
              </a:r>
              <a:endParaRPr kumimoji="0" lang="it-IT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pic>
          <p:nvPicPr>
            <p:cNvPr id="12" name="Picture 35">
              <a:extLst>
                <a:ext uri="{FF2B5EF4-FFF2-40B4-BE49-F238E27FC236}">
                  <a16:creationId xmlns:a16="http://schemas.microsoft.com/office/drawing/2014/main" id="{F172267D-CD15-99F2-42E3-8A7D6A918169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2781" y="1552962"/>
              <a:ext cx="505834" cy="448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3" name="Picture 46">
              <a:extLst>
                <a:ext uri="{FF2B5EF4-FFF2-40B4-BE49-F238E27FC236}">
                  <a16:creationId xmlns:a16="http://schemas.microsoft.com/office/drawing/2014/main" id="{6D0CD025-856B-0C91-C989-D2E63E3349AE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4996" y="1479420"/>
              <a:ext cx="505834" cy="448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57B5B1B-2222-EA49-501E-AC45E000EB30}"/>
                </a:ext>
              </a:extLst>
            </p:cNvPr>
            <p:cNvSpPr/>
            <p:nvPr/>
          </p:nvSpPr>
          <p:spPr>
            <a:xfrm>
              <a:off x="6593313" y="1803669"/>
              <a:ext cx="293028" cy="133528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VRF</a:t>
              </a:r>
              <a:endParaRPr kumimoji="0" lang="en-US" sz="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C19F985-E261-3403-2F31-AAC0788AC0EF}"/>
                </a:ext>
              </a:extLst>
            </p:cNvPr>
            <p:cNvGrpSpPr/>
            <p:nvPr/>
          </p:nvGrpSpPr>
          <p:grpSpPr>
            <a:xfrm>
              <a:off x="1037311" y="2262810"/>
              <a:ext cx="10515038" cy="4271311"/>
              <a:chOff x="1969190" y="2560645"/>
              <a:chExt cx="8620898" cy="3515690"/>
            </a:xfrm>
          </p:grpSpPr>
          <p:grpSp>
            <p:nvGrpSpPr>
              <p:cNvPr id="18" name="Group 256">
                <a:extLst>
                  <a:ext uri="{FF2B5EF4-FFF2-40B4-BE49-F238E27FC236}">
                    <a16:creationId xmlns:a16="http://schemas.microsoft.com/office/drawing/2014/main" id="{F9E535F4-203F-6BBE-0A68-BBFE61EFCC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14748" y="5022849"/>
                <a:ext cx="647700" cy="433388"/>
                <a:chOff x="3515" y="3702"/>
                <a:chExt cx="408" cy="273"/>
              </a:xfrm>
            </p:grpSpPr>
            <p:sp>
              <p:nvSpPr>
                <p:cNvPr id="282" name="Line 50">
                  <a:extLst>
                    <a:ext uri="{FF2B5EF4-FFF2-40B4-BE49-F238E27FC236}">
                      <a16:creationId xmlns:a16="http://schemas.microsoft.com/office/drawing/2014/main" id="{543117D7-A766-8290-31EB-7308B91916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515" y="3839"/>
                  <a:ext cx="408" cy="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103548" tIns="51774" rIns="103548" bIns="51774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3" name="Line 51">
                  <a:extLst>
                    <a:ext uri="{FF2B5EF4-FFF2-40B4-BE49-F238E27FC236}">
                      <a16:creationId xmlns:a16="http://schemas.microsoft.com/office/drawing/2014/main" id="{64B6B4B6-1C44-4AB5-EBBB-D394A8B64F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735" y="3702"/>
                  <a:ext cx="0" cy="137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103548" tIns="51774" rIns="103548" bIns="51774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4" name="Line 52">
                  <a:extLst>
                    <a:ext uri="{FF2B5EF4-FFF2-40B4-BE49-F238E27FC236}">
                      <a16:creationId xmlns:a16="http://schemas.microsoft.com/office/drawing/2014/main" id="{E6EFC732-9FB7-46A0-8664-70E4E5DFBC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606" y="3838"/>
                  <a:ext cx="0" cy="137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103548" tIns="51774" rIns="103548" bIns="51774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5" name="Line 53">
                  <a:extLst>
                    <a:ext uri="{FF2B5EF4-FFF2-40B4-BE49-F238E27FC236}">
                      <a16:creationId xmlns:a16="http://schemas.microsoft.com/office/drawing/2014/main" id="{FD9F9598-A5A9-B0FA-C961-CD2FB53AC8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864" y="3838"/>
                  <a:ext cx="0" cy="137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103548" tIns="51774" rIns="103548" bIns="51774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9" name="AutoShape 7">
                <a:extLst>
                  <a:ext uri="{FF2B5EF4-FFF2-40B4-BE49-F238E27FC236}">
                    <a16:creationId xmlns:a16="http://schemas.microsoft.com/office/drawing/2014/main" id="{20291544-E1AB-60D5-B4B5-6012EB085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147" y="4953000"/>
                <a:ext cx="4635501" cy="1123335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3548" tIns="51774" rIns="103548" bIns="51774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Text Box 33">
                <a:extLst>
                  <a:ext uri="{FF2B5EF4-FFF2-40B4-BE49-F238E27FC236}">
                    <a16:creationId xmlns:a16="http://schemas.microsoft.com/office/drawing/2014/main" id="{862AC654-328D-5C9B-5CE3-BEE069D73F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0147" y="5139852"/>
                <a:ext cx="1266825" cy="212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1122" tIns="45561" rIns="91122" bIns="4556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TierX LAN</a:t>
                </a:r>
                <a:endPara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Text Box 36">
                <a:extLst>
                  <a:ext uri="{FF2B5EF4-FFF2-40B4-BE49-F238E27FC236}">
                    <a16:creationId xmlns:a16="http://schemas.microsoft.com/office/drawing/2014/main" id="{0A241C45-BEBB-3B00-2F7A-40D0ED1784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24208" y="2560645"/>
                <a:ext cx="388938" cy="1635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1122" tIns="45561" rIns="91122" bIns="45561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2" name="Group 38">
                <a:extLst>
                  <a:ext uri="{FF2B5EF4-FFF2-40B4-BE49-F238E27FC236}">
                    <a16:creationId xmlns:a16="http://schemas.microsoft.com/office/drawing/2014/main" id="{B293D063-8583-DB49-105A-EFF823BBFA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61328" y="3453514"/>
                <a:ext cx="834146" cy="510295"/>
                <a:chOff x="4605" y="1502"/>
                <a:chExt cx="319" cy="250"/>
              </a:xfrm>
            </p:grpSpPr>
            <p:pic>
              <p:nvPicPr>
                <p:cNvPr id="280" name="Picture 39">
                  <a:extLst>
                    <a:ext uri="{FF2B5EF4-FFF2-40B4-BE49-F238E27FC236}">
                      <a16:creationId xmlns:a16="http://schemas.microsoft.com/office/drawing/2014/main" id="{167345A3-F16B-3E4E-19F3-CDC70161A00F}"/>
                    </a:ext>
                  </a:extLst>
                </p:cNvPr>
                <p:cNvPicPr>
                  <a:picLocks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23" y="1502"/>
                  <a:ext cx="282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81" name="Text Box 40">
                  <a:extLst>
                    <a:ext uri="{FF2B5EF4-FFF2-40B4-BE49-F238E27FC236}">
                      <a16:creationId xmlns:a16="http://schemas.microsoft.com/office/drawing/2014/main" id="{EA2E1D08-5A98-29D9-4F3C-6660C3E2778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605" y="1628"/>
                  <a:ext cx="319" cy="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91122" tIns="45561" rIns="91122" bIns="45561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NREN PE router</a:t>
                  </a:r>
                </a:p>
              </p:txBody>
            </p:sp>
          </p:grpSp>
          <p:sp>
            <p:nvSpPr>
              <p:cNvPr id="23" name="Text Box 47">
                <a:extLst>
                  <a:ext uri="{FF2B5EF4-FFF2-40B4-BE49-F238E27FC236}">
                    <a16:creationId xmlns:a16="http://schemas.microsoft.com/office/drawing/2014/main" id="{328094D1-7E46-FC0C-ABD7-3602FC0E19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16720" y="2633670"/>
                <a:ext cx="388938" cy="1635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1122" tIns="45561" rIns="91122" bIns="45561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4" name="Group 847">
                <a:extLst>
                  <a:ext uri="{FF2B5EF4-FFF2-40B4-BE49-F238E27FC236}">
                    <a16:creationId xmlns:a16="http://schemas.microsoft.com/office/drawing/2014/main" id="{4E7AC148-D109-BEE4-2A73-014991F521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67216" y="5626236"/>
                <a:ext cx="534987" cy="247650"/>
                <a:chOff x="5034" y="2008"/>
                <a:chExt cx="582" cy="248"/>
              </a:xfrm>
            </p:grpSpPr>
            <p:grpSp>
              <p:nvGrpSpPr>
                <p:cNvPr id="80" name="Group 848">
                  <a:extLst>
                    <a:ext uri="{FF2B5EF4-FFF2-40B4-BE49-F238E27FC236}">
                      <a16:creationId xmlns:a16="http://schemas.microsoft.com/office/drawing/2014/main" id="{BAE58CF5-9A17-3CAF-715A-8119DD12439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5" y="2200"/>
                  <a:ext cx="581" cy="56"/>
                  <a:chOff x="528" y="3158"/>
                  <a:chExt cx="2362" cy="210"/>
                </a:xfrm>
              </p:grpSpPr>
              <p:sp>
                <p:nvSpPr>
                  <p:cNvPr id="241" name="Rectangle 849">
                    <a:extLst>
                      <a:ext uri="{FF2B5EF4-FFF2-40B4-BE49-F238E27FC236}">
                        <a16:creationId xmlns:a16="http://schemas.microsoft.com/office/drawing/2014/main" id="{1D957B5A-33EE-869E-2FC0-2D31F8534C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8" y="3158"/>
                    <a:ext cx="2362" cy="210"/>
                  </a:xfrm>
                  <a:prstGeom prst="rect">
                    <a:avLst/>
                  </a:prstGeom>
                  <a:solidFill>
                    <a:srgbClr val="E7E6E6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E7E6E6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pitchFamily="34" charset="-128"/>
                    </a:endParaRPr>
                  </a:p>
                </p:txBody>
              </p:sp>
              <p:grpSp>
                <p:nvGrpSpPr>
                  <p:cNvPr id="242" name="Group 850">
                    <a:extLst>
                      <a:ext uri="{FF2B5EF4-FFF2-40B4-BE49-F238E27FC236}">
                        <a16:creationId xmlns:a16="http://schemas.microsoft.com/office/drawing/2014/main" id="{4250C9F1-0DBC-53CC-58C9-9302DA69951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28" y="3158"/>
                    <a:ext cx="2362" cy="210"/>
                    <a:chOff x="528" y="3158"/>
                    <a:chExt cx="2362" cy="210"/>
                  </a:xfrm>
                </p:grpSpPr>
                <p:sp>
                  <p:nvSpPr>
                    <p:cNvPr id="243" name="Rectangle 851">
                      <a:extLst>
                        <a:ext uri="{FF2B5EF4-FFF2-40B4-BE49-F238E27FC236}">
                          <a16:creationId xmlns:a16="http://schemas.microsoft.com/office/drawing/2014/main" id="{539E7728-6EC3-DFDA-C0CD-02E239D7BB1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8" y="3158"/>
                      <a:ext cx="2362" cy="210"/>
                    </a:xfrm>
                    <a:prstGeom prst="rect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grpSp>
                  <p:nvGrpSpPr>
                    <p:cNvPr id="244" name="Group 852">
                      <a:extLst>
                        <a:ext uri="{FF2B5EF4-FFF2-40B4-BE49-F238E27FC236}">
                          <a16:creationId xmlns:a16="http://schemas.microsoft.com/office/drawing/2014/main" id="{02BCF4F9-2FC5-F236-B4C3-D2CB5A9AA33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38" y="3297"/>
                      <a:ext cx="282" cy="46"/>
                      <a:chOff x="2304" y="3888"/>
                      <a:chExt cx="384" cy="88"/>
                    </a:xfrm>
                  </p:grpSpPr>
                  <p:sp>
                    <p:nvSpPr>
                      <p:cNvPr id="277" name="Rectangle 853">
                        <a:extLst>
                          <a:ext uri="{FF2B5EF4-FFF2-40B4-BE49-F238E27FC236}">
                            <a16:creationId xmlns:a16="http://schemas.microsoft.com/office/drawing/2014/main" id="{78A1A51D-DA28-E0B9-3F3F-662D8F10FCD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3888"/>
                        <a:ext cx="384" cy="48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78" name="Rectangle 854">
                        <a:extLst>
                          <a:ext uri="{FF2B5EF4-FFF2-40B4-BE49-F238E27FC236}">
                            <a16:creationId xmlns:a16="http://schemas.microsoft.com/office/drawing/2014/main" id="{BFE74CF4-9E88-026F-679A-618A5263C74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48" y="3911"/>
                        <a:ext cx="96" cy="48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79" name="Rectangle 855">
                        <a:extLst>
                          <a:ext uri="{FF2B5EF4-FFF2-40B4-BE49-F238E27FC236}">
                            <a16:creationId xmlns:a16="http://schemas.microsoft.com/office/drawing/2014/main" id="{12FFFB99-1DD3-EE1B-E060-D8C6F178BDD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03" y="3949"/>
                        <a:ext cx="48" cy="27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  <p:sp>
                  <p:nvSpPr>
                    <p:cNvPr id="245" name="Oval 856">
                      <a:extLst>
                        <a:ext uri="{FF2B5EF4-FFF2-40B4-BE49-F238E27FC236}">
                          <a16:creationId xmlns:a16="http://schemas.microsoft.com/office/drawing/2014/main" id="{FDBCBE0E-26AE-3A74-9422-16CBF632711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14" y="3209"/>
                      <a:ext cx="28" cy="23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246" name="Oval 857">
                      <a:extLst>
                        <a:ext uri="{FF2B5EF4-FFF2-40B4-BE49-F238E27FC236}">
                          <a16:creationId xmlns:a16="http://schemas.microsoft.com/office/drawing/2014/main" id="{69C6FCF4-DF03-BAC2-31E8-86CB7ED262E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5" y="3209"/>
                      <a:ext cx="28" cy="23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247" name="Oval 858">
                      <a:extLst>
                        <a:ext uri="{FF2B5EF4-FFF2-40B4-BE49-F238E27FC236}">
                          <a16:creationId xmlns:a16="http://schemas.microsoft.com/office/drawing/2014/main" id="{DAE2FA8D-91D8-5972-B996-1F9989BB083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5" y="3235"/>
                      <a:ext cx="28" cy="24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grpSp>
                  <p:nvGrpSpPr>
                    <p:cNvPr id="248" name="Group 859">
                      <a:extLst>
                        <a:ext uri="{FF2B5EF4-FFF2-40B4-BE49-F238E27FC236}">
                          <a16:creationId xmlns:a16="http://schemas.microsoft.com/office/drawing/2014/main" id="{C901597A-3481-F2C8-8841-67F6C4FEE13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16" y="3302"/>
                      <a:ext cx="39" cy="41"/>
                      <a:chOff x="3552" y="3486"/>
                      <a:chExt cx="56" cy="74"/>
                    </a:xfrm>
                  </p:grpSpPr>
                  <p:sp>
                    <p:nvSpPr>
                      <p:cNvPr id="275" name="Oval 860">
                        <a:extLst>
                          <a:ext uri="{FF2B5EF4-FFF2-40B4-BE49-F238E27FC236}">
                            <a16:creationId xmlns:a16="http://schemas.microsoft.com/office/drawing/2014/main" id="{A5BAAF2C-8271-9F63-FA9F-D210BF8B3A4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2" y="3504"/>
                        <a:ext cx="56" cy="56"/>
                      </a:xfrm>
                      <a:prstGeom prst="ellipse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76" name="Line 861">
                        <a:extLst>
                          <a:ext uri="{FF2B5EF4-FFF2-40B4-BE49-F238E27FC236}">
                            <a16:creationId xmlns:a16="http://schemas.microsoft.com/office/drawing/2014/main" id="{F14EDB07-ED8C-B7D1-D488-971A8F569A2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80" y="3486"/>
                        <a:ext cx="0" cy="4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grpSp>
                  <p:nvGrpSpPr>
                    <p:cNvPr id="249" name="Group 862">
                      <a:extLst>
                        <a:ext uri="{FF2B5EF4-FFF2-40B4-BE49-F238E27FC236}">
                          <a16:creationId xmlns:a16="http://schemas.microsoft.com/office/drawing/2014/main" id="{173BB386-D06D-CDF9-A15E-D8A20CB16D7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42" y="3181"/>
                      <a:ext cx="492" cy="76"/>
                      <a:chOff x="2296" y="3104"/>
                      <a:chExt cx="480" cy="104"/>
                    </a:xfrm>
                  </p:grpSpPr>
                  <p:grpSp>
                    <p:nvGrpSpPr>
                      <p:cNvPr id="270" name="Group 863">
                        <a:extLst>
                          <a:ext uri="{FF2B5EF4-FFF2-40B4-BE49-F238E27FC236}">
                            <a16:creationId xmlns:a16="http://schemas.microsoft.com/office/drawing/2014/main" id="{F2D93ED2-09AA-2BBC-3C9B-E50A147FFF34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10" y="3120"/>
                        <a:ext cx="448" cy="72"/>
                        <a:chOff x="2310" y="3120"/>
                        <a:chExt cx="432" cy="48"/>
                      </a:xfrm>
                    </p:grpSpPr>
                    <p:sp>
                      <p:nvSpPr>
                        <p:cNvPr id="272" name="Rectangle 864">
                          <a:extLst>
                            <a:ext uri="{FF2B5EF4-FFF2-40B4-BE49-F238E27FC236}">
                              <a16:creationId xmlns:a16="http://schemas.microsoft.com/office/drawing/2014/main" id="{FB11818F-A187-295B-8108-AB5D1738EDD9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310" y="3120"/>
                          <a:ext cx="432" cy="48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273" name="Rectangle 865">
                          <a:extLst>
                            <a:ext uri="{FF2B5EF4-FFF2-40B4-BE49-F238E27FC236}">
                              <a16:creationId xmlns:a16="http://schemas.microsoft.com/office/drawing/2014/main" id="{9F2F5B79-6A73-A543-B9F7-99DABE738610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08" y="3126"/>
                          <a:ext cx="48" cy="42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274" name="Rectangle 866">
                          <a:extLst>
                            <a:ext uri="{FF2B5EF4-FFF2-40B4-BE49-F238E27FC236}">
                              <a16:creationId xmlns:a16="http://schemas.microsoft.com/office/drawing/2014/main" id="{8609AD29-E97C-B3BB-4060-D3AFA321FDA2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60" y="3126"/>
                          <a:ext cx="38" cy="27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  <p:sp>
                    <p:nvSpPr>
                      <p:cNvPr id="271" name="Rectangle 867">
                        <a:extLst>
                          <a:ext uri="{FF2B5EF4-FFF2-40B4-BE49-F238E27FC236}">
                            <a16:creationId xmlns:a16="http://schemas.microsoft.com/office/drawing/2014/main" id="{46E3C194-307F-3A52-B3C1-07F22B64344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96" y="3104"/>
                        <a:ext cx="480" cy="104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  <p:grpSp>
                  <p:nvGrpSpPr>
                    <p:cNvPr id="250" name="Group 868">
                      <a:extLst>
                        <a:ext uri="{FF2B5EF4-FFF2-40B4-BE49-F238E27FC236}">
                          <a16:creationId xmlns:a16="http://schemas.microsoft.com/office/drawing/2014/main" id="{45302529-2A24-7F61-13F8-67D7F2D0BC5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7" y="3205"/>
                      <a:ext cx="599" cy="116"/>
                      <a:chOff x="1680" y="2536"/>
                      <a:chExt cx="584" cy="160"/>
                    </a:xfrm>
                  </p:grpSpPr>
                  <p:sp>
                    <p:nvSpPr>
                      <p:cNvPr id="261" name="Rectangle 869">
                        <a:extLst>
                          <a:ext uri="{FF2B5EF4-FFF2-40B4-BE49-F238E27FC236}">
                            <a16:creationId xmlns:a16="http://schemas.microsoft.com/office/drawing/2014/main" id="{6D67D683-0D95-2224-653F-4AC41F54427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80" y="2536"/>
                        <a:ext cx="584" cy="160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62" name="Line 870">
                        <a:extLst>
                          <a:ext uri="{FF2B5EF4-FFF2-40B4-BE49-F238E27FC236}">
                            <a16:creationId xmlns:a16="http://schemas.microsoft.com/office/drawing/2014/main" id="{B900F9B9-C07C-D65D-6F16-9AE33F84913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568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263" name="Line 871">
                        <a:extLst>
                          <a:ext uri="{FF2B5EF4-FFF2-40B4-BE49-F238E27FC236}">
                            <a16:creationId xmlns:a16="http://schemas.microsoft.com/office/drawing/2014/main" id="{6C851725-00F3-4BB9-4A17-2077BEDC201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600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grpSp>
                    <p:nvGrpSpPr>
                      <p:cNvPr id="264" name="Group 872">
                        <a:extLst>
                          <a:ext uri="{FF2B5EF4-FFF2-40B4-BE49-F238E27FC236}">
                            <a16:creationId xmlns:a16="http://schemas.microsoft.com/office/drawing/2014/main" id="{C365BEE0-6FB7-C505-C677-97A995BE4BFA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8" y="2648"/>
                        <a:ext cx="576" cy="32"/>
                        <a:chOff x="2496" y="2624"/>
                        <a:chExt cx="576" cy="32"/>
                      </a:xfrm>
                    </p:grpSpPr>
                    <p:sp>
                      <p:nvSpPr>
                        <p:cNvPr id="268" name="Line 873">
                          <a:extLst>
                            <a:ext uri="{FF2B5EF4-FFF2-40B4-BE49-F238E27FC236}">
                              <a16:creationId xmlns:a16="http://schemas.microsoft.com/office/drawing/2014/main" id="{2807C13F-171E-B762-C2E8-5A12CBF4CFD3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24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269" name="Line 874">
                          <a:extLst>
                            <a:ext uri="{FF2B5EF4-FFF2-40B4-BE49-F238E27FC236}">
                              <a16:creationId xmlns:a16="http://schemas.microsoft.com/office/drawing/2014/main" id="{340E5A48-85C7-A380-894F-A6C73BD52D06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56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265" name="Group 875">
                        <a:extLst>
                          <a:ext uri="{FF2B5EF4-FFF2-40B4-BE49-F238E27FC236}">
                            <a16:creationId xmlns:a16="http://schemas.microsoft.com/office/drawing/2014/main" id="{12741E4A-1629-E0E7-F433-F13EC0B7BEE8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6" y="2592"/>
                        <a:ext cx="320" cy="64"/>
                        <a:chOff x="1336" y="1856"/>
                        <a:chExt cx="320" cy="64"/>
                      </a:xfrm>
                    </p:grpSpPr>
                    <p:sp>
                      <p:nvSpPr>
                        <p:cNvPr id="266" name="Rectangle 876">
                          <a:extLst>
                            <a:ext uri="{FF2B5EF4-FFF2-40B4-BE49-F238E27FC236}">
                              <a16:creationId xmlns:a16="http://schemas.microsoft.com/office/drawing/2014/main" id="{CE3B006C-907C-CA82-76B4-485F76275EAF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36" y="1856"/>
                          <a:ext cx="264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rgbClr val="44546A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267" name="Rectangle 877">
                          <a:extLst>
                            <a:ext uri="{FF2B5EF4-FFF2-40B4-BE49-F238E27FC236}">
                              <a16:creationId xmlns:a16="http://schemas.microsoft.com/office/drawing/2014/main" id="{4845438D-A203-17B8-D1C8-12887D6F9D09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08" y="1856"/>
                          <a:ext cx="48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51" name="Group 878">
                      <a:extLst>
                        <a:ext uri="{FF2B5EF4-FFF2-40B4-BE49-F238E27FC236}">
                          <a16:creationId xmlns:a16="http://schemas.microsoft.com/office/drawing/2014/main" id="{34A39EEA-7919-79C0-F2B4-8FBFB13C986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42" y="3205"/>
                      <a:ext cx="598" cy="116"/>
                      <a:chOff x="1680" y="2536"/>
                      <a:chExt cx="584" cy="160"/>
                    </a:xfrm>
                  </p:grpSpPr>
                  <p:sp>
                    <p:nvSpPr>
                      <p:cNvPr id="252" name="Rectangle 879">
                        <a:extLst>
                          <a:ext uri="{FF2B5EF4-FFF2-40B4-BE49-F238E27FC236}">
                            <a16:creationId xmlns:a16="http://schemas.microsoft.com/office/drawing/2014/main" id="{B116E613-2D50-9CEB-9998-B8FECD212BA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80" y="2536"/>
                        <a:ext cx="584" cy="160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53" name="Line 880">
                        <a:extLst>
                          <a:ext uri="{FF2B5EF4-FFF2-40B4-BE49-F238E27FC236}">
                            <a16:creationId xmlns:a16="http://schemas.microsoft.com/office/drawing/2014/main" id="{2814DF8C-45BC-7501-945B-E800D7633F0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568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254" name="Line 881">
                        <a:extLst>
                          <a:ext uri="{FF2B5EF4-FFF2-40B4-BE49-F238E27FC236}">
                            <a16:creationId xmlns:a16="http://schemas.microsoft.com/office/drawing/2014/main" id="{B5773FBC-0E59-4D45-627B-29650998D42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600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grpSp>
                    <p:nvGrpSpPr>
                      <p:cNvPr id="255" name="Group 882">
                        <a:extLst>
                          <a:ext uri="{FF2B5EF4-FFF2-40B4-BE49-F238E27FC236}">
                            <a16:creationId xmlns:a16="http://schemas.microsoft.com/office/drawing/2014/main" id="{ECB78AE0-EB7C-6A43-D139-C105B6119B8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8" y="2648"/>
                        <a:ext cx="576" cy="32"/>
                        <a:chOff x="2496" y="2624"/>
                        <a:chExt cx="576" cy="32"/>
                      </a:xfrm>
                    </p:grpSpPr>
                    <p:sp>
                      <p:nvSpPr>
                        <p:cNvPr id="259" name="Line 883">
                          <a:extLst>
                            <a:ext uri="{FF2B5EF4-FFF2-40B4-BE49-F238E27FC236}">
                              <a16:creationId xmlns:a16="http://schemas.microsoft.com/office/drawing/2014/main" id="{2196B8F8-D8F9-C41A-469C-930647D9F87C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24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260" name="Line 884">
                          <a:extLst>
                            <a:ext uri="{FF2B5EF4-FFF2-40B4-BE49-F238E27FC236}">
                              <a16:creationId xmlns:a16="http://schemas.microsoft.com/office/drawing/2014/main" id="{0BC40394-557C-4ABA-4E04-1ED70BA8BF59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56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256" name="Group 885">
                        <a:extLst>
                          <a:ext uri="{FF2B5EF4-FFF2-40B4-BE49-F238E27FC236}">
                            <a16:creationId xmlns:a16="http://schemas.microsoft.com/office/drawing/2014/main" id="{44A3743A-7328-C734-A66B-285ECEBBD44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6" y="2592"/>
                        <a:ext cx="320" cy="64"/>
                        <a:chOff x="1336" y="1856"/>
                        <a:chExt cx="320" cy="64"/>
                      </a:xfrm>
                    </p:grpSpPr>
                    <p:sp>
                      <p:nvSpPr>
                        <p:cNvPr id="257" name="Rectangle 886">
                          <a:extLst>
                            <a:ext uri="{FF2B5EF4-FFF2-40B4-BE49-F238E27FC236}">
                              <a16:creationId xmlns:a16="http://schemas.microsoft.com/office/drawing/2014/main" id="{675F92D9-A578-298A-1939-F61F4E432B6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36" y="1856"/>
                          <a:ext cx="264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rgbClr val="44546A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258" name="Rectangle 887">
                          <a:extLst>
                            <a:ext uri="{FF2B5EF4-FFF2-40B4-BE49-F238E27FC236}">
                              <a16:creationId xmlns:a16="http://schemas.microsoft.com/office/drawing/2014/main" id="{4D629FB1-31BF-10A0-9561-3C27FFE4E05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08" y="1856"/>
                          <a:ext cx="48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81" name="Group 888">
                  <a:extLst>
                    <a:ext uri="{FF2B5EF4-FFF2-40B4-BE49-F238E27FC236}">
                      <a16:creationId xmlns:a16="http://schemas.microsoft.com/office/drawing/2014/main" id="{7EA09478-6F91-0EC8-3551-61C0F25121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5" y="2153"/>
                  <a:ext cx="581" cy="55"/>
                  <a:chOff x="528" y="3158"/>
                  <a:chExt cx="2362" cy="210"/>
                </a:xfrm>
              </p:grpSpPr>
              <p:sp>
                <p:nvSpPr>
                  <p:cNvPr id="202" name="Rectangle 889">
                    <a:extLst>
                      <a:ext uri="{FF2B5EF4-FFF2-40B4-BE49-F238E27FC236}">
                        <a16:creationId xmlns:a16="http://schemas.microsoft.com/office/drawing/2014/main" id="{718351AE-12A0-ED07-ACC5-ECE6602A67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8" y="3158"/>
                    <a:ext cx="2362" cy="210"/>
                  </a:xfrm>
                  <a:prstGeom prst="rect">
                    <a:avLst/>
                  </a:prstGeom>
                  <a:solidFill>
                    <a:srgbClr val="E7E6E6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E7E6E6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pitchFamily="34" charset="-128"/>
                    </a:endParaRPr>
                  </a:p>
                </p:txBody>
              </p:sp>
              <p:grpSp>
                <p:nvGrpSpPr>
                  <p:cNvPr id="203" name="Group 890">
                    <a:extLst>
                      <a:ext uri="{FF2B5EF4-FFF2-40B4-BE49-F238E27FC236}">
                        <a16:creationId xmlns:a16="http://schemas.microsoft.com/office/drawing/2014/main" id="{5D68DE39-6101-F7AB-C477-6881DDD427A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28" y="3158"/>
                    <a:ext cx="2362" cy="210"/>
                    <a:chOff x="528" y="3158"/>
                    <a:chExt cx="2362" cy="210"/>
                  </a:xfrm>
                </p:grpSpPr>
                <p:sp>
                  <p:nvSpPr>
                    <p:cNvPr id="204" name="Rectangle 891">
                      <a:extLst>
                        <a:ext uri="{FF2B5EF4-FFF2-40B4-BE49-F238E27FC236}">
                          <a16:creationId xmlns:a16="http://schemas.microsoft.com/office/drawing/2014/main" id="{D56DC34B-1B56-097B-4FDB-D7A4D481ABE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8" y="3158"/>
                      <a:ext cx="2362" cy="210"/>
                    </a:xfrm>
                    <a:prstGeom prst="rect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grpSp>
                  <p:nvGrpSpPr>
                    <p:cNvPr id="205" name="Group 892">
                      <a:extLst>
                        <a:ext uri="{FF2B5EF4-FFF2-40B4-BE49-F238E27FC236}">
                          <a16:creationId xmlns:a16="http://schemas.microsoft.com/office/drawing/2014/main" id="{0D8648B9-3AA6-2D78-8811-172796EFA05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38" y="3297"/>
                      <a:ext cx="282" cy="46"/>
                      <a:chOff x="2304" y="3888"/>
                      <a:chExt cx="384" cy="88"/>
                    </a:xfrm>
                  </p:grpSpPr>
                  <p:sp>
                    <p:nvSpPr>
                      <p:cNvPr id="238" name="Rectangle 893">
                        <a:extLst>
                          <a:ext uri="{FF2B5EF4-FFF2-40B4-BE49-F238E27FC236}">
                            <a16:creationId xmlns:a16="http://schemas.microsoft.com/office/drawing/2014/main" id="{4AC2C31A-20EF-2127-DBAE-9EC888054CF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3888"/>
                        <a:ext cx="384" cy="48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39" name="Rectangle 894">
                        <a:extLst>
                          <a:ext uri="{FF2B5EF4-FFF2-40B4-BE49-F238E27FC236}">
                            <a16:creationId xmlns:a16="http://schemas.microsoft.com/office/drawing/2014/main" id="{7AC603C0-89FF-6291-3E9B-762BFD454CF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48" y="3911"/>
                        <a:ext cx="96" cy="48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40" name="Rectangle 895">
                        <a:extLst>
                          <a:ext uri="{FF2B5EF4-FFF2-40B4-BE49-F238E27FC236}">
                            <a16:creationId xmlns:a16="http://schemas.microsoft.com/office/drawing/2014/main" id="{A0F8D6BF-7C4D-670D-D4F2-68A449E6E11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03" y="3949"/>
                        <a:ext cx="48" cy="27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  <p:sp>
                  <p:nvSpPr>
                    <p:cNvPr id="206" name="Oval 896">
                      <a:extLst>
                        <a:ext uri="{FF2B5EF4-FFF2-40B4-BE49-F238E27FC236}">
                          <a16:creationId xmlns:a16="http://schemas.microsoft.com/office/drawing/2014/main" id="{AD42854B-55CC-FC9C-8932-64FE4DB98E3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14" y="3209"/>
                      <a:ext cx="28" cy="23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207" name="Oval 897">
                      <a:extLst>
                        <a:ext uri="{FF2B5EF4-FFF2-40B4-BE49-F238E27FC236}">
                          <a16:creationId xmlns:a16="http://schemas.microsoft.com/office/drawing/2014/main" id="{AEB4BD15-E81B-D7E8-8814-E16F7BA4DA3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5" y="3209"/>
                      <a:ext cx="28" cy="23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208" name="Oval 898">
                      <a:extLst>
                        <a:ext uri="{FF2B5EF4-FFF2-40B4-BE49-F238E27FC236}">
                          <a16:creationId xmlns:a16="http://schemas.microsoft.com/office/drawing/2014/main" id="{BA35ABB4-9AD7-919D-34E1-DEC2079E689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5" y="3235"/>
                      <a:ext cx="28" cy="24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grpSp>
                  <p:nvGrpSpPr>
                    <p:cNvPr id="209" name="Group 899">
                      <a:extLst>
                        <a:ext uri="{FF2B5EF4-FFF2-40B4-BE49-F238E27FC236}">
                          <a16:creationId xmlns:a16="http://schemas.microsoft.com/office/drawing/2014/main" id="{17739A33-B538-62C8-AEFC-951E3534495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16" y="3302"/>
                      <a:ext cx="39" cy="41"/>
                      <a:chOff x="3552" y="3486"/>
                      <a:chExt cx="56" cy="74"/>
                    </a:xfrm>
                  </p:grpSpPr>
                  <p:sp>
                    <p:nvSpPr>
                      <p:cNvPr id="236" name="Oval 900">
                        <a:extLst>
                          <a:ext uri="{FF2B5EF4-FFF2-40B4-BE49-F238E27FC236}">
                            <a16:creationId xmlns:a16="http://schemas.microsoft.com/office/drawing/2014/main" id="{6F9A0426-901A-A14D-8F21-C3125A8D324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2" y="3504"/>
                        <a:ext cx="56" cy="56"/>
                      </a:xfrm>
                      <a:prstGeom prst="ellipse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37" name="Line 901">
                        <a:extLst>
                          <a:ext uri="{FF2B5EF4-FFF2-40B4-BE49-F238E27FC236}">
                            <a16:creationId xmlns:a16="http://schemas.microsoft.com/office/drawing/2014/main" id="{CC532D51-D03D-115F-A2BA-6406F2B7FA3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80" y="3486"/>
                        <a:ext cx="0" cy="4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grpSp>
                  <p:nvGrpSpPr>
                    <p:cNvPr id="210" name="Group 902">
                      <a:extLst>
                        <a:ext uri="{FF2B5EF4-FFF2-40B4-BE49-F238E27FC236}">
                          <a16:creationId xmlns:a16="http://schemas.microsoft.com/office/drawing/2014/main" id="{C0B6597D-6E11-8513-49EB-E8BC5F099A4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42" y="3181"/>
                      <a:ext cx="492" cy="76"/>
                      <a:chOff x="2296" y="3104"/>
                      <a:chExt cx="480" cy="104"/>
                    </a:xfrm>
                  </p:grpSpPr>
                  <p:grpSp>
                    <p:nvGrpSpPr>
                      <p:cNvPr id="231" name="Group 903">
                        <a:extLst>
                          <a:ext uri="{FF2B5EF4-FFF2-40B4-BE49-F238E27FC236}">
                            <a16:creationId xmlns:a16="http://schemas.microsoft.com/office/drawing/2014/main" id="{8C9ABCA8-5842-ED6E-C3A6-952251CC637F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10" y="3120"/>
                        <a:ext cx="448" cy="72"/>
                        <a:chOff x="2310" y="3120"/>
                        <a:chExt cx="432" cy="48"/>
                      </a:xfrm>
                    </p:grpSpPr>
                    <p:sp>
                      <p:nvSpPr>
                        <p:cNvPr id="233" name="Rectangle 904">
                          <a:extLst>
                            <a:ext uri="{FF2B5EF4-FFF2-40B4-BE49-F238E27FC236}">
                              <a16:creationId xmlns:a16="http://schemas.microsoft.com/office/drawing/2014/main" id="{34C536B3-C084-A91D-0B30-2C6F4A40C2C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310" y="3120"/>
                          <a:ext cx="432" cy="48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234" name="Rectangle 905">
                          <a:extLst>
                            <a:ext uri="{FF2B5EF4-FFF2-40B4-BE49-F238E27FC236}">
                              <a16:creationId xmlns:a16="http://schemas.microsoft.com/office/drawing/2014/main" id="{50649B0F-9E1B-F211-55AF-D0D909E12F9E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08" y="3126"/>
                          <a:ext cx="48" cy="42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235" name="Rectangle 906">
                          <a:extLst>
                            <a:ext uri="{FF2B5EF4-FFF2-40B4-BE49-F238E27FC236}">
                              <a16:creationId xmlns:a16="http://schemas.microsoft.com/office/drawing/2014/main" id="{B3CE0BA8-A518-B048-65AD-B9431F912AD4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60" y="3126"/>
                          <a:ext cx="38" cy="27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  <p:sp>
                    <p:nvSpPr>
                      <p:cNvPr id="232" name="Rectangle 907">
                        <a:extLst>
                          <a:ext uri="{FF2B5EF4-FFF2-40B4-BE49-F238E27FC236}">
                            <a16:creationId xmlns:a16="http://schemas.microsoft.com/office/drawing/2014/main" id="{AECC2294-793C-FEEE-09E9-2E9812DE57E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96" y="3104"/>
                        <a:ext cx="480" cy="104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  <p:grpSp>
                  <p:nvGrpSpPr>
                    <p:cNvPr id="211" name="Group 908">
                      <a:extLst>
                        <a:ext uri="{FF2B5EF4-FFF2-40B4-BE49-F238E27FC236}">
                          <a16:creationId xmlns:a16="http://schemas.microsoft.com/office/drawing/2014/main" id="{4B5FCDAA-A886-BF65-D655-8DDB63A1ADD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7" y="3205"/>
                      <a:ext cx="599" cy="116"/>
                      <a:chOff x="1680" y="2536"/>
                      <a:chExt cx="584" cy="160"/>
                    </a:xfrm>
                  </p:grpSpPr>
                  <p:sp>
                    <p:nvSpPr>
                      <p:cNvPr id="222" name="Rectangle 909">
                        <a:extLst>
                          <a:ext uri="{FF2B5EF4-FFF2-40B4-BE49-F238E27FC236}">
                            <a16:creationId xmlns:a16="http://schemas.microsoft.com/office/drawing/2014/main" id="{95186823-A6B0-C2A2-DCCF-6C8AFFBD682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80" y="2536"/>
                        <a:ext cx="584" cy="160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23" name="Line 910">
                        <a:extLst>
                          <a:ext uri="{FF2B5EF4-FFF2-40B4-BE49-F238E27FC236}">
                            <a16:creationId xmlns:a16="http://schemas.microsoft.com/office/drawing/2014/main" id="{18424F4F-8FD5-5039-4748-D5A8F852B23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568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224" name="Line 911">
                        <a:extLst>
                          <a:ext uri="{FF2B5EF4-FFF2-40B4-BE49-F238E27FC236}">
                            <a16:creationId xmlns:a16="http://schemas.microsoft.com/office/drawing/2014/main" id="{E1BBB4B7-6EB5-1E28-13A9-F54921C99C7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600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grpSp>
                    <p:nvGrpSpPr>
                      <p:cNvPr id="225" name="Group 912">
                        <a:extLst>
                          <a:ext uri="{FF2B5EF4-FFF2-40B4-BE49-F238E27FC236}">
                            <a16:creationId xmlns:a16="http://schemas.microsoft.com/office/drawing/2014/main" id="{8B0D8219-ACA4-BE83-4D8A-4C52FB785955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8" y="2648"/>
                        <a:ext cx="576" cy="32"/>
                        <a:chOff x="2496" y="2624"/>
                        <a:chExt cx="576" cy="32"/>
                      </a:xfrm>
                    </p:grpSpPr>
                    <p:sp>
                      <p:nvSpPr>
                        <p:cNvPr id="229" name="Line 913">
                          <a:extLst>
                            <a:ext uri="{FF2B5EF4-FFF2-40B4-BE49-F238E27FC236}">
                              <a16:creationId xmlns:a16="http://schemas.microsoft.com/office/drawing/2014/main" id="{EE6E8498-8F0D-0820-4CFE-05E370CD9AD2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24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230" name="Line 914">
                          <a:extLst>
                            <a:ext uri="{FF2B5EF4-FFF2-40B4-BE49-F238E27FC236}">
                              <a16:creationId xmlns:a16="http://schemas.microsoft.com/office/drawing/2014/main" id="{7E15C6FD-D424-0D3E-C8BE-593ECA4A2DDB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56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226" name="Group 915">
                        <a:extLst>
                          <a:ext uri="{FF2B5EF4-FFF2-40B4-BE49-F238E27FC236}">
                            <a16:creationId xmlns:a16="http://schemas.microsoft.com/office/drawing/2014/main" id="{AB1A211F-FD55-57B8-49CF-B834B58ED057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6" y="2592"/>
                        <a:ext cx="320" cy="64"/>
                        <a:chOff x="1336" y="1856"/>
                        <a:chExt cx="320" cy="64"/>
                      </a:xfrm>
                    </p:grpSpPr>
                    <p:sp>
                      <p:nvSpPr>
                        <p:cNvPr id="227" name="Rectangle 916">
                          <a:extLst>
                            <a:ext uri="{FF2B5EF4-FFF2-40B4-BE49-F238E27FC236}">
                              <a16:creationId xmlns:a16="http://schemas.microsoft.com/office/drawing/2014/main" id="{E89F7A0E-3B01-8E64-86E7-797659C632F8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36" y="1856"/>
                          <a:ext cx="264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rgbClr val="44546A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228" name="Rectangle 917">
                          <a:extLst>
                            <a:ext uri="{FF2B5EF4-FFF2-40B4-BE49-F238E27FC236}">
                              <a16:creationId xmlns:a16="http://schemas.microsoft.com/office/drawing/2014/main" id="{4DD3BCD4-65B8-997A-1D24-87CE6E01BA44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08" y="1856"/>
                          <a:ext cx="48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12" name="Group 918">
                      <a:extLst>
                        <a:ext uri="{FF2B5EF4-FFF2-40B4-BE49-F238E27FC236}">
                          <a16:creationId xmlns:a16="http://schemas.microsoft.com/office/drawing/2014/main" id="{9B16D014-2996-DAA1-FDE0-154F727D148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42" y="3205"/>
                      <a:ext cx="598" cy="116"/>
                      <a:chOff x="1680" y="2536"/>
                      <a:chExt cx="584" cy="160"/>
                    </a:xfrm>
                  </p:grpSpPr>
                  <p:sp>
                    <p:nvSpPr>
                      <p:cNvPr id="213" name="Rectangle 919">
                        <a:extLst>
                          <a:ext uri="{FF2B5EF4-FFF2-40B4-BE49-F238E27FC236}">
                            <a16:creationId xmlns:a16="http://schemas.microsoft.com/office/drawing/2014/main" id="{9C1607B5-8F26-4457-9411-D3DF6D8315B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80" y="2536"/>
                        <a:ext cx="584" cy="160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14" name="Line 920">
                        <a:extLst>
                          <a:ext uri="{FF2B5EF4-FFF2-40B4-BE49-F238E27FC236}">
                            <a16:creationId xmlns:a16="http://schemas.microsoft.com/office/drawing/2014/main" id="{BE75DB09-B7FB-2F12-1B07-C39E033C525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568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215" name="Line 921">
                        <a:extLst>
                          <a:ext uri="{FF2B5EF4-FFF2-40B4-BE49-F238E27FC236}">
                            <a16:creationId xmlns:a16="http://schemas.microsoft.com/office/drawing/2014/main" id="{BB6A8199-654E-BD5F-55AC-DFB35437F9D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600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grpSp>
                    <p:nvGrpSpPr>
                      <p:cNvPr id="216" name="Group 922">
                        <a:extLst>
                          <a:ext uri="{FF2B5EF4-FFF2-40B4-BE49-F238E27FC236}">
                            <a16:creationId xmlns:a16="http://schemas.microsoft.com/office/drawing/2014/main" id="{1B218CFB-3C0E-6498-AFB0-2502C5B468AB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8" y="2648"/>
                        <a:ext cx="576" cy="32"/>
                        <a:chOff x="2496" y="2624"/>
                        <a:chExt cx="576" cy="32"/>
                      </a:xfrm>
                    </p:grpSpPr>
                    <p:sp>
                      <p:nvSpPr>
                        <p:cNvPr id="220" name="Line 923">
                          <a:extLst>
                            <a:ext uri="{FF2B5EF4-FFF2-40B4-BE49-F238E27FC236}">
                              <a16:creationId xmlns:a16="http://schemas.microsoft.com/office/drawing/2014/main" id="{69E10652-550A-A7BB-975B-A3ADD00CB03B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24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221" name="Line 924">
                          <a:extLst>
                            <a:ext uri="{FF2B5EF4-FFF2-40B4-BE49-F238E27FC236}">
                              <a16:creationId xmlns:a16="http://schemas.microsoft.com/office/drawing/2014/main" id="{5BE2B2F1-1033-F661-A008-D66D188696F1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56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217" name="Group 925">
                        <a:extLst>
                          <a:ext uri="{FF2B5EF4-FFF2-40B4-BE49-F238E27FC236}">
                            <a16:creationId xmlns:a16="http://schemas.microsoft.com/office/drawing/2014/main" id="{61EECDD3-80E4-77D2-0DE5-47DEAE9081DA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6" y="2592"/>
                        <a:ext cx="320" cy="64"/>
                        <a:chOff x="1336" y="1856"/>
                        <a:chExt cx="320" cy="64"/>
                      </a:xfrm>
                    </p:grpSpPr>
                    <p:sp>
                      <p:nvSpPr>
                        <p:cNvPr id="218" name="Rectangle 926">
                          <a:extLst>
                            <a:ext uri="{FF2B5EF4-FFF2-40B4-BE49-F238E27FC236}">
                              <a16:creationId xmlns:a16="http://schemas.microsoft.com/office/drawing/2014/main" id="{37F6B5F4-BAB0-6CB8-2D19-8EC492C078F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36" y="1856"/>
                          <a:ext cx="264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rgbClr val="44546A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219" name="Rectangle 927">
                          <a:extLst>
                            <a:ext uri="{FF2B5EF4-FFF2-40B4-BE49-F238E27FC236}">
                              <a16:creationId xmlns:a16="http://schemas.microsoft.com/office/drawing/2014/main" id="{62DF00F0-E3A9-329F-E184-4CDD419DEF88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08" y="1856"/>
                          <a:ext cx="48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82" name="Group 928">
                  <a:extLst>
                    <a:ext uri="{FF2B5EF4-FFF2-40B4-BE49-F238E27FC236}">
                      <a16:creationId xmlns:a16="http://schemas.microsoft.com/office/drawing/2014/main" id="{80464F22-14C0-555F-90B6-617D5555266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4" y="2100"/>
                  <a:ext cx="582" cy="56"/>
                  <a:chOff x="528" y="3158"/>
                  <a:chExt cx="2362" cy="210"/>
                </a:xfrm>
              </p:grpSpPr>
              <p:sp>
                <p:nvSpPr>
                  <p:cNvPr id="163" name="Rectangle 929">
                    <a:extLst>
                      <a:ext uri="{FF2B5EF4-FFF2-40B4-BE49-F238E27FC236}">
                        <a16:creationId xmlns:a16="http://schemas.microsoft.com/office/drawing/2014/main" id="{323C42A9-A03E-A98B-312C-81E8CF34ED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8" y="3158"/>
                    <a:ext cx="2362" cy="210"/>
                  </a:xfrm>
                  <a:prstGeom prst="rect">
                    <a:avLst/>
                  </a:prstGeom>
                  <a:solidFill>
                    <a:srgbClr val="E7E6E6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E7E6E6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pitchFamily="34" charset="-128"/>
                    </a:endParaRPr>
                  </a:p>
                </p:txBody>
              </p:sp>
              <p:grpSp>
                <p:nvGrpSpPr>
                  <p:cNvPr id="164" name="Group 930">
                    <a:extLst>
                      <a:ext uri="{FF2B5EF4-FFF2-40B4-BE49-F238E27FC236}">
                        <a16:creationId xmlns:a16="http://schemas.microsoft.com/office/drawing/2014/main" id="{F14037F8-958E-2175-99FA-E0ED0A7DFC7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28" y="3158"/>
                    <a:ext cx="2362" cy="210"/>
                    <a:chOff x="528" y="3158"/>
                    <a:chExt cx="2362" cy="210"/>
                  </a:xfrm>
                </p:grpSpPr>
                <p:sp>
                  <p:nvSpPr>
                    <p:cNvPr id="165" name="Rectangle 931">
                      <a:extLst>
                        <a:ext uri="{FF2B5EF4-FFF2-40B4-BE49-F238E27FC236}">
                          <a16:creationId xmlns:a16="http://schemas.microsoft.com/office/drawing/2014/main" id="{B0427715-4D7C-9F49-B214-911EC5D7477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8" y="3158"/>
                      <a:ext cx="2362" cy="210"/>
                    </a:xfrm>
                    <a:prstGeom prst="rect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grpSp>
                  <p:nvGrpSpPr>
                    <p:cNvPr id="166" name="Group 932">
                      <a:extLst>
                        <a:ext uri="{FF2B5EF4-FFF2-40B4-BE49-F238E27FC236}">
                          <a16:creationId xmlns:a16="http://schemas.microsoft.com/office/drawing/2014/main" id="{CCB51672-5CEE-B4F9-CF09-82A7F0C0D19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38" y="3297"/>
                      <a:ext cx="282" cy="46"/>
                      <a:chOff x="2304" y="3888"/>
                      <a:chExt cx="384" cy="88"/>
                    </a:xfrm>
                  </p:grpSpPr>
                  <p:sp>
                    <p:nvSpPr>
                      <p:cNvPr id="199" name="Rectangle 933">
                        <a:extLst>
                          <a:ext uri="{FF2B5EF4-FFF2-40B4-BE49-F238E27FC236}">
                            <a16:creationId xmlns:a16="http://schemas.microsoft.com/office/drawing/2014/main" id="{F658A733-B986-6540-21E6-19FA6B97FF1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3888"/>
                        <a:ext cx="384" cy="48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00" name="Rectangle 934">
                        <a:extLst>
                          <a:ext uri="{FF2B5EF4-FFF2-40B4-BE49-F238E27FC236}">
                            <a16:creationId xmlns:a16="http://schemas.microsoft.com/office/drawing/2014/main" id="{31915CAE-B6C1-AC94-E148-80DD3822DA1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48" y="3911"/>
                        <a:ext cx="96" cy="48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201" name="Rectangle 935">
                        <a:extLst>
                          <a:ext uri="{FF2B5EF4-FFF2-40B4-BE49-F238E27FC236}">
                            <a16:creationId xmlns:a16="http://schemas.microsoft.com/office/drawing/2014/main" id="{6FB13ECB-F8EB-A3CD-8F51-A8D470977EF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03" y="3949"/>
                        <a:ext cx="48" cy="27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  <p:sp>
                  <p:nvSpPr>
                    <p:cNvPr id="167" name="Oval 936">
                      <a:extLst>
                        <a:ext uri="{FF2B5EF4-FFF2-40B4-BE49-F238E27FC236}">
                          <a16:creationId xmlns:a16="http://schemas.microsoft.com/office/drawing/2014/main" id="{43B7770B-F2DC-061D-F806-2AE3A00D07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14" y="3209"/>
                      <a:ext cx="28" cy="23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168" name="Oval 937">
                      <a:extLst>
                        <a:ext uri="{FF2B5EF4-FFF2-40B4-BE49-F238E27FC236}">
                          <a16:creationId xmlns:a16="http://schemas.microsoft.com/office/drawing/2014/main" id="{7AC4DCF4-E57C-1B4D-71DE-7C647735F2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5" y="3209"/>
                      <a:ext cx="28" cy="23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169" name="Oval 938">
                      <a:extLst>
                        <a:ext uri="{FF2B5EF4-FFF2-40B4-BE49-F238E27FC236}">
                          <a16:creationId xmlns:a16="http://schemas.microsoft.com/office/drawing/2014/main" id="{30EF64BC-5B89-0FC2-095A-A5516F28B2C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5" y="3235"/>
                      <a:ext cx="28" cy="24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grpSp>
                  <p:nvGrpSpPr>
                    <p:cNvPr id="170" name="Group 939">
                      <a:extLst>
                        <a:ext uri="{FF2B5EF4-FFF2-40B4-BE49-F238E27FC236}">
                          <a16:creationId xmlns:a16="http://schemas.microsoft.com/office/drawing/2014/main" id="{D940C6C4-58C2-AF86-BF27-AB06D3F6FD1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16" y="3302"/>
                      <a:ext cx="39" cy="41"/>
                      <a:chOff x="3552" y="3486"/>
                      <a:chExt cx="56" cy="74"/>
                    </a:xfrm>
                  </p:grpSpPr>
                  <p:sp>
                    <p:nvSpPr>
                      <p:cNvPr id="197" name="Oval 940">
                        <a:extLst>
                          <a:ext uri="{FF2B5EF4-FFF2-40B4-BE49-F238E27FC236}">
                            <a16:creationId xmlns:a16="http://schemas.microsoft.com/office/drawing/2014/main" id="{62F2C774-C74C-0A21-8C24-FB1375BDD9C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2" y="3504"/>
                        <a:ext cx="56" cy="56"/>
                      </a:xfrm>
                      <a:prstGeom prst="ellipse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98" name="Line 941">
                        <a:extLst>
                          <a:ext uri="{FF2B5EF4-FFF2-40B4-BE49-F238E27FC236}">
                            <a16:creationId xmlns:a16="http://schemas.microsoft.com/office/drawing/2014/main" id="{F0A58C88-F5C4-B3F1-4189-CC75C713149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80" y="3486"/>
                        <a:ext cx="0" cy="4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grpSp>
                  <p:nvGrpSpPr>
                    <p:cNvPr id="171" name="Group 942">
                      <a:extLst>
                        <a:ext uri="{FF2B5EF4-FFF2-40B4-BE49-F238E27FC236}">
                          <a16:creationId xmlns:a16="http://schemas.microsoft.com/office/drawing/2014/main" id="{7040B17F-D7AD-B7DF-48AF-D7428870AA7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42" y="3181"/>
                      <a:ext cx="492" cy="76"/>
                      <a:chOff x="2296" y="3104"/>
                      <a:chExt cx="480" cy="104"/>
                    </a:xfrm>
                  </p:grpSpPr>
                  <p:grpSp>
                    <p:nvGrpSpPr>
                      <p:cNvPr id="192" name="Group 943">
                        <a:extLst>
                          <a:ext uri="{FF2B5EF4-FFF2-40B4-BE49-F238E27FC236}">
                            <a16:creationId xmlns:a16="http://schemas.microsoft.com/office/drawing/2014/main" id="{B22BAA44-A613-1971-6B53-70B305DC6D68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10" y="3120"/>
                        <a:ext cx="448" cy="72"/>
                        <a:chOff x="2310" y="3120"/>
                        <a:chExt cx="432" cy="48"/>
                      </a:xfrm>
                    </p:grpSpPr>
                    <p:sp>
                      <p:nvSpPr>
                        <p:cNvPr id="194" name="Rectangle 944">
                          <a:extLst>
                            <a:ext uri="{FF2B5EF4-FFF2-40B4-BE49-F238E27FC236}">
                              <a16:creationId xmlns:a16="http://schemas.microsoft.com/office/drawing/2014/main" id="{4DA17873-8C86-13F3-DF24-57151739FD2B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310" y="3120"/>
                          <a:ext cx="432" cy="48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95" name="Rectangle 945">
                          <a:extLst>
                            <a:ext uri="{FF2B5EF4-FFF2-40B4-BE49-F238E27FC236}">
                              <a16:creationId xmlns:a16="http://schemas.microsoft.com/office/drawing/2014/main" id="{81D84EC2-1D86-52A9-3A41-32CD0EC91DCC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08" y="3126"/>
                          <a:ext cx="48" cy="42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96" name="Rectangle 946">
                          <a:extLst>
                            <a:ext uri="{FF2B5EF4-FFF2-40B4-BE49-F238E27FC236}">
                              <a16:creationId xmlns:a16="http://schemas.microsoft.com/office/drawing/2014/main" id="{B5651154-EF56-E7CA-27BE-DE371B933F4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60" y="3126"/>
                          <a:ext cx="38" cy="27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  <p:sp>
                    <p:nvSpPr>
                      <p:cNvPr id="193" name="Rectangle 947">
                        <a:extLst>
                          <a:ext uri="{FF2B5EF4-FFF2-40B4-BE49-F238E27FC236}">
                            <a16:creationId xmlns:a16="http://schemas.microsoft.com/office/drawing/2014/main" id="{BA520F82-A51D-FF49-C284-3706668F9E5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96" y="3104"/>
                        <a:ext cx="480" cy="104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  <p:grpSp>
                  <p:nvGrpSpPr>
                    <p:cNvPr id="172" name="Group 948">
                      <a:extLst>
                        <a:ext uri="{FF2B5EF4-FFF2-40B4-BE49-F238E27FC236}">
                          <a16:creationId xmlns:a16="http://schemas.microsoft.com/office/drawing/2014/main" id="{4AFD7B49-6F3F-A0E5-7326-23481C99020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7" y="3205"/>
                      <a:ext cx="599" cy="116"/>
                      <a:chOff x="1680" y="2536"/>
                      <a:chExt cx="584" cy="160"/>
                    </a:xfrm>
                  </p:grpSpPr>
                  <p:sp>
                    <p:nvSpPr>
                      <p:cNvPr id="183" name="Rectangle 949">
                        <a:extLst>
                          <a:ext uri="{FF2B5EF4-FFF2-40B4-BE49-F238E27FC236}">
                            <a16:creationId xmlns:a16="http://schemas.microsoft.com/office/drawing/2014/main" id="{FC438B06-E909-4507-D6D8-DE4933258D7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80" y="2536"/>
                        <a:ext cx="584" cy="160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84" name="Line 950">
                        <a:extLst>
                          <a:ext uri="{FF2B5EF4-FFF2-40B4-BE49-F238E27FC236}">
                            <a16:creationId xmlns:a16="http://schemas.microsoft.com/office/drawing/2014/main" id="{87FB7317-005D-521A-3C57-D8911CB2C99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568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185" name="Line 951">
                        <a:extLst>
                          <a:ext uri="{FF2B5EF4-FFF2-40B4-BE49-F238E27FC236}">
                            <a16:creationId xmlns:a16="http://schemas.microsoft.com/office/drawing/2014/main" id="{E6CABAFB-6790-E99C-895D-631471C4C39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600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grpSp>
                    <p:nvGrpSpPr>
                      <p:cNvPr id="186" name="Group 952">
                        <a:extLst>
                          <a:ext uri="{FF2B5EF4-FFF2-40B4-BE49-F238E27FC236}">
                            <a16:creationId xmlns:a16="http://schemas.microsoft.com/office/drawing/2014/main" id="{6B880263-5FDE-687C-BCFD-CD9253227B08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8" y="2648"/>
                        <a:ext cx="576" cy="32"/>
                        <a:chOff x="2496" y="2624"/>
                        <a:chExt cx="576" cy="32"/>
                      </a:xfrm>
                    </p:grpSpPr>
                    <p:sp>
                      <p:nvSpPr>
                        <p:cNvPr id="190" name="Line 953">
                          <a:extLst>
                            <a:ext uri="{FF2B5EF4-FFF2-40B4-BE49-F238E27FC236}">
                              <a16:creationId xmlns:a16="http://schemas.microsoft.com/office/drawing/2014/main" id="{1D7A5C3C-0167-BDD9-EC5F-04A10D0DDA7B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24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191" name="Line 954">
                          <a:extLst>
                            <a:ext uri="{FF2B5EF4-FFF2-40B4-BE49-F238E27FC236}">
                              <a16:creationId xmlns:a16="http://schemas.microsoft.com/office/drawing/2014/main" id="{B7922BC2-B0C1-6C54-D4BD-CA31705C9FEF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56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187" name="Group 955">
                        <a:extLst>
                          <a:ext uri="{FF2B5EF4-FFF2-40B4-BE49-F238E27FC236}">
                            <a16:creationId xmlns:a16="http://schemas.microsoft.com/office/drawing/2014/main" id="{291A7170-FECF-9663-20F7-C92862D68A95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6" y="2592"/>
                        <a:ext cx="320" cy="64"/>
                        <a:chOff x="1336" y="1856"/>
                        <a:chExt cx="320" cy="64"/>
                      </a:xfrm>
                    </p:grpSpPr>
                    <p:sp>
                      <p:nvSpPr>
                        <p:cNvPr id="188" name="Rectangle 956">
                          <a:extLst>
                            <a:ext uri="{FF2B5EF4-FFF2-40B4-BE49-F238E27FC236}">
                              <a16:creationId xmlns:a16="http://schemas.microsoft.com/office/drawing/2014/main" id="{46F99287-CCFF-9AD7-5CD2-0518431E75F0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36" y="1856"/>
                          <a:ext cx="264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rgbClr val="44546A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89" name="Rectangle 957">
                          <a:extLst>
                            <a:ext uri="{FF2B5EF4-FFF2-40B4-BE49-F238E27FC236}">
                              <a16:creationId xmlns:a16="http://schemas.microsoft.com/office/drawing/2014/main" id="{7537F622-9971-729A-12AB-3B712A7BB4B8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08" y="1856"/>
                          <a:ext cx="48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73" name="Group 958">
                      <a:extLst>
                        <a:ext uri="{FF2B5EF4-FFF2-40B4-BE49-F238E27FC236}">
                          <a16:creationId xmlns:a16="http://schemas.microsoft.com/office/drawing/2014/main" id="{2CD36425-F22A-AFE1-116B-4EABEE18184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42" y="3205"/>
                      <a:ext cx="598" cy="116"/>
                      <a:chOff x="1680" y="2536"/>
                      <a:chExt cx="584" cy="160"/>
                    </a:xfrm>
                  </p:grpSpPr>
                  <p:sp>
                    <p:nvSpPr>
                      <p:cNvPr id="174" name="Rectangle 959">
                        <a:extLst>
                          <a:ext uri="{FF2B5EF4-FFF2-40B4-BE49-F238E27FC236}">
                            <a16:creationId xmlns:a16="http://schemas.microsoft.com/office/drawing/2014/main" id="{BA867768-3308-C7E9-A7B0-FFF27FE925E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80" y="2536"/>
                        <a:ext cx="584" cy="160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75" name="Line 960">
                        <a:extLst>
                          <a:ext uri="{FF2B5EF4-FFF2-40B4-BE49-F238E27FC236}">
                            <a16:creationId xmlns:a16="http://schemas.microsoft.com/office/drawing/2014/main" id="{FF07C27C-808E-2478-837E-C95AC4B0747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568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176" name="Line 961">
                        <a:extLst>
                          <a:ext uri="{FF2B5EF4-FFF2-40B4-BE49-F238E27FC236}">
                            <a16:creationId xmlns:a16="http://schemas.microsoft.com/office/drawing/2014/main" id="{D844AD80-6119-C5EE-4ACA-A06DAA0D6B2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600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grpSp>
                    <p:nvGrpSpPr>
                      <p:cNvPr id="177" name="Group 962">
                        <a:extLst>
                          <a:ext uri="{FF2B5EF4-FFF2-40B4-BE49-F238E27FC236}">
                            <a16:creationId xmlns:a16="http://schemas.microsoft.com/office/drawing/2014/main" id="{67A5DE0F-18EB-8DB3-AD0C-3C7E59771BE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8" y="2648"/>
                        <a:ext cx="576" cy="32"/>
                        <a:chOff x="2496" y="2624"/>
                        <a:chExt cx="576" cy="32"/>
                      </a:xfrm>
                    </p:grpSpPr>
                    <p:sp>
                      <p:nvSpPr>
                        <p:cNvPr id="181" name="Line 963">
                          <a:extLst>
                            <a:ext uri="{FF2B5EF4-FFF2-40B4-BE49-F238E27FC236}">
                              <a16:creationId xmlns:a16="http://schemas.microsoft.com/office/drawing/2014/main" id="{13B9E719-AC56-03D1-D36A-C39689D13A7C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24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182" name="Line 964">
                          <a:extLst>
                            <a:ext uri="{FF2B5EF4-FFF2-40B4-BE49-F238E27FC236}">
                              <a16:creationId xmlns:a16="http://schemas.microsoft.com/office/drawing/2014/main" id="{1E618235-1984-84B6-9AEE-6CAFBEC0951D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56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178" name="Group 965">
                        <a:extLst>
                          <a:ext uri="{FF2B5EF4-FFF2-40B4-BE49-F238E27FC236}">
                            <a16:creationId xmlns:a16="http://schemas.microsoft.com/office/drawing/2014/main" id="{D22A8B0C-3087-C03B-CC34-5AE300A59B00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6" y="2592"/>
                        <a:ext cx="320" cy="64"/>
                        <a:chOff x="1336" y="1856"/>
                        <a:chExt cx="320" cy="64"/>
                      </a:xfrm>
                    </p:grpSpPr>
                    <p:sp>
                      <p:nvSpPr>
                        <p:cNvPr id="179" name="Rectangle 966">
                          <a:extLst>
                            <a:ext uri="{FF2B5EF4-FFF2-40B4-BE49-F238E27FC236}">
                              <a16:creationId xmlns:a16="http://schemas.microsoft.com/office/drawing/2014/main" id="{A6020457-654B-1536-310D-6831A45DA121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36" y="1856"/>
                          <a:ext cx="264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rgbClr val="44546A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80" name="Rectangle 967">
                          <a:extLst>
                            <a:ext uri="{FF2B5EF4-FFF2-40B4-BE49-F238E27FC236}">
                              <a16:creationId xmlns:a16="http://schemas.microsoft.com/office/drawing/2014/main" id="{05F29477-6FC0-4432-51F5-31366DAD00F9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08" y="1856"/>
                          <a:ext cx="48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83" name="Group 968">
                  <a:extLst>
                    <a:ext uri="{FF2B5EF4-FFF2-40B4-BE49-F238E27FC236}">
                      <a16:creationId xmlns:a16="http://schemas.microsoft.com/office/drawing/2014/main" id="{1B7399A9-8213-3744-BE31-F858DF8F597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5" y="2057"/>
                  <a:ext cx="581" cy="55"/>
                  <a:chOff x="528" y="3158"/>
                  <a:chExt cx="2362" cy="210"/>
                </a:xfrm>
              </p:grpSpPr>
              <p:sp>
                <p:nvSpPr>
                  <p:cNvPr id="124" name="Rectangle 969">
                    <a:extLst>
                      <a:ext uri="{FF2B5EF4-FFF2-40B4-BE49-F238E27FC236}">
                        <a16:creationId xmlns:a16="http://schemas.microsoft.com/office/drawing/2014/main" id="{1298223E-6CF4-DDB7-0DA2-31649CB09E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8" y="3158"/>
                    <a:ext cx="2362" cy="210"/>
                  </a:xfrm>
                  <a:prstGeom prst="rect">
                    <a:avLst/>
                  </a:prstGeom>
                  <a:solidFill>
                    <a:srgbClr val="E7E6E6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E7E6E6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pitchFamily="34" charset="-128"/>
                    </a:endParaRPr>
                  </a:p>
                </p:txBody>
              </p:sp>
              <p:grpSp>
                <p:nvGrpSpPr>
                  <p:cNvPr id="125" name="Group 970">
                    <a:extLst>
                      <a:ext uri="{FF2B5EF4-FFF2-40B4-BE49-F238E27FC236}">
                        <a16:creationId xmlns:a16="http://schemas.microsoft.com/office/drawing/2014/main" id="{2EA66680-97BF-C182-C141-44555A1E466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28" y="3158"/>
                    <a:ext cx="2362" cy="210"/>
                    <a:chOff x="528" y="3158"/>
                    <a:chExt cx="2362" cy="210"/>
                  </a:xfrm>
                </p:grpSpPr>
                <p:sp>
                  <p:nvSpPr>
                    <p:cNvPr id="126" name="Rectangle 971">
                      <a:extLst>
                        <a:ext uri="{FF2B5EF4-FFF2-40B4-BE49-F238E27FC236}">
                          <a16:creationId xmlns:a16="http://schemas.microsoft.com/office/drawing/2014/main" id="{5635680A-72B0-2212-5F6B-0B453F3FEBB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8" y="3158"/>
                      <a:ext cx="2362" cy="210"/>
                    </a:xfrm>
                    <a:prstGeom prst="rect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grpSp>
                  <p:nvGrpSpPr>
                    <p:cNvPr id="127" name="Group 972">
                      <a:extLst>
                        <a:ext uri="{FF2B5EF4-FFF2-40B4-BE49-F238E27FC236}">
                          <a16:creationId xmlns:a16="http://schemas.microsoft.com/office/drawing/2014/main" id="{81543EDB-A567-7823-C3CE-8F7AF8750D5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38" y="3297"/>
                      <a:ext cx="282" cy="46"/>
                      <a:chOff x="2304" y="3888"/>
                      <a:chExt cx="384" cy="88"/>
                    </a:xfrm>
                  </p:grpSpPr>
                  <p:sp>
                    <p:nvSpPr>
                      <p:cNvPr id="160" name="Rectangle 973">
                        <a:extLst>
                          <a:ext uri="{FF2B5EF4-FFF2-40B4-BE49-F238E27FC236}">
                            <a16:creationId xmlns:a16="http://schemas.microsoft.com/office/drawing/2014/main" id="{AA92B53A-6A2B-FC5F-86E2-71F83FA468A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3888"/>
                        <a:ext cx="384" cy="48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61" name="Rectangle 974">
                        <a:extLst>
                          <a:ext uri="{FF2B5EF4-FFF2-40B4-BE49-F238E27FC236}">
                            <a16:creationId xmlns:a16="http://schemas.microsoft.com/office/drawing/2014/main" id="{F7AA3EA4-5707-7002-2457-D088BC3F406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48" y="3911"/>
                        <a:ext cx="96" cy="48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62" name="Rectangle 975">
                        <a:extLst>
                          <a:ext uri="{FF2B5EF4-FFF2-40B4-BE49-F238E27FC236}">
                            <a16:creationId xmlns:a16="http://schemas.microsoft.com/office/drawing/2014/main" id="{880B6181-9EFC-FFC0-E642-8BAFF999A1E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03" y="3949"/>
                        <a:ext cx="48" cy="27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  <p:sp>
                  <p:nvSpPr>
                    <p:cNvPr id="128" name="Oval 976">
                      <a:extLst>
                        <a:ext uri="{FF2B5EF4-FFF2-40B4-BE49-F238E27FC236}">
                          <a16:creationId xmlns:a16="http://schemas.microsoft.com/office/drawing/2014/main" id="{27A898FD-A232-4D6D-F303-0169F0038C0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14" y="3209"/>
                      <a:ext cx="28" cy="23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129" name="Oval 977">
                      <a:extLst>
                        <a:ext uri="{FF2B5EF4-FFF2-40B4-BE49-F238E27FC236}">
                          <a16:creationId xmlns:a16="http://schemas.microsoft.com/office/drawing/2014/main" id="{A1961565-82BB-E143-6C68-A7575B0B9FD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5" y="3209"/>
                      <a:ext cx="28" cy="23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130" name="Oval 978">
                      <a:extLst>
                        <a:ext uri="{FF2B5EF4-FFF2-40B4-BE49-F238E27FC236}">
                          <a16:creationId xmlns:a16="http://schemas.microsoft.com/office/drawing/2014/main" id="{23408F56-31D3-B43E-7F62-08E4B912D66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5" y="3235"/>
                      <a:ext cx="28" cy="24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grpSp>
                  <p:nvGrpSpPr>
                    <p:cNvPr id="131" name="Group 979">
                      <a:extLst>
                        <a:ext uri="{FF2B5EF4-FFF2-40B4-BE49-F238E27FC236}">
                          <a16:creationId xmlns:a16="http://schemas.microsoft.com/office/drawing/2014/main" id="{791D7D80-4237-A47B-BA2E-0A61B3E36A5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16" y="3302"/>
                      <a:ext cx="39" cy="41"/>
                      <a:chOff x="3552" y="3486"/>
                      <a:chExt cx="56" cy="74"/>
                    </a:xfrm>
                  </p:grpSpPr>
                  <p:sp>
                    <p:nvSpPr>
                      <p:cNvPr id="158" name="Oval 980">
                        <a:extLst>
                          <a:ext uri="{FF2B5EF4-FFF2-40B4-BE49-F238E27FC236}">
                            <a16:creationId xmlns:a16="http://schemas.microsoft.com/office/drawing/2014/main" id="{61F6150B-96E0-42BF-882E-2194F530D12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2" y="3504"/>
                        <a:ext cx="56" cy="56"/>
                      </a:xfrm>
                      <a:prstGeom prst="ellipse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59" name="Line 981">
                        <a:extLst>
                          <a:ext uri="{FF2B5EF4-FFF2-40B4-BE49-F238E27FC236}">
                            <a16:creationId xmlns:a16="http://schemas.microsoft.com/office/drawing/2014/main" id="{1E8B8129-9B62-4429-C6F7-131D2B4F539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80" y="3486"/>
                        <a:ext cx="0" cy="4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grpSp>
                  <p:nvGrpSpPr>
                    <p:cNvPr id="132" name="Group 982">
                      <a:extLst>
                        <a:ext uri="{FF2B5EF4-FFF2-40B4-BE49-F238E27FC236}">
                          <a16:creationId xmlns:a16="http://schemas.microsoft.com/office/drawing/2014/main" id="{2981742B-2304-1910-FBF4-7333F55032F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42" y="3181"/>
                      <a:ext cx="492" cy="76"/>
                      <a:chOff x="2296" y="3104"/>
                      <a:chExt cx="480" cy="104"/>
                    </a:xfrm>
                  </p:grpSpPr>
                  <p:grpSp>
                    <p:nvGrpSpPr>
                      <p:cNvPr id="153" name="Group 983">
                        <a:extLst>
                          <a:ext uri="{FF2B5EF4-FFF2-40B4-BE49-F238E27FC236}">
                            <a16:creationId xmlns:a16="http://schemas.microsoft.com/office/drawing/2014/main" id="{2CD15340-B7D4-AFD7-6E9C-3C5825D37AE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10" y="3120"/>
                        <a:ext cx="448" cy="72"/>
                        <a:chOff x="2310" y="3120"/>
                        <a:chExt cx="432" cy="48"/>
                      </a:xfrm>
                    </p:grpSpPr>
                    <p:sp>
                      <p:nvSpPr>
                        <p:cNvPr id="155" name="Rectangle 984">
                          <a:extLst>
                            <a:ext uri="{FF2B5EF4-FFF2-40B4-BE49-F238E27FC236}">
                              <a16:creationId xmlns:a16="http://schemas.microsoft.com/office/drawing/2014/main" id="{1CF13D76-16C8-7462-3D50-6AB8A75D03CC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310" y="3120"/>
                          <a:ext cx="432" cy="48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56" name="Rectangle 985">
                          <a:extLst>
                            <a:ext uri="{FF2B5EF4-FFF2-40B4-BE49-F238E27FC236}">
                              <a16:creationId xmlns:a16="http://schemas.microsoft.com/office/drawing/2014/main" id="{3D80DBE9-5503-ABC0-7A35-9530BF30F979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08" y="3126"/>
                          <a:ext cx="48" cy="42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57" name="Rectangle 986">
                          <a:extLst>
                            <a:ext uri="{FF2B5EF4-FFF2-40B4-BE49-F238E27FC236}">
                              <a16:creationId xmlns:a16="http://schemas.microsoft.com/office/drawing/2014/main" id="{FCD5AEE3-3AE5-89C4-874D-0BC466F1565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60" y="3126"/>
                          <a:ext cx="38" cy="27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  <p:sp>
                    <p:nvSpPr>
                      <p:cNvPr id="154" name="Rectangle 987">
                        <a:extLst>
                          <a:ext uri="{FF2B5EF4-FFF2-40B4-BE49-F238E27FC236}">
                            <a16:creationId xmlns:a16="http://schemas.microsoft.com/office/drawing/2014/main" id="{DF11A2F4-EC43-CC8B-CE67-032EB63434C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96" y="3104"/>
                        <a:ext cx="480" cy="104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  <p:grpSp>
                  <p:nvGrpSpPr>
                    <p:cNvPr id="133" name="Group 988">
                      <a:extLst>
                        <a:ext uri="{FF2B5EF4-FFF2-40B4-BE49-F238E27FC236}">
                          <a16:creationId xmlns:a16="http://schemas.microsoft.com/office/drawing/2014/main" id="{0DDE7E2A-F9D6-BD36-EEC4-CFCCF750158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7" y="3205"/>
                      <a:ext cx="599" cy="116"/>
                      <a:chOff x="1680" y="2536"/>
                      <a:chExt cx="584" cy="160"/>
                    </a:xfrm>
                  </p:grpSpPr>
                  <p:sp>
                    <p:nvSpPr>
                      <p:cNvPr id="144" name="Rectangle 989">
                        <a:extLst>
                          <a:ext uri="{FF2B5EF4-FFF2-40B4-BE49-F238E27FC236}">
                            <a16:creationId xmlns:a16="http://schemas.microsoft.com/office/drawing/2014/main" id="{B62323E8-27F2-856C-7FD9-16150C75E17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80" y="2536"/>
                        <a:ext cx="584" cy="160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45" name="Line 990">
                        <a:extLst>
                          <a:ext uri="{FF2B5EF4-FFF2-40B4-BE49-F238E27FC236}">
                            <a16:creationId xmlns:a16="http://schemas.microsoft.com/office/drawing/2014/main" id="{B736AAAD-C14E-5DBA-5C5B-4CEFFBE116A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568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146" name="Line 991">
                        <a:extLst>
                          <a:ext uri="{FF2B5EF4-FFF2-40B4-BE49-F238E27FC236}">
                            <a16:creationId xmlns:a16="http://schemas.microsoft.com/office/drawing/2014/main" id="{1BAC9BDB-DC93-B87F-653D-714A6CB019A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600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grpSp>
                    <p:nvGrpSpPr>
                      <p:cNvPr id="147" name="Group 992">
                        <a:extLst>
                          <a:ext uri="{FF2B5EF4-FFF2-40B4-BE49-F238E27FC236}">
                            <a16:creationId xmlns:a16="http://schemas.microsoft.com/office/drawing/2014/main" id="{D403C777-93FC-A567-75E0-685A6888B29F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8" y="2648"/>
                        <a:ext cx="576" cy="32"/>
                        <a:chOff x="2496" y="2624"/>
                        <a:chExt cx="576" cy="32"/>
                      </a:xfrm>
                    </p:grpSpPr>
                    <p:sp>
                      <p:nvSpPr>
                        <p:cNvPr id="151" name="Line 993">
                          <a:extLst>
                            <a:ext uri="{FF2B5EF4-FFF2-40B4-BE49-F238E27FC236}">
                              <a16:creationId xmlns:a16="http://schemas.microsoft.com/office/drawing/2014/main" id="{C66D2889-EF99-07DD-441A-F1129B46FBF8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24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152" name="Line 994">
                          <a:extLst>
                            <a:ext uri="{FF2B5EF4-FFF2-40B4-BE49-F238E27FC236}">
                              <a16:creationId xmlns:a16="http://schemas.microsoft.com/office/drawing/2014/main" id="{D86F595A-568F-7882-E94E-54A45DC0A91A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56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148" name="Group 995">
                        <a:extLst>
                          <a:ext uri="{FF2B5EF4-FFF2-40B4-BE49-F238E27FC236}">
                            <a16:creationId xmlns:a16="http://schemas.microsoft.com/office/drawing/2014/main" id="{A7CA6B81-ADD3-89C7-553E-98A001BAE065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6" y="2592"/>
                        <a:ext cx="320" cy="64"/>
                        <a:chOff x="1336" y="1856"/>
                        <a:chExt cx="320" cy="64"/>
                      </a:xfrm>
                    </p:grpSpPr>
                    <p:sp>
                      <p:nvSpPr>
                        <p:cNvPr id="149" name="Rectangle 996">
                          <a:extLst>
                            <a:ext uri="{FF2B5EF4-FFF2-40B4-BE49-F238E27FC236}">
                              <a16:creationId xmlns:a16="http://schemas.microsoft.com/office/drawing/2014/main" id="{43F18DC5-3630-F4C2-1B70-0FE1AE17AC15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36" y="1856"/>
                          <a:ext cx="264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rgbClr val="44546A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50" name="Rectangle 997">
                          <a:extLst>
                            <a:ext uri="{FF2B5EF4-FFF2-40B4-BE49-F238E27FC236}">
                              <a16:creationId xmlns:a16="http://schemas.microsoft.com/office/drawing/2014/main" id="{2A0B250B-C90D-189E-C3B8-6FA3410B76D1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08" y="1856"/>
                          <a:ext cx="48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34" name="Group 998">
                      <a:extLst>
                        <a:ext uri="{FF2B5EF4-FFF2-40B4-BE49-F238E27FC236}">
                          <a16:creationId xmlns:a16="http://schemas.microsoft.com/office/drawing/2014/main" id="{B6A2DF71-EA28-7DF3-3375-F64C9031DFF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42" y="3205"/>
                      <a:ext cx="598" cy="116"/>
                      <a:chOff x="1680" y="2536"/>
                      <a:chExt cx="584" cy="160"/>
                    </a:xfrm>
                  </p:grpSpPr>
                  <p:sp>
                    <p:nvSpPr>
                      <p:cNvPr id="135" name="Rectangle 999">
                        <a:extLst>
                          <a:ext uri="{FF2B5EF4-FFF2-40B4-BE49-F238E27FC236}">
                            <a16:creationId xmlns:a16="http://schemas.microsoft.com/office/drawing/2014/main" id="{4158C98A-2C5F-4C33-DAA3-3DF8FBF0A32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80" y="2536"/>
                        <a:ext cx="584" cy="160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36" name="Line 1000">
                        <a:extLst>
                          <a:ext uri="{FF2B5EF4-FFF2-40B4-BE49-F238E27FC236}">
                            <a16:creationId xmlns:a16="http://schemas.microsoft.com/office/drawing/2014/main" id="{B3D67400-F0D9-B7DA-5570-47767408347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568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137" name="Line 1001">
                        <a:extLst>
                          <a:ext uri="{FF2B5EF4-FFF2-40B4-BE49-F238E27FC236}">
                            <a16:creationId xmlns:a16="http://schemas.microsoft.com/office/drawing/2014/main" id="{91FE8AA1-56CE-50AC-586C-C666FF6A698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600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grpSp>
                    <p:nvGrpSpPr>
                      <p:cNvPr id="138" name="Group 1002">
                        <a:extLst>
                          <a:ext uri="{FF2B5EF4-FFF2-40B4-BE49-F238E27FC236}">
                            <a16:creationId xmlns:a16="http://schemas.microsoft.com/office/drawing/2014/main" id="{CFBF9A28-6AB8-9E89-6690-4641AACF71A8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8" y="2648"/>
                        <a:ext cx="576" cy="32"/>
                        <a:chOff x="2496" y="2624"/>
                        <a:chExt cx="576" cy="32"/>
                      </a:xfrm>
                    </p:grpSpPr>
                    <p:sp>
                      <p:nvSpPr>
                        <p:cNvPr id="142" name="Line 1003">
                          <a:extLst>
                            <a:ext uri="{FF2B5EF4-FFF2-40B4-BE49-F238E27FC236}">
                              <a16:creationId xmlns:a16="http://schemas.microsoft.com/office/drawing/2014/main" id="{2DDD8085-0FE1-F938-9FFF-C7A9BC905C60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24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143" name="Line 1004">
                          <a:extLst>
                            <a:ext uri="{FF2B5EF4-FFF2-40B4-BE49-F238E27FC236}">
                              <a16:creationId xmlns:a16="http://schemas.microsoft.com/office/drawing/2014/main" id="{71747C8F-BDDC-9375-6A32-98A6373A0828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56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139" name="Group 1005">
                        <a:extLst>
                          <a:ext uri="{FF2B5EF4-FFF2-40B4-BE49-F238E27FC236}">
                            <a16:creationId xmlns:a16="http://schemas.microsoft.com/office/drawing/2014/main" id="{A0238FA2-24D3-090E-D5A9-7F98C4B850D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6" y="2592"/>
                        <a:ext cx="320" cy="64"/>
                        <a:chOff x="1336" y="1856"/>
                        <a:chExt cx="320" cy="64"/>
                      </a:xfrm>
                    </p:grpSpPr>
                    <p:sp>
                      <p:nvSpPr>
                        <p:cNvPr id="140" name="Rectangle 1006">
                          <a:extLst>
                            <a:ext uri="{FF2B5EF4-FFF2-40B4-BE49-F238E27FC236}">
                              <a16:creationId xmlns:a16="http://schemas.microsoft.com/office/drawing/2014/main" id="{F90FD5C6-B0DD-7C38-6BE3-A0E2EAFC765C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36" y="1856"/>
                          <a:ext cx="264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rgbClr val="44546A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41" name="Rectangle 1007">
                          <a:extLst>
                            <a:ext uri="{FF2B5EF4-FFF2-40B4-BE49-F238E27FC236}">
                              <a16:creationId xmlns:a16="http://schemas.microsoft.com/office/drawing/2014/main" id="{2A7D3DAD-B844-2327-B8F9-1CF8D3B1FF8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08" y="1856"/>
                          <a:ext cx="48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84" name="Group 1008">
                  <a:extLst>
                    <a:ext uri="{FF2B5EF4-FFF2-40B4-BE49-F238E27FC236}">
                      <a16:creationId xmlns:a16="http://schemas.microsoft.com/office/drawing/2014/main" id="{004C8FAD-C665-2F25-FA30-1BA76708773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5" y="2008"/>
                  <a:ext cx="581" cy="56"/>
                  <a:chOff x="528" y="3158"/>
                  <a:chExt cx="2362" cy="210"/>
                </a:xfrm>
              </p:grpSpPr>
              <p:sp>
                <p:nvSpPr>
                  <p:cNvPr id="85" name="Rectangle 1009">
                    <a:extLst>
                      <a:ext uri="{FF2B5EF4-FFF2-40B4-BE49-F238E27FC236}">
                        <a16:creationId xmlns:a16="http://schemas.microsoft.com/office/drawing/2014/main" id="{9A021CDC-084A-C449-4600-816498FB9F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8" y="3158"/>
                    <a:ext cx="2362" cy="210"/>
                  </a:xfrm>
                  <a:prstGeom prst="rect">
                    <a:avLst/>
                  </a:prstGeom>
                  <a:solidFill>
                    <a:srgbClr val="E7E6E6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E7E6E6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pitchFamily="34" charset="-128"/>
                    </a:endParaRPr>
                  </a:p>
                </p:txBody>
              </p:sp>
              <p:grpSp>
                <p:nvGrpSpPr>
                  <p:cNvPr id="86" name="Group 1010">
                    <a:extLst>
                      <a:ext uri="{FF2B5EF4-FFF2-40B4-BE49-F238E27FC236}">
                        <a16:creationId xmlns:a16="http://schemas.microsoft.com/office/drawing/2014/main" id="{3B14FBBB-06F7-4935-72E4-A92A6E4247A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28" y="3158"/>
                    <a:ext cx="2362" cy="210"/>
                    <a:chOff x="528" y="3158"/>
                    <a:chExt cx="2362" cy="210"/>
                  </a:xfrm>
                </p:grpSpPr>
                <p:sp>
                  <p:nvSpPr>
                    <p:cNvPr id="87" name="Rectangle 1011">
                      <a:extLst>
                        <a:ext uri="{FF2B5EF4-FFF2-40B4-BE49-F238E27FC236}">
                          <a16:creationId xmlns:a16="http://schemas.microsoft.com/office/drawing/2014/main" id="{67841F2F-C5CC-A7A2-E64B-419A900DAFF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8" y="3158"/>
                      <a:ext cx="2362" cy="210"/>
                    </a:xfrm>
                    <a:prstGeom prst="rect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grpSp>
                  <p:nvGrpSpPr>
                    <p:cNvPr id="88" name="Group 1012">
                      <a:extLst>
                        <a:ext uri="{FF2B5EF4-FFF2-40B4-BE49-F238E27FC236}">
                          <a16:creationId xmlns:a16="http://schemas.microsoft.com/office/drawing/2014/main" id="{D5F1F62F-85C1-A9FD-6C87-A56F59CD913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38" y="3297"/>
                      <a:ext cx="282" cy="46"/>
                      <a:chOff x="2304" y="3888"/>
                      <a:chExt cx="384" cy="88"/>
                    </a:xfrm>
                  </p:grpSpPr>
                  <p:sp>
                    <p:nvSpPr>
                      <p:cNvPr id="121" name="Rectangle 1013">
                        <a:extLst>
                          <a:ext uri="{FF2B5EF4-FFF2-40B4-BE49-F238E27FC236}">
                            <a16:creationId xmlns:a16="http://schemas.microsoft.com/office/drawing/2014/main" id="{9C9FDCC2-0432-303D-E895-249817D2EDB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3888"/>
                        <a:ext cx="384" cy="48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22" name="Rectangle 1014">
                        <a:extLst>
                          <a:ext uri="{FF2B5EF4-FFF2-40B4-BE49-F238E27FC236}">
                            <a16:creationId xmlns:a16="http://schemas.microsoft.com/office/drawing/2014/main" id="{86B0629D-E0CB-B325-F85B-FE460FE8DDD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48" y="3911"/>
                        <a:ext cx="96" cy="48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23" name="Rectangle 1015">
                        <a:extLst>
                          <a:ext uri="{FF2B5EF4-FFF2-40B4-BE49-F238E27FC236}">
                            <a16:creationId xmlns:a16="http://schemas.microsoft.com/office/drawing/2014/main" id="{AB004292-3ABB-DDB1-2114-75E63CE1F7B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603" y="3949"/>
                        <a:ext cx="48" cy="27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  <p:sp>
                  <p:nvSpPr>
                    <p:cNvPr id="89" name="Oval 1016">
                      <a:extLst>
                        <a:ext uri="{FF2B5EF4-FFF2-40B4-BE49-F238E27FC236}">
                          <a16:creationId xmlns:a16="http://schemas.microsoft.com/office/drawing/2014/main" id="{DA31C651-BEA9-2010-6E7B-74379E9BE4D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14" y="3209"/>
                      <a:ext cx="28" cy="23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90" name="Oval 1017">
                      <a:extLst>
                        <a:ext uri="{FF2B5EF4-FFF2-40B4-BE49-F238E27FC236}">
                          <a16:creationId xmlns:a16="http://schemas.microsoft.com/office/drawing/2014/main" id="{DF0B3D99-719C-EFBF-C0E7-5AE003CD2D3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5" y="3209"/>
                      <a:ext cx="28" cy="23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91" name="Oval 1018">
                      <a:extLst>
                        <a:ext uri="{FF2B5EF4-FFF2-40B4-BE49-F238E27FC236}">
                          <a16:creationId xmlns:a16="http://schemas.microsoft.com/office/drawing/2014/main" id="{B4CB9B17-2F44-E954-C5A1-16BE9F7E3BC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5" y="3235"/>
                      <a:ext cx="28" cy="24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grpSp>
                  <p:nvGrpSpPr>
                    <p:cNvPr id="92" name="Group 1019">
                      <a:extLst>
                        <a:ext uri="{FF2B5EF4-FFF2-40B4-BE49-F238E27FC236}">
                          <a16:creationId xmlns:a16="http://schemas.microsoft.com/office/drawing/2014/main" id="{FC3E5FE3-A59C-C1C1-EC41-D9810AA6ED2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16" y="3302"/>
                      <a:ext cx="39" cy="41"/>
                      <a:chOff x="3552" y="3486"/>
                      <a:chExt cx="56" cy="74"/>
                    </a:xfrm>
                  </p:grpSpPr>
                  <p:sp>
                    <p:nvSpPr>
                      <p:cNvPr id="119" name="Oval 1020">
                        <a:extLst>
                          <a:ext uri="{FF2B5EF4-FFF2-40B4-BE49-F238E27FC236}">
                            <a16:creationId xmlns:a16="http://schemas.microsoft.com/office/drawing/2014/main" id="{8B5C0915-414F-4515-CF58-AEE4026F8EE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2" y="3504"/>
                        <a:ext cx="56" cy="56"/>
                      </a:xfrm>
                      <a:prstGeom prst="ellipse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20" name="Line 1021">
                        <a:extLst>
                          <a:ext uri="{FF2B5EF4-FFF2-40B4-BE49-F238E27FC236}">
                            <a16:creationId xmlns:a16="http://schemas.microsoft.com/office/drawing/2014/main" id="{41B61528-12F5-B043-ACF4-B35316CC757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80" y="3486"/>
                        <a:ext cx="0" cy="4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grpSp>
                  <p:nvGrpSpPr>
                    <p:cNvPr id="93" name="Group 1022">
                      <a:extLst>
                        <a:ext uri="{FF2B5EF4-FFF2-40B4-BE49-F238E27FC236}">
                          <a16:creationId xmlns:a16="http://schemas.microsoft.com/office/drawing/2014/main" id="{7329FFD8-7057-937E-ABE6-43FBC0CB4C8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42" y="3181"/>
                      <a:ext cx="492" cy="76"/>
                      <a:chOff x="2296" y="3104"/>
                      <a:chExt cx="480" cy="104"/>
                    </a:xfrm>
                  </p:grpSpPr>
                  <p:grpSp>
                    <p:nvGrpSpPr>
                      <p:cNvPr id="114" name="Group 1023">
                        <a:extLst>
                          <a:ext uri="{FF2B5EF4-FFF2-40B4-BE49-F238E27FC236}">
                            <a16:creationId xmlns:a16="http://schemas.microsoft.com/office/drawing/2014/main" id="{5B2F9988-2D4F-6367-2A59-52DA3BF301D9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10" y="3120"/>
                        <a:ext cx="448" cy="72"/>
                        <a:chOff x="2310" y="3120"/>
                        <a:chExt cx="432" cy="48"/>
                      </a:xfrm>
                    </p:grpSpPr>
                    <p:sp>
                      <p:nvSpPr>
                        <p:cNvPr id="116" name="Rectangle 1024">
                          <a:extLst>
                            <a:ext uri="{FF2B5EF4-FFF2-40B4-BE49-F238E27FC236}">
                              <a16:creationId xmlns:a16="http://schemas.microsoft.com/office/drawing/2014/main" id="{52B42470-428C-1BB1-5EAE-6B59A7A42E02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310" y="3120"/>
                          <a:ext cx="432" cy="48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17" name="Rectangle 1025">
                          <a:extLst>
                            <a:ext uri="{FF2B5EF4-FFF2-40B4-BE49-F238E27FC236}">
                              <a16:creationId xmlns:a16="http://schemas.microsoft.com/office/drawing/2014/main" id="{23150628-5261-8926-6DB0-8308382784A7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08" y="3126"/>
                          <a:ext cx="48" cy="42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18" name="Rectangle 1026">
                          <a:extLst>
                            <a:ext uri="{FF2B5EF4-FFF2-40B4-BE49-F238E27FC236}">
                              <a16:creationId xmlns:a16="http://schemas.microsoft.com/office/drawing/2014/main" id="{32DBA89E-D029-9411-7300-B21DF161F76B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60" y="3126"/>
                          <a:ext cx="38" cy="27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  <p:sp>
                    <p:nvSpPr>
                      <p:cNvPr id="115" name="Rectangle 1027">
                        <a:extLst>
                          <a:ext uri="{FF2B5EF4-FFF2-40B4-BE49-F238E27FC236}">
                            <a16:creationId xmlns:a16="http://schemas.microsoft.com/office/drawing/2014/main" id="{0309ABB6-4BC0-0B61-133C-627DD11A719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96" y="3104"/>
                        <a:ext cx="480" cy="104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  <p:grpSp>
                  <p:nvGrpSpPr>
                    <p:cNvPr id="94" name="Group 1028">
                      <a:extLst>
                        <a:ext uri="{FF2B5EF4-FFF2-40B4-BE49-F238E27FC236}">
                          <a16:creationId xmlns:a16="http://schemas.microsoft.com/office/drawing/2014/main" id="{1A8D6F6F-62D4-3F95-A64A-7F5A9D7CD3C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7" y="3205"/>
                      <a:ext cx="599" cy="116"/>
                      <a:chOff x="1680" y="2536"/>
                      <a:chExt cx="584" cy="160"/>
                    </a:xfrm>
                  </p:grpSpPr>
                  <p:sp>
                    <p:nvSpPr>
                      <p:cNvPr id="105" name="Rectangle 1029">
                        <a:extLst>
                          <a:ext uri="{FF2B5EF4-FFF2-40B4-BE49-F238E27FC236}">
                            <a16:creationId xmlns:a16="http://schemas.microsoft.com/office/drawing/2014/main" id="{2BBFF2F5-B954-9F5D-7847-5883330CDAD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80" y="2536"/>
                        <a:ext cx="584" cy="160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106" name="Line 1030">
                        <a:extLst>
                          <a:ext uri="{FF2B5EF4-FFF2-40B4-BE49-F238E27FC236}">
                            <a16:creationId xmlns:a16="http://schemas.microsoft.com/office/drawing/2014/main" id="{A70F9212-B63B-5916-9351-49F59EC44CA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568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107" name="Line 1031">
                        <a:extLst>
                          <a:ext uri="{FF2B5EF4-FFF2-40B4-BE49-F238E27FC236}">
                            <a16:creationId xmlns:a16="http://schemas.microsoft.com/office/drawing/2014/main" id="{77B3E803-4138-6614-CCCA-4E3278EC4D3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600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grpSp>
                    <p:nvGrpSpPr>
                      <p:cNvPr id="108" name="Group 1032">
                        <a:extLst>
                          <a:ext uri="{FF2B5EF4-FFF2-40B4-BE49-F238E27FC236}">
                            <a16:creationId xmlns:a16="http://schemas.microsoft.com/office/drawing/2014/main" id="{B2E69FEC-3641-E862-175E-EB64EBABDA8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8" y="2648"/>
                        <a:ext cx="576" cy="32"/>
                        <a:chOff x="2496" y="2624"/>
                        <a:chExt cx="576" cy="32"/>
                      </a:xfrm>
                    </p:grpSpPr>
                    <p:sp>
                      <p:nvSpPr>
                        <p:cNvPr id="112" name="Line 1033">
                          <a:extLst>
                            <a:ext uri="{FF2B5EF4-FFF2-40B4-BE49-F238E27FC236}">
                              <a16:creationId xmlns:a16="http://schemas.microsoft.com/office/drawing/2014/main" id="{7B049249-06C4-39C3-C6FA-D191F8512BE7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24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113" name="Line 1034">
                          <a:extLst>
                            <a:ext uri="{FF2B5EF4-FFF2-40B4-BE49-F238E27FC236}">
                              <a16:creationId xmlns:a16="http://schemas.microsoft.com/office/drawing/2014/main" id="{FD7BFEF6-019E-0E22-6B7F-364F936A9DB2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56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109" name="Group 1035">
                        <a:extLst>
                          <a:ext uri="{FF2B5EF4-FFF2-40B4-BE49-F238E27FC236}">
                            <a16:creationId xmlns:a16="http://schemas.microsoft.com/office/drawing/2014/main" id="{C315D495-F849-6926-AAE7-B6DB56F19A5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6" y="2592"/>
                        <a:ext cx="320" cy="64"/>
                        <a:chOff x="1336" y="1856"/>
                        <a:chExt cx="320" cy="64"/>
                      </a:xfrm>
                    </p:grpSpPr>
                    <p:sp>
                      <p:nvSpPr>
                        <p:cNvPr id="110" name="Rectangle 1036">
                          <a:extLst>
                            <a:ext uri="{FF2B5EF4-FFF2-40B4-BE49-F238E27FC236}">
                              <a16:creationId xmlns:a16="http://schemas.microsoft.com/office/drawing/2014/main" id="{3AB0DB73-289E-5E3A-3E00-9389B03D978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36" y="1856"/>
                          <a:ext cx="264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rgbClr val="44546A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11" name="Rectangle 1037">
                          <a:extLst>
                            <a:ext uri="{FF2B5EF4-FFF2-40B4-BE49-F238E27FC236}">
                              <a16:creationId xmlns:a16="http://schemas.microsoft.com/office/drawing/2014/main" id="{5A01F165-6F30-A95B-47E3-3A8034223F37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08" y="1856"/>
                          <a:ext cx="48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95" name="Group 1038">
                      <a:extLst>
                        <a:ext uri="{FF2B5EF4-FFF2-40B4-BE49-F238E27FC236}">
                          <a16:creationId xmlns:a16="http://schemas.microsoft.com/office/drawing/2014/main" id="{DE8742E8-7128-DBDA-697D-8DBC2C9299F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42" y="3205"/>
                      <a:ext cx="598" cy="116"/>
                      <a:chOff x="1680" y="2536"/>
                      <a:chExt cx="584" cy="160"/>
                    </a:xfrm>
                  </p:grpSpPr>
                  <p:sp>
                    <p:nvSpPr>
                      <p:cNvPr id="96" name="Rectangle 1039">
                        <a:extLst>
                          <a:ext uri="{FF2B5EF4-FFF2-40B4-BE49-F238E27FC236}">
                            <a16:creationId xmlns:a16="http://schemas.microsoft.com/office/drawing/2014/main" id="{FF035CE7-4DD4-B1D9-AE5E-289B0C7B108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80" y="2536"/>
                        <a:ext cx="584" cy="160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97" name="Line 1040">
                        <a:extLst>
                          <a:ext uri="{FF2B5EF4-FFF2-40B4-BE49-F238E27FC236}">
                            <a16:creationId xmlns:a16="http://schemas.microsoft.com/office/drawing/2014/main" id="{895879E7-62EC-D8F4-5441-A7EF3ED7013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568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98" name="Line 1041">
                        <a:extLst>
                          <a:ext uri="{FF2B5EF4-FFF2-40B4-BE49-F238E27FC236}">
                            <a16:creationId xmlns:a16="http://schemas.microsoft.com/office/drawing/2014/main" id="{3E98F830-E8F3-0AAA-FBFA-B00C52D30A6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680" y="2600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grpSp>
                    <p:nvGrpSpPr>
                      <p:cNvPr id="99" name="Group 1042">
                        <a:extLst>
                          <a:ext uri="{FF2B5EF4-FFF2-40B4-BE49-F238E27FC236}">
                            <a16:creationId xmlns:a16="http://schemas.microsoft.com/office/drawing/2014/main" id="{111E50DC-CAEB-AAB4-5955-9EF708C30508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8" y="2648"/>
                        <a:ext cx="576" cy="32"/>
                        <a:chOff x="2496" y="2624"/>
                        <a:chExt cx="576" cy="32"/>
                      </a:xfrm>
                    </p:grpSpPr>
                    <p:sp>
                      <p:nvSpPr>
                        <p:cNvPr id="103" name="Line 1043">
                          <a:extLst>
                            <a:ext uri="{FF2B5EF4-FFF2-40B4-BE49-F238E27FC236}">
                              <a16:creationId xmlns:a16="http://schemas.microsoft.com/office/drawing/2014/main" id="{517ED5F5-0417-D551-C68A-BF18050BB14F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24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104" name="Line 1044">
                          <a:extLst>
                            <a:ext uri="{FF2B5EF4-FFF2-40B4-BE49-F238E27FC236}">
                              <a16:creationId xmlns:a16="http://schemas.microsoft.com/office/drawing/2014/main" id="{1F3F240C-9FA2-6F75-55BF-6B7B6C62186A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96" y="2656"/>
                          <a:ext cx="576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100" name="Group 1045">
                        <a:extLst>
                          <a:ext uri="{FF2B5EF4-FFF2-40B4-BE49-F238E27FC236}">
                            <a16:creationId xmlns:a16="http://schemas.microsoft.com/office/drawing/2014/main" id="{C12EB44F-F59C-3503-286F-729657A1774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6" y="2592"/>
                        <a:ext cx="320" cy="64"/>
                        <a:chOff x="1336" y="1856"/>
                        <a:chExt cx="320" cy="64"/>
                      </a:xfrm>
                    </p:grpSpPr>
                    <p:sp>
                      <p:nvSpPr>
                        <p:cNvPr id="101" name="Rectangle 1046">
                          <a:extLst>
                            <a:ext uri="{FF2B5EF4-FFF2-40B4-BE49-F238E27FC236}">
                              <a16:creationId xmlns:a16="http://schemas.microsoft.com/office/drawing/2014/main" id="{3BF710DF-797E-49F1-ED4F-80432631C5A8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36" y="1856"/>
                          <a:ext cx="264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rgbClr val="44546A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102" name="Rectangle 1047">
                          <a:extLst>
                            <a:ext uri="{FF2B5EF4-FFF2-40B4-BE49-F238E27FC236}">
                              <a16:creationId xmlns:a16="http://schemas.microsoft.com/office/drawing/2014/main" id="{BA8DA294-979F-EFCE-236A-DD288E93EEE8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08" y="1856"/>
                          <a:ext cx="48" cy="64"/>
                        </a:xfrm>
                        <a:prstGeom prst="rect">
                          <a:avLst/>
                        </a:prstGeom>
                        <a:solidFill>
                          <a:srgbClr val="E7E6E6"/>
                        </a:solidFill>
                        <a:ln w="9525">
                          <a:solidFill>
                            <a:sysClr val="windowText" lastClr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1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ea typeface="ＭＳ Ｐゴシック" pitchFamily="34" charset="-128"/>
                          </a:endParaRPr>
                        </a:p>
                      </p:txBody>
                    </p:sp>
                  </p:grpSp>
                </p:grpSp>
              </p:grpSp>
            </p:grpSp>
          </p:grpSp>
          <p:sp>
            <p:nvSpPr>
              <p:cNvPr id="25" name="Text Box 261">
                <a:extLst>
                  <a:ext uri="{FF2B5EF4-FFF2-40B4-BE49-F238E27FC236}">
                    <a16:creationId xmlns:a16="http://schemas.microsoft.com/office/drawing/2014/main" id="{9220074F-E2D4-9F7D-BECD-62B46168DE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15804" y="5084763"/>
                <a:ext cx="1055687" cy="2063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1122" tIns="45561" rIns="91122" bIns="4556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9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Site LAN</a:t>
                </a:r>
                <a:endPara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6" name="Group 262">
                <a:extLst>
                  <a:ext uri="{FF2B5EF4-FFF2-40B4-BE49-F238E27FC236}">
                    <a16:creationId xmlns:a16="http://schemas.microsoft.com/office/drawing/2014/main" id="{2828988C-DF64-4E43-2DD9-60C5756CCF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60952" y="5002416"/>
                <a:ext cx="647700" cy="433388"/>
                <a:chOff x="3515" y="3702"/>
                <a:chExt cx="408" cy="273"/>
              </a:xfrm>
            </p:grpSpPr>
            <p:sp>
              <p:nvSpPr>
                <p:cNvPr id="76" name="Line 263">
                  <a:extLst>
                    <a:ext uri="{FF2B5EF4-FFF2-40B4-BE49-F238E27FC236}">
                      <a16:creationId xmlns:a16="http://schemas.microsoft.com/office/drawing/2014/main" id="{5D972F83-9A5B-170F-3362-F2395072F1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515" y="3839"/>
                  <a:ext cx="408" cy="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103548" tIns="51774" rIns="103548" bIns="51774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7" name="Line 264">
                  <a:extLst>
                    <a:ext uri="{FF2B5EF4-FFF2-40B4-BE49-F238E27FC236}">
                      <a16:creationId xmlns:a16="http://schemas.microsoft.com/office/drawing/2014/main" id="{F2BC97D6-50A9-6FB5-5032-E7D406AC417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735" y="3702"/>
                  <a:ext cx="0" cy="137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103548" tIns="51774" rIns="103548" bIns="51774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8" name="Line 265">
                  <a:extLst>
                    <a:ext uri="{FF2B5EF4-FFF2-40B4-BE49-F238E27FC236}">
                      <a16:creationId xmlns:a16="http://schemas.microsoft.com/office/drawing/2014/main" id="{48AF3943-E15B-5086-6774-ACB6894CE7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606" y="3838"/>
                  <a:ext cx="0" cy="137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103548" tIns="51774" rIns="103548" bIns="51774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9" name="Line 266">
                  <a:extLst>
                    <a:ext uri="{FF2B5EF4-FFF2-40B4-BE49-F238E27FC236}">
                      <a16:creationId xmlns:a16="http://schemas.microsoft.com/office/drawing/2014/main" id="{C47126FA-34FF-C443-F14B-4F04402037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864" y="3838"/>
                  <a:ext cx="0" cy="137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103548" tIns="51774" rIns="103548" bIns="51774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7" name="AutoShape 631">
                <a:extLst>
                  <a:ext uri="{FF2B5EF4-FFF2-40B4-BE49-F238E27FC236}">
                    <a16:creationId xmlns:a16="http://schemas.microsoft.com/office/drawing/2014/main" id="{1B444B13-0ED1-711F-AEB3-0975751420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381" y="5482142"/>
                <a:ext cx="338138" cy="320675"/>
              </a:xfrm>
              <a:prstGeom prst="can">
                <a:avLst>
                  <a:gd name="adj" fmla="val 25000"/>
                </a:avLst>
              </a:prstGeom>
              <a:solidFill>
                <a:srgbClr val="5B9BD5"/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ＭＳ Ｐゴシック" pitchFamily="34" charset="-128"/>
                </a:endParaRPr>
              </a:p>
            </p:txBody>
          </p:sp>
          <p:grpSp>
            <p:nvGrpSpPr>
              <p:cNvPr id="28" name="Group 189">
                <a:extLst>
                  <a:ext uri="{FF2B5EF4-FFF2-40B4-BE49-F238E27FC236}">
                    <a16:creationId xmlns:a16="http://schemas.microsoft.com/office/drawing/2014/main" id="{3B3FF2A1-A572-585F-70EF-1261B309C4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6361382" y="5604284"/>
                <a:ext cx="601662" cy="69850"/>
                <a:chOff x="528" y="3158"/>
                <a:chExt cx="2362" cy="210"/>
              </a:xfrm>
            </p:grpSpPr>
            <p:sp>
              <p:nvSpPr>
                <p:cNvPr id="37" name="Rectangle 190">
                  <a:extLst>
                    <a:ext uri="{FF2B5EF4-FFF2-40B4-BE49-F238E27FC236}">
                      <a16:creationId xmlns:a16="http://schemas.microsoft.com/office/drawing/2014/main" id="{05839C41-39C0-FB66-CC27-6291BB9E3F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8" y="3158"/>
                  <a:ext cx="2362" cy="210"/>
                </a:xfrm>
                <a:prstGeom prst="rect">
                  <a:avLst/>
                </a:prstGeom>
                <a:solidFill>
                  <a:srgbClr val="E7E6E6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E7E6E6"/>
                  </a:extrusionClr>
                </a:sp3d>
              </p:spPr>
              <p:txBody>
                <a:bodyPr rot="10800000"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ＭＳ Ｐゴシック" pitchFamily="34" charset="-128"/>
                  </a:endParaRPr>
                </a:p>
              </p:txBody>
            </p:sp>
            <p:grpSp>
              <p:nvGrpSpPr>
                <p:cNvPr id="38" name="Group 191">
                  <a:extLst>
                    <a:ext uri="{FF2B5EF4-FFF2-40B4-BE49-F238E27FC236}">
                      <a16:creationId xmlns:a16="http://schemas.microsoft.com/office/drawing/2014/main" id="{CB05C434-EC8C-61A6-5680-837628C1A0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8" y="3158"/>
                  <a:ext cx="2362" cy="210"/>
                  <a:chOff x="528" y="3158"/>
                  <a:chExt cx="2362" cy="210"/>
                </a:xfrm>
              </p:grpSpPr>
              <p:sp>
                <p:nvSpPr>
                  <p:cNvPr id="39" name="Rectangle 192">
                    <a:extLst>
                      <a:ext uri="{FF2B5EF4-FFF2-40B4-BE49-F238E27FC236}">
                        <a16:creationId xmlns:a16="http://schemas.microsoft.com/office/drawing/2014/main" id="{DABC17FE-168E-2E43-E7AF-38007768EA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8" y="3158"/>
                    <a:ext cx="2362" cy="210"/>
                  </a:xfrm>
                  <a:prstGeom prst="rect">
                    <a:avLst/>
                  </a:prstGeom>
                  <a:solidFill>
                    <a:srgbClr val="E7E6E6"/>
                  </a:solidFill>
                  <a:ln w="9525">
                    <a:solidFill>
                      <a:sysClr val="windowText" lastClr="000000"/>
                    </a:solidFill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pitchFamily="34" charset="-128"/>
                    </a:endParaRPr>
                  </a:p>
                </p:txBody>
              </p:sp>
              <p:grpSp>
                <p:nvGrpSpPr>
                  <p:cNvPr id="40" name="Group 193">
                    <a:extLst>
                      <a:ext uri="{FF2B5EF4-FFF2-40B4-BE49-F238E27FC236}">
                        <a16:creationId xmlns:a16="http://schemas.microsoft.com/office/drawing/2014/main" id="{213D19BE-8A17-E3D5-F8B9-0892970AA7F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8" y="3297"/>
                    <a:ext cx="282" cy="46"/>
                    <a:chOff x="2304" y="3888"/>
                    <a:chExt cx="384" cy="88"/>
                  </a:xfrm>
                </p:grpSpPr>
                <p:sp>
                  <p:nvSpPr>
                    <p:cNvPr id="73" name="Rectangle 194">
                      <a:extLst>
                        <a:ext uri="{FF2B5EF4-FFF2-40B4-BE49-F238E27FC236}">
                          <a16:creationId xmlns:a16="http://schemas.microsoft.com/office/drawing/2014/main" id="{5BC55A4D-338F-6E09-F40F-B21A82685FC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04" y="3888"/>
                      <a:ext cx="384" cy="48"/>
                    </a:xfrm>
                    <a:prstGeom prst="rect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74" name="Rectangle 195">
                      <a:extLst>
                        <a:ext uri="{FF2B5EF4-FFF2-40B4-BE49-F238E27FC236}">
                          <a16:creationId xmlns:a16="http://schemas.microsoft.com/office/drawing/2014/main" id="{64E6C105-F053-CE3A-C271-BC9D760FDD2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48" y="3911"/>
                      <a:ext cx="96" cy="48"/>
                    </a:xfrm>
                    <a:prstGeom prst="rect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75" name="Rectangle 196">
                      <a:extLst>
                        <a:ext uri="{FF2B5EF4-FFF2-40B4-BE49-F238E27FC236}">
                          <a16:creationId xmlns:a16="http://schemas.microsoft.com/office/drawing/2014/main" id="{A4880269-52F3-4A9B-20E6-224FE5739F5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03" y="3949"/>
                      <a:ext cx="48" cy="27"/>
                    </a:xfrm>
                    <a:prstGeom prst="rect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</p:grpSp>
              <p:sp>
                <p:nvSpPr>
                  <p:cNvPr id="41" name="Oval 197">
                    <a:extLst>
                      <a:ext uri="{FF2B5EF4-FFF2-40B4-BE49-F238E27FC236}">
                        <a16:creationId xmlns:a16="http://schemas.microsoft.com/office/drawing/2014/main" id="{695FA9CC-EAE0-F3C2-DDFB-8A875FA4C7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14" y="3209"/>
                    <a:ext cx="28" cy="23"/>
                  </a:xfrm>
                  <a:prstGeom prst="ellipse">
                    <a:avLst/>
                  </a:prstGeom>
                  <a:solidFill>
                    <a:srgbClr val="E7E6E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42" name="Oval 198">
                    <a:extLst>
                      <a:ext uri="{FF2B5EF4-FFF2-40B4-BE49-F238E27FC236}">
                        <a16:creationId xmlns:a16="http://schemas.microsoft.com/office/drawing/2014/main" id="{074421E9-A910-59DD-1E61-B0F7D7173E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65" y="3209"/>
                    <a:ext cx="28" cy="23"/>
                  </a:xfrm>
                  <a:prstGeom prst="ellipse">
                    <a:avLst/>
                  </a:prstGeom>
                  <a:solidFill>
                    <a:srgbClr val="E7E6E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43" name="Oval 199">
                    <a:extLst>
                      <a:ext uri="{FF2B5EF4-FFF2-40B4-BE49-F238E27FC236}">
                        <a16:creationId xmlns:a16="http://schemas.microsoft.com/office/drawing/2014/main" id="{E4F0CE47-E784-557B-6411-24F778906A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65" y="3235"/>
                    <a:ext cx="28" cy="24"/>
                  </a:xfrm>
                  <a:prstGeom prst="ellipse">
                    <a:avLst/>
                  </a:prstGeom>
                  <a:solidFill>
                    <a:srgbClr val="E7E6E6"/>
                  </a:soli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pitchFamily="34" charset="-128"/>
                    </a:endParaRPr>
                  </a:p>
                </p:txBody>
              </p:sp>
              <p:grpSp>
                <p:nvGrpSpPr>
                  <p:cNvPr id="44" name="Group 200">
                    <a:extLst>
                      <a:ext uri="{FF2B5EF4-FFF2-40B4-BE49-F238E27FC236}">
                        <a16:creationId xmlns:a16="http://schemas.microsoft.com/office/drawing/2014/main" id="{CEAE5018-3099-64A7-A968-654E9BBFCEE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816" y="3302"/>
                    <a:ext cx="39" cy="41"/>
                    <a:chOff x="3552" y="3486"/>
                    <a:chExt cx="56" cy="74"/>
                  </a:xfrm>
                </p:grpSpPr>
                <p:sp>
                  <p:nvSpPr>
                    <p:cNvPr id="71" name="Oval 201">
                      <a:extLst>
                        <a:ext uri="{FF2B5EF4-FFF2-40B4-BE49-F238E27FC236}">
                          <a16:creationId xmlns:a16="http://schemas.microsoft.com/office/drawing/2014/main" id="{A7CC15C8-ECD8-7B46-1A8F-D093B2B2296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2" y="3504"/>
                      <a:ext cx="56" cy="56"/>
                    </a:xfrm>
                    <a:prstGeom prst="ellipse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</p:spPr>
                  <p:txBody>
                    <a:bodyPr rot="10800000"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72" name="Line 202">
                      <a:extLst>
                        <a:ext uri="{FF2B5EF4-FFF2-40B4-BE49-F238E27FC236}">
                          <a16:creationId xmlns:a16="http://schemas.microsoft.com/office/drawing/2014/main" id="{D695B427-27F1-1286-63DE-B6C3D83EAB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80" y="3486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45" name="Group 203">
                    <a:extLst>
                      <a:ext uri="{FF2B5EF4-FFF2-40B4-BE49-F238E27FC236}">
                        <a16:creationId xmlns:a16="http://schemas.microsoft.com/office/drawing/2014/main" id="{FD3CDCBA-4CBA-B7A6-C1DC-7EEFCDD330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242" y="3181"/>
                    <a:ext cx="492" cy="76"/>
                    <a:chOff x="2296" y="3104"/>
                    <a:chExt cx="480" cy="104"/>
                  </a:xfrm>
                </p:grpSpPr>
                <p:grpSp>
                  <p:nvGrpSpPr>
                    <p:cNvPr id="66" name="Group 204">
                      <a:extLst>
                        <a:ext uri="{FF2B5EF4-FFF2-40B4-BE49-F238E27FC236}">
                          <a16:creationId xmlns:a16="http://schemas.microsoft.com/office/drawing/2014/main" id="{68DE6207-8930-267B-F308-9A180B8E0B7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10" y="3120"/>
                      <a:ext cx="448" cy="72"/>
                      <a:chOff x="2310" y="3120"/>
                      <a:chExt cx="432" cy="48"/>
                    </a:xfrm>
                  </p:grpSpPr>
                  <p:sp>
                    <p:nvSpPr>
                      <p:cNvPr id="68" name="Rectangle 205">
                        <a:extLst>
                          <a:ext uri="{FF2B5EF4-FFF2-40B4-BE49-F238E27FC236}">
                            <a16:creationId xmlns:a16="http://schemas.microsoft.com/office/drawing/2014/main" id="{D8205180-1F79-FACB-E36A-6C13AEEFCAA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10" y="3120"/>
                        <a:ext cx="432" cy="48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10800000"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69" name="Rectangle 206">
                        <a:extLst>
                          <a:ext uri="{FF2B5EF4-FFF2-40B4-BE49-F238E27FC236}">
                            <a16:creationId xmlns:a16="http://schemas.microsoft.com/office/drawing/2014/main" id="{30884CC4-F4BF-92B6-4F24-FFE6CACA48C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08" y="3126"/>
                        <a:ext cx="48" cy="42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10800000"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70" name="Rectangle 207">
                        <a:extLst>
                          <a:ext uri="{FF2B5EF4-FFF2-40B4-BE49-F238E27FC236}">
                            <a16:creationId xmlns:a16="http://schemas.microsoft.com/office/drawing/2014/main" id="{FF6A9A9C-C05C-7A2F-FDC8-22FE1E26389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60" y="3126"/>
                        <a:ext cx="38" cy="27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10800000"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  <p:sp>
                  <p:nvSpPr>
                    <p:cNvPr id="67" name="Rectangle 208">
                      <a:extLst>
                        <a:ext uri="{FF2B5EF4-FFF2-40B4-BE49-F238E27FC236}">
                          <a16:creationId xmlns:a16="http://schemas.microsoft.com/office/drawing/2014/main" id="{384D7384-D54B-F931-F8FF-F0D042F4878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96" y="3104"/>
                      <a:ext cx="480" cy="104"/>
                    </a:xfrm>
                    <a:prstGeom prst="rect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</p:grpSp>
              <p:grpSp>
                <p:nvGrpSpPr>
                  <p:cNvPr id="46" name="Group 209">
                    <a:extLst>
                      <a:ext uri="{FF2B5EF4-FFF2-40B4-BE49-F238E27FC236}">
                        <a16:creationId xmlns:a16="http://schemas.microsoft.com/office/drawing/2014/main" id="{60E7FDA0-6D4A-DA26-E63A-58C152E2FB2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7" y="3205"/>
                    <a:ext cx="599" cy="116"/>
                    <a:chOff x="1680" y="2536"/>
                    <a:chExt cx="584" cy="160"/>
                  </a:xfrm>
                </p:grpSpPr>
                <p:sp>
                  <p:nvSpPr>
                    <p:cNvPr id="57" name="Rectangle 210">
                      <a:extLst>
                        <a:ext uri="{FF2B5EF4-FFF2-40B4-BE49-F238E27FC236}">
                          <a16:creationId xmlns:a16="http://schemas.microsoft.com/office/drawing/2014/main" id="{C377B274-4CD8-88E7-B0B2-6DD16C12638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80" y="2536"/>
                      <a:ext cx="584" cy="160"/>
                    </a:xfrm>
                    <a:prstGeom prst="rect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58" name="Line 211">
                      <a:extLst>
                        <a:ext uri="{FF2B5EF4-FFF2-40B4-BE49-F238E27FC236}">
                          <a16:creationId xmlns:a16="http://schemas.microsoft.com/office/drawing/2014/main" id="{5E327736-9169-559F-6718-86FDF5C07B8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80" y="2568"/>
                      <a:ext cx="57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9" name="Line 212">
                      <a:extLst>
                        <a:ext uri="{FF2B5EF4-FFF2-40B4-BE49-F238E27FC236}">
                          <a16:creationId xmlns:a16="http://schemas.microsoft.com/office/drawing/2014/main" id="{D78CC5FC-A780-6D61-CBD1-33350DC458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80" y="2600"/>
                      <a:ext cx="57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grpSp>
                  <p:nvGrpSpPr>
                    <p:cNvPr id="60" name="Group 213">
                      <a:extLst>
                        <a:ext uri="{FF2B5EF4-FFF2-40B4-BE49-F238E27FC236}">
                          <a16:creationId xmlns:a16="http://schemas.microsoft.com/office/drawing/2014/main" id="{250195F2-068B-4CE3-59A3-8F39C989B83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8" y="2648"/>
                      <a:ext cx="576" cy="32"/>
                      <a:chOff x="2496" y="2624"/>
                      <a:chExt cx="576" cy="32"/>
                    </a:xfrm>
                  </p:grpSpPr>
                  <p:sp>
                    <p:nvSpPr>
                      <p:cNvPr id="64" name="Line 214">
                        <a:extLst>
                          <a:ext uri="{FF2B5EF4-FFF2-40B4-BE49-F238E27FC236}">
                            <a16:creationId xmlns:a16="http://schemas.microsoft.com/office/drawing/2014/main" id="{EFD1A247-0310-0046-B52F-504E17D6FF5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624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65" name="Line 215">
                        <a:extLst>
                          <a:ext uri="{FF2B5EF4-FFF2-40B4-BE49-F238E27FC236}">
                            <a16:creationId xmlns:a16="http://schemas.microsoft.com/office/drawing/2014/main" id="{DC5FF598-09EB-2D95-CA24-6F7217C96E7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656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grpSp>
                  <p:nvGrpSpPr>
                    <p:cNvPr id="61" name="Group 216">
                      <a:extLst>
                        <a:ext uri="{FF2B5EF4-FFF2-40B4-BE49-F238E27FC236}">
                          <a16:creationId xmlns:a16="http://schemas.microsoft.com/office/drawing/2014/main" id="{C94CE0B4-34A9-7049-DA3C-33D03F6ABA3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96" y="2592"/>
                      <a:ext cx="320" cy="64"/>
                      <a:chOff x="1336" y="1856"/>
                      <a:chExt cx="320" cy="64"/>
                    </a:xfrm>
                  </p:grpSpPr>
                  <p:sp>
                    <p:nvSpPr>
                      <p:cNvPr id="62" name="Rectangle 217">
                        <a:extLst>
                          <a:ext uri="{FF2B5EF4-FFF2-40B4-BE49-F238E27FC236}">
                            <a16:creationId xmlns:a16="http://schemas.microsoft.com/office/drawing/2014/main" id="{9AAE3172-4A22-83C7-EE2E-100D14B23F8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36" y="1856"/>
                        <a:ext cx="264" cy="64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rgbClr val="44546A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10800000"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63" name="Rectangle 218">
                        <a:extLst>
                          <a:ext uri="{FF2B5EF4-FFF2-40B4-BE49-F238E27FC236}">
                            <a16:creationId xmlns:a16="http://schemas.microsoft.com/office/drawing/2014/main" id="{F1CD437B-711D-D956-99E9-0A34A876403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08" y="1856"/>
                        <a:ext cx="48" cy="64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10800000"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</p:grpSp>
              <p:grpSp>
                <p:nvGrpSpPr>
                  <p:cNvPr id="47" name="Group 219">
                    <a:extLst>
                      <a:ext uri="{FF2B5EF4-FFF2-40B4-BE49-F238E27FC236}">
                        <a16:creationId xmlns:a16="http://schemas.microsoft.com/office/drawing/2014/main" id="{B499B0CA-7BFD-4C25-FDC8-BF2B1099754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42" y="3205"/>
                    <a:ext cx="598" cy="116"/>
                    <a:chOff x="1680" y="2536"/>
                    <a:chExt cx="584" cy="160"/>
                  </a:xfrm>
                </p:grpSpPr>
                <p:sp>
                  <p:nvSpPr>
                    <p:cNvPr id="48" name="Rectangle 220">
                      <a:extLst>
                        <a:ext uri="{FF2B5EF4-FFF2-40B4-BE49-F238E27FC236}">
                          <a16:creationId xmlns:a16="http://schemas.microsoft.com/office/drawing/2014/main" id="{6827CE4D-0444-EAD7-3719-6B8B729DF7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80" y="2536"/>
                      <a:ext cx="584" cy="160"/>
                    </a:xfrm>
                    <a:prstGeom prst="rect">
                      <a:avLst/>
                    </a:prstGeom>
                    <a:solidFill>
                      <a:srgbClr val="E7E6E6"/>
                    </a:solidFill>
                    <a:ln w="9525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ea typeface="ＭＳ Ｐゴシック" pitchFamily="34" charset="-128"/>
                      </a:endParaRPr>
                    </a:p>
                  </p:txBody>
                </p:sp>
                <p:sp>
                  <p:nvSpPr>
                    <p:cNvPr id="49" name="Line 221">
                      <a:extLst>
                        <a:ext uri="{FF2B5EF4-FFF2-40B4-BE49-F238E27FC236}">
                          <a16:creationId xmlns:a16="http://schemas.microsoft.com/office/drawing/2014/main" id="{54F4B2A4-318D-4253-2F93-F861B6A9A6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80" y="2568"/>
                      <a:ext cx="57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50" name="Line 222">
                      <a:extLst>
                        <a:ext uri="{FF2B5EF4-FFF2-40B4-BE49-F238E27FC236}">
                          <a16:creationId xmlns:a16="http://schemas.microsoft.com/office/drawing/2014/main" id="{43625D14-4E5D-6B43-B1B6-D7FAE86890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80" y="2600"/>
                      <a:ext cx="57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grpSp>
                  <p:nvGrpSpPr>
                    <p:cNvPr id="51" name="Group 223">
                      <a:extLst>
                        <a:ext uri="{FF2B5EF4-FFF2-40B4-BE49-F238E27FC236}">
                          <a16:creationId xmlns:a16="http://schemas.microsoft.com/office/drawing/2014/main" id="{AA8BC74C-9290-CD9E-6B4E-BC462D7F03A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8" y="2648"/>
                      <a:ext cx="576" cy="32"/>
                      <a:chOff x="2496" y="2624"/>
                      <a:chExt cx="576" cy="32"/>
                    </a:xfrm>
                  </p:grpSpPr>
                  <p:sp>
                    <p:nvSpPr>
                      <p:cNvPr id="55" name="Line 224">
                        <a:extLst>
                          <a:ext uri="{FF2B5EF4-FFF2-40B4-BE49-F238E27FC236}">
                            <a16:creationId xmlns:a16="http://schemas.microsoft.com/office/drawing/2014/main" id="{7FEE634B-FEF2-3EA3-C056-721BAEDEB34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624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56" name="Line 225">
                        <a:extLst>
                          <a:ext uri="{FF2B5EF4-FFF2-40B4-BE49-F238E27FC236}">
                            <a16:creationId xmlns:a16="http://schemas.microsoft.com/office/drawing/2014/main" id="{942EE818-19B0-6C2E-18D9-1E5EE5AF3AF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656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it-IT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grpSp>
                  <p:nvGrpSpPr>
                    <p:cNvPr id="52" name="Group 226">
                      <a:extLst>
                        <a:ext uri="{FF2B5EF4-FFF2-40B4-BE49-F238E27FC236}">
                          <a16:creationId xmlns:a16="http://schemas.microsoft.com/office/drawing/2014/main" id="{8227BD85-1455-184F-6FD9-FFB55513EDC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96" y="2592"/>
                      <a:ext cx="320" cy="64"/>
                      <a:chOff x="1336" y="1856"/>
                      <a:chExt cx="320" cy="64"/>
                    </a:xfrm>
                  </p:grpSpPr>
                  <p:sp>
                    <p:nvSpPr>
                      <p:cNvPr id="53" name="Rectangle 227">
                        <a:extLst>
                          <a:ext uri="{FF2B5EF4-FFF2-40B4-BE49-F238E27FC236}">
                            <a16:creationId xmlns:a16="http://schemas.microsoft.com/office/drawing/2014/main" id="{890086EB-173D-E344-33E4-20F53FF7A82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36" y="1856"/>
                        <a:ext cx="264" cy="64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rgbClr val="44546A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10800000"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54" name="Rectangle 228">
                        <a:extLst>
                          <a:ext uri="{FF2B5EF4-FFF2-40B4-BE49-F238E27FC236}">
                            <a16:creationId xmlns:a16="http://schemas.microsoft.com/office/drawing/2014/main" id="{7D07ABB0-5ACC-8CC1-BE1E-AAC213C0549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08" y="1856"/>
                        <a:ext cx="48" cy="64"/>
                      </a:xfrm>
                      <a:prstGeom prst="rect">
                        <a:avLst/>
                      </a:prstGeom>
                      <a:solidFill>
                        <a:srgbClr val="E7E6E6"/>
                      </a:solidFill>
                      <a:ln w="9525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10800000"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ea typeface="ＭＳ Ｐゴシック" pitchFamily="34" charset="-128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29" name="Text Box 480">
                <a:extLst>
                  <a:ext uri="{FF2B5EF4-FFF2-40B4-BE49-F238E27FC236}">
                    <a16:creationId xmlns:a16="http://schemas.microsoft.com/office/drawing/2014/main" id="{7FE1A808-EA3D-750F-42EA-2D8DED84A7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9190" y="3928690"/>
                <a:ext cx="1676400" cy="3591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1122" tIns="45561" rIns="91122" bIns="45561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0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General IP link</a:t>
                </a:r>
                <a:endPara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0" name="Connettore 2 314">
                <a:extLst>
                  <a:ext uri="{FF2B5EF4-FFF2-40B4-BE49-F238E27FC236}">
                    <a16:creationId xmlns:a16="http://schemas.microsoft.com/office/drawing/2014/main" id="{898E4CCB-5EB7-3665-F919-640F2147E7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48486" y="4161762"/>
                <a:ext cx="2203636" cy="381333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arrow"/>
              </a:ln>
              <a:effectLst/>
            </p:spPr>
          </p:cxnSp>
          <p:cxnSp>
            <p:nvCxnSpPr>
              <p:cNvPr id="31" name="Connettore 2 315">
                <a:extLst>
                  <a:ext uri="{FF2B5EF4-FFF2-40B4-BE49-F238E27FC236}">
                    <a16:creationId xmlns:a16="http://schemas.microsoft.com/office/drawing/2014/main" id="{981C1B35-1FEC-2B11-F37D-8A512483037C}"/>
                  </a:ext>
                </a:extLst>
              </p:cNvPr>
              <p:cNvCxnSpPr>
                <a:stCxn id="32" idx="1"/>
              </p:cNvCxnSpPr>
              <p:nvPr/>
            </p:nvCxnSpPr>
            <p:spPr>
              <a:xfrm flipH="1">
                <a:off x="5877093" y="4376217"/>
                <a:ext cx="3036594" cy="14359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  <a:tailEnd type="arrow"/>
              </a:ln>
              <a:effectLst/>
            </p:spPr>
          </p:cxnSp>
          <p:sp>
            <p:nvSpPr>
              <p:cNvPr id="32" name="Text Box 480">
                <a:extLst>
                  <a:ext uri="{FF2B5EF4-FFF2-40B4-BE49-F238E27FC236}">
                    <a16:creationId xmlns:a16="http://schemas.microsoft.com/office/drawing/2014/main" id="{766A917B-FB04-00D6-634F-39D60C83C3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13687" y="3979082"/>
                <a:ext cx="1676401" cy="794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1122" tIns="45561" rIns="91122" bIns="45561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0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LHCONE link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0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(separate link or VLAN on trunk)</a:t>
                </a:r>
                <a:endParaRPr kumimoji="0" lang="it-IT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Line 469">
                <a:extLst>
                  <a:ext uri="{FF2B5EF4-FFF2-40B4-BE49-F238E27FC236}">
                    <a16:creationId xmlns:a16="http://schemas.microsoft.com/office/drawing/2014/main" id="{7BFA2090-C34A-8CCB-E26C-9CBF8500CA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52122" y="3912780"/>
                <a:ext cx="75450" cy="999468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103548" tIns="51774" rIns="103548" bIns="51774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34" name="Group 38">
                <a:extLst>
                  <a:ext uri="{FF2B5EF4-FFF2-40B4-BE49-F238E27FC236}">
                    <a16:creationId xmlns:a16="http://schemas.microsoft.com/office/drawing/2014/main" id="{4E8DD90C-D78D-901E-562D-9633228432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7642" y="4832959"/>
                <a:ext cx="834146" cy="510295"/>
                <a:chOff x="4605" y="1502"/>
                <a:chExt cx="319" cy="250"/>
              </a:xfrm>
            </p:grpSpPr>
            <p:pic>
              <p:nvPicPr>
                <p:cNvPr id="35" name="Picture 39">
                  <a:extLst>
                    <a:ext uri="{FF2B5EF4-FFF2-40B4-BE49-F238E27FC236}">
                      <a16:creationId xmlns:a16="http://schemas.microsoft.com/office/drawing/2014/main" id="{0C5D2DA0-14E6-641E-770F-0BBCFB841FF7}"/>
                    </a:ext>
                  </a:extLst>
                </p:cNvPr>
                <p:cNvPicPr>
                  <a:picLocks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23" y="1502"/>
                  <a:ext cx="282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6" name="Text Box 40">
                  <a:extLst>
                    <a:ext uri="{FF2B5EF4-FFF2-40B4-BE49-F238E27FC236}">
                      <a16:creationId xmlns:a16="http://schemas.microsoft.com/office/drawing/2014/main" id="{D4259CC8-0F2C-6BEE-579D-41400905056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605" y="1628"/>
                  <a:ext cx="319" cy="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91122" tIns="45561" rIns="91122" bIns="45561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Site CE router</a:t>
                  </a:r>
                </a:p>
              </p:txBody>
            </p:sp>
          </p:grpSp>
        </p:grpSp>
        <p:sp>
          <p:nvSpPr>
            <p:cNvPr id="16" name="Text Box 3">
              <a:extLst>
                <a:ext uri="{FF2B5EF4-FFF2-40B4-BE49-F238E27FC236}">
                  <a16:creationId xmlns:a16="http://schemas.microsoft.com/office/drawing/2014/main" id="{A8D70B71-AEDD-31D2-4910-6EBC3CD386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8084" y="634968"/>
              <a:ext cx="1321917" cy="721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GEANT</a:t>
              </a:r>
              <a:b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</a:b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IP service</a:t>
              </a:r>
              <a:endParaRPr kumimoji="0" lang="it-IT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3">
              <a:extLst>
                <a:ext uri="{FF2B5EF4-FFF2-40B4-BE49-F238E27FC236}">
                  <a16:creationId xmlns:a16="http://schemas.microsoft.com/office/drawing/2014/main" id="{CEE72EE1-9D3D-C145-82BF-F0FDD5CBC215}"/>
                </a:ext>
              </a:extLst>
            </p:cNvPr>
            <p:cNvSpPr/>
            <p:nvPr/>
          </p:nvSpPr>
          <p:spPr>
            <a:xfrm>
              <a:off x="5717219" y="1917577"/>
              <a:ext cx="994299" cy="3107184"/>
            </a:xfrm>
            <a:custGeom>
              <a:avLst/>
              <a:gdLst>
                <a:gd name="connsiteX0" fmla="*/ 0 w 994299"/>
                <a:gd name="connsiteY0" fmla="*/ 3107184 h 3107184"/>
                <a:gd name="connsiteX1" fmla="*/ 221942 w 994299"/>
                <a:gd name="connsiteY1" fmla="*/ 1722268 h 3107184"/>
                <a:gd name="connsiteX2" fmla="*/ 994299 w 994299"/>
                <a:gd name="connsiteY2" fmla="*/ 0 h 3107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94299" h="3107184">
                  <a:moveTo>
                    <a:pt x="0" y="3107184"/>
                  </a:moveTo>
                  <a:cubicBezTo>
                    <a:pt x="28113" y="2673658"/>
                    <a:pt x="56226" y="2240132"/>
                    <a:pt x="221942" y="1722268"/>
                  </a:cubicBezTo>
                  <a:cubicBezTo>
                    <a:pt x="387659" y="1204404"/>
                    <a:pt x="690979" y="602202"/>
                    <a:pt x="994299" y="0"/>
                  </a:cubicBezTo>
                </a:path>
              </a:pathLst>
            </a:cu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41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81450EED-32D4-9E40-21F6-2A5B30AEB4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72209"/>
            <a:ext cx="12201411" cy="5585791"/>
          </a:xfr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BB59B6-9FA4-240A-58E5-CD842D22C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1812" y="6406021"/>
            <a:ext cx="741021" cy="274873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5D2BA7B-4B4F-439A-A534-A346550833D0}" type="slidenum">
              <a:rPr lang="en-GB" smtClean="0"/>
              <a:pPr>
                <a:spcAft>
                  <a:spcPts val="600"/>
                </a:spcAft>
              </a:pPr>
              <a:t>18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A26C37-4673-37BF-4457-8B84E5368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Flow analysis (stay tuned…)</a:t>
            </a:r>
          </a:p>
        </p:txBody>
      </p:sp>
    </p:spTree>
    <p:extLst>
      <p:ext uri="{BB962C8B-B14F-4D97-AF65-F5344CB8AC3E}">
        <p14:creationId xmlns:p14="http://schemas.microsoft.com/office/powerpoint/2010/main" val="3572311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7599DD-FA20-6949-8738-FF5A13A085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B34561-7B40-E648-9206-A374AE8E15E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20159A8-24A6-124B-99E8-B5512E573A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353D7627-B625-49AA-BEB6-B8D2FCC10009}"/>
              </a:ext>
            </a:extLst>
          </p:cNvPr>
          <p:cNvSpPr txBox="1">
            <a:spLocks/>
          </p:cNvSpPr>
          <p:nvPr/>
        </p:nvSpPr>
        <p:spPr>
          <a:xfrm>
            <a:off x="1194151" y="1189649"/>
            <a:ext cx="6201131" cy="7934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867" dirty="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8C0A80C6-FA0E-4043-ACC8-6917D2B9FA9E}"/>
              </a:ext>
            </a:extLst>
          </p:cNvPr>
          <p:cNvSpPr txBox="1">
            <a:spLocks/>
          </p:cNvSpPr>
          <p:nvPr/>
        </p:nvSpPr>
        <p:spPr>
          <a:xfrm>
            <a:off x="1348794" y="4418364"/>
            <a:ext cx="3611745" cy="11563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67" dirty="0" err="1">
                <a:solidFill>
                  <a:schemeClr val="bg1"/>
                </a:solidFill>
              </a:rPr>
              <a:t>www.geant.org</a:t>
            </a:r>
            <a:endParaRPr lang="en-US" sz="2667" dirty="0">
              <a:solidFill>
                <a:schemeClr val="bg1"/>
              </a:solidFill>
            </a:endParaRPr>
          </a:p>
          <a:p>
            <a:r>
              <a:rPr lang="en-US" sz="2667" dirty="0">
                <a:solidFill>
                  <a:schemeClr val="bg1"/>
                </a:solidFill>
              </a:rPr>
              <a:t>@</a:t>
            </a:r>
            <a:r>
              <a:rPr lang="en-US" sz="2667" dirty="0" err="1">
                <a:solidFill>
                  <a:schemeClr val="bg1"/>
                </a:solidFill>
              </a:rPr>
              <a:t>GEANTnews</a:t>
            </a:r>
            <a:endParaRPr lang="en-GB" sz="2667" dirty="0">
              <a:solidFill>
                <a:schemeClr val="bg1"/>
              </a:solidFill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1E89EE97-8386-4434-8313-C72D625C31AA}"/>
              </a:ext>
            </a:extLst>
          </p:cNvPr>
          <p:cNvSpPr txBox="1">
            <a:spLocks/>
          </p:cNvSpPr>
          <p:nvPr/>
        </p:nvSpPr>
        <p:spPr>
          <a:xfrm>
            <a:off x="1348795" y="2080014"/>
            <a:ext cx="6671027" cy="195405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33" dirty="0" err="1">
                <a:solidFill>
                  <a:schemeClr val="bg1"/>
                </a:solidFill>
              </a:rPr>
              <a:t>vincenzo.capone@geant.org</a:t>
            </a:r>
            <a:endParaRPr lang="en-US" sz="2133" dirty="0">
              <a:solidFill>
                <a:schemeClr val="bg1"/>
              </a:solidFill>
            </a:endParaRPr>
          </a:p>
          <a:p>
            <a:r>
              <a:rPr lang="en-US" sz="2133" dirty="0">
                <a:solidFill>
                  <a:schemeClr val="bg1"/>
                </a:solidFill>
              </a:rPr>
              <a:t>@</a:t>
            </a:r>
            <a:r>
              <a:rPr lang="en-US" sz="2133" dirty="0" err="1">
                <a:solidFill>
                  <a:schemeClr val="bg1"/>
                </a:solidFill>
              </a:rPr>
              <a:t>EnzinoCapone</a:t>
            </a:r>
            <a:r>
              <a:rPr lang="en-US" sz="2133" dirty="0">
                <a:solidFill>
                  <a:schemeClr val="bg1"/>
                </a:solidFill>
              </a:rPr>
              <a:t> </a:t>
            </a:r>
            <a:endParaRPr lang="en-GB" sz="2133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59B6041-379D-442C-85C7-0927B49DB6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0066" y="2515964"/>
            <a:ext cx="456177" cy="4561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14E1419-CD4B-459D-B0DB-29B94CABA8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145" y="4830023"/>
            <a:ext cx="650891" cy="65089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4217C5E-6C16-C140-907E-813F64638A13}"/>
              </a:ext>
            </a:extLst>
          </p:cNvPr>
          <p:cNvGrpSpPr/>
          <p:nvPr/>
        </p:nvGrpSpPr>
        <p:grpSpPr>
          <a:xfrm>
            <a:off x="1300560" y="5988615"/>
            <a:ext cx="2916820" cy="553998"/>
            <a:chOff x="3977522" y="5079667"/>
            <a:chExt cx="2916820" cy="55399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89B2974-4B59-684B-92B5-E228EF1F0271}"/>
                </a:ext>
              </a:extLst>
            </p:cNvPr>
            <p:cNvSpPr txBox="1"/>
            <p:nvPr/>
          </p:nvSpPr>
          <p:spPr>
            <a:xfrm>
              <a:off x="4546191" y="5079667"/>
              <a:ext cx="234815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As part of the GÉANT 2020 Framework Partnership Agreement (FPA), the project receives funding from the European Union's Horizon 2020 research and innovation programme under Grant Agreement No. 856726 (GN4-3).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D5BDA41-63BC-8A4F-9D8B-DD9236C01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9376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5867" y="208267"/>
            <a:ext cx="9040688" cy="927768"/>
          </a:xfrm>
        </p:spPr>
        <p:txBody>
          <a:bodyPr/>
          <a:lstStyle/>
          <a:p>
            <a:r>
              <a:rPr lang="en-GB" dirty="0"/>
              <a:t>LHCONE around the world</a:t>
            </a:r>
            <a:endParaRPr lang="en-GB" sz="18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F721C9-F8F0-284C-B69A-D171889E4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548" y="4081307"/>
            <a:ext cx="845662" cy="2850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C55D28-3C15-7A4F-A6CD-293B16173A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6"/>
          <a:stretch/>
        </p:blipFill>
        <p:spPr>
          <a:xfrm>
            <a:off x="5633141" y="2149573"/>
            <a:ext cx="1046622" cy="4466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6D8D02-5A93-BC45-A78E-9DEC81FBCD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632" y="3436264"/>
            <a:ext cx="666112" cy="6661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BDE727-B87C-B748-A1C2-EF76EC7E96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550" y="2522114"/>
            <a:ext cx="855089" cy="3750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EF9166-AD08-2544-A692-1AD72AA8FB8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108" y="4174666"/>
            <a:ext cx="1135609" cy="4128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247FBF-FC43-8B44-A0B9-E3467D68BA5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851" y="2001978"/>
            <a:ext cx="547609" cy="3194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9836AC-9940-BA4D-996C-678D27FFBFD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648" y="3666069"/>
            <a:ext cx="1251407" cy="3098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DA1003-AB77-B843-8283-F1EA64E960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42702" y="2910286"/>
            <a:ext cx="1124485" cy="387185"/>
          </a:xfrm>
          <a:prstGeom prst="rect">
            <a:avLst/>
          </a:prstGeom>
        </p:spPr>
      </p:pic>
      <p:pic>
        <p:nvPicPr>
          <p:cNvPr id="16" name="Picture 6" descr="https://colloque-ipv6.greyc.fr/Logos/Renater.gif">
            <a:extLst>
              <a:ext uri="{FF2B5EF4-FFF2-40B4-BE49-F238E27FC236}">
                <a16:creationId xmlns:a16="http://schemas.microsoft.com/office/drawing/2014/main" id="{41A97CAF-B704-9C40-BD3D-12516071B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3162" y="3002522"/>
            <a:ext cx="1218268" cy="464784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6C861E2-A69B-2944-A04B-156C11108C1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33" y="4653392"/>
            <a:ext cx="1046621" cy="4525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A165706-9F2C-DF41-A2A2-0663CB93EF8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398" y="2378974"/>
            <a:ext cx="1046622" cy="37503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0BC52C8-F4D0-A14D-9122-8C1DF823F5D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09859" y="2909369"/>
            <a:ext cx="845662" cy="55793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3E58C3F-D267-8946-A6DF-2A0DCB9F012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187" y="2378974"/>
            <a:ext cx="1375398" cy="38338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AF64F21-B31E-A845-A13B-C46A2C17764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663" y="1751769"/>
            <a:ext cx="490392" cy="48920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CB12F13-E730-3D4B-BB6A-37C821E39BA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423" y="1541410"/>
            <a:ext cx="1518010" cy="37503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E0FA7FA-BCC0-43DA-8AE7-EE23FD234D30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7" r="18506" b="14117"/>
          <a:stretch/>
        </p:blipFill>
        <p:spPr>
          <a:xfrm>
            <a:off x="6660491" y="1638624"/>
            <a:ext cx="1454715" cy="5101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92F4A4-AADB-4B48-BE22-FC9B1F39AFFE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15546" r="13264" b="17860"/>
          <a:stretch/>
        </p:blipFill>
        <p:spPr>
          <a:xfrm>
            <a:off x="11220644" y="5238494"/>
            <a:ext cx="666113" cy="59520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452559E-CBCE-4A55-943D-26BC438AFF80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358" y="2130332"/>
            <a:ext cx="1209492" cy="35553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218194D-FDBE-40E8-8723-820EE782358F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" t="33928" r="5238" b="35296"/>
          <a:stretch/>
        </p:blipFill>
        <p:spPr>
          <a:xfrm>
            <a:off x="9588832" y="2994030"/>
            <a:ext cx="1423304" cy="3670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C596A95-04EB-4924-8181-0483ABD35504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642" y="3724150"/>
            <a:ext cx="597454" cy="66284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0E1FF12-100C-4DEF-830F-72CF18391208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775" y="5158184"/>
            <a:ext cx="936797" cy="562577"/>
          </a:xfrm>
          <a:prstGeom prst="rect">
            <a:avLst/>
          </a:prstGeom>
        </p:spPr>
      </p:pic>
      <p:pic>
        <p:nvPicPr>
          <p:cNvPr id="36" name="Picture 35" descr="A close up of a logo&#10;&#10;Description automatically generated">
            <a:extLst>
              <a:ext uri="{FF2B5EF4-FFF2-40B4-BE49-F238E27FC236}">
                <a16:creationId xmlns:a16="http://schemas.microsoft.com/office/drawing/2014/main" id="{7EEAFB4A-D65E-4CE8-938C-66A5CE90D0F5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8" t="6852" r="8659" b="11357"/>
          <a:stretch/>
        </p:blipFill>
        <p:spPr>
          <a:xfrm>
            <a:off x="9067775" y="4395183"/>
            <a:ext cx="719897" cy="64422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AFBC78A-2106-4463-9904-84C77B710367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668" y="2982113"/>
            <a:ext cx="598245" cy="7170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C065CA5-E328-449F-BEAB-0F65A3E77D5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55" y="1770514"/>
            <a:ext cx="1580147" cy="51016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38820DE-EA7C-4C3A-9847-B1E9939FF233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500" y="2263771"/>
            <a:ext cx="812507" cy="60313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22EED65-567C-4941-A8A2-2622F86263AE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807" y="2792823"/>
            <a:ext cx="1124485" cy="56224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849053E-08AD-4D36-A5C8-BF84A8CA1D8B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43" y="5241775"/>
            <a:ext cx="967118" cy="51016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6CE4932-6122-4EDD-9E56-7A5E218F8686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895" y="4677746"/>
            <a:ext cx="1264224" cy="489860"/>
          </a:xfrm>
          <a:prstGeom prst="rect">
            <a:avLst/>
          </a:prstGeom>
        </p:spPr>
      </p:pic>
      <p:pic>
        <p:nvPicPr>
          <p:cNvPr id="52" name="Picture 51" descr="A picture containing drawing&#10;&#10;Description automatically generated">
            <a:extLst>
              <a:ext uri="{FF2B5EF4-FFF2-40B4-BE49-F238E27FC236}">
                <a16:creationId xmlns:a16="http://schemas.microsoft.com/office/drawing/2014/main" id="{7375CF4C-85E9-4782-B2F6-5B2726227F9B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96" y="5004295"/>
            <a:ext cx="738082" cy="468398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E9D193B0-A578-4A56-BD74-C255D8100BEC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680" y="3451792"/>
            <a:ext cx="1341830" cy="650584"/>
          </a:xfrm>
          <a:prstGeom prst="rect">
            <a:avLst/>
          </a:prstGeom>
        </p:spPr>
      </p:pic>
      <p:pic>
        <p:nvPicPr>
          <p:cNvPr id="56" name="Picture 5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43CC4D6-B3BD-4842-BD27-959650EF017A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0" r="17820"/>
          <a:stretch/>
        </p:blipFill>
        <p:spPr>
          <a:xfrm>
            <a:off x="9988404" y="4499862"/>
            <a:ext cx="1103793" cy="560572"/>
          </a:xfrm>
          <a:prstGeom prst="rect">
            <a:avLst/>
          </a:prstGeom>
        </p:spPr>
      </p:pic>
      <p:pic>
        <p:nvPicPr>
          <p:cNvPr id="58" name="Picture 57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A5695C7-EF31-485D-B9CC-6947C9E638F2}"/>
              </a:ext>
            </a:extLst>
          </p:cNvPr>
          <p:cNvPicPr>
            <a:picLocks noChangeAspect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67" b="27760"/>
          <a:stretch/>
        </p:blipFill>
        <p:spPr>
          <a:xfrm>
            <a:off x="10690377" y="2618259"/>
            <a:ext cx="863323" cy="278894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1F46E66-7D7F-42A7-9B7C-17074659A9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9" t="14196" r="13524" b="11378"/>
          <a:stretch/>
        </p:blipFill>
        <p:spPr bwMode="auto">
          <a:xfrm>
            <a:off x="11332392" y="2958948"/>
            <a:ext cx="584820" cy="60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9" descr="A picture containing drawing&#10;&#10;Description automatically generated">
            <a:extLst>
              <a:ext uri="{FF2B5EF4-FFF2-40B4-BE49-F238E27FC236}">
                <a16:creationId xmlns:a16="http://schemas.microsoft.com/office/drawing/2014/main" id="{975A4369-40CF-4A72-BEC8-DA495BF60028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80" y="2967891"/>
            <a:ext cx="1110535" cy="321119"/>
          </a:xfrm>
          <a:prstGeom prst="rect">
            <a:avLst/>
          </a:prstGeom>
        </p:spPr>
      </p:pic>
      <p:pic>
        <p:nvPicPr>
          <p:cNvPr id="5" name="Picture 2" descr="Media Kit – Research Education Collaboration">
            <a:extLst>
              <a:ext uri="{FF2B5EF4-FFF2-40B4-BE49-F238E27FC236}">
                <a16:creationId xmlns:a16="http://schemas.microsoft.com/office/drawing/2014/main" id="{DBB31C5C-E50C-4879-9906-1258ABB35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83" y="3833615"/>
            <a:ext cx="524434" cy="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70" descr="http://www.geant.org/Projects/GEANT_Project_GN4/PublishingImages/ulakbim.gif">
            <a:extLst>
              <a:ext uri="{FF2B5EF4-FFF2-40B4-BE49-F238E27FC236}">
                <a16:creationId xmlns:a16="http://schemas.microsoft.com/office/drawing/2014/main" id="{B90E1A59-C455-429C-ABA9-26671DACA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131" y="3606394"/>
            <a:ext cx="1013305" cy="70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2D1CD49E-7822-48F5-9657-21C9094991FB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4721242" y="2040500"/>
            <a:ext cx="785771" cy="408601"/>
          </a:xfrm>
          <a:prstGeom prst="rect">
            <a:avLst/>
          </a:prstGeom>
        </p:spPr>
      </p:pic>
      <p:pic>
        <p:nvPicPr>
          <p:cNvPr id="6" name="Picture 5" descr="A close-up of a calculator&#10;&#10;Description automatically generated with medium confidence">
            <a:extLst>
              <a:ext uri="{FF2B5EF4-FFF2-40B4-BE49-F238E27FC236}">
                <a16:creationId xmlns:a16="http://schemas.microsoft.com/office/drawing/2014/main" id="{4DA0966A-9C0A-92B3-EA27-0C2CE9027D94}"/>
              </a:ext>
            </a:extLst>
          </p:cNvPr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553" y="3833846"/>
            <a:ext cx="719897" cy="602096"/>
          </a:xfrm>
          <a:prstGeom prst="rect">
            <a:avLst/>
          </a:prstGeom>
        </p:spPr>
      </p:pic>
      <p:pic>
        <p:nvPicPr>
          <p:cNvPr id="25" name="Picture 24" descr="A picture containing logo&#10;&#10;Description automatically generated">
            <a:extLst>
              <a:ext uri="{FF2B5EF4-FFF2-40B4-BE49-F238E27FC236}">
                <a16:creationId xmlns:a16="http://schemas.microsoft.com/office/drawing/2014/main" id="{3A0CB63A-5B6E-CC57-0184-CD48E2B94E65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979" y="3340654"/>
            <a:ext cx="778450" cy="719699"/>
          </a:xfrm>
          <a:prstGeom prst="rect">
            <a:avLst/>
          </a:prstGeom>
        </p:spPr>
      </p:pic>
      <p:pic>
        <p:nvPicPr>
          <p:cNvPr id="17" name="Picture 16" descr="A blue and yellow text&#10;&#10;Description automatically generated">
            <a:extLst>
              <a:ext uri="{FF2B5EF4-FFF2-40B4-BE49-F238E27FC236}">
                <a16:creationId xmlns:a16="http://schemas.microsoft.com/office/drawing/2014/main" id="{D3DB06D6-1542-4047-3E6C-22ABCA5E1E1C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329" y="3572250"/>
            <a:ext cx="1131065" cy="289050"/>
          </a:xfrm>
          <a:prstGeom prst="rect">
            <a:avLst/>
          </a:prstGeom>
        </p:spPr>
      </p:pic>
      <p:pic>
        <p:nvPicPr>
          <p:cNvPr id="27" name="Picture 26" descr="A black background with blue and green letters&#10;&#10;Description automatically generated">
            <a:extLst>
              <a:ext uri="{FF2B5EF4-FFF2-40B4-BE49-F238E27FC236}">
                <a16:creationId xmlns:a16="http://schemas.microsoft.com/office/drawing/2014/main" id="{84BED410-16A2-8156-07A0-29C4BEE03237}"/>
              </a:ext>
            </a:extLst>
          </p:cNvPr>
          <p:cNvPicPr>
            <a:picLocks noChangeAspect="1"/>
          </p:cNvPicPr>
          <p:nvPr/>
        </p:nvPicPr>
        <p:blipFill rotWithShape="1"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6" t="26843" r="17147" b="27730"/>
          <a:stretch/>
        </p:blipFill>
        <p:spPr>
          <a:xfrm>
            <a:off x="3610331" y="4102376"/>
            <a:ext cx="964569" cy="47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41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logo for a science experiment&#10;&#10;Description automatically generated">
            <a:extLst>
              <a:ext uri="{FF2B5EF4-FFF2-40B4-BE49-F238E27FC236}">
                <a16:creationId xmlns:a16="http://schemas.microsoft.com/office/drawing/2014/main" id="{F2C28004-FFC4-8EBD-7100-FEC20C4FCC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53" y="2563917"/>
            <a:ext cx="2768616" cy="184574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5AA130-CB82-258C-DE0A-94CE00C8A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3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D8C29F0-35D9-7179-2F83-FC5580476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experiment supported!</a:t>
            </a:r>
          </a:p>
        </p:txBody>
      </p:sp>
      <p:pic>
        <p:nvPicPr>
          <p:cNvPr id="11" name="Picture 10" descr="A diagram of a road&#10;&#10;Description automatically generated">
            <a:extLst>
              <a:ext uri="{FF2B5EF4-FFF2-40B4-BE49-F238E27FC236}">
                <a16:creationId xmlns:a16="http://schemas.microsoft.com/office/drawing/2014/main" id="{5ECF9974-CEFC-2348-539F-6DC0AC1486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130" y="1590260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94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CA7E27-7133-3A43-A65F-531F2F7B5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680C9A-F629-7D46-AF3F-BFDA605B3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AD3DFB9-3DD8-834B-A95B-610778571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</p:spPr>
      </p:pic>
    </p:spTree>
    <p:extLst>
      <p:ext uri="{BB962C8B-B14F-4D97-AF65-F5344CB8AC3E}">
        <p14:creationId xmlns:p14="http://schemas.microsoft.com/office/powerpoint/2010/main" val="690963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CA7E27-7133-3A43-A65F-531F2F7B5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680C9A-F629-7D46-AF3F-BFDA605B3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AD3DFB9-3DD8-834B-A95B-610778571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</p:spPr>
      </p:pic>
    </p:spTree>
    <p:extLst>
      <p:ext uri="{BB962C8B-B14F-4D97-AF65-F5344CB8AC3E}">
        <p14:creationId xmlns:p14="http://schemas.microsoft.com/office/powerpoint/2010/main" val="687279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A5DC9F7-A5A9-4EE6-81DB-308C776D3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764" y="1494765"/>
            <a:ext cx="5692166" cy="35637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6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50" y="330200"/>
            <a:ext cx="806450" cy="8064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509" y="1565837"/>
            <a:ext cx="787883" cy="3939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9641D9-810F-477B-AE10-B7AD45395D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79495" y="2842310"/>
            <a:ext cx="5670952" cy="3563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8833" y="2906664"/>
            <a:ext cx="454658" cy="54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528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GÉANT overall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9949C8-DE2D-D351-74C1-EFFDD6764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621596"/>
            <a:ext cx="12204607" cy="38062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1467E3-C7B1-C7D3-B82E-A9732A2884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18" b="1190"/>
          <a:stretch/>
        </p:blipFill>
        <p:spPr>
          <a:xfrm>
            <a:off x="1766677" y="3154128"/>
            <a:ext cx="8566493" cy="283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78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NORDUNet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25642" y="1302853"/>
            <a:ext cx="5862944" cy="510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80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ESnet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9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05" y="1400212"/>
            <a:ext cx="12100757" cy="504112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005" y="5470825"/>
            <a:ext cx="9886775" cy="3445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858" y="184041"/>
            <a:ext cx="804330" cy="96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09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template 16 9 format</Template>
  <TotalTime>12353</TotalTime>
  <Words>540</Words>
  <Application>Microsoft Macintosh PowerPoint</Application>
  <PresentationFormat>Widescreen</PresentationFormat>
  <Paragraphs>102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GEANT Association</vt:lpstr>
      <vt:lpstr>PowerPoint Presentation</vt:lpstr>
      <vt:lpstr>LHCONE around the world</vt:lpstr>
      <vt:lpstr>New experiment supported!</vt:lpstr>
      <vt:lpstr>PowerPoint Presentation</vt:lpstr>
      <vt:lpstr>PowerPoint Presentation</vt:lpstr>
      <vt:lpstr>CERN</vt:lpstr>
      <vt:lpstr>GÉANT overall</vt:lpstr>
      <vt:lpstr>NORDUNet</vt:lpstr>
      <vt:lpstr>ESnet</vt:lpstr>
      <vt:lpstr>Internet2</vt:lpstr>
      <vt:lpstr>CSTNET</vt:lpstr>
      <vt:lpstr>Highlights</vt:lpstr>
      <vt:lpstr>Highlights</vt:lpstr>
      <vt:lpstr>Highlights</vt:lpstr>
      <vt:lpstr>Highlights</vt:lpstr>
      <vt:lpstr>Sites news</vt:lpstr>
      <vt:lpstr>NRENs news</vt:lpstr>
      <vt:lpstr>Flow analysis (stay tuned…)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Vincenzo Capone</dc:creator>
  <cp:lastModifiedBy>Enzo Capone</cp:lastModifiedBy>
  <cp:revision>344</cp:revision>
  <dcterms:created xsi:type="dcterms:W3CDTF">2015-05-19T09:36:56Z</dcterms:created>
  <dcterms:modified xsi:type="dcterms:W3CDTF">2023-10-18T19:59:58Z</dcterms:modified>
</cp:coreProperties>
</file>