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4"/>
  </p:sldMasterIdLst>
  <p:notesMasterIdLst>
    <p:notesMasterId r:id="rId17"/>
  </p:notesMasterIdLst>
  <p:sldIdLst>
    <p:sldId id="258" r:id="rId5"/>
    <p:sldId id="267" r:id="rId6"/>
    <p:sldId id="281" r:id="rId7"/>
    <p:sldId id="282" r:id="rId8"/>
    <p:sldId id="269" r:id="rId9"/>
    <p:sldId id="283" r:id="rId10"/>
    <p:sldId id="284" r:id="rId11"/>
    <p:sldId id="286" r:id="rId12"/>
    <p:sldId id="287" r:id="rId13"/>
    <p:sldId id="273" r:id="rId14"/>
    <p:sldId id="274" r:id="rId15"/>
    <p:sldId id="268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Daniele Spiga" initials="DS" lastIdx="6" clrIdx="0">
    <p:extLst>
      <p:ext uri="{19B8F6BF-5375-455C-9EA6-DF929625EA0E}">
        <p15:presenceInfo xmlns:p15="http://schemas.microsoft.com/office/powerpoint/2012/main" userId="S::spiga@infn.it::4af92ce8-60ce-46c4-9448-eb1f5bc2df11" providerId="AD"/>
      </p:ext>
    </p:extLst>
  </p:cmAuthor>
  <p:cmAuthor id="2" name="Doina Cristina Duma" initials="DD" lastIdx="3" clrIdx="1">
    <p:extLst>
      <p:ext uri="{19B8F6BF-5375-455C-9EA6-DF929625EA0E}">
        <p15:presenceInfo xmlns:p15="http://schemas.microsoft.com/office/powerpoint/2012/main" userId="S::aiftim@infn.it::c8fbc306-647b-479d-8dd5-ccf0555f0d7e" providerId="AD"/>
      </p:ext>
    </p:extLst>
  </p:cmAuthor>
  <p:cmAuthor id="3" name="Giacinto Donvito" initials="GD" lastIdx="2" clrIdx="2">
    <p:extLst>
      <p:ext uri="{19B8F6BF-5375-455C-9EA6-DF929625EA0E}">
        <p15:presenceInfo xmlns:p15="http://schemas.microsoft.com/office/powerpoint/2012/main" userId="S::donvito@infn.it::35f48020-e02d-41e1-9660-8964e84deeec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1080"/>
    <p:restoredTop sz="94789"/>
  </p:normalViewPr>
  <p:slideViewPr>
    <p:cSldViewPr snapToGrid="0" snapToObjects="1">
      <p:cViewPr varScale="1">
        <p:scale>
          <a:sx n="113" d="100"/>
          <a:sy n="113" d="100"/>
        </p:scale>
        <p:origin x="208" y="2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commentAuthors" Target="commentAuthors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49E739-997E-334D-9D45-461897080B9A}" type="datetimeFigureOut">
              <a:rPr lang="en-US" smtClean="0"/>
              <a:t>10/17/23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74E4942-0F70-2E45-AC4C-4C8CA00E39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60735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28/04/20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INFN CNAF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39815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28/04/20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INFN CNAF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63212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28/04/20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INFN CNAF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25152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28/04/20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INFN CNAF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23596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28/04/20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INFN CNAF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7160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28/04/20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INFN CNAF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62312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28/04/20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INFN CNAF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72456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28/04/20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INFN CNAF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79997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28/04/20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INFN CNAF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12415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28/04/20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INFN CNAF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1589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28/04/20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INFN CNAF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75127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/>
              <a:t>28/04/20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INFN CNAF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  <p:sp>
        <p:nvSpPr>
          <p:cNvPr id="7" name="Line 20">
            <a:extLst>
              <a:ext uri="{FF2B5EF4-FFF2-40B4-BE49-F238E27FC236}">
                <a16:creationId xmlns:a16="http://schemas.microsoft.com/office/drawing/2014/main" id="{49BB01C0-AFAA-E945-8CD6-9EAAF671EC15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2339713" y="304800"/>
            <a:ext cx="7162800" cy="0"/>
          </a:xfrm>
          <a:prstGeom prst="line">
            <a:avLst/>
          </a:prstGeom>
          <a:noFill/>
          <a:ln w="76200">
            <a:solidFill>
              <a:srgbClr val="00006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noProof="0">
              <a:solidFill>
                <a:prstClr val="black"/>
              </a:solidFill>
            </a:endParaRPr>
          </a:p>
        </p:txBody>
      </p:sp>
      <p:sp>
        <p:nvSpPr>
          <p:cNvPr id="8" name="Line 19">
            <a:extLst>
              <a:ext uri="{FF2B5EF4-FFF2-40B4-BE49-F238E27FC236}">
                <a16:creationId xmlns:a16="http://schemas.microsoft.com/office/drawing/2014/main" id="{13FEFA7A-7069-C745-834E-D1723B3F845C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2225413" y="152400"/>
            <a:ext cx="7505700" cy="0"/>
          </a:xfrm>
          <a:prstGeom prst="line">
            <a:avLst/>
          </a:prstGeom>
          <a:noFill/>
          <a:ln w="76200">
            <a:solidFill>
              <a:srgbClr val="66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noProof="0">
              <a:solidFill>
                <a:prstClr val="black"/>
              </a:solidFill>
            </a:endParaRPr>
          </a:p>
        </p:txBody>
      </p:sp>
      <p:pic>
        <p:nvPicPr>
          <p:cNvPr id="11" name="Picture 10" descr="A picture containing drawing&#10;&#10;Description automatically generated">
            <a:extLst>
              <a:ext uri="{FF2B5EF4-FFF2-40B4-BE49-F238E27FC236}">
                <a16:creationId xmlns:a16="http://schemas.microsoft.com/office/drawing/2014/main" id="{69793A93-FBF9-CF46-A538-20DFC893AAA9}"/>
              </a:ext>
            </a:extLst>
          </p:cNvPr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31267" y="1"/>
            <a:ext cx="2356553" cy="14470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49788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emf"/><Relationship Id="rId3" Type="http://schemas.openxmlformats.org/officeDocument/2006/relationships/image" Target="../media/image7.png"/><Relationship Id="rId7" Type="http://schemas.openxmlformats.org/officeDocument/2006/relationships/image" Target="../media/image11.emf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CA4DE3-04E3-9243-AA8E-8217B364709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482216"/>
            <a:ext cx="9144000" cy="2387600"/>
          </a:xfrm>
        </p:spPr>
        <p:txBody>
          <a:bodyPr>
            <a:normAutofit/>
          </a:bodyPr>
          <a:lstStyle/>
          <a:p>
            <a:r>
              <a:rPr lang="it-IT" dirty="0"/>
              <a:t>CERN-CNAF DCI</a:t>
            </a:r>
            <a:br>
              <a:rPr lang="it-IT" dirty="0"/>
            </a:br>
            <a:endParaRPr lang="en-IT" sz="36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F8E4F6B-9083-AA48-AC89-7B4BF846CD83}"/>
              </a:ext>
            </a:extLst>
          </p:cNvPr>
          <p:cNvSpPr txBox="1"/>
          <p:nvPr/>
        </p:nvSpPr>
        <p:spPr>
          <a:xfrm>
            <a:off x="4774420" y="4988758"/>
            <a:ext cx="264316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18-10-2023</a:t>
            </a:r>
          </a:p>
          <a:p>
            <a:pPr algn="ctr"/>
            <a:r>
              <a:rPr lang="en-US" dirty="0"/>
              <a:t>LHCOPN-LHCONE meeting</a:t>
            </a: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C483EAA-9228-D24B-9E4B-9B5975E833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S.Z. INFN CNAF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F148016-8994-FA4D-AD1C-59F7FBB68669}"/>
              </a:ext>
            </a:extLst>
          </p:cNvPr>
          <p:cNvSpPr txBox="1"/>
          <p:nvPr/>
        </p:nvSpPr>
        <p:spPr>
          <a:xfrm>
            <a:off x="9009776" y="415255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IT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67FF19CD-29CA-FB40-A8E5-8E639AAF4837}"/>
              </a:ext>
            </a:extLst>
          </p:cNvPr>
          <p:cNvSpPr txBox="1">
            <a:spLocks/>
          </p:cNvSpPr>
          <p:nvPr/>
        </p:nvSpPr>
        <p:spPr>
          <a:xfrm>
            <a:off x="1524000" y="1869149"/>
            <a:ext cx="9144000" cy="2387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/>
              <a:t>Involved organizations</a:t>
            </a:r>
          </a:p>
          <a:p>
            <a:endParaRPr lang="en-US" sz="2400" dirty="0"/>
          </a:p>
          <a:p>
            <a:r>
              <a:rPr lang="en-US" sz="3600" dirty="0"/>
              <a:t>CERN, GEANT, GARR, INFN</a:t>
            </a:r>
            <a:br>
              <a:rPr lang="en-US" sz="4800" dirty="0"/>
            </a:br>
            <a:endParaRPr lang="en-US" sz="2800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10C5483A-196A-F42C-80A1-F2D3C9C76A9E}"/>
              </a:ext>
            </a:extLst>
          </p:cNvPr>
          <p:cNvSpPr>
            <a:spLocks noGrp="1"/>
          </p:cNvSpPr>
          <p:nvPr/>
        </p:nvSpPr>
        <p:spPr>
          <a:xfrm>
            <a:off x="154577" y="3988185"/>
            <a:ext cx="3884023" cy="167732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 err="1"/>
              <a:t>Edoardo</a:t>
            </a:r>
            <a:r>
              <a:rPr lang="en-US" sz="1800" dirty="0"/>
              <a:t> </a:t>
            </a:r>
            <a:r>
              <a:rPr lang="en-US" sz="1800" dirty="0" err="1"/>
              <a:t>Martelli</a:t>
            </a:r>
            <a:r>
              <a:rPr lang="en-US" sz="1800" dirty="0"/>
              <a:t> (CERN)</a:t>
            </a:r>
          </a:p>
          <a:p>
            <a:r>
              <a:rPr lang="en-US" sz="1800" dirty="0"/>
              <a:t>Lorenzo Chiarelli (GARR e INFN CNAF)</a:t>
            </a:r>
          </a:p>
          <a:p>
            <a:r>
              <a:rPr lang="en-US" sz="1800" dirty="0"/>
              <a:t>Donato De Girolamo (INFN CNAF)</a:t>
            </a:r>
          </a:p>
          <a:p>
            <a:r>
              <a:rPr lang="en-US" sz="1800" dirty="0" err="1"/>
              <a:t>S.Zani</a:t>
            </a:r>
            <a:r>
              <a:rPr lang="en-US" sz="1800" dirty="0"/>
              <a:t> (INFN CNAF)</a:t>
            </a:r>
          </a:p>
        </p:txBody>
      </p:sp>
      <p:sp>
        <p:nvSpPr>
          <p:cNvPr id="6" name="Subtitle 2">
            <a:extLst>
              <a:ext uri="{FF2B5EF4-FFF2-40B4-BE49-F238E27FC236}">
                <a16:creationId xmlns:a16="http://schemas.microsoft.com/office/drawing/2014/main" id="{0BDD1422-B7AF-6611-2305-7DD752F4D246}"/>
              </a:ext>
            </a:extLst>
          </p:cNvPr>
          <p:cNvSpPr txBox="1">
            <a:spLocks/>
          </p:cNvSpPr>
          <p:nvPr/>
        </p:nvSpPr>
        <p:spPr>
          <a:xfrm>
            <a:off x="9102141" y="3988185"/>
            <a:ext cx="3884023" cy="156044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defPPr>
              <a:defRPr lang="en-IT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/>
              <a:t>Guy Roberts (GEANT)</a:t>
            </a:r>
          </a:p>
          <a:p>
            <a:r>
              <a:rPr lang="en-US" sz="1800" dirty="0"/>
              <a:t>Gloria </a:t>
            </a:r>
            <a:r>
              <a:rPr lang="en-US" sz="1800" dirty="0" err="1"/>
              <a:t>Vuagnin</a:t>
            </a:r>
            <a:r>
              <a:rPr lang="en-US" sz="1800" dirty="0"/>
              <a:t> (GARR)</a:t>
            </a:r>
          </a:p>
          <a:p>
            <a:r>
              <a:rPr lang="en-US" sz="1800" dirty="0"/>
              <a:t>Paolo </a:t>
            </a:r>
            <a:r>
              <a:rPr lang="en-US" sz="1800" dirty="0" err="1"/>
              <a:t>Bolletta</a:t>
            </a:r>
            <a:r>
              <a:rPr lang="en-US" sz="1800" dirty="0"/>
              <a:t> (GARR)</a:t>
            </a:r>
          </a:p>
          <a:p>
            <a:r>
              <a:rPr lang="en-US" sz="1800" dirty="0"/>
              <a:t>Massimo </a:t>
            </a:r>
            <a:r>
              <a:rPr lang="en-US" sz="1800" dirty="0" err="1"/>
              <a:t>Carboni</a:t>
            </a:r>
            <a:r>
              <a:rPr lang="en-US" sz="1800" dirty="0"/>
              <a:t> (GARR)</a:t>
            </a:r>
          </a:p>
          <a:p>
            <a:r>
              <a:rPr lang="en-US" sz="1800" dirty="0"/>
              <a:t>Matteo </a:t>
            </a:r>
            <a:r>
              <a:rPr lang="en-US" sz="1800" dirty="0" err="1"/>
              <a:t>Colantonio</a:t>
            </a:r>
            <a:r>
              <a:rPr lang="en-US" sz="1800" dirty="0"/>
              <a:t> (GARR)</a:t>
            </a:r>
          </a:p>
          <a:p>
            <a:endParaRPr lang="en-US" sz="1800" dirty="0"/>
          </a:p>
        </p:txBody>
      </p:sp>
      <p:pic>
        <p:nvPicPr>
          <p:cNvPr id="9" name="Picture 2">
            <a:extLst>
              <a:ext uri="{FF2B5EF4-FFF2-40B4-BE49-F238E27FC236}">
                <a16:creationId xmlns:a16="http://schemas.microsoft.com/office/drawing/2014/main" id="{2A6FEA7B-F903-2600-7322-3CA55A1CE1C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71894" y="464355"/>
            <a:ext cx="1708971" cy="7913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4">
            <a:extLst>
              <a:ext uri="{FF2B5EF4-FFF2-40B4-BE49-F238E27FC236}">
                <a16:creationId xmlns:a16="http://schemas.microsoft.com/office/drawing/2014/main" id="{8F6B7161-251B-E842-4F57-AEF6734AFC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0139" y="529048"/>
            <a:ext cx="1866900" cy="7083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4" descr="Access to life's essentials: office and food - CERN Document Server">
            <a:extLst>
              <a:ext uri="{FF2B5EF4-FFF2-40B4-BE49-F238E27FC236}">
                <a16:creationId xmlns:a16="http://schemas.microsoft.com/office/drawing/2014/main" id="{D416A9F5-2F58-EB7D-0AE8-C6C448B8D01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76705" y="489376"/>
            <a:ext cx="878579" cy="8785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>
            <a:extLst>
              <a:ext uri="{FF2B5EF4-FFF2-40B4-BE49-F238E27FC236}">
                <a16:creationId xmlns:a16="http://schemas.microsoft.com/office/drawing/2014/main" id="{A07A8628-14F0-08F5-E372-E5322CCFF5B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55720" y="446644"/>
            <a:ext cx="1503021" cy="7597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4333696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130E35-4C7F-A44B-B8DE-22167633DF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514767"/>
            <a:ext cx="10515600" cy="1325563"/>
          </a:xfrm>
        </p:spPr>
        <p:txBody>
          <a:bodyPr/>
          <a:lstStyle/>
          <a:p>
            <a:pPr algn="ctr"/>
            <a:r>
              <a:rPr lang="it-IT" dirty="0" err="1"/>
              <a:t>That’s</a:t>
            </a:r>
            <a:r>
              <a:rPr lang="it-IT" dirty="0"/>
              <a:t> </a:t>
            </a:r>
            <a:r>
              <a:rPr lang="it-IT" dirty="0" err="1"/>
              <a:t>it</a:t>
            </a:r>
            <a:endParaRPr lang="it-IT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1261B43-9347-9E42-A4BF-A1346ED60F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INFN CNAF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443216D-8DE8-E148-B9B2-29450153CA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672222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27419C-17E8-EF44-BE14-C6DDBF510B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482683"/>
            <a:ext cx="10515600" cy="1325563"/>
          </a:xfrm>
        </p:spPr>
        <p:txBody>
          <a:bodyPr/>
          <a:lstStyle/>
          <a:p>
            <a:pPr algn="ctr"/>
            <a:r>
              <a:rPr lang="it-IT" dirty="0"/>
              <a:t>Backup </a:t>
            </a:r>
            <a:r>
              <a:rPr lang="it-IT" dirty="0" err="1"/>
              <a:t>Slides</a:t>
            </a:r>
            <a:endParaRPr lang="it-IT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310C6B-4354-0848-A4FF-447783124C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INFN CNAF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99FDA8A-E6F8-BF48-BE67-D99301BB12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940333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DDFD8F-FBC8-3E45-94D5-387CE89A1D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28AE55-4D08-7C46-8CE9-89C54437AE1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it-IT" sz="1800" dirty="0" err="1"/>
              <a:t>https</a:t>
            </a:r>
            <a:r>
              <a:rPr lang="it-IT" sz="1800" dirty="0"/>
              <a:t>://</a:t>
            </a:r>
            <a:r>
              <a:rPr lang="it-IT" sz="1800" dirty="0" err="1"/>
              <a:t>indico.cern.ch</a:t>
            </a:r>
            <a:r>
              <a:rPr lang="it-IT" sz="1800" dirty="0"/>
              <a:t>/</a:t>
            </a:r>
            <a:r>
              <a:rPr lang="it-IT" sz="1800" dirty="0" err="1"/>
              <a:t>event</a:t>
            </a:r>
            <a:r>
              <a:rPr lang="it-IT" sz="1800" dirty="0"/>
              <a:t>/983436/</a:t>
            </a:r>
            <a:r>
              <a:rPr lang="it-IT" sz="1800" dirty="0" err="1"/>
              <a:t>contributions</a:t>
            </a:r>
            <a:r>
              <a:rPr lang="it-IT" sz="1800" dirty="0"/>
              <a:t>/4226012/</a:t>
            </a:r>
            <a:r>
              <a:rPr lang="it-IT" sz="1800" dirty="0" err="1"/>
              <a:t>attachments</a:t>
            </a:r>
            <a:r>
              <a:rPr lang="it-IT" sz="1800" dirty="0"/>
              <a:t>/2213578/3746895/LHCOPN-LHCONE-Mar2021.pdf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B1761B2-A197-A743-9AD1-7B5A6ADE20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INFN CNAF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D640BA3-CB4B-D649-9BF9-C00B494999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12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95BB322-4431-B740-ACA0-61A8C73E285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800" y="2345909"/>
            <a:ext cx="6180221" cy="38310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45934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1BC2C0-DC9F-1E40-81EA-FF8A955069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9318171" cy="1325563"/>
          </a:xfrm>
        </p:spPr>
        <p:txBody>
          <a:bodyPr>
            <a:noAutofit/>
          </a:bodyPr>
          <a:lstStyle/>
          <a:p>
            <a:r>
              <a:rPr lang="en-US" sz="3600" b="1" dirty="0"/>
              <a:t>Main motivations to start a pilot project on an optical direct link between CERN and CNAF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7A385DA-1965-A546-903E-BCC113E8138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8"/>
            <a:ext cx="10830339" cy="101696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i="1" dirty="0"/>
              <a:t>“HL-LHC connectivity requirements for TIER1s: More than 1Tbps in 2027”</a:t>
            </a:r>
            <a:r>
              <a:rPr lang="en-US" dirty="0"/>
              <a:t> </a:t>
            </a:r>
            <a:r>
              <a:rPr lang="en-US" i="1" dirty="0"/>
              <a:t>(</a:t>
            </a:r>
            <a:r>
              <a:rPr lang="en-US" i="1" dirty="0" err="1"/>
              <a:t>S.Campana</a:t>
            </a:r>
            <a:r>
              <a:rPr lang="en-US" i="1" dirty="0"/>
              <a:t> Presentation at LHCONE/OPN meeting 23/3/2021)</a:t>
            </a:r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FAAC992-53DD-1047-B2C7-B155F11938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INFN CNAF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5D0C462-9C93-6549-844E-A5E60E0A06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2</a:t>
            </a:fld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2D19631-A121-E44E-9FB5-CC355B315ACC}"/>
              </a:ext>
            </a:extLst>
          </p:cNvPr>
          <p:cNvSpPr txBox="1"/>
          <p:nvPr/>
        </p:nvSpPr>
        <p:spPr>
          <a:xfrm>
            <a:off x="838200" y="2619167"/>
            <a:ext cx="10401300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A direct link with CERN without traversing too many </a:t>
            </a:r>
            <a:r>
              <a:rPr lang="en-US" sz="2400" b="1" dirty="0"/>
              <a:t>router interfaces </a:t>
            </a:r>
            <a:r>
              <a:rPr lang="en-US" sz="2400" dirty="0"/>
              <a:t>should be a </a:t>
            </a:r>
            <a:r>
              <a:rPr lang="en-US" sz="2400" b="1" dirty="0"/>
              <a:t>cheaper</a:t>
            </a:r>
            <a:r>
              <a:rPr lang="en-US" sz="2400" dirty="0"/>
              <a:t> solution for High Bandwidth link.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A programmable transponder based interconnection infrastructure could be used to </a:t>
            </a:r>
            <a:r>
              <a:rPr lang="en-US" sz="2400" b="1" dirty="0"/>
              <a:t>dynamically resize the T0 –T1 Link </a:t>
            </a:r>
            <a:r>
              <a:rPr lang="en-US" sz="2400" dirty="0"/>
              <a:t>on the needs.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A DCI interconnection could be used as the underlay network for a Data Lake spanning between CERN and CNAF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High bandwidth end to end </a:t>
            </a:r>
            <a:r>
              <a:rPr lang="en-US" sz="2400" b="1" dirty="0"/>
              <a:t>optical channels for specific purposes </a:t>
            </a:r>
            <a:r>
              <a:rPr lang="en-US" sz="2400" dirty="0"/>
              <a:t>could be deployed in few minutes.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More efficient use of the physical network infrastructure, sharing spectrum available on NREN backbones.</a:t>
            </a:r>
            <a:r>
              <a:rPr lang="en-US" sz="2400" dirty="0">
                <a:highlight>
                  <a:srgbClr val="FFFF00"/>
                </a:highlight>
              </a:rPr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3060804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1DE94A-7FCF-61A5-B0F5-B7926080B6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26863" y="250193"/>
            <a:ext cx="7150152" cy="1507025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3100" b="1"/>
              <a:t>Shematic view of the DCI realized</a:t>
            </a:r>
            <a:br>
              <a:rPr lang="en-US" sz="3100" b="1"/>
            </a:br>
            <a:r>
              <a:rPr lang="en-US" sz="2200"/>
              <a:t>Proposed in GEANT GN4-3 (WP7-T2)  as a possible usecase for experimenting the multi domain </a:t>
            </a:r>
            <a:r>
              <a:rPr lang="en-US" sz="2200" b="1"/>
              <a:t>S</a:t>
            </a:r>
            <a:r>
              <a:rPr lang="en-US" sz="2200"/>
              <a:t>pectrum  </a:t>
            </a:r>
            <a:r>
              <a:rPr lang="en-US" sz="2200" b="1"/>
              <a:t>C</a:t>
            </a:r>
            <a:r>
              <a:rPr lang="en-US" sz="2200"/>
              <a:t>onnection </a:t>
            </a:r>
            <a:r>
              <a:rPr lang="en-US" sz="2200" b="1"/>
              <a:t>S</a:t>
            </a:r>
            <a:r>
              <a:rPr lang="en-US" sz="2200"/>
              <a:t>ervice  at about 1000 km of distance.</a:t>
            </a:r>
            <a:endParaRPr lang="en-US"/>
          </a:p>
        </p:txBody>
      </p:sp>
      <p:pic>
        <p:nvPicPr>
          <p:cNvPr id="4" name="Content Placeholder 116">
            <a:extLst>
              <a:ext uri="{FF2B5EF4-FFF2-40B4-BE49-F238E27FC236}">
                <a16:creationId xmlns:a16="http://schemas.microsoft.com/office/drawing/2014/main" id="{A9A83294-5437-DA7D-8B76-9D861CB1244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61"/>
          <a:stretch/>
        </p:blipFill>
        <p:spPr>
          <a:xfrm>
            <a:off x="6466027" y="-2799"/>
            <a:ext cx="5725973" cy="6857990"/>
          </a:xfrm>
          <a:custGeom>
            <a:avLst/>
            <a:gdLst/>
            <a:ahLst/>
            <a:cxnLst/>
            <a:rect l="l" t="t" r="r" b="b"/>
            <a:pathLst>
              <a:path w="5962785" h="6858000">
                <a:moveTo>
                  <a:pt x="1044839" y="0"/>
                </a:moveTo>
                <a:lnTo>
                  <a:pt x="5962785" y="0"/>
                </a:lnTo>
                <a:lnTo>
                  <a:pt x="5962785" y="6858000"/>
                </a:lnTo>
                <a:lnTo>
                  <a:pt x="1469886" y="6858000"/>
                </a:lnTo>
                <a:lnTo>
                  <a:pt x="1416006" y="6823984"/>
                </a:lnTo>
                <a:cubicBezTo>
                  <a:pt x="1356767" y="6787940"/>
                  <a:pt x="1296437" y="6755500"/>
                  <a:pt x="1232473" y="6733873"/>
                </a:cubicBezTo>
                <a:cubicBezTo>
                  <a:pt x="1145250" y="6705037"/>
                  <a:pt x="1060933" y="6654575"/>
                  <a:pt x="1075471" y="6503186"/>
                </a:cubicBezTo>
                <a:cubicBezTo>
                  <a:pt x="1078378" y="6459932"/>
                  <a:pt x="1055118" y="6427493"/>
                  <a:pt x="1020229" y="6438306"/>
                </a:cubicBezTo>
                <a:cubicBezTo>
                  <a:pt x="953358" y="6459932"/>
                  <a:pt x="921375" y="6398656"/>
                  <a:pt x="883579" y="6351798"/>
                </a:cubicBezTo>
                <a:cubicBezTo>
                  <a:pt x="816707" y="6268895"/>
                  <a:pt x="752743" y="6182387"/>
                  <a:pt x="645167" y="6167969"/>
                </a:cubicBezTo>
                <a:cubicBezTo>
                  <a:pt x="665519" y="6103088"/>
                  <a:pt x="700408" y="6110298"/>
                  <a:pt x="732391" y="6124716"/>
                </a:cubicBezTo>
                <a:cubicBezTo>
                  <a:pt x="816707" y="6160761"/>
                  <a:pt x="901023" y="6200410"/>
                  <a:pt x="985339" y="6236455"/>
                </a:cubicBezTo>
                <a:cubicBezTo>
                  <a:pt x="1040581" y="6258081"/>
                  <a:pt x="1095822" y="6290522"/>
                  <a:pt x="1168509" y="6265291"/>
                </a:cubicBezTo>
                <a:cubicBezTo>
                  <a:pt x="1104545" y="6135530"/>
                  <a:pt x="996969" y="6110298"/>
                  <a:pt x="909746" y="6070649"/>
                </a:cubicBezTo>
                <a:cubicBezTo>
                  <a:pt x="802169" y="6020185"/>
                  <a:pt x="738206" y="5926470"/>
                  <a:pt x="659704" y="5818335"/>
                </a:cubicBezTo>
                <a:cubicBezTo>
                  <a:pt x="738206" y="5789500"/>
                  <a:pt x="787632" y="5868798"/>
                  <a:pt x="851597" y="5865193"/>
                </a:cubicBezTo>
                <a:cubicBezTo>
                  <a:pt x="854504" y="5854380"/>
                  <a:pt x="860319" y="5832753"/>
                  <a:pt x="860319" y="5832753"/>
                </a:cubicBezTo>
                <a:cubicBezTo>
                  <a:pt x="755650" y="5775081"/>
                  <a:pt x="709132" y="5666947"/>
                  <a:pt x="691686" y="5533581"/>
                </a:cubicBezTo>
                <a:cubicBezTo>
                  <a:pt x="685872" y="5465095"/>
                  <a:pt x="648075" y="5443468"/>
                  <a:pt x="610278" y="5411029"/>
                </a:cubicBezTo>
                <a:cubicBezTo>
                  <a:pt x="482350" y="5299289"/>
                  <a:pt x="345700" y="5198364"/>
                  <a:pt x="238123" y="5046976"/>
                </a:cubicBezTo>
                <a:cubicBezTo>
                  <a:pt x="363144" y="5064998"/>
                  <a:pt x="461997" y="5165924"/>
                  <a:pt x="592833" y="5209177"/>
                </a:cubicBezTo>
                <a:cubicBezTo>
                  <a:pt x="488165" y="5043371"/>
                  <a:pt x="351514" y="4956864"/>
                  <a:pt x="226494" y="4855939"/>
                </a:cubicBezTo>
                <a:cubicBezTo>
                  <a:pt x="168344" y="4809081"/>
                  <a:pt x="116011" y="4751408"/>
                  <a:pt x="49139" y="4726177"/>
                </a:cubicBezTo>
                <a:cubicBezTo>
                  <a:pt x="25879" y="4718968"/>
                  <a:pt x="-14825" y="4700947"/>
                  <a:pt x="5527" y="4650483"/>
                </a:cubicBezTo>
                <a:cubicBezTo>
                  <a:pt x="22972" y="4607230"/>
                  <a:pt x="54954" y="4621648"/>
                  <a:pt x="84029" y="4632460"/>
                </a:cubicBezTo>
                <a:cubicBezTo>
                  <a:pt x="153807" y="4661296"/>
                  <a:pt x="229401" y="4661296"/>
                  <a:pt x="325347" y="4661296"/>
                </a:cubicBezTo>
                <a:cubicBezTo>
                  <a:pt x="243939" y="4524326"/>
                  <a:pt x="95658" y="4567580"/>
                  <a:pt x="25879" y="4423401"/>
                </a:cubicBezTo>
                <a:cubicBezTo>
                  <a:pt x="113103" y="4398170"/>
                  <a:pt x="179975" y="4448632"/>
                  <a:pt x="249753" y="4459446"/>
                </a:cubicBezTo>
                <a:cubicBezTo>
                  <a:pt x="313718" y="4470259"/>
                  <a:pt x="328254" y="4445028"/>
                  <a:pt x="313718" y="4365729"/>
                </a:cubicBezTo>
                <a:cubicBezTo>
                  <a:pt x="290458" y="4243177"/>
                  <a:pt x="325347" y="4181900"/>
                  <a:pt x="418386" y="4214341"/>
                </a:cubicBezTo>
                <a:cubicBezTo>
                  <a:pt x="505609" y="4246781"/>
                  <a:pt x="514332" y="4199922"/>
                  <a:pt x="491072" y="4131438"/>
                </a:cubicBezTo>
                <a:cubicBezTo>
                  <a:pt x="456183" y="4030512"/>
                  <a:pt x="493979" y="3951214"/>
                  <a:pt x="520147" y="3864706"/>
                </a:cubicBezTo>
                <a:cubicBezTo>
                  <a:pt x="560851" y="3734945"/>
                  <a:pt x="543407" y="3670064"/>
                  <a:pt x="459090" y="3572743"/>
                </a:cubicBezTo>
                <a:cubicBezTo>
                  <a:pt x="409664" y="3518676"/>
                  <a:pt x="360236" y="3471818"/>
                  <a:pt x="290458" y="3424959"/>
                </a:cubicBezTo>
                <a:cubicBezTo>
                  <a:pt x="450368" y="3399728"/>
                  <a:pt x="284643" y="3313221"/>
                  <a:pt x="339884" y="3259153"/>
                </a:cubicBezTo>
                <a:cubicBezTo>
                  <a:pt x="453275" y="3237527"/>
                  <a:pt x="543407" y="3410542"/>
                  <a:pt x="697501" y="3360078"/>
                </a:cubicBezTo>
                <a:cubicBezTo>
                  <a:pt x="511425" y="3212294"/>
                  <a:pt x="302087" y="3165436"/>
                  <a:pt x="165437" y="2967190"/>
                </a:cubicBezTo>
                <a:cubicBezTo>
                  <a:pt x="197419" y="2923937"/>
                  <a:pt x="229401" y="2967190"/>
                  <a:pt x="255568" y="2949167"/>
                </a:cubicBezTo>
                <a:cubicBezTo>
                  <a:pt x="255568" y="2938354"/>
                  <a:pt x="560851" y="3006840"/>
                  <a:pt x="578296" y="2725691"/>
                </a:cubicBezTo>
                <a:cubicBezTo>
                  <a:pt x="584111" y="2725691"/>
                  <a:pt x="589926" y="2725691"/>
                  <a:pt x="595740" y="2714876"/>
                </a:cubicBezTo>
                <a:cubicBezTo>
                  <a:pt x="627722" y="2675228"/>
                  <a:pt x="598648" y="2581510"/>
                  <a:pt x="650982" y="2574301"/>
                </a:cubicBezTo>
                <a:cubicBezTo>
                  <a:pt x="709132" y="2567092"/>
                  <a:pt x="764373" y="2534653"/>
                  <a:pt x="825429" y="2552674"/>
                </a:cubicBezTo>
                <a:cubicBezTo>
                  <a:pt x="871949" y="2567092"/>
                  <a:pt x="921375" y="2585115"/>
                  <a:pt x="970802" y="2585115"/>
                </a:cubicBezTo>
                <a:cubicBezTo>
                  <a:pt x="1023136" y="2585115"/>
                  <a:pt x="1095822" y="2707668"/>
                  <a:pt x="1127805" y="2545465"/>
                </a:cubicBezTo>
                <a:cubicBezTo>
                  <a:pt x="1127805" y="2538257"/>
                  <a:pt x="1217936" y="2556280"/>
                  <a:pt x="1267362" y="2563488"/>
                </a:cubicBezTo>
                <a:cubicBezTo>
                  <a:pt x="1308067" y="2570698"/>
                  <a:pt x="1357494" y="2603137"/>
                  <a:pt x="1386568" y="2538257"/>
                </a:cubicBezTo>
                <a:cubicBezTo>
                  <a:pt x="1401105" y="2498607"/>
                  <a:pt x="1331326" y="2426518"/>
                  <a:pt x="1270270" y="2419309"/>
                </a:cubicBezTo>
                <a:cubicBezTo>
                  <a:pt x="1215029" y="2412101"/>
                  <a:pt x="1159787" y="2404892"/>
                  <a:pt x="1107453" y="2419309"/>
                </a:cubicBezTo>
                <a:cubicBezTo>
                  <a:pt x="1043489" y="2437331"/>
                  <a:pt x="1008599" y="2408495"/>
                  <a:pt x="991154" y="2343615"/>
                </a:cubicBezTo>
                <a:cubicBezTo>
                  <a:pt x="970802" y="2275131"/>
                  <a:pt x="933005" y="2239085"/>
                  <a:pt x="880671" y="2206645"/>
                </a:cubicBezTo>
                <a:cubicBezTo>
                  <a:pt x="752743" y="2127346"/>
                  <a:pt x="630630" y="2033629"/>
                  <a:pt x="491072" y="1986771"/>
                </a:cubicBezTo>
                <a:cubicBezTo>
                  <a:pt x="464905" y="1979562"/>
                  <a:pt x="432923" y="1965145"/>
                  <a:pt x="421293" y="1903868"/>
                </a:cubicBezTo>
                <a:cubicBezTo>
                  <a:pt x="799262" y="1997584"/>
                  <a:pt x="1142342" y="2239085"/>
                  <a:pt x="1531941" y="2224667"/>
                </a:cubicBezTo>
                <a:cubicBezTo>
                  <a:pt x="1427272" y="2148974"/>
                  <a:pt x="1302252" y="2145369"/>
                  <a:pt x="1188861" y="2091301"/>
                </a:cubicBezTo>
                <a:cubicBezTo>
                  <a:pt x="1270270" y="2051652"/>
                  <a:pt x="1345864" y="2094906"/>
                  <a:pt x="1421458" y="2116532"/>
                </a:cubicBezTo>
                <a:cubicBezTo>
                  <a:pt x="1485422" y="2134554"/>
                  <a:pt x="1543571" y="2138160"/>
                  <a:pt x="1549386" y="2026420"/>
                </a:cubicBezTo>
                <a:cubicBezTo>
                  <a:pt x="1549386" y="2015607"/>
                  <a:pt x="1549386" y="2008398"/>
                  <a:pt x="1549386" y="1997584"/>
                </a:cubicBezTo>
                <a:cubicBezTo>
                  <a:pt x="1526126" y="1950727"/>
                  <a:pt x="1494144" y="1929099"/>
                  <a:pt x="1453440" y="1914682"/>
                </a:cubicBezTo>
                <a:cubicBezTo>
                  <a:pt x="1430180" y="1907473"/>
                  <a:pt x="1398198" y="1893056"/>
                  <a:pt x="1398198" y="1860614"/>
                </a:cubicBezTo>
                <a:cubicBezTo>
                  <a:pt x="1401105" y="1738063"/>
                  <a:pt x="1322604" y="1702018"/>
                  <a:pt x="1247011" y="1665972"/>
                </a:cubicBezTo>
                <a:cubicBezTo>
                  <a:pt x="1287715" y="1604696"/>
                  <a:pt x="1322604" y="1647950"/>
                  <a:pt x="1354586" y="1644345"/>
                </a:cubicBezTo>
                <a:cubicBezTo>
                  <a:pt x="1374939" y="1640741"/>
                  <a:pt x="1395290" y="1637138"/>
                  <a:pt x="1395290" y="1604696"/>
                </a:cubicBezTo>
                <a:cubicBezTo>
                  <a:pt x="1395290" y="1579465"/>
                  <a:pt x="1386568" y="1547025"/>
                  <a:pt x="1366216" y="1547025"/>
                </a:cubicBezTo>
                <a:cubicBezTo>
                  <a:pt x="1238288" y="1543420"/>
                  <a:pt x="1165601" y="1370405"/>
                  <a:pt x="1031858" y="1370405"/>
                </a:cubicBezTo>
                <a:cubicBezTo>
                  <a:pt x="950450" y="1370405"/>
                  <a:pt x="1072563" y="1273083"/>
                  <a:pt x="1005692" y="1233435"/>
                </a:cubicBezTo>
                <a:cubicBezTo>
                  <a:pt x="991154" y="1222621"/>
                  <a:pt x="1046396" y="1208203"/>
                  <a:pt x="1069655" y="1211808"/>
                </a:cubicBezTo>
                <a:cubicBezTo>
                  <a:pt x="1092915" y="1215412"/>
                  <a:pt x="1113268" y="1240644"/>
                  <a:pt x="1142342" y="1222621"/>
                </a:cubicBezTo>
                <a:cubicBezTo>
                  <a:pt x="1156879" y="1157741"/>
                  <a:pt x="1119082" y="1132510"/>
                  <a:pt x="1084193" y="1114487"/>
                </a:cubicBezTo>
                <a:cubicBezTo>
                  <a:pt x="1008599" y="1071234"/>
                  <a:pt x="933005" y="1020771"/>
                  <a:pt x="848689" y="1006353"/>
                </a:cubicBezTo>
                <a:cubicBezTo>
                  <a:pt x="819615" y="1002748"/>
                  <a:pt x="802169" y="984726"/>
                  <a:pt x="805077" y="948681"/>
                </a:cubicBezTo>
                <a:cubicBezTo>
                  <a:pt x="810892" y="901822"/>
                  <a:pt x="839967" y="916240"/>
                  <a:pt x="863226" y="919844"/>
                </a:cubicBezTo>
                <a:cubicBezTo>
                  <a:pt x="877764" y="923450"/>
                  <a:pt x="892301" y="934263"/>
                  <a:pt x="906838" y="909031"/>
                </a:cubicBezTo>
                <a:cubicBezTo>
                  <a:pt x="566666" y="653113"/>
                  <a:pt x="386404" y="667532"/>
                  <a:pt x="5527" y="458471"/>
                </a:cubicBezTo>
                <a:cubicBezTo>
                  <a:pt x="89843" y="418822"/>
                  <a:pt x="150900" y="447658"/>
                  <a:pt x="209049" y="454867"/>
                </a:cubicBezTo>
                <a:cubicBezTo>
                  <a:pt x="354422" y="472890"/>
                  <a:pt x="264290" y="505329"/>
                  <a:pt x="409664" y="526956"/>
                </a:cubicBezTo>
                <a:cubicBezTo>
                  <a:pt x="479443" y="537770"/>
                  <a:pt x="543407" y="573815"/>
                  <a:pt x="621908" y="516143"/>
                </a:cubicBezTo>
                <a:cubicBezTo>
                  <a:pt x="674242" y="476494"/>
                  <a:pt x="758558" y="519747"/>
                  <a:pt x="822522" y="552188"/>
                </a:cubicBezTo>
                <a:cubicBezTo>
                  <a:pt x="874856" y="581024"/>
                  <a:pt x="927190" y="588232"/>
                  <a:pt x="996969" y="552188"/>
                </a:cubicBezTo>
                <a:cubicBezTo>
                  <a:pt x="933005" y="530562"/>
                  <a:pt x="883579" y="512539"/>
                  <a:pt x="834151" y="498120"/>
                </a:cubicBezTo>
                <a:cubicBezTo>
                  <a:pt x="793447" y="487307"/>
                  <a:pt x="770187" y="462076"/>
                  <a:pt x="773095" y="408008"/>
                </a:cubicBezTo>
                <a:cubicBezTo>
                  <a:pt x="773095" y="379172"/>
                  <a:pt x="764373" y="339523"/>
                  <a:pt x="793447" y="325106"/>
                </a:cubicBezTo>
                <a:cubicBezTo>
                  <a:pt x="816707" y="310688"/>
                  <a:pt x="848689" y="325106"/>
                  <a:pt x="860319" y="350336"/>
                </a:cubicBezTo>
                <a:cubicBezTo>
                  <a:pt x="874856" y="397195"/>
                  <a:pt x="889393" y="440449"/>
                  <a:pt x="938820" y="444054"/>
                </a:cubicBezTo>
                <a:cubicBezTo>
                  <a:pt x="1005692" y="451262"/>
                  <a:pt x="967894" y="422426"/>
                  <a:pt x="956265" y="386381"/>
                </a:cubicBezTo>
                <a:cubicBezTo>
                  <a:pt x="944635" y="346733"/>
                  <a:pt x="979525" y="335919"/>
                  <a:pt x="1002784" y="343127"/>
                </a:cubicBezTo>
                <a:cubicBezTo>
                  <a:pt x="1090008" y="375569"/>
                  <a:pt x="1180139" y="317897"/>
                  <a:pt x="1270270" y="364755"/>
                </a:cubicBezTo>
                <a:cubicBezTo>
                  <a:pt x="1247011" y="249411"/>
                  <a:pt x="1197583" y="198949"/>
                  <a:pt x="1092915" y="180926"/>
                </a:cubicBezTo>
                <a:cubicBezTo>
                  <a:pt x="1055118" y="177322"/>
                  <a:pt x="1014414" y="184530"/>
                  <a:pt x="979525" y="152090"/>
                </a:cubicBezTo>
                <a:cubicBezTo>
                  <a:pt x="959172" y="134068"/>
                  <a:pt x="938820" y="112441"/>
                  <a:pt x="953358" y="76396"/>
                </a:cubicBezTo>
                <a:cubicBezTo>
                  <a:pt x="962080" y="51165"/>
                  <a:pt x="985339" y="51165"/>
                  <a:pt x="1005692" y="58373"/>
                </a:cubicBezTo>
                <a:cubicBezTo>
                  <a:pt x="1090008" y="98023"/>
                  <a:pt x="1180139" y="108837"/>
                  <a:pt x="1267362" y="123254"/>
                </a:cubicBezTo>
                <a:cubicBezTo>
                  <a:pt x="1281900" y="126859"/>
                  <a:pt x="1296437" y="134068"/>
                  <a:pt x="1310975" y="98023"/>
                </a:cubicBezTo>
                <a:cubicBezTo>
                  <a:pt x="1260095" y="81803"/>
                  <a:pt x="1209941" y="62879"/>
                  <a:pt x="1159787" y="43505"/>
                </a:cubicBezTo>
                <a:close/>
              </a:path>
            </a:pathLst>
          </a:custGeom>
        </p:spPr>
      </p:pic>
      <p:sp>
        <p:nvSpPr>
          <p:cNvPr id="5" name="Cloud 4">
            <a:extLst>
              <a:ext uri="{FF2B5EF4-FFF2-40B4-BE49-F238E27FC236}">
                <a16:creationId xmlns:a16="http://schemas.microsoft.com/office/drawing/2014/main" id="{EE0CFBC6-4EE7-FA7D-86A9-FE9FF6BB5535}"/>
              </a:ext>
            </a:extLst>
          </p:cNvPr>
          <p:cNvSpPr/>
          <p:nvPr/>
        </p:nvSpPr>
        <p:spPr>
          <a:xfrm rot="16998677">
            <a:off x="3703233" y="3897445"/>
            <a:ext cx="2988433" cy="2438430"/>
          </a:xfrm>
          <a:prstGeom prst="cloud">
            <a:avLst/>
          </a:prstGeom>
          <a:gradFill flip="none" rotWithShape="1">
            <a:gsLst>
              <a:gs pos="0">
                <a:srgbClr val="7030A0">
                  <a:lumMod val="50000"/>
                  <a:lumOff val="50000"/>
                </a:srgbClr>
              </a:gs>
              <a:gs pos="25000">
                <a:srgbClr val="0070C0">
                  <a:lumMod val="50000"/>
                  <a:lumOff val="50000"/>
                </a:srgbClr>
              </a:gs>
              <a:gs pos="75000">
                <a:srgbClr val="FFFF00">
                  <a:lumMod val="50000"/>
                  <a:lumOff val="50000"/>
                </a:srgbClr>
              </a:gs>
              <a:gs pos="50000">
                <a:srgbClr val="00B050">
                  <a:lumMod val="50000"/>
                  <a:lumOff val="50000"/>
                </a:srgbClr>
              </a:gs>
              <a:gs pos="38000">
                <a:srgbClr val="00B0F0">
                  <a:lumMod val="50000"/>
                  <a:lumOff val="50000"/>
                </a:srgbClr>
              </a:gs>
              <a:gs pos="100000">
                <a:srgbClr val="FF0000">
                  <a:lumMod val="50000"/>
                  <a:lumOff val="50000"/>
                </a:srgbClr>
              </a:gs>
            </a:gsLst>
            <a:lin ang="0" scaled="1"/>
            <a:tileRect/>
          </a:gradFill>
          <a:ln>
            <a:solidFill>
              <a:srgbClr val="152139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2800" dirty="0">
              <a:solidFill>
                <a:schemeClr val="bg2">
                  <a:lumMod val="25000"/>
                </a:schemeClr>
              </a:solidFill>
              <a:latin typeface="Rockwell" panose="02060603020205020403" pitchFamily="18" charset="0"/>
              <a:ea typeface="+mj-ea"/>
              <a:cs typeface="+mj-cs"/>
            </a:endParaRPr>
          </a:p>
        </p:txBody>
      </p:sp>
      <p:sp>
        <p:nvSpPr>
          <p:cNvPr id="6" name="Cloud 5">
            <a:extLst>
              <a:ext uri="{FF2B5EF4-FFF2-40B4-BE49-F238E27FC236}">
                <a16:creationId xmlns:a16="http://schemas.microsoft.com/office/drawing/2014/main" id="{B88114A3-A6B0-BABD-4447-536393F82C54}"/>
              </a:ext>
            </a:extLst>
          </p:cNvPr>
          <p:cNvSpPr/>
          <p:nvPr/>
        </p:nvSpPr>
        <p:spPr>
          <a:xfrm rot="16998677">
            <a:off x="-240175" y="3903989"/>
            <a:ext cx="2988433" cy="2438430"/>
          </a:xfrm>
          <a:prstGeom prst="cloud">
            <a:avLst/>
          </a:prstGeom>
          <a:gradFill flip="none" rotWithShape="1">
            <a:gsLst>
              <a:gs pos="0">
                <a:srgbClr val="7030A0">
                  <a:lumMod val="50000"/>
                  <a:lumOff val="50000"/>
                </a:srgbClr>
              </a:gs>
              <a:gs pos="25000">
                <a:srgbClr val="0070C0">
                  <a:lumMod val="50000"/>
                  <a:lumOff val="50000"/>
                </a:srgbClr>
              </a:gs>
              <a:gs pos="75000">
                <a:srgbClr val="FFFF00">
                  <a:lumMod val="50000"/>
                  <a:lumOff val="50000"/>
                </a:srgbClr>
              </a:gs>
              <a:gs pos="50000">
                <a:srgbClr val="00B050">
                  <a:lumMod val="50000"/>
                  <a:lumOff val="50000"/>
                </a:srgbClr>
              </a:gs>
              <a:gs pos="38000">
                <a:srgbClr val="00B0F0">
                  <a:lumMod val="50000"/>
                  <a:lumOff val="50000"/>
                </a:srgbClr>
              </a:gs>
              <a:gs pos="100000">
                <a:srgbClr val="FF0000">
                  <a:lumMod val="50000"/>
                  <a:lumOff val="50000"/>
                </a:srgbClr>
              </a:gs>
            </a:gsLst>
            <a:lin ang="0" scaled="1"/>
            <a:tileRect/>
          </a:gradFill>
          <a:ln>
            <a:solidFill>
              <a:srgbClr val="152139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2800" dirty="0">
              <a:solidFill>
                <a:schemeClr val="bg2">
                  <a:lumMod val="25000"/>
                </a:schemeClr>
              </a:solidFill>
              <a:latin typeface="Rockwell" panose="02060603020205020403" pitchFamily="18" charset="0"/>
              <a:ea typeface="+mj-ea"/>
              <a:cs typeface="+mj-cs"/>
            </a:endParaRP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87E1D760-4E80-CC73-A7A7-7F1C5E9BC696}"/>
              </a:ext>
            </a:extLst>
          </p:cNvPr>
          <p:cNvCxnSpPr/>
          <p:nvPr/>
        </p:nvCxnSpPr>
        <p:spPr>
          <a:xfrm>
            <a:off x="5039691" y="3491279"/>
            <a:ext cx="0" cy="774113"/>
          </a:xfrm>
          <a:prstGeom prst="line">
            <a:avLst/>
          </a:prstGeom>
          <a:ln w="28575">
            <a:solidFill>
              <a:srgbClr val="A231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B2774EAC-A86B-A104-440B-31488D00AD35}"/>
              </a:ext>
            </a:extLst>
          </p:cNvPr>
          <p:cNvCxnSpPr/>
          <p:nvPr/>
        </p:nvCxnSpPr>
        <p:spPr>
          <a:xfrm>
            <a:off x="5136563" y="3491279"/>
            <a:ext cx="0" cy="774113"/>
          </a:xfrm>
          <a:prstGeom prst="line">
            <a:avLst/>
          </a:prstGeom>
          <a:ln w="28575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9BAD14E7-9FFD-526E-6AB6-3ACE45B645BF}"/>
              </a:ext>
            </a:extLst>
          </p:cNvPr>
          <p:cNvCxnSpPr/>
          <p:nvPr/>
        </p:nvCxnSpPr>
        <p:spPr>
          <a:xfrm>
            <a:off x="5240967" y="3489080"/>
            <a:ext cx="0" cy="774113"/>
          </a:xfrm>
          <a:prstGeom prst="line">
            <a:avLst/>
          </a:prstGeom>
          <a:ln w="28575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914FF31B-4C77-2B57-19EB-3E512B2D4808}"/>
              </a:ext>
            </a:extLst>
          </p:cNvPr>
          <p:cNvCxnSpPr/>
          <p:nvPr/>
        </p:nvCxnSpPr>
        <p:spPr>
          <a:xfrm>
            <a:off x="5333223" y="3489080"/>
            <a:ext cx="0" cy="774113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80E18E5A-5B0D-9806-96B1-9B3A922FF921}"/>
              </a:ext>
            </a:extLst>
          </p:cNvPr>
          <p:cNvCxnSpPr/>
          <p:nvPr/>
        </p:nvCxnSpPr>
        <p:spPr>
          <a:xfrm>
            <a:off x="1142228" y="3465431"/>
            <a:ext cx="0" cy="774113"/>
          </a:xfrm>
          <a:prstGeom prst="line">
            <a:avLst/>
          </a:prstGeom>
          <a:ln w="28575">
            <a:solidFill>
              <a:srgbClr val="A231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9BC4407D-CACA-11C6-9DA4-89653C5FE329}"/>
              </a:ext>
            </a:extLst>
          </p:cNvPr>
          <p:cNvCxnSpPr/>
          <p:nvPr/>
        </p:nvCxnSpPr>
        <p:spPr>
          <a:xfrm>
            <a:off x="1239100" y="3465431"/>
            <a:ext cx="0" cy="774113"/>
          </a:xfrm>
          <a:prstGeom prst="line">
            <a:avLst/>
          </a:prstGeom>
          <a:ln w="28575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9032AAF-B398-7E66-1564-193AEB8232F5}"/>
              </a:ext>
            </a:extLst>
          </p:cNvPr>
          <p:cNvCxnSpPr/>
          <p:nvPr/>
        </p:nvCxnSpPr>
        <p:spPr>
          <a:xfrm>
            <a:off x="1343504" y="3463232"/>
            <a:ext cx="0" cy="774113"/>
          </a:xfrm>
          <a:prstGeom prst="line">
            <a:avLst/>
          </a:prstGeom>
          <a:ln w="28575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002DFC21-371A-A67F-0F12-78DE2F676D20}"/>
              </a:ext>
            </a:extLst>
          </p:cNvPr>
          <p:cNvCxnSpPr/>
          <p:nvPr/>
        </p:nvCxnSpPr>
        <p:spPr>
          <a:xfrm>
            <a:off x="1435760" y="3463232"/>
            <a:ext cx="0" cy="774113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Freeform: Shape 168">
            <a:extLst>
              <a:ext uri="{FF2B5EF4-FFF2-40B4-BE49-F238E27FC236}">
                <a16:creationId xmlns:a16="http://schemas.microsoft.com/office/drawing/2014/main" id="{9223ED50-E413-7936-65FD-0C3FA7CF494A}"/>
              </a:ext>
            </a:extLst>
          </p:cNvPr>
          <p:cNvSpPr/>
          <p:nvPr/>
        </p:nvSpPr>
        <p:spPr>
          <a:xfrm>
            <a:off x="1254043" y="4431305"/>
            <a:ext cx="3922994" cy="1943966"/>
          </a:xfrm>
          <a:custGeom>
            <a:avLst/>
            <a:gdLst>
              <a:gd name="connsiteX0" fmla="*/ 387531 w 4594078"/>
              <a:gd name="connsiteY0" fmla="*/ 35169 h 3207834"/>
              <a:gd name="connsiteX1" fmla="*/ 369947 w 4594078"/>
              <a:gd name="connsiteY1" fmla="*/ 2839915 h 3207834"/>
              <a:gd name="connsiteX2" fmla="*/ 4273731 w 4594078"/>
              <a:gd name="connsiteY2" fmla="*/ 2866292 h 3207834"/>
              <a:gd name="connsiteX3" fmla="*/ 4282524 w 4594078"/>
              <a:gd name="connsiteY3" fmla="*/ 0 h 3207834"/>
              <a:gd name="connsiteX0" fmla="*/ 153925 w 4360472"/>
              <a:gd name="connsiteY0" fmla="*/ 35169 h 3243973"/>
              <a:gd name="connsiteX1" fmla="*/ 136341 w 4360472"/>
              <a:gd name="connsiteY1" fmla="*/ 2839915 h 3243973"/>
              <a:gd name="connsiteX2" fmla="*/ 4040125 w 4360472"/>
              <a:gd name="connsiteY2" fmla="*/ 2866292 h 3243973"/>
              <a:gd name="connsiteX3" fmla="*/ 4048918 w 4360472"/>
              <a:gd name="connsiteY3" fmla="*/ 0 h 3243973"/>
              <a:gd name="connsiteX0" fmla="*/ 153925 w 4109649"/>
              <a:gd name="connsiteY0" fmla="*/ 35169 h 3243973"/>
              <a:gd name="connsiteX1" fmla="*/ 136341 w 4109649"/>
              <a:gd name="connsiteY1" fmla="*/ 2839915 h 3243973"/>
              <a:gd name="connsiteX2" fmla="*/ 4040125 w 4109649"/>
              <a:gd name="connsiteY2" fmla="*/ 2866292 h 3243973"/>
              <a:gd name="connsiteX3" fmla="*/ 4048918 w 4109649"/>
              <a:gd name="connsiteY3" fmla="*/ 0 h 3243973"/>
              <a:gd name="connsiteX0" fmla="*/ 153925 w 4063690"/>
              <a:gd name="connsiteY0" fmla="*/ 35169 h 3243973"/>
              <a:gd name="connsiteX1" fmla="*/ 136341 w 4063690"/>
              <a:gd name="connsiteY1" fmla="*/ 2839915 h 3243973"/>
              <a:gd name="connsiteX2" fmla="*/ 4040125 w 4063690"/>
              <a:gd name="connsiteY2" fmla="*/ 2866292 h 3243973"/>
              <a:gd name="connsiteX3" fmla="*/ 4048918 w 4063690"/>
              <a:gd name="connsiteY3" fmla="*/ 0 h 3243973"/>
              <a:gd name="connsiteX0" fmla="*/ 18843 w 3928608"/>
              <a:gd name="connsiteY0" fmla="*/ 35169 h 3243973"/>
              <a:gd name="connsiteX1" fmla="*/ 1259 w 3928608"/>
              <a:gd name="connsiteY1" fmla="*/ 2839915 h 3243973"/>
              <a:gd name="connsiteX2" fmla="*/ 3905043 w 3928608"/>
              <a:gd name="connsiteY2" fmla="*/ 2866292 h 3243973"/>
              <a:gd name="connsiteX3" fmla="*/ 3913836 w 3928608"/>
              <a:gd name="connsiteY3" fmla="*/ 0 h 3243973"/>
              <a:gd name="connsiteX0" fmla="*/ 48775 w 3958540"/>
              <a:gd name="connsiteY0" fmla="*/ 35169 h 3093413"/>
              <a:gd name="connsiteX1" fmla="*/ 31191 w 3958540"/>
              <a:gd name="connsiteY1" fmla="*/ 2839915 h 3093413"/>
              <a:gd name="connsiteX2" fmla="*/ 3934975 w 3958540"/>
              <a:gd name="connsiteY2" fmla="*/ 2866292 h 3093413"/>
              <a:gd name="connsiteX3" fmla="*/ 3943768 w 3958540"/>
              <a:gd name="connsiteY3" fmla="*/ 0 h 3093413"/>
              <a:gd name="connsiteX0" fmla="*/ 48775 w 3958540"/>
              <a:gd name="connsiteY0" fmla="*/ 35169 h 2921098"/>
              <a:gd name="connsiteX1" fmla="*/ 31191 w 3958540"/>
              <a:gd name="connsiteY1" fmla="*/ 2839915 h 2921098"/>
              <a:gd name="connsiteX2" fmla="*/ 3934975 w 3958540"/>
              <a:gd name="connsiteY2" fmla="*/ 2866292 h 2921098"/>
              <a:gd name="connsiteX3" fmla="*/ 3943768 w 3958540"/>
              <a:gd name="connsiteY3" fmla="*/ 0 h 2921098"/>
              <a:gd name="connsiteX0" fmla="*/ 50527 w 3960292"/>
              <a:gd name="connsiteY0" fmla="*/ 35169 h 2921098"/>
              <a:gd name="connsiteX1" fmla="*/ 32943 w 3960292"/>
              <a:gd name="connsiteY1" fmla="*/ 2839915 h 2921098"/>
              <a:gd name="connsiteX2" fmla="*/ 3936727 w 3960292"/>
              <a:gd name="connsiteY2" fmla="*/ 2866292 h 2921098"/>
              <a:gd name="connsiteX3" fmla="*/ 3945520 w 3960292"/>
              <a:gd name="connsiteY3" fmla="*/ 0 h 2921098"/>
              <a:gd name="connsiteX0" fmla="*/ 34937 w 3944702"/>
              <a:gd name="connsiteY0" fmla="*/ 35169 h 3395066"/>
              <a:gd name="connsiteX1" fmla="*/ 17353 w 3944702"/>
              <a:gd name="connsiteY1" fmla="*/ 2839915 h 3395066"/>
              <a:gd name="connsiteX2" fmla="*/ 3921137 w 3944702"/>
              <a:gd name="connsiteY2" fmla="*/ 2866292 h 3395066"/>
              <a:gd name="connsiteX3" fmla="*/ 3929930 w 3944702"/>
              <a:gd name="connsiteY3" fmla="*/ 0 h 3395066"/>
              <a:gd name="connsiteX0" fmla="*/ 27177 w 3936942"/>
              <a:gd name="connsiteY0" fmla="*/ 35169 h 2894620"/>
              <a:gd name="connsiteX1" fmla="*/ 9593 w 3936942"/>
              <a:gd name="connsiteY1" fmla="*/ 2839915 h 2894620"/>
              <a:gd name="connsiteX2" fmla="*/ 3913377 w 3936942"/>
              <a:gd name="connsiteY2" fmla="*/ 2866292 h 2894620"/>
              <a:gd name="connsiteX3" fmla="*/ 3922170 w 3936942"/>
              <a:gd name="connsiteY3" fmla="*/ 0 h 2894620"/>
              <a:gd name="connsiteX0" fmla="*/ 27177 w 3936942"/>
              <a:gd name="connsiteY0" fmla="*/ 35169 h 2872857"/>
              <a:gd name="connsiteX1" fmla="*/ 9593 w 3936942"/>
              <a:gd name="connsiteY1" fmla="*/ 2839915 h 2872857"/>
              <a:gd name="connsiteX2" fmla="*/ 3913377 w 3936942"/>
              <a:gd name="connsiteY2" fmla="*/ 2866292 h 2872857"/>
              <a:gd name="connsiteX3" fmla="*/ 3922170 w 3936942"/>
              <a:gd name="connsiteY3" fmla="*/ 0 h 2872857"/>
              <a:gd name="connsiteX0" fmla="*/ 27177 w 3926025"/>
              <a:gd name="connsiteY0" fmla="*/ 35169 h 2872857"/>
              <a:gd name="connsiteX1" fmla="*/ 9593 w 3926025"/>
              <a:gd name="connsiteY1" fmla="*/ 2839915 h 2872857"/>
              <a:gd name="connsiteX2" fmla="*/ 3913377 w 3926025"/>
              <a:gd name="connsiteY2" fmla="*/ 2866292 h 2872857"/>
              <a:gd name="connsiteX3" fmla="*/ 3922170 w 3926025"/>
              <a:gd name="connsiteY3" fmla="*/ 0 h 2872857"/>
              <a:gd name="connsiteX0" fmla="*/ 27177 w 3933435"/>
              <a:gd name="connsiteY0" fmla="*/ 35169 h 2872857"/>
              <a:gd name="connsiteX1" fmla="*/ 9593 w 3933435"/>
              <a:gd name="connsiteY1" fmla="*/ 2839915 h 2872857"/>
              <a:gd name="connsiteX2" fmla="*/ 3913377 w 3933435"/>
              <a:gd name="connsiteY2" fmla="*/ 2866292 h 2872857"/>
              <a:gd name="connsiteX3" fmla="*/ 3922170 w 3933435"/>
              <a:gd name="connsiteY3" fmla="*/ 0 h 2872857"/>
              <a:gd name="connsiteX0" fmla="*/ 27177 w 3929637"/>
              <a:gd name="connsiteY0" fmla="*/ 35169 h 2872857"/>
              <a:gd name="connsiteX1" fmla="*/ 9593 w 3929637"/>
              <a:gd name="connsiteY1" fmla="*/ 2839915 h 2872857"/>
              <a:gd name="connsiteX2" fmla="*/ 3913377 w 3929637"/>
              <a:gd name="connsiteY2" fmla="*/ 2866292 h 2872857"/>
              <a:gd name="connsiteX3" fmla="*/ 3922170 w 3929637"/>
              <a:gd name="connsiteY3" fmla="*/ 0 h 2872857"/>
              <a:gd name="connsiteX0" fmla="*/ 303774 w 4203595"/>
              <a:gd name="connsiteY0" fmla="*/ 35169 h 3048248"/>
              <a:gd name="connsiteX1" fmla="*/ 286190 w 4203595"/>
              <a:gd name="connsiteY1" fmla="*/ 2839915 h 3048248"/>
              <a:gd name="connsiteX2" fmla="*/ 4180449 w 4203595"/>
              <a:gd name="connsiteY2" fmla="*/ 2825017 h 3048248"/>
              <a:gd name="connsiteX3" fmla="*/ 4198767 w 4203595"/>
              <a:gd name="connsiteY3" fmla="*/ 0 h 3048248"/>
              <a:gd name="connsiteX0" fmla="*/ 23173 w 3922994"/>
              <a:gd name="connsiteY0" fmla="*/ 35169 h 2846586"/>
              <a:gd name="connsiteX1" fmla="*/ 5589 w 3922994"/>
              <a:gd name="connsiteY1" fmla="*/ 2839915 h 2846586"/>
              <a:gd name="connsiteX2" fmla="*/ 3899848 w 3922994"/>
              <a:gd name="connsiteY2" fmla="*/ 2825017 h 2846586"/>
              <a:gd name="connsiteX3" fmla="*/ 3918166 w 3922994"/>
              <a:gd name="connsiteY3" fmla="*/ 0 h 2846586"/>
              <a:gd name="connsiteX0" fmla="*/ 23173 w 3922994"/>
              <a:gd name="connsiteY0" fmla="*/ 35169 h 2845768"/>
              <a:gd name="connsiteX1" fmla="*/ 5589 w 3922994"/>
              <a:gd name="connsiteY1" fmla="*/ 2839915 h 2845768"/>
              <a:gd name="connsiteX2" fmla="*/ 3899848 w 3922994"/>
              <a:gd name="connsiteY2" fmla="*/ 2825017 h 2845768"/>
              <a:gd name="connsiteX3" fmla="*/ 3918166 w 3922994"/>
              <a:gd name="connsiteY3" fmla="*/ 0 h 28457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22994" h="2845768">
                <a:moveTo>
                  <a:pt x="23173" y="35169"/>
                </a:moveTo>
                <a:cubicBezTo>
                  <a:pt x="7054" y="656492"/>
                  <a:pt x="-8698" y="2828965"/>
                  <a:pt x="5589" y="2839915"/>
                </a:cubicBezTo>
                <a:cubicBezTo>
                  <a:pt x="19876" y="2850865"/>
                  <a:pt x="3894231" y="2846754"/>
                  <a:pt x="3899848" y="2825017"/>
                </a:cubicBezTo>
                <a:cubicBezTo>
                  <a:pt x="3918898" y="2835274"/>
                  <a:pt x="3929890" y="178777"/>
                  <a:pt x="3918166" y="0"/>
                </a:cubicBezTo>
              </a:path>
            </a:pathLst>
          </a:custGeom>
          <a:noFill/>
          <a:ln w="50800" cmpd="sng">
            <a:gradFill flip="none" rotWithShape="1">
              <a:gsLst>
                <a:gs pos="55000">
                  <a:srgbClr val="7030A0"/>
                </a:gs>
                <a:gs pos="66000">
                  <a:srgbClr val="0070C0"/>
                </a:gs>
                <a:gs pos="87000">
                  <a:srgbClr val="FFFF00"/>
                </a:gs>
                <a:gs pos="77000">
                  <a:srgbClr val="00B050"/>
                </a:gs>
                <a:gs pos="71000">
                  <a:srgbClr val="00B0F0"/>
                </a:gs>
                <a:gs pos="100000">
                  <a:srgbClr val="FF0000"/>
                </a:gs>
              </a:gsLst>
              <a:path path="shape">
                <a:fillToRect l="50000" t="50000" r="50000" b="50000"/>
              </a:path>
              <a:tileRect/>
            </a:gra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17" name="Cloud 16">
            <a:extLst>
              <a:ext uri="{FF2B5EF4-FFF2-40B4-BE49-F238E27FC236}">
                <a16:creationId xmlns:a16="http://schemas.microsoft.com/office/drawing/2014/main" id="{9F5D013A-7F2D-E2C3-CB0B-BF5BF1739D92}"/>
              </a:ext>
            </a:extLst>
          </p:cNvPr>
          <p:cNvSpPr/>
          <p:nvPr/>
        </p:nvSpPr>
        <p:spPr>
          <a:xfrm>
            <a:off x="4279324" y="2089044"/>
            <a:ext cx="1673679" cy="867943"/>
          </a:xfrm>
          <a:prstGeom prst="cloud">
            <a:avLst/>
          </a:prstGeom>
          <a:noFill/>
          <a:ln>
            <a:solidFill>
              <a:srgbClr val="152139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18" name="Cloud 17">
            <a:extLst>
              <a:ext uri="{FF2B5EF4-FFF2-40B4-BE49-F238E27FC236}">
                <a16:creationId xmlns:a16="http://schemas.microsoft.com/office/drawing/2014/main" id="{88C4B96B-1DED-872C-F083-E88574E9B08A}"/>
              </a:ext>
            </a:extLst>
          </p:cNvPr>
          <p:cNvSpPr/>
          <p:nvPr/>
        </p:nvSpPr>
        <p:spPr>
          <a:xfrm>
            <a:off x="435375" y="2140318"/>
            <a:ext cx="1673679" cy="867943"/>
          </a:xfrm>
          <a:prstGeom prst="cloud">
            <a:avLst/>
          </a:prstGeom>
          <a:noFill/>
          <a:ln>
            <a:solidFill>
              <a:srgbClr val="152139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19" name="Rounded Rectangle 10">
            <a:extLst>
              <a:ext uri="{FF2B5EF4-FFF2-40B4-BE49-F238E27FC236}">
                <a16:creationId xmlns:a16="http://schemas.microsoft.com/office/drawing/2014/main" id="{6B57E89B-A722-EBEE-87AF-90147A2EB72B}"/>
              </a:ext>
            </a:extLst>
          </p:cNvPr>
          <p:cNvSpPr/>
          <p:nvPr/>
        </p:nvSpPr>
        <p:spPr>
          <a:xfrm>
            <a:off x="985350" y="5709995"/>
            <a:ext cx="4562999" cy="792209"/>
          </a:xfrm>
          <a:prstGeom prst="roundRect">
            <a:avLst/>
          </a:prstGeom>
          <a:noFill/>
          <a:ln w="22225" cap="flat" cmpd="sng" algn="ctr">
            <a:solidFill>
              <a:srgbClr val="F09F0E"/>
            </a:solidFill>
            <a:prstDash val="solid"/>
            <a:miter lim="800000"/>
          </a:ln>
          <a:effectLst/>
        </p:spPr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sz="1400" b="0" i="0" u="none" strike="noStrike" kern="1200" cap="none" spc="0" normalizeH="0" baseline="0" noProof="0">
              <a:ln>
                <a:noFill/>
              </a:ln>
              <a:solidFill>
                <a:schemeClr val="bg2">
                  <a:lumMod val="25000"/>
                </a:schemeClr>
              </a:solidFill>
              <a:effectLst/>
              <a:uLnTx/>
              <a:uFillTx/>
              <a:latin typeface="Rubik" pitchFamily="2" charset="-79"/>
              <a:ea typeface="+mn-ea"/>
              <a:cs typeface="Rubik" pitchFamily="2" charset="-79"/>
            </a:endParaRP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BB63C2CE-F9A3-5EBF-9979-BA8266DF441B}"/>
              </a:ext>
            </a:extLst>
          </p:cNvPr>
          <p:cNvCxnSpPr/>
          <p:nvPr/>
        </p:nvCxnSpPr>
        <p:spPr>
          <a:xfrm rot="5400000">
            <a:off x="1399735" y="4363112"/>
            <a:ext cx="121516" cy="0"/>
          </a:xfrm>
          <a:prstGeom prst="line">
            <a:avLst/>
          </a:prstGeom>
          <a:noFill/>
          <a:ln w="28575" cap="flat" cmpd="sng" algn="ctr">
            <a:solidFill>
              <a:srgbClr val="F09F0E"/>
            </a:solidFill>
            <a:prstDash val="solid"/>
            <a:miter lim="800000"/>
          </a:ln>
          <a:effectLst/>
        </p:spPr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D3D651E6-9E0D-9337-4261-47F2C08703BD}"/>
              </a:ext>
            </a:extLst>
          </p:cNvPr>
          <p:cNvCxnSpPr/>
          <p:nvPr/>
        </p:nvCxnSpPr>
        <p:spPr>
          <a:xfrm rot="5400000">
            <a:off x="1067021" y="4373596"/>
            <a:ext cx="154933" cy="0"/>
          </a:xfrm>
          <a:prstGeom prst="line">
            <a:avLst/>
          </a:prstGeom>
          <a:noFill/>
          <a:ln w="28575" cap="flat" cmpd="sng" algn="ctr">
            <a:solidFill>
              <a:srgbClr val="F09F0E"/>
            </a:solidFill>
            <a:prstDash val="solid"/>
            <a:miter lim="800000"/>
          </a:ln>
          <a:effectLst/>
        </p:spPr>
      </p:cxnSp>
      <p:sp>
        <p:nvSpPr>
          <p:cNvPr id="22" name="Rectangle 21">
            <a:extLst>
              <a:ext uri="{FF2B5EF4-FFF2-40B4-BE49-F238E27FC236}">
                <a16:creationId xmlns:a16="http://schemas.microsoft.com/office/drawing/2014/main" id="{02EDBAFF-634E-2E34-6CC9-40B6794CEFE3}"/>
              </a:ext>
            </a:extLst>
          </p:cNvPr>
          <p:cNvSpPr/>
          <p:nvPr/>
        </p:nvSpPr>
        <p:spPr>
          <a:xfrm rot="10800000">
            <a:off x="917462" y="4172350"/>
            <a:ext cx="782268" cy="352896"/>
          </a:xfrm>
          <a:prstGeom prst="rect">
            <a:avLst/>
          </a:prstGeom>
          <a:noFill/>
          <a:ln w="9525" cap="flat" cmpd="sng" algn="ctr">
            <a:noFill/>
            <a:prstDash val="sysDash"/>
            <a:miter lim="800000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6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25000"/>
                </a:schemeClr>
              </a:solidFill>
              <a:effectLst/>
              <a:uLnTx/>
              <a:uFillTx/>
              <a:latin typeface="Rubik" pitchFamily="2" charset="-79"/>
              <a:ea typeface="+mn-ea"/>
              <a:cs typeface="Rubik" pitchFamily="2" charset="-79"/>
            </a:endParaRPr>
          </a:p>
        </p:txBody>
      </p:sp>
      <p:sp>
        <p:nvSpPr>
          <p:cNvPr id="23" name="CasellaDiTesto 111">
            <a:extLst>
              <a:ext uri="{FF2B5EF4-FFF2-40B4-BE49-F238E27FC236}">
                <a16:creationId xmlns:a16="http://schemas.microsoft.com/office/drawing/2014/main" id="{AE3217E3-9E39-2A01-F937-4EF66A1E6DC3}"/>
              </a:ext>
            </a:extLst>
          </p:cNvPr>
          <p:cNvSpPr txBox="1"/>
          <p:nvPr/>
        </p:nvSpPr>
        <p:spPr>
          <a:xfrm>
            <a:off x="1487969" y="4264361"/>
            <a:ext cx="80022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050" b="0" i="0" u="none" strike="noStrike" kern="1200" cap="none" spc="0" normalizeH="0" baseline="0" noProof="0" dirty="0" err="1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  <a:latin typeface="Rubik" pitchFamily="2" charset="-79"/>
                <a:ea typeface="+mn-ea"/>
                <a:cs typeface="Rubik" pitchFamily="2" charset="-79"/>
              </a:rPr>
              <a:t>Add</a:t>
            </a:r>
            <a:r>
              <a:rPr kumimoji="0" lang="it-IT" sz="105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  <a:latin typeface="Rubik" pitchFamily="2" charset="-79"/>
                <a:ea typeface="+mn-ea"/>
                <a:cs typeface="Rubik" pitchFamily="2" charset="-79"/>
              </a:rPr>
              <a:t>/Drop</a:t>
            </a:r>
          </a:p>
        </p:txBody>
      </p:sp>
      <p:sp>
        <p:nvSpPr>
          <p:cNvPr id="24" name="CasellaDiTesto 23">
            <a:extLst>
              <a:ext uri="{FF2B5EF4-FFF2-40B4-BE49-F238E27FC236}">
                <a16:creationId xmlns:a16="http://schemas.microsoft.com/office/drawing/2014/main" id="{C6B303EE-7463-F655-2E40-CC8D3AE8AA12}"/>
              </a:ext>
            </a:extLst>
          </p:cNvPr>
          <p:cNvSpPr txBox="1"/>
          <p:nvPr/>
        </p:nvSpPr>
        <p:spPr>
          <a:xfrm rot="16200000">
            <a:off x="-585370" y="4865323"/>
            <a:ext cx="222863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  <a:latin typeface="Rubik" pitchFamily="2" charset="-79"/>
                <a:ea typeface="+mn-ea"/>
                <a:cs typeface="Rubik" pitchFamily="2" charset="-79"/>
              </a:rPr>
              <a:t>GEANT </a:t>
            </a:r>
            <a:b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  <a:latin typeface="Rubik" pitchFamily="2" charset="-79"/>
                <a:ea typeface="+mn-ea"/>
                <a:cs typeface="Rubik" pitchFamily="2" charset="-79"/>
              </a:rPr>
            </a:b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  <a:latin typeface="Rubik" pitchFamily="2" charset="-79"/>
                <a:ea typeface="+mn-ea"/>
                <a:cs typeface="Rubik" pitchFamily="2" charset="-79"/>
              </a:rPr>
              <a:t>Open Line System</a:t>
            </a:r>
          </a:p>
        </p:txBody>
      </p:sp>
      <p:pic>
        <p:nvPicPr>
          <p:cNvPr id="25" name="Picture 24" descr="C:\Users\ecoffey\AppData\Local\Temp\Rar$DRa0.410\30025_Device_fibre_channel_disk_subsystem_default_256.png">
            <a:extLst>
              <a:ext uri="{FF2B5EF4-FFF2-40B4-BE49-F238E27FC236}">
                <a16:creationId xmlns:a16="http://schemas.microsoft.com/office/drawing/2014/main" id="{26EAD8AE-C961-397F-793D-39D1B2C1665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5356" y="2290498"/>
            <a:ext cx="460624" cy="3813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 xmlns:lc="http://schemas.openxmlformats.org/drawingml/2006/lockedCanvas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25" descr="C:\Users\ecoffey\AppData\Local\Temp\Rar$DRa0.410\30025_Device_fibre_channel_disk_subsystem_default_256.png">
            <a:extLst>
              <a:ext uri="{FF2B5EF4-FFF2-40B4-BE49-F238E27FC236}">
                <a16:creationId xmlns:a16="http://schemas.microsoft.com/office/drawing/2014/main" id="{E03054EF-03EC-6B0C-8CAB-08D03959255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14468" y="2370553"/>
            <a:ext cx="460623" cy="3813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 xmlns:lc="http://schemas.openxmlformats.org/drawingml/2006/lockedCanvas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Picture 26" descr="C:\Users\ecoffey\AppData\Local\Temp\Rar$DRa0.836\30073__Device_server_farms_default_256.png">
            <a:extLst>
              <a:ext uri="{FF2B5EF4-FFF2-40B4-BE49-F238E27FC236}">
                <a16:creationId xmlns:a16="http://schemas.microsoft.com/office/drawing/2014/main" id="{82DCD7D8-BA24-537C-18AC-1476B57901F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859" y="2304362"/>
            <a:ext cx="471033" cy="3899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 xmlns:lc="http://schemas.openxmlformats.org/drawingml/2006/lockedCanvas">
                <a:solidFill>
                  <a:srgbClr val="FFFFFF"/>
                </a:solidFill>
              </a14:hiddenFill>
            </a:ext>
          </a:extLst>
        </p:spPr>
      </p:pic>
      <p:pic>
        <p:nvPicPr>
          <p:cNvPr id="28" name="Picture 27" descr="C:\Users\ecoffey\AppData\Local\Temp\Rar$DRa0.836\30073__Device_server_farms_default_256.png">
            <a:extLst>
              <a:ext uri="{FF2B5EF4-FFF2-40B4-BE49-F238E27FC236}">
                <a16:creationId xmlns:a16="http://schemas.microsoft.com/office/drawing/2014/main" id="{5145F1B0-2B16-60B6-DD46-44F21310B38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3285" y="2365140"/>
            <a:ext cx="471030" cy="3899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 xmlns:lc="http://schemas.openxmlformats.org/drawingml/2006/lockedCanvas">
                <a:solidFill>
                  <a:srgbClr val="FFFFFF"/>
                </a:solidFill>
              </a14:hiddenFill>
            </a:ext>
          </a:extLst>
        </p:spPr>
      </p:pic>
      <p:sp>
        <p:nvSpPr>
          <p:cNvPr id="29" name="CasellaDiTesto 109">
            <a:extLst>
              <a:ext uri="{FF2B5EF4-FFF2-40B4-BE49-F238E27FC236}">
                <a16:creationId xmlns:a16="http://schemas.microsoft.com/office/drawing/2014/main" id="{91B78330-2E46-49F7-B606-82BE7D793EFA}"/>
              </a:ext>
            </a:extLst>
          </p:cNvPr>
          <p:cNvSpPr txBox="1"/>
          <p:nvPr/>
        </p:nvSpPr>
        <p:spPr>
          <a:xfrm>
            <a:off x="1494754" y="4806748"/>
            <a:ext cx="654345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05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  <a:latin typeface="Rubik" pitchFamily="2" charset="-79"/>
                <a:ea typeface="+mn-ea"/>
                <a:cs typeface="Rubik" pitchFamily="2" charset="-79"/>
              </a:rPr>
              <a:t>ROADM</a:t>
            </a:r>
            <a:endParaRPr kumimoji="0" lang="it-IT" sz="14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25000"/>
                </a:schemeClr>
              </a:solidFill>
              <a:effectLst/>
              <a:uLnTx/>
              <a:uFillTx/>
              <a:latin typeface="Rubik" pitchFamily="2" charset="-79"/>
              <a:ea typeface="+mn-ea"/>
              <a:cs typeface="Rubik" pitchFamily="2" charset="-79"/>
            </a:endParaRPr>
          </a:p>
        </p:txBody>
      </p:sp>
      <p:sp>
        <p:nvSpPr>
          <p:cNvPr id="30" name="CasellaDiTesto 110">
            <a:extLst>
              <a:ext uri="{FF2B5EF4-FFF2-40B4-BE49-F238E27FC236}">
                <a16:creationId xmlns:a16="http://schemas.microsoft.com/office/drawing/2014/main" id="{23A3BACB-E772-93E8-564E-10208A85004F}"/>
              </a:ext>
            </a:extLst>
          </p:cNvPr>
          <p:cNvSpPr txBox="1"/>
          <p:nvPr/>
        </p:nvSpPr>
        <p:spPr>
          <a:xfrm>
            <a:off x="1492349" y="5341441"/>
            <a:ext cx="659156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05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  <a:latin typeface="Rubik" pitchFamily="2" charset="-79"/>
                <a:ea typeface="+mn-ea"/>
                <a:cs typeface="Rubik" pitchFamily="2" charset="-79"/>
              </a:rPr>
              <a:t>8x AMP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9A3660EF-50D8-1C7F-F5D3-24DABF17D0B2}"/>
              </a:ext>
            </a:extLst>
          </p:cNvPr>
          <p:cNvSpPr txBox="1"/>
          <p:nvPr/>
        </p:nvSpPr>
        <p:spPr>
          <a:xfrm>
            <a:off x="2713588" y="5758953"/>
            <a:ext cx="99899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it-IT" sz="1400" dirty="0">
                <a:solidFill>
                  <a:schemeClr val="bg2">
                    <a:lumMod val="25000"/>
                  </a:schemeClr>
                </a:solidFill>
                <a:latin typeface="Rubik" pitchFamily="2" charset="-79"/>
                <a:cs typeface="Rubik" pitchFamily="2" charset="-79"/>
              </a:rPr>
              <a:t>Milan PoP</a:t>
            </a:r>
            <a:endParaRPr kumimoji="0" lang="en-IT" sz="14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25000"/>
                </a:schemeClr>
              </a:solidFill>
              <a:effectLst/>
              <a:uLnTx/>
              <a:uFillTx/>
              <a:latin typeface="Rubik" pitchFamily="2" charset="-79"/>
              <a:ea typeface="+mn-ea"/>
              <a:cs typeface="Rubik" pitchFamily="2" charset="-79"/>
            </a:endParaRPr>
          </a:p>
        </p:txBody>
      </p:sp>
      <p:sp>
        <p:nvSpPr>
          <p:cNvPr id="32" name="TextBox 131">
            <a:extLst>
              <a:ext uri="{FF2B5EF4-FFF2-40B4-BE49-F238E27FC236}">
                <a16:creationId xmlns:a16="http://schemas.microsoft.com/office/drawing/2014/main" id="{2724C48B-1AE6-2006-64F5-24A3CEA06638}"/>
              </a:ext>
            </a:extLst>
          </p:cNvPr>
          <p:cNvSpPr txBox="1"/>
          <p:nvPr/>
        </p:nvSpPr>
        <p:spPr>
          <a:xfrm>
            <a:off x="806231" y="2261308"/>
            <a:ext cx="94288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IT" sz="14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  <a:latin typeface="Rubik" pitchFamily="2" charset="-79"/>
                <a:ea typeface="+mn-ea"/>
                <a:cs typeface="Rubik" pitchFamily="2" charset="-79"/>
              </a:rPr>
              <a:t>Geneva</a:t>
            </a:r>
            <a:b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  <a:latin typeface="Rubik" pitchFamily="2" charset="-79"/>
                <a:ea typeface="+mn-ea"/>
                <a:cs typeface="Rubik" pitchFamily="2" charset="-79"/>
              </a:rPr>
            </a:br>
            <a:r>
              <a:rPr kumimoji="0" lang="en-IT" sz="14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  <a:latin typeface="Rubik" pitchFamily="2" charset="-79"/>
                <a:ea typeface="+mn-ea"/>
                <a:cs typeface="Rubik" pitchFamily="2" charset="-79"/>
              </a:rPr>
              <a:t>CERN DC</a:t>
            </a:r>
          </a:p>
        </p:txBody>
      </p: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DA9B4DF6-F248-699A-1C8F-47F32D508635}"/>
              </a:ext>
            </a:extLst>
          </p:cNvPr>
          <p:cNvCxnSpPr>
            <a:cxnSpLocks/>
          </p:cNvCxnSpPr>
          <p:nvPr/>
        </p:nvCxnSpPr>
        <p:spPr>
          <a:xfrm flipH="1">
            <a:off x="1163920" y="3107979"/>
            <a:ext cx="1" cy="401513"/>
          </a:xfrm>
          <a:prstGeom prst="line">
            <a:avLst/>
          </a:prstGeom>
          <a:ln w="19050"/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17BCF837-A986-F310-6B80-ED3C0AA47A98}"/>
              </a:ext>
            </a:extLst>
          </p:cNvPr>
          <p:cNvCxnSpPr>
            <a:cxnSpLocks/>
          </p:cNvCxnSpPr>
          <p:nvPr/>
        </p:nvCxnSpPr>
        <p:spPr>
          <a:xfrm>
            <a:off x="1225570" y="3107979"/>
            <a:ext cx="0" cy="394865"/>
          </a:xfrm>
          <a:prstGeom prst="line">
            <a:avLst/>
          </a:prstGeom>
          <a:ln w="19050"/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105CA4E4-1268-8667-D9E6-2F812E725B6D}"/>
              </a:ext>
            </a:extLst>
          </p:cNvPr>
          <p:cNvCxnSpPr>
            <a:cxnSpLocks/>
          </p:cNvCxnSpPr>
          <p:nvPr/>
        </p:nvCxnSpPr>
        <p:spPr>
          <a:xfrm>
            <a:off x="1287220" y="3107978"/>
            <a:ext cx="0" cy="394866"/>
          </a:xfrm>
          <a:prstGeom prst="line">
            <a:avLst/>
          </a:prstGeom>
          <a:ln w="19050"/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44AB8847-10EE-15E1-B1C4-E5DC890E216C}"/>
              </a:ext>
            </a:extLst>
          </p:cNvPr>
          <p:cNvCxnSpPr>
            <a:cxnSpLocks/>
          </p:cNvCxnSpPr>
          <p:nvPr/>
        </p:nvCxnSpPr>
        <p:spPr>
          <a:xfrm>
            <a:off x="1348871" y="3107978"/>
            <a:ext cx="0" cy="401514"/>
          </a:xfrm>
          <a:prstGeom prst="line">
            <a:avLst/>
          </a:prstGeom>
          <a:ln w="19050"/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pic>
        <p:nvPicPr>
          <p:cNvPr id="37" name="Picture 36">
            <a:extLst>
              <a:ext uri="{FF2B5EF4-FFF2-40B4-BE49-F238E27FC236}">
                <a16:creationId xmlns:a16="http://schemas.microsoft.com/office/drawing/2014/main" id="{230E2A3F-00B1-0367-38C1-FD942BDDD98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5702" y="2850938"/>
            <a:ext cx="483459" cy="279756"/>
          </a:xfrm>
          <a:prstGeom prst="rect">
            <a:avLst/>
          </a:prstGeom>
        </p:spPr>
      </p:pic>
      <p:pic>
        <p:nvPicPr>
          <p:cNvPr id="38" name="Immagine 35">
            <a:extLst>
              <a:ext uri="{FF2B5EF4-FFF2-40B4-BE49-F238E27FC236}">
                <a16:creationId xmlns:a16="http://schemas.microsoft.com/office/drawing/2014/main" id="{DCE2E492-A85D-B04B-5436-A8A41E07BE0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455" y="3304800"/>
            <a:ext cx="1349194" cy="342109"/>
          </a:xfrm>
          <a:prstGeom prst="rect">
            <a:avLst/>
          </a:prstGeom>
        </p:spPr>
      </p:pic>
      <p:pic>
        <p:nvPicPr>
          <p:cNvPr id="39" name="Picture 38" descr="ROADM.emf">
            <a:extLst>
              <a:ext uri="{FF2B5EF4-FFF2-40B4-BE49-F238E27FC236}">
                <a16:creationId xmlns:a16="http://schemas.microsoft.com/office/drawing/2014/main" id="{219A7E14-F8C3-8DA4-C865-EF1D6FA9A837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3987" y="5288712"/>
            <a:ext cx="232158" cy="347289"/>
          </a:xfrm>
          <a:prstGeom prst="rect">
            <a:avLst/>
          </a:prstGeom>
        </p:spPr>
      </p:pic>
      <p:pic>
        <p:nvPicPr>
          <p:cNvPr id="40" name="Picture 39" descr="DTN-M_2.emf">
            <a:extLst>
              <a:ext uri="{FF2B5EF4-FFF2-40B4-BE49-F238E27FC236}">
                <a16:creationId xmlns:a16="http://schemas.microsoft.com/office/drawing/2014/main" id="{9836D39F-BD60-940E-8776-CE851A650C31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9839" y="4767893"/>
            <a:ext cx="418133" cy="337456"/>
          </a:xfrm>
          <a:prstGeom prst="rect">
            <a:avLst/>
          </a:prstGeom>
        </p:spPr>
      </p:pic>
      <p:sp>
        <p:nvSpPr>
          <p:cNvPr id="41" name="Flowchart: Manual Operation 85">
            <a:extLst>
              <a:ext uri="{FF2B5EF4-FFF2-40B4-BE49-F238E27FC236}">
                <a16:creationId xmlns:a16="http://schemas.microsoft.com/office/drawing/2014/main" id="{99F392C9-14E7-2FA3-107D-E33C64BCFBA7}"/>
              </a:ext>
            </a:extLst>
          </p:cNvPr>
          <p:cNvSpPr/>
          <p:nvPr/>
        </p:nvSpPr>
        <p:spPr>
          <a:xfrm>
            <a:off x="923328" y="4202617"/>
            <a:ext cx="752291" cy="160253"/>
          </a:xfrm>
          <a:prstGeom prst="flowChartManualOperation">
            <a:avLst/>
          </a:prstGeom>
          <a:solidFill>
            <a:srgbClr val="87A1D3"/>
          </a:solidFill>
          <a:ln w="31750" cap="flat" cmpd="sng" algn="ctr">
            <a:solidFill>
              <a:srgbClr val="3763AF"/>
            </a:solidFill>
            <a:prstDash val="solid"/>
          </a:ln>
          <a:effectLst/>
        </p:spPr>
        <p:txBody>
          <a:bodyPr rot="0" spcFirstLastPara="0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600" b="0" i="0" u="none" strike="noStrike" kern="0" cap="none" spc="0" normalizeH="0" baseline="0" noProof="0" dirty="0">
              <a:ln>
                <a:noFill/>
              </a:ln>
              <a:solidFill>
                <a:schemeClr val="bg2">
                  <a:lumMod val="25000"/>
                </a:schemeClr>
              </a:solidFill>
              <a:effectLst/>
              <a:uLnTx/>
              <a:uFillTx/>
              <a:latin typeface="Rubik" pitchFamily="2" charset="-79"/>
              <a:ea typeface="+mn-ea"/>
              <a:cs typeface="Rubik" pitchFamily="2" charset="-79"/>
            </a:endParaRPr>
          </a:p>
        </p:txBody>
      </p:sp>
      <p:sp>
        <p:nvSpPr>
          <p:cNvPr id="42" name="Flowchart: Manual Operation 86">
            <a:extLst>
              <a:ext uri="{FF2B5EF4-FFF2-40B4-BE49-F238E27FC236}">
                <a16:creationId xmlns:a16="http://schemas.microsoft.com/office/drawing/2014/main" id="{BACD746F-BD56-4ABB-33B9-12CA148DEE57}"/>
              </a:ext>
            </a:extLst>
          </p:cNvPr>
          <p:cNvSpPr/>
          <p:nvPr/>
        </p:nvSpPr>
        <p:spPr>
          <a:xfrm>
            <a:off x="1336569" y="4228556"/>
            <a:ext cx="266813" cy="80247"/>
          </a:xfrm>
          <a:prstGeom prst="flowChartManualOperation">
            <a:avLst/>
          </a:prstGeom>
          <a:solidFill>
            <a:srgbClr val="3763AF"/>
          </a:solidFill>
          <a:ln w="31750" cap="flat" cmpd="sng" algn="ctr">
            <a:noFill/>
            <a:prstDash val="solid"/>
          </a:ln>
          <a:effectLst/>
        </p:spPr>
        <p:txBody>
          <a:bodyPr rot="0" spcFirstLastPara="0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600" b="0" i="0" u="none" strike="noStrike" kern="0" cap="none" spc="0" normalizeH="0" baseline="0" noProof="0" dirty="0">
              <a:ln>
                <a:noFill/>
              </a:ln>
              <a:solidFill>
                <a:schemeClr val="bg2">
                  <a:lumMod val="25000"/>
                </a:schemeClr>
              </a:solidFill>
              <a:effectLst/>
              <a:uLnTx/>
              <a:uFillTx/>
              <a:latin typeface="Rubik" pitchFamily="2" charset="-79"/>
              <a:ea typeface="+mn-ea"/>
              <a:cs typeface="Rubik" pitchFamily="2" charset="-79"/>
            </a:endParaRPr>
          </a:p>
        </p:txBody>
      </p:sp>
      <p:sp>
        <p:nvSpPr>
          <p:cNvPr id="43" name="Flowchart: Manual Operation 87">
            <a:extLst>
              <a:ext uri="{FF2B5EF4-FFF2-40B4-BE49-F238E27FC236}">
                <a16:creationId xmlns:a16="http://schemas.microsoft.com/office/drawing/2014/main" id="{9D6E1F34-2B04-783D-68F5-A69BF8198BC5}"/>
              </a:ext>
            </a:extLst>
          </p:cNvPr>
          <p:cNvSpPr/>
          <p:nvPr/>
        </p:nvSpPr>
        <p:spPr>
          <a:xfrm>
            <a:off x="1001938" y="4243539"/>
            <a:ext cx="266813" cy="80247"/>
          </a:xfrm>
          <a:prstGeom prst="flowChartManualOperation">
            <a:avLst/>
          </a:prstGeom>
          <a:solidFill>
            <a:srgbClr val="3763AF"/>
          </a:solidFill>
          <a:ln w="31750" cap="flat" cmpd="sng" algn="ctr">
            <a:noFill/>
            <a:prstDash val="solid"/>
          </a:ln>
          <a:effectLst/>
        </p:spPr>
        <p:txBody>
          <a:bodyPr rot="0" spcFirstLastPara="0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600" b="0" i="0" u="none" strike="noStrike" kern="0" cap="none" spc="0" normalizeH="0" baseline="0" noProof="0" dirty="0">
              <a:ln>
                <a:noFill/>
              </a:ln>
              <a:solidFill>
                <a:schemeClr val="bg2">
                  <a:lumMod val="25000"/>
                </a:schemeClr>
              </a:solidFill>
              <a:effectLst/>
              <a:uLnTx/>
              <a:uFillTx/>
              <a:latin typeface="Rubik" pitchFamily="2" charset="-79"/>
              <a:ea typeface="+mn-ea"/>
              <a:cs typeface="Rubik" pitchFamily="2" charset="-79"/>
            </a:endParaRPr>
          </a:p>
        </p:txBody>
      </p:sp>
      <p:sp>
        <p:nvSpPr>
          <p:cNvPr id="44" name="Flowchart: Manual Operation 90">
            <a:extLst>
              <a:ext uri="{FF2B5EF4-FFF2-40B4-BE49-F238E27FC236}">
                <a16:creationId xmlns:a16="http://schemas.microsoft.com/office/drawing/2014/main" id="{056CB92C-DD89-441E-10C6-A535A7A92423}"/>
              </a:ext>
            </a:extLst>
          </p:cNvPr>
          <p:cNvSpPr/>
          <p:nvPr/>
        </p:nvSpPr>
        <p:spPr>
          <a:xfrm>
            <a:off x="1057593" y="4407553"/>
            <a:ext cx="481629" cy="80247"/>
          </a:xfrm>
          <a:prstGeom prst="flowChartManualOperation">
            <a:avLst/>
          </a:prstGeom>
          <a:solidFill>
            <a:srgbClr val="3763AF"/>
          </a:solidFill>
          <a:ln w="31750" cap="flat" cmpd="sng" algn="ctr">
            <a:noFill/>
            <a:prstDash val="solid"/>
          </a:ln>
          <a:effectLst/>
        </p:spPr>
        <p:txBody>
          <a:bodyPr rot="0" spcFirstLastPara="0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600" b="0" i="0" u="none" strike="noStrike" kern="0" cap="none" spc="0" normalizeH="0" baseline="0" noProof="0" dirty="0">
              <a:ln>
                <a:noFill/>
              </a:ln>
              <a:solidFill>
                <a:schemeClr val="bg2">
                  <a:lumMod val="25000"/>
                </a:schemeClr>
              </a:solidFill>
              <a:effectLst/>
              <a:uLnTx/>
              <a:uFillTx/>
              <a:latin typeface="Rubik" pitchFamily="2" charset="-79"/>
              <a:ea typeface="+mn-ea"/>
              <a:cs typeface="Rubik" pitchFamily="2" charset="-79"/>
            </a:endParaRPr>
          </a:p>
        </p:txBody>
      </p:sp>
      <p:pic>
        <p:nvPicPr>
          <p:cNvPr id="45" name="Picture 44" descr="DTN-M_2.emf">
            <a:extLst>
              <a:ext uri="{FF2B5EF4-FFF2-40B4-BE49-F238E27FC236}">
                <a16:creationId xmlns:a16="http://schemas.microsoft.com/office/drawing/2014/main" id="{37280616-DA9C-1B21-02CB-C33CB33476C2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979" y="5791889"/>
            <a:ext cx="418133" cy="337456"/>
          </a:xfrm>
          <a:prstGeom prst="rect">
            <a:avLst/>
          </a:prstGeom>
        </p:spPr>
      </p:pic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BC3506F9-71C6-D9C7-BF38-3A726626F918}"/>
              </a:ext>
            </a:extLst>
          </p:cNvPr>
          <p:cNvCxnSpPr/>
          <p:nvPr/>
        </p:nvCxnSpPr>
        <p:spPr>
          <a:xfrm rot="5400000">
            <a:off x="5272465" y="4330176"/>
            <a:ext cx="121516" cy="0"/>
          </a:xfrm>
          <a:prstGeom prst="line">
            <a:avLst/>
          </a:prstGeom>
          <a:noFill/>
          <a:ln w="28575" cap="flat" cmpd="sng" algn="ctr">
            <a:solidFill>
              <a:srgbClr val="F09F0E"/>
            </a:solidFill>
            <a:prstDash val="solid"/>
            <a:miter lim="800000"/>
          </a:ln>
          <a:effectLst/>
        </p:spPr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6B9D8108-3738-C9F1-BB7E-7D3DE776401E}"/>
              </a:ext>
            </a:extLst>
          </p:cNvPr>
          <p:cNvCxnSpPr/>
          <p:nvPr/>
        </p:nvCxnSpPr>
        <p:spPr>
          <a:xfrm rot="5400000">
            <a:off x="4939751" y="4340660"/>
            <a:ext cx="154933" cy="0"/>
          </a:xfrm>
          <a:prstGeom prst="line">
            <a:avLst/>
          </a:prstGeom>
          <a:noFill/>
          <a:ln w="28575" cap="flat" cmpd="sng" algn="ctr">
            <a:solidFill>
              <a:srgbClr val="F09F0E"/>
            </a:solidFill>
            <a:prstDash val="solid"/>
            <a:miter lim="800000"/>
          </a:ln>
          <a:effectLst/>
        </p:spPr>
      </p:cxnSp>
      <p:sp>
        <p:nvSpPr>
          <p:cNvPr id="48" name="Rectangle 47">
            <a:extLst>
              <a:ext uri="{FF2B5EF4-FFF2-40B4-BE49-F238E27FC236}">
                <a16:creationId xmlns:a16="http://schemas.microsoft.com/office/drawing/2014/main" id="{85A2853A-0281-A274-94FC-888D542F4810}"/>
              </a:ext>
            </a:extLst>
          </p:cNvPr>
          <p:cNvSpPr/>
          <p:nvPr/>
        </p:nvSpPr>
        <p:spPr>
          <a:xfrm rot="10800000">
            <a:off x="4790192" y="4139414"/>
            <a:ext cx="782268" cy="352896"/>
          </a:xfrm>
          <a:prstGeom prst="rect">
            <a:avLst/>
          </a:prstGeom>
          <a:noFill/>
          <a:ln w="9525" cap="flat" cmpd="sng" algn="ctr">
            <a:noFill/>
            <a:prstDash val="sysDash"/>
            <a:miter lim="800000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6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25000"/>
                </a:schemeClr>
              </a:solidFill>
              <a:effectLst/>
              <a:uLnTx/>
              <a:uFillTx/>
              <a:latin typeface="Rubik" pitchFamily="2" charset="-79"/>
              <a:ea typeface="+mn-ea"/>
              <a:cs typeface="Rubik" pitchFamily="2" charset="-79"/>
            </a:endParaRPr>
          </a:p>
        </p:txBody>
      </p:sp>
      <p:sp>
        <p:nvSpPr>
          <p:cNvPr id="49" name="CasellaDiTesto 111">
            <a:extLst>
              <a:ext uri="{FF2B5EF4-FFF2-40B4-BE49-F238E27FC236}">
                <a16:creationId xmlns:a16="http://schemas.microsoft.com/office/drawing/2014/main" id="{EFD2F6B5-8795-7349-27C4-320CF179F6B1}"/>
              </a:ext>
            </a:extLst>
          </p:cNvPr>
          <p:cNvSpPr txBox="1"/>
          <p:nvPr/>
        </p:nvSpPr>
        <p:spPr>
          <a:xfrm>
            <a:off x="4105957" y="4231844"/>
            <a:ext cx="80022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050" b="0" i="0" u="none" strike="noStrike" kern="1200" cap="none" spc="0" normalizeH="0" baseline="0" noProof="0" dirty="0" err="1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  <a:latin typeface="Rubik" pitchFamily="2" charset="-79"/>
                <a:ea typeface="+mn-ea"/>
                <a:cs typeface="Rubik" pitchFamily="2" charset="-79"/>
              </a:rPr>
              <a:t>Add</a:t>
            </a:r>
            <a:r>
              <a:rPr kumimoji="0" lang="it-IT" sz="105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  <a:latin typeface="Rubik" pitchFamily="2" charset="-79"/>
                <a:ea typeface="+mn-ea"/>
                <a:cs typeface="Rubik" pitchFamily="2" charset="-79"/>
              </a:rPr>
              <a:t>/Drop</a:t>
            </a:r>
          </a:p>
        </p:txBody>
      </p:sp>
      <p:sp>
        <p:nvSpPr>
          <p:cNvPr id="50" name="CasellaDiTesto 23">
            <a:extLst>
              <a:ext uri="{FF2B5EF4-FFF2-40B4-BE49-F238E27FC236}">
                <a16:creationId xmlns:a16="http://schemas.microsoft.com/office/drawing/2014/main" id="{29864500-5564-C42C-7818-F87312636F62}"/>
              </a:ext>
            </a:extLst>
          </p:cNvPr>
          <p:cNvSpPr txBox="1"/>
          <p:nvPr/>
        </p:nvSpPr>
        <p:spPr>
          <a:xfrm rot="5400000">
            <a:off x="4805482" y="4796570"/>
            <a:ext cx="222863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  <a:latin typeface="Rubik" pitchFamily="2" charset="-79"/>
                <a:ea typeface="+mn-ea"/>
                <a:cs typeface="Rubik" pitchFamily="2" charset="-79"/>
              </a:rPr>
              <a:t>GARR </a:t>
            </a:r>
            <a:b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  <a:latin typeface="Rubik" pitchFamily="2" charset="-79"/>
                <a:ea typeface="+mn-ea"/>
                <a:cs typeface="Rubik" pitchFamily="2" charset="-79"/>
              </a:rPr>
            </a:b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  <a:latin typeface="Rubik" pitchFamily="2" charset="-79"/>
                <a:ea typeface="+mn-ea"/>
                <a:cs typeface="Rubik" pitchFamily="2" charset="-79"/>
              </a:rPr>
              <a:t>Open Line System</a:t>
            </a:r>
          </a:p>
        </p:txBody>
      </p:sp>
      <p:sp>
        <p:nvSpPr>
          <p:cNvPr id="51" name="CasellaDiTesto 109">
            <a:extLst>
              <a:ext uri="{FF2B5EF4-FFF2-40B4-BE49-F238E27FC236}">
                <a16:creationId xmlns:a16="http://schemas.microsoft.com/office/drawing/2014/main" id="{E4766624-4039-5E42-B8A7-D7ABC19BEE03}"/>
              </a:ext>
            </a:extLst>
          </p:cNvPr>
          <p:cNvSpPr txBox="1"/>
          <p:nvPr/>
        </p:nvSpPr>
        <p:spPr>
          <a:xfrm>
            <a:off x="4215779" y="4804264"/>
            <a:ext cx="654345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05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  <a:latin typeface="Rubik" pitchFamily="2" charset="-79"/>
                <a:ea typeface="+mn-ea"/>
                <a:cs typeface="Rubik" pitchFamily="2" charset="-79"/>
              </a:rPr>
              <a:t>ROADM</a:t>
            </a:r>
            <a:endParaRPr kumimoji="0" lang="it-IT" sz="14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25000"/>
                </a:schemeClr>
              </a:solidFill>
              <a:effectLst/>
              <a:uLnTx/>
              <a:uFillTx/>
              <a:latin typeface="Rubik" pitchFamily="2" charset="-79"/>
              <a:ea typeface="+mn-ea"/>
              <a:cs typeface="Rubik" pitchFamily="2" charset="-79"/>
            </a:endParaRPr>
          </a:p>
        </p:txBody>
      </p:sp>
      <p:sp>
        <p:nvSpPr>
          <p:cNvPr id="52" name="CasellaDiTesto 110">
            <a:extLst>
              <a:ext uri="{FF2B5EF4-FFF2-40B4-BE49-F238E27FC236}">
                <a16:creationId xmlns:a16="http://schemas.microsoft.com/office/drawing/2014/main" id="{A0EF77A4-0486-BE0F-4045-E20C0391CBBB}"/>
              </a:ext>
            </a:extLst>
          </p:cNvPr>
          <p:cNvSpPr txBox="1"/>
          <p:nvPr/>
        </p:nvSpPr>
        <p:spPr>
          <a:xfrm>
            <a:off x="4215778" y="5330124"/>
            <a:ext cx="654346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it-IT" sz="1050" dirty="0">
                <a:solidFill>
                  <a:schemeClr val="bg2">
                    <a:lumMod val="25000"/>
                  </a:schemeClr>
                </a:solidFill>
                <a:latin typeface="Rubik" pitchFamily="2" charset="-79"/>
                <a:cs typeface="Rubik" pitchFamily="2" charset="-79"/>
              </a:rPr>
              <a:t>3</a:t>
            </a:r>
            <a:r>
              <a:rPr kumimoji="0" lang="it-IT" sz="105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  <a:latin typeface="Rubik" pitchFamily="2" charset="-79"/>
                <a:ea typeface="+mn-ea"/>
                <a:cs typeface="Rubik" pitchFamily="2" charset="-79"/>
              </a:rPr>
              <a:t>x AMP</a:t>
            </a:r>
          </a:p>
        </p:txBody>
      </p:sp>
      <p:pic>
        <p:nvPicPr>
          <p:cNvPr id="53" name="Picture 52" descr="ROADM.emf">
            <a:extLst>
              <a:ext uri="{FF2B5EF4-FFF2-40B4-BE49-F238E27FC236}">
                <a16:creationId xmlns:a16="http://schemas.microsoft.com/office/drawing/2014/main" id="{74AABEAB-A2F7-8C05-2959-7BFAFA08F185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6717" y="5255776"/>
            <a:ext cx="232158" cy="347289"/>
          </a:xfrm>
          <a:prstGeom prst="rect">
            <a:avLst/>
          </a:prstGeom>
        </p:spPr>
      </p:pic>
      <p:pic>
        <p:nvPicPr>
          <p:cNvPr id="54" name="Picture 53" descr="DTN-M_2.emf">
            <a:extLst>
              <a:ext uri="{FF2B5EF4-FFF2-40B4-BE49-F238E27FC236}">
                <a16:creationId xmlns:a16="http://schemas.microsoft.com/office/drawing/2014/main" id="{9FAD8256-9ABB-8404-74BC-B19EB1771E77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62569" y="4734957"/>
            <a:ext cx="418133" cy="337456"/>
          </a:xfrm>
          <a:prstGeom prst="rect">
            <a:avLst/>
          </a:prstGeom>
        </p:spPr>
      </p:pic>
      <p:sp>
        <p:nvSpPr>
          <p:cNvPr id="55" name="Flowchart: Manual Operation 133">
            <a:extLst>
              <a:ext uri="{FF2B5EF4-FFF2-40B4-BE49-F238E27FC236}">
                <a16:creationId xmlns:a16="http://schemas.microsoft.com/office/drawing/2014/main" id="{5EBF5DFB-AD27-9C13-9CE5-FDD1B545E09C}"/>
              </a:ext>
            </a:extLst>
          </p:cNvPr>
          <p:cNvSpPr/>
          <p:nvPr/>
        </p:nvSpPr>
        <p:spPr>
          <a:xfrm>
            <a:off x="4796058" y="4169681"/>
            <a:ext cx="752291" cy="160253"/>
          </a:xfrm>
          <a:prstGeom prst="flowChartManualOperation">
            <a:avLst/>
          </a:prstGeom>
          <a:solidFill>
            <a:srgbClr val="87A1D3"/>
          </a:solidFill>
          <a:ln w="31750" cap="flat" cmpd="sng" algn="ctr">
            <a:solidFill>
              <a:srgbClr val="3763AF"/>
            </a:solidFill>
            <a:prstDash val="solid"/>
          </a:ln>
          <a:effectLst/>
        </p:spPr>
        <p:txBody>
          <a:bodyPr rot="0" spcFirstLastPara="0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600" b="0" i="0" u="none" strike="noStrike" kern="0" cap="none" spc="0" normalizeH="0" baseline="0" noProof="0" dirty="0">
              <a:ln>
                <a:noFill/>
              </a:ln>
              <a:solidFill>
                <a:schemeClr val="bg2">
                  <a:lumMod val="25000"/>
                </a:schemeClr>
              </a:solidFill>
              <a:effectLst/>
              <a:uLnTx/>
              <a:uFillTx/>
              <a:latin typeface="Rubik" pitchFamily="2" charset="-79"/>
              <a:ea typeface="+mn-ea"/>
              <a:cs typeface="Rubik" pitchFamily="2" charset="-79"/>
            </a:endParaRPr>
          </a:p>
        </p:txBody>
      </p:sp>
      <p:sp>
        <p:nvSpPr>
          <p:cNvPr id="56" name="Flowchart: Manual Operation 134">
            <a:extLst>
              <a:ext uri="{FF2B5EF4-FFF2-40B4-BE49-F238E27FC236}">
                <a16:creationId xmlns:a16="http://schemas.microsoft.com/office/drawing/2014/main" id="{7CA26C4B-4CF8-8D2F-8868-27E00EB40845}"/>
              </a:ext>
            </a:extLst>
          </p:cNvPr>
          <p:cNvSpPr/>
          <p:nvPr/>
        </p:nvSpPr>
        <p:spPr>
          <a:xfrm>
            <a:off x="5209299" y="4195620"/>
            <a:ext cx="266813" cy="80247"/>
          </a:xfrm>
          <a:prstGeom prst="flowChartManualOperation">
            <a:avLst/>
          </a:prstGeom>
          <a:solidFill>
            <a:srgbClr val="3763AF"/>
          </a:solidFill>
          <a:ln w="31750" cap="flat" cmpd="sng" algn="ctr">
            <a:noFill/>
            <a:prstDash val="solid"/>
          </a:ln>
          <a:effectLst/>
        </p:spPr>
        <p:txBody>
          <a:bodyPr rot="0" spcFirstLastPara="0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600" b="0" i="0" u="none" strike="noStrike" kern="0" cap="none" spc="0" normalizeH="0" baseline="0" noProof="0" dirty="0">
              <a:ln>
                <a:noFill/>
              </a:ln>
              <a:solidFill>
                <a:schemeClr val="bg2">
                  <a:lumMod val="25000"/>
                </a:schemeClr>
              </a:solidFill>
              <a:effectLst/>
              <a:uLnTx/>
              <a:uFillTx/>
              <a:latin typeface="Rubik" pitchFamily="2" charset="-79"/>
              <a:ea typeface="+mn-ea"/>
              <a:cs typeface="Rubik" pitchFamily="2" charset="-79"/>
            </a:endParaRPr>
          </a:p>
        </p:txBody>
      </p:sp>
      <p:sp>
        <p:nvSpPr>
          <p:cNvPr id="57" name="Flowchart: Manual Operation 135">
            <a:extLst>
              <a:ext uri="{FF2B5EF4-FFF2-40B4-BE49-F238E27FC236}">
                <a16:creationId xmlns:a16="http://schemas.microsoft.com/office/drawing/2014/main" id="{5FC12F68-CC67-F8CF-D77A-1EB4315BFE7F}"/>
              </a:ext>
            </a:extLst>
          </p:cNvPr>
          <p:cNvSpPr/>
          <p:nvPr/>
        </p:nvSpPr>
        <p:spPr>
          <a:xfrm>
            <a:off x="4874668" y="4201811"/>
            <a:ext cx="266813" cy="80247"/>
          </a:xfrm>
          <a:prstGeom prst="flowChartManualOperation">
            <a:avLst/>
          </a:prstGeom>
          <a:solidFill>
            <a:srgbClr val="3763AF"/>
          </a:solidFill>
          <a:ln w="31750" cap="flat" cmpd="sng" algn="ctr">
            <a:noFill/>
            <a:prstDash val="solid"/>
          </a:ln>
          <a:effectLst/>
        </p:spPr>
        <p:txBody>
          <a:bodyPr rot="0" spcFirstLastPara="0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600" b="0" i="0" u="none" strike="noStrike" kern="0" cap="none" spc="0" normalizeH="0" baseline="0" noProof="0" dirty="0">
              <a:ln>
                <a:noFill/>
              </a:ln>
              <a:solidFill>
                <a:schemeClr val="bg2">
                  <a:lumMod val="25000"/>
                </a:schemeClr>
              </a:solidFill>
              <a:effectLst/>
              <a:uLnTx/>
              <a:uFillTx/>
              <a:latin typeface="Rubik" pitchFamily="2" charset="-79"/>
              <a:ea typeface="+mn-ea"/>
              <a:cs typeface="Rubik" pitchFamily="2" charset="-79"/>
            </a:endParaRPr>
          </a:p>
        </p:txBody>
      </p:sp>
      <p:sp>
        <p:nvSpPr>
          <p:cNvPr id="58" name="Flowchart: Manual Operation 136">
            <a:extLst>
              <a:ext uri="{FF2B5EF4-FFF2-40B4-BE49-F238E27FC236}">
                <a16:creationId xmlns:a16="http://schemas.microsoft.com/office/drawing/2014/main" id="{ACEAFED7-8BF6-94A0-A85E-A588CFB85079}"/>
              </a:ext>
            </a:extLst>
          </p:cNvPr>
          <p:cNvSpPr/>
          <p:nvPr/>
        </p:nvSpPr>
        <p:spPr>
          <a:xfrm>
            <a:off x="4930323" y="4374617"/>
            <a:ext cx="481629" cy="80247"/>
          </a:xfrm>
          <a:prstGeom prst="flowChartManualOperation">
            <a:avLst/>
          </a:prstGeom>
          <a:solidFill>
            <a:srgbClr val="3763AF"/>
          </a:solidFill>
          <a:ln w="31750" cap="flat" cmpd="sng" algn="ctr">
            <a:noFill/>
            <a:prstDash val="solid"/>
          </a:ln>
          <a:effectLst/>
        </p:spPr>
        <p:txBody>
          <a:bodyPr rot="0" spcFirstLastPara="0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600" b="0" i="0" u="none" strike="noStrike" kern="0" cap="none" spc="0" normalizeH="0" baseline="0" noProof="0" dirty="0">
              <a:ln>
                <a:noFill/>
              </a:ln>
              <a:solidFill>
                <a:schemeClr val="bg2">
                  <a:lumMod val="25000"/>
                </a:schemeClr>
              </a:solidFill>
              <a:effectLst/>
              <a:uLnTx/>
              <a:uFillTx/>
              <a:latin typeface="Rubik" pitchFamily="2" charset="-79"/>
              <a:ea typeface="+mn-ea"/>
              <a:cs typeface="Rubik" pitchFamily="2" charset="-79"/>
            </a:endParaRPr>
          </a:p>
        </p:txBody>
      </p:sp>
      <p:pic>
        <p:nvPicPr>
          <p:cNvPr id="59" name="Picture 58" descr="DTN-M_2.emf">
            <a:extLst>
              <a:ext uri="{FF2B5EF4-FFF2-40B4-BE49-F238E27FC236}">
                <a16:creationId xmlns:a16="http://schemas.microsoft.com/office/drawing/2014/main" id="{E71375CB-6E83-DB6A-62B4-6E60A1428CD8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9709" y="5758953"/>
            <a:ext cx="418133" cy="337456"/>
          </a:xfrm>
          <a:prstGeom prst="rect">
            <a:avLst/>
          </a:prstGeom>
        </p:spPr>
      </p:pic>
      <p:pic>
        <p:nvPicPr>
          <p:cNvPr id="60" name="Picture 59" descr="C:\Users\ecoffey\AppData\Local\Temp\Rar$DRa0.410\30025_Device_fibre_channel_disk_subsystem_default_256.png">
            <a:extLst>
              <a:ext uri="{FF2B5EF4-FFF2-40B4-BE49-F238E27FC236}">
                <a16:creationId xmlns:a16="http://schemas.microsoft.com/office/drawing/2014/main" id="{A997A044-33B4-D018-F95C-E14FCA8E46D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77115" y="2246437"/>
            <a:ext cx="460624" cy="3813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 xmlns:lc="http://schemas.openxmlformats.org/drawingml/2006/lockedCanvas">
                <a:solidFill>
                  <a:srgbClr val="FFFFFF"/>
                </a:solidFill>
              </a14:hiddenFill>
            </a:ext>
          </a:extLst>
        </p:spPr>
      </p:pic>
      <p:pic>
        <p:nvPicPr>
          <p:cNvPr id="61" name="Picture 60" descr="C:\Users\ecoffey\AppData\Local\Temp\Rar$DRa0.410\30025_Device_fibre_channel_disk_subsystem_default_256.png">
            <a:extLst>
              <a:ext uri="{FF2B5EF4-FFF2-40B4-BE49-F238E27FC236}">
                <a16:creationId xmlns:a16="http://schemas.microsoft.com/office/drawing/2014/main" id="{236E9295-E806-D51D-16B4-3B60B980AF6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76227" y="2326492"/>
            <a:ext cx="460623" cy="3813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 xmlns:lc="http://schemas.openxmlformats.org/drawingml/2006/lockedCanvas">
                <a:solidFill>
                  <a:srgbClr val="FFFFFF"/>
                </a:solidFill>
              </a14:hiddenFill>
            </a:ext>
          </a:extLst>
        </p:spPr>
      </p:pic>
      <p:pic>
        <p:nvPicPr>
          <p:cNvPr id="62" name="Picture 61" descr="C:\Users\ecoffey\AppData\Local\Temp\Rar$DRa0.836\30073__Device_server_farms_default_256.png">
            <a:extLst>
              <a:ext uri="{FF2B5EF4-FFF2-40B4-BE49-F238E27FC236}">
                <a16:creationId xmlns:a16="http://schemas.microsoft.com/office/drawing/2014/main" id="{C24F4A4F-10D1-B99B-D9A1-E0720F5AE36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1618" y="2260301"/>
            <a:ext cx="471033" cy="3899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 xmlns:lc="http://schemas.openxmlformats.org/drawingml/2006/lockedCanvas">
                <a:solidFill>
                  <a:srgbClr val="FFFFFF"/>
                </a:solidFill>
              </a14:hiddenFill>
            </a:ext>
          </a:extLst>
        </p:spPr>
      </p:pic>
      <p:pic>
        <p:nvPicPr>
          <p:cNvPr id="63" name="Picture 62" descr="C:\Users\ecoffey\AppData\Local\Temp\Rar$DRa0.836\30073__Device_server_farms_default_256.png">
            <a:extLst>
              <a:ext uri="{FF2B5EF4-FFF2-40B4-BE49-F238E27FC236}">
                <a16:creationId xmlns:a16="http://schemas.microsoft.com/office/drawing/2014/main" id="{CBA04AF8-7E1C-D19F-F152-EC8E04F983F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5044" y="2321079"/>
            <a:ext cx="471030" cy="3899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 xmlns:lc="http://schemas.openxmlformats.org/drawingml/2006/lockedCanvas">
                <a:solidFill>
                  <a:srgbClr val="FFFFFF"/>
                </a:solidFill>
              </a14:hiddenFill>
            </a:ext>
          </a:extLst>
        </p:spPr>
      </p:pic>
      <p:sp>
        <p:nvSpPr>
          <p:cNvPr id="64" name="TextBox 131">
            <a:extLst>
              <a:ext uri="{FF2B5EF4-FFF2-40B4-BE49-F238E27FC236}">
                <a16:creationId xmlns:a16="http://schemas.microsoft.com/office/drawing/2014/main" id="{2F5B4C45-A780-04FB-555F-54808C913DA1}"/>
              </a:ext>
            </a:extLst>
          </p:cNvPr>
          <p:cNvSpPr txBox="1"/>
          <p:nvPr/>
        </p:nvSpPr>
        <p:spPr>
          <a:xfrm>
            <a:off x="4668792" y="2217247"/>
            <a:ext cx="94128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4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  <a:latin typeface="Rubik" pitchFamily="2" charset="-79"/>
                <a:ea typeface="+mn-ea"/>
                <a:cs typeface="Rubik" pitchFamily="2" charset="-79"/>
              </a:rPr>
              <a:t>Bologna</a:t>
            </a:r>
            <a:b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  <a:latin typeface="Rubik" pitchFamily="2" charset="-79"/>
                <a:ea typeface="+mn-ea"/>
                <a:cs typeface="Rubik" pitchFamily="2" charset="-79"/>
              </a:rPr>
            </a:br>
            <a:r>
              <a:rPr kumimoji="0" lang="en-IT" sz="14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  <a:latin typeface="Rubik" pitchFamily="2" charset="-79"/>
                <a:ea typeface="+mn-ea"/>
                <a:cs typeface="Rubik" pitchFamily="2" charset="-79"/>
              </a:rPr>
              <a:t>C</a:t>
            </a:r>
            <a:r>
              <a:rPr kumimoji="0" lang="it-IT" sz="14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  <a:latin typeface="Rubik" pitchFamily="2" charset="-79"/>
                <a:ea typeface="+mn-ea"/>
                <a:cs typeface="Rubik" pitchFamily="2" charset="-79"/>
              </a:rPr>
              <a:t>NAF</a:t>
            </a:r>
            <a:r>
              <a:rPr kumimoji="0" lang="en-IT" sz="14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  <a:latin typeface="Rubik" pitchFamily="2" charset="-79"/>
                <a:ea typeface="+mn-ea"/>
                <a:cs typeface="Rubik" pitchFamily="2" charset="-79"/>
              </a:rPr>
              <a:t> DC</a:t>
            </a:r>
          </a:p>
        </p:txBody>
      </p:sp>
      <p:cxnSp>
        <p:nvCxnSpPr>
          <p:cNvPr id="65" name="Straight Connector 64">
            <a:extLst>
              <a:ext uri="{FF2B5EF4-FFF2-40B4-BE49-F238E27FC236}">
                <a16:creationId xmlns:a16="http://schemas.microsoft.com/office/drawing/2014/main" id="{CC1A0938-9BC0-AF7B-2464-5697259FAF5D}"/>
              </a:ext>
            </a:extLst>
          </p:cNvPr>
          <p:cNvCxnSpPr>
            <a:cxnSpLocks/>
          </p:cNvCxnSpPr>
          <p:nvPr/>
        </p:nvCxnSpPr>
        <p:spPr>
          <a:xfrm flipH="1">
            <a:off x="5025679" y="3063918"/>
            <a:ext cx="1" cy="401513"/>
          </a:xfrm>
          <a:prstGeom prst="line">
            <a:avLst/>
          </a:prstGeom>
          <a:ln w="19050"/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66" name="Straight Connector 65">
            <a:extLst>
              <a:ext uri="{FF2B5EF4-FFF2-40B4-BE49-F238E27FC236}">
                <a16:creationId xmlns:a16="http://schemas.microsoft.com/office/drawing/2014/main" id="{2E6057AB-DD0F-322E-FF25-CBDC00471CD9}"/>
              </a:ext>
            </a:extLst>
          </p:cNvPr>
          <p:cNvCxnSpPr>
            <a:cxnSpLocks/>
          </p:cNvCxnSpPr>
          <p:nvPr/>
        </p:nvCxnSpPr>
        <p:spPr>
          <a:xfrm>
            <a:off x="5087329" y="3063918"/>
            <a:ext cx="0" cy="394865"/>
          </a:xfrm>
          <a:prstGeom prst="line">
            <a:avLst/>
          </a:prstGeom>
          <a:ln w="19050"/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67" name="Straight Connector 66">
            <a:extLst>
              <a:ext uri="{FF2B5EF4-FFF2-40B4-BE49-F238E27FC236}">
                <a16:creationId xmlns:a16="http://schemas.microsoft.com/office/drawing/2014/main" id="{A41B58D9-68EB-FA84-BE55-81F2D21E754D}"/>
              </a:ext>
            </a:extLst>
          </p:cNvPr>
          <p:cNvCxnSpPr>
            <a:cxnSpLocks/>
          </p:cNvCxnSpPr>
          <p:nvPr/>
        </p:nvCxnSpPr>
        <p:spPr>
          <a:xfrm>
            <a:off x="5148979" y="3063917"/>
            <a:ext cx="0" cy="394866"/>
          </a:xfrm>
          <a:prstGeom prst="line">
            <a:avLst/>
          </a:prstGeom>
          <a:ln w="19050"/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68" name="Straight Connector 67">
            <a:extLst>
              <a:ext uri="{FF2B5EF4-FFF2-40B4-BE49-F238E27FC236}">
                <a16:creationId xmlns:a16="http://schemas.microsoft.com/office/drawing/2014/main" id="{6570673C-88D9-F41B-AAF2-AFDF22573416}"/>
              </a:ext>
            </a:extLst>
          </p:cNvPr>
          <p:cNvCxnSpPr>
            <a:cxnSpLocks/>
          </p:cNvCxnSpPr>
          <p:nvPr/>
        </p:nvCxnSpPr>
        <p:spPr>
          <a:xfrm>
            <a:off x="5210630" y="3063917"/>
            <a:ext cx="0" cy="401514"/>
          </a:xfrm>
          <a:prstGeom prst="line">
            <a:avLst/>
          </a:prstGeom>
          <a:ln w="19050"/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pic>
        <p:nvPicPr>
          <p:cNvPr id="69" name="Picture 68">
            <a:extLst>
              <a:ext uri="{FF2B5EF4-FFF2-40B4-BE49-F238E27FC236}">
                <a16:creationId xmlns:a16="http://schemas.microsoft.com/office/drawing/2014/main" id="{74DD735D-B760-7DE9-939B-09A5302FAD0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7461" y="2806877"/>
            <a:ext cx="483459" cy="279756"/>
          </a:xfrm>
          <a:prstGeom prst="rect">
            <a:avLst/>
          </a:prstGeom>
        </p:spPr>
      </p:pic>
      <p:pic>
        <p:nvPicPr>
          <p:cNvPr id="70" name="Immagine 35">
            <a:extLst>
              <a:ext uri="{FF2B5EF4-FFF2-40B4-BE49-F238E27FC236}">
                <a16:creationId xmlns:a16="http://schemas.microsoft.com/office/drawing/2014/main" id="{B1CD2886-A75F-5976-95EC-1E44F7262F4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6540" y="3305185"/>
            <a:ext cx="1349194" cy="342109"/>
          </a:xfrm>
          <a:prstGeom prst="rect">
            <a:avLst/>
          </a:prstGeom>
        </p:spPr>
      </p:pic>
      <p:sp>
        <p:nvSpPr>
          <p:cNvPr id="71" name="CasellaDiTesto 109">
            <a:extLst>
              <a:ext uri="{FF2B5EF4-FFF2-40B4-BE49-F238E27FC236}">
                <a16:creationId xmlns:a16="http://schemas.microsoft.com/office/drawing/2014/main" id="{251457EF-F520-ADD5-3F40-DBE83E2E22F9}"/>
              </a:ext>
            </a:extLst>
          </p:cNvPr>
          <p:cNvSpPr txBox="1"/>
          <p:nvPr/>
        </p:nvSpPr>
        <p:spPr>
          <a:xfrm>
            <a:off x="1855166" y="3367312"/>
            <a:ext cx="436338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05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  <a:latin typeface="Rubik" pitchFamily="2" charset="-79"/>
                <a:ea typeface="+mn-ea"/>
                <a:cs typeface="Rubik" pitchFamily="2" charset="-79"/>
              </a:rPr>
              <a:t>TRX</a:t>
            </a:r>
            <a:endParaRPr kumimoji="0" lang="it-IT" sz="14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25000"/>
                </a:schemeClr>
              </a:solidFill>
              <a:effectLst/>
              <a:uLnTx/>
              <a:uFillTx/>
              <a:latin typeface="Rubik" pitchFamily="2" charset="-79"/>
              <a:ea typeface="+mn-ea"/>
              <a:cs typeface="Rubik" pitchFamily="2" charset="-79"/>
            </a:endParaRPr>
          </a:p>
        </p:txBody>
      </p:sp>
      <p:sp>
        <p:nvSpPr>
          <p:cNvPr id="72" name="CasellaDiTesto 109">
            <a:extLst>
              <a:ext uri="{FF2B5EF4-FFF2-40B4-BE49-F238E27FC236}">
                <a16:creationId xmlns:a16="http://schemas.microsoft.com/office/drawing/2014/main" id="{AC0313A2-1AFC-A86E-659B-709BB5B954AF}"/>
              </a:ext>
            </a:extLst>
          </p:cNvPr>
          <p:cNvSpPr txBox="1"/>
          <p:nvPr/>
        </p:nvSpPr>
        <p:spPr>
          <a:xfrm>
            <a:off x="4184025" y="3375886"/>
            <a:ext cx="436338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05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  <a:latin typeface="Rubik" pitchFamily="2" charset="-79"/>
                <a:ea typeface="+mn-ea"/>
                <a:cs typeface="Rubik" pitchFamily="2" charset="-79"/>
              </a:rPr>
              <a:t>TRX</a:t>
            </a:r>
            <a:endParaRPr kumimoji="0" lang="it-IT" sz="14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25000"/>
                </a:schemeClr>
              </a:solidFill>
              <a:effectLst/>
              <a:uLnTx/>
              <a:uFillTx/>
              <a:latin typeface="Rubik" pitchFamily="2" charset="-79"/>
              <a:ea typeface="+mn-ea"/>
              <a:cs typeface="Rubik" pitchFamily="2" charset="-79"/>
            </a:endParaRPr>
          </a:p>
        </p:txBody>
      </p:sp>
      <p:sp>
        <p:nvSpPr>
          <p:cNvPr id="73" name="CasellaDiTesto 41">
            <a:extLst>
              <a:ext uri="{FF2B5EF4-FFF2-40B4-BE49-F238E27FC236}">
                <a16:creationId xmlns:a16="http://schemas.microsoft.com/office/drawing/2014/main" id="{74C0D499-494D-55D9-F626-B6D1FFAB6E10}"/>
              </a:ext>
            </a:extLst>
          </p:cNvPr>
          <p:cNvSpPr txBox="1"/>
          <p:nvPr/>
        </p:nvSpPr>
        <p:spPr>
          <a:xfrm>
            <a:off x="1438195" y="2973981"/>
            <a:ext cx="492443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7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Nx100 G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7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or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7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Nx400 G</a:t>
            </a:r>
          </a:p>
        </p:txBody>
      </p:sp>
      <p:sp>
        <p:nvSpPr>
          <p:cNvPr id="74" name="CasellaDiTesto 41">
            <a:extLst>
              <a:ext uri="{FF2B5EF4-FFF2-40B4-BE49-F238E27FC236}">
                <a16:creationId xmlns:a16="http://schemas.microsoft.com/office/drawing/2014/main" id="{D0784716-311D-3CC6-0371-A7F90E1DE2EA}"/>
              </a:ext>
            </a:extLst>
          </p:cNvPr>
          <p:cNvSpPr txBox="1"/>
          <p:nvPr/>
        </p:nvSpPr>
        <p:spPr>
          <a:xfrm>
            <a:off x="5251958" y="2989926"/>
            <a:ext cx="492443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7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Nx100 G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7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or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7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Nx400 G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99CA1F5-8C96-4E9C-A2AB-F85446D177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S.Zani</a:t>
            </a:r>
          </a:p>
        </p:txBody>
      </p:sp>
      <p:sp>
        <p:nvSpPr>
          <p:cNvPr id="76" name="Slide Number Placeholder 75">
            <a:extLst>
              <a:ext uri="{FF2B5EF4-FFF2-40B4-BE49-F238E27FC236}">
                <a16:creationId xmlns:a16="http://schemas.microsoft.com/office/drawing/2014/main" id="{870AF0DA-3580-D664-CB13-AC29CD2A8B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7CB18-8D2E-C441-8469-8F1CFAAFA71E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54862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7167AB-7BB9-BE2B-8387-E8A51B190D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9677400" cy="948298"/>
          </a:xfrm>
        </p:spPr>
        <p:txBody>
          <a:bodyPr>
            <a:normAutofit/>
          </a:bodyPr>
          <a:lstStyle/>
          <a:p>
            <a:r>
              <a:rPr lang="en-US" sz="2800" b="1" dirty="0">
                <a:latin typeface="+mn-lt"/>
              </a:rPr>
              <a:t>HW Installed for the experimental DCI CERN-CNAF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F56281A-AB77-AC33-E5C2-9F54941FED06}"/>
              </a:ext>
            </a:extLst>
          </p:cNvPr>
          <p:cNvSpPr txBox="1"/>
          <p:nvPr/>
        </p:nvSpPr>
        <p:spPr>
          <a:xfrm>
            <a:off x="419099" y="1306199"/>
            <a:ext cx="5532250" cy="532453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The transponders installed in test phase  </a:t>
            </a:r>
            <a:r>
              <a:rPr lang="en-US" sz="2000" b="1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are ready for the future production phase </a:t>
            </a:r>
            <a:r>
              <a:rPr lang="en-US" sz="2000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(2 devices in each site).</a:t>
            </a:r>
          </a:p>
          <a:p>
            <a:r>
              <a:rPr lang="en-US" sz="2000">
                <a:latin typeface="Calibri" panose="020F0502020204030204" pitchFamily="34" charset="0"/>
                <a:cs typeface="Calibri" panose="020F0502020204030204" pitchFamily="34" charset="0"/>
              </a:rPr>
              <a:t>Power consumption: &lt; 700W</a:t>
            </a:r>
          </a:p>
          <a:p>
            <a:r>
              <a:rPr lang="en-US" sz="2000">
                <a:latin typeface="Calibri" panose="020F0502020204030204" pitchFamily="34" charset="0"/>
                <a:cs typeface="Calibri" panose="020F0502020204030204" pitchFamily="34" charset="0"/>
              </a:rPr>
              <a:t>Budget per site: 80 K€ </a:t>
            </a:r>
          </a:p>
          <a:p>
            <a:endParaRPr lang="en-US" sz="2000">
              <a:solidFill>
                <a:schemeClr val="bg2">
                  <a:lumMod val="25000"/>
                </a:schemeClr>
              </a:solidFill>
              <a:latin typeface="Calibri" panose="020F0502020204030204" pitchFamily="34" charset="0"/>
              <a:ea typeface="Tahoma" panose="020B0604030504040204" pitchFamily="34" charset="0"/>
              <a:cs typeface="Calibri" panose="020F0502020204030204" pitchFamily="34" charset="0"/>
            </a:endParaRPr>
          </a:p>
          <a:p>
            <a:endParaRPr lang="en-US" sz="2000">
              <a:solidFill>
                <a:schemeClr val="bg2">
                  <a:lumMod val="25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r>
              <a:rPr lang="en-US" sz="2000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CERN</a:t>
            </a:r>
          </a:p>
          <a:p>
            <a:r>
              <a:rPr lang="en-US" sz="2000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2 x Groove G30 (4 slot Transponder)</a:t>
            </a:r>
          </a:p>
          <a:p>
            <a:r>
              <a:rPr lang="en-US" sz="2000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2 x </a:t>
            </a:r>
            <a:r>
              <a:rPr lang="en-US" sz="2000">
                <a:latin typeface="Calibri" panose="020F0502020204030204" pitchFamily="34" charset="0"/>
                <a:cs typeface="Calibri" panose="020F0502020204030204" pitchFamily="34" charset="0"/>
              </a:rPr>
              <a:t>CHM2T DCI Metro card  (one for each G30)</a:t>
            </a:r>
          </a:p>
          <a:p>
            <a:r>
              <a:rPr lang="en-US" sz="2000"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2 x Plug QSFP28 (SR4) + 1 QSFP-DD 400G </a:t>
            </a:r>
          </a:p>
          <a:p>
            <a:r>
              <a:rPr lang="en-US" sz="2000">
                <a:solidFill>
                  <a:schemeClr val="bg2">
                    <a:lumMod val="2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</a:p>
          <a:p>
            <a:r>
              <a:rPr lang="en-US" sz="2000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CNAF</a:t>
            </a:r>
          </a:p>
          <a:p>
            <a:r>
              <a:rPr lang="en-US" sz="2000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2 x Groove G30 (4 slot Transponder)</a:t>
            </a:r>
          </a:p>
          <a:p>
            <a:r>
              <a:rPr lang="en-US" sz="2000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2 x </a:t>
            </a:r>
            <a:r>
              <a:rPr lang="en-US" sz="2000">
                <a:latin typeface="Calibri" panose="020F0502020204030204" pitchFamily="34" charset="0"/>
                <a:cs typeface="Calibri" panose="020F0502020204030204" pitchFamily="34" charset="0"/>
              </a:rPr>
              <a:t>CHM2T DCI Metro card  (one for each G30)</a:t>
            </a:r>
          </a:p>
          <a:p>
            <a:r>
              <a:rPr lang="en-US" sz="2000"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2 x Plug QSFP28 (SR4) + 1 QSFP-DD 400G </a:t>
            </a:r>
          </a:p>
          <a:p>
            <a:r>
              <a:rPr lang="en-US" sz="2000">
                <a:solidFill>
                  <a:schemeClr val="bg2">
                    <a:lumMod val="2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E450ACDB-CC0A-76B4-EDF9-281163CAC7A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2126" y="2074969"/>
            <a:ext cx="6096000" cy="45506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88A47DAE-9B0E-56C0-3EBD-CC7ACED7846E}"/>
              </a:ext>
            </a:extLst>
          </p:cNvPr>
          <p:cNvSpPr txBox="1"/>
          <p:nvPr/>
        </p:nvSpPr>
        <p:spPr>
          <a:xfrm>
            <a:off x="8704616" y="1624083"/>
            <a:ext cx="126509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b="1" dirty="0"/>
              <a:t>CHM2T</a:t>
            </a:r>
            <a:endParaRPr lang="en-US" sz="2800" b="1" dirty="0"/>
          </a:p>
        </p:txBody>
      </p:sp>
      <p:pic>
        <p:nvPicPr>
          <p:cNvPr id="7" name="Immagine 226">
            <a:extLst>
              <a:ext uri="{FF2B5EF4-FFF2-40B4-BE49-F238E27FC236}">
                <a16:creationId xmlns:a16="http://schemas.microsoft.com/office/drawing/2014/main" id="{190A1209-7F8E-D95F-C494-8A6C91BB54B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325100" y="1"/>
            <a:ext cx="1866900" cy="1204452"/>
          </a:xfrm>
          <a:prstGeom prst="rect">
            <a:avLst/>
          </a:prstGeom>
        </p:spPr>
      </p:pic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934CAB2-DD54-BB66-9D3B-715C2BD0F8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S.Zani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7A689F3-8AD7-E03F-A9B3-D0C868C3FE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7CB18-8D2E-C441-8469-8F1CFAAFA71E}" type="slidenum">
              <a:rPr lang="en-US" smtClean="0"/>
              <a:t>4</a:t>
            </a:fld>
            <a:endParaRPr lang="en-US"/>
          </a:p>
        </p:txBody>
      </p:sp>
      <p:pic>
        <p:nvPicPr>
          <p:cNvPr id="8" name="Picture 24">
            <a:extLst>
              <a:ext uri="{FF2B5EF4-FFF2-40B4-BE49-F238E27FC236}">
                <a16:creationId xmlns:a16="http://schemas.microsoft.com/office/drawing/2014/main" id="{190DA272-D46D-CF37-3BD0-718F4FD1E63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65329" y="2922045"/>
            <a:ext cx="3580108" cy="8063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514120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782D188C-579A-38EC-32B0-132D1026C14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5823" y="748336"/>
            <a:ext cx="5393191" cy="4971848"/>
          </a:xfrm>
          <a:prstGeom prst="rect">
            <a:avLst/>
          </a:prstGeom>
        </p:spPr>
      </p:pic>
      <p:sp>
        <p:nvSpPr>
          <p:cNvPr id="5" name="Content Placeholder 1">
            <a:extLst>
              <a:ext uri="{FF2B5EF4-FFF2-40B4-BE49-F238E27FC236}">
                <a16:creationId xmlns:a16="http://schemas.microsoft.com/office/drawing/2014/main" id="{CCCAC02C-0AB6-AFBD-E843-C45E2BF879C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 rot="16200000">
            <a:off x="-866587" y="2685805"/>
            <a:ext cx="3843330" cy="469349"/>
          </a:xfrm>
        </p:spPr>
        <p:txBody>
          <a:bodyPr>
            <a:noAutofit/>
          </a:bodyPr>
          <a:lstStyle/>
          <a:p>
            <a:r>
              <a:rPr lang="en-GB" sz="2600" dirty="0">
                <a:solidFill>
                  <a:schemeClr val="bg2">
                    <a:lumMod val="25000"/>
                  </a:schemeClr>
                </a:solidFill>
              </a:rPr>
              <a:t>CERN – GEANT in Geneva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6B0B4C29-E202-CA0D-99CB-7CE539943B3F}"/>
              </a:ext>
            </a:extLst>
          </p:cNvPr>
          <p:cNvSpPr txBox="1">
            <a:spLocks/>
          </p:cNvSpPr>
          <p:nvPr/>
        </p:nvSpPr>
        <p:spPr>
          <a:xfrm rot="16200000">
            <a:off x="5219004" y="2564715"/>
            <a:ext cx="3846975" cy="707886"/>
          </a:xfrm>
          <a:prstGeom prst="rect">
            <a:avLst/>
          </a:prstGeom>
        </p:spPr>
        <p:txBody>
          <a:bodyPr>
            <a:normAutofit fontScale="925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>
                <a:solidFill>
                  <a:schemeClr val="bg2">
                    <a:lumMod val="25000"/>
                  </a:schemeClr>
                </a:solidFill>
              </a:rPr>
              <a:t>CNAF – GARR in Bologna</a:t>
            </a:r>
          </a:p>
          <a:p>
            <a:endParaRPr lang="en-GB" dirty="0">
              <a:solidFill>
                <a:schemeClr val="bg2">
                  <a:lumMod val="25000"/>
                </a:schemeClr>
              </a:solidFill>
            </a:endParaRPr>
          </a:p>
          <a:p>
            <a:endParaRPr lang="en-GB" dirty="0">
              <a:solidFill>
                <a:schemeClr val="bg2">
                  <a:lumMod val="25000"/>
                </a:schemeClr>
              </a:solidFill>
            </a:endParaRPr>
          </a:p>
          <a:p>
            <a:endParaRPr lang="en-GB" dirty="0">
              <a:solidFill>
                <a:schemeClr val="bg2">
                  <a:lumMod val="25000"/>
                </a:schemeClr>
              </a:solidFill>
            </a:endParaRPr>
          </a:p>
          <a:p>
            <a:endParaRPr lang="en-GB" dirty="0">
              <a:solidFill>
                <a:schemeClr val="bg2">
                  <a:lumMod val="25000"/>
                </a:schemeClr>
              </a:solidFill>
            </a:endParaRPr>
          </a:p>
          <a:p>
            <a:endParaRPr lang="en-GB" dirty="0">
              <a:solidFill>
                <a:schemeClr val="bg2">
                  <a:lumMod val="25000"/>
                </a:schemeClr>
              </a:solidFill>
            </a:endParaRPr>
          </a:p>
          <a:p>
            <a:endParaRPr lang="en-GB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7" name="Title 3">
            <a:extLst>
              <a:ext uri="{FF2B5EF4-FFF2-40B4-BE49-F238E27FC236}">
                <a16:creationId xmlns:a16="http://schemas.microsoft.com/office/drawing/2014/main" id="{76FC1F73-30BC-155A-A13D-1C65825390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217057"/>
            <a:ext cx="12192000" cy="460502"/>
          </a:xfrm>
        </p:spPr>
        <p:txBody>
          <a:bodyPr>
            <a:normAutofit fontScale="90000"/>
          </a:bodyPr>
          <a:lstStyle/>
          <a:p>
            <a:r>
              <a:rPr lang="en-GB" b="1" dirty="0">
                <a:solidFill>
                  <a:schemeClr val="bg2">
                    <a:lumMod val="25000"/>
                  </a:schemeClr>
                </a:solidFill>
              </a:rPr>
              <a:t>UNIs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71E9F95-5972-3C33-B533-7825EAACFEF5}"/>
              </a:ext>
            </a:extLst>
          </p:cNvPr>
          <p:cNvSpPr txBox="1"/>
          <p:nvPr/>
        </p:nvSpPr>
        <p:spPr>
          <a:xfrm>
            <a:off x="544933" y="6059609"/>
            <a:ext cx="11136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>
                <a:solidFill>
                  <a:schemeClr val="bg2">
                    <a:lumMod val="2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Configuration of the “Line system”  CERN-GEANT side and CNAF-GARR side </a:t>
            </a:r>
          </a:p>
          <a:p>
            <a:endParaRPr lang="en-GB" sz="2000" dirty="0">
              <a:solidFill>
                <a:schemeClr val="bg2">
                  <a:lumMod val="25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1261C977-008F-FE44-73C3-1C591D4754E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59325" y="748337"/>
            <a:ext cx="5393190" cy="4971847"/>
          </a:xfrm>
          <a:prstGeom prst="rect">
            <a:avLst/>
          </a:prstGeom>
        </p:spPr>
      </p:pic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CF48D33D-1CD6-7413-E601-A2442CB585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S.Zani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41B40E1-E0C1-E514-5DC4-94F7AA4A49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7CB18-8D2E-C441-8469-8F1CFAAFA71E}" type="slidenum">
              <a:rPr lang="en-US" smtClean="0"/>
              <a:t>5</a:t>
            </a:fld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64CEFBB-A8A9-5CFC-ADC2-CA73CD19CDF7}"/>
              </a:ext>
            </a:extLst>
          </p:cNvPr>
          <p:cNvSpPr txBox="1"/>
          <p:nvPr/>
        </p:nvSpPr>
        <p:spPr>
          <a:xfrm>
            <a:off x="4359432" y="314336"/>
            <a:ext cx="350700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800"/>
              <a:t>ROADM WSS </a:t>
            </a:r>
          </a:p>
          <a:p>
            <a:pPr algn="ctr"/>
            <a:r>
              <a:rPr lang="en-US" sz="1800"/>
              <a:t>(Wavelength Selective Switch) </a:t>
            </a:r>
            <a:endParaRPr lang="en-US"/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D342CE12-DC0A-DAD0-367D-B7A1330CBE81}"/>
              </a:ext>
            </a:extLst>
          </p:cNvPr>
          <p:cNvCxnSpPr>
            <a:cxnSpLocks/>
          </p:cNvCxnSpPr>
          <p:nvPr/>
        </p:nvCxnSpPr>
        <p:spPr>
          <a:xfrm>
            <a:off x="7488725" y="929505"/>
            <a:ext cx="753853" cy="252559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F9E03CFE-0EB5-E775-EBD5-E1DF2DBC8817}"/>
              </a:ext>
            </a:extLst>
          </p:cNvPr>
          <p:cNvCxnSpPr>
            <a:cxnSpLocks/>
          </p:cNvCxnSpPr>
          <p:nvPr/>
        </p:nvCxnSpPr>
        <p:spPr>
          <a:xfrm flipH="1">
            <a:off x="3821418" y="960667"/>
            <a:ext cx="905565" cy="339425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18595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1">
            <a:extLst>
              <a:ext uri="{FF2B5EF4-FFF2-40B4-BE49-F238E27FC236}">
                <a16:creationId xmlns:a16="http://schemas.microsoft.com/office/drawing/2014/main" id="{8AD3D40C-634F-CD96-0BB3-E3066B41F68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14414" y="1110370"/>
            <a:ext cx="4687190" cy="4506659"/>
          </a:xfrm>
        </p:spPr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noProof="0" dirty="0">
                <a:solidFill>
                  <a:schemeClr val="bg2">
                    <a:lumMod val="25000"/>
                  </a:schemeClr>
                </a:solidFill>
              </a:rPr>
              <a:t>WSS </a:t>
            </a:r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directly interconnected </a:t>
            </a:r>
            <a:endParaRPr lang="en-US" noProof="0" dirty="0">
              <a:solidFill>
                <a:schemeClr val="bg2">
                  <a:lumMod val="25000"/>
                </a:schemeClr>
              </a:solidFill>
            </a:endParaRPr>
          </a:p>
          <a:p>
            <a:pPr marL="702900" lvl="1" indent="-342900">
              <a:buFont typeface="Wingdings" panose="05000000000000000000" pitchFamily="2" charset="2"/>
              <a:buChar char="§"/>
            </a:pPr>
            <a:r>
              <a:rPr lang="en-US" b="1" noProof="0" dirty="0">
                <a:solidFill>
                  <a:schemeClr val="bg2">
                    <a:lumMod val="25000"/>
                  </a:schemeClr>
                </a:solidFill>
              </a:rPr>
              <a:t>Privacy:</a:t>
            </a:r>
            <a:r>
              <a:rPr lang="en-US" noProof="0" dirty="0">
                <a:solidFill>
                  <a:schemeClr val="bg2">
                    <a:lumMod val="25000"/>
                  </a:schemeClr>
                </a:solidFill>
              </a:rPr>
              <a:t> Each circuit is present only </a:t>
            </a:r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on a fiber (no broadcasts)</a:t>
            </a:r>
            <a:r>
              <a:rPr lang="en-US" noProof="0" dirty="0">
                <a:solidFill>
                  <a:schemeClr val="bg2">
                    <a:lumMod val="25000"/>
                  </a:schemeClr>
                </a:solidFill>
              </a:rPr>
              <a:t> </a:t>
            </a:r>
          </a:p>
          <a:p>
            <a:pPr marL="702900" lvl="1" indent="-342900">
              <a:buFont typeface="Wingdings" panose="05000000000000000000" pitchFamily="2" charset="2"/>
              <a:buChar char="§"/>
            </a:pPr>
            <a:r>
              <a:rPr lang="en-US" b="1" noProof="0" dirty="0">
                <a:solidFill>
                  <a:schemeClr val="bg2">
                    <a:lumMod val="25000"/>
                  </a:schemeClr>
                </a:solidFill>
              </a:rPr>
              <a:t>Spectrum Policing: </a:t>
            </a:r>
            <a:r>
              <a:rPr lang="en-US" noProof="0" dirty="0">
                <a:solidFill>
                  <a:schemeClr val="bg2">
                    <a:lumMod val="25000"/>
                  </a:schemeClr>
                </a:solidFill>
              </a:rPr>
              <a:t>circuits are interrupted if the optical power is out of the allowed range.</a:t>
            </a:r>
          </a:p>
          <a:p>
            <a:pPr marL="702900" lvl="1" indent="-342900">
              <a:buFont typeface="Wingdings" panose="05000000000000000000" pitchFamily="2" charset="2"/>
              <a:buChar char="§"/>
            </a:pPr>
            <a:r>
              <a:rPr lang="en-US" b="1" dirty="0">
                <a:solidFill>
                  <a:schemeClr val="bg2">
                    <a:lumMod val="25000"/>
                  </a:schemeClr>
                </a:solidFill>
              </a:rPr>
              <a:t>Spectrum Shielding: </a:t>
            </a:r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The optical signal is not affected by overlapping with possible spurious signals on the same frequency</a:t>
            </a:r>
            <a:endParaRPr lang="en-US" noProof="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5" name="Title 3">
            <a:extLst>
              <a:ext uri="{FF2B5EF4-FFF2-40B4-BE49-F238E27FC236}">
                <a16:creationId xmlns:a16="http://schemas.microsoft.com/office/drawing/2014/main" id="{A2022D0C-E3EC-A515-BD32-4B89D4B0DB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356540"/>
            <a:ext cx="12192000" cy="460502"/>
          </a:xfrm>
        </p:spPr>
        <p:txBody>
          <a:bodyPr>
            <a:normAutofit fontScale="90000"/>
          </a:bodyPr>
          <a:lstStyle/>
          <a:p>
            <a:r>
              <a:rPr lang="en-GB" dirty="0"/>
              <a:t>NNI </a:t>
            </a:r>
            <a:r>
              <a:rPr lang="en-GB" sz="3600" dirty="0"/>
              <a:t>(POP GEANT-GARR POP located in Milan)</a:t>
            </a:r>
            <a:endParaRPr lang="en-GB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C80D74E-B86B-4B96-53C7-8ED17E7F3093}"/>
              </a:ext>
            </a:extLst>
          </p:cNvPr>
          <p:cNvSpPr txBox="1"/>
          <p:nvPr/>
        </p:nvSpPr>
        <p:spPr>
          <a:xfrm>
            <a:off x="6830935" y="6007974"/>
            <a:ext cx="520565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0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FRM = 1x20 twin WSS w/ amps		FSP-S = shuffles MPO 	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429FE3E4-E54E-68C5-42C0-C344DFDD16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S.Zani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013FE71-49EC-5759-D970-7F0ACE1FFB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337CB18-8D2E-C441-8469-8F1CFAAFA71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9" name="Connettore a gomito 8">
            <a:extLst>
              <a:ext uri="{FF2B5EF4-FFF2-40B4-BE49-F238E27FC236}">
                <a16:creationId xmlns:a16="http://schemas.microsoft.com/office/drawing/2014/main" id="{CCB4E8B2-B32D-738B-688A-419FF7BE3C42}"/>
              </a:ext>
            </a:extLst>
          </p:cNvPr>
          <p:cNvCxnSpPr/>
          <p:nvPr/>
        </p:nvCxnSpPr>
        <p:spPr>
          <a:xfrm>
            <a:off x="7261860" y="3154680"/>
            <a:ext cx="914400" cy="914400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8" name="Gruppo 27">
            <a:extLst>
              <a:ext uri="{FF2B5EF4-FFF2-40B4-BE49-F238E27FC236}">
                <a16:creationId xmlns:a16="http://schemas.microsoft.com/office/drawing/2014/main" id="{D0B41AD9-5ECC-0E03-9E7F-DFD9F46B25D5}"/>
              </a:ext>
            </a:extLst>
          </p:cNvPr>
          <p:cNvGrpSpPr/>
          <p:nvPr/>
        </p:nvGrpSpPr>
        <p:grpSpPr>
          <a:xfrm>
            <a:off x="5703183" y="588416"/>
            <a:ext cx="7277588" cy="5335123"/>
            <a:chOff x="5703183" y="588416"/>
            <a:chExt cx="7277588" cy="5335123"/>
          </a:xfrm>
        </p:grpSpPr>
        <p:pic>
          <p:nvPicPr>
            <p:cNvPr id="6" name="Picture 2">
              <a:extLst>
                <a:ext uri="{FF2B5EF4-FFF2-40B4-BE49-F238E27FC236}">
                  <a16:creationId xmlns:a16="http://schemas.microsoft.com/office/drawing/2014/main" id="{044F748A-F265-3F26-4AFA-3FDD1E6682F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/>
            <a:srcRect/>
            <a:stretch/>
          </p:blipFill>
          <p:spPr bwMode="auto">
            <a:xfrm>
              <a:off x="5703183" y="588416"/>
              <a:ext cx="7277588" cy="533512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11" name="Connettore diritto 10">
              <a:extLst>
                <a:ext uri="{FF2B5EF4-FFF2-40B4-BE49-F238E27FC236}">
                  <a16:creationId xmlns:a16="http://schemas.microsoft.com/office/drawing/2014/main" id="{4CDDD5F8-51D7-B6D3-4CB8-B81FB930818E}"/>
                </a:ext>
              </a:extLst>
            </p:cNvPr>
            <p:cNvCxnSpPr>
              <a:cxnSpLocks/>
            </p:cNvCxnSpPr>
            <p:nvPr/>
          </p:nvCxnSpPr>
          <p:spPr>
            <a:xfrm>
              <a:off x="7261860" y="3154680"/>
              <a:ext cx="0" cy="358140"/>
            </a:xfrm>
            <a:prstGeom prst="line">
              <a:avLst/>
            </a:prstGeom>
            <a:ln w="44450">
              <a:solidFill>
                <a:srgbClr val="FFFF00">
                  <a:alpha val="52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Connettore diritto 13">
              <a:extLst>
                <a:ext uri="{FF2B5EF4-FFF2-40B4-BE49-F238E27FC236}">
                  <a16:creationId xmlns:a16="http://schemas.microsoft.com/office/drawing/2014/main" id="{95DEF6B0-765E-3E78-6FEC-1DF87F82A307}"/>
                </a:ext>
              </a:extLst>
            </p:cNvPr>
            <p:cNvCxnSpPr>
              <a:cxnSpLocks/>
            </p:cNvCxnSpPr>
            <p:nvPr/>
          </p:nvCxnSpPr>
          <p:spPr>
            <a:xfrm>
              <a:off x="7261860" y="3512820"/>
              <a:ext cx="1051560" cy="0"/>
            </a:xfrm>
            <a:prstGeom prst="line">
              <a:avLst/>
            </a:prstGeom>
            <a:ln w="38100">
              <a:solidFill>
                <a:srgbClr val="FFFF00">
                  <a:alpha val="5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Connettore diritto 16">
              <a:extLst>
                <a:ext uri="{FF2B5EF4-FFF2-40B4-BE49-F238E27FC236}">
                  <a16:creationId xmlns:a16="http://schemas.microsoft.com/office/drawing/2014/main" id="{9B9A94D1-ED4F-E1EE-A71B-42781E6118AE}"/>
                </a:ext>
              </a:extLst>
            </p:cNvPr>
            <p:cNvCxnSpPr/>
            <p:nvPr/>
          </p:nvCxnSpPr>
          <p:spPr>
            <a:xfrm>
              <a:off x="8336280" y="3512820"/>
              <a:ext cx="0" cy="495300"/>
            </a:xfrm>
            <a:prstGeom prst="line">
              <a:avLst/>
            </a:prstGeom>
            <a:ln w="38100">
              <a:solidFill>
                <a:srgbClr val="FFFF00">
                  <a:alpha val="5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Connettore diritto 20">
              <a:extLst>
                <a:ext uri="{FF2B5EF4-FFF2-40B4-BE49-F238E27FC236}">
                  <a16:creationId xmlns:a16="http://schemas.microsoft.com/office/drawing/2014/main" id="{7F0E9478-F935-7F33-3EC9-66E3645B5912}"/>
                </a:ext>
              </a:extLst>
            </p:cNvPr>
            <p:cNvCxnSpPr>
              <a:cxnSpLocks/>
            </p:cNvCxnSpPr>
            <p:nvPr/>
          </p:nvCxnSpPr>
          <p:spPr>
            <a:xfrm>
              <a:off x="8290560" y="5428239"/>
              <a:ext cx="0" cy="385821"/>
            </a:xfrm>
            <a:prstGeom prst="line">
              <a:avLst/>
            </a:prstGeom>
            <a:ln w="38100">
              <a:solidFill>
                <a:srgbClr val="FFFF00">
                  <a:alpha val="5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Connettore diritto 23">
              <a:extLst>
                <a:ext uri="{FF2B5EF4-FFF2-40B4-BE49-F238E27FC236}">
                  <a16:creationId xmlns:a16="http://schemas.microsoft.com/office/drawing/2014/main" id="{F73E453E-AD10-151B-A4AC-91B04F7F779A}"/>
                </a:ext>
              </a:extLst>
            </p:cNvPr>
            <p:cNvCxnSpPr>
              <a:cxnSpLocks/>
            </p:cNvCxnSpPr>
            <p:nvPr/>
          </p:nvCxnSpPr>
          <p:spPr>
            <a:xfrm>
              <a:off x="8290417" y="5814060"/>
              <a:ext cx="1691783" cy="0"/>
            </a:xfrm>
            <a:prstGeom prst="line">
              <a:avLst/>
            </a:prstGeom>
            <a:ln w="38100">
              <a:solidFill>
                <a:srgbClr val="FFFF00">
                  <a:alpha val="5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Connettore diritto 25">
              <a:extLst>
                <a:ext uri="{FF2B5EF4-FFF2-40B4-BE49-F238E27FC236}">
                  <a16:creationId xmlns:a16="http://schemas.microsoft.com/office/drawing/2014/main" id="{16B53206-99D6-32E3-4E33-77340F99277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982200" y="3170788"/>
              <a:ext cx="7620" cy="2643272"/>
            </a:xfrm>
            <a:prstGeom prst="line">
              <a:avLst/>
            </a:prstGeom>
            <a:ln w="38100">
              <a:solidFill>
                <a:srgbClr val="FFFF00">
                  <a:alpha val="5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2105573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7167AB-7BB9-BE2B-8387-E8A51B190D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9677400" cy="948298"/>
          </a:xfrm>
        </p:spPr>
        <p:txBody>
          <a:bodyPr>
            <a:noAutofit/>
          </a:bodyPr>
          <a:lstStyle/>
          <a:p>
            <a:r>
              <a:rPr lang="en-US" sz="3600" b="1" dirty="0"/>
              <a:t>Current state of DCI (CERN-CNAF)</a:t>
            </a:r>
            <a:br>
              <a:rPr lang="en-US" sz="3600" b="1" dirty="0"/>
            </a:br>
            <a:r>
              <a:rPr lang="en-US" sz="3200" b="1" dirty="0"/>
              <a:t>1.6 </a:t>
            </a:r>
            <a:r>
              <a:rPr lang="en-US" sz="3200" b="1" dirty="0" err="1"/>
              <a:t>Tbps</a:t>
            </a:r>
            <a:r>
              <a:rPr lang="en-US" sz="3200" b="1" dirty="0"/>
              <a:t> available end to end</a:t>
            </a:r>
            <a:endParaRPr lang="en-US" sz="3600" b="1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F56281A-AB77-AC33-E5C2-9F54941FED06}"/>
              </a:ext>
            </a:extLst>
          </p:cNvPr>
          <p:cNvSpPr txBox="1"/>
          <p:nvPr/>
        </p:nvSpPr>
        <p:spPr>
          <a:xfrm>
            <a:off x="256310" y="1394738"/>
            <a:ext cx="11097490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dirty="0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On 1000 km </a:t>
            </a:r>
            <a:r>
              <a:rPr lang="it-IT" dirty="0" err="1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distance</a:t>
            </a:r>
            <a:r>
              <a:rPr lang="it-IT" dirty="0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 </a:t>
            </a:r>
            <a:r>
              <a:rPr lang="it-IT" dirty="0" err="1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using</a:t>
            </a:r>
            <a:r>
              <a:rPr lang="it-IT" dirty="0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  </a:t>
            </a:r>
            <a:r>
              <a:rPr lang="it-IT" b="1" dirty="0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69 </a:t>
            </a:r>
            <a:r>
              <a:rPr lang="it-IT" b="1" dirty="0" err="1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Gbaud</a:t>
            </a:r>
            <a:r>
              <a:rPr lang="it-IT" b="1" dirty="0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 DP-16 QAM*</a:t>
            </a:r>
            <a:r>
              <a:rPr lang="it-IT" dirty="0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 </a:t>
            </a:r>
            <a:r>
              <a:rPr lang="it-IT" dirty="0" err="1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modulation</a:t>
            </a:r>
            <a:r>
              <a:rPr lang="it-IT" dirty="0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, </a:t>
            </a:r>
            <a:r>
              <a:rPr lang="it-IT" dirty="0" err="1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it</a:t>
            </a:r>
            <a:r>
              <a:rPr lang="it-IT" dirty="0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 </a:t>
            </a:r>
            <a:r>
              <a:rPr lang="it-IT" dirty="0" err="1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is</a:t>
            </a:r>
            <a:r>
              <a:rPr lang="it-IT" dirty="0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 </a:t>
            </a:r>
            <a:r>
              <a:rPr lang="it-IT" dirty="0" err="1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possible</a:t>
            </a:r>
            <a:r>
              <a:rPr lang="it-IT" dirty="0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 to </a:t>
            </a:r>
            <a:r>
              <a:rPr lang="it-IT" dirty="0" err="1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reach</a:t>
            </a:r>
            <a:r>
              <a:rPr lang="it-IT" dirty="0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 </a:t>
            </a:r>
            <a:r>
              <a:rPr lang="it-IT" b="1" dirty="0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400Gbps per carrier </a:t>
            </a:r>
          </a:p>
          <a:p>
            <a:r>
              <a:rPr lang="it-IT" dirty="0" err="1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Having</a:t>
            </a:r>
            <a:r>
              <a:rPr lang="it-IT" dirty="0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 4 line ports on </a:t>
            </a:r>
            <a:r>
              <a:rPr lang="it-IT" dirty="0" err="1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transpoders</a:t>
            </a:r>
            <a:r>
              <a:rPr lang="it-IT" dirty="0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, </a:t>
            </a:r>
            <a:r>
              <a:rPr lang="it-IT" dirty="0" err="1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it</a:t>
            </a:r>
            <a:r>
              <a:rPr lang="it-IT" dirty="0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 </a:t>
            </a:r>
            <a:r>
              <a:rPr lang="it-IT" dirty="0" err="1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is</a:t>
            </a:r>
            <a:r>
              <a:rPr lang="it-IT" dirty="0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 </a:t>
            </a:r>
            <a:r>
              <a:rPr lang="it-IT" dirty="0" err="1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possible</a:t>
            </a:r>
            <a:r>
              <a:rPr lang="it-IT" dirty="0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 to </a:t>
            </a:r>
            <a:r>
              <a:rPr lang="it-IT" dirty="0" err="1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reach</a:t>
            </a:r>
            <a:r>
              <a:rPr lang="it-IT" dirty="0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 1.6 </a:t>
            </a:r>
            <a:r>
              <a:rPr lang="it-IT" dirty="0" err="1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Tbps</a:t>
            </a:r>
            <a:r>
              <a:rPr lang="it-IT" dirty="0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 on </a:t>
            </a:r>
            <a:r>
              <a:rPr lang="it-IT" dirty="0" err="1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this</a:t>
            </a:r>
            <a:r>
              <a:rPr lang="it-IT" dirty="0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 «Circuit» </a:t>
            </a:r>
            <a:r>
              <a:rPr lang="it-IT" dirty="0" err="1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that</a:t>
            </a:r>
            <a:r>
              <a:rPr lang="it-IT" dirty="0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 </a:t>
            </a:r>
            <a:r>
              <a:rPr lang="it-IT" dirty="0" err="1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could</a:t>
            </a:r>
            <a:r>
              <a:rPr lang="it-IT" dirty="0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 be </a:t>
            </a:r>
            <a:r>
              <a:rPr lang="it-IT" dirty="0" err="1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used</a:t>
            </a:r>
            <a:r>
              <a:rPr lang="it-IT" dirty="0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 </a:t>
            </a:r>
            <a:r>
              <a:rPr lang="it-IT" dirty="0" err="1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as</a:t>
            </a:r>
            <a:r>
              <a:rPr lang="it-IT" dirty="0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 up to  4x400Gb Ethernet  or 16x100Gb Ethernet .</a:t>
            </a:r>
          </a:p>
          <a:p>
            <a:r>
              <a:rPr lang="it-IT" dirty="0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The </a:t>
            </a:r>
            <a:r>
              <a:rPr lang="it-IT" dirty="0" err="1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spectrum</a:t>
            </a:r>
            <a:r>
              <a:rPr lang="it-IT" dirty="0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 </a:t>
            </a:r>
            <a:r>
              <a:rPr lang="it-IT" dirty="0" err="1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occupation</a:t>
            </a:r>
            <a:r>
              <a:rPr lang="it-IT" dirty="0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 for </a:t>
            </a:r>
            <a:r>
              <a:rPr lang="it-IT" dirty="0" err="1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each</a:t>
            </a:r>
            <a:r>
              <a:rPr lang="it-IT" dirty="0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 carrier </a:t>
            </a:r>
            <a:r>
              <a:rPr lang="it-IT" dirty="0" err="1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is</a:t>
            </a:r>
            <a:r>
              <a:rPr lang="it-IT" dirty="0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 100Ghz, so 400Ghz (10% of the C band) are </a:t>
            </a:r>
            <a:r>
              <a:rPr lang="it-IT" dirty="0" err="1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suffcient</a:t>
            </a:r>
            <a:r>
              <a:rPr lang="it-IT" dirty="0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 to </a:t>
            </a:r>
            <a:r>
              <a:rPr lang="it-IT" dirty="0" err="1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transport</a:t>
            </a:r>
            <a:r>
              <a:rPr lang="it-IT" dirty="0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 </a:t>
            </a:r>
            <a:r>
              <a:rPr lang="it-IT" b="1" dirty="0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1.6 </a:t>
            </a:r>
            <a:r>
              <a:rPr lang="it-IT" b="1" dirty="0" err="1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Tbps</a:t>
            </a:r>
            <a:r>
              <a:rPr lang="it-IT" b="1" dirty="0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 with 9.5 </a:t>
            </a:r>
            <a:r>
              <a:rPr lang="it-IT" b="1" dirty="0" err="1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ms</a:t>
            </a:r>
            <a:r>
              <a:rPr lang="it-IT" b="1" dirty="0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 of Round Trip Time (Standard </a:t>
            </a:r>
            <a:r>
              <a:rPr lang="it-IT" b="1" dirty="0" err="1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routed</a:t>
            </a:r>
            <a:r>
              <a:rPr lang="it-IT" b="1" dirty="0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 </a:t>
            </a:r>
            <a:r>
              <a:rPr lang="it-IT" b="1" dirty="0" err="1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path</a:t>
            </a:r>
            <a:r>
              <a:rPr lang="it-IT" b="1" dirty="0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 </a:t>
            </a:r>
            <a:r>
              <a:rPr lang="it-IT" b="1" dirty="0" err="1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is</a:t>
            </a:r>
            <a:r>
              <a:rPr lang="it-IT" b="1" dirty="0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 </a:t>
            </a:r>
            <a:r>
              <a:rPr lang="it-IT" b="1" dirty="0" err="1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about</a:t>
            </a:r>
            <a:r>
              <a:rPr lang="it-IT" b="1" dirty="0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 13.5ms)</a:t>
            </a:r>
            <a:endParaRPr lang="it-IT" dirty="0">
              <a:solidFill>
                <a:schemeClr val="bg2">
                  <a:lumMod val="25000"/>
                </a:schemeClr>
              </a:solidFill>
              <a:latin typeface="Calibri" panose="020F0502020204030204" pitchFamily="34" charset="0"/>
              <a:ea typeface="Tahoma" panose="020B060403050404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06B022A-8968-E3D1-1C67-BC37AD9DD4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err="1"/>
              <a:t>S.Zani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66950E6-CEB1-F19A-6B45-B2437EB1C6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7CB18-8D2E-C441-8469-8F1CFAAFA71E}" type="slidenum">
              <a:rPr lang="en-US" smtClean="0"/>
              <a:t>7</a:t>
            </a:fld>
            <a:endParaRPr lang="en-US"/>
          </a:p>
        </p:txBody>
      </p:sp>
      <p:sp>
        <p:nvSpPr>
          <p:cNvPr id="43" name="Cloud 42">
            <a:extLst>
              <a:ext uri="{FF2B5EF4-FFF2-40B4-BE49-F238E27FC236}">
                <a16:creationId xmlns:a16="http://schemas.microsoft.com/office/drawing/2014/main" id="{B1904BEF-A189-5F35-FB9B-FE026D8E0294}"/>
              </a:ext>
            </a:extLst>
          </p:cNvPr>
          <p:cNvSpPr/>
          <p:nvPr/>
        </p:nvSpPr>
        <p:spPr>
          <a:xfrm>
            <a:off x="2777357" y="3868752"/>
            <a:ext cx="1303262" cy="624769"/>
          </a:xfrm>
          <a:prstGeom prst="cloud">
            <a:avLst/>
          </a:prstGeom>
          <a:gradFill flip="none" rotWithShape="1">
            <a:gsLst>
              <a:gs pos="0">
                <a:srgbClr val="7030A0">
                  <a:lumMod val="50000"/>
                  <a:lumOff val="50000"/>
                </a:srgbClr>
              </a:gs>
              <a:gs pos="25000">
                <a:srgbClr val="0070C0">
                  <a:lumMod val="50000"/>
                  <a:lumOff val="50000"/>
                </a:srgbClr>
              </a:gs>
              <a:gs pos="75000">
                <a:srgbClr val="FFFF00">
                  <a:lumMod val="50000"/>
                  <a:lumOff val="50000"/>
                </a:srgbClr>
              </a:gs>
              <a:gs pos="50000">
                <a:srgbClr val="00B050">
                  <a:lumMod val="50000"/>
                  <a:lumOff val="50000"/>
                </a:srgbClr>
              </a:gs>
              <a:gs pos="38000">
                <a:srgbClr val="00B0F0">
                  <a:lumMod val="50000"/>
                  <a:lumOff val="50000"/>
                </a:srgbClr>
              </a:gs>
              <a:gs pos="100000">
                <a:srgbClr val="FF0000">
                  <a:lumMod val="50000"/>
                  <a:lumOff val="50000"/>
                </a:srgbClr>
              </a:gs>
            </a:gsLst>
            <a:lin ang="0" scaled="1"/>
            <a:tileRect/>
          </a:gradFill>
          <a:ln>
            <a:solidFill>
              <a:srgbClr val="152139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sz="2800" dirty="0">
                <a:solidFill>
                  <a:schemeClr val="bg2">
                    <a:lumMod val="25000"/>
                  </a:schemeClr>
                </a:solidFill>
                <a:latin typeface="Rockwell" panose="02060603020205020403" pitchFamily="18" charset="0"/>
                <a:ea typeface="+mj-ea"/>
                <a:cs typeface="+mj-cs"/>
              </a:rPr>
              <a:t>SCS</a:t>
            </a:r>
            <a:endParaRPr lang="en-GB" sz="2800" dirty="0">
              <a:solidFill>
                <a:schemeClr val="bg2">
                  <a:lumMod val="25000"/>
                </a:schemeClr>
              </a:solidFill>
              <a:latin typeface="Rockwell" panose="02060603020205020403" pitchFamily="18" charset="0"/>
              <a:ea typeface="+mj-ea"/>
              <a:cs typeface="+mj-cs"/>
            </a:endParaRPr>
          </a:p>
        </p:txBody>
      </p:sp>
      <p:pic>
        <p:nvPicPr>
          <p:cNvPr id="44" name="Immagine 35">
            <a:extLst>
              <a:ext uri="{FF2B5EF4-FFF2-40B4-BE49-F238E27FC236}">
                <a16:creationId xmlns:a16="http://schemas.microsoft.com/office/drawing/2014/main" id="{A980E5ED-F768-913B-D186-2D1629A6948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3806041" y="4056057"/>
            <a:ext cx="1349194" cy="342109"/>
          </a:xfrm>
          <a:prstGeom prst="rect">
            <a:avLst/>
          </a:prstGeom>
        </p:spPr>
      </p:pic>
      <p:pic>
        <p:nvPicPr>
          <p:cNvPr id="45" name="Immagine 35">
            <a:extLst>
              <a:ext uri="{FF2B5EF4-FFF2-40B4-BE49-F238E27FC236}">
                <a16:creationId xmlns:a16="http://schemas.microsoft.com/office/drawing/2014/main" id="{7B516B05-8187-8C04-D8EE-7B7D88D3503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1687236" y="4056055"/>
            <a:ext cx="1349194" cy="342109"/>
          </a:xfrm>
          <a:prstGeom prst="rect">
            <a:avLst/>
          </a:prstGeom>
        </p:spPr>
      </p:pic>
      <p:pic>
        <p:nvPicPr>
          <p:cNvPr id="46" name="Picture 45">
            <a:extLst>
              <a:ext uri="{FF2B5EF4-FFF2-40B4-BE49-F238E27FC236}">
                <a16:creationId xmlns:a16="http://schemas.microsoft.com/office/drawing/2014/main" id="{987AB734-4AAF-595A-DBB9-A2F53610F55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3520" y="4043416"/>
            <a:ext cx="483459" cy="279756"/>
          </a:xfrm>
          <a:prstGeom prst="rect">
            <a:avLst/>
          </a:prstGeom>
        </p:spPr>
      </p:pic>
      <p:pic>
        <p:nvPicPr>
          <p:cNvPr id="47" name="Picture 46">
            <a:extLst>
              <a:ext uri="{FF2B5EF4-FFF2-40B4-BE49-F238E27FC236}">
                <a16:creationId xmlns:a16="http://schemas.microsoft.com/office/drawing/2014/main" id="{7C5CAE63-6276-127C-133F-57F97109349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4945" y="4041258"/>
            <a:ext cx="483459" cy="279756"/>
          </a:xfrm>
          <a:prstGeom prst="rect">
            <a:avLst/>
          </a:prstGeom>
        </p:spPr>
      </p:pic>
      <p:grpSp>
        <p:nvGrpSpPr>
          <p:cNvPr id="54" name="Group 53">
            <a:extLst>
              <a:ext uri="{FF2B5EF4-FFF2-40B4-BE49-F238E27FC236}">
                <a16:creationId xmlns:a16="http://schemas.microsoft.com/office/drawing/2014/main" id="{53EF3E47-79FF-5625-C816-B583FCE55CD9}"/>
              </a:ext>
            </a:extLst>
          </p:cNvPr>
          <p:cNvGrpSpPr/>
          <p:nvPr/>
        </p:nvGrpSpPr>
        <p:grpSpPr>
          <a:xfrm rot="5400000">
            <a:off x="4148221" y="4012903"/>
            <a:ext cx="119300" cy="342110"/>
            <a:chOff x="6008144" y="2490701"/>
            <a:chExt cx="293532" cy="776312"/>
          </a:xfrm>
        </p:grpSpPr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0CCF125A-3C49-522C-5C1B-F26C93321EB5}"/>
                </a:ext>
              </a:extLst>
            </p:cNvPr>
            <p:cNvCxnSpPr/>
            <p:nvPr/>
          </p:nvCxnSpPr>
          <p:spPr>
            <a:xfrm>
              <a:off x="6008144" y="2492900"/>
              <a:ext cx="0" cy="774113"/>
            </a:xfrm>
            <a:prstGeom prst="line">
              <a:avLst/>
            </a:prstGeom>
            <a:ln w="28575">
              <a:solidFill>
                <a:srgbClr val="A231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450A005E-03E4-6B3F-0797-69864446930E}"/>
                </a:ext>
              </a:extLst>
            </p:cNvPr>
            <p:cNvCxnSpPr/>
            <p:nvPr/>
          </p:nvCxnSpPr>
          <p:spPr>
            <a:xfrm>
              <a:off x="6105016" y="2492900"/>
              <a:ext cx="0" cy="774113"/>
            </a:xfrm>
            <a:prstGeom prst="line">
              <a:avLst/>
            </a:prstGeom>
            <a:ln w="28575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>
              <a:extLst>
                <a:ext uri="{FF2B5EF4-FFF2-40B4-BE49-F238E27FC236}">
                  <a16:creationId xmlns:a16="http://schemas.microsoft.com/office/drawing/2014/main" id="{D367273D-CB08-58BB-51B1-B33375D01B9D}"/>
                </a:ext>
              </a:extLst>
            </p:cNvPr>
            <p:cNvCxnSpPr/>
            <p:nvPr/>
          </p:nvCxnSpPr>
          <p:spPr>
            <a:xfrm>
              <a:off x="6209420" y="2490701"/>
              <a:ext cx="0" cy="774113"/>
            </a:xfrm>
            <a:prstGeom prst="line">
              <a:avLst/>
            </a:prstGeom>
            <a:ln w="28575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DDEF65D2-AC28-E50C-38AA-886256D88AFD}"/>
                </a:ext>
              </a:extLst>
            </p:cNvPr>
            <p:cNvCxnSpPr/>
            <p:nvPr/>
          </p:nvCxnSpPr>
          <p:spPr>
            <a:xfrm>
              <a:off x="6301676" y="2490701"/>
              <a:ext cx="0" cy="774113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5" name="Group 54">
            <a:extLst>
              <a:ext uri="{FF2B5EF4-FFF2-40B4-BE49-F238E27FC236}">
                <a16:creationId xmlns:a16="http://schemas.microsoft.com/office/drawing/2014/main" id="{418E4910-CF14-3514-4028-B614E3238A94}"/>
              </a:ext>
            </a:extLst>
          </p:cNvPr>
          <p:cNvGrpSpPr/>
          <p:nvPr/>
        </p:nvGrpSpPr>
        <p:grpSpPr>
          <a:xfrm rot="5400000">
            <a:off x="2553987" y="4019733"/>
            <a:ext cx="119300" cy="342110"/>
            <a:chOff x="6008144" y="2490701"/>
            <a:chExt cx="293532" cy="776312"/>
          </a:xfrm>
        </p:grpSpPr>
        <p:cxnSp>
          <p:nvCxnSpPr>
            <p:cNvPr id="56" name="Straight Connector 55">
              <a:extLst>
                <a:ext uri="{FF2B5EF4-FFF2-40B4-BE49-F238E27FC236}">
                  <a16:creationId xmlns:a16="http://schemas.microsoft.com/office/drawing/2014/main" id="{84270B69-C9C2-3109-E5B6-1CADC5658822}"/>
                </a:ext>
              </a:extLst>
            </p:cNvPr>
            <p:cNvCxnSpPr/>
            <p:nvPr/>
          </p:nvCxnSpPr>
          <p:spPr>
            <a:xfrm>
              <a:off x="6008144" y="2492900"/>
              <a:ext cx="0" cy="774113"/>
            </a:xfrm>
            <a:prstGeom prst="line">
              <a:avLst/>
            </a:prstGeom>
            <a:ln w="28575">
              <a:solidFill>
                <a:srgbClr val="A231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>
              <a:extLst>
                <a:ext uri="{FF2B5EF4-FFF2-40B4-BE49-F238E27FC236}">
                  <a16:creationId xmlns:a16="http://schemas.microsoft.com/office/drawing/2014/main" id="{C428D6A3-B08B-D729-E1B5-C30B24D00777}"/>
                </a:ext>
              </a:extLst>
            </p:cNvPr>
            <p:cNvCxnSpPr/>
            <p:nvPr/>
          </p:nvCxnSpPr>
          <p:spPr>
            <a:xfrm>
              <a:off x="6105016" y="2492900"/>
              <a:ext cx="0" cy="774113"/>
            </a:xfrm>
            <a:prstGeom prst="line">
              <a:avLst/>
            </a:prstGeom>
            <a:ln w="28575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>
              <a:extLst>
                <a:ext uri="{FF2B5EF4-FFF2-40B4-BE49-F238E27FC236}">
                  <a16:creationId xmlns:a16="http://schemas.microsoft.com/office/drawing/2014/main" id="{5274AF6E-FCB9-FAA3-6A54-41D96AE57FCD}"/>
                </a:ext>
              </a:extLst>
            </p:cNvPr>
            <p:cNvCxnSpPr/>
            <p:nvPr/>
          </p:nvCxnSpPr>
          <p:spPr>
            <a:xfrm>
              <a:off x="6209420" y="2490701"/>
              <a:ext cx="0" cy="774113"/>
            </a:xfrm>
            <a:prstGeom prst="line">
              <a:avLst/>
            </a:prstGeom>
            <a:ln w="28575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>
              <a:extLst>
                <a:ext uri="{FF2B5EF4-FFF2-40B4-BE49-F238E27FC236}">
                  <a16:creationId xmlns:a16="http://schemas.microsoft.com/office/drawing/2014/main" id="{1C29A796-EBFB-E0AC-BE62-03E3A56D0538}"/>
                </a:ext>
              </a:extLst>
            </p:cNvPr>
            <p:cNvCxnSpPr/>
            <p:nvPr/>
          </p:nvCxnSpPr>
          <p:spPr>
            <a:xfrm>
              <a:off x="6301676" y="2490701"/>
              <a:ext cx="0" cy="774113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5" name="Group 64">
            <a:extLst>
              <a:ext uri="{FF2B5EF4-FFF2-40B4-BE49-F238E27FC236}">
                <a16:creationId xmlns:a16="http://schemas.microsoft.com/office/drawing/2014/main" id="{6B998883-548F-3383-C295-259BA1AD44CF}"/>
              </a:ext>
            </a:extLst>
          </p:cNvPr>
          <p:cNvGrpSpPr/>
          <p:nvPr/>
        </p:nvGrpSpPr>
        <p:grpSpPr>
          <a:xfrm>
            <a:off x="1954214" y="4168783"/>
            <a:ext cx="301394" cy="38365"/>
            <a:chOff x="2910872" y="5339717"/>
            <a:chExt cx="301394" cy="38365"/>
          </a:xfrm>
        </p:grpSpPr>
        <p:cxnSp>
          <p:nvCxnSpPr>
            <p:cNvPr id="61" name="Straight Connector 60">
              <a:extLst>
                <a:ext uri="{FF2B5EF4-FFF2-40B4-BE49-F238E27FC236}">
                  <a16:creationId xmlns:a16="http://schemas.microsoft.com/office/drawing/2014/main" id="{1E3E9635-81CB-29BD-7773-D5913EB04718}"/>
                </a:ext>
              </a:extLst>
            </p:cNvPr>
            <p:cNvCxnSpPr>
              <a:cxnSpLocks/>
            </p:cNvCxnSpPr>
            <p:nvPr/>
          </p:nvCxnSpPr>
          <p:spPr>
            <a:xfrm>
              <a:off x="2910872" y="5339717"/>
              <a:ext cx="301394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>
              <a:extLst>
                <a:ext uri="{FF2B5EF4-FFF2-40B4-BE49-F238E27FC236}">
                  <a16:creationId xmlns:a16="http://schemas.microsoft.com/office/drawing/2014/main" id="{4BA6F83F-7A2A-A26E-8055-B96544A0D6F4}"/>
                </a:ext>
              </a:extLst>
            </p:cNvPr>
            <p:cNvCxnSpPr>
              <a:cxnSpLocks/>
            </p:cNvCxnSpPr>
            <p:nvPr/>
          </p:nvCxnSpPr>
          <p:spPr>
            <a:xfrm>
              <a:off x="2910872" y="5378082"/>
              <a:ext cx="301394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6" name="Group 65">
            <a:extLst>
              <a:ext uri="{FF2B5EF4-FFF2-40B4-BE49-F238E27FC236}">
                <a16:creationId xmlns:a16="http://schemas.microsoft.com/office/drawing/2014/main" id="{171ED41F-C703-27B0-1212-64F0A7417EA1}"/>
              </a:ext>
            </a:extLst>
          </p:cNvPr>
          <p:cNvGrpSpPr/>
          <p:nvPr/>
        </p:nvGrpSpPr>
        <p:grpSpPr>
          <a:xfrm>
            <a:off x="4563551" y="4161953"/>
            <a:ext cx="301394" cy="38365"/>
            <a:chOff x="2910872" y="5339717"/>
            <a:chExt cx="301394" cy="38365"/>
          </a:xfrm>
        </p:grpSpPr>
        <p:cxnSp>
          <p:nvCxnSpPr>
            <p:cNvPr id="67" name="Straight Connector 66">
              <a:extLst>
                <a:ext uri="{FF2B5EF4-FFF2-40B4-BE49-F238E27FC236}">
                  <a16:creationId xmlns:a16="http://schemas.microsoft.com/office/drawing/2014/main" id="{A1C20C75-AD27-1D76-A587-0331390431C5}"/>
                </a:ext>
              </a:extLst>
            </p:cNvPr>
            <p:cNvCxnSpPr>
              <a:cxnSpLocks/>
            </p:cNvCxnSpPr>
            <p:nvPr/>
          </p:nvCxnSpPr>
          <p:spPr>
            <a:xfrm>
              <a:off x="2910872" y="5339717"/>
              <a:ext cx="301394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>
              <a:extLst>
                <a:ext uri="{FF2B5EF4-FFF2-40B4-BE49-F238E27FC236}">
                  <a16:creationId xmlns:a16="http://schemas.microsoft.com/office/drawing/2014/main" id="{906BAF23-BD7B-762F-0634-5AE0322C3BA1}"/>
                </a:ext>
              </a:extLst>
            </p:cNvPr>
            <p:cNvCxnSpPr>
              <a:cxnSpLocks/>
            </p:cNvCxnSpPr>
            <p:nvPr/>
          </p:nvCxnSpPr>
          <p:spPr>
            <a:xfrm>
              <a:off x="2910872" y="5378082"/>
              <a:ext cx="301394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2" name="Rounded Rectangle 71">
            <a:extLst>
              <a:ext uri="{FF2B5EF4-FFF2-40B4-BE49-F238E27FC236}">
                <a16:creationId xmlns:a16="http://schemas.microsoft.com/office/drawing/2014/main" id="{7B1F2024-049A-99D4-FE5C-735CF6C15C4E}"/>
              </a:ext>
            </a:extLst>
          </p:cNvPr>
          <p:cNvSpPr/>
          <p:nvPr/>
        </p:nvSpPr>
        <p:spPr>
          <a:xfrm>
            <a:off x="5671096" y="3700590"/>
            <a:ext cx="1094681" cy="355165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200" dirty="0"/>
              <a:t>TEST </a:t>
            </a:r>
            <a:r>
              <a:rPr lang="it-IT" sz="1100" dirty="0"/>
              <a:t>SERVER</a:t>
            </a:r>
            <a:r>
              <a:rPr lang="it-IT" sz="1200" dirty="0"/>
              <a:t> 1</a:t>
            </a:r>
          </a:p>
        </p:txBody>
      </p:sp>
      <p:sp>
        <p:nvSpPr>
          <p:cNvPr id="73" name="Rounded Rectangle 72">
            <a:extLst>
              <a:ext uri="{FF2B5EF4-FFF2-40B4-BE49-F238E27FC236}">
                <a16:creationId xmlns:a16="http://schemas.microsoft.com/office/drawing/2014/main" id="{24DFEDBD-D61B-56CA-D732-03ACCC2DAE1C}"/>
              </a:ext>
            </a:extLst>
          </p:cNvPr>
          <p:cNvSpPr/>
          <p:nvPr/>
        </p:nvSpPr>
        <p:spPr>
          <a:xfrm>
            <a:off x="5668964" y="4303793"/>
            <a:ext cx="1094681" cy="355165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/>
              <a:t>TEST SERVER 2</a:t>
            </a:r>
          </a:p>
        </p:txBody>
      </p:sp>
      <p:cxnSp>
        <p:nvCxnSpPr>
          <p:cNvPr id="75" name="Straight Connector 74">
            <a:extLst>
              <a:ext uri="{FF2B5EF4-FFF2-40B4-BE49-F238E27FC236}">
                <a16:creationId xmlns:a16="http://schemas.microsoft.com/office/drawing/2014/main" id="{6A507EF2-B6E4-F7E4-9A27-34D9DF9A37A2}"/>
              </a:ext>
            </a:extLst>
          </p:cNvPr>
          <p:cNvCxnSpPr>
            <a:cxnSpLocks/>
            <a:stCxn id="20" idx="3"/>
            <a:endCxn id="46" idx="1"/>
          </p:cNvCxnSpPr>
          <p:nvPr/>
        </p:nvCxnSpPr>
        <p:spPr>
          <a:xfrm>
            <a:off x="1241183" y="3839451"/>
            <a:ext cx="242337" cy="343843"/>
          </a:xfrm>
          <a:prstGeom prst="line">
            <a:avLst/>
          </a:prstGeom>
          <a:ln w="254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6" name="Straight Connector 75">
            <a:extLst>
              <a:ext uri="{FF2B5EF4-FFF2-40B4-BE49-F238E27FC236}">
                <a16:creationId xmlns:a16="http://schemas.microsoft.com/office/drawing/2014/main" id="{97DDA6BC-BE0D-DF1F-BF33-82CD3EDF12BF}"/>
              </a:ext>
            </a:extLst>
          </p:cNvPr>
          <p:cNvCxnSpPr>
            <a:cxnSpLocks/>
            <a:stCxn id="21" idx="3"/>
            <a:endCxn id="46" idx="1"/>
          </p:cNvCxnSpPr>
          <p:nvPr/>
        </p:nvCxnSpPr>
        <p:spPr>
          <a:xfrm flipV="1">
            <a:off x="1239051" y="4183294"/>
            <a:ext cx="244469" cy="259360"/>
          </a:xfrm>
          <a:prstGeom prst="line">
            <a:avLst/>
          </a:prstGeom>
          <a:ln w="254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9" name="Straight Connector 78">
            <a:extLst>
              <a:ext uri="{FF2B5EF4-FFF2-40B4-BE49-F238E27FC236}">
                <a16:creationId xmlns:a16="http://schemas.microsoft.com/office/drawing/2014/main" id="{77D81B3B-A24C-59F5-4999-2916C6E193DB}"/>
              </a:ext>
            </a:extLst>
          </p:cNvPr>
          <p:cNvCxnSpPr>
            <a:cxnSpLocks/>
            <a:stCxn id="47" idx="3"/>
            <a:endCxn id="72" idx="1"/>
          </p:cNvCxnSpPr>
          <p:nvPr/>
        </p:nvCxnSpPr>
        <p:spPr>
          <a:xfrm flipV="1">
            <a:off x="5348404" y="3878173"/>
            <a:ext cx="322692" cy="302963"/>
          </a:xfrm>
          <a:prstGeom prst="line">
            <a:avLst/>
          </a:prstGeom>
          <a:ln w="254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2" name="Straight Connector 81">
            <a:extLst>
              <a:ext uri="{FF2B5EF4-FFF2-40B4-BE49-F238E27FC236}">
                <a16:creationId xmlns:a16="http://schemas.microsoft.com/office/drawing/2014/main" id="{1BC986FE-770A-E40A-8521-C43642EC6527}"/>
              </a:ext>
            </a:extLst>
          </p:cNvPr>
          <p:cNvCxnSpPr>
            <a:cxnSpLocks/>
            <a:stCxn id="47" idx="3"/>
            <a:endCxn id="73" idx="1"/>
          </p:cNvCxnSpPr>
          <p:nvPr/>
        </p:nvCxnSpPr>
        <p:spPr>
          <a:xfrm>
            <a:off x="5348404" y="4181136"/>
            <a:ext cx="320560" cy="300240"/>
          </a:xfrm>
          <a:prstGeom prst="line">
            <a:avLst/>
          </a:prstGeom>
          <a:ln w="254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9" name="TextBox 88">
            <a:extLst>
              <a:ext uri="{FF2B5EF4-FFF2-40B4-BE49-F238E27FC236}">
                <a16:creationId xmlns:a16="http://schemas.microsoft.com/office/drawing/2014/main" id="{D8B368E1-C9D2-B1E3-2EB2-301EB98D532E}"/>
              </a:ext>
            </a:extLst>
          </p:cNvPr>
          <p:cNvSpPr txBox="1"/>
          <p:nvPr/>
        </p:nvSpPr>
        <p:spPr>
          <a:xfrm>
            <a:off x="7159268" y="3184655"/>
            <a:ext cx="4891423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First end to end IP </a:t>
            </a:r>
            <a:r>
              <a:rPr lang="it-IT" dirty="0" err="1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traffic</a:t>
            </a:r>
            <a:r>
              <a:rPr lang="it-IT" dirty="0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 injection test:</a:t>
            </a:r>
          </a:p>
          <a:p>
            <a:endParaRPr lang="it-IT" dirty="0">
              <a:solidFill>
                <a:schemeClr val="bg2">
                  <a:lumMod val="25000"/>
                </a:schemeClr>
              </a:solidFill>
              <a:latin typeface="Calibri" panose="020F0502020204030204" pitchFamily="34" charset="0"/>
              <a:ea typeface="Tahoma" panose="020B0604030504040204" pitchFamily="34" charset="0"/>
              <a:cs typeface="Calibri" panose="020F0502020204030204" pitchFamily="34" charset="0"/>
            </a:endParaRPr>
          </a:p>
          <a:p>
            <a:r>
              <a:rPr lang="it-IT" dirty="0" err="1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Connected</a:t>
            </a:r>
            <a:r>
              <a:rPr lang="it-IT" dirty="0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 2 servers  in </a:t>
            </a:r>
            <a:r>
              <a:rPr lang="it-IT" dirty="0" err="1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each</a:t>
            </a:r>
            <a:r>
              <a:rPr lang="it-IT" dirty="0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 site to </a:t>
            </a:r>
            <a:r>
              <a:rPr lang="it-IT" dirty="0" err="1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inject</a:t>
            </a:r>
            <a:r>
              <a:rPr lang="it-IT" dirty="0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 </a:t>
            </a:r>
            <a:r>
              <a:rPr lang="it-IT" dirty="0" err="1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about</a:t>
            </a:r>
            <a:r>
              <a:rPr lang="it-IT" dirty="0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 100Gbps </a:t>
            </a:r>
            <a:r>
              <a:rPr lang="it-IT" b="1" dirty="0" err="1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sustainted</a:t>
            </a:r>
            <a:r>
              <a:rPr lang="it-IT" dirty="0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 </a:t>
            </a:r>
            <a:r>
              <a:rPr lang="it-IT" dirty="0" err="1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traffic</a:t>
            </a:r>
            <a:r>
              <a:rPr lang="it-IT" dirty="0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 (</a:t>
            </a:r>
            <a:r>
              <a:rPr lang="it-IT" dirty="0" err="1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iperf</a:t>
            </a:r>
            <a:r>
              <a:rPr lang="it-IT" dirty="0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) for days  in order to test the </a:t>
            </a:r>
            <a:r>
              <a:rPr lang="it-IT" b="1" dirty="0" err="1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stability</a:t>
            </a:r>
            <a:r>
              <a:rPr lang="it-IT" dirty="0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 of the </a:t>
            </a:r>
            <a:r>
              <a:rPr lang="it-IT" dirty="0" err="1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circuit</a:t>
            </a:r>
            <a:r>
              <a:rPr lang="it-IT" dirty="0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 and to </a:t>
            </a:r>
            <a:r>
              <a:rPr lang="it-IT" dirty="0" err="1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give</a:t>
            </a:r>
            <a:r>
              <a:rPr lang="it-IT" dirty="0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 the </a:t>
            </a:r>
            <a:r>
              <a:rPr lang="it-IT" dirty="0" err="1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opportunity</a:t>
            </a:r>
            <a:r>
              <a:rPr lang="it-IT" dirty="0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 to </a:t>
            </a:r>
            <a:r>
              <a:rPr lang="it-IT" dirty="0" err="1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tune</a:t>
            </a:r>
            <a:r>
              <a:rPr lang="it-IT" dirty="0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 up the monitoring tools on line systems.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BA50A03-4BB9-5729-DA01-0ED18ED9D42E}"/>
              </a:ext>
            </a:extLst>
          </p:cNvPr>
          <p:cNvSpPr txBox="1"/>
          <p:nvPr/>
        </p:nvSpPr>
        <p:spPr>
          <a:xfrm>
            <a:off x="1287822" y="3301703"/>
            <a:ext cx="89345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dirty="0"/>
              <a:t>CERN</a:t>
            </a:r>
          </a:p>
          <a:p>
            <a:pPr algn="ctr"/>
            <a:r>
              <a:rPr lang="it-IT" dirty="0"/>
              <a:t>Geneva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336BA44-1396-79F5-995A-F4622F512B50}"/>
              </a:ext>
            </a:extLst>
          </p:cNvPr>
          <p:cNvSpPr txBox="1"/>
          <p:nvPr/>
        </p:nvSpPr>
        <p:spPr>
          <a:xfrm>
            <a:off x="4670706" y="3269019"/>
            <a:ext cx="94769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dirty="0"/>
              <a:t>CNAF</a:t>
            </a:r>
          </a:p>
          <a:p>
            <a:pPr algn="ctr"/>
            <a:r>
              <a:rPr lang="it-IT" dirty="0"/>
              <a:t>Bologna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B06D5E7-0121-AAAA-F094-54AF954413CE}"/>
              </a:ext>
            </a:extLst>
          </p:cNvPr>
          <p:cNvSpPr txBox="1"/>
          <p:nvPr/>
        </p:nvSpPr>
        <p:spPr>
          <a:xfrm>
            <a:off x="4088764" y="4678574"/>
            <a:ext cx="264534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dirty="0"/>
              <a:t>2x100Gb LACP</a:t>
            </a:r>
          </a:p>
          <a:p>
            <a:pPr algn="ctr"/>
            <a:r>
              <a:rPr lang="it-IT" dirty="0"/>
              <a:t>«</a:t>
            </a:r>
            <a:r>
              <a:rPr lang="it-IT" i="1" dirty="0"/>
              <a:t>Switch port mode </a:t>
            </a:r>
            <a:r>
              <a:rPr lang="it-IT" i="1" dirty="0" err="1"/>
              <a:t>trunk</a:t>
            </a:r>
            <a:r>
              <a:rPr lang="it-IT" dirty="0"/>
              <a:t>»</a:t>
            </a:r>
          </a:p>
          <a:p>
            <a:pPr algn="ctr"/>
            <a:r>
              <a:rPr lang="it-IT" dirty="0" err="1"/>
              <a:t>Shared</a:t>
            </a:r>
            <a:r>
              <a:rPr lang="it-IT" dirty="0"/>
              <a:t>  PTP  </a:t>
            </a:r>
            <a:r>
              <a:rPr lang="it-IT" dirty="0" err="1"/>
              <a:t>vlan</a:t>
            </a:r>
            <a:r>
              <a:rPr lang="it-IT" dirty="0"/>
              <a:t> 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162C5302-37D9-360C-B68B-900B52E34CC6}"/>
              </a:ext>
            </a:extLst>
          </p:cNvPr>
          <p:cNvCxnSpPr>
            <a:cxnSpLocks/>
          </p:cNvCxnSpPr>
          <p:nvPr/>
        </p:nvCxnSpPr>
        <p:spPr>
          <a:xfrm flipH="1" flipV="1">
            <a:off x="4671912" y="4310295"/>
            <a:ext cx="446187" cy="35516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7B1D8E9B-EE5A-6E06-C5EA-BB76157CA0E2}"/>
              </a:ext>
            </a:extLst>
          </p:cNvPr>
          <p:cNvSpPr txBox="1"/>
          <p:nvPr/>
        </p:nvSpPr>
        <p:spPr>
          <a:xfrm>
            <a:off x="591652" y="4633750"/>
            <a:ext cx="168103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dirty="0"/>
              <a:t>2x100Gb LACP</a:t>
            </a:r>
          </a:p>
          <a:p>
            <a:pPr algn="ctr"/>
            <a:r>
              <a:rPr lang="it-IT" dirty="0" err="1"/>
              <a:t>Shared</a:t>
            </a:r>
            <a:r>
              <a:rPr lang="it-IT" dirty="0"/>
              <a:t> PTP </a:t>
            </a:r>
            <a:r>
              <a:rPr lang="it-IT" dirty="0" err="1"/>
              <a:t>vlan</a:t>
            </a:r>
            <a:endParaRPr lang="it-IT" dirty="0"/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33FD78AD-8E63-9A52-D0FF-E13D1EB020BA}"/>
              </a:ext>
            </a:extLst>
          </p:cNvPr>
          <p:cNvCxnSpPr>
            <a:cxnSpLocks/>
            <a:stCxn id="14" idx="0"/>
          </p:cNvCxnSpPr>
          <p:nvPr/>
        </p:nvCxnSpPr>
        <p:spPr>
          <a:xfrm flipV="1">
            <a:off x="1432171" y="4314215"/>
            <a:ext cx="667760" cy="31953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ounded Rectangle 71">
            <a:extLst>
              <a:ext uri="{FF2B5EF4-FFF2-40B4-BE49-F238E27FC236}">
                <a16:creationId xmlns:a16="http://schemas.microsoft.com/office/drawing/2014/main" id="{50619611-1C74-D221-F27E-2790707E7055}"/>
              </a:ext>
            </a:extLst>
          </p:cNvPr>
          <p:cNvSpPr/>
          <p:nvPr/>
        </p:nvSpPr>
        <p:spPr>
          <a:xfrm>
            <a:off x="146502" y="3661868"/>
            <a:ext cx="1094681" cy="355165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/>
              <a:t>TEST SERVER 1</a:t>
            </a:r>
          </a:p>
        </p:txBody>
      </p:sp>
      <p:sp>
        <p:nvSpPr>
          <p:cNvPr id="21" name="Rounded Rectangle 72">
            <a:extLst>
              <a:ext uri="{FF2B5EF4-FFF2-40B4-BE49-F238E27FC236}">
                <a16:creationId xmlns:a16="http://schemas.microsoft.com/office/drawing/2014/main" id="{E464A2D4-827C-9D93-1473-CD0617E20BBA}"/>
              </a:ext>
            </a:extLst>
          </p:cNvPr>
          <p:cNvSpPr/>
          <p:nvPr/>
        </p:nvSpPr>
        <p:spPr>
          <a:xfrm>
            <a:off x="144370" y="4265071"/>
            <a:ext cx="1094681" cy="355165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/>
              <a:t>TEST SERVER 2</a:t>
            </a:r>
          </a:p>
        </p:txBody>
      </p:sp>
      <p:pic>
        <p:nvPicPr>
          <p:cNvPr id="25" name="Immagine 24">
            <a:extLst>
              <a:ext uri="{FF2B5EF4-FFF2-40B4-BE49-F238E27FC236}">
                <a16:creationId xmlns:a16="http://schemas.microsoft.com/office/drawing/2014/main" id="{7E6779D4-34E2-353E-C657-18585D00F22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59268" y="5215980"/>
            <a:ext cx="4891423" cy="1085235"/>
          </a:xfrm>
          <a:prstGeom prst="rect">
            <a:avLst/>
          </a:prstGeom>
        </p:spPr>
      </p:pic>
      <p:sp>
        <p:nvSpPr>
          <p:cNvPr id="26" name="CasellaDiTesto 25">
            <a:extLst>
              <a:ext uri="{FF2B5EF4-FFF2-40B4-BE49-F238E27FC236}">
                <a16:creationId xmlns:a16="http://schemas.microsoft.com/office/drawing/2014/main" id="{F176FC92-DC8A-44C4-541A-E09025B61F51}"/>
              </a:ext>
            </a:extLst>
          </p:cNvPr>
          <p:cNvSpPr txBox="1"/>
          <p:nvPr/>
        </p:nvSpPr>
        <p:spPr>
          <a:xfrm>
            <a:off x="256310" y="6332038"/>
            <a:ext cx="433169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/>
              <a:t>*Dual-</a:t>
            </a:r>
            <a:r>
              <a:rPr lang="it-IT" sz="1400" dirty="0" err="1"/>
              <a:t>Polarization</a:t>
            </a:r>
            <a:r>
              <a:rPr lang="it-IT" sz="1400" dirty="0"/>
              <a:t> 16 Quadrature </a:t>
            </a:r>
            <a:r>
              <a:rPr lang="it-IT" sz="1400" dirty="0" err="1"/>
              <a:t>Amplitude</a:t>
            </a:r>
            <a:r>
              <a:rPr lang="it-IT" sz="1400" dirty="0"/>
              <a:t> </a:t>
            </a:r>
            <a:r>
              <a:rPr lang="it-IT" sz="1400" dirty="0" err="1"/>
              <a:t>Modulation</a:t>
            </a:r>
            <a:endParaRPr lang="it-IT" sz="1400" dirty="0"/>
          </a:p>
        </p:txBody>
      </p:sp>
    </p:spTree>
    <p:extLst>
      <p:ext uri="{BB962C8B-B14F-4D97-AF65-F5344CB8AC3E}">
        <p14:creationId xmlns:p14="http://schemas.microsoft.com/office/powerpoint/2010/main" val="269710674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7167AB-7BB9-BE2B-8387-E8A51B190D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9677400" cy="948298"/>
          </a:xfrm>
        </p:spPr>
        <p:txBody>
          <a:bodyPr>
            <a:noAutofit/>
          </a:bodyPr>
          <a:lstStyle/>
          <a:p>
            <a:r>
              <a:rPr lang="en-US" sz="3600" b="1" dirty="0"/>
              <a:t>DCI pilot state (CERN-CNAF)</a:t>
            </a:r>
            <a:br>
              <a:rPr lang="en-US" sz="3600" b="1" dirty="0"/>
            </a:br>
            <a:r>
              <a:rPr lang="en-US" sz="3200" b="1" dirty="0"/>
              <a:t>Next steps</a:t>
            </a:r>
            <a:endParaRPr lang="en-US" sz="3600" b="1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06B022A-8968-E3D1-1C67-BC37AD9DD4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S.Zani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66950E6-CEB1-F19A-6B45-B2437EB1C6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7CB18-8D2E-C441-8469-8F1CFAAFA71E}" type="slidenum">
              <a:rPr lang="en-US" smtClean="0"/>
              <a:t>8</a:t>
            </a:fld>
            <a:endParaRPr lang="en-US"/>
          </a:p>
        </p:txBody>
      </p:sp>
      <p:sp>
        <p:nvSpPr>
          <p:cNvPr id="43" name="Cloud 42">
            <a:extLst>
              <a:ext uri="{FF2B5EF4-FFF2-40B4-BE49-F238E27FC236}">
                <a16:creationId xmlns:a16="http://schemas.microsoft.com/office/drawing/2014/main" id="{B1904BEF-A189-5F35-FB9B-FE026D8E0294}"/>
              </a:ext>
            </a:extLst>
          </p:cNvPr>
          <p:cNvSpPr/>
          <p:nvPr/>
        </p:nvSpPr>
        <p:spPr>
          <a:xfrm>
            <a:off x="2845089" y="2361687"/>
            <a:ext cx="1303262" cy="624769"/>
          </a:xfrm>
          <a:prstGeom prst="cloud">
            <a:avLst/>
          </a:prstGeom>
          <a:gradFill flip="none" rotWithShape="1">
            <a:gsLst>
              <a:gs pos="0">
                <a:srgbClr val="7030A0">
                  <a:lumMod val="50000"/>
                  <a:lumOff val="50000"/>
                </a:srgbClr>
              </a:gs>
              <a:gs pos="25000">
                <a:srgbClr val="0070C0">
                  <a:lumMod val="50000"/>
                  <a:lumOff val="50000"/>
                </a:srgbClr>
              </a:gs>
              <a:gs pos="75000">
                <a:srgbClr val="FFFF00">
                  <a:lumMod val="50000"/>
                  <a:lumOff val="50000"/>
                </a:srgbClr>
              </a:gs>
              <a:gs pos="50000">
                <a:srgbClr val="00B050">
                  <a:lumMod val="50000"/>
                  <a:lumOff val="50000"/>
                </a:srgbClr>
              </a:gs>
              <a:gs pos="38000">
                <a:srgbClr val="00B0F0">
                  <a:lumMod val="50000"/>
                  <a:lumOff val="50000"/>
                </a:srgbClr>
              </a:gs>
              <a:gs pos="100000">
                <a:srgbClr val="FF0000">
                  <a:lumMod val="50000"/>
                  <a:lumOff val="50000"/>
                </a:srgbClr>
              </a:gs>
            </a:gsLst>
            <a:lin ang="0" scaled="1"/>
            <a:tileRect/>
          </a:gradFill>
          <a:ln>
            <a:solidFill>
              <a:srgbClr val="152139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sz="2800" dirty="0">
                <a:solidFill>
                  <a:schemeClr val="bg2">
                    <a:lumMod val="25000"/>
                  </a:schemeClr>
                </a:solidFill>
                <a:latin typeface="Rockwell" panose="02060603020205020403" pitchFamily="18" charset="0"/>
                <a:ea typeface="+mj-ea"/>
                <a:cs typeface="+mj-cs"/>
              </a:rPr>
              <a:t>SCS</a:t>
            </a:r>
            <a:endParaRPr lang="en-GB" sz="2800" dirty="0">
              <a:solidFill>
                <a:schemeClr val="bg2">
                  <a:lumMod val="25000"/>
                </a:schemeClr>
              </a:solidFill>
              <a:latin typeface="Rockwell" panose="02060603020205020403" pitchFamily="18" charset="0"/>
              <a:ea typeface="+mj-ea"/>
              <a:cs typeface="+mj-cs"/>
            </a:endParaRPr>
          </a:p>
        </p:txBody>
      </p:sp>
      <p:pic>
        <p:nvPicPr>
          <p:cNvPr id="44" name="Immagine 35">
            <a:extLst>
              <a:ext uri="{FF2B5EF4-FFF2-40B4-BE49-F238E27FC236}">
                <a16:creationId xmlns:a16="http://schemas.microsoft.com/office/drawing/2014/main" id="{A980E5ED-F768-913B-D186-2D1629A6948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3873773" y="2548992"/>
            <a:ext cx="1349194" cy="342109"/>
          </a:xfrm>
          <a:prstGeom prst="rect">
            <a:avLst/>
          </a:prstGeom>
        </p:spPr>
      </p:pic>
      <p:pic>
        <p:nvPicPr>
          <p:cNvPr id="45" name="Immagine 35">
            <a:extLst>
              <a:ext uri="{FF2B5EF4-FFF2-40B4-BE49-F238E27FC236}">
                <a16:creationId xmlns:a16="http://schemas.microsoft.com/office/drawing/2014/main" id="{7B516B05-8187-8C04-D8EE-7B7D88D3503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1754968" y="2548990"/>
            <a:ext cx="1349194" cy="342109"/>
          </a:xfrm>
          <a:prstGeom prst="rect">
            <a:avLst/>
          </a:prstGeom>
        </p:spPr>
      </p:pic>
      <p:pic>
        <p:nvPicPr>
          <p:cNvPr id="46" name="Picture 45">
            <a:extLst>
              <a:ext uri="{FF2B5EF4-FFF2-40B4-BE49-F238E27FC236}">
                <a16:creationId xmlns:a16="http://schemas.microsoft.com/office/drawing/2014/main" id="{987AB734-4AAF-595A-DBB9-A2F53610F55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1252" y="2536351"/>
            <a:ext cx="483459" cy="279756"/>
          </a:xfrm>
          <a:prstGeom prst="rect">
            <a:avLst/>
          </a:prstGeom>
        </p:spPr>
      </p:pic>
      <p:pic>
        <p:nvPicPr>
          <p:cNvPr id="47" name="Picture 46">
            <a:extLst>
              <a:ext uri="{FF2B5EF4-FFF2-40B4-BE49-F238E27FC236}">
                <a16:creationId xmlns:a16="http://schemas.microsoft.com/office/drawing/2014/main" id="{7C5CAE63-6276-127C-133F-57F97109349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677" y="2534193"/>
            <a:ext cx="483459" cy="279756"/>
          </a:xfrm>
          <a:prstGeom prst="rect">
            <a:avLst/>
          </a:prstGeom>
        </p:spPr>
      </p:pic>
      <p:grpSp>
        <p:nvGrpSpPr>
          <p:cNvPr id="54" name="Group 53">
            <a:extLst>
              <a:ext uri="{FF2B5EF4-FFF2-40B4-BE49-F238E27FC236}">
                <a16:creationId xmlns:a16="http://schemas.microsoft.com/office/drawing/2014/main" id="{53EF3E47-79FF-5625-C816-B583FCE55CD9}"/>
              </a:ext>
            </a:extLst>
          </p:cNvPr>
          <p:cNvGrpSpPr/>
          <p:nvPr/>
        </p:nvGrpSpPr>
        <p:grpSpPr>
          <a:xfrm rot="5400000">
            <a:off x="4215953" y="2505838"/>
            <a:ext cx="119300" cy="342110"/>
            <a:chOff x="6008144" y="2490701"/>
            <a:chExt cx="293532" cy="776312"/>
          </a:xfrm>
        </p:grpSpPr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0CCF125A-3C49-522C-5C1B-F26C93321EB5}"/>
                </a:ext>
              </a:extLst>
            </p:cNvPr>
            <p:cNvCxnSpPr/>
            <p:nvPr/>
          </p:nvCxnSpPr>
          <p:spPr>
            <a:xfrm>
              <a:off x="6008144" y="2492900"/>
              <a:ext cx="0" cy="774113"/>
            </a:xfrm>
            <a:prstGeom prst="line">
              <a:avLst/>
            </a:prstGeom>
            <a:ln w="28575">
              <a:solidFill>
                <a:srgbClr val="A231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450A005E-03E4-6B3F-0797-69864446930E}"/>
                </a:ext>
              </a:extLst>
            </p:cNvPr>
            <p:cNvCxnSpPr/>
            <p:nvPr/>
          </p:nvCxnSpPr>
          <p:spPr>
            <a:xfrm>
              <a:off x="6105016" y="2492900"/>
              <a:ext cx="0" cy="774113"/>
            </a:xfrm>
            <a:prstGeom prst="line">
              <a:avLst/>
            </a:prstGeom>
            <a:ln w="28575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>
              <a:extLst>
                <a:ext uri="{FF2B5EF4-FFF2-40B4-BE49-F238E27FC236}">
                  <a16:creationId xmlns:a16="http://schemas.microsoft.com/office/drawing/2014/main" id="{D367273D-CB08-58BB-51B1-B33375D01B9D}"/>
                </a:ext>
              </a:extLst>
            </p:cNvPr>
            <p:cNvCxnSpPr/>
            <p:nvPr/>
          </p:nvCxnSpPr>
          <p:spPr>
            <a:xfrm>
              <a:off x="6209420" y="2490701"/>
              <a:ext cx="0" cy="774113"/>
            </a:xfrm>
            <a:prstGeom prst="line">
              <a:avLst/>
            </a:prstGeom>
            <a:ln w="28575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DDEF65D2-AC28-E50C-38AA-886256D88AFD}"/>
                </a:ext>
              </a:extLst>
            </p:cNvPr>
            <p:cNvCxnSpPr/>
            <p:nvPr/>
          </p:nvCxnSpPr>
          <p:spPr>
            <a:xfrm>
              <a:off x="6301676" y="2490701"/>
              <a:ext cx="0" cy="774113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5" name="Group 54">
            <a:extLst>
              <a:ext uri="{FF2B5EF4-FFF2-40B4-BE49-F238E27FC236}">
                <a16:creationId xmlns:a16="http://schemas.microsoft.com/office/drawing/2014/main" id="{418E4910-CF14-3514-4028-B614E3238A94}"/>
              </a:ext>
            </a:extLst>
          </p:cNvPr>
          <p:cNvGrpSpPr/>
          <p:nvPr/>
        </p:nvGrpSpPr>
        <p:grpSpPr>
          <a:xfrm rot="5400000">
            <a:off x="2621719" y="2512668"/>
            <a:ext cx="119300" cy="342110"/>
            <a:chOff x="6008144" y="2490701"/>
            <a:chExt cx="293532" cy="776312"/>
          </a:xfrm>
        </p:grpSpPr>
        <p:cxnSp>
          <p:nvCxnSpPr>
            <p:cNvPr id="56" name="Straight Connector 55">
              <a:extLst>
                <a:ext uri="{FF2B5EF4-FFF2-40B4-BE49-F238E27FC236}">
                  <a16:creationId xmlns:a16="http://schemas.microsoft.com/office/drawing/2014/main" id="{84270B69-C9C2-3109-E5B6-1CADC5658822}"/>
                </a:ext>
              </a:extLst>
            </p:cNvPr>
            <p:cNvCxnSpPr/>
            <p:nvPr/>
          </p:nvCxnSpPr>
          <p:spPr>
            <a:xfrm>
              <a:off x="6008144" y="2492900"/>
              <a:ext cx="0" cy="774113"/>
            </a:xfrm>
            <a:prstGeom prst="line">
              <a:avLst/>
            </a:prstGeom>
            <a:ln w="28575">
              <a:solidFill>
                <a:srgbClr val="A231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>
              <a:extLst>
                <a:ext uri="{FF2B5EF4-FFF2-40B4-BE49-F238E27FC236}">
                  <a16:creationId xmlns:a16="http://schemas.microsoft.com/office/drawing/2014/main" id="{C428D6A3-B08B-D729-E1B5-C30B24D00777}"/>
                </a:ext>
              </a:extLst>
            </p:cNvPr>
            <p:cNvCxnSpPr/>
            <p:nvPr/>
          </p:nvCxnSpPr>
          <p:spPr>
            <a:xfrm>
              <a:off x="6105016" y="2492900"/>
              <a:ext cx="0" cy="774113"/>
            </a:xfrm>
            <a:prstGeom prst="line">
              <a:avLst/>
            </a:prstGeom>
            <a:ln w="28575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>
              <a:extLst>
                <a:ext uri="{FF2B5EF4-FFF2-40B4-BE49-F238E27FC236}">
                  <a16:creationId xmlns:a16="http://schemas.microsoft.com/office/drawing/2014/main" id="{5274AF6E-FCB9-FAA3-6A54-41D96AE57FCD}"/>
                </a:ext>
              </a:extLst>
            </p:cNvPr>
            <p:cNvCxnSpPr/>
            <p:nvPr/>
          </p:nvCxnSpPr>
          <p:spPr>
            <a:xfrm>
              <a:off x="6209420" y="2490701"/>
              <a:ext cx="0" cy="774113"/>
            </a:xfrm>
            <a:prstGeom prst="line">
              <a:avLst/>
            </a:prstGeom>
            <a:ln w="28575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>
              <a:extLst>
                <a:ext uri="{FF2B5EF4-FFF2-40B4-BE49-F238E27FC236}">
                  <a16:creationId xmlns:a16="http://schemas.microsoft.com/office/drawing/2014/main" id="{1C29A796-EBFB-E0AC-BE62-03E3A56D0538}"/>
                </a:ext>
              </a:extLst>
            </p:cNvPr>
            <p:cNvCxnSpPr/>
            <p:nvPr/>
          </p:nvCxnSpPr>
          <p:spPr>
            <a:xfrm>
              <a:off x="6301676" y="2490701"/>
              <a:ext cx="0" cy="774113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5" name="Group 64">
            <a:extLst>
              <a:ext uri="{FF2B5EF4-FFF2-40B4-BE49-F238E27FC236}">
                <a16:creationId xmlns:a16="http://schemas.microsoft.com/office/drawing/2014/main" id="{6B998883-548F-3383-C295-259BA1AD44CF}"/>
              </a:ext>
            </a:extLst>
          </p:cNvPr>
          <p:cNvGrpSpPr/>
          <p:nvPr/>
        </p:nvGrpSpPr>
        <p:grpSpPr>
          <a:xfrm>
            <a:off x="2021946" y="2661718"/>
            <a:ext cx="301394" cy="38365"/>
            <a:chOff x="2910872" y="5339717"/>
            <a:chExt cx="301394" cy="38365"/>
          </a:xfrm>
        </p:grpSpPr>
        <p:cxnSp>
          <p:nvCxnSpPr>
            <p:cNvPr id="61" name="Straight Connector 60">
              <a:extLst>
                <a:ext uri="{FF2B5EF4-FFF2-40B4-BE49-F238E27FC236}">
                  <a16:creationId xmlns:a16="http://schemas.microsoft.com/office/drawing/2014/main" id="{1E3E9635-81CB-29BD-7773-D5913EB04718}"/>
                </a:ext>
              </a:extLst>
            </p:cNvPr>
            <p:cNvCxnSpPr>
              <a:cxnSpLocks/>
            </p:cNvCxnSpPr>
            <p:nvPr/>
          </p:nvCxnSpPr>
          <p:spPr>
            <a:xfrm>
              <a:off x="2910872" y="5339717"/>
              <a:ext cx="301394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>
              <a:extLst>
                <a:ext uri="{FF2B5EF4-FFF2-40B4-BE49-F238E27FC236}">
                  <a16:creationId xmlns:a16="http://schemas.microsoft.com/office/drawing/2014/main" id="{4BA6F83F-7A2A-A26E-8055-B96544A0D6F4}"/>
                </a:ext>
              </a:extLst>
            </p:cNvPr>
            <p:cNvCxnSpPr>
              <a:cxnSpLocks/>
            </p:cNvCxnSpPr>
            <p:nvPr/>
          </p:nvCxnSpPr>
          <p:spPr>
            <a:xfrm>
              <a:off x="2910872" y="5378082"/>
              <a:ext cx="301394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6" name="Group 65">
            <a:extLst>
              <a:ext uri="{FF2B5EF4-FFF2-40B4-BE49-F238E27FC236}">
                <a16:creationId xmlns:a16="http://schemas.microsoft.com/office/drawing/2014/main" id="{171ED41F-C703-27B0-1212-64F0A7417EA1}"/>
              </a:ext>
            </a:extLst>
          </p:cNvPr>
          <p:cNvGrpSpPr/>
          <p:nvPr/>
        </p:nvGrpSpPr>
        <p:grpSpPr>
          <a:xfrm>
            <a:off x="4631283" y="2654888"/>
            <a:ext cx="301394" cy="38365"/>
            <a:chOff x="2910872" y="5339717"/>
            <a:chExt cx="301394" cy="38365"/>
          </a:xfrm>
        </p:grpSpPr>
        <p:cxnSp>
          <p:nvCxnSpPr>
            <p:cNvPr id="67" name="Straight Connector 66">
              <a:extLst>
                <a:ext uri="{FF2B5EF4-FFF2-40B4-BE49-F238E27FC236}">
                  <a16:creationId xmlns:a16="http://schemas.microsoft.com/office/drawing/2014/main" id="{A1C20C75-AD27-1D76-A587-0331390431C5}"/>
                </a:ext>
              </a:extLst>
            </p:cNvPr>
            <p:cNvCxnSpPr>
              <a:cxnSpLocks/>
            </p:cNvCxnSpPr>
            <p:nvPr/>
          </p:nvCxnSpPr>
          <p:spPr>
            <a:xfrm>
              <a:off x="2910872" y="5339717"/>
              <a:ext cx="301394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>
              <a:extLst>
                <a:ext uri="{FF2B5EF4-FFF2-40B4-BE49-F238E27FC236}">
                  <a16:creationId xmlns:a16="http://schemas.microsoft.com/office/drawing/2014/main" id="{906BAF23-BD7B-762F-0634-5AE0322C3BA1}"/>
                </a:ext>
              </a:extLst>
            </p:cNvPr>
            <p:cNvCxnSpPr>
              <a:cxnSpLocks/>
            </p:cNvCxnSpPr>
            <p:nvPr/>
          </p:nvCxnSpPr>
          <p:spPr>
            <a:xfrm>
              <a:off x="2910872" y="5378082"/>
              <a:ext cx="301394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9" name="Rounded Rectangle 68">
            <a:extLst>
              <a:ext uri="{FF2B5EF4-FFF2-40B4-BE49-F238E27FC236}">
                <a16:creationId xmlns:a16="http://schemas.microsoft.com/office/drawing/2014/main" id="{14E41042-B271-3164-BE88-A547724BB5B7}"/>
              </a:ext>
            </a:extLst>
          </p:cNvPr>
          <p:cNvSpPr/>
          <p:nvPr/>
        </p:nvSpPr>
        <p:spPr>
          <a:xfrm>
            <a:off x="631044" y="2544050"/>
            <a:ext cx="655607" cy="110418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600" dirty="0"/>
              <a:t>TEST SERVER 1</a:t>
            </a:r>
          </a:p>
        </p:txBody>
      </p:sp>
      <p:sp>
        <p:nvSpPr>
          <p:cNvPr id="71" name="Rounded Rectangle 70">
            <a:extLst>
              <a:ext uri="{FF2B5EF4-FFF2-40B4-BE49-F238E27FC236}">
                <a16:creationId xmlns:a16="http://schemas.microsoft.com/office/drawing/2014/main" id="{224E96A7-9627-E978-213A-0208834A58F0}"/>
              </a:ext>
            </a:extLst>
          </p:cNvPr>
          <p:cNvSpPr/>
          <p:nvPr/>
        </p:nvSpPr>
        <p:spPr>
          <a:xfrm>
            <a:off x="631044" y="2693253"/>
            <a:ext cx="655607" cy="110418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600" dirty="0"/>
              <a:t>TEST SERVER 2</a:t>
            </a:r>
          </a:p>
        </p:txBody>
      </p:sp>
      <p:sp>
        <p:nvSpPr>
          <p:cNvPr id="72" name="Rounded Rectangle 71">
            <a:extLst>
              <a:ext uri="{FF2B5EF4-FFF2-40B4-BE49-F238E27FC236}">
                <a16:creationId xmlns:a16="http://schemas.microsoft.com/office/drawing/2014/main" id="{7B1F2024-049A-99D4-FE5C-735CF6C15C4E}"/>
              </a:ext>
            </a:extLst>
          </p:cNvPr>
          <p:cNvSpPr/>
          <p:nvPr/>
        </p:nvSpPr>
        <p:spPr>
          <a:xfrm>
            <a:off x="5705147" y="2535246"/>
            <a:ext cx="655607" cy="110418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600" dirty="0"/>
              <a:t>TEST SERVER 1</a:t>
            </a:r>
          </a:p>
        </p:txBody>
      </p:sp>
      <p:sp>
        <p:nvSpPr>
          <p:cNvPr id="73" name="Rounded Rectangle 72">
            <a:extLst>
              <a:ext uri="{FF2B5EF4-FFF2-40B4-BE49-F238E27FC236}">
                <a16:creationId xmlns:a16="http://schemas.microsoft.com/office/drawing/2014/main" id="{24DFEDBD-D61B-56CA-D732-03ACCC2DAE1C}"/>
              </a:ext>
            </a:extLst>
          </p:cNvPr>
          <p:cNvSpPr/>
          <p:nvPr/>
        </p:nvSpPr>
        <p:spPr>
          <a:xfrm>
            <a:off x="5705147" y="2684449"/>
            <a:ext cx="655607" cy="110418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600" dirty="0"/>
              <a:t>TEST SERVER 2</a:t>
            </a:r>
          </a:p>
        </p:txBody>
      </p:sp>
      <p:cxnSp>
        <p:nvCxnSpPr>
          <p:cNvPr id="75" name="Straight Connector 74">
            <a:extLst>
              <a:ext uri="{FF2B5EF4-FFF2-40B4-BE49-F238E27FC236}">
                <a16:creationId xmlns:a16="http://schemas.microsoft.com/office/drawing/2014/main" id="{6A507EF2-B6E4-F7E4-9A27-34D9DF9A37A2}"/>
              </a:ext>
            </a:extLst>
          </p:cNvPr>
          <p:cNvCxnSpPr>
            <a:stCxn id="69" idx="3"/>
            <a:endCxn id="46" idx="1"/>
          </p:cNvCxnSpPr>
          <p:nvPr/>
        </p:nvCxnSpPr>
        <p:spPr>
          <a:xfrm>
            <a:off x="1286651" y="2599259"/>
            <a:ext cx="264601" cy="76970"/>
          </a:xfrm>
          <a:prstGeom prst="line">
            <a:avLst/>
          </a:prstGeom>
          <a:ln w="254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6" name="Straight Connector 75">
            <a:extLst>
              <a:ext uri="{FF2B5EF4-FFF2-40B4-BE49-F238E27FC236}">
                <a16:creationId xmlns:a16="http://schemas.microsoft.com/office/drawing/2014/main" id="{97DDA6BC-BE0D-DF1F-BF33-82CD3EDF12BF}"/>
              </a:ext>
            </a:extLst>
          </p:cNvPr>
          <p:cNvCxnSpPr>
            <a:cxnSpLocks/>
            <a:stCxn id="71" idx="3"/>
            <a:endCxn id="46" idx="1"/>
          </p:cNvCxnSpPr>
          <p:nvPr/>
        </p:nvCxnSpPr>
        <p:spPr>
          <a:xfrm flipV="1">
            <a:off x="1286651" y="2676229"/>
            <a:ext cx="264601" cy="72233"/>
          </a:xfrm>
          <a:prstGeom prst="line">
            <a:avLst/>
          </a:prstGeom>
          <a:ln w="254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9" name="Straight Connector 78">
            <a:extLst>
              <a:ext uri="{FF2B5EF4-FFF2-40B4-BE49-F238E27FC236}">
                <a16:creationId xmlns:a16="http://schemas.microsoft.com/office/drawing/2014/main" id="{77D81B3B-A24C-59F5-4999-2916C6E193DB}"/>
              </a:ext>
            </a:extLst>
          </p:cNvPr>
          <p:cNvCxnSpPr>
            <a:cxnSpLocks/>
            <a:stCxn id="47" idx="3"/>
            <a:endCxn id="72" idx="1"/>
          </p:cNvCxnSpPr>
          <p:nvPr/>
        </p:nvCxnSpPr>
        <p:spPr>
          <a:xfrm flipV="1">
            <a:off x="5416136" y="2590455"/>
            <a:ext cx="289011" cy="83616"/>
          </a:xfrm>
          <a:prstGeom prst="line">
            <a:avLst/>
          </a:prstGeom>
          <a:ln w="254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2" name="Straight Connector 81">
            <a:extLst>
              <a:ext uri="{FF2B5EF4-FFF2-40B4-BE49-F238E27FC236}">
                <a16:creationId xmlns:a16="http://schemas.microsoft.com/office/drawing/2014/main" id="{1BC986FE-770A-E40A-8521-C43642EC6527}"/>
              </a:ext>
            </a:extLst>
          </p:cNvPr>
          <p:cNvCxnSpPr>
            <a:cxnSpLocks/>
            <a:stCxn id="47" idx="3"/>
            <a:endCxn id="73" idx="1"/>
          </p:cNvCxnSpPr>
          <p:nvPr/>
        </p:nvCxnSpPr>
        <p:spPr>
          <a:xfrm>
            <a:off x="5416136" y="2674071"/>
            <a:ext cx="289011" cy="65587"/>
          </a:xfrm>
          <a:prstGeom prst="line">
            <a:avLst/>
          </a:prstGeom>
          <a:ln w="254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9" name="TextBox 88">
            <a:extLst>
              <a:ext uri="{FF2B5EF4-FFF2-40B4-BE49-F238E27FC236}">
                <a16:creationId xmlns:a16="http://schemas.microsoft.com/office/drawing/2014/main" id="{D8B368E1-C9D2-B1E3-2EB2-301EB98D532E}"/>
              </a:ext>
            </a:extLst>
          </p:cNvPr>
          <p:cNvSpPr txBox="1"/>
          <p:nvPr/>
        </p:nvSpPr>
        <p:spPr>
          <a:xfrm>
            <a:off x="7179716" y="1555295"/>
            <a:ext cx="4891423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Grow in terms of capacity </a:t>
            </a:r>
            <a:r>
              <a:rPr lang="en-GB" dirty="0"/>
              <a:t>adding 100G Ethernet ports and activating  400G Ethernet interfaces. </a:t>
            </a:r>
          </a:p>
          <a:p>
            <a:r>
              <a:rPr lang="it-IT" b="1" dirty="0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Test </a:t>
            </a:r>
            <a:r>
              <a:rPr lang="it-IT" b="1" dirty="0" err="1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different</a:t>
            </a:r>
            <a:r>
              <a:rPr lang="it-IT" b="1" dirty="0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 </a:t>
            </a:r>
            <a:r>
              <a:rPr lang="it-IT" b="1" dirty="0" err="1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transceivers</a:t>
            </a:r>
            <a:r>
              <a:rPr lang="it-IT" b="1" dirty="0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 </a:t>
            </a:r>
            <a:r>
              <a:rPr lang="it-IT" dirty="0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(</a:t>
            </a:r>
            <a:r>
              <a:rPr lang="it-IT" dirty="0" err="1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also</a:t>
            </a:r>
            <a:r>
              <a:rPr lang="it-IT" dirty="0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 </a:t>
            </a:r>
            <a:r>
              <a:rPr lang="it-IT" dirty="0" err="1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third</a:t>
            </a:r>
            <a:r>
              <a:rPr lang="it-IT" dirty="0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 party </a:t>
            </a:r>
            <a:r>
              <a:rPr lang="it-IT" dirty="0" err="1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transceivers</a:t>
            </a:r>
            <a:r>
              <a:rPr lang="it-IT" dirty="0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 on </a:t>
            </a:r>
            <a:r>
              <a:rPr lang="it-IT" dirty="0" err="1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Transpoders</a:t>
            </a:r>
            <a:r>
              <a:rPr lang="it-IT" dirty="0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100G LR (10km)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100G FR (2km)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400G FR4 (2km)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400G LR4 (10km) </a:t>
            </a:r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B8B9EBA1-C7D6-63AF-4C77-43176772CB5F}"/>
              </a:ext>
            </a:extLst>
          </p:cNvPr>
          <p:cNvSpPr txBox="1"/>
          <p:nvPr/>
        </p:nvSpPr>
        <p:spPr>
          <a:xfrm>
            <a:off x="1072705" y="1801768"/>
            <a:ext cx="89345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dirty="0"/>
              <a:t>CERN</a:t>
            </a:r>
          </a:p>
          <a:p>
            <a:pPr algn="ctr"/>
            <a:r>
              <a:rPr lang="it-IT" dirty="0"/>
              <a:t>Geneva</a:t>
            </a:r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997C3EFA-FC7F-5214-A6BC-5F6EA81E2D04}"/>
              </a:ext>
            </a:extLst>
          </p:cNvPr>
          <p:cNvSpPr txBox="1"/>
          <p:nvPr/>
        </p:nvSpPr>
        <p:spPr>
          <a:xfrm>
            <a:off x="5068620" y="1801264"/>
            <a:ext cx="94769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dirty="0"/>
              <a:t>CNAF</a:t>
            </a:r>
          </a:p>
          <a:p>
            <a:pPr algn="ctr"/>
            <a:r>
              <a:rPr lang="it-IT" dirty="0"/>
              <a:t>Bologna</a:t>
            </a:r>
          </a:p>
        </p:txBody>
      </p:sp>
      <p:sp>
        <p:nvSpPr>
          <p:cNvPr id="6" name="Cloud 5">
            <a:extLst>
              <a:ext uri="{FF2B5EF4-FFF2-40B4-BE49-F238E27FC236}">
                <a16:creationId xmlns:a16="http://schemas.microsoft.com/office/drawing/2014/main" id="{BD999771-B37E-1890-CF44-4B262E107C32}"/>
              </a:ext>
            </a:extLst>
          </p:cNvPr>
          <p:cNvSpPr/>
          <p:nvPr/>
        </p:nvSpPr>
        <p:spPr>
          <a:xfrm>
            <a:off x="2894425" y="4548210"/>
            <a:ext cx="1303262" cy="624769"/>
          </a:xfrm>
          <a:prstGeom prst="cloud">
            <a:avLst/>
          </a:prstGeom>
          <a:gradFill flip="none" rotWithShape="1">
            <a:gsLst>
              <a:gs pos="0">
                <a:srgbClr val="7030A0">
                  <a:lumMod val="50000"/>
                  <a:lumOff val="50000"/>
                </a:srgbClr>
              </a:gs>
              <a:gs pos="25000">
                <a:srgbClr val="0070C0">
                  <a:lumMod val="50000"/>
                  <a:lumOff val="50000"/>
                </a:srgbClr>
              </a:gs>
              <a:gs pos="75000">
                <a:srgbClr val="FFFF00">
                  <a:lumMod val="50000"/>
                  <a:lumOff val="50000"/>
                </a:srgbClr>
              </a:gs>
              <a:gs pos="50000">
                <a:srgbClr val="00B050">
                  <a:lumMod val="50000"/>
                  <a:lumOff val="50000"/>
                </a:srgbClr>
              </a:gs>
              <a:gs pos="38000">
                <a:srgbClr val="00B0F0">
                  <a:lumMod val="50000"/>
                  <a:lumOff val="50000"/>
                </a:srgbClr>
              </a:gs>
              <a:gs pos="100000">
                <a:srgbClr val="FF0000">
                  <a:lumMod val="50000"/>
                  <a:lumOff val="50000"/>
                </a:srgbClr>
              </a:gs>
            </a:gsLst>
            <a:lin ang="0" scaled="1"/>
            <a:tileRect/>
          </a:gradFill>
          <a:ln>
            <a:solidFill>
              <a:srgbClr val="152139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sz="2800" dirty="0">
                <a:solidFill>
                  <a:schemeClr val="bg2">
                    <a:lumMod val="25000"/>
                  </a:schemeClr>
                </a:solidFill>
                <a:latin typeface="Rockwell" panose="02060603020205020403" pitchFamily="18" charset="0"/>
                <a:ea typeface="+mj-ea"/>
                <a:cs typeface="+mj-cs"/>
              </a:rPr>
              <a:t>SCS</a:t>
            </a:r>
            <a:endParaRPr lang="en-GB" sz="2800" dirty="0">
              <a:solidFill>
                <a:schemeClr val="bg2">
                  <a:lumMod val="25000"/>
                </a:schemeClr>
              </a:solidFill>
              <a:latin typeface="Rockwell" panose="02060603020205020403" pitchFamily="18" charset="0"/>
              <a:ea typeface="+mj-ea"/>
              <a:cs typeface="+mj-cs"/>
            </a:endParaRPr>
          </a:p>
        </p:txBody>
      </p:sp>
      <p:pic>
        <p:nvPicPr>
          <p:cNvPr id="7" name="Immagine 35">
            <a:extLst>
              <a:ext uri="{FF2B5EF4-FFF2-40B4-BE49-F238E27FC236}">
                <a16:creationId xmlns:a16="http://schemas.microsoft.com/office/drawing/2014/main" id="{DC7DD716-D403-E7B2-EEDA-B30A174D5EB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3923109" y="4735515"/>
            <a:ext cx="1349194" cy="342109"/>
          </a:xfrm>
          <a:prstGeom prst="rect">
            <a:avLst/>
          </a:prstGeom>
        </p:spPr>
      </p:pic>
      <p:pic>
        <p:nvPicPr>
          <p:cNvPr id="8" name="Immagine 35">
            <a:extLst>
              <a:ext uri="{FF2B5EF4-FFF2-40B4-BE49-F238E27FC236}">
                <a16:creationId xmlns:a16="http://schemas.microsoft.com/office/drawing/2014/main" id="{A607DC1B-C8B2-3DB7-8472-A9A56F20568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1804304" y="4735513"/>
            <a:ext cx="1349194" cy="342109"/>
          </a:xfrm>
          <a:prstGeom prst="rect">
            <a:avLst/>
          </a:prstGeom>
        </p:spPr>
      </p:pic>
      <p:grpSp>
        <p:nvGrpSpPr>
          <p:cNvPr id="11" name="Group 10">
            <a:extLst>
              <a:ext uri="{FF2B5EF4-FFF2-40B4-BE49-F238E27FC236}">
                <a16:creationId xmlns:a16="http://schemas.microsoft.com/office/drawing/2014/main" id="{754C7D92-AEBC-C79C-E078-AF69C38FCC4C}"/>
              </a:ext>
            </a:extLst>
          </p:cNvPr>
          <p:cNvGrpSpPr/>
          <p:nvPr/>
        </p:nvGrpSpPr>
        <p:grpSpPr>
          <a:xfrm rot="5400000">
            <a:off x="4265289" y="4692361"/>
            <a:ext cx="119300" cy="342110"/>
            <a:chOff x="6008144" y="2490701"/>
            <a:chExt cx="293532" cy="776312"/>
          </a:xfrm>
        </p:grpSpPr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AAB09B32-7D7A-419A-6918-9D9CF1EB532B}"/>
                </a:ext>
              </a:extLst>
            </p:cNvPr>
            <p:cNvCxnSpPr/>
            <p:nvPr/>
          </p:nvCxnSpPr>
          <p:spPr>
            <a:xfrm>
              <a:off x="6008144" y="2492900"/>
              <a:ext cx="0" cy="774113"/>
            </a:xfrm>
            <a:prstGeom prst="line">
              <a:avLst/>
            </a:prstGeom>
            <a:ln w="28575">
              <a:solidFill>
                <a:srgbClr val="A231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873602A2-2B94-89D5-51F2-AA67B8091E8F}"/>
                </a:ext>
              </a:extLst>
            </p:cNvPr>
            <p:cNvCxnSpPr/>
            <p:nvPr/>
          </p:nvCxnSpPr>
          <p:spPr>
            <a:xfrm>
              <a:off x="6105016" y="2492900"/>
              <a:ext cx="0" cy="774113"/>
            </a:xfrm>
            <a:prstGeom prst="line">
              <a:avLst/>
            </a:prstGeom>
            <a:ln w="28575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652D01F9-F074-485B-462F-BCB52B439BD2}"/>
                </a:ext>
              </a:extLst>
            </p:cNvPr>
            <p:cNvCxnSpPr/>
            <p:nvPr/>
          </p:nvCxnSpPr>
          <p:spPr>
            <a:xfrm>
              <a:off x="6209420" y="2490701"/>
              <a:ext cx="0" cy="774113"/>
            </a:xfrm>
            <a:prstGeom prst="line">
              <a:avLst/>
            </a:prstGeom>
            <a:ln w="28575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4B062716-93A8-544A-F22A-1C32DBA00EC7}"/>
                </a:ext>
              </a:extLst>
            </p:cNvPr>
            <p:cNvCxnSpPr/>
            <p:nvPr/>
          </p:nvCxnSpPr>
          <p:spPr>
            <a:xfrm>
              <a:off x="6301676" y="2490701"/>
              <a:ext cx="0" cy="774113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54376A78-FAEE-A8FD-6E42-F6F76BC79D3B}"/>
              </a:ext>
            </a:extLst>
          </p:cNvPr>
          <p:cNvGrpSpPr/>
          <p:nvPr/>
        </p:nvGrpSpPr>
        <p:grpSpPr>
          <a:xfrm rot="5400000">
            <a:off x="2671055" y="4699191"/>
            <a:ext cx="119300" cy="342110"/>
            <a:chOff x="6008144" y="2490701"/>
            <a:chExt cx="293532" cy="776312"/>
          </a:xfrm>
        </p:grpSpPr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919DB9DF-50CB-297C-2759-7927F5628B0D}"/>
                </a:ext>
              </a:extLst>
            </p:cNvPr>
            <p:cNvCxnSpPr/>
            <p:nvPr/>
          </p:nvCxnSpPr>
          <p:spPr>
            <a:xfrm>
              <a:off x="6008144" y="2492900"/>
              <a:ext cx="0" cy="774113"/>
            </a:xfrm>
            <a:prstGeom prst="line">
              <a:avLst/>
            </a:prstGeom>
            <a:ln w="28575">
              <a:solidFill>
                <a:srgbClr val="A231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F6B27D24-585F-9CAE-BCDB-A2DD35D58498}"/>
                </a:ext>
              </a:extLst>
            </p:cNvPr>
            <p:cNvCxnSpPr/>
            <p:nvPr/>
          </p:nvCxnSpPr>
          <p:spPr>
            <a:xfrm>
              <a:off x="6105016" y="2492900"/>
              <a:ext cx="0" cy="774113"/>
            </a:xfrm>
            <a:prstGeom prst="line">
              <a:avLst/>
            </a:prstGeom>
            <a:ln w="28575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FBCEFFDF-2AD0-DD30-21DE-C6415A6D5A11}"/>
                </a:ext>
              </a:extLst>
            </p:cNvPr>
            <p:cNvCxnSpPr/>
            <p:nvPr/>
          </p:nvCxnSpPr>
          <p:spPr>
            <a:xfrm>
              <a:off x="6209420" y="2490701"/>
              <a:ext cx="0" cy="774113"/>
            </a:xfrm>
            <a:prstGeom prst="line">
              <a:avLst/>
            </a:prstGeom>
            <a:ln w="28575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9ECD5B16-C001-0844-0354-3D08852004DD}"/>
                </a:ext>
              </a:extLst>
            </p:cNvPr>
            <p:cNvCxnSpPr/>
            <p:nvPr/>
          </p:nvCxnSpPr>
          <p:spPr>
            <a:xfrm>
              <a:off x="6301676" y="2490701"/>
              <a:ext cx="0" cy="774113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52625E34-C8C8-1A78-C6C6-A0A4475750AE}"/>
              </a:ext>
            </a:extLst>
          </p:cNvPr>
          <p:cNvGrpSpPr/>
          <p:nvPr/>
        </p:nvGrpSpPr>
        <p:grpSpPr>
          <a:xfrm>
            <a:off x="2071282" y="4848241"/>
            <a:ext cx="301394" cy="38365"/>
            <a:chOff x="2910872" y="5339717"/>
            <a:chExt cx="301394" cy="38365"/>
          </a:xfrm>
        </p:grpSpPr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AEACFC91-38F8-095F-3D39-2B237F8536F0}"/>
                </a:ext>
              </a:extLst>
            </p:cNvPr>
            <p:cNvCxnSpPr>
              <a:cxnSpLocks/>
            </p:cNvCxnSpPr>
            <p:nvPr/>
          </p:nvCxnSpPr>
          <p:spPr>
            <a:xfrm>
              <a:off x="2910872" y="5339717"/>
              <a:ext cx="301394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9AADFFC2-D422-F43C-4BB8-5E37E94A6140}"/>
                </a:ext>
              </a:extLst>
            </p:cNvPr>
            <p:cNvCxnSpPr>
              <a:cxnSpLocks/>
            </p:cNvCxnSpPr>
            <p:nvPr/>
          </p:nvCxnSpPr>
          <p:spPr>
            <a:xfrm>
              <a:off x="2910872" y="5378082"/>
              <a:ext cx="301394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B9782EC4-D15D-4CDE-AF8E-33BBEB54B614}"/>
              </a:ext>
            </a:extLst>
          </p:cNvPr>
          <p:cNvGrpSpPr/>
          <p:nvPr/>
        </p:nvGrpSpPr>
        <p:grpSpPr>
          <a:xfrm>
            <a:off x="4680619" y="4841411"/>
            <a:ext cx="301394" cy="38365"/>
            <a:chOff x="2910872" y="5339717"/>
            <a:chExt cx="301394" cy="38365"/>
          </a:xfrm>
        </p:grpSpPr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B4CBA96F-9489-B89E-B53B-8BF22C7C61C4}"/>
                </a:ext>
              </a:extLst>
            </p:cNvPr>
            <p:cNvCxnSpPr>
              <a:cxnSpLocks/>
            </p:cNvCxnSpPr>
            <p:nvPr/>
          </p:nvCxnSpPr>
          <p:spPr>
            <a:xfrm>
              <a:off x="2910872" y="5339717"/>
              <a:ext cx="301394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B47EE77F-2D02-18C2-7F77-575CF6C2FD40}"/>
                </a:ext>
              </a:extLst>
            </p:cNvPr>
            <p:cNvCxnSpPr>
              <a:cxnSpLocks/>
            </p:cNvCxnSpPr>
            <p:nvPr/>
          </p:nvCxnSpPr>
          <p:spPr>
            <a:xfrm>
              <a:off x="2910872" y="5378082"/>
              <a:ext cx="301394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1" name="Group 80">
            <a:extLst>
              <a:ext uri="{FF2B5EF4-FFF2-40B4-BE49-F238E27FC236}">
                <a16:creationId xmlns:a16="http://schemas.microsoft.com/office/drawing/2014/main" id="{27333F77-918B-399C-0795-D7816D44EAE6}"/>
              </a:ext>
            </a:extLst>
          </p:cNvPr>
          <p:cNvGrpSpPr/>
          <p:nvPr/>
        </p:nvGrpSpPr>
        <p:grpSpPr>
          <a:xfrm>
            <a:off x="631044" y="4247232"/>
            <a:ext cx="1582819" cy="1393843"/>
            <a:chOff x="947918" y="4456506"/>
            <a:chExt cx="1192773" cy="918814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CBDD03A9-7974-134F-1222-CEAC2E073BC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600588" y="4722874"/>
              <a:ext cx="483459" cy="279756"/>
            </a:xfrm>
            <a:prstGeom prst="rect">
              <a:avLst/>
            </a:prstGeom>
          </p:spPr>
        </p:pic>
        <p:sp>
          <p:nvSpPr>
            <p:cNvPr id="37" name="Cloud 36">
              <a:extLst>
                <a:ext uri="{FF2B5EF4-FFF2-40B4-BE49-F238E27FC236}">
                  <a16:creationId xmlns:a16="http://schemas.microsoft.com/office/drawing/2014/main" id="{D88B3A03-65C8-7FCA-0E06-1D95C45E6679}"/>
                </a:ext>
              </a:extLst>
            </p:cNvPr>
            <p:cNvSpPr/>
            <p:nvPr/>
          </p:nvSpPr>
          <p:spPr>
            <a:xfrm>
              <a:off x="947918" y="4456506"/>
              <a:ext cx="1192773" cy="918814"/>
            </a:xfrm>
            <a:prstGeom prst="cloud">
              <a:avLst/>
            </a:prstGeom>
            <a:noFill/>
            <a:ln>
              <a:solidFill>
                <a:srgbClr val="152139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38" name="Picture 37" descr="C:\Users\ecoffey\AppData\Local\Temp\Rar$DRa0.410\30025_Device_fibre_channel_disk_subsystem_default_256.png">
              <a:extLst>
                <a:ext uri="{FF2B5EF4-FFF2-40B4-BE49-F238E27FC236}">
                  <a16:creationId xmlns:a16="http://schemas.microsoft.com/office/drawing/2014/main" id="{CF9EC47A-0D2D-B41C-F166-C7E5E2C004A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70988" y="4971160"/>
              <a:ext cx="342110" cy="283254"/>
            </a:xfrm>
            <a:prstGeom prst="rect">
              <a:avLst/>
            </a:prstGeom>
            <a:noFill/>
            <a:extLst>
              <a:ext uri="{909E8E84-426E-40dd-AFC4-6F175D3DCCD1}">
                <a14:hiddenFill xmlns:lc="http://schemas.openxmlformats.org/drawingml/2006/lockedCanvas"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9" name="Picture 38" descr="C:\Users\ecoffey\AppData\Local\Temp\Rar$DRa0.410\30025_Device_fibre_channel_disk_subsystem_default_256.png">
              <a:extLst>
                <a:ext uri="{FF2B5EF4-FFF2-40B4-BE49-F238E27FC236}">
                  <a16:creationId xmlns:a16="http://schemas.microsoft.com/office/drawing/2014/main" id="{BA083F94-2F61-77C9-8CBA-71F1E93E6DF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70100" y="5051214"/>
              <a:ext cx="342109" cy="283253"/>
            </a:xfrm>
            <a:prstGeom prst="rect">
              <a:avLst/>
            </a:prstGeom>
            <a:noFill/>
            <a:extLst>
              <a:ext uri="{909E8E84-426E-40dd-AFC4-6F175D3DCCD1}">
                <a14:hiddenFill xmlns:lc="http://schemas.openxmlformats.org/drawingml/2006/lockedCanvas"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0" name="Picture 39" descr="C:\Users\ecoffey\AppData\Local\Temp\Rar$DRa0.836\30073__Device_server_farms_default_256.png">
              <a:extLst>
                <a:ext uri="{FF2B5EF4-FFF2-40B4-BE49-F238E27FC236}">
                  <a16:creationId xmlns:a16="http://schemas.microsoft.com/office/drawing/2014/main" id="{B64BC824-367F-EE68-E008-26A435A5048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80483" y="4810192"/>
              <a:ext cx="315340" cy="261089"/>
            </a:xfrm>
            <a:prstGeom prst="rect">
              <a:avLst/>
            </a:prstGeom>
            <a:noFill/>
            <a:extLst>
              <a:ext uri="{909E8E84-426E-40dd-AFC4-6F175D3DCCD1}">
                <a14:hiddenFill xmlns:lc="http://schemas.openxmlformats.org/drawingml/2006/lockedCanvas"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1" name="Picture 40" descr="C:\Users\ecoffey\AppData\Local\Temp\Rar$DRa0.836\30073__Device_server_farms_default_256.png">
              <a:extLst>
                <a:ext uri="{FF2B5EF4-FFF2-40B4-BE49-F238E27FC236}">
                  <a16:creationId xmlns:a16="http://schemas.microsoft.com/office/drawing/2014/main" id="{A0C1C2F5-015C-361D-48F4-451876B4C11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53908" y="4870972"/>
              <a:ext cx="315338" cy="261089"/>
            </a:xfrm>
            <a:prstGeom prst="rect">
              <a:avLst/>
            </a:prstGeom>
            <a:noFill/>
            <a:extLst>
              <a:ext uri="{909E8E84-426E-40dd-AFC4-6F175D3DCCD1}">
                <a14:hiddenFill xmlns:lc="http://schemas.openxmlformats.org/drawingml/2006/lockedCanvas"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2" name="TextBox 131">
              <a:extLst>
                <a:ext uri="{FF2B5EF4-FFF2-40B4-BE49-F238E27FC236}">
                  <a16:creationId xmlns:a16="http://schemas.microsoft.com/office/drawing/2014/main" id="{9C42CD77-1410-61DF-BD31-FC6986FEE7ED}"/>
                </a:ext>
              </a:extLst>
            </p:cNvPr>
            <p:cNvSpPr txBox="1"/>
            <p:nvPr/>
          </p:nvSpPr>
          <p:spPr>
            <a:xfrm>
              <a:off x="1124895" y="4498283"/>
              <a:ext cx="82907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IT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25000"/>
                    </a:schemeClr>
                  </a:solidFill>
                  <a:effectLst/>
                  <a:uLnTx/>
                  <a:uFillTx/>
                  <a:latin typeface="Rubik" pitchFamily="2" charset="-79"/>
                  <a:ea typeface="+mn-ea"/>
                  <a:cs typeface="Rubik" pitchFamily="2" charset="-79"/>
                </a:rPr>
                <a:t>CERN DC</a:t>
              </a:r>
            </a:p>
          </p:txBody>
        </p:sp>
      </p:grpSp>
      <p:grpSp>
        <p:nvGrpSpPr>
          <p:cNvPr id="83" name="Group 82">
            <a:extLst>
              <a:ext uri="{FF2B5EF4-FFF2-40B4-BE49-F238E27FC236}">
                <a16:creationId xmlns:a16="http://schemas.microsoft.com/office/drawing/2014/main" id="{02764347-A2B7-4572-64D4-510516C62DC2}"/>
              </a:ext>
            </a:extLst>
          </p:cNvPr>
          <p:cNvGrpSpPr/>
          <p:nvPr/>
        </p:nvGrpSpPr>
        <p:grpSpPr>
          <a:xfrm>
            <a:off x="4940146" y="4087566"/>
            <a:ext cx="1582819" cy="1393843"/>
            <a:chOff x="4949965" y="4341719"/>
            <a:chExt cx="1192773" cy="918814"/>
          </a:xfrm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628AF152-E30A-4EA7-7368-C504180E384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82013" y="4720716"/>
              <a:ext cx="483459" cy="279756"/>
            </a:xfrm>
            <a:prstGeom prst="rect">
              <a:avLst/>
            </a:prstGeom>
          </p:spPr>
        </p:pic>
        <p:sp>
          <p:nvSpPr>
            <p:cNvPr id="48" name="Cloud 47">
              <a:extLst>
                <a:ext uri="{FF2B5EF4-FFF2-40B4-BE49-F238E27FC236}">
                  <a16:creationId xmlns:a16="http://schemas.microsoft.com/office/drawing/2014/main" id="{6B7FA453-1C37-EE2D-5BAC-7145B331242D}"/>
                </a:ext>
              </a:extLst>
            </p:cNvPr>
            <p:cNvSpPr/>
            <p:nvPr/>
          </p:nvSpPr>
          <p:spPr>
            <a:xfrm>
              <a:off x="4949965" y="4341719"/>
              <a:ext cx="1192773" cy="918814"/>
            </a:xfrm>
            <a:prstGeom prst="cloud">
              <a:avLst/>
            </a:prstGeom>
            <a:noFill/>
            <a:ln>
              <a:solidFill>
                <a:srgbClr val="152139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49" name="Picture 48" descr="C:\Users\ecoffey\AppData\Local\Temp\Rar$DRa0.410\30025_Device_fibre_channel_disk_subsystem_default_256.png">
              <a:extLst>
                <a:ext uri="{FF2B5EF4-FFF2-40B4-BE49-F238E27FC236}">
                  <a16:creationId xmlns:a16="http://schemas.microsoft.com/office/drawing/2014/main" id="{46630796-9281-0091-3D99-D0A788367AA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13377" y="4869935"/>
              <a:ext cx="342110" cy="283254"/>
            </a:xfrm>
            <a:prstGeom prst="rect">
              <a:avLst/>
            </a:prstGeom>
            <a:noFill/>
            <a:extLst>
              <a:ext uri="{909E8E84-426E-40dd-AFC4-6F175D3DCCD1}">
                <a14:hiddenFill xmlns:lc="http://schemas.openxmlformats.org/drawingml/2006/lockedCanvas"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0" name="Picture 59" descr="C:\Users\ecoffey\AppData\Local\Temp\Rar$DRa0.410\30025_Device_fibre_channel_disk_subsystem_default_256.png">
              <a:extLst>
                <a:ext uri="{FF2B5EF4-FFF2-40B4-BE49-F238E27FC236}">
                  <a16:creationId xmlns:a16="http://schemas.microsoft.com/office/drawing/2014/main" id="{2F83BC3A-F19B-34CD-899C-B3E75F98D3A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12489" y="4949989"/>
              <a:ext cx="342109" cy="283253"/>
            </a:xfrm>
            <a:prstGeom prst="rect">
              <a:avLst/>
            </a:prstGeom>
            <a:noFill/>
            <a:extLst>
              <a:ext uri="{909E8E84-426E-40dd-AFC4-6F175D3DCCD1}">
                <a14:hiddenFill xmlns:lc="http://schemas.openxmlformats.org/drawingml/2006/lockedCanvas"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3" name="Picture 62" descr="C:\Users\ecoffey\AppData\Local\Temp\Rar$DRa0.836\30073__Device_server_farms_default_256.png">
              <a:extLst>
                <a:ext uri="{FF2B5EF4-FFF2-40B4-BE49-F238E27FC236}">
                  <a16:creationId xmlns:a16="http://schemas.microsoft.com/office/drawing/2014/main" id="{6A362F14-B6CF-DBCF-DCB9-F712E399FF4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634504" y="4785368"/>
              <a:ext cx="315340" cy="261089"/>
            </a:xfrm>
            <a:prstGeom prst="rect">
              <a:avLst/>
            </a:prstGeom>
            <a:noFill/>
            <a:extLst>
              <a:ext uri="{909E8E84-426E-40dd-AFC4-6F175D3DCCD1}">
                <a14:hiddenFill xmlns:lc="http://schemas.openxmlformats.org/drawingml/2006/lockedCanvas"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4" name="Picture 63" descr="C:\Users\ecoffey\AppData\Local\Temp\Rar$DRa0.836\30073__Device_server_farms_default_256.png">
              <a:extLst>
                <a:ext uri="{FF2B5EF4-FFF2-40B4-BE49-F238E27FC236}">
                  <a16:creationId xmlns:a16="http://schemas.microsoft.com/office/drawing/2014/main" id="{3A140A6E-7593-0FE4-A8AC-E915A5F87F8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646436" y="4671671"/>
              <a:ext cx="315338" cy="261089"/>
            </a:xfrm>
            <a:prstGeom prst="rect">
              <a:avLst/>
            </a:prstGeom>
            <a:noFill/>
            <a:extLst>
              <a:ext uri="{909E8E84-426E-40dd-AFC4-6F175D3DCCD1}">
                <a14:hiddenFill xmlns:lc="http://schemas.openxmlformats.org/drawingml/2006/lockedCanvas"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70" name="TextBox 131">
              <a:extLst>
                <a:ext uri="{FF2B5EF4-FFF2-40B4-BE49-F238E27FC236}">
                  <a16:creationId xmlns:a16="http://schemas.microsoft.com/office/drawing/2014/main" id="{B9F5B5CA-F26D-B916-A5F6-FF167A82CB1B}"/>
                </a:ext>
              </a:extLst>
            </p:cNvPr>
            <p:cNvSpPr txBox="1"/>
            <p:nvPr/>
          </p:nvSpPr>
          <p:spPr>
            <a:xfrm>
              <a:off x="5109171" y="4420742"/>
              <a:ext cx="82907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IT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25000"/>
                    </a:schemeClr>
                  </a:solidFill>
                  <a:effectLst/>
                  <a:uLnTx/>
                  <a:uFillTx/>
                  <a:latin typeface="Rubik" pitchFamily="2" charset="-79"/>
                  <a:ea typeface="+mn-ea"/>
                  <a:cs typeface="Rubik" pitchFamily="2" charset="-79"/>
                </a:rPr>
                <a:t>CNAF DC</a:t>
              </a:r>
            </a:p>
          </p:txBody>
        </p:sp>
      </p:grpSp>
      <p:sp>
        <p:nvSpPr>
          <p:cNvPr id="74" name="TextBox 73">
            <a:extLst>
              <a:ext uri="{FF2B5EF4-FFF2-40B4-BE49-F238E27FC236}">
                <a16:creationId xmlns:a16="http://schemas.microsoft.com/office/drawing/2014/main" id="{A1FC381C-E1A5-829F-D74D-F96A15A87638}"/>
              </a:ext>
            </a:extLst>
          </p:cNvPr>
          <p:cNvSpPr txBox="1"/>
          <p:nvPr/>
        </p:nvSpPr>
        <p:spPr>
          <a:xfrm>
            <a:off x="7179717" y="4247232"/>
            <a:ext cx="489142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Connect DCI </a:t>
            </a:r>
            <a:r>
              <a:rPr lang="it-IT" b="1" dirty="0" err="1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directly</a:t>
            </a:r>
            <a:r>
              <a:rPr lang="it-IT" b="1" dirty="0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 to Production </a:t>
            </a:r>
            <a:r>
              <a:rPr lang="it-IT" dirty="0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CORE Routers </a:t>
            </a:r>
            <a:r>
              <a:rPr lang="it-IT" dirty="0" err="1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at</a:t>
            </a:r>
            <a:r>
              <a:rPr lang="it-IT" dirty="0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 CNAF and to production Routers ad CERN</a:t>
            </a:r>
          </a:p>
          <a:p>
            <a:r>
              <a:rPr lang="it-IT" b="1" dirty="0" err="1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Move</a:t>
            </a:r>
            <a:r>
              <a:rPr lang="it-IT" b="1" dirty="0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 OPN (T0-T1) Traffic </a:t>
            </a:r>
            <a:r>
              <a:rPr lang="it-IT" dirty="0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on DCI </a:t>
            </a:r>
            <a:r>
              <a:rPr lang="it-IT" dirty="0" err="1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circuit</a:t>
            </a:r>
            <a:r>
              <a:rPr lang="it-IT" dirty="0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 </a:t>
            </a:r>
            <a:r>
              <a:rPr lang="it-IT" b="1" dirty="0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to test the link with </a:t>
            </a:r>
            <a:r>
              <a:rPr lang="it-IT" b="1" dirty="0" err="1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real</a:t>
            </a:r>
            <a:r>
              <a:rPr lang="it-IT" b="1" dirty="0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 </a:t>
            </a:r>
            <a:r>
              <a:rPr lang="it-IT" b="1" dirty="0" err="1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traffic</a:t>
            </a:r>
            <a:r>
              <a:rPr lang="it-IT" dirty="0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 setting up the backup </a:t>
            </a:r>
            <a:r>
              <a:rPr lang="it-IT" dirty="0" err="1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path</a:t>
            </a:r>
            <a:r>
              <a:rPr lang="it-IT" dirty="0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  on </a:t>
            </a:r>
            <a:r>
              <a:rPr lang="it-IT" dirty="0" err="1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currently</a:t>
            </a:r>
            <a:r>
              <a:rPr lang="it-IT" dirty="0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  </a:t>
            </a:r>
            <a:r>
              <a:rPr lang="it-IT" dirty="0" err="1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routed</a:t>
            </a:r>
            <a:r>
              <a:rPr lang="it-IT" dirty="0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 </a:t>
            </a:r>
            <a:r>
              <a:rPr lang="it-IT" dirty="0" err="1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lhcopn</a:t>
            </a:r>
            <a:r>
              <a:rPr lang="it-IT" dirty="0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 </a:t>
            </a:r>
            <a:r>
              <a:rPr lang="it-IT" dirty="0" err="1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connectivity</a:t>
            </a:r>
            <a:r>
              <a:rPr lang="it-IT" dirty="0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.</a:t>
            </a:r>
          </a:p>
        </p:txBody>
      </p:sp>
      <p:sp>
        <p:nvSpPr>
          <p:cNvPr id="78" name="Freeform 77">
            <a:extLst>
              <a:ext uri="{FF2B5EF4-FFF2-40B4-BE49-F238E27FC236}">
                <a16:creationId xmlns:a16="http://schemas.microsoft.com/office/drawing/2014/main" id="{6DEA0A11-1861-594F-434C-5F9A49618CE0}"/>
              </a:ext>
            </a:extLst>
          </p:cNvPr>
          <p:cNvSpPr/>
          <p:nvPr/>
        </p:nvSpPr>
        <p:spPr>
          <a:xfrm>
            <a:off x="1856301" y="4625615"/>
            <a:ext cx="3327591" cy="90764"/>
          </a:xfrm>
          <a:custGeom>
            <a:avLst/>
            <a:gdLst>
              <a:gd name="connsiteX0" fmla="*/ 3327591 w 3327591"/>
              <a:gd name="connsiteY0" fmla="*/ 171807 h 178682"/>
              <a:gd name="connsiteX1" fmla="*/ 2839452 w 3327591"/>
              <a:gd name="connsiteY1" fmla="*/ 27428 h 178682"/>
              <a:gd name="connsiteX2" fmla="*/ 488138 w 3327591"/>
              <a:gd name="connsiteY2" fmla="*/ 13677 h 178682"/>
              <a:gd name="connsiteX3" fmla="*/ 0 w 3327591"/>
              <a:gd name="connsiteY3" fmla="*/ 178682 h 1786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27591" h="178682">
                <a:moveTo>
                  <a:pt x="3327591" y="171807"/>
                </a:moveTo>
                <a:cubicBezTo>
                  <a:pt x="3320142" y="112795"/>
                  <a:pt x="3312694" y="53783"/>
                  <a:pt x="2839452" y="27428"/>
                </a:cubicBezTo>
                <a:cubicBezTo>
                  <a:pt x="2366210" y="1073"/>
                  <a:pt x="961380" y="-11532"/>
                  <a:pt x="488138" y="13677"/>
                </a:cubicBezTo>
                <a:cubicBezTo>
                  <a:pt x="14896" y="38886"/>
                  <a:pt x="7448" y="108784"/>
                  <a:pt x="0" y="178682"/>
                </a:cubicBezTo>
              </a:path>
            </a:pathLst>
          </a:custGeom>
          <a:noFill/>
          <a:ln w="38100">
            <a:solidFill>
              <a:srgbClr val="FF0000"/>
            </a:solidFill>
            <a:headEnd type="triangle"/>
            <a:tailEnd type="triangle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B8C625A3-D954-B4C7-09C9-C2D896401D8C}"/>
              </a:ext>
            </a:extLst>
          </p:cNvPr>
          <p:cNvSpPr txBox="1"/>
          <p:nvPr/>
        </p:nvSpPr>
        <p:spPr>
          <a:xfrm>
            <a:off x="2297477" y="3981477"/>
            <a:ext cx="27711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>
                <a:solidFill>
                  <a:srgbClr val="FF0000"/>
                </a:solidFill>
              </a:rPr>
              <a:t>CNAF T0-T1 LHCOPN </a:t>
            </a:r>
            <a:r>
              <a:rPr lang="it-IT" dirty="0" err="1">
                <a:solidFill>
                  <a:srgbClr val="FF0000"/>
                </a:solidFill>
              </a:rPr>
              <a:t>traffic</a:t>
            </a:r>
            <a:r>
              <a:rPr lang="it-IT" dirty="0">
                <a:solidFill>
                  <a:srgbClr val="FF0000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2893360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4" grpId="0"/>
      <p:bldP spid="78" grpId="0" animBg="1"/>
      <p:bldP spid="8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0923AF-11CD-8D44-8B2E-2C09DF6036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New opportunities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A57804D-A742-2F4B-90D7-8991F121777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507959"/>
            <a:ext cx="10777695" cy="296355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/>
              <a:t>Considering that, this kind of DCI gives the possibility to connect up to 16 x 100G Ethernet or 4x400G Ethernet interfaces to whatever device both sides having only 9.5 </a:t>
            </a:r>
            <a:r>
              <a:rPr lang="en-US" sz="2000" dirty="0" err="1"/>
              <a:t>ms</a:t>
            </a:r>
            <a:r>
              <a:rPr lang="en-US" sz="2000" dirty="0"/>
              <a:t>  RTT penalty the possible applications could be many.</a:t>
            </a:r>
          </a:p>
          <a:p>
            <a:pPr marL="0" indent="0">
              <a:buNone/>
            </a:pPr>
            <a:r>
              <a:rPr lang="en-US" sz="2000" dirty="0"/>
              <a:t>Some examples:</a:t>
            </a:r>
          </a:p>
          <a:p>
            <a:r>
              <a:rPr lang="en-US" sz="2000" dirty="0"/>
              <a:t>A «Classic» BGP peering with a dynamic number of ports contributing to the total capacity - </a:t>
            </a:r>
            <a:r>
              <a:rPr lang="en-US" sz="2000" b="1" dirty="0"/>
              <a:t>Easy growing in capacity (Shure interest for future production OPN link CNAF)</a:t>
            </a:r>
            <a:endParaRPr lang="en-US" sz="2000" dirty="0"/>
          </a:p>
          <a:p>
            <a:r>
              <a:rPr lang="en-US" sz="2000" dirty="0"/>
              <a:t>L2 Stretching of specific networks  or IP Fabric stretching between the DCs having for example Leaves located in different Datacenters using the DCI links between spines and Leaves</a:t>
            </a:r>
            <a:endParaRPr lang="en-US" sz="2000" dirty="0">
              <a:highlight>
                <a:srgbClr val="FFFF00"/>
              </a:highlight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879FEA2-5A77-5543-8BCC-04F5F3B4A9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INFN CNAF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6571183-6746-6240-8918-0FE9C3B1B5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9</a:t>
            </a:fld>
            <a:endParaRPr lang="en-US"/>
          </a:p>
        </p:txBody>
      </p:sp>
      <p:sp>
        <p:nvSpPr>
          <p:cNvPr id="7" name="Rettangolo arrotondato 85">
            <a:extLst>
              <a:ext uri="{FF2B5EF4-FFF2-40B4-BE49-F238E27FC236}">
                <a16:creationId xmlns:a16="http://schemas.microsoft.com/office/drawing/2014/main" id="{BE93871F-44A4-83EB-34CC-143EA0233035}"/>
              </a:ext>
            </a:extLst>
          </p:cNvPr>
          <p:cNvSpPr/>
          <p:nvPr/>
        </p:nvSpPr>
        <p:spPr>
          <a:xfrm>
            <a:off x="1842649" y="4889070"/>
            <a:ext cx="653811" cy="124492"/>
          </a:xfrm>
          <a:prstGeom prst="roundRect">
            <a:avLst/>
          </a:prstGeom>
          <a:solidFill>
            <a:srgbClr val="4472C4">
              <a:lumMod val="60000"/>
              <a:lumOff val="40000"/>
            </a:srgbClr>
          </a:solidFill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SPINE</a:t>
            </a:r>
          </a:p>
        </p:txBody>
      </p:sp>
      <p:sp>
        <p:nvSpPr>
          <p:cNvPr id="8" name="Rettangolo arrotondato 85">
            <a:extLst>
              <a:ext uri="{FF2B5EF4-FFF2-40B4-BE49-F238E27FC236}">
                <a16:creationId xmlns:a16="http://schemas.microsoft.com/office/drawing/2014/main" id="{BDB726D7-B586-0C8E-F333-40FE4A7108B2}"/>
              </a:ext>
            </a:extLst>
          </p:cNvPr>
          <p:cNvSpPr/>
          <p:nvPr/>
        </p:nvSpPr>
        <p:spPr>
          <a:xfrm>
            <a:off x="2547444" y="4889070"/>
            <a:ext cx="653811" cy="124492"/>
          </a:xfrm>
          <a:prstGeom prst="roundRect">
            <a:avLst/>
          </a:prstGeom>
          <a:solidFill>
            <a:srgbClr val="4472C4">
              <a:lumMod val="60000"/>
              <a:lumOff val="40000"/>
            </a:srgbClr>
          </a:solidFill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SPINE</a:t>
            </a:r>
          </a:p>
        </p:txBody>
      </p:sp>
      <p:sp>
        <p:nvSpPr>
          <p:cNvPr id="9" name="Rettangolo arrotondato 85">
            <a:extLst>
              <a:ext uri="{FF2B5EF4-FFF2-40B4-BE49-F238E27FC236}">
                <a16:creationId xmlns:a16="http://schemas.microsoft.com/office/drawing/2014/main" id="{7BE78C93-426F-5DD7-9614-855B8A5B462B}"/>
              </a:ext>
            </a:extLst>
          </p:cNvPr>
          <p:cNvSpPr/>
          <p:nvPr/>
        </p:nvSpPr>
        <p:spPr>
          <a:xfrm>
            <a:off x="3252239" y="4889070"/>
            <a:ext cx="653811" cy="124492"/>
          </a:xfrm>
          <a:prstGeom prst="roundRect">
            <a:avLst/>
          </a:prstGeom>
          <a:solidFill>
            <a:srgbClr val="4472C4">
              <a:lumMod val="60000"/>
              <a:lumOff val="40000"/>
            </a:srgbClr>
          </a:solidFill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SPINE</a:t>
            </a:r>
          </a:p>
        </p:txBody>
      </p:sp>
      <p:sp>
        <p:nvSpPr>
          <p:cNvPr id="10" name="Rettangolo arrotondato 85">
            <a:extLst>
              <a:ext uri="{FF2B5EF4-FFF2-40B4-BE49-F238E27FC236}">
                <a16:creationId xmlns:a16="http://schemas.microsoft.com/office/drawing/2014/main" id="{A53E509C-1A74-D838-1BD9-39CFE95207EC}"/>
              </a:ext>
            </a:extLst>
          </p:cNvPr>
          <p:cNvSpPr/>
          <p:nvPr/>
        </p:nvSpPr>
        <p:spPr>
          <a:xfrm>
            <a:off x="3957033" y="4889070"/>
            <a:ext cx="653811" cy="124492"/>
          </a:xfrm>
          <a:prstGeom prst="roundRect">
            <a:avLst/>
          </a:prstGeom>
          <a:solidFill>
            <a:srgbClr val="4472C4">
              <a:lumMod val="60000"/>
              <a:lumOff val="40000"/>
            </a:srgbClr>
          </a:solidFill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SPINE</a:t>
            </a:r>
          </a:p>
        </p:txBody>
      </p:sp>
      <p:sp>
        <p:nvSpPr>
          <p:cNvPr id="11" name="Rettangolo arrotondato 85">
            <a:extLst>
              <a:ext uri="{FF2B5EF4-FFF2-40B4-BE49-F238E27FC236}">
                <a16:creationId xmlns:a16="http://schemas.microsoft.com/office/drawing/2014/main" id="{A00244DC-A7DA-8F69-C5B2-C835275655FF}"/>
              </a:ext>
            </a:extLst>
          </p:cNvPr>
          <p:cNvSpPr/>
          <p:nvPr/>
        </p:nvSpPr>
        <p:spPr>
          <a:xfrm>
            <a:off x="995797" y="5453272"/>
            <a:ext cx="653811" cy="124492"/>
          </a:xfrm>
          <a:prstGeom prst="roundRect">
            <a:avLst/>
          </a:prstGeom>
          <a:solidFill>
            <a:srgbClr val="4472C4">
              <a:lumMod val="60000"/>
              <a:lumOff val="40000"/>
            </a:srgbClr>
          </a:solidFill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LEAF</a:t>
            </a:r>
          </a:p>
        </p:txBody>
      </p:sp>
      <p:sp>
        <p:nvSpPr>
          <p:cNvPr id="12" name="Rettangolo arrotondato 85">
            <a:extLst>
              <a:ext uri="{FF2B5EF4-FFF2-40B4-BE49-F238E27FC236}">
                <a16:creationId xmlns:a16="http://schemas.microsoft.com/office/drawing/2014/main" id="{26734C4E-FEED-5E00-3BDF-9AB36BFA981C}"/>
              </a:ext>
            </a:extLst>
          </p:cNvPr>
          <p:cNvSpPr/>
          <p:nvPr/>
        </p:nvSpPr>
        <p:spPr>
          <a:xfrm>
            <a:off x="1754835" y="5453272"/>
            <a:ext cx="653811" cy="124492"/>
          </a:xfrm>
          <a:prstGeom prst="roundRect">
            <a:avLst/>
          </a:prstGeom>
          <a:solidFill>
            <a:srgbClr val="4472C4">
              <a:lumMod val="60000"/>
              <a:lumOff val="40000"/>
            </a:srgbClr>
          </a:solidFill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LEAF</a:t>
            </a:r>
          </a:p>
        </p:txBody>
      </p:sp>
      <p:sp>
        <p:nvSpPr>
          <p:cNvPr id="13" name="Rettangolo arrotondato 85">
            <a:extLst>
              <a:ext uri="{FF2B5EF4-FFF2-40B4-BE49-F238E27FC236}">
                <a16:creationId xmlns:a16="http://schemas.microsoft.com/office/drawing/2014/main" id="{9C4E1A62-013F-D27C-ADE3-2AC7A3F39177}"/>
              </a:ext>
            </a:extLst>
          </p:cNvPr>
          <p:cNvSpPr/>
          <p:nvPr/>
        </p:nvSpPr>
        <p:spPr>
          <a:xfrm>
            <a:off x="2513873" y="5464432"/>
            <a:ext cx="653811" cy="124492"/>
          </a:xfrm>
          <a:prstGeom prst="roundRect">
            <a:avLst/>
          </a:prstGeom>
          <a:solidFill>
            <a:srgbClr val="4472C4">
              <a:lumMod val="60000"/>
              <a:lumOff val="40000"/>
            </a:srgbClr>
          </a:solidFill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LEAF</a:t>
            </a:r>
          </a:p>
        </p:txBody>
      </p:sp>
      <p:sp>
        <p:nvSpPr>
          <p:cNvPr id="14" name="Rettangolo arrotondato 85">
            <a:extLst>
              <a:ext uri="{FF2B5EF4-FFF2-40B4-BE49-F238E27FC236}">
                <a16:creationId xmlns:a16="http://schemas.microsoft.com/office/drawing/2014/main" id="{EE49FFBA-2BCB-D0BF-357A-00711AD096F8}"/>
              </a:ext>
            </a:extLst>
          </p:cNvPr>
          <p:cNvSpPr/>
          <p:nvPr/>
        </p:nvSpPr>
        <p:spPr>
          <a:xfrm>
            <a:off x="3272911" y="5464432"/>
            <a:ext cx="653811" cy="124492"/>
          </a:xfrm>
          <a:prstGeom prst="roundRect">
            <a:avLst/>
          </a:prstGeom>
          <a:solidFill>
            <a:srgbClr val="4472C4">
              <a:lumMod val="60000"/>
              <a:lumOff val="40000"/>
            </a:srgbClr>
          </a:solidFill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LEAF</a:t>
            </a:r>
          </a:p>
        </p:txBody>
      </p:sp>
      <p:sp>
        <p:nvSpPr>
          <p:cNvPr id="15" name="Rettangolo arrotondato 85">
            <a:extLst>
              <a:ext uri="{FF2B5EF4-FFF2-40B4-BE49-F238E27FC236}">
                <a16:creationId xmlns:a16="http://schemas.microsoft.com/office/drawing/2014/main" id="{181CE3C9-9689-BF9F-30E6-E042D728B276}"/>
              </a:ext>
            </a:extLst>
          </p:cNvPr>
          <p:cNvSpPr/>
          <p:nvPr/>
        </p:nvSpPr>
        <p:spPr>
          <a:xfrm>
            <a:off x="7228385" y="5668662"/>
            <a:ext cx="653811" cy="124492"/>
          </a:xfrm>
          <a:prstGeom prst="roundRect">
            <a:avLst/>
          </a:prstGeom>
          <a:solidFill>
            <a:srgbClr val="4472C4">
              <a:lumMod val="60000"/>
              <a:lumOff val="40000"/>
            </a:srgbClr>
          </a:solidFill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LEAF</a:t>
            </a:r>
          </a:p>
        </p:txBody>
      </p:sp>
      <p:sp>
        <p:nvSpPr>
          <p:cNvPr id="16" name="Rettangolo arrotondato 85">
            <a:extLst>
              <a:ext uri="{FF2B5EF4-FFF2-40B4-BE49-F238E27FC236}">
                <a16:creationId xmlns:a16="http://schemas.microsoft.com/office/drawing/2014/main" id="{4A2EAAC7-E6A8-0BD5-522B-72B7406E3DAD}"/>
              </a:ext>
            </a:extLst>
          </p:cNvPr>
          <p:cNvSpPr/>
          <p:nvPr/>
        </p:nvSpPr>
        <p:spPr>
          <a:xfrm>
            <a:off x="8089556" y="5679822"/>
            <a:ext cx="653811" cy="124492"/>
          </a:xfrm>
          <a:prstGeom prst="roundRect">
            <a:avLst/>
          </a:prstGeom>
          <a:solidFill>
            <a:srgbClr val="4472C4">
              <a:lumMod val="60000"/>
              <a:lumOff val="40000"/>
            </a:srgbClr>
          </a:solidFill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LEAF</a:t>
            </a:r>
          </a:p>
        </p:txBody>
      </p:sp>
      <p:sp>
        <p:nvSpPr>
          <p:cNvPr id="17" name="Rettangolo arrotondato 85">
            <a:extLst>
              <a:ext uri="{FF2B5EF4-FFF2-40B4-BE49-F238E27FC236}">
                <a16:creationId xmlns:a16="http://schemas.microsoft.com/office/drawing/2014/main" id="{02C1A2D3-9751-540F-55A6-14125BE6EBDD}"/>
              </a:ext>
            </a:extLst>
          </p:cNvPr>
          <p:cNvSpPr/>
          <p:nvPr/>
        </p:nvSpPr>
        <p:spPr>
          <a:xfrm>
            <a:off x="2361944" y="4320384"/>
            <a:ext cx="733387" cy="218347"/>
          </a:xfrm>
          <a:prstGeom prst="roundRect">
            <a:avLst/>
          </a:prstGeom>
          <a:solidFill>
            <a:srgbClr val="4472C4">
              <a:lumMod val="60000"/>
              <a:lumOff val="40000"/>
            </a:srgbClr>
          </a:solidFill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900" b="0" i="0" u="none" strike="noStrike" kern="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Border</a:t>
            </a:r>
            <a:r>
              <a:rPr kumimoji="0" lang="it-IT" sz="9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LEAF</a:t>
            </a:r>
          </a:p>
        </p:txBody>
      </p:sp>
      <p:sp>
        <p:nvSpPr>
          <p:cNvPr id="18" name="Rettangolo arrotondato 85">
            <a:extLst>
              <a:ext uri="{FF2B5EF4-FFF2-40B4-BE49-F238E27FC236}">
                <a16:creationId xmlns:a16="http://schemas.microsoft.com/office/drawing/2014/main" id="{245B4062-DF86-0E59-F2CD-072A4E4E9108}"/>
              </a:ext>
            </a:extLst>
          </p:cNvPr>
          <p:cNvSpPr/>
          <p:nvPr/>
        </p:nvSpPr>
        <p:spPr>
          <a:xfrm>
            <a:off x="3262069" y="4320384"/>
            <a:ext cx="733387" cy="218347"/>
          </a:xfrm>
          <a:prstGeom prst="roundRect">
            <a:avLst/>
          </a:prstGeom>
          <a:solidFill>
            <a:srgbClr val="4472C4">
              <a:lumMod val="60000"/>
              <a:lumOff val="40000"/>
            </a:srgbClr>
          </a:solidFill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900" b="0" i="0" u="none" strike="noStrike" kern="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Border</a:t>
            </a:r>
            <a:r>
              <a:rPr kumimoji="0" lang="it-IT" sz="9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LEAF</a:t>
            </a:r>
          </a:p>
        </p:txBody>
      </p:sp>
      <p:cxnSp>
        <p:nvCxnSpPr>
          <p:cNvPr id="19" name="Straight Connector 918">
            <a:extLst>
              <a:ext uri="{FF2B5EF4-FFF2-40B4-BE49-F238E27FC236}">
                <a16:creationId xmlns:a16="http://schemas.microsoft.com/office/drawing/2014/main" id="{D7AD9FC6-589B-9873-A9D7-CB83466C4C27}"/>
              </a:ext>
            </a:extLst>
          </p:cNvPr>
          <p:cNvCxnSpPr>
            <a:stCxn id="17" idx="2"/>
            <a:endCxn id="7" idx="0"/>
          </p:cNvCxnSpPr>
          <p:nvPr/>
        </p:nvCxnSpPr>
        <p:spPr>
          <a:xfrm flipH="1">
            <a:off x="2169555" y="4538731"/>
            <a:ext cx="559083" cy="350339"/>
          </a:xfrm>
          <a:prstGeom prst="line">
            <a:avLst/>
          </a:prstGeom>
          <a:noFill/>
          <a:ln w="6350" cap="flat" cmpd="sng" algn="ctr">
            <a:solidFill>
              <a:srgbClr val="4472C4"/>
            </a:solidFill>
            <a:prstDash val="solid"/>
            <a:miter lim="800000"/>
          </a:ln>
          <a:effectLst/>
        </p:spPr>
      </p:cxnSp>
      <p:cxnSp>
        <p:nvCxnSpPr>
          <p:cNvPr id="20" name="Straight Connector 919">
            <a:extLst>
              <a:ext uri="{FF2B5EF4-FFF2-40B4-BE49-F238E27FC236}">
                <a16:creationId xmlns:a16="http://schemas.microsoft.com/office/drawing/2014/main" id="{0449F5C9-5ED3-F82D-B250-04707129FAA8}"/>
              </a:ext>
            </a:extLst>
          </p:cNvPr>
          <p:cNvCxnSpPr>
            <a:stCxn id="17" idx="2"/>
            <a:endCxn id="8" idx="0"/>
          </p:cNvCxnSpPr>
          <p:nvPr/>
        </p:nvCxnSpPr>
        <p:spPr>
          <a:xfrm>
            <a:off x="2728637" y="4538731"/>
            <a:ext cx="145712" cy="350339"/>
          </a:xfrm>
          <a:prstGeom prst="line">
            <a:avLst/>
          </a:prstGeom>
          <a:noFill/>
          <a:ln w="6350" cap="flat" cmpd="sng" algn="ctr">
            <a:solidFill>
              <a:srgbClr val="4472C4"/>
            </a:solidFill>
            <a:prstDash val="solid"/>
            <a:miter lim="800000"/>
          </a:ln>
          <a:effectLst/>
        </p:spPr>
      </p:cxnSp>
      <p:cxnSp>
        <p:nvCxnSpPr>
          <p:cNvPr id="21" name="Straight Connector 920">
            <a:extLst>
              <a:ext uri="{FF2B5EF4-FFF2-40B4-BE49-F238E27FC236}">
                <a16:creationId xmlns:a16="http://schemas.microsoft.com/office/drawing/2014/main" id="{BDE13A74-8B01-45DC-F232-7B97566733F4}"/>
              </a:ext>
            </a:extLst>
          </p:cNvPr>
          <p:cNvCxnSpPr>
            <a:stCxn id="18" idx="2"/>
            <a:endCxn id="8" idx="0"/>
          </p:cNvCxnSpPr>
          <p:nvPr/>
        </p:nvCxnSpPr>
        <p:spPr>
          <a:xfrm flipH="1">
            <a:off x="2874349" y="4538731"/>
            <a:ext cx="754413" cy="350339"/>
          </a:xfrm>
          <a:prstGeom prst="line">
            <a:avLst/>
          </a:prstGeom>
          <a:noFill/>
          <a:ln w="6350" cap="flat" cmpd="sng" algn="ctr">
            <a:solidFill>
              <a:srgbClr val="4472C4"/>
            </a:solidFill>
            <a:prstDash val="solid"/>
            <a:miter lim="800000"/>
          </a:ln>
          <a:effectLst/>
        </p:spPr>
      </p:cxnSp>
      <p:cxnSp>
        <p:nvCxnSpPr>
          <p:cNvPr id="22" name="Straight Connector 921">
            <a:extLst>
              <a:ext uri="{FF2B5EF4-FFF2-40B4-BE49-F238E27FC236}">
                <a16:creationId xmlns:a16="http://schemas.microsoft.com/office/drawing/2014/main" id="{D510F18A-92D8-AEEE-1EFA-E819ACA3AA1C}"/>
              </a:ext>
            </a:extLst>
          </p:cNvPr>
          <p:cNvCxnSpPr>
            <a:stCxn id="18" idx="2"/>
            <a:endCxn id="7" idx="0"/>
          </p:cNvCxnSpPr>
          <p:nvPr/>
        </p:nvCxnSpPr>
        <p:spPr>
          <a:xfrm flipH="1">
            <a:off x="2169555" y="4538731"/>
            <a:ext cx="1459208" cy="350339"/>
          </a:xfrm>
          <a:prstGeom prst="line">
            <a:avLst/>
          </a:prstGeom>
          <a:noFill/>
          <a:ln w="6350" cap="flat" cmpd="sng" algn="ctr">
            <a:solidFill>
              <a:srgbClr val="4472C4"/>
            </a:solidFill>
            <a:prstDash val="solid"/>
            <a:miter lim="800000"/>
          </a:ln>
          <a:effectLst/>
        </p:spPr>
      </p:cxnSp>
      <p:cxnSp>
        <p:nvCxnSpPr>
          <p:cNvPr id="23" name="Straight Connector 922">
            <a:extLst>
              <a:ext uri="{FF2B5EF4-FFF2-40B4-BE49-F238E27FC236}">
                <a16:creationId xmlns:a16="http://schemas.microsoft.com/office/drawing/2014/main" id="{B7A241D1-B055-BFC0-8B99-E6FF255663DB}"/>
              </a:ext>
            </a:extLst>
          </p:cNvPr>
          <p:cNvCxnSpPr>
            <a:stCxn id="18" idx="2"/>
            <a:endCxn id="9" idx="0"/>
          </p:cNvCxnSpPr>
          <p:nvPr/>
        </p:nvCxnSpPr>
        <p:spPr>
          <a:xfrm flipH="1">
            <a:off x="3579144" y="4538731"/>
            <a:ext cx="49617" cy="350339"/>
          </a:xfrm>
          <a:prstGeom prst="line">
            <a:avLst/>
          </a:prstGeom>
          <a:noFill/>
          <a:ln w="6350" cap="flat" cmpd="sng" algn="ctr">
            <a:solidFill>
              <a:srgbClr val="4472C4"/>
            </a:solidFill>
            <a:prstDash val="solid"/>
            <a:miter lim="800000"/>
          </a:ln>
          <a:effectLst/>
        </p:spPr>
      </p:cxnSp>
      <p:cxnSp>
        <p:nvCxnSpPr>
          <p:cNvPr id="24" name="Straight Connector 923">
            <a:extLst>
              <a:ext uri="{FF2B5EF4-FFF2-40B4-BE49-F238E27FC236}">
                <a16:creationId xmlns:a16="http://schemas.microsoft.com/office/drawing/2014/main" id="{BC9DF38F-74F2-A829-E77E-4F16B436B64E}"/>
              </a:ext>
            </a:extLst>
          </p:cNvPr>
          <p:cNvCxnSpPr>
            <a:stCxn id="18" idx="2"/>
            <a:endCxn id="10" idx="0"/>
          </p:cNvCxnSpPr>
          <p:nvPr/>
        </p:nvCxnSpPr>
        <p:spPr>
          <a:xfrm>
            <a:off x="3628762" y="4538731"/>
            <a:ext cx="655177" cy="350339"/>
          </a:xfrm>
          <a:prstGeom prst="line">
            <a:avLst/>
          </a:prstGeom>
          <a:noFill/>
          <a:ln w="6350" cap="flat" cmpd="sng" algn="ctr">
            <a:solidFill>
              <a:srgbClr val="4472C4"/>
            </a:solidFill>
            <a:prstDash val="solid"/>
            <a:miter lim="800000"/>
          </a:ln>
          <a:effectLst/>
        </p:spPr>
      </p:cxnSp>
      <p:cxnSp>
        <p:nvCxnSpPr>
          <p:cNvPr id="25" name="Straight Connector 924">
            <a:extLst>
              <a:ext uri="{FF2B5EF4-FFF2-40B4-BE49-F238E27FC236}">
                <a16:creationId xmlns:a16="http://schemas.microsoft.com/office/drawing/2014/main" id="{AB51DC93-725E-4661-479A-3B2F7A2CE011}"/>
              </a:ext>
            </a:extLst>
          </p:cNvPr>
          <p:cNvCxnSpPr>
            <a:stCxn id="17" idx="2"/>
            <a:endCxn id="9" idx="0"/>
          </p:cNvCxnSpPr>
          <p:nvPr/>
        </p:nvCxnSpPr>
        <p:spPr>
          <a:xfrm>
            <a:off x="2728637" y="4538731"/>
            <a:ext cx="850507" cy="350339"/>
          </a:xfrm>
          <a:prstGeom prst="line">
            <a:avLst/>
          </a:prstGeom>
          <a:noFill/>
          <a:ln w="6350" cap="flat" cmpd="sng" algn="ctr">
            <a:solidFill>
              <a:srgbClr val="4472C4"/>
            </a:solidFill>
            <a:prstDash val="solid"/>
            <a:miter lim="800000"/>
          </a:ln>
          <a:effectLst/>
        </p:spPr>
      </p:cxnSp>
      <p:cxnSp>
        <p:nvCxnSpPr>
          <p:cNvPr id="26" name="Straight Connector 925">
            <a:extLst>
              <a:ext uri="{FF2B5EF4-FFF2-40B4-BE49-F238E27FC236}">
                <a16:creationId xmlns:a16="http://schemas.microsoft.com/office/drawing/2014/main" id="{1DD2FCF4-B7EC-80C2-64FE-D0F6E1ABE8D3}"/>
              </a:ext>
            </a:extLst>
          </p:cNvPr>
          <p:cNvCxnSpPr>
            <a:stCxn id="17" idx="2"/>
            <a:endCxn id="10" idx="0"/>
          </p:cNvCxnSpPr>
          <p:nvPr/>
        </p:nvCxnSpPr>
        <p:spPr>
          <a:xfrm>
            <a:off x="2728637" y="4538731"/>
            <a:ext cx="1555302" cy="350339"/>
          </a:xfrm>
          <a:prstGeom prst="line">
            <a:avLst/>
          </a:prstGeom>
          <a:noFill/>
          <a:ln w="6350" cap="flat" cmpd="sng" algn="ctr">
            <a:solidFill>
              <a:srgbClr val="4472C4"/>
            </a:solidFill>
            <a:prstDash val="solid"/>
            <a:miter lim="800000"/>
          </a:ln>
          <a:effectLst/>
        </p:spPr>
      </p:cxnSp>
      <p:cxnSp>
        <p:nvCxnSpPr>
          <p:cNvPr id="27" name="Straight Connector 926">
            <a:extLst>
              <a:ext uri="{FF2B5EF4-FFF2-40B4-BE49-F238E27FC236}">
                <a16:creationId xmlns:a16="http://schemas.microsoft.com/office/drawing/2014/main" id="{B4A7CE9B-DA5F-7A7B-91D4-E0D1517E9F6C}"/>
              </a:ext>
            </a:extLst>
          </p:cNvPr>
          <p:cNvCxnSpPr>
            <a:stCxn id="7" idx="2"/>
            <a:endCxn id="11" idx="0"/>
          </p:cNvCxnSpPr>
          <p:nvPr/>
        </p:nvCxnSpPr>
        <p:spPr>
          <a:xfrm flipH="1">
            <a:off x="1322703" y="5013562"/>
            <a:ext cx="846852" cy="439710"/>
          </a:xfrm>
          <a:prstGeom prst="line">
            <a:avLst/>
          </a:prstGeom>
          <a:noFill/>
          <a:ln w="6350" cap="flat" cmpd="sng" algn="ctr">
            <a:solidFill>
              <a:srgbClr val="4472C4"/>
            </a:solidFill>
            <a:prstDash val="solid"/>
            <a:miter lim="800000"/>
          </a:ln>
          <a:effectLst/>
        </p:spPr>
      </p:cxnSp>
      <p:cxnSp>
        <p:nvCxnSpPr>
          <p:cNvPr id="28" name="Straight Connector 927">
            <a:extLst>
              <a:ext uri="{FF2B5EF4-FFF2-40B4-BE49-F238E27FC236}">
                <a16:creationId xmlns:a16="http://schemas.microsoft.com/office/drawing/2014/main" id="{8AF4075F-FFB8-AA4F-ED48-5C38887EF716}"/>
              </a:ext>
            </a:extLst>
          </p:cNvPr>
          <p:cNvCxnSpPr>
            <a:stCxn id="7" idx="2"/>
            <a:endCxn id="12" idx="0"/>
          </p:cNvCxnSpPr>
          <p:nvPr/>
        </p:nvCxnSpPr>
        <p:spPr>
          <a:xfrm flipH="1">
            <a:off x="2081741" y="5013562"/>
            <a:ext cx="87814" cy="439710"/>
          </a:xfrm>
          <a:prstGeom prst="line">
            <a:avLst/>
          </a:prstGeom>
          <a:noFill/>
          <a:ln w="6350" cap="flat" cmpd="sng" algn="ctr">
            <a:solidFill>
              <a:srgbClr val="4472C4"/>
            </a:solidFill>
            <a:prstDash val="solid"/>
            <a:miter lim="800000"/>
          </a:ln>
          <a:effectLst/>
        </p:spPr>
      </p:cxnSp>
      <p:cxnSp>
        <p:nvCxnSpPr>
          <p:cNvPr id="29" name="Straight Connector 928">
            <a:extLst>
              <a:ext uri="{FF2B5EF4-FFF2-40B4-BE49-F238E27FC236}">
                <a16:creationId xmlns:a16="http://schemas.microsoft.com/office/drawing/2014/main" id="{DB598ACF-4E8D-CAC2-2D9F-6EF6CD9F7B50}"/>
              </a:ext>
            </a:extLst>
          </p:cNvPr>
          <p:cNvCxnSpPr>
            <a:stCxn id="7" idx="2"/>
            <a:endCxn id="13" idx="0"/>
          </p:cNvCxnSpPr>
          <p:nvPr/>
        </p:nvCxnSpPr>
        <p:spPr>
          <a:xfrm>
            <a:off x="2169555" y="5013562"/>
            <a:ext cx="671224" cy="450870"/>
          </a:xfrm>
          <a:prstGeom prst="line">
            <a:avLst/>
          </a:prstGeom>
          <a:noFill/>
          <a:ln w="6350" cap="flat" cmpd="sng" algn="ctr">
            <a:solidFill>
              <a:srgbClr val="4472C4"/>
            </a:solidFill>
            <a:prstDash val="solid"/>
            <a:miter lim="800000"/>
          </a:ln>
          <a:effectLst/>
        </p:spPr>
      </p:cxnSp>
      <p:cxnSp>
        <p:nvCxnSpPr>
          <p:cNvPr id="30" name="Straight Connector 929">
            <a:extLst>
              <a:ext uri="{FF2B5EF4-FFF2-40B4-BE49-F238E27FC236}">
                <a16:creationId xmlns:a16="http://schemas.microsoft.com/office/drawing/2014/main" id="{0E673EEA-F80B-43BB-4079-3776E6A9B351}"/>
              </a:ext>
            </a:extLst>
          </p:cNvPr>
          <p:cNvCxnSpPr>
            <a:stCxn id="7" idx="2"/>
            <a:endCxn id="14" idx="0"/>
          </p:cNvCxnSpPr>
          <p:nvPr/>
        </p:nvCxnSpPr>
        <p:spPr>
          <a:xfrm>
            <a:off x="2169555" y="5013562"/>
            <a:ext cx="1430262" cy="450870"/>
          </a:xfrm>
          <a:prstGeom prst="line">
            <a:avLst/>
          </a:prstGeom>
          <a:noFill/>
          <a:ln w="6350" cap="flat" cmpd="sng" algn="ctr">
            <a:solidFill>
              <a:srgbClr val="4472C4"/>
            </a:solidFill>
            <a:prstDash val="solid"/>
            <a:miter lim="800000"/>
          </a:ln>
          <a:effectLst/>
        </p:spPr>
      </p:cxnSp>
      <p:cxnSp>
        <p:nvCxnSpPr>
          <p:cNvPr id="31" name="Straight Connector 930">
            <a:extLst>
              <a:ext uri="{FF2B5EF4-FFF2-40B4-BE49-F238E27FC236}">
                <a16:creationId xmlns:a16="http://schemas.microsoft.com/office/drawing/2014/main" id="{3E3A58F3-924A-8116-65F1-B6AF0B7E8FFB}"/>
              </a:ext>
            </a:extLst>
          </p:cNvPr>
          <p:cNvCxnSpPr>
            <a:cxnSpLocks/>
            <a:stCxn id="7" idx="2"/>
            <a:endCxn id="15" idx="0"/>
          </p:cNvCxnSpPr>
          <p:nvPr/>
        </p:nvCxnSpPr>
        <p:spPr>
          <a:xfrm>
            <a:off x="2169555" y="5013562"/>
            <a:ext cx="5385736" cy="655100"/>
          </a:xfrm>
          <a:prstGeom prst="line">
            <a:avLst/>
          </a:prstGeom>
          <a:noFill/>
          <a:ln w="6350" cap="flat" cmpd="sng" algn="ctr">
            <a:solidFill>
              <a:srgbClr val="4472C4"/>
            </a:solidFill>
            <a:prstDash val="solid"/>
            <a:miter lim="800000"/>
          </a:ln>
          <a:effectLst/>
        </p:spPr>
      </p:cxnSp>
      <p:cxnSp>
        <p:nvCxnSpPr>
          <p:cNvPr id="32" name="Straight Connector 931">
            <a:extLst>
              <a:ext uri="{FF2B5EF4-FFF2-40B4-BE49-F238E27FC236}">
                <a16:creationId xmlns:a16="http://schemas.microsoft.com/office/drawing/2014/main" id="{50D056F3-B2F3-BF78-F0A4-57261386AAF9}"/>
              </a:ext>
            </a:extLst>
          </p:cNvPr>
          <p:cNvCxnSpPr>
            <a:cxnSpLocks/>
            <a:stCxn id="7" idx="2"/>
            <a:endCxn id="16" idx="0"/>
          </p:cNvCxnSpPr>
          <p:nvPr/>
        </p:nvCxnSpPr>
        <p:spPr>
          <a:xfrm>
            <a:off x="2169555" y="5013562"/>
            <a:ext cx="6246907" cy="666260"/>
          </a:xfrm>
          <a:prstGeom prst="line">
            <a:avLst/>
          </a:prstGeom>
          <a:noFill/>
          <a:ln w="6350" cap="flat" cmpd="sng" algn="ctr">
            <a:solidFill>
              <a:srgbClr val="4472C4"/>
            </a:solidFill>
            <a:prstDash val="solid"/>
            <a:miter lim="800000"/>
          </a:ln>
          <a:effectLst/>
        </p:spPr>
      </p:cxnSp>
      <p:cxnSp>
        <p:nvCxnSpPr>
          <p:cNvPr id="33" name="Straight Connector 932">
            <a:extLst>
              <a:ext uri="{FF2B5EF4-FFF2-40B4-BE49-F238E27FC236}">
                <a16:creationId xmlns:a16="http://schemas.microsoft.com/office/drawing/2014/main" id="{EA2D9F37-E5C2-C0A4-A566-1B8BF76BD62E}"/>
              </a:ext>
            </a:extLst>
          </p:cNvPr>
          <p:cNvCxnSpPr>
            <a:cxnSpLocks/>
            <a:stCxn id="8" idx="2"/>
            <a:endCxn id="11" idx="0"/>
          </p:cNvCxnSpPr>
          <p:nvPr/>
        </p:nvCxnSpPr>
        <p:spPr>
          <a:xfrm flipH="1">
            <a:off x="1322703" y="5013562"/>
            <a:ext cx="1551647" cy="439710"/>
          </a:xfrm>
          <a:prstGeom prst="line">
            <a:avLst/>
          </a:prstGeom>
          <a:noFill/>
          <a:ln w="6350" cap="flat" cmpd="sng" algn="ctr">
            <a:solidFill>
              <a:srgbClr val="4472C4"/>
            </a:solidFill>
            <a:prstDash val="solid"/>
            <a:miter lim="800000"/>
          </a:ln>
          <a:effectLst/>
        </p:spPr>
      </p:cxnSp>
      <p:cxnSp>
        <p:nvCxnSpPr>
          <p:cNvPr id="34" name="Straight Connector 933">
            <a:extLst>
              <a:ext uri="{FF2B5EF4-FFF2-40B4-BE49-F238E27FC236}">
                <a16:creationId xmlns:a16="http://schemas.microsoft.com/office/drawing/2014/main" id="{46F3B6BE-69A7-6A53-B550-50DB51BEEA82}"/>
              </a:ext>
            </a:extLst>
          </p:cNvPr>
          <p:cNvCxnSpPr>
            <a:cxnSpLocks/>
            <a:stCxn id="8" idx="2"/>
            <a:endCxn id="12" idx="0"/>
          </p:cNvCxnSpPr>
          <p:nvPr/>
        </p:nvCxnSpPr>
        <p:spPr>
          <a:xfrm flipH="1">
            <a:off x="2081741" y="5013562"/>
            <a:ext cx="792609" cy="439710"/>
          </a:xfrm>
          <a:prstGeom prst="line">
            <a:avLst/>
          </a:prstGeom>
          <a:noFill/>
          <a:ln w="6350" cap="flat" cmpd="sng" algn="ctr">
            <a:solidFill>
              <a:srgbClr val="4472C4"/>
            </a:solidFill>
            <a:prstDash val="solid"/>
            <a:miter lim="800000"/>
          </a:ln>
          <a:effectLst/>
        </p:spPr>
      </p:cxnSp>
      <p:cxnSp>
        <p:nvCxnSpPr>
          <p:cNvPr id="35" name="Straight Connector 934">
            <a:extLst>
              <a:ext uri="{FF2B5EF4-FFF2-40B4-BE49-F238E27FC236}">
                <a16:creationId xmlns:a16="http://schemas.microsoft.com/office/drawing/2014/main" id="{597891F5-6971-2FB3-13CC-58430D58F6F9}"/>
              </a:ext>
            </a:extLst>
          </p:cNvPr>
          <p:cNvCxnSpPr>
            <a:stCxn id="8" idx="2"/>
            <a:endCxn id="13" idx="0"/>
          </p:cNvCxnSpPr>
          <p:nvPr/>
        </p:nvCxnSpPr>
        <p:spPr>
          <a:xfrm flipH="1">
            <a:off x="2840779" y="5013562"/>
            <a:ext cx="33571" cy="450870"/>
          </a:xfrm>
          <a:prstGeom prst="line">
            <a:avLst/>
          </a:prstGeom>
          <a:noFill/>
          <a:ln w="6350" cap="flat" cmpd="sng" algn="ctr">
            <a:solidFill>
              <a:srgbClr val="4472C4"/>
            </a:solidFill>
            <a:prstDash val="solid"/>
            <a:miter lim="800000"/>
          </a:ln>
          <a:effectLst/>
        </p:spPr>
      </p:cxnSp>
      <p:cxnSp>
        <p:nvCxnSpPr>
          <p:cNvPr id="36" name="Straight Connector 935">
            <a:extLst>
              <a:ext uri="{FF2B5EF4-FFF2-40B4-BE49-F238E27FC236}">
                <a16:creationId xmlns:a16="http://schemas.microsoft.com/office/drawing/2014/main" id="{E504B8E9-F5A3-9EEC-A3C5-7171E05AB3DA}"/>
              </a:ext>
            </a:extLst>
          </p:cNvPr>
          <p:cNvCxnSpPr>
            <a:stCxn id="8" idx="2"/>
            <a:endCxn id="14" idx="0"/>
          </p:cNvCxnSpPr>
          <p:nvPr/>
        </p:nvCxnSpPr>
        <p:spPr>
          <a:xfrm>
            <a:off x="2874350" y="5013562"/>
            <a:ext cx="725467" cy="450870"/>
          </a:xfrm>
          <a:prstGeom prst="line">
            <a:avLst/>
          </a:prstGeom>
          <a:noFill/>
          <a:ln w="6350" cap="flat" cmpd="sng" algn="ctr">
            <a:solidFill>
              <a:srgbClr val="4472C4"/>
            </a:solidFill>
            <a:prstDash val="solid"/>
            <a:miter lim="800000"/>
          </a:ln>
          <a:effectLst/>
        </p:spPr>
      </p:cxnSp>
      <p:cxnSp>
        <p:nvCxnSpPr>
          <p:cNvPr id="37" name="Straight Connector 936">
            <a:extLst>
              <a:ext uri="{FF2B5EF4-FFF2-40B4-BE49-F238E27FC236}">
                <a16:creationId xmlns:a16="http://schemas.microsoft.com/office/drawing/2014/main" id="{BF27F1CA-BF2F-E4BC-CAED-3DD52A519924}"/>
              </a:ext>
            </a:extLst>
          </p:cNvPr>
          <p:cNvCxnSpPr>
            <a:cxnSpLocks/>
            <a:stCxn id="8" idx="2"/>
            <a:endCxn id="15" idx="0"/>
          </p:cNvCxnSpPr>
          <p:nvPr/>
        </p:nvCxnSpPr>
        <p:spPr>
          <a:xfrm>
            <a:off x="2874350" y="5013562"/>
            <a:ext cx="4680941" cy="655100"/>
          </a:xfrm>
          <a:prstGeom prst="line">
            <a:avLst/>
          </a:prstGeom>
          <a:noFill/>
          <a:ln w="6350" cap="flat" cmpd="sng" algn="ctr">
            <a:solidFill>
              <a:srgbClr val="4472C4"/>
            </a:solidFill>
            <a:prstDash val="solid"/>
            <a:miter lim="800000"/>
          </a:ln>
          <a:effectLst/>
        </p:spPr>
      </p:cxnSp>
      <p:cxnSp>
        <p:nvCxnSpPr>
          <p:cNvPr id="38" name="Straight Connector 937">
            <a:extLst>
              <a:ext uri="{FF2B5EF4-FFF2-40B4-BE49-F238E27FC236}">
                <a16:creationId xmlns:a16="http://schemas.microsoft.com/office/drawing/2014/main" id="{9F168103-A5FF-8D0E-8A09-BC168C8444FB}"/>
              </a:ext>
            </a:extLst>
          </p:cNvPr>
          <p:cNvCxnSpPr>
            <a:cxnSpLocks/>
            <a:stCxn id="8" idx="2"/>
            <a:endCxn id="16" idx="0"/>
          </p:cNvCxnSpPr>
          <p:nvPr/>
        </p:nvCxnSpPr>
        <p:spPr>
          <a:xfrm>
            <a:off x="2874350" y="5013562"/>
            <a:ext cx="5542112" cy="666260"/>
          </a:xfrm>
          <a:prstGeom prst="line">
            <a:avLst/>
          </a:prstGeom>
          <a:noFill/>
          <a:ln w="6350" cap="flat" cmpd="sng" algn="ctr">
            <a:solidFill>
              <a:srgbClr val="4472C4"/>
            </a:solidFill>
            <a:prstDash val="solid"/>
            <a:miter lim="800000"/>
          </a:ln>
          <a:effectLst/>
        </p:spPr>
      </p:cxnSp>
      <p:cxnSp>
        <p:nvCxnSpPr>
          <p:cNvPr id="39" name="Straight Connector 938">
            <a:extLst>
              <a:ext uri="{FF2B5EF4-FFF2-40B4-BE49-F238E27FC236}">
                <a16:creationId xmlns:a16="http://schemas.microsoft.com/office/drawing/2014/main" id="{5492230F-E15C-90F9-E7E6-90006C7A6F46}"/>
              </a:ext>
            </a:extLst>
          </p:cNvPr>
          <p:cNvCxnSpPr>
            <a:stCxn id="9" idx="2"/>
            <a:endCxn id="11" idx="0"/>
          </p:cNvCxnSpPr>
          <p:nvPr/>
        </p:nvCxnSpPr>
        <p:spPr>
          <a:xfrm flipH="1">
            <a:off x="1322703" y="5013562"/>
            <a:ext cx="2256442" cy="439710"/>
          </a:xfrm>
          <a:prstGeom prst="line">
            <a:avLst/>
          </a:prstGeom>
          <a:noFill/>
          <a:ln w="6350" cap="flat" cmpd="sng" algn="ctr">
            <a:solidFill>
              <a:srgbClr val="4472C4"/>
            </a:solidFill>
            <a:prstDash val="solid"/>
            <a:miter lim="800000"/>
          </a:ln>
          <a:effectLst/>
        </p:spPr>
      </p:cxnSp>
      <p:cxnSp>
        <p:nvCxnSpPr>
          <p:cNvPr id="40" name="Straight Connector 939">
            <a:extLst>
              <a:ext uri="{FF2B5EF4-FFF2-40B4-BE49-F238E27FC236}">
                <a16:creationId xmlns:a16="http://schemas.microsoft.com/office/drawing/2014/main" id="{6DD5DE72-6504-C0B4-366A-3D9EBA9209E5}"/>
              </a:ext>
            </a:extLst>
          </p:cNvPr>
          <p:cNvCxnSpPr>
            <a:stCxn id="9" idx="2"/>
            <a:endCxn id="12" idx="0"/>
          </p:cNvCxnSpPr>
          <p:nvPr/>
        </p:nvCxnSpPr>
        <p:spPr>
          <a:xfrm flipH="1">
            <a:off x="2081741" y="5013562"/>
            <a:ext cx="1497404" cy="439710"/>
          </a:xfrm>
          <a:prstGeom prst="line">
            <a:avLst/>
          </a:prstGeom>
          <a:noFill/>
          <a:ln w="6350" cap="flat" cmpd="sng" algn="ctr">
            <a:solidFill>
              <a:srgbClr val="4472C4"/>
            </a:solidFill>
            <a:prstDash val="solid"/>
            <a:miter lim="800000"/>
          </a:ln>
          <a:effectLst/>
        </p:spPr>
      </p:cxnSp>
      <p:cxnSp>
        <p:nvCxnSpPr>
          <p:cNvPr id="41" name="Straight Connector 940">
            <a:extLst>
              <a:ext uri="{FF2B5EF4-FFF2-40B4-BE49-F238E27FC236}">
                <a16:creationId xmlns:a16="http://schemas.microsoft.com/office/drawing/2014/main" id="{0739B7D0-5B59-2727-7A25-1D6F9A1AB513}"/>
              </a:ext>
            </a:extLst>
          </p:cNvPr>
          <p:cNvCxnSpPr>
            <a:stCxn id="9" idx="2"/>
            <a:endCxn id="13" idx="0"/>
          </p:cNvCxnSpPr>
          <p:nvPr/>
        </p:nvCxnSpPr>
        <p:spPr>
          <a:xfrm flipH="1">
            <a:off x="2840779" y="5013562"/>
            <a:ext cx="738366" cy="450870"/>
          </a:xfrm>
          <a:prstGeom prst="line">
            <a:avLst/>
          </a:prstGeom>
          <a:noFill/>
          <a:ln w="6350" cap="flat" cmpd="sng" algn="ctr">
            <a:solidFill>
              <a:srgbClr val="4472C4"/>
            </a:solidFill>
            <a:prstDash val="solid"/>
            <a:miter lim="800000"/>
          </a:ln>
          <a:effectLst/>
        </p:spPr>
      </p:cxnSp>
      <p:cxnSp>
        <p:nvCxnSpPr>
          <p:cNvPr id="42" name="Straight Connector 941">
            <a:extLst>
              <a:ext uri="{FF2B5EF4-FFF2-40B4-BE49-F238E27FC236}">
                <a16:creationId xmlns:a16="http://schemas.microsoft.com/office/drawing/2014/main" id="{F1F7BD15-106B-468B-04BE-F4C9F660A9C8}"/>
              </a:ext>
            </a:extLst>
          </p:cNvPr>
          <p:cNvCxnSpPr>
            <a:stCxn id="9" idx="2"/>
            <a:endCxn id="14" idx="0"/>
          </p:cNvCxnSpPr>
          <p:nvPr/>
        </p:nvCxnSpPr>
        <p:spPr>
          <a:xfrm>
            <a:off x="3579145" y="5013562"/>
            <a:ext cx="20672" cy="450870"/>
          </a:xfrm>
          <a:prstGeom prst="line">
            <a:avLst/>
          </a:prstGeom>
          <a:noFill/>
          <a:ln w="6350" cap="flat" cmpd="sng" algn="ctr">
            <a:solidFill>
              <a:srgbClr val="4472C4"/>
            </a:solidFill>
            <a:prstDash val="solid"/>
            <a:miter lim="800000"/>
          </a:ln>
          <a:effectLst/>
        </p:spPr>
      </p:cxnSp>
      <p:cxnSp>
        <p:nvCxnSpPr>
          <p:cNvPr id="43" name="Straight Connector 942">
            <a:extLst>
              <a:ext uri="{FF2B5EF4-FFF2-40B4-BE49-F238E27FC236}">
                <a16:creationId xmlns:a16="http://schemas.microsoft.com/office/drawing/2014/main" id="{FEB74B56-A617-07B8-5C00-0646E12716CA}"/>
              </a:ext>
            </a:extLst>
          </p:cNvPr>
          <p:cNvCxnSpPr>
            <a:cxnSpLocks/>
            <a:stCxn id="9" idx="2"/>
            <a:endCxn id="15" idx="0"/>
          </p:cNvCxnSpPr>
          <p:nvPr/>
        </p:nvCxnSpPr>
        <p:spPr>
          <a:xfrm>
            <a:off x="3579145" y="5013562"/>
            <a:ext cx="3976146" cy="655100"/>
          </a:xfrm>
          <a:prstGeom prst="line">
            <a:avLst/>
          </a:prstGeom>
          <a:noFill/>
          <a:ln w="6350" cap="flat" cmpd="sng" algn="ctr">
            <a:solidFill>
              <a:srgbClr val="4472C4"/>
            </a:solidFill>
            <a:prstDash val="solid"/>
            <a:miter lim="800000"/>
          </a:ln>
          <a:effectLst/>
        </p:spPr>
      </p:cxnSp>
      <p:cxnSp>
        <p:nvCxnSpPr>
          <p:cNvPr id="44" name="Straight Connector 943">
            <a:extLst>
              <a:ext uri="{FF2B5EF4-FFF2-40B4-BE49-F238E27FC236}">
                <a16:creationId xmlns:a16="http://schemas.microsoft.com/office/drawing/2014/main" id="{641BCD70-6CB9-9679-9656-A34AD93770FF}"/>
              </a:ext>
            </a:extLst>
          </p:cNvPr>
          <p:cNvCxnSpPr>
            <a:cxnSpLocks/>
            <a:stCxn id="9" idx="2"/>
            <a:endCxn id="16" idx="0"/>
          </p:cNvCxnSpPr>
          <p:nvPr/>
        </p:nvCxnSpPr>
        <p:spPr>
          <a:xfrm>
            <a:off x="3579145" y="5013562"/>
            <a:ext cx="4837317" cy="666260"/>
          </a:xfrm>
          <a:prstGeom prst="line">
            <a:avLst/>
          </a:prstGeom>
          <a:noFill/>
          <a:ln w="6350" cap="flat" cmpd="sng" algn="ctr">
            <a:solidFill>
              <a:srgbClr val="4472C4"/>
            </a:solidFill>
            <a:prstDash val="solid"/>
            <a:miter lim="800000"/>
          </a:ln>
          <a:effectLst/>
        </p:spPr>
      </p:cxnSp>
      <p:cxnSp>
        <p:nvCxnSpPr>
          <p:cNvPr id="45" name="Straight Connector 944">
            <a:extLst>
              <a:ext uri="{FF2B5EF4-FFF2-40B4-BE49-F238E27FC236}">
                <a16:creationId xmlns:a16="http://schemas.microsoft.com/office/drawing/2014/main" id="{6CF2DDB2-1E6C-BC9B-4569-EAF876EAE402}"/>
              </a:ext>
            </a:extLst>
          </p:cNvPr>
          <p:cNvCxnSpPr>
            <a:cxnSpLocks/>
            <a:stCxn id="10" idx="2"/>
            <a:endCxn id="11" idx="0"/>
          </p:cNvCxnSpPr>
          <p:nvPr/>
        </p:nvCxnSpPr>
        <p:spPr>
          <a:xfrm flipH="1">
            <a:off x="1322703" y="5013562"/>
            <a:ext cx="2961236" cy="439710"/>
          </a:xfrm>
          <a:prstGeom prst="line">
            <a:avLst/>
          </a:prstGeom>
          <a:noFill/>
          <a:ln w="6350" cap="flat" cmpd="sng" algn="ctr">
            <a:solidFill>
              <a:srgbClr val="4472C4"/>
            </a:solidFill>
            <a:prstDash val="solid"/>
            <a:miter lim="800000"/>
          </a:ln>
          <a:effectLst/>
        </p:spPr>
      </p:cxnSp>
      <p:cxnSp>
        <p:nvCxnSpPr>
          <p:cNvPr id="46" name="Straight Connector 945">
            <a:extLst>
              <a:ext uri="{FF2B5EF4-FFF2-40B4-BE49-F238E27FC236}">
                <a16:creationId xmlns:a16="http://schemas.microsoft.com/office/drawing/2014/main" id="{2BB184D0-1DCA-0707-70F5-17D6838FE80F}"/>
              </a:ext>
            </a:extLst>
          </p:cNvPr>
          <p:cNvCxnSpPr>
            <a:stCxn id="10" idx="2"/>
            <a:endCxn id="12" idx="0"/>
          </p:cNvCxnSpPr>
          <p:nvPr/>
        </p:nvCxnSpPr>
        <p:spPr>
          <a:xfrm flipH="1">
            <a:off x="2081741" y="5013562"/>
            <a:ext cx="2202198" cy="439710"/>
          </a:xfrm>
          <a:prstGeom prst="line">
            <a:avLst/>
          </a:prstGeom>
          <a:noFill/>
          <a:ln w="6350" cap="flat" cmpd="sng" algn="ctr">
            <a:solidFill>
              <a:srgbClr val="4472C4"/>
            </a:solidFill>
            <a:prstDash val="solid"/>
            <a:miter lim="800000"/>
          </a:ln>
          <a:effectLst/>
        </p:spPr>
      </p:cxnSp>
      <p:cxnSp>
        <p:nvCxnSpPr>
          <p:cNvPr id="47" name="Straight Connector 946">
            <a:extLst>
              <a:ext uri="{FF2B5EF4-FFF2-40B4-BE49-F238E27FC236}">
                <a16:creationId xmlns:a16="http://schemas.microsoft.com/office/drawing/2014/main" id="{4E454ED2-364F-527C-88A1-590BE5FE6754}"/>
              </a:ext>
            </a:extLst>
          </p:cNvPr>
          <p:cNvCxnSpPr>
            <a:stCxn id="10" idx="2"/>
            <a:endCxn id="13" idx="0"/>
          </p:cNvCxnSpPr>
          <p:nvPr/>
        </p:nvCxnSpPr>
        <p:spPr>
          <a:xfrm flipH="1">
            <a:off x="2840779" y="5013562"/>
            <a:ext cx="1443160" cy="450870"/>
          </a:xfrm>
          <a:prstGeom prst="line">
            <a:avLst/>
          </a:prstGeom>
          <a:noFill/>
          <a:ln w="6350" cap="flat" cmpd="sng" algn="ctr">
            <a:solidFill>
              <a:srgbClr val="4472C4"/>
            </a:solidFill>
            <a:prstDash val="solid"/>
            <a:miter lim="800000"/>
          </a:ln>
          <a:effectLst/>
        </p:spPr>
      </p:cxnSp>
      <p:cxnSp>
        <p:nvCxnSpPr>
          <p:cNvPr id="48" name="Straight Connector 947">
            <a:extLst>
              <a:ext uri="{FF2B5EF4-FFF2-40B4-BE49-F238E27FC236}">
                <a16:creationId xmlns:a16="http://schemas.microsoft.com/office/drawing/2014/main" id="{4B4B1584-E3D5-04EB-8392-11BA821ABDA4}"/>
              </a:ext>
            </a:extLst>
          </p:cNvPr>
          <p:cNvCxnSpPr>
            <a:cxnSpLocks/>
            <a:stCxn id="10" idx="2"/>
            <a:endCxn id="14" idx="0"/>
          </p:cNvCxnSpPr>
          <p:nvPr/>
        </p:nvCxnSpPr>
        <p:spPr>
          <a:xfrm flipH="1">
            <a:off x="3599817" y="5013562"/>
            <a:ext cx="684122" cy="450870"/>
          </a:xfrm>
          <a:prstGeom prst="line">
            <a:avLst/>
          </a:prstGeom>
          <a:noFill/>
          <a:ln w="6350" cap="flat" cmpd="sng" algn="ctr">
            <a:solidFill>
              <a:srgbClr val="4472C4"/>
            </a:solidFill>
            <a:prstDash val="solid"/>
            <a:miter lim="800000"/>
          </a:ln>
          <a:effectLst/>
        </p:spPr>
      </p:cxnSp>
      <p:cxnSp>
        <p:nvCxnSpPr>
          <p:cNvPr id="49" name="Straight Connector 948">
            <a:extLst>
              <a:ext uri="{FF2B5EF4-FFF2-40B4-BE49-F238E27FC236}">
                <a16:creationId xmlns:a16="http://schemas.microsoft.com/office/drawing/2014/main" id="{686B24BE-488B-D3F9-25C9-C5D0586EBE51}"/>
              </a:ext>
            </a:extLst>
          </p:cNvPr>
          <p:cNvCxnSpPr>
            <a:cxnSpLocks/>
            <a:stCxn id="10" idx="2"/>
            <a:endCxn id="15" idx="0"/>
          </p:cNvCxnSpPr>
          <p:nvPr/>
        </p:nvCxnSpPr>
        <p:spPr>
          <a:xfrm>
            <a:off x="4283939" y="5013562"/>
            <a:ext cx="3271352" cy="655100"/>
          </a:xfrm>
          <a:prstGeom prst="line">
            <a:avLst/>
          </a:prstGeom>
          <a:noFill/>
          <a:ln w="6350" cap="flat" cmpd="sng" algn="ctr">
            <a:solidFill>
              <a:srgbClr val="4472C4"/>
            </a:solidFill>
            <a:prstDash val="solid"/>
            <a:miter lim="800000"/>
          </a:ln>
          <a:effectLst/>
        </p:spPr>
      </p:cxnSp>
      <p:cxnSp>
        <p:nvCxnSpPr>
          <p:cNvPr id="50" name="Straight Connector 949">
            <a:extLst>
              <a:ext uri="{FF2B5EF4-FFF2-40B4-BE49-F238E27FC236}">
                <a16:creationId xmlns:a16="http://schemas.microsoft.com/office/drawing/2014/main" id="{C790B707-6FF6-0418-4DB0-1E653216113A}"/>
              </a:ext>
            </a:extLst>
          </p:cNvPr>
          <p:cNvCxnSpPr>
            <a:cxnSpLocks/>
            <a:stCxn id="10" idx="2"/>
            <a:endCxn id="16" idx="0"/>
          </p:cNvCxnSpPr>
          <p:nvPr/>
        </p:nvCxnSpPr>
        <p:spPr>
          <a:xfrm>
            <a:off x="4283939" y="5013562"/>
            <a:ext cx="4132523" cy="666260"/>
          </a:xfrm>
          <a:prstGeom prst="line">
            <a:avLst/>
          </a:prstGeom>
          <a:noFill/>
          <a:ln w="6350" cap="flat" cmpd="sng" algn="ctr">
            <a:solidFill>
              <a:srgbClr val="4472C4"/>
            </a:solidFill>
            <a:prstDash val="solid"/>
            <a:miter lim="800000"/>
          </a:ln>
          <a:effectLst/>
        </p:spPr>
      </p:cxnSp>
      <p:sp>
        <p:nvSpPr>
          <p:cNvPr id="51" name="TextBox 1383">
            <a:extLst>
              <a:ext uri="{FF2B5EF4-FFF2-40B4-BE49-F238E27FC236}">
                <a16:creationId xmlns:a16="http://schemas.microsoft.com/office/drawing/2014/main" id="{0352DC80-0C02-A4AD-202A-DBB5B713371A}"/>
              </a:ext>
            </a:extLst>
          </p:cNvPr>
          <p:cNvSpPr txBox="1"/>
          <p:nvPr/>
        </p:nvSpPr>
        <p:spPr>
          <a:xfrm>
            <a:off x="2898467" y="4576232"/>
            <a:ext cx="605573" cy="215444"/>
          </a:xfrm>
          <a:prstGeom prst="rect">
            <a:avLst/>
          </a:prstGeom>
          <a:solidFill>
            <a:srgbClr val="FFFFFF">
              <a:alpha val="61961"/>
            </a:srgbClr>
          </a:solidFill>
        </p:spPr>
        <p:txBody>
          <a:bodyPr wrap="square" rtlCol="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IT" sz="800" b="1" dirty="0">
                <a:solidFill>
                  <a:srgbClr val="5B9BD5">
                    <a:lumMod val="50000"/>
                  </a:srgbClr>
                </a:solidFill>
                <a:latin typeface="Calibri" panose="020F0502020204030204"/>
              </a:rPr>
              <a:t>IP FABRIC</a:t>
            </a:r>
          </a:p>
        </p:txBody>
      </p:sp>
      <p:grpSp>
        <p:nvGrpSpPr>
          <p:cNvPr id="109" name="Gruppo 108">
            <a:extLst>
              <a:ext uri="{FF2B5EF4-FFF2-40B4-BE49-F238E27FC236}">
                <a16:creationId xmlns:a16="http://schemas.microsoft.com/office/drawing/2014/main" id="{0888AF42-6A51-2345-AEC6-DE394285B1C0}"/>
              </a:ext>
            </a:extLst>
          </p:cNvPr>
          <p:cNvGrpSpPr/>
          <p:nvPr/>
        </p:nvGrpSpPr>
        <p:grpSpPr>
          <a:xfrm>
            <a:off x="4766697" y="4631698"/>
            <a:ext cx="2308250" cy="1378126"/>
            <a:chOff x="4129107" y="4569803"/>
            <a:chExt cx="2308250" cy="1378126"/>
          </a:xfrm>
        </p:grpSpPr>
        <p:grpSp>
          <p:nvGrpSpPr>
            <p:cNvPr id="108" name="Gruppo 107">
              <a:extLst>
                <a:ext uri="{FF2B5EF4-FFF2-40B4-BE49-F238E27FC236}">
                  <a16:creationId xmlns:a16="http://schemas.microsoft.com/office/drawing/2014/main" id="{C500434F-9953-B2AE-0FFD-40C06CDA4324}"/>
                </a:ext>
              </a:extLst>
            </p:cNvPr>
            <p:cNvGrpSpPr/>
            <p:nvPr/>
          </p:nvGrpSpPr>
          <p:grpSpPr>
            <a:xfrm>
              <a:off x="4129107" y="4569803"/>
              <a:ext cx="2308250" cy="1378126"/>
              <a:chOff x="4129107" y="4569803"/>
              <a:chExt cx="2308250" cy="1378126"/>
            </a:xfrm>
          </p:grpSpPr>
          <p:pic>
            <p:nvPicPr>
              <p:cNvPr id="92" name="Immagine 35">
                <a:extLst>
                  <a:ext uri="{FF2B5EF4-FFF2-40B4-BE49-F238E27FC236}">
                    <a16:creationId xmlns:a16="http://schemas.microsoft.com/office/drawing/2014/main" id="{624DEE6F-2694-BB58-4831-8DA164889D6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16200000">
                <a:off x="3625565" y="5102277"/>
                <a:ext cx="1349194" cy="342109"/>
              </a:xfrm>
              <a:prstGeom prst="rect">
                <a:avLst/>
              </a:prstGeom>
            </p:spPr>
          </p:pic>
          <p:pic>
            <p:nvPicPr>
              <p:cNvPr id="93" name="Immagine 35">
                <a:extLst>
                  <a:ext uri="{FF2B5EF4-FFF2-40B4-BE49-F238E27FC236}">
                    <a16:creationId xmlns:a16="http://schemas.microsoft.com/office/drawing/2014/main" id="{9502CCF2-375F-3709-A10D-B4377900CBF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16200000">
                <a:off x="5591706" y="5073345"/>
                <a:ext cx="1349194" cy="342109"/>
              </a:xfrm>
              <a:prstGeom prst="rect">
                <a:avLst/>
              </a:prstGeom>
            </p:spPr>
          </p:pic>
          <p:sp>
            <p:nvSpPr>
              <p:cNvPr id="107" name="Rettangolo 106">
                <a:extLst>
                  <a:ext uri="{FF2B5EF4-FFF2-40B4-BE49-F238E27FC236}">
                    <a16:creationId xmlns:a16="http://schemas.microsoft.com/office/drawing/2014/main" id="{B880FA8E-F633-C3F7-0127-D8D7F8EBC156}"/>
                  </a:ext>
                </a:extLst>
              </p:cNvPr>
              <p:cNvSpPr/>
              <p:nvPr/>
            </p:nvSpPr>
            <p:spPr>
              <a:xfrm>
                <a:off x="4391130" y="4629993"/>
                <a:ext cx="1778558" cy="1218148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</p:grpSp>
        <p:grpSp>
          <p:nvGrpSpPr>
            <p:cNvPr id="102" name="Group 10">
              <a:extLst>
                <a:ext uri="{FF2B5EF4-FFF2-40B4-BE49-F238E27FC236}">
                  <a16:creationId xmlns:a16="http://schemas.microsoft.com/office/drawing/2014/main" id="{B44645EB-EA9E-F5DD-AAC2-F1C43E9B0E86}"/>
                </a:ext>
              </a:extLst>
            </p:cNvPr>
            <p:cNvGrpSpPr/>
            <p:nvPr/>
          </p:nvGrpSpPr>
          <p:grpSpPr>
            <a:xfrm rot="5400000">
              <a:off x="5197441" y="4385559"/>
              <a:ext cx="208482" cy="1803154"/>
              <a:chOff x="6008144" y="2490701"/>
              <a:chExt cx="293532" cy="776312"/>
            </a:xfrm>
          </p:grpSpPr>
          <p:cxnSp>
            <p:nvCxnSpPr>
              <p:cNvPr id="103" name="Straight Connector 11">
                <a:extLst>
                  <a:ext uri="{FF2B5EF4-FFF2-40B4-BE49-F238E27FC236}">
                    <a16:creationId xmlns:a16="http://schemas.microsoft.com/office/drawing/2014/main" id="{86CD75B0-880B-6EC9-6A90-47A08B640FC5}"/>
                  </a:ext>
                </a:extLst>
              </p:cNvPr>
              <p:cNvCxnSpPr/>
              <p:nvPr/>
            </p:nvCxnSpPr>
            <p:spPr>
              <a:xfrm>
                <a:off x="6008144" y="2492900"/>
                <a:ext cx="0" cy="774113"/>
              </a:xfrm>
              <a:prstGeom prst="line">
                <a:avLst/>
              </a:prstGeom>
              <a:ln w="28575">
                <a:solidFill>
                  <a:srgbClr val="A231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4" name="Straight Connector 12">
                <a:extLst>
                  <a:ext uri="{FF2B5EF4-FFF2-40B4-BE49-F238E27FC236}">
                    <a16:creationId xmlns:a16="http://schemas.microsoft.com/office/drawing/2014/main" id="{EFF0CF4B-9445-F4CA-10F7-64F22A058B2A}"/>
                  </a:ext>
                </a:extLst>
              </p:cNvPr>
              <p:cNvCxnSpPr/>
              <p:nvPr/>
            </p:nvCxnSpPr>
            <p:spPr>
              <a:xfrm>
                <a:off x="6105016" y="2492900"/>
                <a:ext cx="0" cy="774113"/>
              </a:xfrm>
              <a:prstGeom prst="line">
                <a:avLst/>
              </a:prstGeom>
              <a:ln w="28575">
                <a:solidFill>
                  <a:srgbClr val="00B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5" name="Straight Connector 13">
                <a:extLst>
                  <a:ext uri="{FF2B5EF4-FFF2-40B4-BE49-F238E27FC236}">
                    <a16:creationId xmlns:a16="http://schemas.microsoft.com/office/drawing/2014/main" id="{6370BA0E-95B9-16A6-5B91-563DB3383699}"/>
                  </a:ext>
                </a:extLst>
              </p:cNvPr>
              <p:cNvCxnSpPr/>
              <p:nvPr/>
            </p:nvCxnSpPr>
            <p:spPr>
              <a:xfrm>
                <a:off x="6209420" y="2490701"/>
                <a:ext cx="0" cy="774113"/>
              </a:xfrm>
              <a:prstGeom prst="line">
                <a:avLst/>
              </a:prstGeom>
              <a:ln w="28575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6" name="Straight Connector 14">
                <a:extLst>
                  <a:ext uri="{FF2B5EF4-FFF2-40B4-BE49-F238E27FC236}">
                    <a16:creationId xmlns:a16="http://schemas.microsoft.com/office/drawing/2014/main" id="{0DE41679-8A19-F68E-E9E9-564B1A81BC0F}"/>
                  </a:ext>
                </a:extLst>
              </p:cNvPr>
              <p:cNvCxnSpPr/>
              <p:nvPr/>
            </p:nvCxnSpPr>
            <p:spPr>
              <a:xfrm>
                <a:off x="6301676" y="2490701"/>
                <a:ext cx="0" cy="774113"/>
              </a:xfrm>
              <a:prstGeom prst="line">
                <a:avLst/>
              </a:prstGeom>
              <a:ln w="28575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10" name="Rettangolo con angoli arrotondati 109">
            <a:extLst>
              <a:ext uri="{FF2B5EF4-FFF2-40B4-BE49-F238E27FC236}">
                <a16:creationId xmlns:a16="http://schemas.microsoft.com/office/drawing/2014/main" id="{955D44EE-898F-5895-67BC-EF58C622CA59}"/>
              </a:ext>
            </a:extLst>
          </p:cNvPr>
          <p:cNvSpPr/>
          <p:nvPr/>
        </p:nvSpPr>
        <p:spPr>
          <a:xfrm>
            <a:off x="6590795" y="4384901"/>
            <a:ext cx="3080150" cy="2012951"/>
          </a:xfrm>
          <a:prstGeom prst="round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11" name="Rettangolo con angoli arrotondati 110">
            <a:extLst>
              <a:ext uri="{FF2B5EF4-FFF2-40B4-BE49-F238E27FC236}">
                <a16:creationId xmlns:a16="http://schemas.microsoft.com/office/drawing/2014/main" id="{BA9085DC-7419-B6CD-8306-5CB86B4D85E9}"/>
              </a:ext>
            </a:extLst>
          </p:cNvPr>
          <p:cNvSpPr/>
          <p:nvPr/>
        </p:nvSpPr>
        <p:spPr>
          <a:xfrm>
            <a:off x="928589" y="4226942"/>
            <a:ext cx="4407723" cy="1930954"/>
          </a:xfrm>
          <a:prstGeom prst="round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112" name="Immagine 159">
            <a:extLst>
              <a:ext uri="{FF2B5EF4-FFF2-40B4-BE49-F238E27FC236}">
                <a16:creationId xmlns:a16="http://schemas.microsoft.com/office/drawing/2014/main" id="{8B283DD2-8AC1-F274-6A79-B0B1700C7CC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32994" y="5724579"/>
            <a:ext cx="643681" cy="328088"/>
          </a:xfrm>
          <a:prstGeom prst="rect">
            <a:avLst/>
          </a:prstGeom>
        </p:spPr>
      </p:pic>
      <p:pic>
        <p:nvPicPr>
          <p:cNvPr id="114" name="Immagine 159">
            <a:extLst>
              <a:ext uri="{FF2B5EF4-FFF2-40B4-BE49-F238E27FC236}">
                <a16:creationId xmlns:a16="http://schemas.microsoft.com/office/drawing/2014/main" id="{F2D5C40F-CC10-7D3E-5588-5856B5D8CFB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18457" y="5826292"/>
            <a:ext cx="643681" cy="328088"/>
          </a:xfrm>
          <a:prstGeom prst="rect">
            <a:avLst/>
          </a:prstGeom>
        </p:spPr>
      </p:pic>
      <p:grpSp>
        <p:nvGrpSpPr>
          <p:cNvPr id="115" name="Gruppo 456">
            <a:extLst>
              <a:ext uri="{FF2B5EF4-FFF2-40B4-BE49-F238E27FC236}">
                <a16:creationId xmlns:a16="http://schemas.microsoft.com/office/drawing/2014/main" id="{3CDE4B8A-037F-77D6-5BAE-9DA947D0FEA0}"/>
              </a:ext>
            </a:extLst>
          </p:cNvPr>
          <p:cNvGrpSpPr/>
          <p:nvPr/>
        </p:nvGrpSpPr>
        <p:grpSpPr>
          <a:xfrm>
            <a:off x="2471696" y="5716781"/>
            <a:ext cx="390525" cy="314325"/>
            <a:chOff x="4796367" y="5915025"/>
            <a:chExt cx="520700" cy="419100"/>
          </a:xfrm>
        </p:grpSpPr>
        <p:sp>
          <p:nvSpPr>
            <p:cNvPr id="116" name="AutoShape 795">
              <a:extLst>
                <a:ext uri="{FF2B5EF4-FFF2-40B4-BE49-F238E27FC236}">
                  <a16:creationId xmlns:a16="http://schemas.microsoft.com/office/drawing/2014/main" id="{BBAE04A1-3927-8622-56E6-750F8F167EE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96367" y="5915025"/>
              <a:ext cx="241300" cy="266700"/>
            </a:xfrm>
            <a:prstGeom prst="can">
              <a:avLst>
                <a:gd name="adj" fmla="val 40424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35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charset="0"/>
                <a:ea typeface="+mn-ea"/>
                <a:cs typeface="+mn-cs"/>
              </a:endParaRPr>
            </a:p>
          </p:txBody>
        </p:sp>
        <p:sp>
          <p:nvSpPr>
            <p:cNvPr id="117" name="AutoShape 795">
              <a:extLst>
                <a:ext uri="{FF2B5EF4-FFF2-40B4-BE49-F238E27FC236}">
                  <a16:creationId xmlns:a16="http://schemas.microsoft.com/office/drawing/2014/main" id="{A15B4150-70DA-BA63-580B-1A26802517C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75767" y="5940425"/>
              <a:ext cx="241300" cy="266700"/>
            </a:xfrm>
            <a:prstGeom prst="can">
              <a:avLst>
                <a:gd name="adj" fmla="val 40424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35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charset="0"/>
                <a:ea typeface="+mn-ea"/>
                <a:cs typeface="+mn-cs"/>
              </a:endParaRPr>
            </a:p>
          </p:txBody>
        </p:sp>
        <p:sp>
          <p:nvSpPr>
            <p:cNvPr id="118" name="AutoShape 795">
              <a:extLst>
                <a:ext uri="{FF2B5EF4-FFF2-40B4-BE49-F238E27FC236}">
                  <a16:creationId xmlns:a16="http://schemas.microsoft.com/office/drawing/2014/main" id="{568D0D86-F562-37B2-D485-4906C2E3C1D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48767" y="6067425"/>
              <a:ext cx="241300" cy="266700"/>
            </a:xfrm>
            <a:prstGeom prst="can">
              <a:avLst>
                <a:gd name="adj" fmla="val 40424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35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charset="0"/>
                <a:ea typeface="+mn-ea"/>
                <a:cs typeface="+mn-cs"/>
              </a:endParaRPr>
            </a:p>
          </p:txBody>
        </p:sp>
      </p:grpSp>
      <p:grpSp>
        <p:nvGrpSpPr>
          <p:cNvPr id="119" name="Gruppo 456">
            <a:extLst>
              <a:ext uri="{FF2B5EF4-FFF2-40B4-BE49-F238E27FC236}">
                <a16:creationId xmlns:a16="http://schemas.microsoft.com/office/drawing/2014/main" id="{A7BE594C-8460-2A07-5CF3-097C8F147D99}"/>
              </a:ext>
            </a:extLst>
          </p:cNvPr>
          <p:cNvGrpSpPr/>
          <p:nvPr/>
        </p:nvGrpSpPr>
        <p:grpSpPr>
          <a:xfrm>
            <a:off x="2328898" y="5801516"/>
            <a:ext cx="390525" cy="314325"/>
            <a:chOff x="4796367" y="5915025"/>
            <a:chExt cx="520700" cy="419100"/>
          </a:xfrm>
        </p:grpSpPr>
        <p:sp>
          <p:nvSpPr>
            <p:cNvPr id="120" name="AutoShape 795">
              <a:extLst>
                <a:ext uri="{FF2B5EF4-FFF2-40B4-BE49-F238E27FC236}">
                  <a16:creationId xmlns:a16="http://schemas.microsoft.com/office/drawing/2014/main" id="{FC41D892-0892-869D-3A90-5E522486E48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96367" y="5915025"/>
              <a:ext cx="241300" cy="266700"/>
            </a:xfrm>
            <a:prstGeom prst="can">
              <a:avLst>
                <a:gd name="adj" fmla="val 40424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35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charset="0"/>
                <a:ea typeface="+mn-ea"/>
                <a:cs typeface="+mn-cs"/>
              </a:endParaRPr>
            </a:p>
          </p:txBody>
        </p:sp>
        <p:sp>
          <p:nvSpPr>
            <p:cNvPr id="121" name="AutoShape 795">
              <a:extLst>
                <a:ext uri="{FF2B5EF4-FFF2-40B4-BE49-F238E27FC236}">
                  <a16:creationId xmlns:a16="http://schemas.microsoft.com/office/drawing/2014/main" id="{E779613D-56B9-AC44-BFEE-FAFBDE5FBF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75767" y="5940425"/>
              <a:ext cx="241300" cy="266700"/>
            </a:xfrm>
            <a:prstGeom prst="can">
              <a:avLst>
                <a:gd name="adj" fmla="val 40424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35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charset="0"/>
                <a:ea typeface="+mn-ea"/>
                <a:cs typeface="+mn-cs"/>
              </a:endParaRPr>
            </a:p>
          </p:txBody>
        </p:sp>
        <p:sp>
          <p:nvSpPr>
            <p:cNvPr id="122" name="AutoShape 795">
              <a:extLst>
                <a:ext uri="{FF2B5EF4-FFF2-40B4-BE49-F238E27FC236}">
                  <a16:creationId xmlns:a16="http://schemas.microsoft.com/office/drawing/2014/main" id="{357FFAAE-E990-E282-F32D-23C588593E1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48767" y="6067425"/>
              <a:ext cx="241300" cy="266700"/>
            </a:xfrm>
            <a:prstGeom prst="can">
              <a:avLst>
                <a:gd name="adj" fmla="val 40424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35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charset="0"/>
                <a:ea typeface="+mn-ea"/>
                <a:cs typeface="+mn-cs"/>
              </a:endParaRPr>
            </a:p>
          </p:txBody>
        </p:sp>
      </p:grpSp>
      <p:pic>
        <p:nvPicPr>
          <p:cNvPr id="123" name="Immagine 159">
            <a:extLst>
              <a:ext uri="{FF2B5EF4-FFF2-40B4-BE49-F238E27FC236}">
                <a16:creationId xmlns:a16="http://schemas.microsoft.com/office/drawing/2014/main" id="{A38527B1-2E02-4F5F-B99A-18EEA2B1513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44958" y="5735784"/>
            <a:ext cx="643681" cy="328088"/>
          </a:xfrm>
          <a:prstGeom prst="rect">
            <a:avLst/>
          </a:prstGeom>
        </p:spPr>
      </p:pic>
      <p:pic>
        <p:nvPicPr>
          <p:cNvPr id="124" name="Immagine 159">
            <a:extLst>
              <a:ext uri="{FF2B5EF4-FFF2-40B4-BE49-F238E27FC236}">
                <a16:creationId xmlns:a16="http://schemas.microsoft.com/office/drawing/2014/main" id="{1130FB44-97B0-14EE-EC46-5C976C0F763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30421" y="5837497"/>
            <a:ext cx="643681" cy="328088"/>
          </a:xfrm>
          <a:prstGeom prst="rect">
            <a:avLst/>
          </a:prstGeom>
        </p:spPr>
      </p:pic>
      <p:grpSp>
        <p:nvGrpSpPr>
          <p:cNvPr id="125" name="Gruppo 456">
            <a:extLst>
              <a:ext uri="{FF2B5EF4-FFF2-40B4-BE49-F238E27FC236}">
                <a16:creationId xmlns:a16="http://schemas.microsoft.com/office/drawing/2014/main" id="{46E88679-7707-8CBD-8DA6-113643A07501}"/>
              </a:ext>
            </a:extLst>
          </p:cNvPr>
          <p:cNvGrpSpPr/>
          <p:nvPr/>
        </p:nvGrpSpPr>
        <p:grpSpPr>
          <a:xfrm>
            <a:off x="3745266" y="5736202"/>
            <a:ext cx="390525" cy="314325"/>
            <a:chOff x="4796367" y="5915025"/>
            <a:chExt cx="520700" cy="419100"/>
          </a:xfrm>
        </p:grpSpPr>
        <p:sp>
          <p:nvSpPr>
            <p:cNvPr id="126" name="AutoShape 795">
              <a:extLst>
                <a:ext uri="{FF2B5EF4-FFF2-40B4-BE49-F238E27FC236}">
                  <a16:creationId xmlns:a16="http://schemas.microsoft.com/office/drawing/2014/main" id="{D61CE973-1C20-695A-A0C6-AB4E00CA274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96367" y="5915025"/>
              <a:ext cx="241300" cy="266700"/>
            </a:xfrm>
            <a:prstGeom prst="can">
              <a:avLst>
                <a:gd name="adj" fmla="val 40424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35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charset="0"/>
                <a:ea typeface="+mn-ea"/>
                <a:cs typeface="+mn-cs"/>
              </a:endParaRPr>
            </a:p>
          </p:txBody>
        </p:sp>
        <p:sp>
          <p:nvSpPr>
            <p:cNvPr id="127" name="AutoShape 795">
              <a:extLst>
                <a:ext uri="{FF2B5EF4-FFF2-40B4-BE49-F238E27FC236}">
                  <a16:creationId xmlns:a16="http://schemas.microsoft.com/office/drawing/2014/main" id="{CCAF11B9-0F10-5FA0-1309-DC39B681F46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75767" y="5940425"/>
              <a:ext cx="241300" cy="266700"/>
            </a:xfrm>
            <a:prstGeom prst="can">
              <a:avLst>
                <a:gd name="adj" fmla="val 40424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35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charset="0"/>
                <a:ea typeface="+mn-ea"/>
                <a:cs typeface="+mn-cs"/>
              </a:endParaRPr>
            </a:p>
          </p:txBody>
        </p:sp>
        <p:sp>
          <p:nvSpPr>
            <p:cNvPr id="128" name="AutoShape 795">
              <a:extLst>
                <a:ext uri="{FF2B5EF4-FFF2-40B4-BE49-F238E27FC236}">
                  <a16:creationId xmlns:a16="http://schemas.microsoft.com/office/drawing/2014/main" id="{112D4323-3B67-DBF3-7CE4-ADD2585732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48767" y="6067425"/>
              <a:ext cx="241300" cy="266700"/>
            </a:xfrm>
            <a:prstGeom prst="can">
              <a:avLst>
                <a:gd name="adj" fmla="val 40424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35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charset="0"/>
                <a:ea typeface="+mn-ea"/>
                <a:cs typeface="+mn-cs"/>
              </a:endParaRPr>
            </a:p>
          </p:txBody>
        </p:sp>
      </p:grpSp>
      <p:pic>
        <p:nvPicPr>
          <p:cNvPr id="136" name="Immagine 159">
            <a:extLst>
              <a:ext uri="{FF2B5EF4-FFF2-40B4-BE49-F238E27FC236}">
                <a16:creationId xmlns:a16="http://schemas.microsoft.com/office/drawing/2014/main" id="{6FD7784F-35A2-F2C7-BCFE-09CF7E82940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26747" y="5966557"/>
            <a:ext cx="643681" cy="328088"/>
          </a:xfrm>
          <a:prstGeom prst="rect">
            <a:avLst/>
          </a:prstGeom>
        </p:spPr>
      </p:pic>
      <p:pic>
        <p:nvPicPr>
          <p:cNvPr id="137" name="Immagine 159">
            <a:extLst>
              <a:ext uri="{FF2B5EF4-FFF2-40B4-BE49-F238E27FC236}">
                <a16:creationId xmlns:a16="http://schemas.microsoft.com/office/drawing/2014/main" id="{BACDAB8E-3571-54D4-C075-FBD2D2926E9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12210" y="6068270"/>
            <a:ext cx="643681" cy="328088"/>
          </a:xfrm>
          <a:prstGeom prst="rect">
            <a:avLst/>
          </a:prstGeom>
        </p:spPr>
      </p:pic>
      <p:grpSp>
        <p:nvGrpSpPr>
          <p:cNvPr id="138" name="Gruppo 456">
            <a:extLst>
              <a:ext uri="{FF2B5EF4-FFF2-40B4-BE49-F238E27FC236}">
                <a16:creationId xmlns:a16="http://schemas.microsoft.com/office/drawing/2014/main" id="{DBDA43FF-F2B9-AFF2-8D8A-AC6293DD2959}"/>
              </a:ext>
            </a:extLst>
          </p:cNvPr>
          <p:cNvGrpSpPr/>
          <p:nvPr/>
        </p:nvGrpSpPr>
        <p:grpSpPr>
          <a:xfrm>
            <a:off x="8227055" y="5966975"/>
            <a:ext cx="390525" cy="314325"/>
            <a:chOff x="4796367" y="5915025"/>
            <a:chExt cx="520700" cy="419100"/>
          </a:xfrm>
        </p:grpSpPr>
        <p:sp>
          <p:nvSpPr>
            <p:cNvPr id="139" name="AutoShape 795">
              <a:extLst>
                <a:ext uri="{FF2B5EF4-FFF2-40B4-BE49-F238E27FC236}">
                  <a16:creationId xmlns:a16="http://schemas.microsoft.com/office/drawing/2014/main" id="{21236D71-3EED-2F23-C719-0403DCD5F7A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96367" y="5915025"/>
              <a:ext cx="241300" cy="266700"/>
            </a:xfrm>
            <a:prstGeom prst="can">
              <a:avLst>
                <a:gd name="adj" fmla="val 40424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35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charset="0"/>
                <a:ea typeface="+mn-ea"/>
                <a:cs typeface="+mn-cs"/>
              </a:endParaRPr>
            </a:p>
          </p:txBody>
        </p:sp>
        <p:sp>
          <p:nvSpPr>
            <p:cNvPr id="140" name="AutoShape 795">
              <a:extLst>
                <a:ext uri="{FF2B5EF4-FFF2-40B4-BE49-F238E27FC236}">
                  <a16:creationId xmlns:a16="http://schemas.microsoft.com/office/drawing/2014/main" id="{B6536B5C-FB77-CDDF-EC9D-CF894005761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75767" y="5940425"/>
              <a:ext cx="241300" cy="266700"/>
            </a:xfrm>
            <a:prstGeom prst="can">
              <a:avLst>
                <a:gd name="adj" fmla="val 40424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35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charset="0"/>
                <a:ea typeface="+mn-ea"/>
                <a:cs typeface="+mn-cs"/>
              </a:endParaRPr>
            </a:p>
          </p:txBody>
        </p:sp>
        <p:sp>
          <p:nvSpPr>
            <p:cNvPr id="141" name="AutoShape 795">
              <a:extLst>
                <a:ext uri="{FF2B5EF4-FFF2-40B4-BE49-F238E27FC236}">
                  <a16:creationId xmlns:a16="http://schemas.microsoft.com/office/drawing/2014/main" id="{6D1C95EF-7B6D-4D20-8A75-1B25A2001FD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48767" y="6067425"/>
              <a:ext cx="241300" cy="266700"/>
            </a:xfrm>
            <a:prstGeom prst="can">
              <a:avLst>
                <a:gd name="adj" fmla="val 40424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35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charset="0"/>
                <a:ea typeface="+mn-ea"/>
                <a:cs typeface="+mn-cs"/>
              </a:endParaRPr>
            </a:p>
          </p:txBody>
        </p:sp>
      </p:grpSp>
      <p:sp>
        <p:nvSpPr>
          <p:cNvPr id="142" name="TextBox 90">
            <a:extLst>
              <a:ext uri="{FF2B5EF4-FFF2-40B4-BE49-F238E27FC236}">
                <a16:creationId xmlns:a16="http://schemas.microsoft.com/office/drawing/2014/main" id="{BAE02777-6551-A666-BAB8-A1B6764A3480}"/>
              </a:ext>
            </a:extLst>
          </p:cNvPr>
          <p:cNvSpPr txBox="1"/>
          <p:nvPr/>
        </p:nvSpPr>
        <p:spPr>
          <a:xfrm>
            <a:off x="7342148" y="4400761"/>
            <a:ext cx="15766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dirty="0"/>
              <a:t>DATACENTER B</a:t>
            </a:r>
          </a:p>
        </p:txBody>
      </p:sp>
      <p:sp>
        <p:nvSpPr>
          <p:cNvPr id="143" name="TextBox 90">
            <a:extLst>
              <a:ext uri="{FF2B5EF4-FFF2-40B4-BE49-F238E27FC236}">
                <a16:creationId xmlns:a16="http://schemas.microsoft.com/office/drawing/2014/main" id="{BB6295A6-6351-4403-C459-25C2D9EC65D3}"/>
              </a:ext>
            </a:extLst>
          </p:cNvPr>
          <p:cNvSpPr txBox="1"/>
          <p:nvPr/>
        </p:nvSpPr>
        <p:spPr>
          <a:xfrm>
            <a:off x="850614" y="4368495"/>
            <a:ext cx="15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dirty="0"/>
              <a:t>DATACENTER A</a:t>
            </a:r>
          </a:p>
        </p:txBody>
      </p:sp>
      <p:sp>
        <p:nvSpPr>
          <p:cNvPr id="144" name="TextBox 90">
            <a:extLst>
              <a:ext uri="{FF2B5EF4-FFF2-40B4-BE49-F238E27FC236}">
                <a16:creationId xmlns:a16="http://schemas.microsoft.com/office/drawing/2014/main" id="{F8FA7606-6AC1-F7B8-9FB3-B82DC4BB7A37}"/>
              </a:ext>
            </a:extLst>
          </p:cNvPr>
          <p:cNvSpPr txBox="1"/>
          <p:nvPr/>
        </p:nvSpPr>
        <p:spPr>
          <a:xfrm rot="16200000">
            <a:off x="4283168" y="5598994"/>
            <a:ext cx="96706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1200" dirty="0"/>
              <a:t>Transponder</a:t>
            </a:r>
          </a:p>
        </p:txBody>
      </p:sp>
      <p:sp>
        <p:nvSpPr>
          <p:cNvPr id="145" name="TextBox 90">
            <a:extLst>
              <a:ext uri="{FF2B5EF4-FFF2-40B4-BE49-F238E27FC236}">
                <a16:creationId xmlns:a16="http://schemas.microsoft.com/office/drawing/2014/main" id="{4571564E-DE1A-0473-59B3-2A0B354BA8C3}"/>
              </a:ext>
            </a:extLst>
          </p:cNvPr>
          <p:cNvSpPr txBox="1"/>
          <p:nvPr/>
        </p:nvSpPr>
        <p:spPr>
          <a:xfrm rot="16200000">
            <a:off x="6580532" y="4842402"/>
            <a:ext cx="96706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1200" dirty="0"/>
              <a:t>Transponder</a:t>
            </a:r>
          </a:p>
        </p:txBody>
      </p:sp>
    </p:spTree>
    <p:extLst>
      <p:ext uri="{BB962C8B-B14F-4D97-AF65-F5344CB8AC3E}">
        <p14:creationId xmlns:p14="http://schemas.microsoft.com/office/powerpoint/2010/main" val="1345349506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FN_Cloud_ppt_template" id="{68924557-5EB5-E845-8214-043DE1F8D742}" vid="{6FA82C01-5B5A-4E44-82A9-82C1E4D16071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4488F455D9E80C478C8AD18A181B10CF" ma:contentTypeVersion="6" ma:contentTypeDescription="Creare un nuovo documento." ma:contentTypeScope="" ma:versionID="ae411dc89e383157dc37d60f651a54b6">
  <xsd:schema xmlns:xsd="http://www.w3.org/2001/XMLSchema" xmlns:xs="http://www.w3.org/2001/XMLSchema" xmlns:p="http://schemas.microsoft.com/office/2006/metadata/properties" xmlns:ns2="c5520ff1-b374-4adb-926c-d4aef25b67ed" xmlns:ns3="24cc118e-bf96-42e1-8420-649eb5b7cd50" targetNamespace="http://schemas.microsoft.com/office/2006/metadata/properties" ma:root="true" ma:fieldsID="0faa950f8664ec64b8d601349367f3ac" ns2:_="" ns3:_="">
    <xsd:import namespace="c5520ff1-b374-4adb-926c-d4aef25b67ed"/>
    <xsd:import namespace="24cc118e-bf96-42e1-8420-649eb5b7cd50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5520ff1-b374-4adb-926c-d4aef25b67e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4cc118e-bf96-42e1-8420-649eb5b7cd50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Condiviso con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Condiviso con dettagli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i contenuto"/>
        <xsd:element ref="dc:title" minOccurs="0" maxOccurs="1" ma:index="4" ma:displayName="Tito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F283FCE2-EBFF-4C86-9D60-7C8D2896F5B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5520ff1-b374-4adb-926c-d4aef25b67ed"/>
    <ds:schemaRef ds:uri="24cc118e-bf96-42e1-8420-649eb5b7cd50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58BA5D45-7356-431F-A721-0ACA33974F0D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DCC98A0D-9E65-437E-88DE-9DFB83B3A218}">
  <ds:schemaRefs>
    <ds:schemaRef ds:uri="http://schemas.openxmlformats.org/package/2006/metadata/core-properties"/>
    <ds:schemaRef ds:uri="http://purl.org/dc/dcmitype/"/>
    <ds:schemaRef ds:uri="c5520ff1-b374-4adb-926c-d4aef25b67ed"/>
    <ds:schemaRef ds:uri="http://schemas.microsoft.com/office/infopath/2007/PartnerControls"/>
    <ds:schemaRef ds:uri="http://purl.org/dc/terms/"/>
    <ds:schemaRef ds:uri="http://purl.org/dc/elements/1.1/"/>
    <ds:schemaRef ds:uri="http://schemas.microsoft.com/office/2006/documentManagement/types"/>
    <ds:schemaRef ds:uri="http://www.w3.org/XML/1998/namespace"/>
    <ds:schemaRef ds:uri="24cc118e-bf96-42e1-8420-649eb5b7cd50"/>
    <ds:schemaRef ds:uri="http://schemas.microsoft.com/office/2006/metadata/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30550</TotalTime>
  <Words>1013</Words>
  <Application>Microsoft Macintosh PowerPoint</Application>
  <PresentationFormat>Widescreen</PresentationFormat>
  <Paragraphs>173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20" baseType="lpstr">
      <vt:lpstr>Arial</vt:lpstr>
      <vt:lpstr>Calibri</vt:lpstr>
      <vt:lpstr>Calibri Light</vt:lpstr>
      <vt:lpstr>Rockwell</vt:lpstr>
      <vt:lpstr>Rubik</vt:lpstr>
      <vt:lpstr>Tahoma</vt:lpstr>
      <vt:lpstr>Wingdings</vt:lpstr>
      <vt:lpstr>1_office theme</vt:lpstr>
      <vt:lpstr>CERN-CNAF DCI </vt:lpstr>
      <vt:lpstr>Main motivations to start a pilot project on an optical direct link between CERN and CNAF</vt:lpstr>
      <vt:lpstr>Shematic view of the DCI realized Proposed in GEANT GN4-3 (WP7-T2)  as a possible usecase for experimenting the multi domain Spectrum  Connection Service  at about 1000 km of distance.</vt:lpstr>
      <vt:lpstr>HW Installed for the experimental DCI CERN-CNAF</vt:lpstr>
      <vt:lpstr>UNIs</vt:lpstr>
      <vt:lpstr>NNI (POP GEANT-GARR POP located in Milan)</vt:lpstr>
      <vt:lpstr>Current state of DCI (CERN-CNAF) 1.6 Tbps available end to end</vt:lpstr>
      <vt:lpstr>DCI pilot state (CERN-CNAF) Next steps</vt:lpstr>
      <vt:lpstr>New opportunities</vt:lpstr>
      <vt:lpstr>That’s it</vt:lpstr>
      <vt:lpstr>Backup Slides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Proposta Titolo template</dc:title>
  <dc:subject/>
  <dc:creator>Doina Cristina Duma</dc:creator>
  <cp:keywords/>
  <dc:description/>
  <cp:lastModifiedBy>Stefano Zani</cp:lastModifiedBy>
  <cp:revision>156</cp:revision>
  <dcterms:created xsi:type="dcterms:W3CDTF">2020-03-20T07:15:10Z</dcterms:created>
  <dcterms:modified xsi:type="dcterms:W3CDTF">2023-10-18T08:37:06Z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0x0101004488F455D9E80C478C8AD18A181B10CF</vt:lpwstr>
  </property>
</Properties>
</file>