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h0gGhDPHO7DJV/WC7HNMqXLUov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3A75989-1473-4196-9220-EBCD6DFAA6D9}">
  <a:tblStyle styleId="{A3A75989-1473-4196-9220-EBCD6DFAA6D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43"/>
    <p:restoredTop sz="94693"/>
  </p:normalViewPr>
  <p:slideViewPr>
    <p:cSldViewPr snapToGrid="0">
      <p:cViewPr varScale="1">
        <p:scale>
          <a:sx n="141" d="100"/>
          <a:sy n="141" d="100"/>
        </p:scale>
        <p:origin x="340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4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34f4eabd20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g134f4eabd2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784412" y="-645459"/>
            <a:ext cx="10623176" cy="23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R" sz="48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STATUS REPORT OF THE n_TOF FACILITY</a:t>
            </a:r>
            <a:endParaRPr sz="4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2891820" y="2320883"/>
            <a:ext cx="6408360" cy="125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90"/>
              <a:buFont typeface="Arial"/>
              <a:buNone/>
            </a:pPr>
            <a:endParaRPr sz="279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408" y="4683801"/>
            <a:ext cx="996480" cy="188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 descr="CERN – Logos Downloa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7408" y="4705761"/>
            <a:ext cx="1833840" cy="1863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76240" y="4161960"/>
            <a:ext cx="3909600" cy="2409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 descr="Safety at n_TOF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15761" y="4321221"/>
            <a:ext cx="3632200" cy="22479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4" name="Google Shape;94;p1"/>
          <p:cNvGraphicFramePr/>
          <p:nvPr/>
        </p:nvGraphicFramePr>
        <p:xfrm>
          <a:off x="1564888" y="2249519"/>
          <a:ext cx="9088450" cy="1924314"/>
        </p:xfrm>
        <a:graphic>
          <a:graphicData uri="http://schemas.openxmlformats.org/drawingml/2006/table">
            <a:tbl>
              <a:tblPr firstRow="1" bandRow="1">
                <a:noFill/>
                <a:tableStyleId>{A3A75989-1473-4196-9220-EBCD6DFAA6D9}</a:tableStyleId>
              </a:tblPr>
              <a:tblGrid>
                <a:gridCol w="4544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4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Nikolas Patronis 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n_TOF Physics Coordinator</a:t>
                      </a:r>
                      <a:endParaRPr sz="2800" b="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CERN &amp; Univ. of Ioannina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Michael Bacak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n_TOF Run Coordinator</a:t>
                      </a:r>
                      <a:endParaRPr sz="2800" b="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CERN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34f4eabd20_0_20"/>
          <p:cNvSpPr txBox="1"/>
          <p:nvPr/>
        </p:nvSpPr>
        <p:spPr>
          <a:xfrm>
            <a:off x="4356150" y="158050"/>
            <a:ext cx="3479700" cy="70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R" sz="4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Week 17 Status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134f4eabd20_0_20"/>
          <p:cNvSpPr txBox="1"/>
          <p:nvPr/>
        </p:nvSpPr>
        <p:spPr>
          <a:xfrm>
            <a:off x="4029640" y="866050"/>
            <a:ext cx="4913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Calibri"/>
              <a:buChar char="●"/>
            </a:pPr>
            <a:r>
              <a:rPr lang="en-GR" sz="21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Total Physics PoT:  </a:t>
            </a:r>
            <a:r>
              <a:rPr lang="en-GR" sz="2100" b="0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1.7E18</a:t>
            </a:r>
            <a:endParaRPr sz="2100" b="0" i="0" u="none" strike="noStrike" cap="none" dirty="0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b="0" i="0" u="none" strike="noStrike" cap="none" dirty="0">
              <a:solidFill>
                <a:srgbClr val="0070C0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3DFB40-C844-E524-2B29-5627F0AE35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8860" y="1514520"/>
            <a:ext cx="7772400" cy="506399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/>
          <p:nvPr/>
        </p:nvSpPr>
        <p:spPr>
          <a:xfrm>
            <a:off x="4356150" y="168560"/>
            <a:ext cx="3479700" cy="70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R" sz="4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Week 17 Status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548FD1-8417-1254-F680-769B46AE6906}"/>
              </a:ext>
            </a:extLst>
          </p:cNvPr>
          <p:cNvSpPr txBox="1"/>
          <p:nvPr/>
        </p:nvSpPr>
        <p:spPr>
          <a:xfrm>
            <a:off x="2196160" y="917912"/>
            <a:ext cx="758239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The experiments are in data taking mode:</a:t>
            </a:r>
          </a:p>
          <a:p>
            <a:pPr>
              <a:buClr>
                <a:srgbClr val="0070C0"/>
              </a:buClr>
            </a:pPr>
            <a:r>
              <a:rPr lang="en-GB" sz="2000" dirty="0">
                <a:solidFill>
                  <a:srgbClr val="0070C0"/>
                </a:solidFill>
              </a:rPr>
              <a:t>	-Neutron inelastic test measurement in </a:t>
            </a:r>
            <a:r>
              <a:rPr lang="en-GB" sz="2000" b="1" dirty="0">
                <a:solidFill>
                  <a:srgbClr val="0070C0"/>
                </a:solidFill>
              </a:rPr>
              <a:t>EAR1</a:t>
            </a:r>
            <a:r>
              <a:rPr lang="en-GB" sz="2000" dirty="0">
                <a:solidFill>
                  <a:srgbClr val="0070C0"/>
                </a:solidFill>
              </a:rPr>
              <a:t> using 	</a:t>
            </a:r>
            <a:r>
              <a:rPr lang="en-GB" sz="2000" dirty="0" err="1">
                <a:solidFill>
                  <a:srgbClr val="0070C0"/>
                </a:solidFill>
              </a:rPr>
              <a:t>HPGe</a:t>
            </a:r>
            <a:r>
              <a:rPr lang="en-GB" sz="2000" dirty="0">
                <a:solidFill>
                  <a:srgbClr val="0070C0"/>
                </a:solidFill>
              </a:rPr>
              <a:t> [6Li(</a:t>
            </a:r>
            <a:r>
              <a:rPr lang="en-GB" sz="2000" dirty="0" err="1">
                <a:solidFill>
                  <a:srgbClr val="0070C0"/>
                </a:solidFill>
              </a:rPr>
              <a:t>n,n</a:t>
            </a:r>
            <a:r>
              <a:rPr lang="en-GB" sz="2000" dirty="0">
                <a:solidFill>
                  <a:srgbClr val="0070C0"/>
                </a:solidFill>
              </a:rPr>
              <a:t>’), 56Fe(</a:t>
            </a:r>
            <a:r>
              <a:rPr lang="en-GB" sz="2000" dirty="0" err="1">
                <a:solidFill>
                  <a:srgbClr val="0070C0"/>
                </a:solidFill>
              </a:rPr>
              <a:t>n,n</a:t>
            </a:r>
            <a:r>
              <a:rPr lang="en-GB" sz="2000" dirty="0">
                <a:solidFill>
                  <a:srgbClr val="0070C0"/>
                </a:solidFill>
              </a:rPr>
              <a:t>’)]. This is proof of principle 	measurement looking into the possibility to launch this 	kind of measurements at n-TOF</a:t>
            </a:r>
          </a:p>
          <a:p>
            <a:pPr>
              <a:buClr>
                <a:srgbClr val="0070C0"/>
              </a:buClr>
            </a:pPr>
            <a:r>
              <a:rPr lang="en-GB" sz="2000" dirty="0">
                <a:solidFill>
                  <a:srgbClr val="0070C0"/>
                </a:solidFill>
              </a:rPr>
              <a:t>	-Capture auxiliary characterization measurements in 	</a:t>
            </a:r>
            <a:r>
              <a:rPr lang="en-GB" sz="2000" b="1" dirty="0">
                <a:solidFill>
                  <a:srgbClr val="0070C0"/>
                </a:solidFill>
              </a:rPr>
              <a:t>EAR2</a:t>
            </a:r>
          </a:p>
          <a:p>
            <a:pPr>
              <a:buClr>
                <a:srgbClr val="0070C0"/>
              </a:buClr>
            </a:pPr>
            <a:r>
              <a:rPr lang="en-GB" sz="2000" dirty="0">
                <a:solidFill>
                  <a:srgbClr val="0070C0"/>
                </a:solidFill>
              </a:rPr>
              <a:t>	-</a:t>
            </a:r>
            <a:r>
              <a:rPr lang="en-GB" sz="2000" b="1" dirty="0">
                <a:solidFill>
                  <a:srgbClr val="0070C0"/>
                </a:solidFill>
              </a:rPr>
              <a:t>NEAR</a:t>
            </a:r>
            <a:r>
              <a:rPr lang="en-GB" sz="2000" dirty="0">
                <a:solidFill>
                  <a:srgbClr val="0070C0"/>
                </a:solidFill>
              </a:rPr>
              <a:t>: </a:t>
            </a:r>
            <a:r>
              <a:rPr lang="en-GB" sz="2000" baseline="30000" dirty="0">
                <a:solidFill>
                  <a:srgbClr val="0070C0"/>
                </a:solidFill>
              </a:rPr>
              <a:t>94</a:t>
            </a:r>
            <a:r>
              <a:rPr lang="en-GB" sz="2000" dirty="0">
                <a:solidFill>
                  <a:srgbClr val="0070C0"/>
                </a:solidFill>
              </a:rPr>
              <a:t>Zr(n,</a:t>
            </a:r>
            <a:r>
              <a:rPr lang="el-GR" sz="2000" dirty="0">
                <a:solidFill>
                  <a:srgbClr val="0070C0"/>
                </a:solidFill>
              </a:rPr>
              <a:t>γ</a:t>
            </a:r>
            <a:r>
              <a:rPr lang="en-GB" sz="2000" dirty="0">
                <a:solidFill>
                  <a:srgbClr val="0070C0"/>
                </a:solidFill>
              </a:rPr>
              <a:t>) with 10 mm B4C filter </a:t>
            </a:r>
          </a:p>
          <a:p>
            <a:pPr>
              <a:buClr>
                <a:srgbClr val="0070C0"/>
              </a:buClr>
            </a:pPr>
            <a:r>
              <a:rPr lang="en-GB" sz="2000" dirty="0">
                <a:solidFill>
                  <a:srgbClr val="0070C0"/>
                </a:solidFill>
              </a:rPr>
              <a:t>             -NEL: </a:t>
            </a:r>
            <a:r>
              <a:rPr lang="en-GB" sz="2000" dirty="0" err="1">
                <a:solidFill>
                  <a:srgbClr val="0070C0"/>
                </a:solidFill>
              </a:rPr>
              <a:t>Timepix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>
                <a:solidFill>
                  <a:srgbClr val="0070C0"/>
                </a:solidFill>
              </a:rPr>
              <a:t>detector test for ATLAS</a:t>
            </a:r>
            <a:endParaRPr lang="en-GB" sz="2000" dirty="0">
              <a:solidFill>
                <a:srgbClr val="0070C0"/>
              </a:solidFill>
            </a:endParaRPr>
          </a:p>
          <a:p>
            <a:pPr>
              <a:buClr>
                <a:srgbClr val="0070C0"/>
              </a:buClr>
            </a:pPr>
            <a:endParaRPr lang="en-GB" sz="2000" dirty="0">
              <a:solidFill>
                <a:srgbClr val="0070C0"/>
              </a:solidFill>
            </a:endParaRP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Low intensity pulses are requested for optimal signal processing conditions (needed in EAR1)</a:t>
            </a:r>
          </a:p>
          <a:p>
            <a:pPr>
              <a:buClr>
                <a:srgbClr val="0070C0"/>
              </a:buClr>
            </a:pPr>
            <a:endParaRPr lang="en-GB" sz="2000" dirty="0">
              <a:solidFill>
                <a:srgbClr val="0070C0"/>
              </a:solidFill>
            </a:endParaRP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On Wednesday morning (03.05.2023) a ~5h intervention will be needed to modify sample/filter configuration @ NEAR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70C0"/>
              </a:solidFill>
            </a:endParaRP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Many thanks to the PS teams for being patient with our frequent interventions!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70C0"/>
              </a:solidFill>
            </a:endParaRPr>
          </a:p>
          <a:p>
            <a:endParaRPr lang="en-GR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/>
          <p:nvPr/>
        </p:nvSpPr>
        <p:spPr>
          <a:xfrm>
            <a:off x="4016905" y="2335400"/>
            <a:ext cx="4158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R" sz="72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8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4"/>
          <p:cNvSpPr txBox="1"/>
          <p:nvPr/>
        </p:nvSpPr>
        <p:spPr>
          <a:xfrm>
            <a:off x="446232" y="5444795"/>
            <a:ext cx="21762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R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iTED @ EAR1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4"/>
          <p:cNvSpPr txBox="1"/>
          <p:nvPr/>
        </p:nvSpPr>
        <p:spPr>
          <a:xfrm>
            <a:off x="6223180" y="5397532"/>
            <a:ext cx="21762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R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sTED @ EAR2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183</Words>
  <Application>Microsoft Macintosh PowerPoint</Application>
  <PresentationFormat>Widescreen</PresentationFormat>
  <Paragraphs>24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Νικόλαος Πατρώνης</dc:creator>
  <cp:lastModifiedBy>ΝΙΚΟΛΑΟΣ ΠΑΤΡΩΝΗΣ</cp:lastModifiedBy>
  <cp:revision>3</cp:revision>
  <dcterms:created xsi:type="dcterms:W3CDTF">2021-08-13T06:49:04Z</dcterms:created>
  <dcterms:modified xsi:type="dcterms:W3CDTF">2023-04-27T09:12:24Z</dcterms:modified>
</cp:coreProperties>
</file>