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68" r:id="rId2"/>
    <p:sldId id="472" r:id="rId3"/>
    <p:sldId id="465" r:id="rId4"/>
    <p:sldId id="473" r:id="rId5"/>
    <p:sldId id="471" r:id="rId6"/>
    <p:sldId id="38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Sebastien Evrard" initials="SE" lastIdx="2" clrIdx="0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  <p:cmAuthor id="3" name="Eva Barbara Holzer" initials="EBH" lastIdx="1" clrIdx="1">
    <p:extLst>
      <p:ext uri="{19B8F6BF-5375-455C-9EA6-DF929625EA0E}">
        <p15:presenceInfo xmlns:p15="http://schemas.microsoft.com/office/powerpoint/2012/main" userId="S-1-5-21-1526224874-1540688658-1361462980-330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8000"/>
    <a:srgbClr val="E7E7F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92" autoAdjust="0"/>
    <p:restoredTop sz="94006" autoAdjust="0"/>
  </p:normalViewPr>
  <p:slideViewPr>
    <p:cSldViewPr snapToGrid="0">
      <p:cViewPr>
        <p:scale>
          <a:sx n="90" d="100"/>
          <a:sy n="90" d="100"/>
        </p:scale>
        <p:origin x="282" y="30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2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FA806-2F0C-4329-9E7B-1ED38ADF008B}" type="datetimeFigureOut">
              <a:rPr lang="en-GB" smtClean="0"/>
              <a:t>27/04/2023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328AF-EB87-446E-A908-F115527203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73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LHCb</a:t>
            </a:r>
            <a:r>
              <a:rPr lang="en-US" baseline="0" dirty="0" smtClean="0"/>
              <a:t> Upgrade I : now for Run3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328AF-EB87-446E-A908-F115527203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942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 userDrawn="1"/>
        </p:nvSpPr>
        <p:spPr bwMode="auto">
          <a:xfrm>
            <a:off x="2946400" y="6556378"/>
            <a:ext cx="6197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Holzer</a:t>
            </a:r>
            <a:endParaRPr lang="en-US" sz="1300" b="1" dirty="0"/>
          </a:p>
        </p:txBody>
      </p:sp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03400" y="3505200"/>
            <a:ext cx="8534400" cy="23241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 lvl="1">
              <a:defRPr baseline="0">
                <a:solidFill>
                  <a:schemeClr val="bg1"/>
                </a:solidFill>
              </a:defRPr>
            </a:lvl2pPr>
            <a:lvl3pPr lvl="2">
              <a:defRPr baseline="0">
                <a:solidFill>
                  <a:schemeClr val="bg1"/>
                </a:solidFill>
              </a:defRPr>
            </a:lvl3pPr>
            <a:lvl4pPr lvl="3">
              <a:defRPr baseline="0">
                <a:solidFill>
                  <a:schemeClr val="bg1"/>
                </a:solidFill>
              </a:defRPr>
            </a:lvl4pPr>
            <a:lvl5pPr lvl="4">
              <a:defRPr baseline="0">
                <a:solidFill>
                  <a:schemeClr val="bg1"/>
                </a:solidFill>
              </a:defRPr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19300"/>
            <a:ext cx="103632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623392" y="6505296"/>
            <a:ext cx="109728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81386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03400" y="3505200"/>
            <a:ext cx="85344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19300"/>
            <a:ext cx="103632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00322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437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41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93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03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508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DAD45-5B94-40E1-9C9C-90666FE99F53}" type="datetime1">
              <a:rPr lang="fr-FR" smtClean="0"/>
              <a:t>27/04/2023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#42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B470-2343-4A55-B4E5-528817783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12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785813"/>
            <a:ext cx="109728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946400" y="6556378"/>
            <a:ext cx="6197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</a:t>
            </a:r>
            <a:r>
              <a:rPr lang="en-US" sz="1300" dirty="0" smtClean="0"/>
              <a:t>Holzer – SPS</a:t>
            </a:r>
            <a:r>
              <a:rPr lang="en-US" sz="1300" baseline="0" dirty="0" smtClean="0"/>
              <a:t> and PS Physics Coordinator</a:t>
            </a:r>
            <a:endParaRPr lang="en-US" sz="1300" b="1" dirty="0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508001" y="6542091"/>
            <a:ext cx="45148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200" dirty="0" smtClean="0"/>
              <a:t>April 2023</a:t>
            </a: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18067" y="79375"/>
            <a:ext cx="10957984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D9D0EF41-8BD5-4BA3-B152-07B4757AE79F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1677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Eva Barbara Holzer</a:t>
            </a:r>
          </a:p>
          <a:p>
            <a:pPr marL="0" indent="0">
              <a:buNone/>
            </a:pPr>
            <a:r>
              <a:rPr lang="en-US" dirty="0" smtClean="0"/>
              <a:t>SPS and PS Physics Coordinator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03400" y="2019300"/>
            <a:ext cx="9474200" cy="1143000"/>
          </a:xfrm>
        </p:spPr>
        <p:txBody>
          <a:bodyPr/>
          <a:lstStyle/>
          <a:p>
            <a:r>
              <a:rPr lang="en-US" dirty="0" smtClean="0"/>
              <a:t>Announcements for the Weekly </a:t>
            </a:r>
            <a:r>
              <a:rPr lang="en-US" dirty="0"/>
              <a:t>U</a:t>
            </a:r>
            <a:r>
              <a:rPr lang="en-US" dirty="0" smtClean="0"/>
              <a:t>ser </a:t>
            </a:r>
            <a:r>
              <a:rPr lang="en-US" dirty="0"/>
              <a:t>M</a:t>
            </a:r>
            <a:r>
              <a:rPr lang="en-US" dirty="0" smtClean="0"/>
              <a:t>eeting of the PS and SPS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18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New start time: 10:30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As before COVID, attendance is strictly expected from one representative of each user group</a:t>
            </a:r>
          </a:p>
          <a:p>
            <a:pPr lvl="1"/>
            <a:r>
              <a:rPr lang="en-US" sz="1800" dirty="0" smtClean="0"/>
              <a:t>The week before the first beam day</a:t>
            </a:r>
          </a:p>
          <a:p>
            <a:pPr lvl="1"/>
            <a:r>
              <a:rPr lang="en-US" sz="1800" dirty="0" smtClean="0"/>
              <a:t>During beam time</a:t>
            </a:r>
          </a:p>
          <a:p>
            <a:pPr lvl="1"/>
            <a:r>
              <a:rPr lang="en-US" sz="1800" dirty="0" smtClean="0"/>
              <a:t>The meeting following the last day of beam time</a:t>
            </a:r>
          </a:p>
          <a:p>
            <a:pPr lvl="1"/>
            <a:r>
              <a:rPr lang="en-US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for a one week slot, users need to attend three of the weekly user meetings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When the run responsible is not able to attend</a:t>
            </a:r>
            <a:r>
              <a:rPr lang="en-US" sz="1800" dirty="0">
                <a:sym typeface="Wingdings" panose="05000000000000000000" pitchFamily="2" charset="2"/>
              </a:rPr>
              <a:t> 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lvl="2"/>
            <a:r>
              <a:rPr lang="en-US" sz="1600" dirty="0" smtClean="0">
                <a:sym typeface="Wingdings" panose="05000000000000000000" pitchFamily="2" charset="2"/>
              </a:rPr>
              <a:t>Notify the Physics Coordinator the day before (email) and</a:t>
            </a:r>
          </a:p>
          <a:p>
            <a:pPr lvl="2"/>
            <a:r>
              <a:rPr lang="en-US" sz="1600" dirty="0" smtClean="0">
                <a:sym typeface="Wingdings" panose="05000000000000000000" pitchFamily="2" charset="2"/>
              </a:rPr>
              <a:t>Send / nominate a representative (could be a co-user of your beam line or your beam line physicist, if they agree) and</a:t>
            </a:r>
          </a:p>
          <a:p>
            <a:pPr lvl="2"/>
            <a:r>
              <a:rPr lang="en-US" sz="1600" dirty="0" smtClean="0">
                <a:sym typeface="Wingdings" panose="05000000000000000000" pitchFamily="2" charset="2"/>
              </a:rPr>
              <a:t>Fill the template of the minutes at least the day before the meeting</a:t>
            </a:r>
            <a:endParaRPr lang="en-US" sz="1600" dirty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All main and parallel users are requested to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Fill the template of the minutes before the weekly user meeting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Give a short statement about their progress and/or difficulties encountered</a:t>
            </a:r>
          </a:p>
          <a:p>
            <a:r>
              <a:rPr lang="en-US" sz="1800" dirty="0" smtClean="0">
                <a:sym typeface="Wingdings" panose="05000000000000000000" pitchFamily="2" charset="2"/>
              </a:rPr>
              <a:t>Parasitic users are requested to attend the meeting the same way as main/parallel users. But reporting in the minutes and/or during the meeting is optional for them.</a:t>
            </a:r>
          </a:p>
          <a:p>
            <a:r>
              <a:rPr lang="en-US" sz="1800" dirty="0" smtClean="0">
                <a:sym typeface="Wingdings" panose="05000000000000000000" pitchFamily="2" charset="2"/>
              </a:rPr>
              <a:t>More users means that the time during the meetings is getting tight  please try to be brief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Weekly User Meetings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796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Very high requests for beam time </a:t>
            </a:r>
            <a:r>
              <a:rPr lang="en-GB" dirty="0" smtClean="0">
                <a:sym typeface="Wingdings" panose="05000000000000000000" pitchFamily="2" charset="2"/>
              </a:rPr>
              <a:t> parallel running required, in particular in the SPS H6 and H8 beam lines</a:t>
            </a:r>
          </a:p>
          <a:p>
            <a:r>
              <a:rPr lang="en-GB" dirty="0" smtClean="0"/>
              <a:t>Up </a:t>
            </a:r>
            <a:r>
              <a:rPr lang="en-GB" dirty="0"/>
              <a:t>to 3 levels of priority within the same beam line at the same time:</a:t>
            </a:r>
          </a:p>
          <a:p>
            <a:pPr lvl="1"/>
            <a:r>
              <a:rPr lang="en-GB" dirty="0">
                <a:solidFill>
                  <a:srgbClr val="003399"/>
                </a:solidFill>
              </a:rPr>
              <a:t>Main user </a:t>
            </a:r>
            <a:r>
              <a:rPr lang="en-GB" dirty="0"/>
              <a:t>(only one at a time per line): Controls the beam and the access. Coordinates with the parallel users so that they </a:t>
            </a:r>
            <a:r>
              <a:rPr lang="en-GB" dirty="0" smtClean="0"/>
              <a:t>as well get </a:t>
            </a:r>
            <a:r>
              <a:rPr lang="en-GB" dirty="0"/>
              <a:t>the conditions they require.</a:t>
            </a:r>
          </a:p>
          <a:p>
            <a:pPr lvl="1"/>
            <a:r>
              <a:rPr lang="en-GB" dirty="0">
                <a:solidFill>
                  <a:srgbClr val="003399"/>
                </a:solidFill>
              </a:rPr>
              <a:t>Parallel user(s): </a:t>
            </a:r>
            <a:r>
              <a:rPr lang="en-GB" dirty="0"/>
              <a:t>Have to agree to the run conditions like: beam parameters, installation and de-installation schedule, access frequency</a:t>
            </a:r>
          </a:p>
          <a:p>
            <a:pPr lvl="1"/>
            <a:r>
              <a:rPr lang="en-GB" dirty="0">
                <a:solidFill>
                  <a:srgbClr val="003399"/>
                </a:solidFill>
              </a:rPr>
              <a:t>Parasitic </a:t>
            </a:r>
            <a:r>
              <a:rPr lang="en-GB" dirty="0" smtClean="0">
                <a:solidFill>
                  <a:srgbClr val="003399"/>
                </a:solidFill>
              </a:rPr>
              <a:t>user(s)</a:t>
            </a:r>
            <a:r>
              <a:rPr lang="en-GB" dirty="0" smtClean="0"/>
              <a:t>: </a:t>
            </a:r>
            <a:r>
              <a:rPr lang="en-GB" dirty="0"/>
              <a:t>No influence on beam parameters nor zone access. Lowest priority for infrastructure support</a:t>
            </a:r>
            <a:r>
              <a:rPr lang="en-GB" dirty="0" smtClean="0"/>
              <a:t>.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Additional parasitic beam time can also be granted on a short notice during the year.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All parasitic running </a:t>
            </a:r>
            <a:r>
              <a:rPr lang="en-GB" b="1" dirty="0" smtClean="0">
                <a:solidFill>
                  <a:srgbClr val="00B050"/>
                </a:solidFill>
              </a:rPr>
              <a:t>needs </a:t>
            </a:r>
            <a:r>
              <a:rPr lang="en-GB" b="1" dirty="0" smtClean="0">
                <a:solidFill>
                  <a:srgbClr val="00B050"/>
                </a:solidFill>
              </a:rPr>
              <a:t>to </a:t>
            </a:r>
            <a:r>
              <a:rPr lang="en-GB" b="1" dirty="0" smtClean="0">
                <a:solidFill>
                  <a:srgbClr val="00B050"/>
                </a:solidFill>
              </a:rPr>
              <a:t>be approved and properly scheduled </a:t>
            </a:r>
            <a:r>
              <a:rPr lang="en-GB" dirty="0" smtClean="0">
                <a:solidFill>
                  <a:srgbClr val="00B050"/>
                </a:solidFill>
              </a:rPr>
              <a:t>– for the time being please send email to </a:t>
            </a:r>
            <a:r>
              <a:rPr lang="en-GB" dirty="0" smtClean="0">
                <a:solidFill>
                  <a:srgbClr val="00B050"/>
                </a:solidFill>
              </a:rPr>
              <a:t>spsco@cern.ch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Secondary Area experts (beam line physicists, infrastructure support, gas, safety, etc.) need to agree to any additional parasitic running.</a:t>
            </a:r>
            <a:endParaRPr lang="en-GB" dirty="0" smtClean="0">
              <a:solidFill>
                <a:srgbClr val="00B050"/>
              </a:solidFill>
            </a:endParaRPr>
          </a:p>
          <a:p>
            <a:r>
              <a:rPr lang="en-GB" dirty="0" smtClean="0">
                <a:solidFill>
                  <a:srgbClr val="00B050"/>
                </a:solidFill>
              </a:rPr>
              <a:t>Safety rules (for example ISIEC) apply to parasitic users exactly the same way!</a:t>
            </a:r>
            <a:endParaRPr lang="en-GB" dirty="0">
              <a:solidFill>
                <a:srgbClr val="00B050"/>
              </a:solidFill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/ Parallel / Parasitic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938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supercycle aims to deliver: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1 out of 10 cycles to IRRAD / CHARM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1 out of 20 cycles to T9 target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1 out of 20 cycles to T10/T11 target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40% to ISOLDE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1.66E12 p/s to </a:t>
            </a:r>
            <a:r>
              <a:rPr lang="en-US" dirty="0" smtClean="0">
                <a:solidFill>
                  <a:srgbClr val="003399"/>
                </a:solidFill>
              </a:rPr>
              <a:t>nTOF</a:t>
            </a:r>
          </a:p>
          <a:p>
            <a:r>
              <a:rPr lang="en-US" dirty="0" smtClean="0">
                <a:solidFill>
                  <a:srgbClr val="003399"/>
                </a:solidFill>
                <a:sym typeface="Wingdings" panose="05000000000000000000" pitchFamily="2" charset="2"/>
              </a:rPr>
              <a:t> The supercycle needs to be a bit longer than in run2 to accomplish this sharing </a:t>
            </a:r>
          </a:p>
          <a:p>
            <a:r>
              <a:rPr lang="en-US" dirty="0" smtClean="0">
                <a:solidFill>
                  <a:srgbClr val="003399"/>
                </a:solidFill>
                <a:sym typeface="Wingdings" panose="05000000000000000000" pitchFamily="2" charset="2"/>
              </a:rPr>
              <a:t> for example 3 SPS cycles work very well with that sharing.</a:t>
            </a:r>
            <a:endParaRPr lang="en-US" dirty="0" smtClean="0">
              <a:solidFill>
                <a:srgbClr val="003399"/>
              </a:solidFill>
            </a:endParaRPr>
          </a:p>
          <a:p>
            <a:r>
              <a:rPr lang="en-US" dirty="0" smtClean="0">
                <a:solidFill>
                  <a:srgbClr val="003399"/>
                </a:solidFill>
              </a:rPr>
              <a:t>This is not always possible, e.g. when the LHC is being filled.</a:t>
            </a:r>
          </a:p>
          <a:p>
            <a:r>
              <a:rPr lang="en-US" dirty="0" smtClean="0">
                <a:solidFill>
                  <a:srgbClr val="003399"/>
                </a:solidFill>
              </a:rPr>
              <a:t>If you do not require beam for at least 15 minutes </a:t>
            </a:r>
            <a:r>
              <a:rPr lang="en-US" dirty="0" smtClean="0">
                <a:solidFill>
                  <a:srgbClr val="003399"/>
                </a:solidFill>
                <a:sym typeface="Wingdings" panose="05000000000000000000" pitchFamily="2" charset="2"/>
              </a:rPr>
              <a:t> please inform the ccc, so that they can distribute the cycles to other users</a:t>
            </a:r>
          </a:p>
          <a:p>
            <a:r>
              <a:rPr lang="en-US" dirty="0" smtClean="0">
                <a:solidFill>
                  <a:srgbClr val="003399"/>
                </a:solidFill>
                <a:sym typeface="Wingdings" panose="05000000000000000000" pitchFamily="2" charset="2"/>
              </a:rPr>
              <a:t>If your program is ok with fewer cycles  please inform the ccc, that they can give one of your cycles to another user!</a:t>
            </a:r>
          </a:p>
          <a:p>
            <a:endParaRPr lang="en-US" dirty="0">
              <a:solidFill>
                <a:srgbClr val="003399"/>
              </a:solidFill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003399"/>
                </a:solidFill>
                <a:sym typeface="Wingdings" panose="05000000000000000000" pitchFamily="2" charset="2"/>
              </a:rPr>
              <a:t>Still need to tune the AWAKE beam sharing (more cycles during the day and shorter run period per day).</a:t>
            </a:r>
            <a:endParaRPr lang="en-US" dirty="0">
              <a:solidFill>
                <a:srgbClr val="003399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Supercycle Sharing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980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</a:t>
            </a:r>
            <a:r>
              <a:rPr lang="en-US" dirty="0" smtClean="0">
                <a:solidFill>
                  <a:srgbClr val="00B050"/>
                </a:solidFill>
              </a:rPr>
              <a:t>contact the SP and PS Physics Coordinator </a:t>
            </a:r>
            <a:r>
              <a:rPr lang="en-US" dirty="0" smtClean="0"/>
              <a:t>(Eva Barbara Holzer)</a:t>
            </a:r>
          </a:p>
          <a:p>
            <a:pPr lvl="3"/>
            <a:r>
              <a:rPr lang="en-US" i="1" dirty="0"/>
              <a:t>mailto: Sps Coordinator &lt;Sps.Coordinator@cern.ch</a:t>
            </a:r>
            <a:r>
              <a:rPr lang="en-US" i="1" dirty="0" smtClean="0"/>
              <a:t>&gt;</a:t>
            </a:r>
          </a:p>
          <a:p>
            <a:pPr lvl="3"/>
            <a:r>
              <a:rPr lang="en-US" i="1" dirty="0" smtClean="0"/>
              <a:t>Tel</a:t>
            </a:r>
            <a:r>
              <a:rPr lang="en-US" i="1" dirty="0"/>
              <a:t>.: +41 22 767 29 </a:t>
            </a:r>
            <a:r>
              <a:rPr lang="en-US" i="1" dirty="0" smtClean="0"/>
              <a:t>19</a:t>
            </a:r>
          </a:p>
          <a:p>
            <a:pPr lvl="1"/>
            <a:r>
              <a:rPr lang="en-US" dirty="0" smtClean="0"/>
              <a:t>For all questions regarding </a:t>
            </a:r>
            <a:r>
              <a:rPr lang="en-US" dirty="0" smtClean="0">
                <a:solidFill>
                  <a:srgbClr val="00B050"/>
                </a:solidFill>
              </a:rPr>
              <a:t>sharing of CERN resources </a:t>
            </a:r>
            <a:r>
              <a:rPr lang="en-US" dirty="0" smtClean="0"/>
              <a:t>(beam, consumables, infrastructure related) </a:t>
            </a:r>
            <a:r>
              <a:rPr lang="en-US" dirty="0" smtClean="0">
                <a:solidFill>
                  <a:srgbClr val="003399"/>
                </a:solidFill>
              </a:rPr>
              <a:t>amongst the user groups of the SPS and PS machines </a:t>
            </a:r>
            <a:r>
              <a:rPr lang="en-US" dirty="0" smtClean="0"/>
              <a:t>(AD, nTOF, AWAKE, PS East Area, SPS North Area)</a:t>
            </a:r>
          </a:p>
          <a:p>
            <a:pPr lvl="1"/>
            <a:r>
              <a:rPr lang="en-US" dirty="0" smtClean="0"/>
              <a:t>For all questions concerning the </a:t>
            </a:r>
            <a:r>
              <a:rPr lang="en-US" dirty="0" smtClean="0">
                <a:solidFill>
                  <a:srgbClr val="00B050"/>
                </a:solidFill>
              </a:rPr>
              <a:t>sharing of CERN resources </a:t>
            </a:r>
            <a:r>
              <a:rPr lang="en-US" dirty="0" smtClean="0">
                <a:solidFill>
                  <a:srgbClr val="003399"/>
                </a:solidFill>
              </a:rPr>
              <a:t>between the user groups and other activities of the injector complex </a:t>
            </a:r>
            <a:r>
              <a:rPr lang="en-US" dirty="0" smtClean="0"/>
              <a:t>(machine related activities, users of the Booster and the LHC related).</a:t>
            </a:r>
            <a:endParaRPr lang="en-US" dirty="0"/>
          </a:p>
          <a:p>
            <a:r>
              <a:rPr lang="en-US" dirty="0" smtClean="0"/>
              <a:t>During the run, at days when the Physics Coordinator is unavailable for urgent requests (e.g. away on a workshop), an acting Physics Coordinator ensures the continuity of the service.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SPS and PS Physics Coordinator is a physicist from the </a:t>
            </a:r>
            <a:r>
              <a:rPr lang="en-US" dirty="0" smtClean="0"/>
              <a:t>Experimental Physics (EP) Department. The physicists replacing the Physics Coordinator in case of absence are members of the EP Department as well and highly </a:t>
            </a:r>
            <a:r>
              <a:rPr lang="en-US" dirty="0"/>
              <a:t>experienced </a:t>
            </a:r>
            <a:r>
              <a:rPr lang="en-US" dirty="0" smtClean="0"/>
              <a:t>with CERN test beams.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and PS Physics Coordination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14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61147</TotalTime>
  <Words>761</Words>
  <Application>Microsoft Office PowerPoint</Application>
  <PresentationFormat>Widescreen</PresentationFormat>
  <Paragraphs>56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</vt:lpstr>
      <vt:lpstr>Wingdings</vt:lpstr>
      <vt:lpstr>Default Design</vt:lpstr>
      <vt:lpstr>Announcements for the Weekly User Meeting of the PS and SPS</vt:lpstr>
      <vt:lpstr>Weekly User Meetings</vt:lpstr>
      <vt:lpstr>Main / Parallel / Parasitic Users</vt:lpstr>
      <vt:lpstr>Supercycle Sharing</vt:lpstr>
      <vt:lpstr>SPS and PS Physics Coordination</vt:lpstr>
      <vt:lpstr>END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LHCC</dc:title>
  <dc:creator>Eva Barbara Holzer</dc:creator>
  <cp:lastModifiedBy>Eva Barbara Holzer</cp:lastModifiedBy>
  <cp:revision>3674</cp:revision>
  <dcterms:created xsi:type="dcterms:W3CDTF">2019-06-25T09:21:25Z</dcterms:created>
  <dcterms:modified xsi:type="dcterms:W3CDTF">2023-04-27T07:04:44Z</dcterms:modified>
</cp:coreProperties>
</file>