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67" r:id="rId3"/>
    <p:sldId id="281" r:id="rId4"/>
    <p:sldId id="276" r:id="rId5"/>
    <p:sldId id="283" r:id="rId6"/>
    <p:sldId id="265" r:id="rId7"/>
    <p:sldId id="279" r:id="rId8"/>
    <p:sldId id="278" r:id="rId9"/>
    <p:sldId id="285" r:id="rId10"/>
    <p:sldId id="280" r:id="rId11"/>
    <p:sldId id="286" r:id="rId12"/>
    <p:sldId id="284" r:id="rId1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FC79"/>
    <a:srgbClr val="B9C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4D1CC"/>
          </a:solidFill>
        </a:fill>
      </a:tcStyle>
    </a:wholeTbl>
    <a:band2H>
      <a:tcTxStyle/>
      <a:tcStyle>
        <a:tcBdr/>
        <a:fill>
          <a:solidFill>
            <a:srgbClr val="F9E9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DD3"/>
          </a:solidFill>
        </a:fill>
      </a:tcStyle>
    </a:wholeTbl>
    <a:band2H>
      <a:tcTxStyle/>
      <a:tcStyle>
        <a:tcBdr/>
        <a:fill>
          <a:solidFill>
            <a:srgbClr val="E7E8EA"/>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9"/>
    <p:restoredTop sz="94633"/>
  </p:normalViewPr>
  <p:slideViewPr>
    <p:cSldViewPr snapToGrid="0">
      <p:cViewPr varScale="1">
        <p:scale>
          <a:sx n="121" d="100"/>
          <a:sy n="121" d="100"/>
        </p:scale>
        <p:origin x="43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2" name="Shape 262"/>
          <p:cNvSpPr>
            <a:spLocks noGrp="1" noRot="1" noChangeAspect="1"/>
          </p:cNvSpPr>
          <p:nvPr>
            <p:ph type="sldImg"/>
          </p:nvPr>
        </p:nvSpPr>
        <p:spPr>
          <a:xfrm>
            <a:off x="1143000" y="685800"/>
            <a:ext cx="4572000" cy="3429000"/>
          </a:xfrm>
          <a:prstGeom prst="rect">
            <a:avLst/>
          </a:prstGeom>
        </p:spPr>
        <p:txBody>
          <a:bodyPr/>
          <a:lstStyle/>
          <a:p>
            <a:endParaRPr/>
          </a:p>
        </p:txBody>
      </p:sp>
      <p:sp>
        <p:nvSpPr>
          <p:cNvPr id="263" name="Shape 26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1791316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Logo Slide">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ext and Picture">
    <p:bg>
      <p:bgPr>
        <a:solidFill>
          <a:srgbClr val="FFFFFF"/>
        </a:solidFill>
        <a:effectLst/>
      </p:bgPr>
    </p:bg>
    <p:spTree>
      <p:nvGrpSpPr>
        <p:cNvPr id="1" name=""/>
        <p:cNvGrpSpPr/>
        <p:nvPr/>
      </p:nvGrpSpPr>
      <p:grpSpPr>
        <a:xfrm>
          <a:off x="0" y="0"/>
          <a:ext cx="0" cy="0"/>
          <a:chOff x="0" y="0"/>
          <a:chExt cx="0" cy="0"/>
        </a:xfrm>
      </p:grpSpPr>
      <p:pic>
        <p:nvPicPr>
          <p:cNvPr id="107"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08" name="Title Text"/>
          <p:cNvSpPr txBox="1">
            <a:spLocks noGrp="1"/>
          </p:cNvSpPr>
          <p:nvPr>
            <p:ph type="title"/>
          </p:nvPr>
        </p:nvSpPr>
        <p:spPr>
          <a:xfrm>
            <a:off x="407989" y="373592"/>
            <a:ext cx="5616574" cy="1065744"/>
          </a:xfrm>
          <a:prstGeom prst="rect">
            <a:avLst/>
          </a:prstGeom>
        </p:spPr>
        <p:txBody>
          <a:bodyPr>
            <a:normAutofit/>
          </a:bodyPr>
          <a:lstStyle/>
          <a:p>
            <a:r>
              <a:t>Title Text</a:t>
            </a:r>
          </a:p>
        </p:txBody>
      </p:sp>
      <p:sp>
        <p:nvSpPr>
          <p:cNvPr id="109" name="Body Level One…"/>
          <p:cNvSpPr txBox="1">
            <a:spLocks noGrp="1"/>
          </p:cNvSpPr>
          <p:nvPr>
            <p:ph type="body" sz="half" idx="1"/>
          </p:nvPr>
        </p:nvSpPr>
        <p:spPr>
          <a:xfrm>
            <a:off x="407987" y="1598658"/>
            <a:ext cx="5616576"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10" name="Picture Placeholder 8"/>
          <p:cNvSpPr>
            <a:spLocks noGrp="1"/>
          </p:cNvSpPr>
          <p:nvPr>
            <p:ph type="pic" idx="21"/>
          </p:nvPr>
        </p:nvSpPr>
        <p:spPr>
          <a:xfrm>
            <a:off x="6167437" y="0"/>
            <a:ext cx="6024563" cy="6317987"/>
          </a:xfrm>
          <a:prstGeom prst="rect">
            <a:avLst/>
          </a:prstGeom>
        </p:spPr>
        <p:txBody>
          <a:bodyPr lIns="91439" tIns="45719" rIns="91439" bIns="45719"/>
          <a:lstStyle/>
          <a:p>
            <a:endParaRPr/>
          </a:p>
        </p:txBody>
      </p:sp>
      <p:sp>
        <p:nvSpPr>
          <p:cNvPr id="111"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12"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S. Kostoglou | Discussion on IBS model</a:t>
            </a:r>
          </a:p>
        </p:txBody>
      </p:sp>
      <p:sp>
        <p:nvSpPr>
          <p:cNvPr id="113" name="Date Placeholder 3"/>
          <p:cNvSpPr txBox="1"/>
          <p:nvPr/>
        </p:nvSpPr>
        <p:spPr>
          <a:xfrm>
            <a:off x="2574099" y="6465641"/>
            <a:ext cx="1542290"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gn="r">
              <a:defRPr sz="1000">
                <a:solidFill>
                  <a:srgbClr val="FFFFFF"/>
                </a:solidFill>
              </a:defRPr>
            </a:lvl1pPr>
          </a:lstStyle>
          <a:p>
            <a:r>
              <a:t>02 February 2022</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ext and 2 Pictures horizontal">
    <p:bg>
      <p:bgPr>
        <a:solidFill>
          <a:srgbClr val="FFFFFF"/>
        </a:solidFill>
        <a:effectLst/>
      </p:bgPr>
    </p:bg>
    <p:spTree>
      <p:nvGrpSpPr>
        <p:cNvPr id="1" name=""/>
        <p:cNvGrpSpPr/>
        <p:nvPr/>
      </p:nvGrpSpPr>
      <p:grpSpPr>
        <a:xfrm>
          <a:off x="0" y="0"/>
          <a:ext cx="0" cy="0"/>
          <a:chOff x="0" y="0"/>
          <a:chExt cx="0" cy="0"/>
        </a:xfrm>
      </p:grpSpPr>
      <p:pic>
        <p:nvPicPr>
          <p:cNvPr id="12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21" name="Title Text"/>
          <p:cNvSpPr txBox="1">
            <a:spLocks noGrp="1"/>
          </p:cNvSpPr>
          <p:nvPr>
            <p:ph type="title"/>
          </p:nvPr>
        </p:nvSpPr>
        <p:spPr>
          <a:xfrm>
            <a:off x="407989" y="373592"/>
            <a:ext cx="11376025" cy="1065744"/>
          </a:xfrm>
          <a:prstGeom prst="rect">
            <a:avLst/>
          </a:prstGeom>
        </p:spPr>
        <p:txBody>
          <a:bodyPr>
            <a:normAutofit/>
          </a:bodyPr>
          <a:lstStyle/>
          <a:p>
            <a:r>
              <a:t>Title Text</a:t>
            </a:r>
          </a:p>
        </p:txBody>
      </p:sp>
      <p:sp>
        <p:nvSpPr>
          <p:cNvPr id="122" name="Body Level One…"/>
          <p:cNvSpPr txBox="1">
            <a:spLocks noGrp="1"/>
          </p:cNvSpPr>
          <p:nvPr>
            <p:ph type="body" sz="half" idx="1"/>
          </p:nvPr>
        </p:nvSpPr>
        <p:spPr>
          <a:xfrm>
            <a:off x="407987" y="1598658"/>
            <a:ext cx="5616576"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2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24" name="Picture Placeholder 5"/>
          <p:cNvSpPr>
            <a:spLocks noGrp="1"/>
          </p:cNvSpPr>
          <p:nvPr>
            <p:ph type="pic" sz="quarter" idx="21"/>
          </p:nvPr>
        </p:nvSpPr>
        <p:spPr>
          <a:xfrm>
            <a:off x="6167437" y="1592262"/>
            <a:ext cx="5616576" cy="2232026"/>
          </a:xfrm>
          <a:prstGeom prst="rect">
            <a:avLst/>
          </a:prstGeom>
        </p:spPr>
        <p:txBody>
          <a:bodyPr lIns="91439" tIns="45719" rIns="91439" bIns="45719"/>
          <a:lstStyle/>
          <a:p>
            <a:endParaRPr/>
          </a:p>
        </p:txBody>
      </p:sp>
      <p:sp>
        <p:nvSpPr>
          <p:cNvPr id="125" name="Picture Placeholder 5"/>
          <p:cNvSpPr>
            <a:spLocks noGrp="1"/>
          </p:cNvSpPr>
          <p:nvPr>
            <p:ph type="pic" sz="quarter" idx="22"/>
          </p:nvPr>
        </p:nvSpPr>
        <p:spPr>
          <a:xfrm>
            <a:off x="6167437" y="3969703"/>
            <a:ext cx="5616576" cy="2232026"/>
          </a:xfrm>
          <a:prstGeom prst="rect">
            <a:avLst/>
          </a:prstGeom>
        </p:spPr>
        <p:txBody>
          <a:bodyPr lIns="91439" tIns="45719" rIns="91439" bIns="45719"/>
          <a:lstStyle/>
          <a:p>
            <a:endParaRPr/>
          </a:p>
        </p:txBody>
      </p:sp>
      <p:sp>
        <p:nvSpPr>
          <p:cNvPr id="126"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S. Kostoglou | Discussion on IBS model</a:t>
            </a:r>
          </a:p>
        </p:txBody>
      </p:sp>
      <p:sp>
        <p:nvSpPr>
          <p:cNvPr id="127" name="Date Placeholder 3"/>
          <p:cNvSpPr txBox="1"/>
          <p:nvPr/>
        </p:nvSpPr>
        <p:spPr>
          <a:xfrm>
            <a:off x="2574099" y="6465641"/>
            <a:ext cx="1542290"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gn="r">
              <a:defRPr sz="1000">
                <a:solidFill>
                  <a:srgbClr val="FFFFFF"/>
                </a:solidFill>
              </a:defRPr>
            </a:lvl1pPr>
          </a:lstStyle>
          <a:p>
            <a:r>
              <a:t>02 February 2022</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ext and 4 Pictures">
    <p:bg>
      <p:bgPr>
        <a:solidFill>
          <a:srgbClr val="FFFFFF"/>
        </a:solidFill>
        <a:effectLst/>
      </p:bgPr>
    </p:bg>
    <p:spTree>
      <p:nvGrpSpPr>
        <p:cNvPr id="1" name=""/>
        <p:cNvGrpSpPr/>
        <p:nvPr/>
      </p:nvGrpSpPr>
      <p:grpSpPr>
        <a:xfrm>
          <a:off x="0" y="0"/>
          <a:ext cx="0" cy="0"/>
          <a:chOff x="0" y="0"/>
          <a:chExt cx="0" cy="0"/>
        </a:xfrm>
      </p:grpSpPr>
      <p:pic>
        <p:nvPicPr>
          <p:cNvPr id="134"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35" name="Title Text"/>
          <p:cNvSpPr txBox="1">
            <a:spLocks noGrp="1"/>
          </p:cNvSpPr>
          <p:nvPr>
            <p:ph type="title"/>
          </p:nvPr>
        </p:nvSpPr>
        <p:spPr>
          <a:xfrm>
            <a:off x="407989" y="373592"/>
            <a:ext cx="11376025" cy="1065744"/>
          </a:xfrm>
          <a:prstGeom prst="rect">
            <a:avLst/>
          </a:prstGeom>
        </p:spPr>
        <p:txBody>
          <a:bodyPr>
            <a:normAutofit/>
          </a:bodyPr>
          <a:lstStyle/>
          <a:p>
            <a:r>
              <a:t>Title Text</a:t>
            </a:r>
          </a:p>
        </p:txBody>
      </p:sp>
      <p:sp>
        <p:nvSpPr>
          <p:cNvPr id="136" name="Body Level One…"/>
          <p:cNvSpPr txBox="1">
            <a:spLocks noGrp="1"/>
          </p:cNvSpPr>
          <p:nvPr>
            <p:ph type="body" sz="half" idx="1"/>
          </p:nvPr>
        </p:nvSpPr>
        <p:spPr>
          <a:xfrm>
            <a:off x="407987" y="1598658"/>
            <a:ext cx="3708402" cy="4608513"/>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37"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38" name="Picture Placeholder 5"/>
          <p:cNvSpPr>
            <a:spLocks noGrp="1"/>
          </p:cNvSpPr>
          <p:nvPr>
            <p:ph type="pic" sz="quarter" idx="21"/>
          </p:nvPr>
        </p:nvSpPr>
        <p:spPr>
          <a:xfrm>
            <a:off x="8075613" y="1592262"/>
            <a:ext cx="3708401" cy="2232026"/>
          </a:xfrm>
          <a:prstGeom prst="rect">
            <a:avLst/>
          </a:prstGeom>
        </p:spPr>
        <p:txBody>
          <a:bodyPr lIns="91439" tIns="45719" rIns="91439" bIns="45719"/>
          <a:lstStyle/>
          <a:p>
            <a:endParaRPr/>
          </a:p>
        </p:txBody>
      </p:sp>
      <p:sp>
        <p:nvSpPr>
          <p:cNvPr id="139" name="Picture Placeholder 5"/>
          <p:cNvSpPr>
            <a:spLocks noGrp="1"/>
          </p:cNvSpPr>
          <p:nvPr>
            <p:ph type="pic" sz="quarter" idx="22"/>
          </p:nvPr>
        </p:nvSpPr>
        <p:spPr>
          <a:xfrm>
            <a:off x="8124680" y="3969703"/>
            <a:ext cx="3659333" cy="2232026"/>
          </a:xfrm>
          <a:prstGeom prst="rect">
            <a:avLst/>
          </a:prstGeom>
        </p:spPr>
        <p:txBody>
          <a:bodyPr lIns="91439" tIns="45719" rIns="91439" bIns="45719"/>
          <a:lstStyle/>
          <a:p>
            <a:endParaRPr/>
          </a:p>
        </p:txBody>
      </p:sp>
      <p:sp>
        <p:nvSpPr>
          <p:cNvPr id="140" name="Picture Placeholder 5"/>
          <p:cNvSpPr>
            <a:spLocks noGrp="1"/>
          </p:cNvSpPr>
          <p:nvPr>
            <p:ph type="pic" sz="quarter" idx="23"/>
          </p:nvPr>
        </p:nvSpPr>
        <p:spPr>
          <a:xfrm>
            <a:off x="4259262" y="1592262"/>
            <a:ext cx="3659333" cy="2232026"/>
          </a:xfrm>
          <a:prstGeom prst="rect">
            <a:avLst/>
          </a:prstGeom>
        </p:spPr>
        <p:txBody>
          <a:bodyPr lIns="91439" tIns="45719" rIns="91439" bIns="45719"/>
          <a:lstStyle/>
          <a:p>
            <a:endParaRPr/>
          </a:p>
        </p:txBody>
      </p:sp>
      <p:sp>
        <p:nvSpPr>
          <p:cNvPr id="141" name="Picture Placeholder 5"/>
          <p:cNvSpPr>
            <a:spLocks noGrp="1"/>
          </p:cNvSpPr>
          <p:nvPr>
            <p:ph type="pic" sz="quarter" idx="24"/>
          </p:nvPr>
        </p:nvSpPr>
        <p:spPr>
          <a:xfrm>
            <a:off x="4259262" y="3978014"/>
            <a:ext cx="3659333" cy="2232026"/>
          </a:xfrm>
          <a:prstGeom prst="rect">
            <a:avLst/>
          </a:prstGeom>
        </p:spPr>
        <p:txBody>
          <a:bodyPr lIns="91439" tIns="45719" rIns="91439" bIns="45719"/>
          <a:lstStyle/>
          <a:p>
            <a:endParaRPr/>
          </a:p>
        </p:txBody>
      </p:sp>
      <p:sp>
        <p:nvSpPr>
          <p:cNvPr id="142"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S. Kostoglou | Discussion on IBS model</a:t>
            </a:r>
          </a:p>
        </p:txBody>
      </p:sp>
      <p:sp>
        <p:nvSpPr>
          <p:cNvPr id="143" name="Date Placeholder 3"/>
          <p:cNvSpPr txBox="1"/>
          <p:nvPr/>
        </p:nvSpPr>
        <p:spPr>
          <a:xfrm>
            <a:off x="2574099" y="6465641"/>
            <a:ext cx="1542290"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gn="r">
              <a:defRPr sz="1000">
                <a:solidFill>
                  <a:srgbClr val="FFFFFF"/>
                </a:solidFill>
              </a:defRPr>
            </a:lvl1pPr>
          </a:lstStyle>
          <a:p>
            <a:r>
              <a:t>02 February 2022</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ubtitles and 2 Pictures ">
    <p:bg>
      <p:bgPr>
        <a:solidFill>
          <a:srgbClr val="FFFFFF"/>
        </a:solidFill>
        <a:effectLst/>
      </p:bgPr>
    </p:bg>
    <p:spTree>
      <p:nvGrpSpPr>
        <p:cNvPr id="1" name=""/>
        <p:cNvGrpSpPr/>
        <p:nvPr/>
      </p:nvGrpSpPr>
      <p:grpSpPr>
        <a:xfrm>
          <a:off x="0" y="0"/>
          <a:ext cx="0" cy="0"/>
          <a:chOff x="0" y="0"/>
          <a:chExt cx="0" cy="0"/>
        </a:xfrm>
      </p:grpSpPr>
      <p:pic>
        <p:nvPicPr>
          <p:cNvPr id="15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51"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52" name="Body Level One…"/>
          <p:cNvSpPr txBox="1">
            <a:spLocks noGrp="1"/>
          </p:cNvSpPr>
          <p:nvPr>
            <p:ph type="body" sz="quarter" idx="1"/>
          </p:nvPr>
        </p:nvSpPr>
        <p:spPr>
          <a:xfrm>
            <a:off x="407987" y="1592262"/>
            <a:ext cx="5616576" cy="66833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153" name="Text Placeholder 4"/>
          <p:cNvSpPr>
            <a:spLocks noGrp="1"/>
          </p:cNvSpPr>
          <p:nvPr>
            <p:ph type="body" sz="quarter" idx="21"/>
          </p:nvPr>
        </p:nvSpPr>
        <p:spPr>
          <a:xfrm>
            <a:off x="6172200" y="1604965"/>
            <a:ext cx="5616601" cy="655635"/>
          </a:xfrm>
          <a:prstGeom prst="rect">
            <a:avLst/>
          </a:prstGeom>
        </p:spPr>
        <p:txBody>
          <a:bodyPr>
            <a:normAutofit/>
          </a:bodyPr>
          <a:lstStyle/>
          <a:p>
            <a:pPr>
              <a:defRPr sz="2400">
                <a:solidFill>
                  <a:schemeClr val="accent2"/>
                </a:solidFill>
              </a:defRPr>
            </a:pPr>
            <a:endParaRPr/>
          </a:p>
        </p:txBody>
      </p:sp>
      <p:sp>
        <p:nvSpPr>
          <p:cNvPr id="154" name="Picture Placeholder 10"/>
          <p:cNvSpPr>
            <a:spLocks noGrp="1"/>
          </p:cNvSpPr>
          <p:nvPr>
            <p:ph type="pic" sz="half" idx="22"/>
          </p:nvPr>
        </p:nvSpPr>
        <p:spPr>
          <a:xfrm>
            <a:off x="407987" y="2420938"/>
            <a:ext cx="5616576" cy="3779838"/>
          </a:xfrm>
          <a:prstGeom prst="rect">
            <a:avLst/>
          </a:prstGeom>
        </p:spPr>
        <p:txBody>
          <a:bodyPr lIns="91439" tIns="45719" rIns="91439" bIns="45719"/>
          <a:lstStyle/>
          <a:p>
            <a:endParaRPr/>
          </a:p>
        </p:txBody>
      </p:sp>
      <p:sp>
        <p:nvSpPr>
          <p:cNvPr id="155"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56" name="Picture Placeholder 7"/>
          <p:cNvSpPr>
            <a:spLocks noGrp="1"/>
          </p:cNvSpPr>
          <p:nvPr>
            <p:ph type="pic" sz="half" idx="23"/>
          </p:nvPr>
        </p:nvSpPr>
        <p:spPr>
          <a:xfrm>
            <a:off x="6172200" y="2420938"/>
            <a:ext cx="5616575" cy="3779838"/>
          </a:xfrm>
          <a:prstGeom prst="rect">
            <a:avLst/>
          </a:prstGeom>
        </p:spPr>
        <p:txBody>
          <a:bodyPr lIns="91439" tIns="45719" rIns="91439" bIns="45719"/>
          <a:lstStyle/>
          <a:p>
            <a:endParaRPr/>
          </a:p>
        </p:txBody>
      </p:sp>
      <p:sp>
        <p:nvSpPr>
          <p:cNvPr id="157"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S. Kostoglou | Discussion on IBS model</a:t>
            </a:r>
          </a:p>
        </p:txBody>
      </p:sp>
      <p:sp>
        <p:nvSpPr>
          <p:cNvPr id="158" name="Date Placeholder 3"/>
          <p:cNvSpPr txBox="1"/>
          <p:nvPr/>
        </p:nvSpPr>
        <p:spPr>
          <a:xfrm>
            <a:off x="2574099" y="6465641"/>
            <a:ext cx="1542290"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gn="r">
              <a:defRPr sz="1000">
                <a:solidFill>
                  <a:srgbClr val="FFFFFF"/>
                </a:solidFill>
              </a:defRPr>
            </a:lvl1pPr>
          </a:lstStyle>
          <a:p>
            <a:r>
              <a:t>02 February 2022</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ubtitle and 3 Pictures">
    <p:bg>
      <p:bgPr>
        <a:solidFill>
          <a:srgbClr val="FFFFFF"/>
        </a:solidFill>
        <a:effectLst/>
      </p:bgPr>
    </p:bg>
    <p:spTree>
      <p:nvGrpSpPr>
        <p:cNvPr id="1" name=""/>
        <p:cNvGrpSpPr/>
        <p:nvPr/>
      </p:nvGrpSpPr>
      <p:grpSpPr>
        <a:xfrm>
          <a:off x="0" y="0"/>
          <a:ext cx="0" cy="0"/>
          <a:chOff x="0" y="0"/>
          <a:chExt cx="0" cy="0"/>
        </a:xfrm>
      </p:grpSpPr>
      <p:pic>
        <p:nvPicPr>
          <p:cNvPr id="165"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66"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67" name="Body Level One…"/>
          <p:cNvSpPr txBox="1">
            <a:spLocks noGrp="1"/>
          </p:cNvSpPr>
          <p:nvPr>
            <p:ph type="body" sz="quarter" idx="1"/>
          </p:nvPr>
        </p:nvSpPr>
        <p:spPr>
          <a:xfrm>
            <a:off x="407987" y="1592262"/>
            <a:ext cx="3708402" cy="668338"/>
          </a:xfrm>
          <a:prstGeom prst="rect">
            <a:avLst/>
          </a:prstGeom>
        </p:spPr>
        <p:txBody>
          <a:bodyPr>
            <a:normAutofit/>
          </a:bodyPr>
          <a:lstStyle>
            <a:lvl1pPr>
              <a:lnSpc>
                <a:spcPct val="100000"/>
              </a:lnSpc>
              <a:spcBef>
                <a:spcPts val="400"/>
              </a:spcBef>
              <a:defRPr>
                <a:solidFill>
                  <a:schemeClr val="accent2"/>
                </a:solidFill>
              </a:defRPr>
            </a:lvl1pPr>
            <a:lvl2pPr marL="0" indent="457200">
              <a:lnSpc>
                <a:spcPct val="100000"/>
              </a:lnSpc>
              <a:spcBef>
                <a:spcPts val="400"/>
              </a:spcBef>
              <a:buSzTx/>
              <a:buNone/>
              <a:defRPr>
                <a:solidFill>
                  <a:schemeClr val="accent2"/>
                </a:solidFill>
              </a:defRPr>
            </a:lvl2pPr>
            <a:lvl3pPr marL="0" indent="914400">
              <a:lnSpc>
                <a:spcPct val="100000"/>
              </a:lnSpc>
              <a:spcBef>
                <a:spcPts val="400"/>
              </a:spcBef>
              <a:buSzTx/>
              <a:buNone/>
              <a:defRPr>
                <a:solidFill>
                  <a:schemeClr val="accent2"/>
                </a:solidFill>
              </a:defRPr>
            </a:lvl3pPr>
            <a:lvl4pPr marL="0" indent="1371600">
              <a:lnSpc>
                <a:spcPct val="100000"/>
              </a:lnSpc>
              <a:spcBef>
                <a:spcPts val="400"/>
              </a:spcBef>
              <a:buSzTx/>
              <a:buNone/>
              <a:defRPr>
                <a:solidFill>
                  <a:schemeClr val="accent2"/>
                </a:solidFill>
              </a:defRPr>
            </a:lvl4pPr>
            <a:lvl5pPr marL="0" indent="1828800">
              <a:lnSpc>
                <a:spcPct val="100000"/>
              </a:lnSpc>
              <a:spcBef>
                <a:spcPts val="400"/>
              </a:spcBef>
              <a:buSzTx/>
              <a:buNone/>
              <a:defRPr>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168" name="Text Placeholder 4"/>
          <p:cNvSpPr>
            <a:spLocks noGrp="1"/>
          </p:cNvSpPr>
          <p:nvPr>
            <p:ph type="body" sz="quarter" idx="21"/>
          </p:nvPr>
        </p:nvSpPr>
        <p:spPr>
          <a:xfrm>
            <a:off x="8075611" y="1604965"/>
            <a:ext cx="3713188" cy="655635"/>
          </a:xfrm>
          <a:prstGeom prst="rect">
            <a:avLst/>
          </a:prstGeom>
        </p:spPr>
        <p:txBody>
          <a:bodyPr>
            <a:normAutofit/>
          </a:bodyPr>
          <a:lstStyle/>
          <a:p>
            <a:pPr>
              <a:spcBef>
                <a:spcPts val="400"/>
              </a:spcBef>
              <a:defRPr sz="2400">
                <a:solidFill>
                  <a:schemeClr val="accent2"/>
                </a:solidFill>
              </a:defRPr>
            </a:pPr>
            <a:endParaRPr/>
          </a:p>
        </p:txBody>
      </p:sp>
      <p:sp>
        <p:nvSpPr>
          <p:cNvPr id="169" name="Picture Placeholder 10"/>
          <p:cNvSpPr>
            <a:spLocks noGrp="1"/>
          </p:cNvSpPr>
          <p:nvPr>
            <p:ph type="pic" sz="quarter" idx="22"/>
          </p:nvPr>
        </p:nvSpPr>
        <p:spPr>
          <a:xfrm>
            <a:off x="407989" y="2420938"/>
            <a:ext cx="3708401" cy="3779838"/>
          </a:xfrm>
          <a:prstGeom prst="rect">
            <a:avLst/>
          </a:prstGeom>
        </p:spPr>
        <p:txBody>
          <a:bodyPr lIns="91439" tIns="45719" rIns="91439" bIns="45719"/>
          <a:lstStyle/>
          <a:p>
            <a:endParaRPr/>
          </a:p>
        </p:txBody>
      </p:sp>
      <p:sp>
        <p:nvSpPr>
          <p:cNvPr id="170" name="Picture Placeholder 12"/>
          <p:cNvSpPr>
            <a:spLocks noGrp="1"/>
          </p:cNvSpPr>
          <p:nvPr>
            <p:ph type="pic" sz="quarter" idx="23"/>
          </p:nvPr>
        </p:nvSpPr>
        <p:spPr>
          <a:xfrm>
            <a:off x="8075613" y="2416175"/>
            <a:ext cx="3713188" cy="3779838"/>
          </a:xfrm>
          <a:prstGeom prst="rect">
            <a:avLst/>
          </a:prstGeom>
        </p:spPr>
        <p:txBody>
          <a:bodyPr lIns="91439" tIns="45719" rIns="91439" bIns="45719"/>
          <a:lstStyle/>
          <a:p>
            <a:endParaRPr/>
          </a:p>
        </p:txBody>
      </p:sp>
      <p:sp>
        <p:nvSpPr>
          <p:cNvPr id="171" name="Text Placeholder 2"/>
          <p:cNvSpPr>
            <a:spLocks noGrp="1"/>
          </p:cNvSpPr>
          <p:nvPr>
            <p:ph type="body" sz="quarter" idx="24"/>
          </p:nvPr>
        </p:nvSpPr>
        <p:spPr>
          <a:xfrm>
            <a:off x="4253846" y="1601226"/>
            <a:ext cx="3708402" cy="668338"/>
          </a:xfrm>
          <a:prstGeom prst="rect">
            <a:avLst/>
          </a:prstGeom>
        </p:spPr>
        <p:txBody>
          <a:bodyPr>
            <a:normAutofit/>
          </a:bodyPr>
          <a:lstStyle/>
          <a:p>
            <a:pPr>
              <a:spcBef>
                <a:spcPts val="400"/>
              </a:spcBef>
              <a:defRPr>
                <a:solidFill>
                  <a:schemeClr val="accent2"/>
                </a:solidFill>
              </a:defRPr>
            </a:pPr>
            <a:endParaRPr/>
          </a:p>
        </p:txBody>
      </p:sp>
      <p:sp>
        <p:nvSpPr>
          <p:cNvPr id="172" name="Picture Placeholder 10"/>
          <p:cNvSpPr>
            <a:spLocks noGrp="1"/>
          </p:cNvSpPr>
          <p:nvPr>
            <p:ph type="pic" sz="quarter" idx="25"/>
          </p:nvPr>
        </p:nvSpPr>
        <p:spPr>
          <a:xfrm>
            <a:off x="4253848" y="2429902"/>
            <a:ext cx="3708401" cy="3779838"/>
          </a:xfrm>
          <a:prstGeom prst="rect">
            <a:avLst/>
          </a:prstGeom>
        </p:spPr>
        <p:txBody>
          <a:bodyPr lIns="91439" tIns="45719" rIns="91439" bIns="45719"/>
          <a:lstStyle/>
          <a:p>
            <a:endParaRPr/>
          </a:p>
        </p:txBody>
      </p:sp>
      <p:sp>
        <p:nvSpPr>
          <p:cNvPr id="17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74"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S. Kostoglou | Discussion on IBS model</a:t>
            </a:r>
          </a:p>
        </p:txBody>
      </p:sp>
      <p:sp>
        <p:nvSpPr>
          <p:cNvPr id="175" name="Date Placeholder 3"/>
          <p:cNvSpPr txBox="1"/>
          <p:nvPr/>
        </p:nvSpPr>
        <p:spPr>
          <a:xfrm>
            <a:off x="2574099" y="6465641"/>
            <a:ext cx="1542290"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gn="r">
              <a:defRPr sz="1000">
                <a:solidFill>
                  <a:srgbClr val="FFFFFF"/>
                </a:solidFill>
              </a:defRPr>
            </a:lvl1pPr>
          </a:lstStyle>
          <a:p>
            <a:r>
              <a:t>02 February 2022</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ext and 3 Pictures with boxes">
    <p:bg>
      <p:bgPr>
        <a:solidFill>
          <a:srgbClr val="FFFFFF"/>
        </a:solidFill>
        <a:effectLst/>
      </p:bgPr>
    </p:bg>
    <p:spTree>
      <p:nvGrpSpPr>
        <p:cNvPr id="1" name=""/>
        <p:cNvGrpSpPr/>
        <p:nvPr/>
      </p:nvGrpSpPr>
      <p:grpSpPr>
        <a:xfrm>
          <a:off x="0" y="0"/>
          <a:ext cx="0" cy="0"/>
          <a:chOff x="0" y="0"/>
          <a:chExt cx="0" cy="0"/>
        </a:xfrm>
      </p:grpSpPr>
      <p:pic>
        <p:nvPicPr>
          <p:cNvPr id="182"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183"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184" name="Body Level One…"/>
          <p:cNvSpPr txBox="1">
            <a:spLocks noGrp="1"/>
          </p:cNvSpPr>
          <p:nvPr>
            <p:ph type="body" sz="quarter" idx="1"/>
          </p:nvPr>
        </p:nvSpPr>
        <p:spPr>
          <a:xfrm>
            <a:off x="4116385" y="1601375"/>
            <a:ext cx="3960002" cy="1131216"/>
          </a:xfrm>
          <a:prstGeom prst="rect">
            <a:avLst/>
          </a:prstGeom>
          <a:solidFill>
            <a:schemeClr val="accent1"/>
          </a:solidFill>
        </p:spPr>
        <p:txBody>
          <a:bodyPr lIns="36000" tIns="36000" rIns="36000" bIns="36000" anchor="ctr">
            <a:normAutofit/>
          </a:bodyPr>
          <a:lstStyle>
            <a:lvl1pPr algn="ctr">
              <a:spcBef>
                <a:spcPts val="0"/>
              </a:spcBef>
              <a:defRPr b="0">
                <a:solidFill>
                  <a:srgbClr val="FFFFFF"/>
                </a:solidFill>
              </a:defRPr>
            </a:lvl1pPr>
            <a:lvl2pPr marL="0" indent="457200" algn="ctr">
              <a:spcBef>
                <a:spcPts val="0"/>
              </a:spcBef>
              <a:buSzTx/>
              <a:buNone/>
              <a:defRPr b="0">
                <a:solidFill>
                  <a:srgbClr val="FFFFFF"/>
                </a:solidFill>
              </a:defRPr>
            </a:lvl2pPr>
            <a:lvl3pPr marL="0" indent="914400" algn="ctr">
              <a:spcBef>
                <a:spcPts val="0"/>
              </a:spcBef>
              <a:buSzTx/>
              <a:buNone/>
              <a:defRPr b="0">
                <a:solidFill>
                  <a:srgbClr val="FFFFFF"/>
                </a:solidFill>
              </a:defRPr>
            </a:lvl3pPr>
            <a:lvl4pPr marL="0" indent="1371600" algn="ctr">
              <a:spcBef>
                <a:spcPts val="0"/>
              </a:spcBef>
              <a:buSzTx/>
              <a:buNone/>
              <a:defRPr b="0">
                <a:solidFill>
                  <a:srgbClr val="FFFFFF"/>
                </a:solidFill>
              </a:defRPr>
            </a:lvl4pPr>
            <a:lvl5pPr marL="0" indent="1828800" algn="ctr">
              <a:spcBef>
                <a:spcPts val="0"/>
              </a:spcBef>
              <a:buSzTx/>
              <a:buNone/>
              <a:defRPr b="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85" name="Picture Placeholder 10"/>
          <p:cNvSpPr>
            <a:spLocks noGrp="1"/>
          </p:cNvSpPr>
          <p:nvPr>
            <p:ph type="pic" sz="quarter" idx="21"/>
          </p:nvPr>
        </p:nvSpPr>
        <p:spPr>
          <a:xfrm>
            <a:off x="4116385" y="2732441"/>
            <a:ext cx="3959226" cy="3477298"/>
          </a:xfrm>
          <a:prstGeom prst="rect">
            <a:avLst/>
          </a:prstGeom>
        </p:spPr>
        <p:txBody>
          <a:bodyPr lIns="91439" tIns="45719" rIns="91439" bIns="45719"/>
          <a:lstStyle/>
          <a:p>
            <a:endParaRPr/>
          </a:p>
        </p:txBody>
      </p:sp>
      <p:sp>
        <p:nvSpPr>
          <p:cNvPr id="186"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187" name="Text Placeholder 2"/>
          <p:cNvSpPr>
            <a:spLocks noGrp="1"/>
          </p:cNvSpPr>
          <p:nvPr>
            <p:ph type="body" sz="quarter" idx="22"/>
          </p:nvPr>
        </p:nvSpPr>
        <p:spPr>
          <a:xfrm>
            <a:off x="3274" y="5078524"/>
            <a:ext cx="3960002" cy="1131215"/>
          </a:xfrm>
          <a:prstGeom prst="rect">
            <a:avLst/>
          </a:prstGeom>
          <a:solidFill>
            <a:schemeClr val="accent1"/>
          </a:solidFill>
        </p:spPr>
        <p:txBody>
          <a:bodyPr lIns="36000" tIns="36000" rIns="36000" bIns="36000" anchor="ctr">
            <a:normAutofit/>
          </a:bodyPr>
          <a:lstStyle/>
          <a:p>
            <a:pPr algn="ctr">
              <a:spcBef>
                <a:spcPts val="0"/>
              </a:spcBef>
              <a:defRPr b="0">
                <a:solidFill>
                  <a:srgbClr val="FFFFFF"/>
                </a:solidFill>
              </a:defRPr>
            </a:pPr>
            <a:endParaRPr/>
          </a:p>
        </p:txBody>
      </p:sp>
      <p:sp>
        <p:nvSpPr>
          <p:cNvPr id="188" name="Picture Placeholder 10"/>
          <p:cNvSpPr>
            <a:spLocks noGrp="1"/>
          </p:cNvSpPr>
          <p:nvPr>
            <p:ph type="pic" sz="quarter" idx="23"/>
          </p:nvPr>
        </p:nvSpPr>
        <p:spPr>
          <a:xfrm>
            <a:off x="4049" y="1601375"/>
            <a:ext cx="3959226" cy="3477299"/>
          </a:xfrm>
          <a:prstGeom prst="rect">
            <a:avLst/>
          </a:prstGeom>
        </p:spPr>
        <p:txBody>
          <a:bodyPr lIns="91439" tIns="45719" rIns="91439" bIns="45719"/>
          <a:lstStyle/>
          <a:p>
            <a:endParaRPr/>
          </a:p>
        </p:txBody>
      </p:sp>
      <p:sp>
        <p:nvSpPr>
          <p:cNvPr id="189" name="Text Placeholder 2"/>
          <p:cNvSpPr>
            <a:spLocks noGrp="1"/>
          </p:cNvSpPr>
          <p:nvPr>
            <p:ph type="body" sz="quarter" idx="24"/>
          </p:nvPr>
        </p:nvSpPr>
        <p:spPr>
          <a:xfrm>
            <a:off x="8232388" y="5078524"/>
            <a:ext cx="3960001" cy="1131215"/>
          </a:xfrm>
          <a:prstGeom prst="rect">
            <a:avLst/>
          </a:prstGeom>
          <a:solidFill>
            <a:schemeClr val="accent1"/>
          </a:solidFill>
        </p:spPr>
        <p:txBody>
          <a:bodyPr lIns="36000" tIns="36000" rIns="36000" bIns="36000" anchor="ctr">
            <a:normAutofit/>
          </a:bodyPr>
          <a:lstStyle/>
          <a:p>
            <a:pPr algn="ctr">
              <a:spcBef>
                <a:spcPts val="0"/>
              </a:spcBef>
              <a:defRPr b="0">
                <a:solidFill>
                  <a:srgbClr val="FFFFFF"/>
                </a:solidFill>
              </a:defRPr>
            </a:pPr>
            <a:endParaRPr/>
          </a:p>
        </p:txBody>
      </p:sp>
      <p:sp>
        <p:nvSpPr>
          <p:cNvPr id="190" name="Picture Placeholder 10"/>
          <p:cNvSpPr>
            <a:spLocks noGrp="1"/>
          </p:cNvSpPr>
          <p:nvPr>
            <p:ph type="pic" sz="quarter" idx="25"/>
          </p:nvPr>
        </p:nvSpPr>
        <p:spPr>
          <a:xfrm>
            <a:off x="8232388" y="1601375"/>
            <a:ext cx="3959226" cy="3477299"/>
          </a:xfrm>
          <a:prstGeom prst="rect">
            <a:avLst/>
          </a:prstGeom>
        </p:spPr>
        <p:txBody>
          <a:bodyPr lIns="91439" tIns="45719" rIns="91439" bIns="45719"/>
          <a:lstStyle/>
          <a:p>
            <a:endParaRPr/>
          </a:p>
        </p:txBody>
      </p:sp>
      <p:sp>
        <p:nvSpPr>
          <p:cNvPr id="191"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S. Kostoglou | Discussion on IBS model</a:t>
            </a:r>
          </a:p>
        </p:txBody>
      </p:sp>
      <p:sp>
        <p:nvSpPr>
          <p:cNvPr id="192" name="Date Placeholder 3"/>
          <p:cNvSpPr txBox="1"/>
          <p:nvPr/>
        </p:nvSpPr>
        <p:spPr>
          <a:xfrm>
            <a:off x="2574099" y="6465641"/>
            <a:ext cx="1542290"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gn="r">
              <a:defRPr sz="1000">
                <a:solidFill>
                  <a:srgbClr val="FFFFFF"/>
                </a:solidFill>
              </a:defRPr>
            </a:lvl1pPr>
          </a:lstStyle>
          <a:p>
            <a:r>
              <a:t>02 February 2022</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Picture Horizontal and texts">
    <p:bg>
      <p:bgPr>
        <a:solidFill>
          <a:srgbClr val="FFFFFF"/>
        </a:solidFill>
        <a:effectLst/>
      </p:bgPr>
    </p:bg>
    <p:spTree>
      <p:nvGrpSpPr>
        <p:cNvPr id="1" name=""/>
        <p:cNvGrpSpPr/>
        <p:nvPr/>
      </p:nvGrpSpPr>
      <p:grpSpPr>
        <a:xfrm>
          <a:off x="0" y="0"/>
          <a:ext cx="0" cy="0"/>
          <a:chOff x="0" y="0"/>
          <a:chExt cx="0" cy="0"/>
        </a:xfrm>
      </p:grpSpPr>
      <p:pic>
        <p:nvPicPr>
          <p:cNvPr id="199"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00"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201" name="Picture Placeholder 10"/>
          <p:cNvSpPr>
            <a:spLocks noGrp="1"/>
          </p:cNvSpPr>
          <p:nvPr>
            <p:ph type="pic" sz="half" idx="21"/>
          </p:nvPr>
        </p:nvSpPr>
        <p:spPr>
          <a:xfrm>
            <a:off x="412776" y="1592262"/>
            <a:ext cx="11376025" cy="2563907"/>
          </a:xfrm>
          <a:prstGeom prst="rect">
            <a:avLst/>
          </a:prstGeom>
        </p:spPr>
        <p:txBody>
          <a:bodyPr lIns="91439" tIns="45719" rIns="91439" bIns="45719"/>
          <a:lstStyle/>
          <a:p>
            <a:endParaRPr/>
          </a:p>
        </p:txBody>
      </p:sp>
      <p:sp>
        <p:nvSpPr>
          <p:cNvPr id="202" name="Body Level One…"/>
          <p:cNvSpPr txBox="1">
            <a:spLocks noGrp="1"/>
          </p:cNvSpPr>
          <p:nvPr>
            <p:ph type="body" sz="quarter" idx="1"/>
          </p:nvPr>
        </p:nvSpPr>
        <p:spPr>
          <a:xfrm>
            <a:off x="407989" y="4294187"/>
            <a:ext cx="3708401" cy="1906588"/>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203" name="Text Placeholder 5"/>
          <p:cNvSpPr>
            <a:spLocks noGrp="1"/>
          </p:cNvSpPr>
          <p:nvPr>
            <p:ph type="body" sz="quarter" idx="22"/>
          </p:nvPr>
        </p:nvSpPr>
        <p:spPr>
          <a:xfrm>
            <a:off x="4267201" y="4294187"/>
            <a:ext cx="3665538" cy="1906587"/>
          </a:xfrm>
          <a:prstGeom prst="rect">
            <a:avLst/>
          </a:prstGeom>
        </p:spPr>
        <p:txBody>
          <a:bodyPr>
            <a:normAutofit/>
          </a:bodyPr>
          <a:lstStyle/>
          <a:p>
            <a:endParaRPr/>
          </a:p>
        </p:txBody>
      </p:sp>
      <p:sp>
        <p:nvSpPr>
          <p:cNvPr id="204"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205" name="Text Placeholder 5"/>
          <p:cNvSpPr>
            <a:spLocks noGrp="1"/>
          </p:cNvSpPr>
          <p:nvPr>
            <p:ph type="body" sz="quarter" idx="23"/>
          </p:nvPr>
        </p:nvSpPr>
        <p:spPr>
          <a:xfrm>
            <a:off x="8085667" y="4294187"/>
            <a:ext cx="3703133" cy="1906587"/>
          </a:xfrm>
          <a:prstGeom prst="rect">
            <a:avLst/>
          </a:prstGeom>
        </p:spPr>
        <p:txBody>
          <a:bodyPr>
            <a:normAutofit/>
          </a:bodyPr>
          <a:lstStyle/>
          <a:p>
            <a:endParaRPr/>
          </a:p>
        </p:txBody>
      </p:sp>
      <p:sp>
        <p:nvSpPr>
          <p:cNvPr id="206"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S. Kostoglou | Discussion on IBS model</a:t>
            </a:r>
          </a:p>
        </p:txBody>
      </p:sp>
      <p:sp>
        <p:nvSpPr>
          <p:cNvPr id="207" name="Date Placeholder 3"/>
          <p:cNvSpPr txBox="1"/>
          <p:nvPr/>
        </p:nvSpPr>
        <p:spPr>
          <a:xfrm>
            <a:off x="2574099" y="6465641"/>
            <a:ext cx="1542290"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gn="r">
              <a:defRPr sz="1000">
                <a:solidFill>
                  <a:srgbClr val="FFFFFF"/>
                </a:solidFill>
              </a:defRPr>
            </a:lvl1pPr>
          </a:lstStyle>
          <a:p>
            <a:r>
              <a:t>02 February 2022</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Picture Horizontal and text in boxes">
    <p:bg>
      <p:bgPr>
        <a:solidFill>
          <a:srgbClr val="FFFFFF"/>
        </a:solidFill>
        <a:effectLst/>
      </p:bgPr>
    </p:bg>
    <p:spTree>
      <p:nvGrpSpPr>
        <p:cNvPr id="1" name=""/>
        <p:cNvGrpSpPr/>
        <p:nvPr/>
      </p:nvGrpSpPr>
      <p:grpSpPr>
        <a:xfrm>
          <a:off x="0" y="0"/>
          <a:ext cx="0" cy="0"/>
          <a:chOff x="0" y="0"/>
          <a:chExt cx="0" cy="0"/>
        </a:xfrm>
      </p:grpSpPr>
      <p:pic>
        <p:nvPicPr>
          <p:cNvPr id="214"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15"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216" name="Picture Placeholder 10"/>
          <p:cNvSpPr>
            <a:spLocks noGrp="1"/>
          </p:cNvSpPr>
          <p:nvPr>
            <p:ph type="pic" idx="21"/>
          </p:nvPr>
        </p:nvSpPr>
        <p:spPr>
          <a:xfrm>
            <a:off x="0" y="1592262"/>
            <a:ext cx="12192000" cy="2945871"/>
          </a:xfrm>
          <a:prstGeom prst="rect">
            <a:avLst/>
          </a:prstGeom>
        </p:spPr>
        <p:txBody>
          <a:bodyPr lIns="91439" tIns="45719" rIns="91439" bIns="45719"/>
          <a:lstStyle/>
          <a:p>
            <a:endParaRPr/>
          </a:p>
        </p:txBody>
      </p:sp>
      <p:sp>
        <p:nvSpPr>
          <p:cNvPr id="217" name="Body Level One…"/>
          <p:cNvSpPr txBox="1">
            <a:spLocks noGrp="1"/>
          </p:cNvSpPr>
          <p:nvPr>
            <p:ph type="body" sz="quarter" idx="1"/>
          </p:nvPr>
        </p:nvSpPr>
        <p:spPr>
          <a:xfrm>
            <a:off x="407989" y="4294187"/>
            <a:ext cx="3708401" cy="1906588"/>
          </a:xfrm>
          <a:prstGeom prst="rect">
            <a:avLst/>
          </a:prstGeom>
          <a:solidFill>
            <a:schemeClr val="accent1"/>
          </a:solidFill>
        </p:spPr>
        <p:txBody>
          <a:bodyPr>
            <a:normAutofit/>
          </a:bodyPr>
          <a:lstStyle>
            <a:lvl1pPr algn="ctr">
              <a:defRPr>
                <a:solidFill>
                  <a:srgbClr val="F8F8F8"/>
                </a:solidFill>
              </a:defRPr>
            </a:lvl1pPr>
            <a:lvl2pPr algn="ctr">
              <a:defRPr>
                <a:solidFill>
                  <a:srgbClr val="F8F8F8"/>
                </a:solidFill>
              </a:defRPr>
            </a:lvl2pPr>
            <a:lvl3pPr algn="ctr">
              <a:defRPr>
                <a:solidFill>
                  <a:srgbClr val="F8F8F8"/>
                </a:solidFill>
              </a:defRPr>
            </a:lvl3pPr>
            <a:lvl4pPr algn="ctr">
              <a:defRPr>
                <a:solidFill>
                  <a:srgbClr val="F8F8F8"/>
                </a:solidFill>
              </a:defRPr>
            </a:lvl4pPr>
            <a:lvl5pPr algn="ctr">
              <a:defRPr>
                <a:solidFill>
                  <a:srgbClr val="F8F8F8"/>
                </a:solidFill>
              </a:defRPr>
            </a:lvl5pPr>
          </a:lstStyle>
          <a:p>
            <a:r>
              <a:t>Body Level One</a:t>
            </a:r>
          </a:p>
          <a:p>
            <a:pPr lvl="1"/>
            <a:r>
              <a:t>Body Level Two</a:t>
            </a:r>
          </a:p>
          <a:p>
            <a:pPr lvl="2"/>
            <a:r>
              <a:t>Body Level Three</a:t>
            </a:r>
          </a:p>
          <a:p>
            <a:pPr lvl="3"/>
            <a:r>
              <a:t>Body Level Four</a:t>
            </a:r>
          </a:p>
          <a:p>
            <a:pPr lvl="4"/>
            <a:r>
              <a:t>Body Level Five</a:t>
            </a:r>
          </a:p>
        </p:txBody>
      </p:sp>
      <p:sp>
        <p:nvSpPr>
          <p:cNvPr id="218" name="Text Placeholder 5"/>
          <p:cNvSpPr>
            <a:spLocks noGrp="1"/>
          </p:cNvSpPr>
          <p:nvPr>
            <p:ph type="body" sz="quarter" idx="22"/>
          </p:nvPr>
        </p:nvSpPr>
        <p:spPr>
          <a:xfrm>
            <a:off x="4267201" y="4294187"/>
            <a:ext cx="3665538" cy="1906587"/>
          </a:xfrm>
          <a:prstGeom prst="rect">
            <a:avLst/>
          </a:prstGeom>
          <a:solidFill>
            <a:schemeClr val="accent1"/>
          </a:solidFill>
        </p:spPr>
        <p:txBody>
          <a:bodyPr>
            <a:normAutofit/>
          </a:bodyPr>
          <a:lstStyle/>
          <a:p>
            <a:pPr algn="ctr">
              <a:defRPr>
                <a:solidFill>
                  <a:srgbClr val="F8F8F8"/>
                </a:solidFill>
              </a:defRPr>
            </a:pPr>
            <a:endParaRPr/>
          </a:p>
        </p:txBody>
      </p:sp>
      <p:sp>
        <p:nvSpPr>
          <p:cNvPr id="219"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220" name="Text Placeholder 5"/>
          <p:cNvSpPr>
            <a:spLocks noGrp="1"/>
          </p:cNvSpPr>
          <p:nvPr>
            <p:ph type="body" sz="quarter" idx="23"/>
          </p:nvPr>
        </p:nvSpPr>
        <p:spPr>
          <a:xfrm>
            <a:off x="8085667" y="4294187"/>
            <a:ext cx="3703133" cy="1906587"/>
          </a:xfrm>
          <a:prstGeom prst="rect">
            <a:avLst/>
          </a:prstGeom>
          <a:solidFill>
            <a:schemeClr val="accent1"/>
          </a:solidFill>
        </p:spPr>
        <p:txBody>
          <a:bodyPr>
            <a:normAutofit/>
          </a:bodyPr>
          <a:lstStyle/>
          <a:p>
            <a:pPr algn="ctr">
              <a:defRPr>
                <a:solidFill>
                  <a:srgbClr val="F8F8F8"/>
                </a:solidFill>
              </a:defRPr>
            </a:pPr>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hapter Header">
    <p:bg>
      <p:bgPr>
        <a:solidFill>
          <a:srgbClr val="FFFFFF"/>
        </a:solidFill>
        <a:effectLst/>
      </p:bgPr>
    </p:bg>
    <p:spTree>
      <p:nvGrpSpPr>
        <p:cNvPr id="1" name=""/>
        <p:cNvGrpSpPr/>
        <p:nvPr/>
      </p:nvGrpSpPr>
      <p:grpSpPr>
        <a:xfrm>
          <a:off x="0" y="0"/>
          <a:ext cx="0" cy="0"/>
          <a:chOff x="0" y="0"/>
          <a:chExt cx="0" cy="0"/>
        </a:xfrm>
      </p:grpSpPr>
      <p:pic>
        <p:nvPicPr>
          <p:cNvPr id="227"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28" name="Title Text"/>
          <p:cNvSpPr txBox="1">
            <a:spLocks noGrp="1"/>
          </p:cNvSpPr>
          <p:nvPr>
            <p:ph type="title"/>
          </p:nvPr>
        </p:nvSpPr>
        <p:spPr>
          <a:xfrm>
            <a:off x="407987" y="1709738"/>
            <a:ext cx="11376026" cy="2852737"/>
          </a:xfrm>
          <a:prstGeom prst="rect">
            <a:avLst/>
          </a:prstGeom>
        </p:spPr>
        <p:txBody>
          <a:bodyPr anchor="b">
            <a:normAutofit/>
          </a:bodyPr>
          <a:lstStyle>
            <a:lvl1pPr>
              <a:defRPr sz="5000"/>
            </a:lvl1pPr>
          </a:lstStyle>
          <a:p>
            <a:r>
              <a:t>Title Text</a:t>
            </a:r>
          </a:p>
        </p:txBody>
      </p:sp>
      <p:sp>
        <p:nvSpPr>
          <p:cNvPr id="229" name="Body Level One…"/>
          <p:cNvSpPr txBox="1">
            <a:spLocks noGrp="1"/>
          </p:cNvSpPr>
          <p:nvPr>
            <p:ph type="body" sz="half" idx="1"/>
          </p:nvPr>
        </p:nvSpPr>
        <p:spPr>
          <a:xfrm>
            <a:off x="407987" y="4589462"/>
            <a:ext cx="11376026" cy="150018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230"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Title Only  ">
    <p:bg>
      <p:bgPr>
        <a:solidFill>
          <a:srgbClr val="FFFFFF"/>
        </a:solidFill>
        <a:effectLst/>
      </p:bgPr>
    </p:bg>
    <p:spTree>
      <p:nvGrpSpPr>
        <p:cNvPr id="1" name=""/>
        <p:cNvGrpSpPr/>
        <p:nvPr/>
      </p:nvGrpSpPr>
      <p:grpSpPr>
        <a:xfrm>
          <a:off x="0" y="0"/>
          <a:ext cx="0" cy="0"/>
          <a:chOff x="0" y="0"/>
          <a:chExt cx="0" cy="0"/>
        </a:xfrm>
      </p:grpSpPr>
      <p:pic>
        <p:nvPicPr>
          <p:cNvPr id="237"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38"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239"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Slide  ">
    <p:bg>
      <p:bgPr>
        <a:solidFill>
          <a:srgbClr val="FFFFFF"/>
        </a:solidFill>
        <a:effectLst/>
      </p:bgPr>
    </p:bg>
    <p:spTree>
      <p:nvGrpSpPr>
        <p:cNvPr id="1" name=""/>
        <p:cNvGrpSpPr/>
        <p:nvPr/>
      </p:nvGrpSpPr>
      <p:grpSpPr>
        <a:xfrm>
          <a:off x="0" y="0"/>
          <a:ext cx="0" cy="0"/>
          <a:chOff x="0" y="0"/>
          <a:chExt cx="0" cy="0"/>
        </a:xfrm>
      </p:grpSpPr>
      <p:pic>
        <p:nvPicPr>
          <p:cNvPr id="19"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0" name="Title Text"/>
          <p:cNvSpPr txBox="1">
            <a:spLocks noGrp="1"/>
          </p:cNvSpPr>
          <p:nvPr>
            <p:ph type="title"/>
          </p:nvPr>
        </p:nvSpPr>
        <p:spPr>
          <a:xfrm>
            <a:off x="1524000" y="1046162"/>
            <a:ext cx="9144000" cy="2387601"/>
          </a:xfrm>
          <a:prstGeom prst="rect">
            <a:avLst/>
          </a:prstGeom>
        </p:spPr>
        <p:txBody>
          <a:bodyPr anchor="b">
            <a:normAutofit/>
          </a:bodyPr>
          <a:lstStyle>
            <a:lvl1pPr algn="ctr">
              <a:defRPr sz="6000"/>
            </a:lvl1pPr>
          </a:lstStyle>
          <a:p>
            <a:r>
              <a:t>Title Text</a:t>
            </a:r>
          </a:p>
        </p:txBody>
      </p:sp>
      <p:sp>
        <p:nvSpPr>
          <p:cNvPr id="21" name="Body Level One…"/>
          <p:cNvSpPr txBox="1">
            <a:spLocks noGrp="1"/>
          </p:cNvSpPr>
          <p:nvPr>
            <p:ph type="body" sz="quarter" idx="1"/>
          </p:nvPr>
        </p:nvSpPr>
        <p:spPr>
          <a:xfrm>
            <a:off x="1524000" y="3602037"/>
            <a:ext cx="9144000" cy="1655763"/>
          </a:xfrm>
          <a:prstGeom prst="rect">
            <a:avLst/>
          </a:prstGeom>
        </p:spPr>
        <p:txBody>
          <a:bodyPr>
            <a:normAutofit/>
          </a:bodyPr>
          <a:lstStyle>
            <a:lvl1pPr algn="ctr">
              <a:defRPr sz="2400"/>
            </a:lvl1pPr>
            <a:lvl2pPr marL="0" indent="457200" algn="ctr">
              <a:buSzTx/>
              <a:buNone/>
              <a:defRPr sz="2400"/>
            </a:lvl2pPr>
            <a:lvl3pPr marL="0" indent="914400" algn="ctr">
              <a:buSzTx/>
              <a:buNone/>
              <a:defRPr sz="2400"/>
            </a:lvl3pPr>
            <a:lvl4pPr marL="0" indent="1371600" algn="ctr">
              <a:buSzTx/>
              <a:buNone/>
              <a:defRPr sz="2400"/>
            </a:lvl4pPr>
            <a:lvl5pPr marL="0" indent="1828800" algn="ctr">
              <a:buSzTx/>
              <a:buNone/>
              <a:defRPr sz="2400"/>
            </a:lvl5p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1_Blank">
    <p:bg>
      <p:bgPr>
        <a:solidFill>
          <a:srgbClr val="FFFFFF"/>
        </a:solidFill>
        <a:effectLst/>
      </p:bgPr>
    </p:bg>
    <p:spTree>
      <p:nvGrpSpPr>
        <p:cNvPr id="1" name=""/>
        <p:cNvGrpSpPr/>
        <p:nvPr/>
      </p:nvGrpSpPr>
      <p:grpSpPr>
        <a:xfrm>
          <a:off x="0" y="0"/>
          <a:ext cx="0" cy="0"/>
          <a:chOff x="0" y="0"/>
          <a:chExt cx="0" cy="0"/>
        </a:xfrm>
      </p:grpSpPr>
      <p:pic>
        <p:nvPicPr>
          <p:cNvPr id="246"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247"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Last slide">
    <p:bg>
      <p:bgPr>
        <a:solidFill>
          <a:srgbClr val="FFFFFF"/>
        </a:solidFill>
        <a:effectLst/>
      </p:bgPr>
    </p:bg>
    <p:spTree>
      <p:nvGrpSpPr>
        <p:cNvPr id="1" name=""/>
        <p:cNvGrpSpPr/>
        <p:nvPr/>
      </p:nvGrpSpPr>
      <p:grpSpPr>
        <a:xfrm>
          <a:off x="0" y="0"/>
          <a:ext cx="0" cy="0"/>
          <a:chOff x="0" y="0"/>
          <a:chExt cx="0" cy="0"/>
        </a:xfrm>
      </p:grpSpPr>
      <p:sp>
        <p:nvSpPr>
          <p:cNvPr id="254" name="TextBox 3"/>
          <p:cNvSpPr txBox="1"/>
          <p:nvPr/>
        </p:nvSpPr>
        <p:spPr>
          <a:xfrm>
            <a:off x="453707" y="6196405"/>
            <a:ext cx="11284586" cy="3506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home.cern</a:t>
            </a:r>
          </a:p>
        </p:txBody>
      </p:sp>
      <p:pic>
        <p:nvPicPr>
          <p:cNvPr id="255" name="Picture 4" descr="Picture 4"/>
          <p:cNvPicPr>
            <a:picLocks noChangeAspect="1"/>
          </p:cNvPicPr>
          <p:nvPr/>
        </p:nvPicPr>
        <p:blipFill>
          <a:blip r:embed="rId2"/>
          <a:stretch>
            <a:fillRect/>
          </a:stretch>
        </p:blipFill>
        <p:spPr>
          <a:xfrm>
            <a:off x="5231903" y="2244863"/>
            <a:ext cx="1728193" cy="1728193"/>
          </a:xfrm>
          <a:prstGeom prst="rect">
            <a:avLst/>
          </a:prstGeom>
          <a:ln w="12700">
            <a:miter lim="400000"/>
          </a:ln>
        </p:spPr>
      </p:pic>
      <p:sp>
        <p:nvSpPr>
          <p:cNvPr id="25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Slide with logo">
    <p:spTree>
      <p:nvGrpSpPr>
        <p:cNvPr id="1" name=""/>
        <p:cNvGrpSpPr/>
        <p:nvPr/>
      </p:nvGrpSpPr>
      <p:grpSpPr>
        <a:xfrm>
          <a:off x="0" y="0"/>
          <a:ext cx="0" cy="0"/>
          <a:chOff x="0" y="0"/>
          <a:chExt cx="0" cy="0"/>
        </a:xfrm>
      </p:grpSpPr>
      <p:pic>
        <p:nvPicPr>
          <p:cNvPr id="29" name="Image 2" descr="Image 2"/>
          <p:cNvPicPr>
            <a:picLocks noChangeAspect="1"/>
          </p:cNvPicPr>
          <p:nvPr/>
        </p:nvPicPr>
        <p:blipFill>
          <a:blip r:embed="rId2"/>
          <a:stretch>
            <a:fillRect/>
          </a:stretch>
        </p:blipFill>
        <p:spPr>
          <a:xfrm>
            <a:off x="5106130" y="710117"/>
            <a:ext cx="1990425" cy="1970421"/>
          </a:xfrm>
          <a:prstGeom prst="rect">
            <a:avLst/>
          </a:prstGeom>
          <a:ln w="12700">
            <a:miter lim="400000"/>
          </a:ln>
        </p:spPr>
      </p:pic>
      <p:sp>
        <p:nvSpPr>
          <p:cNvPr id="30" name="Click to edit Master title style"/>
          <p:cNvSpPr txBox="1">
            <a:spLocks noGrp="1"/>
          </p:cNvSpPr>
          <p:nvPr>
            <p:ph type="title" hasCustomPrompt="1"/>
          </p:nvPr>
        </p:nvSpPr>
        <p:spPr>
          <a:xfrm>
            <a:off x="407987" y="3429000"/>
            <a:ext cx="11376026" cy="2153266"/>
          </a:xfrm>
          <a:prstGeom prst="rect">
            <a:avLst/>
          </a:prstGeom>
        </p:spPr>
        <p:txBody>
          <a:bodyPr>
            <a:normAutofit/>
          </a:bodyPr>
          <a:lstStyle>
            <a:lvl1pPr>
              <a:defRPr sz="5000">
                <a:solidFill>
                  <a:srgbClr val="FFFFFF"/>
                </a:solidFill>
              </a:defRPr>
            </a:lvl1pPr>
          </a:lstStyle>
          <a:p>
            <a:r>
              <a:t>Click to edit Master title style</a:t>
            </a:r>
          </a:p>
        </p:txBody>
      </p:sp>
      <p:sp>
        <p:nvSpPr>
          <p:cNvPr id="31" name="Body Level One…"/>
          <p:cNvSpPr txBox="1">
            <a:spLocks noGrp="1"/>
          </p:cNvSpPr>
          <p:nvPr>
            <p:ph type="body" sz="quarter" idx="1"/>
          </p:nvPr>
        </p:nvSpPr>
        <p:spPr>
          <a:xfrm>
            <a:off x="407987" y="5700252"/>
            <a:ext cx="11376027" cy="803788"/>
          </a:xfrm>
          <a:prstGeom prst="rect">
            <a:avLst/>
          </a:prstGeom>
        </p:spPr>
        <p:txBody>
          <a:bodyPr>
            <a:normAutofit/>
          </a:bodyPr>
          <a:lstStyle>
            <a:lvl1pPr>
              <a:defRPr sz="2000" b="0">
                <a:solidFill>
                  <a:srgbClr val="FFFFFF"/>
                </a:solidFill>
              </a:defRPr>
            </a:lvl1pPr>
            <a:lvl2pPr marL="0" indent="457200">
              <a:buSzTx/>
              <a:buNone/>
              <a:defRPr sz="2000" b="0">
                <a:solidFill>
                  <a:srgbClr val="FFFFFF"/>
                </a:solidFill>
              </a:defRPr>
            </a:lvl2pPr>
            <a:lvl3pPr marL="0" indent="914400">
              <a:buSzTx/>
              <a:buNone/>
              <a:defRPr sz="2000" b="0">
                <a:solidFill>
                  <a:srgbClr val="FFFFFF"/>
                </a:solidFill>
              </a:defRPr>
            </a:lvl3pPr>
            <a:lvl4pPr marL="0" indent="1371600">
              <a:buSzTx/>
              <a:buNone/>
              <a:defRPr sz="2000" b="0">
                <a:solidFill>
                  <a:srgbClr val="FFFFFF"/>
                </a:solidFill>
              </a:defRPr>
            </a:lvl4pPr>
            <a:lvl5pPr marL="0" indent="1828800">
              <a:buSzTx/>
              <a:buNone/>
              <a:defRPr sz="2000" b="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  ">
    <p:bg>
      <p:bgPr>
        <a:solidFill>
          <a:srgbClr val="FFFFFF"/>
        </a:solidFill>
        <a:effectLst/>
      </p:bgPr>
    </p:bg>
    <p:spTree>
      <p:nvGrpSpPr>
        <p:cNvPr id="1" name=""/>
        <p:cNvGrpSpPr/>
        <p:nvPr/>
      </p:nvGrpSpPr>
      <p:grpSpPr>
        <a:xfrm>
          <a:off x="0" y="0"/>
          <a:ext cx="0" cy="0"/>
          <a:chOff x="0" y="0"/>
          <a:chExt cx="0" cy="0"/>
        </a:xfrm>
      </p:grpSpPr>
      <p:pic>
        <p:nvPicPr>
          <p:cNvPr id="39"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40" name="Body Level One…"/>
          <p:cNvSpPr txBox="1">
            <a:spLocks noGrp="1"/>
          </p:cNvSpPr>
          <p:nvPr>
            <p:ph type="body" idx="1"/>
          </p:nvPr>
        </p:nvSpPr>
        <p:spPr>
          <a:xfrm>
            <a:off x="407989" y="1592262"/>
            <a:ext cx="11376025" cy="4608514"/>
          </a:xfrm>
          <a:prstGeom prst="rect">
            <a:avLst/>
          </a:prstGeom>
        </p:spPr>
        <p:txBody>
          <a:bodyPr>
            <a:normAutofit/>
          </a:bodyPr>
          <a:lstStyle>
            <a:lvl1pPr>
              <a:defRPr>
                <a:solidFill>
                  <a:srgbClr val="2F2F2F"/>
                </a:solidFill>
              </a:defRPr>
            </a:lvl1pPr>
            <a:lvl2pPr marL="377999">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r>
              <a:t>Body Level One</a:t>
            </a:r>
          </a:p>
          <a:p>
            <a:pPr lvl="1"/>
            <a:r>
              <a:t>Body Level Two</a:t>
            </a:r>
          </a:p>
          <a:p>
            <a:pPr lvl="2"/>
            <a:r>
              <a:t>Body Level Three</a:t>
            </a:r>
          </a:p>
          <a:p>
            <a:pPr lvl="3"/>
            <a:r>
              <a:t>Body Level Four</a:t>
            </a:r>
          </a:p>
          <a:p>
            <a:pPr lvl="4"/>
            <a:r>
              <a:t>Body Level Five</a:t>
            </a:r>
          </a:p>
        </p:txBody>
      </p:sp>
      <p:sp>
        <p:nvSpPr>
          <p:cNvPr id="41"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42"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43"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HL-LHC flat optics</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ulleted Content">
    <p:bg>
      <p:bgPr>
        <a:solidFill>
          <a:srgbClr val="FFFFFF"/>
        </a:solidFill>
        <a:effectLst/>
      </p:bgPr>
    </p:bg>
    <p:spTree>
      <p:nvGrpSpPr>
        <p:cNvPr id="1" name=""/>
        <p:cNvGrpSpPr/>
        <p:nvPr/>
      </p:nvGrpSpPr>
      <p:grpSpPr>
        <a:xfrm>
          <a:off x="0" y="0"/>
          <a:ext cx="0" cy="0"/>
          <a:chOff x="0" y="0"/>
          <a:chExt cx="0" cy="0"/>
        </a:xfrm>
      </p:grpSpPr>
      <p:pic>
        <p:nvPicPr>
          <p:cNvPr id="50"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51" name="Body Level One…"/>
          <p:cNvSpPr txBox="1">
            <a:spLocks noGrp="1"/>
          </p:cNvSpPr>
          <p:nvPr>
            <p:ph type="body" idx="1" hasCustomPrompt="1"/>
          </p:nvPr>
        </p:nvSpPr>
        <p:spPr>
          <a:xfrm>
            <a:off x="407989" y="1592262"/>
            <a:ext cx="11376025" cy="4608514"/>
          </a:xfrm>
          <a:prstGeom prst="rect">
            <a:avLst/>
          </a:prstGeom>
        </p:spPr>
        <p:txBody>
          <a:bodyPr>
            <a:normAutofit/>
          </a:bodyPr>
          <a:lstStyle>
            <a:lvl1pPr marL="342900" indent="-342900">
              <a:buSzPct val="100000"/>
              <a:buFont typeface="Arial"/>
              <a:buChar char="•"/>
            </a:lvl1pPr>
            <a:lvl2pPr marL="672306" indent="-305594">
              <a:buFont typeface="Arial"/>
            </a:lvl2pPr>
            <a:lvl3pPr marL="932391" indent="-303741">
              <a:buFont typeface="Arial"/>
            </a:lvl3pPr>
            <a:lvl4pPr marL="1294010" indent="-354210">
              <a:buFont typeface="Arial"/>
            </a:lvl4pPr>
            <a:lvl5pPr>
              <a:buFont typeface="Arial"/>
            </a:lvl5pPr>
          </a:lstStyle>
          <a:p>
            <a:r>
              <a:t>Click to edit Master text styles</a:t>
            </a:r>
          </a:p>
          <a:p>
            <a:pPr lvl="1"/>
            <a:endParaRPr/>
          </a:p>
          <a:p>
            <a:pPr lvl="2"/>
            <a:endParaRPr/>
          </a:p>
          <a:p>
            <a:pPr lvl="3"/>
            <a:endParaRPr/>
          </a:p>
          <a:p>
            <a:pPr lvl="4"/>
            <a:endParaRPr/>
          </a:p>
        </p:txBody>
      </p:sp>
      <p:sp>
        <p:nvSpPr>
          <p:cNvPr id="52"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5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54"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Run4 DA studies</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ig Picture">
    <p:bg>
      <p:bgPr>
        <a:solidFill>
          <a:srgbClr val="FFFFFF"/>
        </a:solidFill>
        <a:effectLst/>
      </p:bgPr>
    </p:bg>
    <p:spTree>
      <p:nvGrpSpPr>
        <p:cNvPr id="1" name=""/>
        <p:cNvGrpSpPr/>
        <p:nvPr/>
      </p:nvGrpSpPr>
      <p:grpSpPr>
        <a:xfrm>
          <a:off x="0" y="0"/>
          <a:ext cx="0" cy="0"/>
          <a:chOff x="0" y="0"/>
          <a:chExt cx="0" cy="0"/>
        </a:xfrm>
      </p:grpSpPr>
      <p:pic>
        <p:nvPicPr>
          <p:cNvPr id="61"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62"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63"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64" name="Picture Placeholder 3"/>
          <p:cNvSpPr>
            <a:spLocks noGrp="1"/>
          </p:cNvSpPr>
          <p:nvPr>
            <p:ph type="pic" idx="21"/>
          </p:nvPr>
        </p:nvSpPr>
        <p:spPr>
          <a:xfrm>
            <a:off x="407987" y="1439862"/>
            <a:ext cx="11376026" cy="4760914"/>
          </a:xfrm>
          <a:prstGeom prst="rect">
            <a:avLst/>
          </a:prstGeom>
        </p:spPr>
        <p:txBody>
          <a:bodyPr lIns="91439" tIns="45719" rIns="91439" bIns="45719"/>
          <a:lstStyle/>
          <a:p>
            <a:endParaRPr/>
          </a:p>
        </p:txBody>
      </p:sp>
      <p:sp>
        <p:nvSpPr>
          <p:cNvPr id="65"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Run4 DA studies</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Full page Picture">
    <p:bg>
      <p:bgPr>
        <a:solidFill>
          <a:srgbClr val="FFFFFF"/>
        </a:solidFill>
        <a:effectLst/>
      </p:bgPr>
    </p:bg>
    <p:spTree>
      <p:nvGrpSpPr>
        <p:cNvPr id="1" name=""/>
        <p:cNvGrpSpPr/>
        <p:nvPr/>
      </p:nvGrpSpPr>
      <p:grpSpPr>
        <a:xfrm>
          <a:off x="0" y="0"/>
          <a:ext cx="0" cy="0"/>
          <a:chOff x="0" y="0"/>
          <a:chExt cx="0" cy="0"/>
        </a:xfrm>
      </p:grpSpPr>
      <p:pic>
        <p:nvPicPr>
          <p:cNvPr id="72"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73" name="Picture Placeholder 3"/>
          <p:cNvSpPr>
            <a:spLocks noGrp="1"/>
          </p:cNvSpPr>
          <p:nvPr>
            <p:ph type="pic" idx="21"/>
          </p:nvPr>
        </p:nvSpPr>
        <p:spPr>
          <a:xfrm>
            <a:off x="0" y="-29981"/>
            <a:ext cx="12192000" cy="6351589"/>
          </a:xfrm>
          <a:prstGeom prst="rect">
            <a:avLst/>
          </a:prstGeom>
        </p:spPr>
        <p:txBody>
          <a:bodyPr lIns="91439" tIns="45719" rIns="91439" bIns="45719"/>
          <a:lstStyle/>
          <a:p>
            <a:endParaRPr/>
          </a:p>
        </p:txBody>
      </p:sp>
      <p:sp>
        <p:nvSpPr>
          <p:cNvPr id="74" name="Body Level One…"/>
          <p:cNvSpPr txBox="1">
            <a:spLocks noGrp="1"/>
          </p:cNvSpPr>
          <p:nvPr>
            <p:ph type="body" sz="half" idx="1"/>
          </p:nvPr>
        </p:nvSpPr>
        <p:spPr>
          <a:xfrm>
            <a:off x="8075611" y="-52467"/>
            <a:ext cx="4116388" cy="6370822"/>
          </a:xfrm>
          <a:prstGeom prst="rect">
            <a:avLst/>
          </a:prstGeom>
          <a:solidFill>
            <a:schemeClr val="accent1">
              <a:alpha val="80000"/>
            </a:schemeClr>
          </a:solidFill>
        </p:spPr>
        <p:txBody>
          <a:bodyPr lIns="179999" tIns="179999" rIns="179999" bIns="179999">
            <a:normAutofit/>
          </a:bodyPr>
          <a:lstStyle>
            <a:lvl1pPr>
              <a:defRPr sz="2800">
                <a:solidFill>
                  <a:srgbClr val="FFFFFF"/>
                </a:solidFill>
              </a:defRPr>
            </a:lvl1pPr>
            <a:lvl2pPr marL="431999" indent="-431999">
              <a:defRPr sz="2800">
                <a:solidFill>
                  <a:srgbClr val="FFFFFF"/>
                </a:solidFill>
              </a:defRPr>
            </a:lvl2pPr>
            <a:lvl3pPr marL="827999" indent="-503999">
              <a:defRPr sz="2800">
                <a:solidFill>
                  <a:srgbClr val="FFFFFF"/>
                </a:solidFill>
              </a:defRPr>
            </a:lvl3pPr>
            <a:lvl4pPr marL="1214999" indent="-566999">
              <a:defRPr sz="2800">
                <a:solidFill>
                  <a:srgbClr val="FFFFFF"/>
                </a:solidFill>
              </a:defRPr>
            </a:lvl4pPr>
            <a:lvl5pPr marL="2228850" indent="-400050">
              <a:defRPr sz="28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75"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76"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Run4 DA studies</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 Contents">
    <p:bg>
      <p:bgPr>
        <a:solidFill>
          <a:srgbClr val="FFFFFF"/>
        </a:solidFill>
        <a:effectLst/>
      </p:bgPr>
    </p:bg>
    <p:spTree>
      <p:nvGrpSpPr>
        <p:cNvPr id="1" name=""/>
        <p:cNvGrpSpPr/>
        <p:nvPr/>
      </p:nvGrpSpPr>
      <p:grpSpPr>
        <a:xfrm>
          <a:off x="0" y="0"/>
          <a:ext cx="0" cy="0"/>
          <a:chOff x="0" y="0"/>
          <a:chExt cx="0" cy="0"/>
        </a:xfrm>
      </p:grpSpPr>
      <p:pic>
        <p:nvPicPr>
          <p:cNvPr id="83"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84" name="Title Text"/>
          <p:cNvSpPr txBox="1">
            <a:spLocks noGrp="1"/>
          </p:cNvSpPr>
          <p:nvPr>
            <p:ph type="title"/>
          </p:nvPr>
        </p:nvSpPr>
        <p:spPr>
          <a:xfrm>
            <a:off x="407987" y="373592"/>
            <a:ext cx="11376026" cy="1065744"/>
          </a:xfrm>
          <a:prstGeom prst="rect">
            <a:avLst/>
          </a:prstGeom>
        </p:spPr>
        <p:txBody>
          <a:bodyPr>
            <a:normAutofit/>
          </a:bodyPr>
          <a:lstStyle/>
          <a:p>
            <a:r>
              <a:t>Title Text</a:t>
            </a:r>
          </a:p>
        </p:txBody>
      </p:sp>
      <p:sp>
        <p:nvSpPr>
          <p:cNvPr id="85" name="Body Level One…"/>
          <p:cNvSpPr txBox="1">
            <a:spLocks noGrp="1"/>
          </p:cNvSpPr>
          <p:nvPr>
            <p:ph type="body" sz="half" idx="1"/>
          </p:nvPr>
        </p:nvSpPr>
        <p:spPr>
          <a:xfrm>
            <a:off x="407987" y="1592263"/>
            <a:ext cx="5616576" cy="4608514"/>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86"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87"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Run4 DA studies</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Subtitle and Comparison">
    <p:bg>
      <p:bgPr>
        <a:solidFill>
          <a:srgbClr val="FFFFFF"/>
        </a:solidFill>
        <a:effectLst/>
      </p:bgPr>
    </p:bg>
    <p:spTree>
      <p:nvGrpSpPr>
        <p:cNvPr id="1" name=""/>
        <p:cNvGrpSpPr/>
        <p:nvPr/>
      </p:nvGrpSpPr>
      <p:grpSpPr>
        <a:xfrm>
          <a:off x="0" y="0"/>
          <a:ext cx="0" cy="0"/>
          <a:chOff x="0" y="0"/>
          <a:chExt cx="0" cy="0"/>
        </a:xfrm>
      </p:grpSpPr>
      <p:pic>
        <p:nvPicPr>
          <p:cNvPr id="94" name="Picture 4" descr="Picture 4"/>
          <p:cNvPicPr>
            <a:picLocks noChangeAspect="1"/>
          </p:cNvPicPr>
          <p:nvPr/>
        </p:nvPicPr>
        <p:blipFill>
          <a:blip r:embed="rId2"/>
          <a:stretch>
            <a:fillRect/>
          </a:stretch>
        </p:blipFill>
        <p:spPr>
          <a:xfrm>
            <a:off x="0" y="6315997"/>
            <a:ext cx="12192000" cy="542003"/>
          </a:xfrm>
          <a:prstGeom prst="rect">
            <a:avLst/>
          </a:prstGeom>
          <a:ln w="12700">
            <a:miter lim="400000"/>
          </a:ln>
        </p:spPr>
      </p:pic>
      <p:sp>
        <p:nvSpPr>
          <p:cNvPr id="95" name="Title Text"/>
          <p:cNvSpPr txBox="1">
            <a:spLocks noGrp="1"/>
          </p:cNvSpPr>
          <p:nvPr>
            <p:ph type="title"/>
          </p:nvPr>
        </p:nvSpPr>
        <p:spPr>
          <a:xfrm>
            <a:off x="407987" y="365125"/>
            <a:ext cx="11380814" cy="1084263"/>
          </a:xfrm>
          <a:prstGeom prst="rect">
            <a:avLst/>
          </a:prstGeom>
        </p:spPr>
        <p:txBody>
          <a:bodyPr>
            <a:normAutofit/>
          </a:bodyPr>
          <a:lstStyle/>
          <a:p>
            <a:r>
              <a:t>Title Text</a:t>
            </a:r>
          </a:p>
        </p:txBody>
      </p:sp>
      <p:sp>
        <p:nvSpPr>
          <p:cNvPr id="96" name="Body Level One…"/>
          <p:cNvSpPr txBox="1">
            <a:spLocks noGrp="1"/>
          </p:cNvSpPr>
          <p:nvPr>
            <p:ph type="body" sz="quarter" idx="1"/>
          </p:nvPr>
        </p:nvSpPr>
        <p:spPr>
          <a:xfrm>
            <a:off x="407987" y="1592262"/>
            <a:ext cx="5616576" cy="668338"/>
          </a:xfrm>
          <a:prstGeom prst="rect">
            <a:avLst/>
          </a:prstGeom>
        </p:spPr>
        <p:txBody>
          <a:bodyPr>
            <a:normAutofit/>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97" name="Text Placeholder 4"/>
          <p:cNvSpPr>
            <a:spLocks noGrp="1"/>
          </p:cNvSpPr>
          <p:nvPr>
            <p:ph type="body" sz="quarter" idx="21"/>
          </p:nvPr>
        </p:nvSpPr>
        <p:spPr>
          <a:xfrm>
            <a:off x="6172200" y="1604965"/>
            <a:ext cx="5616601" cy="655635"/>
          </a:xfrm>
          <a:prstGeom prst="rect">
            <a:avLst/>
          </a:prstGeom>
        </p:spPr>
        <p:txBody>
          <a:bodyPr>
            <a:normAutofit/>
          </a:bodyPr>
          <a:lstStyle/>
          <a:p>
            <a:pPr>
              <a:defRPr sz="2400">
                <a:solidFill>
                  <a:schemeClr val="accent2"/>
                </a:solidFill>
              </a:defRPr>
            </a:pPr>
            <a:endParaRPr/>
          </a:p>
        </p:txBody>
      </p:sp>
      <p:sp>
        <p:nvSpPr>
          <p:cNvPr id="98" name="Slide Number"/>
          <p:cNvSpPr txBox="1">
            <a:spLocks noGrp="1"/>
          </p:cNvSpPr>
          <p:nvPr>
            <p:ph type="sldNum" sz="quarter" idx="2"/>
          </p:nvPr>
        </p:nvSpPr>
        <p:spPr>
          <a:xfrm>
            <a:off x="11634837" y="6471139"/>
            <a:ext cx="153963" cy="135547"/>
          </a:xfrm>
          <a:prstGeom prst="rect">
            <a:avLst/>
          </a:prstGeom>
        </p:spPr>
        <p:txBody>
          <a:bodyPr/>
          <a:lstStyle/>
          <a:p>
            <a:fld id="{86CB4B4D-7CA3-9044-876B-883B54F8677D}" type="slidenum">
              <a:t>‹#›</a:t>
            </a:fld>
            <a:endParaRPr/>
          </a:p>
        </p:txBody>
      </p:sp>
      <p:sp>
        <p:nvSpPr>
          <p:cNvPr id="99" name="Footer Placeholder 4"/>
          <p:cNvSpPr txBox="1"/>
          <p:nvPr/>
        </p:nvSpPr>
        <p:spPr>
          <a:xfrm>
            <a:off x="4304981" y="6406785"/>
            <a:ext cx="6480782" cy="264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ctr">
              <a:defRPr sz="1200">
                <a:solidFill>
                  <a:srgbClr val="FFFFFF"/>
                </a:solidFill>
              </a:defRPr>
            </a:lvl1pPr>
          </a:lstStyle>
          <a:p>
            <a:r>
              <a:t>S. Kostoglou | Discussion on IBS model</a:t>
            </a:r>
          </a:p>
        </p:txBody>
      </p:sp>
      <p:sp>
        <p:nvSpPr>
          <p:cNvPr id="100" name="Date Placeholder 3"/>
          <p:cNvSpPr txBox="1"/>
          <p:nvPr/>
        </p:nvSpPr>
        <p:spPr>
          <a:xfrm>
            <a:off x="2574099" y="6465641"/>
            <a:ext cx="1542290" cy="13554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lvl1pPr algn="r">
              <a:defRPr sz="1000">
                <a:solidFill>
                  <a:srgbClr val="FFFFFF"/>
                </a:solidFill>
              </a:defRPr>
            </a:lvl1pPr>
          </a:lstStyle>
          <a:p>
            <a:r>
              <a:t>02 February 2022</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 name="Image 2" descr="Image 2"/>
          <p:cNvPicPr>
            <a:picLocks noChangeAspect="1"/>
          </p:cNvPicPr>
          <p:nvPr/>
        </p:nvPicPr>
        <p:blipFill>
          <a:blip r:embed="rId23"/>
          <a:stretch>
            <a:fillRect/>
          </a:stretch>
        </p:blipFill>
        <p:spPr>
          <a:xfrm>
            <a:off x="4836402" y="2169047"/>
            <a:ext cx="2520001" cy="2494675"/>
          </a:xfrm>
          <a:prstGeom prst="rect">
            <a:avLst/>
          </a:prstGeom>
          <a:ln w="12700">
            <a:miter lim="400000"/>
          </a:ln>
        </p:spPr>
      </p:pic>
      <p:sp>
        <p:nvSpPr>
          <p:cNvPr id="3" name="Title Text"/>
          <p:cNvSpPr txBox="1">
            <a:spLocks noGrp="1"/>
          </p:cNvSpPr>
          <p:nvPr>
            <p:ph type="title"/>
          </p:nvPr>
        </p:nvSpPr>
        <p:spPr>
          <a:xfrm>
            <a:off x="609600" y="274637"/>
            <a:ext cx="10972800" cy="13255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Title Text</a:t>
            </a:r>
          </a:p>
        </p:txBody>
      </p:sp>
      <p:sp>
        <p:nvSpPr>
          <p:cNvPr id="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5892800" y="6172200"/>
            <a:ext cx="2844800" cy="368301"/>
          </a:xfrm>
          <a:prstGeom prst="rect">
            <a:avLst/>
          </a:prstGeom>
          <a:ln w="12700">
            <a:miter lim="400000"/>
          </a:ln>
        </p:spPr>
        <p:txBody>
          <a:bodyPr wrap="none" lIns="0" tIns="0" rIns="0" bIns="0" anchor="ctr">
            <a:spAutoFit/>
          </a:bodyPr>
          <a:lstStyle>
            <a:lvl1pPr algn="r">
              <a:defRPr sz="1000">
                <a:solidFill>
                  <a:srgbClr val="FFFFFF"/>
                </a:solidFill>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ransition spd="med"/>
  <p:txStyles>
    <p:titleStyle>
      <a:lvl1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1pPr>
      <a:lvl2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2pPr>
      <a:lvl3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3pPr>
      <a:lvl4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4pPr>
      <a:lvl5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5pPr>
      <a:lvl6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6pPr>
      <a:lvl7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7pPr>
      <a:lvl8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8pPr>
      <a:lvl9pPr marL="0" marR="0" indent="0" algn="l" defTabSz="914400" rtl="0" latinLnBrk="0">
        <a:lnSpc>
          <a:spcPct val="90000"/>
        </a:lnSpc>
        <a:spcBef>
          <a:spcPts val="0"/>
        </a:spcBef>
        <a:spcAft>
          <a:spcPts val="0"/>
        </a:spcAft>
        <a:buClrTx/>
        <a:buSzTx/>
        <a:buFontTx/>
        <a:buNone/>
        <a:tabLst/>
        <a:defRPr sz="3600" b="1" i="0" u="none" strike="noStrike" cap="none" spc="0" baseline="0">
          <a:solidFill>
            <a:schemeClr val="accent1"/>
          </a:solidFill>
          <a:uFillTx/>
          <a:latin typeface="Arial"/>
          <a:ea typeface="Arial"/>
          <a:cs typeface="Arial"/>
          <a:sym typeface="Arial"/>
        </a:defRPr>
      </a:lvl9pPr>
    </p:titleStyle>
    <p:bodyStyle>
      <a:lvl1pPr marL="0" marR="0" indent="0" algn="l" defTabSz="914400" rtl="0" latinLnBrk="0">
        <a:lnSpc>
          <a:spcPct val="90000"/>
        </a:lnSpc>
        <a:spcBef>
          <a:spcPts val="1800"/>
        </a:spcBef>
        <a:spcAft>
          <a:spcPts val="0"/>
        </a:spcAft>
        <a:buClrTx/>
        <a:buSzTx/>
        <a:buFontTx/>
        <a:buNone/>
        <a:tabLst/>
        <a:defRPr sz="2100" b="1" i="0" u="none" strike="noStrike" cap="none" spc="0" baseline="0">
          <a:solidFill>
            <a:srgbClr val="181818"/>
          </a:solidFill>
          <a:uFillTx/>
          <a:latin typeface="Arial"/>
          <a:ea typeface="Arial"/>
          <a:cs typeface="Arial"/>
          <a:sym typeface="Arial"/>
        </a:defRPr>
      </a:lvl1pPr>
      <a:lvl2pPr marL="377849" marR="0" indent="-377999"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2pPr>
      <a:lvl3pPr marL="724235" marR="0" indent="-400235"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3pPr>
      <a:lvl4pPr marL="1073249" marR="0" indent="-42525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4pPr>
      <a:lvl5pPr marL="2128837" marR="0" indent="-300037"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5pPr>
      <a:lvl6pPr marL="25527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6pPr>
      <a:lvl7pPr marL="30099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7pPr>
      <a:lvl8pPr marL="34671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8pPr>
      <a:lvl9pPr marL="3924300" marR="0" indent="-266700" algn="l" defTabSz="914400" rtl="0" latinLnBrk="0">
        <a:lnSpc>
          <a:spcPct val="90000"/>
        </a:lnSpc>
        <a:spcBef>
          <a:spcPts val="1800"/>
        </a:spcBef>
        <a:spcAft>
          <a:spcPts val="0"/>
        </a:spcAft>
        <a:buClrTx/>
        <a:buSzPct val="100000"/>
        <a:buFontTx/>
        <a:buChar char="•"/>
        <a:tabLst/>
        <a:defRPr sz="2100" b="1" i="0" u="none" strike="noStrike" cap="none" spc="0" baseline="0">
          <a:solidFill>
            <a:srgbClr val="181818"/>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5.gif"/><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https://espace.cern.ch/HiLumi/WP2/Shared%20Documents/8b4e_1972b_1960_1178_1886_224bpi_12inj_800ns_bs200ns.csv"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indico.cern.ch/event/1259589/contributions/5290632/attachments/2605931/4501029/WP2_DA_flatoptics%20Feb23.pdf" TargetMode="External"/><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gif"/><Relationship Id="rId1" Type="http://schemas.openxmlformats.org/officeDocument/2006/relationships/slideLayout" Target="../slideLayouts/slideLayout4.xml"/><Relationship Id="rId4" Type="http://schemas.openxmlformats.org/officeDocument/2006/relationships/image" Target="../media/image13.sv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2.gif"/><Relationship Id="rId1" Type="http://schemas.openxmlformats.org/officeDocument/2006/relationships/slideLayout" Target="../slideLayouts/slideLayout4.xml"/><Relationship Id="rId4" Type="http://schemas.openxmlformats.org/officeDocument/2006/relationships/image" Target="../media/image1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Title 1"/>
          <p:cNvSpPr txBox="1">
            <a:spLocks noGrp="1"/>
          </p:cNvSpPr>
          <p:nvPr>
            <p:ph type="title"/>
          </p:nvPr>
        </p:nvSpPr>
        <p:spPr>
          <a:prstGeom prst="rect">
            <a:avLst/>
          </a:prstGeom>
        </p:spPr>
        <p:txBody>
          <a:bodyPr/>
          <a:lstStyle/>
          <a:p>
            <a:r>
              <a:rPr lang="en-US" dirty="0"/>
              <a:t>Flat </a:t>
            </a:r>
            <a:r>
              <a:rPr dirty="0"/>
              <a:t>optics for HL-LHC</a:t>
            </a:r>
            <a:r>
              <a:rPr lang="en-US" dirty="0"/>
              <a:t> at the start of leveling</a:t>
            </a:r>
            <a:endParaRPr dirty="0"/>
          </a:p>
        </p:txBody>
      </p:sp>
      <p:sp>
        <p:nvSpPr>
          <p:cNvPr id="266" name="Subtitle 2"/>
          <p:cNvSpPr txBox="1">
            <a:spLocks noGrp="1"/>
          </p:cNvSpPr>
          <p:nvPr>
            <p:ph type="body" sz="quarter" idx="1"/>
          </p:nvPr>
        </p:nvSpPr>
        <p:spPr>
          <a:xfrm>
            <a:off x="407987" y="5700252"/>
            <a:ext cx="11376028" cy="803788"/>
          </a:xfrm>
          <a:prstGeom prst="rect">
            <a:avLst/>
          </a:prstGeom>
        </p:spPr>
        <p:txBody>
          <a:bodyPr/>
          <a:lstStyle/>
          <a:p>
            <a:r>
              <a:rPr dirty="0"/>
              <a:t>S. </a:t>
            </a:r>
            <a:r>
              <a:rPr dirty="0" err="1"/>
              <a:t>Kostoglou</a:t>
            </a:r>
            <a:r>
              <a:rPr lang="en-US" dirty="0"/>
              <a:t> for the BB team</a:t>
            </a:r>
            <a:endParaRPr dirty="0"/>
          </a:p>
        </p:txBody>
      </p:sp>
      <p:sp>
        <p:nvSpPr>
          <p:cNvPr id="267" name="Text"/>
          <p:cNvSpPr txBox="1"/>
          <p:nvPr/>
        </p:nvSpPr>
        <p:spPr>
          <a:xfrm>
            <a:off x="5880025" y="3299389"/>
            <a:ext cx="431950" cy="259222"/>
          </a:xfrm>
          <a:prstGeom prst="rect">
            <a:avLst/>
          </a:prstGeom>
          <a:ln w="12700">
            <a:miter lim="400000"/>
          </a:ln>
        </p:spPr>
        <p:txBody>
          <a:bodyPr wrap="none" lIns="0" tIns="0" rIns="0" bIns="0">
            <a:spAutoFit/>
          </a:bodyPr>
          <a:lstStyle/>
          <a:p>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pic>
        <p:nvPicPr>
          <p:cNvPr id="285" name="opt_flatvh_75_180_CC_EOL.png"/>
          <p:cNvPicPr>
            <a:picLocks noChangeAspect="1"/>
          </p:cNvPicPr>
          <p:nvPr/>
        </p:nvPicPr>
        <p:blipFill>
          <a:blip r:embed="rId2">
            <a:extLst>
              <a:ext uri="{28A0092B-C50C-407E-A947-70E740481C1C}">
                <a14:useLocalDpi xmlns:a14="http://schemas.microsoft.com/office/drawing/2010/main" val="0"/>
              </a:ext>
            </a:extLst>
          </a:blip>
          <a:srcRect/>
          <a:stretch/>
        </p:blipFill>
        <p:spPr>
          <a:xfrm>
            <a:off x="-116880" y="1125140"/>
            <a:ext cx="6456752" cy="4842564"/>
          </a:xfrm>
          <a:prstGeom prst="rect">
            <a:avLst/>
          </a:prstGeom>
          <a:ln w="12700">
            <a:miter lim="400000"/>
          </a:ln>
        </p:spPr>
      </p:pic>
      <p:pic>
        <p:nvPicPr>
          <p:cNvPr id="286" name="opt_flathv_75_180_CC_EOL.png"/>
          <p:cNvPicPr>
            <a:picLocks noChangeAspect="1"/>
          </p:cNvPicPr>
          <p:nvPr/>
        </p:nvPicPr>
        <p:blipFill>
          <a:blip r:embed="rId3">
            <a:extLst>
              <a:ext uri="{28A0092B-C50C-407E-A947-70E740481C1C}">
                <a14:useLocalDpi xmlns:a14="http://schemas.microsoft.com/office/drawing/2010/main" val="0"/>
              </a:ext>
            </a:extLst>
          </a:blip>
          <a:srcRect/>
          <a:stretch/>
        </p:blipFill>
        <p:spPr>
          <a:xfrm>
            <a:off x="5902920" y="1125140"/>
            <a:ext cx="6456752" cy="4842564"/>
          </a:xfrm>
          <a:prstGeom prst="rect">
            <a:avLst/>
          </a:prstGeom>
          <a:ln w="12700">
            <a:miter lim="400000"/>
          </a:ln>
        </p:spPr>
      </p:pic>
      <p:sp>
        <p:nvSpPr>
          <p:cNvPr id="4" name="Tune scan EOL β*=7.5/18 cm with CC">
            <a:extLst>
              <a:ext uri="{FF2B5EF4-FFF2-40B4-BE49-F238E27FC236}">
                <a16:creationId xmlns:a16="http://schemas.microsoft.com/office/drawing/2014/main" id="{690977BA-682B-F240-1636-3FCDBBF174A2}"/>
              </a:ext>
            </a:extLst>
          </p:cNvPr>
          <p:cNvSpPr txBox="1">
            <a:spLocks noGrp="1"/>
          </p:cNvSpPr>
          <p:nvPr>
            <p:ph type="title"/>
          </p:nvPr>
        </p:nvSpPr>
        <p:spPr>
          <a:xfrm>
            <a:off x="407986" y="373592"/>
            <a:ext cx="11638239" cy="1065744"/>
          </a:xfrm>
          <a:prstGeom prst="rect">
            <a:avLst/>
          </a:prstGeom>
        </p:spPr>
        <p:txBody>
          <a:bodyPr>
            <a:normAutofit/>
          </a:bodyPr>
          <a:lstStyle/>
          <a:p>
            <a:r>
              <a:rPr lang="en-US" sz="3200" dirty="0"/>
              <a:t>EOL: Crossing angle vs WP for chroma 5 vs 15, 1.4e11 ppb</a:t>
            </a:r>
            <a:endParaRPr sz="3200" dirty="0"/>
          </a:p>
        </p:txBody>
      </p:sp>
    </p:spTree>
    <p:extLst>
      <p:ext uri="{BB962C8B-B14F-4D97-AF65-F5344CB8AC3E}">
        <p14:creationId xmlns:p14="http://schemas.microsoft.com/office/powerpoint/2010/main" val="411618537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une scan EOL β*=7.5/18 cm with CC"/>
          <p:cNvSpPr txBox="1">
            <a:spLocks noGrp="1"/>
          </p:cNvSpPr>
          <p:nvPr>
            <p:ph type="title"/>
          </p:nvPr>
        </p:nvSpPr>
        <p:spPr>
          <a:prstGeom prst="rect">
            <a:avLst/>
          </a:prstGeom>
        </p:spPr>
        <p:txBody>
          <a:bodyPr/>
          <a:lstStyle/>
          <a:p>
            <a:r>
              <a:rPr lang="en-US" dirty="0"/>
              <a:t>EOL FMA, crossing angle scan</a:t>
            </a:r>
            <a:endParaRPr dirty="0"/>
          </a:p>
        </p:txBody>
      </p:sp>
      <p:sp>
        <p:nvSpPr>
          <p:cNvPr id="284"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11</a:t>
            </a:fld>
            <a:endParaRPr/>
          </a:p>
        </p:txBody>
      </p:sp>
      <p:pic>
        <p:nvPicPr>
          <p:cNvPr id="3" name="Picture 2">
            <a:extLst>
              <a:ext uri="{FF2B5EF4-FFF2-40B4-BE49-F238E27FC236}">
                <a16:creationId xmlns:a16="http://schemas.microsoft.com/office/drawing/2014/main" id="{9ACB9ED2-13E5-9913-F3CE-2E7768F7AFD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808093" y="993912"/>
            <a:ext cx="8786744" cy="5125600"/>
          </a:xfrm>
          <a:prstGeom prst="rect">
            <a:avLst/>
          </a:prstGeom>
        </p:spPr>
      </p:pic>
      <p:pic>
        <p:nvPicPr>
          <p:cNvPr id="7" name="Graphic 6" descr="Presentation with media">
            <a:extLst>
              <a:ext uri="{FF2B5EF4-FFF2-40B4-BE49-F238E27FC236}">
                <a16:creationId xmlns:a16="http://schemas.microsoft.com/office/drawing/2014/main" id="{2DF2252B-825D-BA22-6259-A10A9692D49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45645" y="337930"/>
            <a:ext cx="914400" cy="914400"/>
          </a:xfrm>
          <a:prstGeom prst="rect">
            <a:avLst/>
          </a:prstGeom>
        </p:spPr>
      </p:pic>
    </p:spTree>
    <p:extLst>
      <p:ext uri="{BB962C8B-B14F-4D97-AF65-F5344CB8AC3E}">
        <p14:creationId xmlns:p14="http://schemas.microsoft.com/office/powerpoint/2010/main" val="341198876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Introduction"/>
          <p:cNvSpPr txBox="1">
            <a:spLocks noGrp="1"/>
          </p:cNvSpPr>
          <p:nvPr>
            <p:ph type="title"/>
          </p:nvPr>
        </p:nvSpPr>
        <p:spPr>
          <a:xfrm>
            <a:off x="407987" y="118762"/>
            <a:ext cx="11376026" cy="1065744"/>
          </a:xfrm>
          <a:prstGeom prst="rect">
            <a:avLst/>
          </a:prstGeom>
        </p:spPr>
        <p:txBody>
          <a:bodyPr/>
          <a:lstStyle/>
          <a:p>
            <a:r>
              <a:rPr lang="en-US" dirty="0"/>
              <a:t>Next steps</a:t>
            </a:r>
            <a:endParaRPr dirty="0"/>
          </a:p>
        </p:txBody>
      </p:sp>
      <p:sp>
        <p:nvSpPr>
          <p:cNvPr id="271"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
        <p:nvSpPr>
          <p:cNvPr id="269" name="To study alternative scenarios for HL-LHC such as flat optics.…"/>
          <p:cNvSpPr txBox="1">
            <a:spLocks noGrp="1"/>
          </p:cNvSpPr>
          <p:nvPr>
            <p:ph type="body" idx="1"/>
          </p:nvPr>
        </p:nvSpPr>
        <p:spPr>
          <a:xfrm>
            <a:off x="407989" y="861391"/>
            <a:ext cx="11376025" cy="5339385"/>
          </a:xfrm>
          <a:prstGeom prst="rect">
            <a:avLst/>
          </a:prstGeom>
        </p:spPr>
        <p:txBody>
          <a:bodyPr>
            <a:normAutofit fontScale="77500" lnSpcReduction="20000"/>
          </a:bodyPr>
          <a:lstStyle/>
          <a:p>
            <a:pPr marL="342900" indent="-342900">
              <a:spcBef>
                <a:spcPts val="500"/>
              </a:spcBef>
              <a:spcAft>
                <a:spcPts val="600"/>
              </a:spcAft>
              <a:buSzPct val="100000"/>
              <a:buFont typeface="Wingdings" pitchFamily="2" charset="2"/>
              <a:buChar char="§"/>
              <a:defRPr b="0"/>
            </a:pPr>
            <a:r>
              <a:rPr lang="en-US" sz="2400" dirty="0">
                <a:latin typeface="Arial" panose="020B0604020202020204" pitchFamily="34" charset="0"/>
                <a:cs typeface="Arial" panose="020B0604020202020204" pitchFamily="34" charset="0"/>
              </a:rPr>
              <a:t>G. </a:t>
            </a:r>
            <a:r>
              <a:rPr lang="en-US" sz="2400" dirty="0" err="1">
                <a:latin typeface="Arial" panose="020B0604020202020204" pitchFamily="34" charset="0"/>
                <a:cs typeface="Arial" panose="020B0604020202020204" pitchFamily="34" charset="0"/>
              </a:rPr>
              <a:t>Sterbini</a:t>
            </a:r>
            <a:r>
              <a:rPr lang="en-US" sz="2400" dirty="0">
                <a:latin typeface="Arial" panose="020B0604020202020204" pitchFamily="34" charset="0"/>
                <a:cs typeface="Arial" panose="020B0604020202020204" pitchFamily="34" charset="0"/>
              </a:rPr>
              <a:t> &amp; C. </a:t>
            </a:r>
            <a:r>
              <a:rPr lang="en-US" sz="2400" dirty="0" err="1">
                <a:latin typeface="Arial" panose="020B0604020202020204" pitchFamily="34" charset="0"/>
                <a:cs typeface="Arial" panose="020B0604020202020204" pitchFamily="34" charset="0"/>
              </a:rPr>
              <a:t>Droin</a:t>
            </a:r>
            <a:r>
              <a:rPr lang="en-US" sz="2400" dirty="0">
                <a:latin typeface="Arial" panose="020B0604020202020204" pitchFamily="34" charset="0"/>
                <a:cs typeface="Arial" panose="020B0604020202020204" pitchFamily="34" charset="0"/>
              </a:rPr>
              <a:t> will take over DA simulations in collaboration with HL optics team R. De Maria &amp; Y. Angelis.</a:t>
            </a:r>
          </a:p>
          <a:p>
            <a:pPr marL="342900" indent="-342900">
              <a:spcBef>
                <a:spcPts val="500"/>
              </a:spcBef>
              <a:spcAft>
                <a:spcPts val="600"/>
              </a:spcAft>
              <a:buSzPct val="100000"/>
              <a:buFont typeface="Wingdings" pitchFamily="2" charset="2"/>
              <a:buChar char="§"/>
              <a:defRPr b="0"/>
            </a:pPr>
            <a:r>
              <a:rPr lang="en-US" sz="2400" dirty="0">
                <a:latin typeface="Arial" panose="020B0604020202020204" pitchFamily="34" charset="0"/>
                <a:cs typeface="Arial" panose="020B0604020202020204" pitchFamily="34" charset="0"/>
              </a:rPr>
              <a:t>Main open points:</a:t>
            </a:r>
          </a:p>
          <a:p>
            <a:pPr marL="720899" lvl="1" indent="-342900">
              <a:spcBef>
                <a:spcPts val="500"/>
              </a:spcBef>
              <a:spcAft>
                <a:spcPts val="600"/>
              </a:spcAft>
              <a:buFont typeface="Wingdings" pitchFamily="2" charset="2"/>
              <a:buChar char="§"/>
              <a:defRPr b="0"/>
            </a:pPr>
            <a:r>
              <a:rPr lang="en-US" sz="2400" dirty="0">
                <a:latin typeface="Arial" panose="020B0604020202020204" pitchFamily="34" charset="0"/>
                <a:cs typeface="Arial" panose="020B0604020202020204" pitchFamily="34" charset="0"/>
              </a:rPr>
              <a:t>Optics: Converge towards the optics of the whole leveling process, prepare optics and repeat simulations for various optics (Y. Angelis). </a:t>
            </a:r>
            <a:r>
              <a:rPr lang="en-US" sz="2400" dirty="0">
                <a:solidFill>
                  <a:srgbClr val="00B050"/>
                </a:solidFill>
                <a:latin typeface="Arial" panose="020B0604020202020204" pitchFamily="34" charset="0"/>
                <a:cs typeface="Arial" panose="020B0604020202020204" pitchFamily="34" charset="0"/>
              </a:rPr>
              <a:t>Ultimate goal to simulate the whole leveling process</a:t>
            </a:r>
            <a:r>
              <a:rPr lang="en-US" sz="2400" dirty="0">
                <a:latin typeface="Arial" panose="020B0604020202020204" pitchFamily="34" charset="0"/>
                <a:cs typeface="Arial" panose="020B0604020202020204" pitchFamily="34" charset="0"/>
              </a:rPr>
              <a:t>.</a:t>
            </a:r>
          </a:p>
          <a:p>
            <a:pPr marL="720899" lvl="1" indent="-342900">
              <a:spcBef>
                <a:spcPts val="500"/>
              </a:spcBef>
              <a:spcAft>
                <a:spcPts val="600"/>
              </a:spcAft>
              <a:buFont typeface="Wingdings" pitchFamily="2" charset="2"/>
              <a:buChar char="§"/>
              <a:defRPr b="0"/>
            </a:pPr>
            <a:r>
              <a:rPr lang="en-US" sz="2400" dirty="0">
                <a:latin typeface="Arial" panose="020B0604020202020204" pitchFamily="34" charset="0"/>
                <a:cs typeface="Arial" panose="020B0604020202020204" pitchFamily="34" charset="0"/>
              </a:rPr>
              <a:t>Filling schemes: Repeat simulations for different filling schemes such as hybrid or standard (C. </a:t>
            </a:r>
            <a:r>
              <a:rPr lang="en-US" sz="2400" dirty="0" err="1">
                <a:latin typeface="Arial" panose="020B0604020202020204" pitchFamily="34" charset="0"/>
                <a:cs typeface="Arial" panose="020B0604020202020204" pitchFamily="34" charset="0"/>
              </a:rPr>
              <a:t>Droin</a:t>
            </a:r>
            <a:r>
              <a:rPr lang="en-US" sz="2400" dirty="0">
                <a:latin typeface="Arial" panose="020B0604020202020204" pitchFamily="34" charset="0"/>
                <a:cs typeface="Arial" panose="020B0604020202020204" pitchFamily="34" charset="0"/>
              </a:rPr>
              <a:t>).</a:t>
            </a:r>
          </a:p>
          <a:p>
            <a:pPr marL="720899" lvl="1" indent="-342900">
              <a:spcBef>
                <a:spcPts val="500"/>
              </a:spcBef>
              <a:spcAft>
                <a:spcPts val="600"/>
              </a:spcAft>
              <a:buFont typeface="Wingdings" pitchFamily="2" charset="2"/>
              <a:buChar char="§"/>
              <a:defRPr b="0"/>
            </a:pPr>
            <a:r>
              <a:rPr lang="en-US" sz="2400" dirty="0">
                <a:solidFill>
                  <a:srgbClr val="00B050"/>
                </a:solidFill>
                <a:latin typeface="Arial" panose="020B0604020202020204" pitchFamily="34" charset="0"/>
                <a:cs typeface="Arial" panose="020B0604020202020204" pitchFamily="34" charset="0"/>
              </a:rPr>
              <a:t>Negative octupole polarity &amp; chromaticity</a:t>
            </a:r>
            <a:r>
              <a:rPr lang="en-US" sz="2400" dirty="0">
                <a:latin typeface="Arial" panose="020B0604020202020204" pitchFamily="34" charset="0"/>
                <a:cs typeface="Arial" panose="020B0604020202020204" pitchFamily="34" charset="0"/>
              </a:rPr>
              <a:t>: Promising results (especially when chromaticity=5) not only for EOL but also for SOL (would allow operating even with 2.5e11 ppb while maintaining a good lifetime). Can it be considered for the whole duration of collisions? Only EOL?</a:t>
            </a:r>
          </a:p>
          <a:p>
            <a:pPr marL="720899" lvl="1" indent="-342900">
              <a:spcBef>
                <a:spcPts val="500"/>
              </a:spcBef>
              <a:spcAft>
                <a:spcPts val="600"/>
              </a:spcAft>
              <a:buFont typeface="Wingdings" pitchFamily="2" charset="2"/>
              <a:buChar char="§"/>
              <a:defRPr b="0"/>
            </a:pPr>
            <a:r>
              <a:rPr lang="en-US" sz="2400" dirty="0">
                <a:solidFill>
                  <a:srgbClr val="FFC000"/>
                </a:solidFill>
                <a:latin typeface="Arial" panose="020B0604020202020204" pitchFamily="34" charset="0"/>
                <a:cs typeface="Arial" panose="020B0604020202020204" pitchFamily="34" charset="0"/>
              </a:rPr>
              <a:t>Crossing angle</a:t>
            </a:r>
            <a:r>
              <a:rPr lang="en-US" sz="2400" dirty="0">
                <a:latin typeface="Arial" panose="020B0604020202020204" pitchFamily="34" charset="0"/>
                <a:cs typeface="Arial" panose="020B0604020202020204" pitchFamily="34" charset="0"/>
              </a:rPr>
              <a:t>: Increasing above 250 is not beneficial. However, margin to decrease the crossing angle to reach BB limit both at SOL and EOL and to push performance. Is this something to be considered?</a:t>
            </a:r>
          </a:p>
          <a:p>
            <a:pPr marL="720899" lvl="1" indent="-342900">
              <a:spcBef>
                <a:spcPts val="500"/>
              </a:spcBef>
              <a:spcAft>
                <a:spcPts val="600"/>
              </a:spcAft>
              <a:buFont typeface="Wingdings" pitchFamily="2" charset="2"/>
              <a:buChar char="§"/>
              <a:defRPr b="0"/>
            </a:pPr>
            <a:r>
              <a:rPr lang="en-US" sz="2400" dirty="0">
                <a:latin typeface="Arial" panose="020B0604020202020204" pitchFamily="34" charset="0"/>
                <a:cs typeface="Arial" panose="020B0604020202020204" pitchFamily="34" charset="0"/>
              </a:rPr>
              <a:t>DA </a:t>
            </a:r>
            <a:r>
              <a:rPr lang="en-US" sz="2400" dirty="0" err="1">
                <a:latin typeface="Arial" panose="020B0604020202020204" pitchFamily="34" charset="0"/>
                <a:cs typeface="Arial" panose="020B0604020202020204" pitchFamily="34" charset="0"/>
              </a:rPr>
              <a:t>bbb</a:t>
            </a:r>
            <a:r>
              <a:rPr lang="en-US" sz="2400" dirty="0">
                <a:latin typeface="Arial" panose="020B0604020202020204" pitchFamily="34" charset="0"/>
                <a:cs typeface="Arial" panose="020B0604020202020204" pitchFamily="34" charset="0"/>
              </a:rPr>
              <a:t> variations: </a:t>
            </a:r>
          </a:p>
          <a:p>
            <a:pPr marL="1067135" lvl="2" indent="-342900">
              <a:spcBef>
                <a:spcPts val="500"/>
              </a:spcBef>
              <a:spcAft>
                <a:spcPts val="600"/>
              </a:spcAft>
              <a:buFont typeface="Wingdings" pitchFamily="2" charset="2"/>
              <a:buChar char="§"/>
              <a:defRPr b="0"/>
            </a:pPr>
            <a:r>
              <a:rPr lang="en-US" sz="2200" dirty="0">
                <a:latin typeface="Arial" panose="020B0604020202020204" pitchFamily="34" charset="0"/>
                <a:cs typeface="Arial" panose="020B0604020202020204" pitchFamily="34" charset="0"/>
              </a:rPr>
              <a:t>Requires bunch classification. Clustering analysis (C. </a:t>
            </a:r>
            <a:r>
              <a:rPr lang="en-US" sz="2200" dirty="0" err="1">
                <a:latin typeface="Arial" panose="020B0604020202020204" pitchFamily="34" charset="0"/>
                <a:cs typeface="Arial" panose="020B0604020202020204" pitchFamily="34" charset="0"/>
              </a:rPr>
              <a:t>Droin</a:t>
            </a:r>
            <a:r>
              <a:rPr lang="en-US" sz="2200" dirty="0">
                <a:latin typeface="Arial" panose="020B0604020202020204" pitchFamily="34" charset="0"/>
                <a:cs typeface="Arial" panose="020B0604020202020204" pitchFamily="34" charset="0"/>
              </a:rPr>
              <a:t>) shows that </a:t>
            </a:r>
            <a:r>
              <a:rPr lang="en-US" sz="2200" dirty="0">
                <a:solidFill>
                  <a:srgbClr val="FFC000"/>
                </a:solidFill>
                <a:latin typeface="Arial" panose="020B0604020202020204" pitchFamily="34" charset="0"/>
                <a:cs typeface="Arial" panose="020B0604020202020204" pitchFamily="34" charset="0"/>
              </a:rPr>
              <a:t>simple observables such as number of LR encounters and footprints are not enough to decompose into a few bunch classes</a:t>
            </a:r>
            <a:r>
              <a:rPr lang="en-US" sz="2200" dirty="0">
                <a:latin typeface="Arial" panose="020B0604020202020204" pitchFamily="34" charset="0"/>
                <a:cs typeface="Arial" panose="020B0604020202020204" pitchFamily="34" charset="0"/>
              </a:rPr>
              <a:t>, more complex early indicators are currently studied.   </a:t>
            </a:r>
          </a:p>
          <a:p>
            <a:pPr marL="1067135" lvl="2" indent="-342900">
              <a:spcBef>
                <a:spcPts val="500"/>
              </a:spcBef>
              <a:spcAft>
                <a:spcPts val="600"/>
              </a:spcAft>
              <a:buFont typeface="Wingdings" pitchFamily="2" charset="2"/>
              <a:buChar char="§"/>
              <a:defRPr b="0"/>
            </a:pPr>
            <a:r>
              <a:rPr lang="en-US" sz="2200" dirty="0">
                <a:latin typeface="Arial" panose="020B0604020202020204" pitchFamily="34" charset="0"/>
                <a:cs typeface="Arial" panose="020B0604020202020204" pitchFamily="34" charset="0"/>
              </a:rPr>
              <a:t>To repeat studies for different filling schemes. Are we still around 0.5</a:t>
            </a:r>
            <a:r>
              <a:rPr lang="el-GR" sz="2200" dirty="0">
                <a:latin typeface="Arial" panose="020B0604020202020204" pitchFamily="34" charset="0"/>
                <a:cs typeface="Arial" panose="020B0604020202020204" pitchFamily="34" charset="0"/>
              </a:rPr>
              <a:t>σ</a:t>
            </a:r>
            <a:r>
              <a:rPr lang="en-US" sz="2200" dirty="0">
                <a:latin typeface="Arial" panose="020B0604020202020204" pitchFamily="34" charset="0"/>
                <a:cs typeface="Arial" panose="020B0604020202020204" pitchFamily="34" charset="0"/>
              </a:rPr>
              <a:t> for end of leveling</a:t>
            </a:r>
            <a:r>
              <a:rPr lang="el-GR" sz="2200" dirty="0">
                <a:latin typeface="Arial" panose="020B0604020202020204" pitchFamily="34" charset="0"/>
                <a:cs typeface="Arial" panose="020B0604020202020204" pitchFamily="34" charset="0"/>
              </a:rPr>
              <a:t>?</a:t>
            </a:r>
            <a:r>
              <a:rPr lang="en-US" sz="2200" dirty="0">
                <a:latin typeface="Arial" panose="020B0604020202020204" pitchFamily="34" charset="0"/>
                <a:cs typeface="Arial" panose="020B0604020202020204" pitchFamily="34" charset="0"/>
              </a:rPr>
              <a:t> Start of leveling?</a:t>
            </a:r>
          </a:p>
          <a:p>
            <a:pPr marL="720899" lvl="1" indent="-342900">
              <a:spcBef>
                <a:spcPts val="500"/>
              </a:spcBef>
              <a:spcAft>
                <a:spcPts val="600"/>
              </a:spcAft>
              <a:buFont typeface="Wingdings" pitchFamily="2" charset="2"/>
              <a:buChar char="§"/>
              <a:defRPr b="0"/>
            </a:pPr>
            <a:r>
              <a:rPr lang="en-US" sz="2400" dirty="0">
                <a:latin typeface="Arial" panose="020B0604020202020204" pitchFamily="34" charset="0"/>
                <a:cs typeface="Arial" panose="020B0604020202020204" pitchFamily="34" charset="0"/>
              </a:rPr>
              <a:t>Other </a:t>
            </a:r>
            <a:r>
              <a:rPr lang="en-US" sz="2400" dirty="0" err="1">
                <a:latin typeface="Arial" panose="020B0604020202020204" pitchFamily="34" charset="0"/>
                <a:cs typeface="Arial" panose="020B0604020202020204" pitchFamily="34" charset="0"/>
              </a:rPr>
              <a:t>activites</a:t>
            </a:r>
            <a:r>
              <a:rPr lang="en-US" sz="2400" dirty="0">
                <a:latin typeface="Arial" panose="020B0604020202020204" pitchFamily="34" charset="0"/>
                <a:cs typeface="Arial" panose="020B0604020202020204" pitchFamily="34" charset="0"/>
              </a:rPr>
              <a:t>: Studies of wire with flat optics, presence of coupling in the strong beam with flat optics (WP2 action).</a:t>
            </a:r>
            <a:endParaRPr lang="en-US" dirty="0"/>
          </a:p>
          <a:p>
            <a:pPr marL="342900" indent="-342900">
              <a:buSzPct val="100000"/>
              <a:buFont typeface="Arial"/>
              <a:buChar char="•"/>
              <a:defRPr b="0"/>
            </a:pPr>
            <a:endParaRPr dirty="0"/>
          </a:p>
        </p:txBody>
      </p:sp>
    </p:spTree>
    <p:extLst>
      <p:ext uri="{BB962C8B-B14F-4D97-AF65-F5344CB8AC3E}">
        <p14:creationId xmlns:p14="http://schemas.microsoft.com/office/powerpoint/2010/main" val="348063313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Introduction"/>
          <p:cNvSpPr txBox="1">
            <a:spLocks noGrp="1"/>
          </p:cNvSpPr>
          <p:nvPr>
            <p:ph type="title"/>
          </p:nvPr>
        </p:nvSpPr>
        <p:spPr>
          <a:xfrm>
            <a:off x="407987" y="118762"/>
            <a:ext cx="11376026" cy="1065744"/>
          </a:xfrm>
          <a:prstGeom prst="rect">
            <a:avLst/>
          </a:prstGeom>
        </p:spPr>
        <p:txBody>
          <a:bodyPr/>
          <a:lstStyle/>
          <a:p>
            <a:r>
              <a:rPr lang="en-US" dirty="0"/>
              <a:t>Introduction</a:t>
            </a:r>
            <a:endParaRPr dirty="0"/>
          </a:p>
        </p:txBody>
      </p:sp>
      <p:sp>
        <p:nvSpPr>
          <p:cNvPr id="269" name="To study alternative scenarios for HL-LHC such as flat optics.…"/>
          <p:cNvSpPr txBox="1">
            <a:spLocks noGrp="1"/>
          </p:cNvSpPr>
          <p:nvPr>
            <p:ph type="body" idx="1"/>
          </p:nvPr>
        </p:nvSpPr>
        <p:spPr>
          <a:xfrm>
            <a:off x="407989" y="861391"/>
            <a:ext cx="11376025" cy="5339385"/>
          </a:xfrm>
          <a:prstGeom prst="rect">
            <a:avLst/>
          </a:prstGeom>
        </p:spPr>
        <p:txBody>
          <a:bodyPr>
            <a:normAutofit lnSpcReduction="10000"/>
          </a:bodyPr>
          <a:lstStyle/>
          <a:p>
            <a:pPr>
              <a:spcBef>
                <a:spcPts val="500"/>
              </a:spcBef>
              <a:spcAft>
                <a:spcPts val="500"/>
              </a:spcAft>
              <a:buSzPct val="100000"/>
              <a:defRPr b="0"/>
            </a:pPr>
            <a:r>
              <a:rPr lang="en-US" sz="2400" dirty="0">
                <a:latin typeface="Arial" panose="020B0604020202020204" pitchFamily="34" charset="0"/>
                <a:cs typeface="Arial" panose="020B0604020202020204" pitchFamily="34" charset="0"/>
              </a:rPr>
              <a:t>A first HL-LHC scenario with </a:t>
            </a:r>
            <a:r>
              <a:rPr lang="en-US" sz="2400" u="sng" dirty="0">
                <a:latin typeface="Arial" panose="020B0604020202020204" pitchFamily="34" charset="0"/>
                <a:cs typeface="Arial" panose="020B0604020202020204" pitchFamily="34" charset="0"/>
              </a:rPr>
              <a:t>flat optics </a:t>
            </a:r>
            <a:r>
              <a:rPr lang="en-US" sz="2400" dirty="0">
                <a:latin typeface="Arial" panose="020B0604020202020204" pitchFamily="34" charset="0"/>
                <a:cs typeface="Arial" panose="020B0604020202020204" pitchFamily="34" charset="0"/>
              </a:rPr>
              <a:t>based on DA studies:</a:t>
            </a:r>
          </a:p>
          <a:p>
            <a:pPr marL="720899" lvl="1" indent="-342900">
              <a:spcBef>
                <a:spcPts val="500"/>
              </a:spcBef>
              <a:spcAft>
                <a:spcPts val="500"/>
              </a:spcAft>
              <a:buFont typeface="Wingdings" pitchFamily="2" charset="2"/>
              <a:buChar char="§"/>
              <a:defRPr b="0"/>
            </a:pPr>
            <a:r>
              <a:rPr lang="en-US" sz="2400" dirty="0">
                <a:latin typeface="Arial" panose="020B0604020202020204" pitchFamily="34" charset="0"/>
                <a:cs typeface="Arial" panose="020B0604020202020204" pitchFamily="34" charset="0"/>
              </a:rPr>
              <a:t>Using </a:t>
            </a:r>
            <a:r>
              <a:rPr lang="en-US" sz="2400" dirty="0">
                <a:latin typeface="Arial" panose="020B0604020202020204" pitchFamily="34" charset="0"/>
                <a:cs typeface="Arial" panose="020B0604020202020204" pitchFamily="34" charset="0"/>
                <a:hlinkClick r:id="rId2"/>
              </a:rPr>
              <a:t>8b4e filling scheme </a:t>
            </a:r>
            <a:r>
              <a:rPr lang="en-US" sz="2400" dirty="0">
                <a:latin typeface="Arial" panose="020B0604020202020204" pitchFamily="34" charset="0"/>
                <a:cs typeface="Arial" panose="020B0604020202020204" pitchFamily="34" charset="0"/>
              </a:rPr>
              <a:t>to simulate exact BB patterns: Simulating bunch with the largest number of LR encounters in all IPs.</a:t>
            </a:r>
          </a:p>
          <a:p>
            <a:pPr marL="720899" lvl="1" indent="-342900">
              <a:spcBef>
                <a:spcPts val="500"/>
              </a:spcBef>
              <a:spcAft>
                <a:spcPts val="500"/>
              </a:spcAft>
              <a:buFont typeface="Wingdings" pitchFamily="2" charset="2"/>
              <a:buChar char="§"/>
              <a:defRPr b="0"/>
            </a:pPr>
            <a:r>
              <a:rPr lang="en-US" sz="2400" dirty="0">
                <a:latin typeface="Arial" panose="020B0604020202020204" pitchFamily="34" charset="0"/>
                <a:cs typeface="Arial" panose="020B0604020202020204" pitchFamily="34" charset="0"/>
              </a:rPr>
              <a:t>Focusing on H (IP1)/V (IP5) crossing with the following optics:</a:t>
            </a:r>
          </a:p>
          <a:p>
            <a:pPr marL="1067135" lvl="2" indent="-342900">
              <a:spcBef>
                <a:spcPts val="500"/>
              </a:spcBef>
              <a:spcAft>
                <a:spcPts val="500"/>
              </a:spcAft>
              <a:buFont typeface="Arial" panose="020B0604020202020204" pitchFamily="34" charset="0"/>
              <a:buChar char="•"/>
              <a:defRPr b="0"/>
            </a:pPr>
            <a:r>
              <a:rPr lang="en-US" dirty="0">
                <a:latin typeface="Arial" panose="020B0604020202020204" pitchFamily="34" charset="0"/>
                <a:cs typeface="Arial" panose="020B0604020202020204" pitchFamily="34" charset="0"/>
              </a:rPr>
              <a:t>0.5/1 m for the start of the luminosity leveling with crab cavities enabled.</a:t>
            </a:r>
          </a:p>
          <a:p>
            <a:pPr marL="1067135" lvl="2" indent="-342900">
              <a:spcBef>
                <a:spcPts val="500"/>
              </a:spcBef>
              <a:spcAft>
                <a:spcPts val="500"/>
              </a:spcAft>
              <a:buFont typeface="Arial" panose="020B0604020202020204" pitchFamily="34" charset="0"/>
              <a:buChar char="•"/>
              <a:defRPr b="0"/>
            </a:pPr>
            <a:r>
              <a:rPr lang="en-US" dirty="0">
                <a:latin typeface="Arial" panose="020B0604020202020204" pitchFamily="34" charset="0"/>
                <a:cs typeface="Arial" panose="020B0604020202020204" pitchFamily="34" charset="0"/>
              </a:rPr>
              <a:t>7.5/18 cm for the end of luminosity leveling with crab cavities enabled.</a:t>
            </a:r>
          </a:p>
          <a:p>
            <a:pPr marL="1067135" lvl="2" indent="-342900">
              <a:spcBef>
                <a:spcPts val="500"/>
              </a:spcBef>
              <a:spcAft>
                <a:spcPts val="500"/>
              </a:spcAft>
              <a:buFont typeface="Arial" panose="020B0604020202020204" pitchFamily="34" charset="0"/>
              <a:buChar char="•"/>
              <a:defRPr b="0"/>
            </a:pPr>
            <a:r>
              <a:rPr lang="en-US" dirty="0">
                <a:latin typeface="Arial" panose="020B0604020202020204" pitchFamily="34" charset="0"/>
                <a:cs typeface="Arial" panose="020B0604020202020204" pitchFamily="34" charset="0"/>
              </a:rPr>
              <a:t>Choice of optics is under discussion, simulations will be repeated once a specific optics scenario is decided. </a:t>
            </a:r>
          </a:p>
          <a:p>
            <a:pPr marL="720899" lvl="1" indent="-342900">
              <a:spcBef>
                <a:spcPts val="500"/>
              </a:spcBef>
              <a:spcAft>
                <a:spcPts val="500"/>
              </a:spcAft>
              <a:buFont typeface="Arial" panose="020B0604020202020204" pitchFamily="34" charset="0"/>
              <a:buChar char="•"/>
              <a:defRPr b="0"/>
            </a:pPr>
            <a:r>
              <a:rPr lang="en-US" sz="2400" dirty="0">
                <a:latin typeface="Arial" panose="020B0604020202020204" pitchFamily="34" charset="0"/>
                <a:cs typeface="Arial" panose="020B0604020202020204" pitchFamily="34" charset="0"/>
              </a:rPr>
              <a:t>Focusing on start of luminosity leveling, to evaluate impact of:</a:t>
            </a:r>
          </a:p>
          <a:p>
            <a:pPr marL="1238585" lvl="2" indent="-514350">
              <a:spcBef>
                <a:spcPts val="500"/>
              </a:spcBef>
              <a:spcAft>
                <a:spcPts val="500"/>
              </a:spcAft>
              <a:buFont typeface="+mj-lt"/>
              <a:buAutoNum type="romanUcPeriod"/>
              <a:defRPr b="0"/>
            </a:pPr>
            <a:r>
              <a:rPr lang="en-US" dirty="0">
                <a:latin typeface="Arial" panose="020B0604020202020204" pitchFamily="34" charset="0"/>
                <a:cs typeface="Arial" panose="020B0604020202020204" pitchFamily="34" charset="0"/>
              </a:rPr>
              <a:t>Chromaticity: 5 vs 15</a:t>
            </a:r>
          </a:p>
          <a:p>
            <a:pPr marL="1238585" lvl="2" indent="-514350">
              <a:spcBef>
                <a:spcPts val="500"/>
              </a:spcBef>
              <a:spcAft>
                <a:spcPts val="500"/>
              </a:spcAft>
              <a:buFont typeface="+mj-lt"/>
              <a:buAutoNum type="romanUcPeriod"/>
              <a:defRPr b="0"/>
            </a:pPr>
            <a:r>
              <a:rPr lang="en-US" dirty="0">
                <a:latin typeface="Arial" panose="020B0604020202020204" pitchFamily="34" charset="0"/>
                <a:cs typeface="Arial" panose="020B0604020202020204" pitchFamily="34" charset="0"/>
              </a:rPr>
              <a:t>Bunch intensity: 2.3e11 ppb vs 2.5e11 ppb</a:t>
            </a:r>
          </a:p>
          <a:p>
            <a:pPr marL="1238585" lvl="2" indent="-514350">
              <a:spcBef>
                <a:spcPts val="500"/>
              </a:spcBef>
              <a:spcAft>
                <a:spcPts val="500"/>
              </a:spcAft>
              <a:buFont typeface="+mj-lt"/>
              <a:buAutoNum type="romanUcPeriod"/>
              <a:defRPr b="0"/>
            </a:pPr>
            <a:r>
              <a:rPr lang="en-US" dirty="0">
                <a:latin typeface="Arial" panose="020B0604020202020204" pitchFamily="34" charset="0"/>
                <a:cs typeface="Arial" panose="020B0604020202020204" pitchFamily="34" charset="0"/>
              </a:rPr>
              <a:t>Octupole current: a look into negative octupole polarity</a:t>
            </a:r>
          </a:p>
          <a:p>
            <a:pPr marL="1238585" lvl="2" indent="-514350">
              <a:spcBef>
                <a:spcPts val="500"/>
              </a:spcBef>
              <a:spcAft>
                <a:spcPts val="500"/>
              </a:spcAft>
              <a:buFont typeface="+mj-lt"/>
              <a:buAutoNum type="romanUcPeriod"/>
              <a:defRPr b="0"/>
            </a:pPr>
            <a:r>
              <a:rPr lang="en-US" dirty="0">
                <a:latin typeface="Arial" panose="020B0604020202020204" pitchFamily="34" charset="0"/>
                <a:cs typeface="Arial" panose="020B0604020202020204" pitchFamily="34" charset="0"/>
              </a:rPr>
              <a:t>IP1/5 crossing angles: ↑ crossing angle </a:t>
            </a:r>
            <a:r>
              <a:rPr lang="en-US" dirty="0" err="1">
                <a:latin typeface="Arial" panose="020B0604020202020204" pitchFamily="34" charset="0"/>
                <a:cs typeface="Arial" panose="020B0604020202020204" pitchFamily="34" charset="0"/>
              </a:rPr>
              <a:t>w.r.t</a:t>
            </a:r>
            <a:r>
              <a:rPr lang="en-US" dirty="0">
                <a:latin typeface="Arial" panose="020B0604020202020204" pitchFamily="34" charset="0"/>
                <a:cs typeface="Arial" panose="020B0604020202020204" pitchFamily="34" charset="0"/>
              </a:rPr>
              <a:t> 250 urad to see if DA improves (within specific constraints), ↓ crossing angle to identify BB limit.</a:t>
            </a:r>
          </a:p>
          <a:p>
            <a:pPr marL="720899" lvl="1" indent="-342900">
              <a:buFont typeface="Wingdings" pitchFamily="2" charset="2"/>
              <a:buChar char="§"/>
              <a:defRPr b="0"/>
            </a:pPr>
            <a:endParaRPr lang="en-US" dirty="0"/>
          </a:p>
          <a:p>
            <a:pPr marL="342900" indent="-342900">
              <a:buSzPct val="100000"/>
              <a:buFont typeface="Arial"/>
              <a:buChar char="•"/>
              <a:defRPr b="0"/>
            </a:pPr>
            <a:endParaRPr dirty="0"/>
          </a:p>
        </p:txBody>
      </p:sp>
      <p:sp>
        <p:nvSpPr>
          <p:cNvPr id="271"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Tree>
    <p:extLst>
      <p:ext uri="{BB962C8B-B14F-4D97-AF65-F5344CB8AC3E}">
        <p14:creationId xmlns:p14="http://schemas.microsoft.com/office/powerpoint/2010/main" val="208414534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Introduction"/>
          <p:cNvSpPr txBox="1">
            <a:spLocks noGrp="1"/>
          </p:cNvSpPr>
          <p:nvPr>
            <p:ph type="title"/>
          </p:nvPr>
        </p:nvSpPr>
        <p:spPr>
          <a:xfrm>
            <a:off x="407987" y="118762"/>
            <a:ext cx="11376026" cy="1065744"/>
          </a:xfrm>
          <a:prstGeom prst="rect">
            <a:avLst/>
          </a:prstGeom>
        </p:spPr>
        <p:txBody>
          <a:bodyPr/>
          <a:lstStyle/>
          <a:p>
            <a:r>
              <a:rPr lang="en-US" dirty="0"/>
              <a:t>Summary of previous studies</a:t>
            </a:r>
            <a:endParaRPr dirty="0"/>
          </a:p>
        </p:txBody>
      </p:sp>
      <p:sp>
        <p:nvSpPr>
          <p:cNvPr id="269" name="To study alternative scenarios for HL-LHC such as flat optics.…"/>
          <p:cNvSpPr txBox="1">
            <a:spLocks noGrp="1"/>
          </p:cNvSpPr>
          <p:nvPr>
            <p:ph type="body" idx="1"/>
          </p:nvPr>
        </p:nvSpPr>
        <p:spPr>
          <a:xfrm>
            <a:off x="119270" y="701167"/>
            <a:ext cx="6871525" cy="5499610"/>
          </a:xfrm>
          <a:prstGeom prst="rect">
            <a:avLst/>
          </a:prstGeom>
        </p:spPr>
        <p:txBody>
          <a:bodyPr>
            <a:normAutofit fontScale="92500"/>
          </a:bodyPr>
          <a:lstStyle/>
          <a:p>
            <a:pPr lvl="1" indent="0">
              <a:buNone/>
              <a:defRPr b="0"/>
            </a:pPr>
            <a:r>
              <a:rPr lang="en-US" dirty="0">
                <a:latin typeface="Arial" panose="020B0604020202020204" pitchFamily="34" charset="0"/>
                <a:cs typeface="Arial" panose="020B0604020202020204" pitchFamily="34" charset="0"/>
                <a:hlinkClick r:id="rId3"/>
              </a:rPr>
              <a:t>Summary of EOL studies</a:t>
            </a:r>
            <a:r>
              <a:rPr lang="en-US" dirty="0">
                <a:latin typeface="Arial" panose="020B0604020202020204" pitchFamily="34" charset="0"/>
                <a:cs typeface="Arial" panose="020B0604020202020204" pitchFamily="34" charset="0"/>
              </a:rPr>
              <a:t>:</a:t>
            </a:r>
          </a:p>
          <a:p>
            <a:pPr marL="1124285" lvl="2" indent="-400050">
              <a:lnSpc>
                <a:spcPct val="100000"/>
              </a:lnSpc>
              <a:buFont typeface="+mj-lt"/>
              <a:buAutoNum type="romanUcPeriod"/>
              <a:defRPr b="0"/>
            </a:pPr>
            <a:r>
              <a:rPr lang="en-US" sz="2000" dirty="0">
                <a:latin typeface="Arial" panose="020B0604020202020204" pitchFamily="34" charset="0"/>
                <a:cs typeface="Arial" panose="020B0604020202020204" pitchFamily="34" charset="0"/>
              </a:rPr>
              <a:t>Bunch intensity: DA target reached with 1.4e11 ppb, +60 A, 250 urad and chroma up to 15.</a:t>
            </a:r>
          </a:p>
          <a:p>
            <a:pPr marL="1124285" lvl="2" indent="-400050">
              <a:lnSpc>
                <a:spcPct val="100000"/>
              </a:lnSpc>
              <a:buFont typeface="+mj-lt"/>
              <a:buAutoNum type="romanUcPeriod"/>
              <a:defRPr b="0"/>
            </a:pPr>
            <a:r>
              <a:rPr lang="en-US" sz="2000" dirty="0">
                <a:solidFill>
                  <a:srgbClr val="00B050"/>
                </a:solidFill>
                <a:latin typeface="Arial" panose="020B0604020202020204" pitchFamily="34" charset="0"/>
                <a:cs typeface="Arial" panose="020B0604020202020204" pitchFamily="34" charset="0"/>
              </a:rPr>
              <a:t>Chromaticity: </a:t>
            </a:r>
            <a:r>
              <a:rPr lang="en-US" sz="2000" dirty="0">
                <a:latin typeface="Arial" panose="020B0604020202020204" pitchFamily="34" charset="0"/>
                <a:cs typeface="Arial" panose="020B0604020202020204" pitchFamily="34" charset="0"/>
              </a:rPr>
              <a:t>Powerful knob, chromaticity 5 instead of 15 with 8b4e yields a 1</a:t>
            </a:r>
            <a:r>
              <a:rPr lang="el-GR" sz="2000" dirty="0">
                <a:latin typeface="Arial" panose="020B0604020202020204" pitchFamily="34" charset="0"/>
                <a:cs typeface="Arial" panose="020B0604020202020204" pitchFamily="34" charset="0"/>
              </a:rPr>
              <a:t>σ</a:t>
            </a:r>
            <a:r>
              <a:rPr lang="en-US" sz="2000" dirty="0">
                <a:latin typeface="Arial" panose="020B0604020202020204" pitchFamily="34" charset="0"/>
                <a:cs typeface="Arial" panose="020B0604020202020204" pitchFamily="34" charset="0"/>
              </a:rPr>
              <a:t> DA improvement. </a:t>
            </a:r>
          </a:p>
          <a:p>
            <a:pPr marL="1124285" lvl="2" indent="-400050">
              <a:lnSpc>
                <a:spcPct val="100000"/>
              </a:lnSpc>
              <a:buFont typeface="+mj-lt"/>
              <a:buAutoNum type="romanUcPeriod"/>
              <a:defRPr b="0"/>
            </a:pPr>
            <a:r>
              <a:rPr lang="en-US" sz="2000" dirty="0">
                <a:solidFill>
                  <a:srgbClr val="00B050"/>
                </a:solidFill>
                <a:latin typeface="Arial" panose="020B0604020202020204" pitchFamily="34" charset="0"/>
                <a:cs typeface="Arial" panose="020B0604020202020204" pitchFamily="34" charset="0"/>
              </a:rPr>
              <a:t>Octupole current: </a:t>
            </a:r>
            <a:r>
              <a:rPr lang="en-US" sz="2000" dirty="0">
                <a:latin typeface="Arial" panose="020B0604020202020204" pitchFamily="34" charset="0"/>
                <a:cs typeface="Arial" panose="020B0604020202020204" pitchFamily="34" charset="0"/>
              </a:rPr>
              <a:t>Switching to negative octupole polarity (&amp; applying tune trim to stay optimized) is a powerful knob.</a:t>
            </a:r>
          </a:p>
          <a:p>
            <a:pPr marL="1124285" lvl="2" indent="-400050">
              <a:lnSpc>
                <a:spcPct val="100000"/>
              </a:lnSpc>
              <a:buFont typeface="+mj-lt"/>
              <a:buAutoNum type="romanUcPeriod"/>
              <a:defRPr b="0"/>
            </a:pPr>
            <a:r>
              <a:rPr lang="en-US" sz="2000" dirty="0">
                <a:solidFill>
                  <a:srgbClr val="C00000"/>
                </a:solidFill>
                <a:latin typeface="Arial" panose="020B0604020202020204" pitchFamily="34" charset="0"/>
                <a:cs typeface="Arial" panose="020B0604020202020204" pitchFamily="34" charset="0"/>
              </a:rPr>
              <a:t>IP1/5 crossing angle: </a:t>
            </a:r>
            <a:r>
              <a:rPr lang="en-US" sz="2000" dirty="0">
                <a:latin typeface="Arial" panose="020B0604020202020204" pitchFamily="34" charset="0"/>
                <a:cs typeface="Arial" panose="020B0604020202020204" pitchFamily="34" charset="0"/>
              </a:rPr>
              <a:t>No significant improvement when increasing from 250 to 290 urad. Extended crossing angle scan to identify BB limits. </a:t>
            </a:r>
          </a:p>
          <a:p>
            <a:pPr marL="1124285" lvl="2" indent="-400050">
              <a:lnSpc>
                <a:spcPct val="100000"/>
              </a:lnSpc>
              <a:buFont typeface="+mj-lt"/>
              <a:buAutoNum type="romanUcPeriod"/>
              <a:defRPr b="0"/>
            </a:pPr>
            <a:r>
              <a:rPr lang="en-US" sz="2000" dirty="0">
                <a:latin typeface="Arial" panose="020B0604020202020204" pitchFamily="34" charset="0"/>
                <a:cs typeface="Arial" panose="020B0604020202020204" pitchFamily="34" charset="0"/>
              </a:rPr>
              <a:t>Bunch-by-bunch DA variations: maximum </a:t>
            </a:r>
            <a:r>
              <a:rPr lang="en-US" sz="2000" dirty="0"/>
              <a:t>0.5 </a:t>
            </a:r>
            <a:r>
              <a:rPr lang="el-GR" sz="2000" dirty="0"/>
              <a:t>σ</a:t>
            </a:r>
            <a:r>
              <a:rPr lang="en-US" sz="2000" dirty="0"/>
              <a:t> DA </a:t>
            </a:r>
            <a:r>
              <a:rPr lang="en-US" sz="2000" dirty="0" err="1"/>
              <a:t>bbb</a:t>
            </a:r>
            <a:r>
              <a:rPr lang="en-US" sz="2000" dirty="0"/>
              <a:t> variations (tested only for 1 WP). Attempt to identify a bunch classification approach to reduce number of simulations.</a:t>
            </a:r>
            <a:endParaRPr lang="en-US" sz="2000" dirty="0">
              <a:latin typeface="Arial" panose="020B0604020202020204" pitchFamily="34" charset="0"/>
              <a:cs typeface="Arial" panose="020B0604020202020204" pitchFamily="34" charset="0"/>
            </a:endParaRPr>
          </a:p>
          <a:p>
            <a:pPr marL="720899" lvl="1" indent="-342900">
              <a:buFont typeface="Arial" panose="020B0604020202020204" pitchFamily="34" charset="0"/>
              <a:buChar char="•"/>
              <a:defRPr b="0"/>
            </a:pPr>
            <a:endParaRPr lang="en-US" dirty="0"/>
          </a:p>
          <a:p>
            <a:pPr marL="342900" indent="-342900">
              <a:buSzPct val="100000"/>
              <a:buFont typeface="Arial"/>
              <a:buChar char="•"/>
              <a:defRPr b="0"/>
            </a:pPr>
            <a:endParaRPr dirty="0"/>
          </a:p>
        </p:txBody>
      </p:sp>
      <p:sp>
        <p:nvSpPr>
          <p:cNvPr id="271"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pic>
        <p:nvPicPr>
          <p:cNvPr id="2" name="opt_flatvh_75_180_CC_EOL.png">
            <a:extLst>
              <a:ext uri="{FF2B5EF4-FFF2-40B4-BE49-F238E27FC236}">
                <a16:creationId xmlns:a16="http://schemas.microsoft.com/office/drawing/2014/main" id="{34FE6BC4-BA5E-AB68-E5CB-B5F3FB03653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754915" y="422874"/>
            <a:ext cx="2136000" cy="1602000"/>
          </a:xfrm>
          <a:prstGeom prst="rect">
            <a:avLst/>
          </a:prstGeom>
          <a:ln w="12700">
            <a:miter lim="400000"/>
          </a:ln>
        </p:spPr>
      </p:pic>
      <p:pic>
        <p:nvPicPr>
          <p:cNvPr id="3" name="opt_flathv_75_180_CC_EOL.png">
            <a:extLst>
              <a:ext uri="{FF2B5EF4-FFF2-40B4-BE49-F238E27FC236}">
                <a16:creationId xmlns:a16="http://schemas.microsoft.com/office/drawing/2014/main" id="{CC1AAB54-B9A4-2320-45B9-786C6AFC45D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824655" y="422874"/>
            <a:ext cx="2136000" cy="1602000"/>
          </a:xfrm>
          <a:prstGeom prst="rect">
            <a:avLst/>
          </a:prstGeom>
          <a:ln w="12700">
            <a:miter lim="400000"/>
          </a:ln>
        </p:spPr>
      </p:pic>
      <p:pic>
        <p:nvPicPr>
          <p:cNvPr id="4" name="opt_flatvh_75_180_CC_EOL.png">
            <a:extLst>
              <a:ext uri="{FF2B5EF4-FFF2-40B4-BE49-F238E27FC236}">
                <a16:creationId xmlns:a16="http://schemas.microsoft.com/office/drawing/2014/main" id="{9E8C4FDC-200A-55BD-D63A-FA97C14EE7D7}"/>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9256917" y="2246044"/>
            <a:ext cx="2136000" cy="1602000"/>
          </a:xfrm>
          <a:prstGeom prst="rect">
            <a:avLst/>
          </a:prstGeom>
          <a:ln w="12700">
            <a:miter lim="400000"/>
          </a:ln>
        </p:spPr>
      </p:pic>
      <p:pic>
        <p:nvPicPr>
          <p:cNvPr id="6" name="opt_flatvh_75_180_CC_EOL.png">
            <a:extLst>
              <a:ext uri="{FF2B5EF4-FFF2-40B4-BE49-F238E27FC236}">
                <a16:creationId xmlns:a16="http://schemas.microsoft.com/office/drawing/2014/main" id="{6AE2F186-9D06-D9FA-91FC-C05B29F359D1}"/>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7047048" y="3707674"/>
            <a:ext cx="2136000" cy="1602000"/>
          </a:xfrm>
          <a:prstGeom prst="rect">
            <a:avLst/>
          </a:prstGeom>
          <a:ln w="12700">
            <a:miter lim="400000"/>
          </a:ln>
        </p:spPr>
      </p:pic>
      <p:pic>
        <p:nvPicPr>
          <p:cNvPr id="8" name="Picture 7">
            <a:extLst>
              <a:ext uri="{FF2B5EF4-FFF2-40B4-BE49-F238E27FC236}">
                <a16:creationId xmlns:a16="http://schemas.microsoft.com/office/drawing/2014/main" id="{57C0DF71-4357-8D33-C805-CD8BE01F5BF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93974" y="4062299"/>
            <a:ext cx="2839868" cy="2129901"/>
          </a:xfrm>
          <a:prstGeom prst="rect">
            <a:avLst/>
          </a:prstGeom>
          <a:ln w="38100">
            <a:solidFill>
              <a:schemeClr val="tx1"/>
            </a:solidFill>
          </a:ln>
        </p:spPr>
      </p:pic>
      <p:sp>
        <p:nvSpPr>
          <p:cNvPr id="9" name="Rounded Rectangle 8">
            <a:extLst>
              <a:ext uri="{FF2B5EF4-FFF2-40B4-BE49-F238E27FC236}">
                <a16:creationId xmlns:a16="http://schemas.microsoft.com/office/drawing/2014/main" id="{735DDB37-F3D8-6678-6D62-A97F6E5374A3}"/>
              </a:ext>
            </a:extLst>
          </p:cNvPr>
          <p:cNvSpPr/>
          <p:nvPr/>
        </p:nvSpPr>
        <p:spPr>
          <a:xfrm>
            <a:off x="7754915" y="344557"/>
            <a:ext cx="4205740" cy="1835227"/>
          </a:xfrm>
          <a:prstGeom prst="roundRect">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10" name="Rounded Rectangle 9">
            <a:extLst>
              <a:ext uri="{FF2B5EF4-FFF2-40B4-BE49-F238E27FC236}">
                <a16:creationId xmlns:a16="http://schemas.microsoft.com/office/drawing/2014/main" id="{0323C059-EF5A-4545-2D63-52CB9C184CA5}"/>
              </a:ext>
            </a:extLst>
          </p:cNvPr>
          <p:cNvSpPr/>
          <p:nvPr/>
        </p:nvSpPr>
        <p:spPr>
          <a:xfrm>
            <a:off x="9333117" y="2232593"/>
            <a:ext cx="2059800" cy="1615452"/>
          </a:xfrm>
          <a:prstGeom prst="roundRect">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
        <p:nvSpPr>
          <p:cNvPr id="11" name="Rounded Rectangle 10">
            <a:extLst>
              <a:ext uri="{FF2B5EF4-FFF2-40B4-BE49-F238E27FC236}">
                <a16:creationId xmlns:a16="http://schemas.microsoft.com/office/drawing/2014/main" id="{744C6497-BACD-4FA9-C4D7-55202FE77552}"/>
              </a:ext>
            </a:extLst>
          </p:cNvPr>
          <p:cNvSpPr/>
          <p:nvPr/>
        </p:nvSpPr>
        <p:spPr>
          <a:xfrm>
            <a:off x="7037389" y="3787310"/>
            <a:ext cx="2059800" cy="1615452"/>
          </a:xfrm>
          <a:prstGeom prst="roundRect">
            <a:avLst/>
          </a:prstGeom>
          <a:noFill/>
          <a:ln w="381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CH" sz="1800" b="0" i="0" u="none" strike="noStrike" cap="none" spc="0" normalizeH="0" baseline="0">
              <a:ln>
                <a:noFill/>
              </a:ln>
              <a:solidFill>
                <a:schemeClr val="accent1"/>
              </a:solidFill>
              <a:effectLst/>
              <a:uFillTx/>
              <a:latin typeface="Arial"/>
              <a:ea typeface="Arial"/>
              <a:cs typeface="Arial"/>
              <a:sym typeface="Arial"/>
            </a:endParaRPr>
          </a:p>
        </p:txBody>
      </p:sp>
    </p:spTree>
    <p:extLst>
      <p:ext uri="{BB962C8B-B14F-4D97-AF65-F5344CB8AC3E}">
        <p14:creationId xmlns:p14="http://schemas.microsoft.com/office/powerpoint/2010/main" val="354336103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6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9">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9">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une scan EOL β*=7.5/18 cm with CC"/>
          <p:cNvSpPr txBox="1">
            <a:spLocks noGrp="1"/>
          </p:cNvSpPr>
          <p:nvPr>
            <p:ph type="title"/>
          </p:nvPr>
        </p:nvSpPr>
        <p:spPr>
          <a:prstGeom prst="rect">
            <a:avLst/>
          </a:prstGeom>
        </p:spPr>
        <p:txBody>
          <a:bodyPr/>
          <a:lstStyle/>
          <a:p>
            <a:r>
              <a:rPr lang="en-US" dirty="0" err="1"/>
              <a:t>Tunescan</a:t>
            </a:r>
            <a:r>
              <a:rPr lang="en-US" dirty="0"/>
              <a:t> chroma 5 vs 15, 2.3e11 ppb</a:t>
            </a:r>
            <a:endParaRPr dirty="0"/>
          </a:p>
        </p:txBody>
      </p:sp>
      <p:sp>
        <p:nvSpPr>
          <p:cNvPr id="284"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pic>
        <p:nvPicPr>
          <p:cNvPr id="285" name="opt_flatvh_75_180_CC_EOL.png"/>
          <p:cNvPicPr>
            <a:picLocks noChangeAspect="1"/>
          </p:cNvPicPr>
          <p:nvPr/>
        </p:nvPicPr>
        <p:blipFill>
          <a:blip r:embed="rId2">
            <a:extLst>
              <a:ext uri="{28A0092B-C50C-407E-A947-70E740481C1C}">
                <a14:useLocalDpi xmlns:a14="http://schemas.microsoft.com/office/drawing/2010/main" val="0"/>
              </a:ext>
            </a:extLst>
          </a:blip>
          <a:srcRect/>
          <a:stretch/>
        </p:blipFill>
        <p:spPr>
          <a:xfrm>
            <a:off x="-116880" y="1125140"/>
            <a:ext cx="6456752" cy="4842564"/>
          </a:xfrm>
          <a:prstGeom prst="rect">
            <a:avLst/>
          </a:prstGeom>
          <a:ln w="12700">
            <a:miter lim="400000"/>
          </a:ln>
        </p:spPr>
      </p:pic>
      <p:pic>
        <p:nvPicPr>
          <p:cNvPr id="286" name="opt_flathv_75_180_CC_EOL.png"/>
          <p:cNvPicPr>
            <a:picLocks noChangeAspect="1"/>
          </p:cNvPicPr>
          <p:nvPr/>
        </p:nvPicPr>
        <p:blipFill>
          <a:blip r:embed="rId3">
            <a:extLst>
              <a:ext uri="{28A0092B-C50C-407E-A947-70E740481C1C}">
                <a14:useLocalDpi xmlns:a14="http://schemas.microsoft.com/office/drawing/2010/main" val="0"/>
              </a:ext>
            </a:extLst>
          </a:blip>
          <a:srcRect/>
          <a:stretch/>
        </p:blipFill>
        <p:spPr>
          <a:xfrm>
            <a:off x="5902920" y="1125140"/>
            <a:ext cx="6456752" cy="4842564"/>
          </a:xfrm>
          <a:prstGeom prst="rect">
            <a:avLst/>
          </a:prstGeom>
          <a:ln w="12700">
            <a:miter lim="400000"/>
          </a:ln>
        </p:spPr>
      </p:pic>
      <p:sp>
        <p:nvSpPr>
          <p:cNvPr id="2" name="TextBox 1">
            <a:extLst>
              <a:ext uri="{FF2B5EF4-FFF2-40B4-BE49-F238E27FC236}">
                <a16:creationId xmlns:a16="http://schemas.microsoft.com/office/drawing/2014/main" id="{97A28C57-8FC0-1E46-D75E-3E8D5853810A}"/>
              </a:ext>
            </a:extLst>
          </p:cNvPr>
          <p:cNvSpPr txBox="1"/>
          <p:nvPr/>
        </p:nvSpPr>
        <p:spPr>
          <a:xfrm>
            <a:off x="4108174" y="5967704"/>
            <a:ext cx="6670096" cy="2769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CH" sz="1800" b="0" i="0" u="none" strike="noStrike" cap="none" spc="0" normalizeH="0" baseline="0" dirty="0">
                <a:ln>
                  <a:noFill/>
                </a:ln>
                <a:solidFill>
                  <a:schemeClr val="accent1"/>
                </a:solidFill>
                <a:effectLst/>
                <a:uFillTx/>
                <a:latin typeface="Arial"/>
                <a:ea typeface="Arial"/>
                <a:cs typeface="Arial"/>
                <a:sym typeface="Arial"/>
              </a:rPr>
              <a:t>As observed with EOL, 1</a:t>
            </a:r>
            <a:r>
              <a:rPr kumimoji="0" lang="el-GR" sz="1800" b="0" i="0" u="none" strike="noStrike" cap="none" spc="0" normalizeH="0" baseline="0" dirty="0">
                <a:ln>
                  <a:noFill/>
                </a:ln>
                <a:solidFill>
                  <a:schemeClr val="accent1"/>
                </a:solidFill>
                <a:effectLst/>
                <a:uFillTx/>
                <a:latin typeface="Arial"/>
                <a:ea typeface="Arial"/>
                <a:cs typeface="Arial"/>
                <a:sym typeface="Arial"/>
              </a:rPr>
              <a:t>σ</a:t>
            </a:r>
            <a:r>
              <a:rPr lang="en-US" dirty="0"/>
              <a:t> DA reduction if chroma 15 instead of 5</a:t>
            </a:r>
            <a:endParaRPr kumimoji="0" lang="en-CH" sz="1800" b="0" i="0" u="none" strike="noStrike" cap="none" spc="0" normalizeH="0" baseline="0" dirty="0">
              <a:ln>
                <a:noFill/>
              </a:ln>
              <a:solidFill>
                <a:schemeClr val="accent1"/>
              </a:solidFill>
              <a:effectLst/>
              <a:uFillTx/>
              <a:latin typeface="Arial"/>
              <a:ea typeface="Arial"/>
              <a:cs typeface="Arial"/>
              <a:sym typeface="Arial"/>
            </a:endParaRPr>
          </a:p>
        </p:txBody>
      </p:sp>
    </p:spTree>
    <p:extLst>
      <p:ext uri="{BB962C8B-B14F-4D97-AF65-F5344CB8AC3E}">
        <p14:creationId xmlns:p14="http://schemas.microsoft.com/office/powerpoint/2010/main" val="363409309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une scan EOL β*=7.5/18 cm with CC"/>
          <p:cNvSpPr txBox="1">
            <a:spLocks noGrp="1"/>
          </p:cNvSpPr>
          <p:nvPr>
            <p:ph type="title"/>
          </p:nvPr>
        </p:nvSpPr>
        <p:spPr>
          <a:prstGeom prst="rect">
            <a:avLst/>
          </a:prstGeom>
        </p:spPr>
        <p:txBody>
          <a:bodyPr/>
          <a:lstStyle/>
          <a:p>
            <a:r>
              <a:rPr lang="en-US" dirty="0"/>
              <a:t>FMA, octupole scan</a:t>
            </a:r>
            <a:endParaRPr dirty="0"/>
          </a:p>
        </p:txBody>
      </p:sp>
      <p:sp>
        <p:nvSpPr>
          <p:cNvPr id="284"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pic>
        <p:nvPicPr>
          <p:cNvPr id="3" name="Picture 2">
            <a:extLst>
              <a:ext uri="{FF2B5EF4-FFF2-40B4-BE49-F238E27FC236}">
                <a16:creationId xmlns:a16="http://schemas.microsoft.com/office/drawing/2014/main" id="{9ACB9ED2-13E5-9913-F3CE-2E7768F7AF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9155" y="887896"/>
            <a:ext cx="9224620" cy="5125601"/>
          </a:xfrm>
          <a:prstGeom prst="rect">
            <a:avLst/>
          </a:prstGeom>
        </p:spPr>
      </p:pic>
      <p:pic>
        <p:nvPicPr>
          <p:cNvPr id="7" name="Graphic 6" descr="Presentation with media">
            <a:extLst>
              <a:ext uri="{FF2B5EF4-FFF2-40B4-BE49-F238E27FC236}">
                <a16:creationId xmlns:a16="http://schemas.microsoft.com/office/drawing/2014/main" id="{2DF2252B-825D-BA22-6259-A10A9692D49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45645" y="337930"/>
            <a:ext cx="914400" cy="914400"/>
          </a:xfrm>
          <a:prstGeom prst="rect">
            <a:avLst/>
          </a:prstGeom>
        </p:spPr>
      </p:pic>
    </p:spTree>
    <p:extLst>
      <p:ext uri="{BB962C8B-B14F-4D97-AF65-F5344CB8AC3E}">
        <p14:creationId xmlns:p14="http://schemas.microsoft.com/office/powerpoint/2010/main" val="108028143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une scan EOL β*=7.5/18 cm with CC"/>
          <p:cNvSpPr txBox="1">
            <a:spLocks noGrp="1"/>
          </p:cNvSpPr>
          <p:nvPr>
            <p:ph type="title"/>
          </p:nvPr>
        </p:nvSpPr>
        <p:spPr>
          <a:prstGeom prst="rect">
            <a:avLst/>
          </a:prstGeom>
        </p:spPr>
        <p:txBody>
          <a:bodyPr/>
          <a:lstStyle/>
          <a:p>
            <a:r>
              <a:rPr lang="en-US" dirty="0"/>
              <a:t>Octupoles vs WP for chroma 5 vs 15, 2.3e11 ppb</a:t>
            </a:r>
            <a:endParaRPr dirty="0"/>
          </a:p>
        </p:txBody>
      </p:sp>
      <p:sp>
        <p:nvSpPr>
          <p:cNvPr id="284"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pic>
        <p:nvPicPr>
          <p:cNvPr id="285" name="opt_flatvh_75_180_CC_EOL.png"/>
          <p:cNvPicPr>
            <a:picLocks noChangeAspect="1"/>
          </p:cNvPicPr>
          <p:nvPr/>
        </p:nvPicPr>
        <p:blipFill>
          <a:blip r:embed="rId2">
            <a:extLst>
              <a:ext uri="{28A0092B-C50C-407E-A947-70E740481C1C}">
                <a14:useLocalDpi xmlns:a14="http://schemas.microsoft.com/office/drawing/2010/main" val="0"/>
              </a:ext>
            </a:extLst>
          </a:blip>
          <a:srcRect/>
          <a:stretch/>
        </p:blipFill>
        <p:spPr>
          <a:xfrm>
            <a:off x="-116880" y="1125140"/>
            <a:ext cx="6456752" cy="4842564"/>
          </a:xfrm>
          <a:prstGeom prst="rect">
            <a:avLst/>
          </a:prstGeom>
          <a:ln w="12700">
            <a:miter lim="400000"/>
          </a:ln>
        </p:spPr>
      </p:pic>
      <p:pic>
        <p:nvPicPr>
          <p:cNvPr id="286" name="opt_flathv_75_180_CC_EOL.png"/>
          <p:cNvPicPr>
            <a:picLocks noChangeAspect="1"/>
          </p:cNvPicPr>
          <p:nvPr/>
        </p:nvPicPr>
        <p:blipFill>
          <a:blip r:embed="rId3">
            <a:extLst>
              <a:ext uri="{28A0092B-C50C-407E-A947-70E740481C1C}">
                <a14:useLocalDpi xmlns:a14="http://schemas.microsoft.com/office/drawing/2010/main" val="0"/>
              </a:ext>
            </a:extLst>
          </a:blip>
          <a:srcRect/>
          <a:stretch/>
        </p:blipFill>
        <p:spPr>
          <a:xfrm>
            <a:off x="5902920" y="1125140"/>
            <a:ext cx="6456752" cy="4842564"/>
          </a:xfrm>
          <a:prstGeom prst="rect">
            <a:avLst/>
          </a:prstGeom>
          <a:ln w="12700">
            <a:miter lim="400000"/>
          </a:ln>
        </p:spPr>
      </p:pic>
      <p:pic>
        <p:nvPicPr>
          <p:cNvPr id="2" name="opt_flatvh_75_180_CC_EOL.png">
            <a:extLst>
              <a:ext uri="{FF2B5EF4-FFF2-40B4-BE49-F238E27FC236}">
                <a16:creationId xmlns:a16="http://schemas.microsoft.com/office/drawing/2014/main" id="{79BDF471-591B-CE7A-A06D-9A162E8E6BE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473245" y="4383978"/>
            <a:ext cx="3146476" cy="1835444"/>
          </a:xfrm>
          <a:prstGeom prst="rect">
            <a:avLst/>
          </a:prstGeom>
          <a:solidFill>
            <a:schemeClr val="bg1"/>
          </a:solidFill>
          <a:ln w="12700">
            <a:solidFill>
              <a:schemeClr val="tx1"/>
            </a:solidFill>
            <a:miter lim="400000"/>
          </a:ln>
        </p:spPr>
      </p:pic>
      <p:cxnSp>
        <p:nvCxnSpPr>
          <p:cNvPr id="4" name="Straight Arrow Connector 3">
            <a:extLst>
              <a:ext uri="{FF2B5EF4-FFF2-40B4-BE49-F238E27FC236}">
                <a16:creationId xmlns:a16="http://schemas.microsoft.com/office/drawing/2014/main" id="{A6317438-7750-8395-55B8-70259C5A814A}"/>
              </a:ext>
            </a:extLst>
          </p:cNvPr>
          <p:cNvCxnSpPr>
            <a:cxnSpLocks/>
          </p:cNvCxnSpPr>
          <p:nvPr/>
        </p:nvCxnSpPr>
        <p:spPr>
          <a:xfrm flipH="1" flipV="1">
            <a:off x="1643270" y="2146852"/>
            <a:ext cx="3154017" cy="1046922"/>
          </a:xfrm>
          <a:prstGeom prst="straightConnector1">
            <a:avLst/>
          </a:prstGeom>
          <a:noFill/>
          <a:ln w="76200" cap="flat">
            <a:solidFill>
              <a:srgbClr val="D5FC79"/>
            </a:solidFill>
            <a:prstDash val="solid"/>
            <a:miter lim="8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87725368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une scan EOL β*=7.5/18 cm with CC"/>
          <p:cNvSpPr txBox="1">
            <a:spLocks noGrp="1"/>
          </p:cNvSpPr>
          <p:nvPr>
            <p:ph type="title"/>
          </p:nvPr>
        </p:nvSpPr>
        <p:spPr>
          <a:prstGeom prst="rect">
            <a:avLst/>
          </a:prstGeom>
        </p:spPr>
        <p:txBody>
          <a:bodyPr/>
          <a:lstStyle/>
          <a:p>
            <a:r>
              <a:rPr lang="en-US" dirty="0"/>
              <a:t>Octupoles vs WP for chroma 5 vs 15, 2.5e11 ppb</a:t>
            </a:r>
            <a:endParaRPr dirty="0"/>
          </a:p>
        </p:txBody>
      </p:sp>
      <p:sp>
        <p:nvSpPr>
          <p:cNvPr id="284"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pic>
        <p:nvPicPr>
          <p:cNvPr id="285" name="opt_flatvh_75_180_CC_EOL.png"/>
          <p:cNvPicPr>
            <a:picLocks noChangeAspect="1"/>
          </p:cNvPicPr>
          <p:nvPr/>
        </p:nvPicPr>
        <p:blipFill>
          <a:blip r:embed="rId2">
            <a:extLst>
              <a:ext uri="{28A0092B-C50C-407E-A947-70E740481C1C}">
                <a14:useLocalDpi xmlns:a14="http://schemas.microsoft.com/office/drawing/2010/main" val="0"/>
              </a:ext>
            </a:extLst>
          </a:blip>
          <a:srcRect/>
          <a:stretch/>
        </p:blipFill>
        <p:spPr>
          <a:xfrm>
            <a:off x="-116880" y="1125140"/>
            <a:ext cx="6456752" cy="4842564"/>
          </a:xfrm>
          <a:prstGeom prst="rect">
            <a:avLst/>
          </a:prstGeom>
          <a:ln w="12700">
            <a:miter lim="400000"/>
          </a:ln>
        </p:spPr>
      </p:pic>
      <p:pic>
        <p:nvPicPr>
          <p:cNvPr id="286" name="opt_flathv_75_180_CC_EOL.png"/>
          <p:cNvPicPr>
            <a:picLocks noChangeAspect="1"/>
          </p:cNvPicPr>
          <p:nvPr/>
        </p:nvPicPr>
        <p:blipFill>
          <a:blip r:embed="rId3">
            <a:extLst>
              <a:ext uri="{28A0092B-C50C-407E-A947-70E740481C1C}">
                <a14:useLocalDpi xmlns:a14="http://schemas.microsoft.com/office/drawing/2010/main" val="0"/>
              </a:ext>
            </a:extLst>
          </a:blip>
          <a:srcRect/>
          <a:stretch/>
        </p:blipFill>
        <p:spPr>
          <a:xfrm>
            <a:off x="5902920" y="1125140"/>
            <a:ext cx="6456752" cy="4842564"/>
          </a:xfrm>
          <a:prstGeom prst="rect">
            <a:avLst/>
          </a:prstGeom>
          <a:ln w="12700">
            <a:miter lim="400000"/>
          </a:ln>
        </p:spPr>
      </p:pic>
      <p:pic>
        <p:nvPicPr>
          <p:cNvPr id="2" name="opt_flatvh_75_180_CC_EOL.png">
            <a:extLst>
              <a:ext uri="{FF2B5EF4-FFF2-40B4-BE49-F238E27FC236}">
                <a16:creationId xmlns:a16="http://schemas.microsoft.com/office/drawing/2014/main" id="{2E566AC2-B9B2-A2A9-71A0-2304B711ADD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472000" y="4384800"/>
            <a:ext cx="3146475" cy="1835444"/>
          </a:xfrm>
          <a:prstGeom prst="rect">
            <a:avLst/>
          </a:prstGeom>
          <a:solidFill>
            <a:schemeClr val="bg1"/>
          </a:solidFill>
          <a:ln w="12700">
            <a:solidFill>
              <a:schemeClr val="tx1"/>
            </a:solidFill>
            <a:miter lim="400000"/>
          </a:ln>
        </p:spPr>
      </p:pic>
      <p:cxnSp>
        <p:nvCxnSpPr>
          <p:cNvPr id="3" name="Straight Arrow Connector 2">
            <a:extLst>
              <a:ext uri="{FF2B5EF4-FFF2-40B4-BE49-F238E27FC236}">
                <a16:creationId xmlns:a16="http://schemas.microsoft.com/office/drawing/2014/main" id="{ACFBB565-6803-DD25-A9C6-B56717387904}"/>
              </a:ext>
            </a:extLst>
          </p:cNvPr>
          <p:cNvCxnSpPr>
            <a:cxnSpLocks/>
          </p:cNvCxnSpPr>
          <p:nvPr/>
        </p:nvCxnSpPr>
        <p:spPr>
          <a:xfrm flipH="1" flipV="1">
            <a:off x="1643270" y="2146852"/>
            <a:ext cx="3154017" cy="1046922"/>
          </a:xfrm>
          <a:prstGeom prst="straightConnector1">
            <a:avLst/>
          </a:prstGeom>
          <a:noFill/>
          <a:ln w="76200" cap="flat">
            <a:solidFill>
              <a:srgbClr val="D5FC79"/>
            </a:solidFill>
            <a:prstDash val="solid"/>
            <a:miter lim="8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94531094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une scan EOL β*=7.5/18 cm with CC"/>
          <p:cNvSpPr txBox="1">
            <a:spLocks noGrp="1"/>
          </p:cNvSpPr>
          <p:nvPr>
            <p:ph type="title"/>
          </p:nvPr>
        </p:nvSpPr>
        <p:spPr>
          <a:xfrm>
            <a:off x="407986" y="373592"/>
            <a:ext cx="11638239" cy="1065744"/>
          </a:xfrm>
          <a:prstGeom prst="rect">
            <a:avLst/>
          </a:prstGeom>
        </p:spPr>
        <p:txBody>
          <a:bodyPr/>
          <a:lstStyle/>
          <a:p>
            <a:r>
              <a:rPr lang="en-US" dirty="0"/>
              <a:t>Crossing angle vs WP for chroma 5 vs 15, 2.3e11 ppb</a:t>
            </a:r>
            <a:endParaRPr dirty="0"/>
          </a:p>
        </p:txBody>
      </p:sp>
      <p:sp>
        <p:nvSpPr>
          <p:cNvPr id="284"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pic>
        <p:nvPicPr>
          <p:cNvPr id="285" name="opt_flatvh_75_180_CC_EOL.png"/>
          <p:cNvPicPr>
            <a:picLocks noChangeAspect="1"/>
          </p:cNvPicPr>
          <p:nvPr/>
        </p:nvPicPr>
        <p:blipFill>
          <a:blip r:embed="rId2">
            <a:extLst>
              <a:ext uri="{28A0092B-C50C-407E-A947-70E740481C1C}">
                <a14:useLocalDpi xmlns:a14="http://schemas.microsoft.com/office/drawing/2010/main" val="0"/>
              </a:ext>
            </a:extLst>
          </a:blip>
          <a:srcRect/>
          <a:stretch/>
        </p:blipFill>
        <p:spPr>
          <a:xfrm>
            <a:off x="-116880" y="1125140"/>
            <a:ext cx="6456752" cy="4842564"/>
          </a:xfrm>
          <a:prstGeom prst="rect">
            <a:avLst/>
          </a:prstGeom>
          <a:ln w="12700">
            <a:miter lim="400000"/>
          </a:ln>
        </p:spPr>
      </p:pic>
      <p:pic>
        <p:nvPicPr>
          <p:cNvPr id="286" name="opt_flathv_75_180_CC_EOL.png"/>
          <p:cNvPicPr>
            <a:picLocks noChangeAspect="1"/>
          </p:cNvPicPr>
          <p:nvPr/>
        </p:nvPicPr>
        <p:blipFill>
          <a:blip r:embed="rId3">
            <a:extLst>
              <a:ext uri="{28A0092B-C50C-407E-A947-70E740481C1C}">
                <a14:useLocalDpi xmlns:a14="http://schemas.microsoft.com/office/drawing/2010/main" val="0"/>
              </a:ext>
            </a:extLst>
          </a:blip>
          <a:srcRect/>
          <a:stretch/>
        </p:blipFill>
        <p:spPr>
          <a:xfrm>
            <a:off x="5902920" y="1125140"/>
            <a:ext cx="6456752" cy="4842564"/>
          </a:xfrm>
          <a:prstGeom prst="rect">
            <a:avLst/>
          </a:prstGeom>
          <a:ln w="12700">
            <a:miter lim="400000"/>
          </a:ln>
        </p:spPr>
      </p:pic>
    </p:spTree>
    <p:extLst>
      <p:ext uri="{BB962C8B-B14F-4D97-AF65-F5344CB8AC3E}">
        <p14:creationId xmlns:p14="http://schemas.microsoft.com/office/powerpoint/2010/main" val="55712438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une scan EOL β*=7.5/18 cm with CC"/>
          <p:cNvSpPr txBox="1">
            <a:spLocks noGrp="1"/>
          </p:cNvSpPr>
          <p:nvPr>
            <p:ph type="title"/>
          </p:nvPr>
        </p:nvSpPr>
        <p:spPr>
          <a:prstGeom prst="rect">
            <a:avLst/>
          </a:prstGeom>
        </p:spPr>
        <p:txBody>
          <a:bodyPr/>
          <a:lstStyle/>
          <a:p>
            <a:r>
              <a:rPr lang="en-US" dirty="0"/>
              <a:t>FMA, crossing angle scan</a:t>
            </a:r>
            <a:endParaRPr dirty="0"/>
          </a:p>
        </p:txBody>
      </p:sp>
      <p:sp>
        <p:nvSpPr>
          <p:cNvPr id="284" name="Slide Number"/>
          <p:cNvSpPr txBox="1">
            <a:spLocks noGrp="1"/>
          </p:cNvSpPr>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pic>
        <p:nvPicPr>
          <p:cNvPr id="3" name="Picture 2">
            <a:extLst>
              <a:ext uri="{FF2B5EF4-FFF2-40B4-BE49-F238E27FC236}">
                <a16:creationId xmlns:a16="http://schemas.microsoft.com/office/drawing/2014/main" id="{9ACB9ED2-13E5-9913-F3CE-2E7768F7AFD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808093" y="993912"/>
            <a:ext cx="8786744" cy="5125601"/>
          </a:xfrm>
          <a:prstGeom prst="rect">
            <a:avLst/>
          </a:prstGeom>
        </p:spPr>
      </p:pic>
      <p:pic>
        <p:nvPicPr>
          <p:cNvPr id="7" name="Graphic 6" descr="Presentation with media">
            <a:extLst>
              <a:ext uri="{FF2B5EF4-FFF2-40B4-BE49-F238E27FC236}">
                <a16:creationId xmlns:a16="http://schemas.microsoft.com/office/drawing/2014/main" id="{2DF2252B-825D-BA22-6259-A10A9692D49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45645" y="337930"/>
            <a:ext cx="914400" cy="914400"/>
          </a:xfrm>
          <a:prstGeom prst="rect">
            <a:avLst/>
          </a:prstGeom>
        </p:spPr>
      </p:pic>
    </p:spTree>
    <p:extLst>
      <p:ext uri="{BB962C8B-B14F-4D97-AF65-F5344CB8AC3E}">
        <p14:creationId xmlns:p14="http://schemas.microsoft.com/office/powerpoint/2010/main" val="235739524"/>
      </p:ext>
    </p:extLst>
  </p:cSld>
  <p:clrMapOvr>
    <a:masterClrMapping/>
  </p:clrMapOvr>
  <p:transition spd="med"/>
</p:sld>
</file>

<file path=ppt/theme/theme1.xml><?xml version="1.0" encoding="utf-8"?>
<a:theme xmlns:a="http://schemas.openxmlformats.org/drawingml/2006/main" name="Office Theme">
  <a:themeElements>
    <a:clrScheme name="Office Theme">
      <a:dk1>
        <a:srgbClr val="FFFFFF"/>
      </a:dk1>
      <a:lt1>
        <a:srgbClr val="0033A0"/>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1918</TotalTime>
  <Words>671</Words>
  <Application>Microsoft Macintosh PowerPoint</Application>
  <PresentationFormat>Widescreen</PresentationFormat>
  <Paragraphs>52</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Office Theme</vt:lpstr>
      <vt:lpstr>Flat optics for HL-LHC at the start of leveling</vt:lpstr>
      <vt:lpstr>Introduction</vt:lpstr>
      <vt:lpstr>Summary of previous studies</vt:lpstr>
      <vt:lpstr>Tunescan chroma 5 vs 15, 2.3e11 ppb</vt:lpstr>
      <vt:lpstr>FMA, octupole scan</vt:lpstr>
      <vt:lpstr>Octupoles vs WP for chroma 5 vs 15, 2.3e11 ppb</vt:lpstr>
      <vt:lpstr>Octupoles vs WP for chroma 5 vs 15, 2.5e11 ppb</vt:lpstr>
      <vt:lpstr>Crossing angle vs WP for chroma 5 vs 15, 2.3e11 ppb</vt:lpstr>
      <vt:lpstr>FMA, crossing angle scan</vt:lpstr>
      <vt:lpstr>EOL: Crossing angle vs WP for chroma 5 vs 15, 1.4e11 ppb</vt:lpstr>
      <vt:lpstr>EOL FMA, crossing angle scan</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more systematic DA study on flat optics  for HL-LHC</dc:title>
  <cp:lastModifiedBy>Microsoft Office User</cp:lastModifiedBy>
  <cp:revision>77</cp:revision>
  <dcterms:modified xsi:type="dcterms:W3CDTF">2023-05-01T20:03:56Z</dcterms:modified>
</cp:coreProperties>
</file>