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5"/>
  </p:sldMasterIdLst>
  <p:notesMasterIdLst>
    <p:notesMasterId r:id="rId6"/>
  </p:notesMasterIdLst>
  <p:sldIdLst>
    <p:sldId id="256" r:id="rId7"/>
    <p:sldId id="257" r:id="rId8"/>
    <p:sldId id="258" r:id="rId9"/>
    <p:sldId id="259" r:id="rId10"/>
    <p:sldId id="260" r:id="rId11"/>
    <p:sldId id="261" r:id="rId12"/>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FF18BD3-C588-4695-8F1F-900A6C5B3246}">
  <a:tblStyle styleId="{2FF18BD3-C588-4695-8F1F-900A6C5B3246}"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11" Type="http://schemas.openxmlformats.org/officeDocument/2006/relationships/slide" Target="slides/slide5.xml"/><Relationship Id="rId10" Type="http://schemas.openxmlformats.org/officeDocument/2006/relationships/slide" Target="slides/slide4.xml"/><Relationship Id="rId12" Type="http://schemas.openxmlformats.org/officeDocument/2006/relationships/slide" Target="slides/slide6.xml"/><Relationship Id="rId9" Type="http://schemas.openxmlformats.org/officeDocument/2006/relationships/slide" Target="slides/slide3.xml"/><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23ce457ead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23ce457ead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23ce457ead7_0_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23ce457ead7_0_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23ce457ead7_0_3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23ce457ead7_0_3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23ce457ead7_0_5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4" name="Google Shape;84;g23ce457ead7_0_5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2" name="Shape 132"/>
        <p:cNvGrpSpPr/>
        <p:nvPr/>
      </p:nvGrpSpPr>
      <p:grpSpPr>
        <a:xfrm>
          <a:off x="0" y="0"/>
          <a:ext cx="0" cy="0"/>
          <a:chOff x="0" y="0"/>
          <a:chExt cx="0" cy="0"/>
        </a:xfrm>
      </p:grpSpPr>
      <p:sp>
        <p:nvSpPr>
          <p:cNvPr id="133" name="Google Shape;133;g23ce457ead7_2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4" name="Google Shape;134;g23ce457ead7_2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hyperlink" Target="https://edms.cern.ch/file/2826129/1/2023-03-01_063_WGA_minutes.docx" TargetMode="External"/><Relationship Id="rId4" Type="http://schemas.openxmlformats.org/officeDocument/2006/relationships/hyperlink" Target="https://edms.cern.ch/file/2826128/1/2023-03-01_WGA-SURVEY_GUIDELINES.pptx"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s://edms.cern.ch/file/2826128/1/2023-03-01_WGA-SURVEY_GUIDELINES.pptx" TargetMode="External"/><Relationship Id="rId4" Type="http://schemas.openxmlformats.org/officeDocument/2006/relationships/image" Target="../media/image5.png"/><Relationship Id="rId5"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6.png"/><Relationship Id="rId4" Type="http://schemas.openxmlformats.org/officeDocument/2006/relationships/hyperlink" Target="https://edms.cern.ch/file/2374033/1.0/HL-ECR-D1-alignment.2020.06.15.pdf" TargetMode="External"/><Relationship Id="rId5" Type="http://schemas.openxmlformats.org/officeDocument/2006/relationships/image" Target="../media/image2.png"/><Relationship Id="rId6" Type="http://schemas.openxmlformats.org/officeDocument/2006/relationships/image" Target="../media/image1.png"/><Relationship Id="rId7" Type="http://schemas.openxmlformats.org/officeDocument/2006/relationships/hyperlink" Target="https://edms.cern.ch/file/1476360/2/BeamlineElementDefinitions.docx"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edms.cern.ch/ui/file/2407349/1.0/HL-NCR_TDIS_P2_alignment_tunnel_v1.0.pdf" TargetMode="Externa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lang="en"/>
              <a:t>String test and drawings readiness</a:t>
            </a:r>
            <a:endParaRPr/>
          </a:p>
        </p:txBody>
      </p:sp>
      <p:sp>
        <p:nvSpPr>
          <p:cNvPr id="55" name="Google Shape;55;p1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t>R. De Maria</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Introduction</a:t>
            </a:r>
            <a:endParaRPr/>
          </a:p>
        </p:txBody>
      </p:sp>
      <p:sp>
        <p:nvSpPr>
          <p:cNvPr id="61" name="Google Shape;61;p1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900" u="sng">
                <a:solidFill>
                  <a:schemeClr val="hlink"/>
                </a:solidFill>
                <a:hlinkClick r:id="rId3"/>
              </a:rPr>
              <a:t>HL-LHC Working Group on Alignment Meeting Minutes #63</a:t>
            </a:r>
            <a:r>
              <a:rPr b="1" lang="en" sz="900"/>
              <a:t> on March 1 2023</a:t>
            </a:r>
            <a:endParaRPr b="1" sz="900"/>
          </a:p>
          <a:p>
            <a:pPr indent="0" lvl="0" marL="0" rtl="0" algn="l">
              <a:spcBef>
                <a:spcPts val="1200"/>
              </a:spcBef>
              <a:spcAft>
                <a:spcPts val="0"/>
              </a:spcAft>
              <a:buNone/>
            </a:pPr>
            <a:r>
              <a:rPr lang="en" sz="900"/>
              <a:t>When discussing </a:t>
            </a:r>
            <a:r>
              <a:rPr lang="en" sz="900" u="sng">
                <a:solidFill>
                  <a:schemeClr val="hlink"/>
                </a:solidFill>
                <a:hlinkClick r:id="rId4"/>
              </a:rPr>
              <a:t>Survey Guidelines</a:t>
            </a:r>
            <a:r>
              <a:rPr lang="en" sz="900"/>
              <a:t> drawings, “RDM asks if the document is already applied for surface installations like the collimator mock-up and the SM18 String Test. It is confirmed that the document is applied to these installations and that equipment owners that are not familiar with the process are guided by BE-GM personnel in their contribution. AH confirms that for SM18 String Test, the process is running smoothly.”</a:t>
            </a:r>
            <a:endParaRPr sz="900"/>
          </a:p>
          <a:p>
            <a:pPr indent="0" lvl="0" marL="0" rtl="0" algn="l">
              <a:spcBef>
                <a:spcPts val="1200"/>
              </a:spcBef>
              <a:spcAft>
                <a:spcPts val="0"/>
              </a:spcAft>
              <a:buNone/>
            </a:pPr>
            <a:r>
              <a:rPr b="1" lang="en" sz="900"/>
              <a:t>Fast forward to April 26 2023:</a:t>
            </a:r>
            <a:endParaRPr b="1" sz="900"/>
          </a:p>
          <a:p>
            <a:pPr indent="0" lvl="0" marL="0" rtl="0" algn="l">
              <a:spcBef>
                <a:spcPts val="1200"/>
              </a:spcBef>
              <a:spcAft>
                <a:spcPts val="0"/>
              </a:spcAft>
              <a:buNone/>
            </a:pPr>
            <a:r>
              <a:rPr lang="en" sz="900">
                <a:solidFill>
                  <a:schemeClr val="dk1"/>
                </a:solidFill>
              </a:rPr>
              <a:t>Bonjour Sebastien,</a:t>
            </a:r>
            <a:br>
              <a:rPr lang="en" sz="900">
                <a:solidFill>
                  <a:schemeClr val="dk1"/>
                </a:solidFill>
              </a:rPr>
            </a:br>
            <a:r>
              <a:rPr lang="en" sz="900">
                <a:solidFill>
                  <a:schemeClr val="dk1"/>
                </a:solidFill>
              </a:rPr>
              <a:t>Unfortunately we will have to postpone the tracing on the floor until week 22.</a:t>
            </a:r>
            <a:br>
              <a:rPr lang="en" sz="900">
                <a:solidFill>
                  <a:schemeClr val="dk1"/>
                </a:solidFill>
              </a:rPr>
            </a:br>
            <a:br>
              <a:rPr lang="en" sz="900">
                <a:solidFill>
                  <a:schemeClr val="dk1"/>
                </a:solidFill>
              </a:rPr>
            </a:br>
            <a:r>
              <a:rPr lang="en" sz="900">
                <a:solidFill>
                  <a:schemeClr val="dk1"/>
                </a:solidFill>
              </a:rPr>
              <a:t>This morning with Jean-Fred we had a meeting with Riccardo and Oussama on the matter of the drawings. The biggest issue was the changes caused by the D1 bump.  Because of that, we will need some more time for the changes and approval process.</a:t>
            </a:r>
            <a:br>
              <a:rPr lang="en" sz="900">
                <a:solidFill>
                  <a:schemeClr val="dk1"/>
                </a:solidFill>
              </a:rPr>
            </a:br>
            <a:br>
              <a:rPr lang="en" sz="900">
                <a:solidFill>
                  <a:schemeClr val="dk1"/>
                </a:solidFill>
              </a:rPr>
            </a:br>
            <a:r>
              <a:rPr lang="en" sz="900">
                <a:solidFill>
                  <a:schemeClr val="dk1"/>
                </a:solidFill>
              </a:rPr>
              <a:t> I will keep you informed and confirm the final date as soon as we know it!</a:t>
            </a:r>
            <a:br>
              <a:rPr lang="en" sz="900">
                <a:solidFill>
                  <a:schemeClr val="dk1"/>
                </a:solidFill>
              </a:rPr>
            </a:br>
            <a:br>
              <a:rPr lang="en" sz="900">
                <a:solidFill>
                  <a:schemeClr val="dk1"/>
                </a:solidFill>
              </a:rPr>
            </a:br>
            <a:r>
              <a:rPr lang="en" sz="900">
                <a:solidFill>
                  <a:schemeClr val="dk1"/>
                </a:solidFill>
              </a:rPr>
              <a:t> Kind regards,</a:t>
            </a:r>
            <a:endParaRPr sz="900">
              <a:solidFill>
                <a:schemeClr val="dk1"/>
              </a:solidFill>
            </a:endParaRPr>
          </a:p>
          <a:p>
            <a:pPr indent="0" lvl="0" marL="0" rtl="0" algn="l">
              <a:spcBef>
                <a:spcPts val="1200"/>
              </a:spcBef>
              <a:spcAft>
                <a:spcPts val="0"/>
              </a:spcAft>
              <a:buNone/>
            </a:pPr>
            <a:r>
              <a:rPr lang="en" sz="900">
                <a:solidFill>
                  <a:srgbClr val="3B3838"/>
                </a:solidFill>
              </a:rPr>
              <a:t>Kacper WIDUCH</a:t>
            </a:r>
            <a:endParaRPr sz="9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Survey guidelines and drawings</a:t>
            </a:r>
            <a:endParaRPr/>
          </a:p>
        </p:txBody>
      </p:sp>
      <p:sp>
        <p:nvSpPr>
          <p:cNvPr id="67" name="Google Shape;67;p15"/>
          <p:cNvSpPr txBox="1"/>
          <p:nvPr>
            <p:ph idx="1" type="body"/>
          </p:nvPr>
        </p:nvSpPr>
        <p:spPr>
          <a:xfrm>
            <a:off x="311700" y="1152475"/>
            <a:ext cx="8520600" cy="1038000"/>
          </a:xfrm>
          <a:prstGeom prst="rect">
            <a:avLst/>
          </a:prstGeom>
        </p:spPr>
        <p:txBody>
          <a:bodyPr anchorCtr="0" anchor="t" bIns="91425" lIns="91425" spcFirstLastPara="1" rIns="91425" wrap="square" tIns="91425">
            <a:normAutofit fontScale="92500" lnSpcReduction="20000"/>
          </a:bodyPr>
          <a:lstStyle/>
          <a:p>
            <a:pPr indent="0" lvl="0" marL="0" rtl="0" algn="l">
              <a:spcBef>
                <a:spcPts val="0"/>
              </a:spcBef>
              <a:spcAft>
                <a:spcPts val="0"/>
              </a:spcAft>
              <a:buNone/>
            </a:pPr>
            <a:r>
              <a:rPr lang="en" sz="900" u="sng">
                <a:solidFill>
                  <a:schemeClr val="accent5"/>
                </a:solidFill>
                <a:hlinkClick r:id="rId3">
                  <a:extLst>
                    <a:ext uri="{A12FA001-AC4F-418D-AE19-62706E023703}">
                      <ahyp:hlinkClr val="tx"/>
                    </a:ext>
                  </a:extLst>
                </a:hlinkClick>
              </a:rPr>
              <a:t>Survey Guidelines</a:t>
            </a:r>
            <a:r>
              <a:rPr lang="en" sz="900"/>
              <a:t> approved by all DH and GL states that:</a:t>
            </a:r>
            <a:endParaRPr sz="900"/>
          </a:p>
          <a:p>
            <a:pPr indent="0" lvl="0" marL="0" rtl="0" algn="l">
              <a:spcBef>
                <a:spcPts val="1200"/>
              </a:spcBef>
              <a:spcAft>
                <a:spcPts val="0"/>
              </a:spcAft>
              <a:buNone/>
            </a:pPr>
            <a:r>
              <a:rPr lang="en" sz="900"/>
              <a:t>The Equipment Owner is responsible for the delivery of two types of drawings (see §5.5) that will be needed by the Survey Referent as a nominal input:</a:t>
            </a:r>
            <a:endParaRPr sz="900"/>
          </a:p>
          <a:p>
            <a:pPr indent="-281463" lvl="0" marL="457200" rtl="0" algn="l">
              <a:spcBef>
                <a:spcPts val="1200"/>
              </a:spcBef>
              <a:spcAft>
                <a:spcPts val="0"/>
              </a:spcAft>
              <a:buSzPct val="100000"/>
              <a:buChar char="●"/>
            </a:pPr>
            <a:r>
              <a:rPr lang="en" sz="900"/>
              <a:t>A “equipment drawing” (assembly drawing) defining the supporting and adjustment system for each equipment,</a:t>
            </a:r>
            <a:endParaRPr sz="900"/>
          </a:p>
          <a:p>
            <a:pPr indent="-281463" lvl="0" marL="457200" rtl="0" algn="l">
              <a:spcBef>
                <a:spcPts val="0"/>
              </a:spcBef>
              <a:spcAft>
                <a:spcPts val="0"/>
              </a:spcAft>
              <a:buSzPct val="100000"/>
              <a:buChar char="●"/>
            </a:pPr>
            <a:r>
              <a:rPr lang="en" sz="900"/>
              <a:t>An “installation drawing” taking into account the in-situ configuration of the beam and the tunnel floor inclination (slope, roll).</a:t>
            </a:r>
            <a:endParaRPr sz="1400"/>
          </a:p>
        </p:txBody>
      </p:sp>
      <p:sp>
        <p:nvSpPr>
          <p:cNvPr id="68" name="Google Shape;68;p15"/>
          <p:cNvSpPr txBox="1"/>
          <p:nvPr/>
        </p:nvSpPr>
        <p:spPr>
          <a:xfrm>
            <a:off x="468325" y="4741550"/>
            <a:ext cx="6627600" cy="3693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1200"/>
              </a:spcAft>
              <a:buNone/>
            </a:pPr>
            <a:r>
              <a:rPr b="1" lang="en" sz="1200">
                <a:solidFill>
                  <a:schemeClr val="dk2"/>
                </a:solidFill>
              </a:rPr>
              <a:t>The equipment  and installation drawing for D1 and the string do not exist yet.</a:t>
            </a:r>
            <a:endParaRPr b="1" sz="1200"/>
          </a:p>
        </p:txBody>
      </p:sp>
      <p:pic>
        <p:nvPicPr>
          <p:cNvPr id="69" name="Google Shape;69;p15"/>
          <p:cNvPicPr preferRelativeResize="0"/>
          <p:nvPr/>
        </p:nvPicPr>
        <p:blipFill>
          <a:blip r:embed="rId4">
            <a:alphaModFix/>
          </a:blip>
          <a:stretch>
            <a:fillRect/>
          </a:stretch>
        </p:blipFill>
        <p:spPr>
          <a:xfrm>
            <a:off x="4459175" y="2100075"/>
            <a:ext cx="3480950" cy="2419025"/>
          </a:xfrm>
          <a:prstGeom prst="rect">
            <a:avLst/>
          </a:prstGeom>
          <a:noFill/>
          <a:ln>
            <a:noFill/>
          </a:ln>
        </p:spPr>
      </p:pic>
      <p:pic>
        <p:nvPicPr>
          <p:cNvPr id="70" name="Google Shape;70;p15"/>
          <p:cNvPicPr preferRelativeResize="0"/>
          <p:nvPr/>
        </p:nvPicPr>
        <p:blipFill>
          <a:blip r:embed="rId5">
            <a:alphaModFix/>
          </a:blip>
          <a:stretch>
            <a:fillRect/>
          </a:stretch>
        </p:blipFill>
        <p:spPr>
          <a:xfrm>
            <a:off x="534020" y="2128700"/>
            <a:ext cx="3041255" cy="24190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Clr>
                <a:schemeClr val="dk1"/>
              </a:buClr>
              <a:buSzPct val="39285"/>
              <a:buFont typeface="Arial"/>
              <a:buNone/>
            </a:pPr>
            <a:r>
              <a:rPr lang="en"/>
              <a:t>Survey guidelines and bumps</a:t>
            </a:r>
            <a:endParaRPr/>
          </a:p>
        </p:txBody>
      </p:sp>
      <p:pic>
        <p:nvPicPr>
          <p:cNvPr id="76" name="Google Shape;76;p16"/>
          <p:cNvPicPr preferRelativeResize="0"/>
          <p:nvPr/>
        </p:nvPicPr>
        <p:blipFill>
          <a:blip r:embed="rId3">
            <a:alphaModFix/>
          </a:blip>
          <a:stretch>
            <a:fillRect/>
          </a:stretch>
        </p:blipFill>
        <p:spPr>
          <a:xfrm>
            <a:off x="245400" y="1063150"/>
            <a:ext cx="2980781" cy="3354199"/>
          </a:xfrm>
          <a:prstGeom prst="rect">
            <a:avLst/>
          </a:prstGeom>
          <a:noFill/>
          <a:ln>
            <a:noFill/>
          </a:ln>
        </p:spPr>
      </p:pic>
      <p:sp>
        <p:nvSpPr>
          <p:cNvPr id="77" name="Google Shape;77;p16"/>
          <p:cNvSpPr txBox="1"/>
          <p:nvPr/>
        </p:nvSpPr>
        <p:spPr>
          <a:xfrm>
            <a:off x="4301725" y="1045475"/>
            <a:ext cx="45306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D1 requires a </a:t>
            </a:r>
            <a:r>
              <a:rPr lang="en"/>
              <a:t>voluntary</a:t>
            </a:r>
            <a:r>
              <a:rPr lang="en"/>
              <a:t> displacement: </a:t>
            </a:r>
            <a:r>
              <a:rPr lang="en" u="sng">
                <a:solidFill>
                  <a:schemeClr val="hlink"/>
                </a:solidFill>
                <a:hlinkClick r:id="rId4"/>
              </a:rPr>
              <a:t>HL-LHC ECR WP15-WP3: Alignment of the D1 separation dipole in IR1 and 5 to maximize available beam aperture</a:t>
            </a:r>
            <a:endParaRPr/>
          </a:p>
        </p:txBody>
      </p:sp>
      <p:pic>
        <p:nvPicPr>
          <p:cNvPr id="78" name="Google Shape;78;p16"/>
          <p:cNvPicPr preferRelativeResize="0"/>
          <p:nvPr/>
        </p:nvPicPr>
        <p:blipFill>
          <a:blip r:embed="rId5">
            <a:alphaModFix/>
          </a:blip>
          <a:stretch>
            <a:fillRect/>
          </a:stretch>
        </p:blipFill>
        <p:spPr>
          <a:xfrm>
            <a:off x="4278688" y="1794350"/>
            <a:ext cx="3994480" cy="1428125"/>
          </a:xfrm>
          <a:prstGeom prst="rect">
            <a:avLst/>
          </a:prstGeom>
          <a:noFill/>
          <a:ln>
            <a:noFill/>
          </a:ln>
        </p:spPr>
      </p:pic>
      <p:sp>
        <p:nvSpPr>
          <p:cNvPr id="79" name="Google Shape;79;p16"/>
          <p:cNvSpPr txBox="1"/>
          <p:nvPr/>
        </p:nvSpPr>
        <p:spPr>
          <a:xfrm>
            <a:off x="3962275" y="3893875"/>
            <a:ext cx="5000400" cy="8313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a:t>This is the best approved information we have!</a:t>
            </a:r>
            <a:endParaRPr/>
          </a:p>
          <a:p>
            <a:pPr indent="0" lvl="0" marL="0" rtl="0" algn="l">
              <a:spcBef>
                <a:spcPts val="0"/>
              </a:spcBef>
              <a:spcAft>
                <a:spcPts val="0"/>
              </a:spcAft>
              <a:buNone/>
            </a:pPr>
            <a:r>
              <a:rPr lang="en"/>
              <a:t>This description fully </a:t>
            </a:r>
            <a:r>
              <a:rPr lang="en"/>
              <a:t>specifies</a:t>
            </a:r>
            <a:r>
              <a:rPr lang="en"/>
              <a:t> the request, but does not provide drawings needed for installation.</a:t>
            </a:r>
            <a:endParaRPr/>
          </a:p>
        </p:txBody>
      </p:sp>
      <p:pic>
        <p:nvPicPr>
          <p:cNvPr id="80" name="Google Shape;80;p16"/>
          <p:cNvPicPr preferRelativeResize="0"/>
          <p:nvPr/>
        </p:nvPicPr>
        <p:blipFill>
          <a:blip r:embed="rId6">
            <a:alphaModFix/>
          </a:blip>
          <a:stretch>
            <a:fillRect/>
          </a:stretch>
        </p:blipFill>
        <p:spPr>
          <a:xfrm>
            <a:off x="3906073" y="3199250"/>
            <a:ext cx="5152424" cy="431366"/>
          </a:xfrm>
          <a:prstGeom prst="rect">
            <a:avLst/>
          </a:prstGeom>
          <a:noFill/>
          <a:ln>
            <a:noFill/>
          </a:ln>
        </p:spPr>
      </p:pic>
      <p:sp>
        <p:nvSpPr>
          <p:cNvPr id="81" name="Google Shape;81;p16"/>
          <p:cNvSpPr txBox="1"/>
          <p:nvPr/>
        </p:nvSpPr>
        <p:spPr>
          <a:xfrm>
            <a:off x="144200" y="4417350"/>
            <a:ext cx="3455400" cy="554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t>Conventions</a:t>
            </a:r>
            <a:r>
              <a:rPr lang="en" sz="800"/>
              <a:t> on bumps other concepts used by </a:t>
            </a:r>
            <a:r>
              <a:rPr lang="en" sz="800"/>
              <a:t>survey</a:t>
            </a:r>
            <a:r>
              <a:rPr lang="en" sz="800"/>
              <a:t> are thoroughly described in </a:t>
            </a:r>
            <a:r>
              <a:rPr lang="en" sz="800" u="sng">
                <a:solidFill>
                  <a:schemeClr val="hlink"/>
                </a:solidFill>
                <a:hlinkClick r:id="rId7"/>
              </a:rPr>
              <a:t>Beamline Element Definitions with Conventions and Derivations</a:t>
            </a:r>
            <a:r>
              <a:rPr lang="en" sz="800"/>
              <a:t>.</a:t>
            </a:r>
            <a:endParaRPr sz="8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sp>
        <p:nvSpPr>
          <p:cNvPr id="86" name="Google Shape;86;p17"/>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Status of the preparation</a:t>
            </a:r>
            <a:endParaRPr/>
          </a:p>
        </p:txBody>
      </p:sp>
      <p:sp>
        <p:nvSpPr>
          <p:cNvPr id="87" name="Google Shape;87;p17"/>
          <p:cNvSpPr txBox="1"/>
          <p:nvPr>
            <p:ph idx="1" type="body"/>
          </p:nvPr>
        </p:nvSpPr>
        <p:spPr>
          <a:xfrm>
            <a:off x="260550" y="1017725"/>
            <a:ext cx="8520600" cy="525300"/>
          </a:xfrm>
          <a:prstGeom prst="rect">
            <a:avLst/>
          </a:prstGeom>
        </p:spPr>
        <p:txBody>
          <a:bodyPr anchorCtr="0" anchor="t" bIns="91425" lIns="91425" spcFirstLastPara="1" rIns="91425" wrap="square" tIns="91425">
            <a:normAutofit/>
          </a:bodyPr>
          <a:lstStyle/>
          <a:p>
            <a:pPr indent="0" lvl="0" marL="0" rtl="0" algn="l">
              <a:spcBef>
                <a:spcPts val="0"/>
              </a:spcBef>
              <a:spcAft>
                <a:spcPts val="1200"/>
              </a:spcAft>
              <a:buNone/>
            </a:pPr>
            <a:r>
              <a:rPr lang="en" sz="900"/>
              <a:t>Although not responsible, WP2</a:t>
            </a:r>
            <a:r>
              <a:rPr lang="en" sz="900"/>
              <a:t> was contacted to help the designer to produce the installation drawings, who contributed to the following sketch and data. Designer to put the data and </a:t>
            </a:r>
            <a:r>
              <a:rPr lang="en" sz="900"/>
              <a:t>sketch</a:t>
            </a:r>
            <a:r>
              <a:rPr lang="en" sz="900"/>
              <a:t> below in the drawings in some form.</a:t>
            </a:r>
            <a:endParaRPr sz="900"/>
          </a:p>
        </p:txBody>
      </p:sp>
      <p:sp>
        <p:nvSpPr>
          <p:cNvPr id="88" name="Google Shape;88;p17"/>
          <p:cNvSpPr/>
          <p:nvPr/>
        </p:nvSpPr>
        <p:spPr>
          <a:xfrm>
            <a:off x="7912535" y="2940041"/>
            <a:ext cx="135600" cy="119400"/>
          </a:xfrm>
          <a:prstGeom prst="ellipse">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9" name="Google Shape;89;p17"/>
          <p:cNvSpPr txBox="1"/>
          <p:nvPr/>
        </p:nvSpPr>
        <p:spPr>
          <a:xfrm>
            <a:off x="3560432" y="2519661"/>
            <a:ext cx="3948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rgbClr val="000000"/>
              </a:buClr>
              <a:buSzPts val="1100"/>
              <a:buFont typeface="Arial"/>
              <a:buNone/>
            </a:pPr>
            <a:r>
              <a:rPr lang="en" sz="700">
                <a:solidFill>
                  <a:srgbClr val="FF0000"/>
                </a:solidFill>
              </a:rPr>
              <a:t>S</a:t>
            </a:r>
            <a:r>
              <a:rPr baseline="-25000" lang="en" sz="700">
                <a:solidFill>
                  <a:srgbClr val="FF0000"/>
                </a:solidFill>
              </a:rPr>
              <a:t>MB</a:t>
            </a:r>
            <a:endParaRPr baseline="-25000" sz="700">
              <a:solidFill>
                <a:srgbClr val="FF0000"/>
              </a:solidFill>
            </a:endParaRPr>
          </a:p>
        </p:txBody>
      </p:sp>
      <p:sp>
        <p:nvSpPr>
          <p:cNvPr id="90" name="Google Shape;90;p17"/>
          <p:cNvSpPr txBox="1"/>
          <p:nvPr/>
        </p:nvSpPr>
        <p:spPr>
          <a:xfrm>
            <a:off x="3538932" y="2751236"/>
            <a:ext cx="3948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Clr>
                <a:srgbClr val="000000"/>
              </a:buClr>
              <a:buSzPts val="1100"/>
              <a:buFont typeface="Arial"/>
              <a:buNone/>
            </a:pPr>
            <a:r>
              <a:rPr lang="en" sz="700">
                <a:solidFill>
                  <a:srgbClr val="6AA84F"/>
                </a:solidFill>
              </a:rPr>
              <a:t>S</a:t>
            </a:r>
            <a:r>
              <a:rPr baseline="-25000" lang="en" sz="700">
                <a:solidFill>
                  <a:srgbClr val="6AA84F"/>
                </a:solidFill>
              </a:rPr>
              <a:t>LB</a:t>
            </a:r>
            <a:endParaRPr baseline="-25000" sz="700">
              <a:solidFill>
                <a:srgbClr val="6AA84F"/>
              </a:solidFill>
            </a:endParaRPr>
          </a:p>
        </p:txBody>
      </p:sp>
      <p:graphicFrame>
        <p:nvGraphicFramePr>
          <p:cNvPr id="91" name="Google Shape;91;p17"/>
          <p:cNvGraphicFramePr/>
          <p:nvPr/>
        </p:nvGraphicFramePr>
        <p:xfrm>
          <a:off x="3581725" y="3351250"/>
          <a:ext cx="3000000" cy="3000000"/>
        </p:xfrm>
        <a:graphic>
          <a:graphicData uri="http://schemas.openxmlformats.org/drawingml/2006/table">
            <a:tbl>
              <a:tblPr>
                <a:noFill/>
                <a:tableStyleId>{2FF18BD3-C588-4695-8F1F-900A6C5B3246}</a:tableStyleId>
              </a:tblPr>
              <a:tblGrid>
                <a:gridCol w="1258000"/>
                <a:gridCol w="746150"/>
                <a:gridCol w="657825"/>
                <a:gridCol w="995050"/>
                <a:gridCol w="552275"/>
                <a:gridCol w="614425"/>
                <a:gridCol w="476350"/>
              </a:tblGrid>
              <a:tr h="129650">
                <a:tc>
                  <a:txBody>
                    <a:bodyPr/>
                    <a:lstStyle/>
                    <a:p>
                      <a:pPr indent="0" lvl="0" marL="0" rtl="0" algn="l">
                        <a:lnSpc>
                          <a:spcPct val="115000"/>
                        </a:lnSpc>
                        <a:spcBef>
                          <a:spcPts val="0"/>
                        </a:spcBef>
                        <a:spcAft>
                          <a:spcPts val="0"/>
                        </a:spcAft>
                        <a:buNone/>
                      </a:pPr>
                      <a:r>
                        <a:rPr lang="en" sz="700"/>
                        <a:t>Point</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700"/>
                        <a:t>DCUM</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700"/>
                        <a:t>DCUM - IP5</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700"/>
                        <a:t>Radial position wrt IP5</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700"/>
                        <a:t>Radial offset</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700"/>
                        <a:t>Voluntary displacement</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700"/>
                        <a:t>Deflection angle</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00000">
                <a:tc>
                  <a:txBody>
                    <a:bodyPr/>
                    <a:lstStyle/>
                    <a:p>
                      <a:pPr indent="0" lvl="0" marL="0" rtl="0" algn="l">
                        <a:spcBef>
                          <a:spcPts val="0"/>
                        </a:spcBef>
                        <a:spcAft>
                          <a:spcPts val="0"/>
                        </a:spcAft>
                        <a:buNone/>
                      </a:pPr>
                      <a:r>
                        <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700"/>
                        <a:t>[mm]</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700"/>
                        <a:t>[mm]</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700"/>
                        <a:t>[mm]</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700"/>
                        <a:t>[mm]</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700"/>
                        <a:t>Right</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700"/>
                        <a:t>[mrad]</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00000">
                <a:tc>
                  <a:txBody>
                    <a:bodyPr/>
                    <a:lstStyle/>
                    <a:p>
                      <a:pPr indent="0" lvl="0" marL="0" rtl="0" algn="l">
                        <a:lnSpc>
                          <a:spcPct val="115000"/>
                        </a:lnSpc>
                        <a:spcBef>
                          <a:spcPts val="0"/>
                        </a:spcBef>
                        <a:spcAft>
                          <a:spcPts val="0"/>
                        </a:spcAft>
                        <a:buNone/>
                      </a:pPr>
                      <a:r>
                        <a:rPr lang="en" sz="700">
                          <a:solidFill>
                            <a:srgbClr val="38761D"/>
                          </a:solidFill>
                        </a:rPr>
                        <a:t>LBXFC.4SF start (L)</a:t>
                      </a:r>
                      <a:endParaRPr sz="700">
                        <a:solidFill>
                          <a:srgbClr val="38761D"/>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700">
                          <a:solidFill>
                            <a:srgbClr val="38761D"/>
                          </a:solidFill>
                        </a:rPr>
                        <a:t>13246741.6</a:t>
                      </a:r>
                      <a:endParaRPr sz="700">
                        <a:solidFill>
                          <a:srgbClr val="38761D"/>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700">
                          <a:solidFill>
                            <a:srgbClr val="38761D"/>
                          </a:solidFill>
                        </a:rPr>
                        <a:t>-82700.0</a:t>
                      </a:r>
                      <a:endParaRPr sz="700">
                        <a:solidFill>
                          <a:srgbClr val="38761D"/>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700">
                          <a:solidFill>
                            <a:srgbClr val="38761D"/>
                          </a:solidFill>
                        </a:rPr>
                        <a:t>-7.762</a:t>
                      </a:r>
                      <a:endParaRPr sz="700">
                        <a:solidFill>
                          <a:srgbClr val="38761D"/>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700">
                          <a:solidFill>
                            <a:srgbClr val="38761D"/>
                          </a:solidFill>
                        </a:rPr>
                        <a:t>2.071</a:t>
                      </a:r>
                      <a:endParaRPr sz="700">
                        <a:solidFill>
                          <a:srgbClr val="38761D"/>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700">
                          <a:solidFill>
                            <a:srgbClr val="38761D"/>
                          </a:solidFill>
                        </a:rPr>
                        <a:t>VDXE</a:t>
                      </a:r>
                      <a:endParaRPr sz="700">
                        <a:solidFill>
                          <a:srgbClr val="38761D"/>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700">
                        <a:solidFill>
                          <a:srgbClr val="00FF00"/>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00000">
                <a:tc>
                  <a:txBody>
                    <a:bodyPr/>
                    <a:lstStyle/>
                    <a:p>
                      <a:pPr indent="0" lvl="0" marL="0" rtl="0" algn="l">
                        <a:lnSpc>
                          <a:spcPct val="115000"/>
                        </a:lnSpc>
                        <a:spcBef>
                          <a:spcPts val="0"/>
                        </a:spcBef>
                        <a:spcAft>
                          <a:spcPts val="0"/>
                        </a:spcAft>
                        <a:buNone/>
                      </a:pPr>
                      <a:r>
                        <a:rPr lang="en" sz="700"/>
                        <a:t>Edge of beam screen (ECR)</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700"/>
                        <a:t>13247055.6</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700"/>
                        <a:t>-82386.0</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700"/>
                        <a:t>-7.290</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700"/>
                        <a:t>2.000</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00000">
                <a:tc>
                  <a:txBody>
                    <a:bodyPr/>
                    <a:lstStyle/>
                    <a:p>
                      <a:pPr indent="0" lvl="0" marL="0" rtl="0" algn="l">
                        <a:lnSpc>
                          <a:spcPct val="115000"/>
                        </a:lnSpc>
                        <a:spcBef>
                          <a:spcPts val="0"/>
                        </a:spcBef>
                        <a:spcAft>
                          <a:spcPts val="0"/>
                        </a:spcAft>
                        <a:buNone/>
                      </a:pPr>
                      <a:r>
                        <a:rPr b="1" lang="en" sz="700">
                          <a:solidFill>
                            <a:srgbClr val="FF0000"/>
                          </a:solidFill>
                        </a:rPr>
                        <a:t>MBXF.4SF magnetic start (L)</a:t>
                      </a:r>
                      <a:endParaRPr b="1" sz="700">
                        <a:solidFill>
                          <a:srgbClr val="FF0000"/>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700">
                          <a:solidFill>
                            <a:srgbClr val="FF0000"/>
                          </a:solidFill>
                        </a:rPr>
                        <a:t>13248772.6</a:t>
                      </a:r>
                      <a:endParaRPr sz="700">
                        <a:solidFill>
                          <a:srgbClr val="FF0000"/>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700">
                          <a:solidFill>
                            <a:srgbClr val="FF0000"/>
                          </a:solidFill>
                        </a:rPr>
                        <a:t>-80669.0</a:t>
                      </a:r>
                      <a:endParaRPr b="1" sz="700">
                        <a:solidFill>
                          <a:srgbClr val="FF0000"/>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700">
                          <a:solidFill>
                            <a:srgbClr val="FF0000"/>
                          </a:solidFill>
                        </a:rPr>
                        <a:t>-4.710</a:t>
                      </a:r>
                      <a:endParaRPr b="1" sz="700">
                        <a:solidFill>
                          <a:srgbClr val="FF0000"/>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700">
                          <a:solidFill>
                            <a:srgbClr val="FFAB40"/>
                          </a:solidFill>
                        </a:rPr>
                        <a:t>1.613</a:t>
                      </a:r>
                      <a:endParaRPr b="1" sz="700">
                        <a:solidFill>
                          <a:srgbClr val="FFAB40"/>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b="1" lang="en" sz="700">
                          <a:solidFill>
                            <a:srgbClr val="FF0000"/>
                          </a:solidFill>
                        </a:rPr>
                        <a:t>VDXE</a:t>
                      </a:r>
                      <a:endParaRPr b="1" sz="700">
                        <a:solidFill>
                          <a:srgbClr val="FF0000"/>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700">
                          <a:solidFill>
                            <a:srgbClr val="FF0000"/>
                          </a:solidFill>
                        </a:rPr>
                        <a:t>1.50245</a:t>
                      </a:r>
                      <a:endParaRPr sz="700">
                        <a:solidFill>
                          <a:srgbClr val="FF0000"/>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00000">
                <a:tc>
                  <a:txBody>
                    <a:bodyPr/>
                    <a:lstStyle/>
                    <a:p>
                      <a:pPr indent="0" lvl="0" marL="0" rtl="0" algn="l">
                        <a:lnSpc>
                          <a:spcPct val="115000"/>
                        </a:lnSpc>
                        <a:spcBef>
                          <a:spcPts val="0"/>
                        </a:spcBef>
                        <a:spcAft>
                          <a:spcPts val="0"/>
                        </a:spcAft>
                        <a:buNone/>
                      </a:pPr>
                      <a:r>
                        <a:rPr b="1" lang="en" sz="700">
                          <a:solidFill>
                            <a:srgbClr val="FF0000"/>
                          </a:solidFill>
                        </a:rPr>
                        <a:t>MBXF.4SF magnetic end (L)</a:t>
                      </a:r>
                      <a:endParaRPr b="1" sz="700">
                        <a:solidFill>
                          <a:srgbClr val="FF0000"/>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700">
                          <a:solidFill>
                            <a:srgbClr val="FF0000"/>
                          </a:solidFill>
                        </a:rPr>
                        <a:t>13255042.6</a:t>
                      </a:r>
                      <a:endParaRPr sz="700">
                        <a:solidFill>
                          <a:srgbClr val="FF0000"/>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700">
                          <a:solidFill>
                            <a:srgbClr val="FF0000"/>
                          </a:solidFill>
                        </a:rPr>
                        <a:t>-74399.0</a:t>
                      </a:r>
                      <a:endParaRPr b="1" sz="700">
                        <a:solidFill>
                          <a:srgbClr val="FF0000"/>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700">
                          <a:solidFill>
                            <a:srgbClr val="FF0000"/>
                          </a:solidFill>
                        </a:rPr>
                        <a:t>0.000</a:t>
                      </a:r>
                      <a:endParaRPr b="1" sz="700">
                        <a:solidFill>
                          <a:srgbClr val="FF0000"/>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b="1" lang="en" sz="700">
                          <a:solidFill>
                            <a:srgbClr val="FFAB40"/>
                          </a:solidFill>
                        </a:rPr>
                        <a:t>0.198</a:t>
                      </a:r>
                      <a:endParaRPr b="1" sz="700">
                        <a:solidFill>
                          <a:srgbClr val="FFAB40"/>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b="1" lang="en" sz="700">
                          <a:solidFill>
                            <a:srgbClr val="FF0000"/>
                          </a:solidFill>
                        </a:rPr>
                        <a:t>VDXS</a:t>
                      </a:r>
                      <a:endParaRPr b="1" sz="700">
                        <a:solidFill>
                          <a:srgbClr val="FF0000"/>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700">
                        <a:solidFill>
                          <a:srgbClr val="FF0000"/>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00000">
                <a:tc>
                  <a:txBody>
                    <a:bodyPr/>
                    <a:lstStyle/>
                    <a:p>
                      <a:pPr indent="0" lvl="0" marL="0" rtl="0" algn="l">
                        <a:lnSpc>
                          <a:spcPct val="115000"/>
                        </a:lnSpc>
                        <a:spcBef>
                          <a:spcPts val="0"/>
                        </a:spcBef>
                        <a:spcAft>
                          <a:spcPts val="0"/>
                        </a:spcAft>
                        <a:buNone/>
                      </a:pPr>
                      <a:r>
                        <a:rPr lang="en" sz="700">
                          <a:solidFill>
                            <a:srgbClr val="38761D"/>
                          </a:solidFill>
                        </a:rPr>
                        <a:t>LBXFC.4SF end (L)</a:t>
                      </a:r>
                      <a:endParaRPr sz="700">
                        <a:solidFill>
                          <a:srgbClr val="38761D"/>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700">
                          <a:solidFill>
                            <a:srgbClr val="38761D"/>
                          </a:solidFill>
                        </a:rPr>
                        <a:t>13255844.6</a:t>
                      </a:r>
                      <a:endParaRPr sz="700">
                        <a:solidFill>
                          <a:srgbClr val="38761D"/>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700">
                          <a:solidFill>
                            <a:srgbClr val="38761D"/>
                          </a:solidFill>
                        </a:rPr>
                        <a:t>-73597.0</a:t>
                      </a:r>
                      <a:endParaRPr sz="700">
                        <a:solidFill>
                          <a:srgbClr val="38761D"/>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700">
                          <a:solidFill>
                            <a:srgbClr val="38761D"/>
                          </a:solidFill>
                        </a:rPr>
                        <a:t>0.000</a:t>
                      </a:r>
                      <a:endParaRPr sz="700">
                        <a:solidFill>
                          <a:srgbClr val="38761D"/>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700">
                          <a:solidFill>
                            <a:srgbClr val="38761D"/>
                          </a:solidFill>
                        </a:rPr>
                        <a:t>0.017</a:t>
                      </a:r>
                      <a:endParaRPr sz="700">
                        <a:solidFill>
                          <a:srgbClr val="38761D"/>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lnSpc>
                          <a:spcPct val="115000"/>
                        </a:lnSpc>
                        <a:spcBef>
                          <a:spcPts val="0"/>
                        </a:spcBef>
                        <a:spcAft>
                          <a:spcPts val="0"/>
                        </a:spcAft>
                        <a:buNone/>
                      </a:pPr>
                      <a:r>
                        <a:rPr lang="en" sz="700">
                          <a:solidFill>
                            <a:srgbClr val="38761D"/>
                          </a:solidFill>
                        </a:rPr>
                        <a:t>VDXS</a:t>
                      </a:r>
                      <a:endParaRPr sz="700">
                        <a:solidFill>
                          <a:srgbClr val="38761D"/>
                        </a:solidFill>
                      </a:endParaRPr>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00000">
                <a:tc>
                  <a:txBody>
                    <a:bodyPr/>
                    <a:lstStyle/>
                    <a:p>
                      <a:pPr indent="0" lvl="0" marL="0" rtl="0" algn="l">
                        <a:lnSpc>
                          <a:spcPct val="115000"/>
                        </a:lnSpc>
                        <a:spcBef>
                          <a:spcPts val="0"/>
                        </a:spcBef>
                        <a:spcAft>
                          <a:spcPts val="0"/>
                        </a:spcAft>
                        <a:buNone/>
                      </a:pPr>
                      <a:r>
                        <a:rPr lang="en" sz="700"/>
                        <a:t>Turning point (ECR)</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700"/>
                        <a:t>13255922.1</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700"/>
                        <a:t>-73519.5</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700"/>
                        <a:t>0.000</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700"/>
                        <a:t>0.000</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rPr lang="en" sz="700"/>
                        <a:t>-0.22557</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r h="100000">
                <a:tc>
                  <a:txBody>
                    <a:bodyPr/>
                    <a:lstStyle/>
                    <a:p>
                      <a:pPr indent="0" lvl="0" marL="0" rtl="0" algn="l">
                        <a:lnSpc>
                          <a:spcPct val="115000"/>
                        </a:lnSpc>
                        <a:spcBef>
                          <a:spcPts val="0"/>
                        </a:spcBef>
                        <a:spcAft>
                          <a:spcPts val="0"/>
                        </a:spcAft>
                        <a:buNone/>
                      </a:pPr>
                      <a:r>
                        <a:rPr lang="en" sz="700"/>
                        <a:t>IP5</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700"/>
                        <a:t>13329441.6</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solidFill>
                      <a:srgbClr val="FFFFFF"/>
                    </a:solidFill>
                  </a:tcPr>
                </a:tc>
                <a:tc>
                  <a:txBody>
                    <a:bodyPr/>
                    <a:lstStyle/>
                    <a:p>
                      <a:pPr indent="0" lvl="0" marL="0" rtl="0" algn="r">
                        <a:lnSpc>
                          <a:spcPct val="115000"/>
                        </a:lnSpc>
                        <a:spcBef>
                          <a:spcPts val="0"/>
                        </a:spcBef>
                        <a:spcAft>
                          <a:spcPts val="0"/>
                        </a:spcAft>
                        <a:buNone/>
                      </a:pPr>
                      <a:r>
                        <a:rPr lang="en" sz="700"/>
                        <a:t>0</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700"/>
                        <a:t>0</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r">
                        <a:lnSpc>
                          <a:spcPct val="115000"/>
                        </a:lnSpc>
                        <a:spcBef>
                          <a:spcPts val="0"/>
                        </a:spcBef>
                        <a:spcAft>
                          <a:spcPts val="0"/>
                        </a:spcAft>
                        <a:buNone/>
                      </a:pPr>
                      <a:r>
                        <a:rPr lang="en" sz="700"/>
                        <a:t>0</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c>
                  <a:txBody>
                    <a:bodyPr/>
                    <a:lstStyle/>
                    <a:p>
                      <a:pPr indent="0" lvl="0" marL="0" rtl="0" algn="l">
                        <a:spcBef>
                          <a:spcPts val="0"/>
                        </a:spcBef>
                        <a:spcAft>
                          <a:spcPts val="0"/>
                        </a:spcAft>
                        <a:buNone/>
                      </a:pPr>
                      <a:r>
                        <a:t/>
                      </a:r>
                      <a:endParaRPr sz="700"/>
                    </a:p>
                  </a:txBody>
                  <a:tcPr marT="19050" marB="19050" marR="28575" marL="28575" anchor="b">
                    <a:lnL cap="flat" cmpd="sng" w="9525">
                      <a:solidFill>
                        <a:srgbClr val="000000"/>
                      </a:solidFill>
                      <a:prstDash val="solid"/>
                      <a:round/>
                      <a:headEnd len="sm" w="sm" type="none"/>
                      <a:tailEnd len="sm" w="sm" type="none"/>
                    </a:lnL>
                    <a:lnR cap="flat" cmpd="sng" w="9525">
                      <a:solidFill>
                        <a:srgbClr val="000000"/>
                      </a:solidFill>
                      <a:prstDash val="solid"/>
                      <a:round/>
                      <a:headEnd len="sm" w="sm" type="none"/>
                      <a:tailEnd len="sm" w="sm" type="none"/>
                    </a:lnR>
                    <a:lnT cap="flat" cmpd="sng" w="9525">
                      <a:solidFill>
                        <a:srgbClr val="000000"/>
                      </a:solidFill>
                      <a:prstDash val="solid"/>
                      <a:round/>
                      <a:headEnd len="sm" w="sm" type="none"/>
                      <a:tailEnd len="sm" w="sm" type="none"/>
                    </a:lnT>
                    <a:lnB cap="flat" cmpd="sng" w="9525">
                      <a:solidFill>
                        <a:srgbClr val="000000"/>
                      </a:solidFill>
                      <a:prstDash val="solid"/>
                      <a:round/>
                      <a:headEnd len="sm" w="sm" type="none"/>
                      <a:tailEnd len="sm" w="sm" type="none"/>
                    </a:lnB>
                  </a:tcPr>
                </a:tc>
              </a:tr>
            </a:tbl>
          </a:graphicData>
        </a:graphic>
      </p:graphicFrame>
      <p:sp>
        <p:nvSpPr>
          <p:cNvPr id="92" name="Google Shape;92;p17"/>
          <p:cNvSpPr/>
          <p:nvPr/>
        </p:nvSpPr>
        <p:spPr>
          <a:xfrm>
            <a:off x="1577369" y="2027562"/>
            <a:ext cx="1622400" cy="1973100"/>
          </a:xfrm>
          <a:prstGeom prst="rect">
            <a:avLst/>
          </a:prstGeom>
          <a:noFill/>
          <a:ln cap="flat" cmpd="sng" w="9525">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3" name="Google Shape;93;p17"/>
          <p:cNvSpPr/>
          <p:nvPr/>
        </p:nvSpPr>
        <p:spPr>
          <a:xfrm rot="481691">
            <a:off x="1572923" y="1813165"/>
            <a:ext cx="1621794" cy="2088264"/>
          </a:xfrm>
          <a:prstGeom prst="rect">
            <a:avLst/>
          </a:prstGeom>
          <a:no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94" name="Google Shape;94;p17"/>
          <p:cNvCxnSpPr>
            <a:stCxn id="93" idx="1"/>
          </p:cNvCxnSpPr>
          <p:nvPr/>
        </p:nvCxnSpPr>
        <p:spPr>
          <a:xfrm>
            <a:off x="1580870" y="2744047"/>
            <a:ext cx="1801200" cy="255900"/>
          </a:xfrm>
          <a:prstGeom prst="straightConnector1">
            <a:avLst/>
          </a:prstGeom>
          <a:noFill/>
          <a:ln cap="flat" cmpd="sng" w="9525">
            <a:solidFill>
              <a:srgbClr val="FFAB40"/>
            </a:solidFill>
            <a:prstDash val="solid"/>
            <a:round/>
            <a:headEnd len="med" w="med" type="none"/>
            <a:tailEnd len="med" w="med" type="none"/>
          </a:ln>
        </p:spPr>
      </p:cxnSp>
      <p:sp>
        <p:nvSpPr>
          <p:cNvPr id="95" name="Google Shape;95;p17"/>
          <p:cNvSpPr/>
          <p:nvPr/>
        </p:nvSpPr>
        <p:spPr>
          <a:xfrm>
            <a:off x="1943850" y="2998626"/>
            <a:ext cx="1265025" cy="352625"/>
          </a:xfrm>
          <a:custGeom>
            <a:rect b="b" l="l" r="r" t="t"/>
            <a:pathLst>
              <a:path extrusionOk="0" h="14105" w="50601">
                <a:moveTo>
                  <a:pt x="0" y="14105"/>
                </a:moveTo>
                <a:cubicBezTo>
                  <a:pt x="2396" y="12936"/>
                  <a:pt x="7445" y="9311"/>
                  <a:pt x="14376" y="7089"/>
                </a:cubicBezTo>
                <a:cubicBezTo>
                  <a:pt x="21307" y="4867"/>
                  <a:pt x="35548" y="1951"/>
                  <a:pt x="41585" y="773"/>
                </a:cubicBezTo>
                <a:cubicBezTo>
                  <a:pt x="47623" y="-404"/>
                  <a:pt x="49098" y="149"/>
                  <a:pt x="50601" y="24"/>
                </a:cubicBezTo>
              </a:path>
            </a:pathLst>
          </a:custGeom>
          <a:noFill/>
          <a:ln cap="flat" cmpd="sng" w="9525">
            <a:solidFill>
              <a:srgbClr val="595959"/>
            </a:solidFill>
            <a:prstDash val="solid"/>
            <a:round/>
            <a:headEnd len="med" w="med" type="none"/>
            <a:tailEnd len="med" w="med" type="none"/>
          </a:ln>
        </p:spPr>
      </p:sp>
      <p:cxnSp>
        <p:nvCxnSpPr>
          <p:cNvPr id="96" name="Google Shape;96;p17"/>
          <p:cNvCxnSpPr/>
          <p:nvPr/>
        </p:nvCxnSpPr>
        <p:spPr>
          <a:xfrm flipH="1">
            <a:off x="1134650" y="3357575"/>
            <a:ext cx="801300" cy="525300"/>
          </a:xfrm>
          <a:prstGeom prst="straightConnector1">
            <a:avLst/>
          </a:prstGeom>
          <a:noFill/>
          <a:ln cap="flat" cmpd="sng" w="9525">
            <a:solidFill>
              <a:srgbClr val="595959"/>
            </a:solidFill>
            <a:prstDash val="solid"/>
            <a:round/>
            <a:headEnd len="med" w="med" type="none"/>
            <a:tailEnd len="med" w="med" type="none"/>
          </a:ln>
        </p:spPr>
      </p:cxnSp>
      <p:sp>
        <p:nvSpPr>
          <p:cNvPr id="97" name="Google Shape;97;p17"/>
          <p:cNvSpPr/>
          <p:nvPr/>
        </p:nvSpPr>
        <p:spPr>
          <a:xfrm>
            <a:off x="437935" y="4220016"/>
            <a:ext cx="135600" cy="119400"/>
          </a:xfrm>
          <a:prstGeom prst="ellipse">
            <a:avLst/>
          </a:prstGeom>
          <a:solidFill>
            <a:srgbClr val="EEEEEE"/>
          </a:solid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7"/>
          <p:cNvSpPr/>
          <p:nvPr/>
        </p:nvSpPr>
        <p:spPr>
          <a:xfrm>
            <a:off x="1865598" y="3287604"/>
            <a:ext cx="135600" cy="1194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9" name="Google Shape;99;p17"/>
          <p:cNvSpPr/>
          <p:nvPr/>
        </p:nvSpPr>
        <p:spPr>
          <a:xfrm>
            <a:off x="2906945" y="2969318"/>
            <a:ext cx="135600" cy="119400"/>
          </a:xfrm>
          <a:prstGeom prst="ellipse">
            <a:avLst/>
          </a:prstGeom>
          <a:noFill/>
          <a:ln cap="flat" cmpd="sng" w="9525">
            <a:solidFill>
              <a:srgbClr val="FF0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0" name="Google Shape;100;p17"/>
          <p:cNvSpPr/>
          <p:nvPr/>
        </p:nvSpPr>
        <p:spPr>
          <a:xfrm>
            <a:off x="1827225" y="3084024"/>
            <a:ext cx="135600" cy="119400"/>
          </a:xfrm>
          <a:prstGeom prst="ellipse">
            <a:avLst/>
          </a:prstGeom>
          <a:no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1" name="Google Shape;101;p17"/>
          <p:cNvSpPr/>
          <p:nvPr/>
        </p:nvSpPr>
        <p:spPr>
          <a:xfrm>
            <a:off x="2906945" y="2911323"/>
            <a:ext cx="135600" cy="119400"/>
          </a:xfrm>
          <a:prstGeom prst="ellipse">
            <a:avLst/>
          </a:prstGeom>
          <a:noFill/>
          <a:ln cap="flat" cmpd="sng" w="9525">
            <a:solidFill>
              <a:srgbClr val="FFAB4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02" name="Google Shape;102;p17"/>
          <p:cNvCxnSpPr/>
          <p:nvPr/>
        </p:nvCxnSpPr>
        <p:spPr>
          <a:xfrm flipH="1" rot="10800000">
            <a:off x="1249067" y="2751233"/>
            <a:ext cx="2562300" cy="826500"/>
          </a:xfrm>
          <a:prstGeom prst="straightConnector1">
            <a:avLst/>
          </a:prstGeom>
          <a:noFill/>
          <a:ln cap="flat" cmpd="sng" w="9525">
            <a:solidFill>
              <a:srgbClr val="FF0000"/>
            </a:solidFill>
            <a:prstDash val="solid"/>
            <a:round/>
            <a:headEnd len="med" w="med" type="none"/>
            <a:tailEnd len="med" w="med" type="stealth"/>
          </a:ln>
        </p:spPr>
      </p:cxnSp>
      <p:cxnSp>
        <p:nvCxnSpPr>
          <p:cNvPr id="103" name="Google Shape;103;p17"/>
          <p:cNvCxnSpPr/>
          <p:nvPr/>
        </p:nvCxnSpPr>
        <p:spPr>
          <a:xfrm>
            <a:off x="1937857" y="3349125"/>
            <a:ext cx="295800" cy="908400"/>
          </a:xfrm>
          <a:prstGeom prst="straightConnector1">
            <a:avLst/>
          </a:prstGeom>
          <a:noFill/>
          <a:ln cap="flat" cmpd="sng" w="9525">
            <a:solidFill>
              <a:srgbClr val="FF0000"/>
            </a:solidFill>
            <a:prstDash val="solid"/>
            <a:round/>
            <a:headEnd len="med" w="med" type="none"/>
            <a:tailEnd len="med" w="med" type="stealth"/>
          </a:ln>
        </p:spPr>
      </p:cxnSp>
      <p:sp>
        <p:nvSpPr>
          <p:cNvPr id="104" name="Google Shape;104;p17"/>
          <p:cNvSpPr txBox="1"/>
          <p:nvPr/>
        </p:nvSpPr>
        <p:spPr>
          <a:xfrm>
            <a:off x="2195850" y="4075200"/>
            <a:ext cx="3294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solidFill>
                  <a:srgbClr val="FF0000"/>
                </a:solidFill>
              </a:rPr>
              <a:t>R</a:t>
            </a:r>
            <a:r>
              <a:rPr baseline="-25000" lang="en" sz="700">
                <a:solidFill>
                  <a:srgbClr val="FF0000"/>
                </a:solidFill>
              </a:rPr>
              <a:t>MB</a:t>
            </a:r>
            <a:endParaRPr baseline="-25000" sz="700">
              <a:solidFill>
                <a:srgbClr val="FF0000"/>
              </a:solidFill>
            </a:endParaRPr>
          </a:p>
        </p:txBody>
      </p:sp>
      <p:cxnSp>
        <p:nvCxnSpPr>
          <p:cNvPr id="105" name="Google Shape;105;p17"/>
          <p:cNvCxnSpPr/>
          <p:nvPr/>
        </p:nvCxnSpPr>
        <p:spPr>
          <a:xfrm rot="10800000">
            <a:off x="1899325" y="3146425"/>
            <a:ext cx="40200" cy="204600"/>
          </a:xfrm>
          <a:prstGeom prst="straightConnector1">
            <a:avLst/>
          </a:prstGeom>
          <a:noFill/>
          <a:ln cap="flat" cmpd="sng" w="9525">
            <a:solidFill>
              <a:srgbClr val="FF9900"/>
            </a:solidFill>
            <a:prstDash val="solid"/>
            <a:round/>
            <a:headEnd len="med" w="med" type="none"/>
            <a:tailEnd len="med" w="med" type="stealth"/>
          </a:ln>
        </p:spPr>
      </p:cxnSp>
      <p:cxnSp>
        <p:nvCxnSpPr>
          <p:cNvPr id="106" name="Google Shape;106;p17"/>
          <p:cNvCxnSpPr/>
          <p:nvPr/>
        </p:nvCxnSpPr>
        <p:spPr>
          <a:xfrm rot="10800000">
            <a:off x="2976575" y="2983825"/>
            <a:ext cx="0" cy="60600"/>
          </a:xfrm>
          <a:prstGeom prst="straightConnector1">
            <a:avLst/>
          </a:prstGeom>
          <a:noFill/>
          <a:ln cap="flat" cmpd="sng" w="9525">
            <a:solidFill>
              <a:srgbClr val="FF9900"/>
            </a:solidFill>
            <a:prstDash val="solid"/>
            <a:round/>
            <a:headEnd len="med" w="med" type="none"/>
            <a:tailEnd len="med" w="med" type="stealth"/>
          </a:ln>
        </p:spPr>
      </p:cxnSp>
      <p:sp>
        <p:nvSpPr>
          <p:cNvPr id="107" name="Google Shape;107;p17"/>
          <p:cNvSpPr txBox="1"/>
          <p:nvPr/>
        </p:nvSpPr>
        <p:spPr>
          <a:xfrm>
            <a:off x="0" y="3967500"/>
            <a:ext cx="4428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t>Start</a:t>
            </a:r>
            <a:endParaRPr sz="700"/>
          </a:p>
          <a:p>
            <a:pPr indent="0" lvl="0" marL="0" rtl="0" algn="l">
              <a:spcBef>
                <a:spcPts val="0"/>
              </a:spcBef>
              <a:spcAft>
                <a:spcPts val="0"/>
              </a:spcAft>
              <a:buNone/>
            </a:pPr>
            <a:r>
              <a:rPr lang="en" sz="700"/>
              <a:t>String</a:t>
            </a:r>
            <a:endParaRPr sz="700"/>
          </a:p>
        </p:txBody>
      </p:sp>
      <p:sp>
        <p:nvSpPr>
          <p:cNvPr id="108" name="Google Shape;108;p17"/>
          <p:cNvSpPr txBox="1"/>
          <p:nvPr/>
        </p:nvSpPr>
        <p:spPr>
          <a:xfrm rot="519604">
            <a:off x="1899017" y="1519890"/>
            <a:ext cx="1032066" cy="29237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solidFill>
                  <a:srgbClr val="FF9900"/>
                </a:solidFill>
              </a:rPr>
              <a:t>LBXFC (D1)</a:t>
            </a:r>
            <a:r>
              <a:rPr lang="en" sz="700">
                <a:solidFill>
                  <a:srgbClr val="FF9900"/>
                </a:solidFill>
              </a:rPr>
              <a:t> tilted</a:t>
            </a:r>
            <a:endParaRPr sz="700">
              <a:solidFill>
                <a:srgbClr val="FF9900"/>
              </a:solidFill>
            </a:endParaRPr>
          </a:p>
        </p:txBody>
      </p:sp>
      <p:sp>
        <p:nvSpPr>
          <p:cNvPr id="109" name="Google Shape;109;p17"/>
          <p:cNvSpPr txBox="1"/>
          <p:nvPr/>
        </p:nvSpPr>
        <p:spPr>
          <a:xfrm>
            <a:off x="4819975" y="1953050"/>
            <a:ext cx="2632500" cy="9390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t>Comments</a:t>
            </a:r>
            <a:endParaRPr sz="700"/>
          </a:p>
          <a:p>
            <a:pPr indent="0" lvl="0" marL="0" rtl="0" algn="l">
              <a:spcBef>
                <a:spcPts val="0"/>
              </a:spcBef>
              <a:spcAft>
                <a:spcPts val="0"/>
              </a:spcAft>
              <a:buNone/>
            </a:pPr>
            <a:r>
              <a:rPr lang="en" sz="700"/>
              <a:t>1) VD (voluntary displacement) are defined in (-R)ST frame</a:t>
            </a:r>
            <a:endParaRPr sz="700"/>
          </a:p>
          <a:p>
            <a:pPr indent="0" lvl="0" marL="0" rtl="0" algn="l">
              <a:spcBef>
                <a:spcPts val="0"/>
              </a:spcBef>
              <a:spcAft>
                <a:spcPts val="0"/>
              </a:spcAft>
              <a:buNone/>
            </a:pPr>
            <a:r>
              <a:rPr lang="en" sz="700"/>
              <a:t>2) DCUM is the accumulated path length, not (Z)</a:t>
            </a:r>
            <a:endParaRPr sz="700"/>
          </a:p>
          <a:p>
            <a:pPr indent="0" lvl="0" marL="0" rtl="0" algn="l">
              <a:spcBef>
                <a:spcPts val="0"/>
              </a:spcBef>
              <a:spcAft>
                <a:spcPts val="0"/>
              </a:spcAft>
              <a:buNone/>
            </a:pPr>
            <a:r>
              <a:rPr lang="en" sz="700"/>
              <a:t>3) Given small angles involved:</a:t>
            </a:r>
            <a:endParaRPr sz="700"/>
          </a:p>
          <a:p>
            <a:pPr indent="-273050" lvl="0" marL="457200" rtl="0" algn="l">
              <a:spcBef>
                <a:spcPts val="0"/>
              </a:spcBef>
              <a:spcAft>
                <a:spcPts val="0"/>
              </a:spcAft>
              <a:buSzPts val="700"/>
              <a:buChar char="-"/>
            </a:pPr>
            <a:r>
              <a:rPr lang="en" sz="700"/>
              <a:t>R</a:t>
            </a:r>
            <a:r>
              <a:rPr baseline="-25000" lang="en" sz="700"/>
              <a:t>LB</a:t>
            </a:r>
            <a:r>
              <a:rPr lang="en" sz="700"/>
              <a:t> and R</a:t>
            </a:r>
            <a:r>
              <a:rPr baseline="-25000" lang="en" sz="700"/>
              <a:t>MB</a:t>
            </a:r>
            <a:r>
              <a:rPr lang="en" sz="700"/>
              <a:t> are both approximately parallel to (-X) </a:t>
            </a:r>
            <a:endParaRPr sz="700"/>
          </a:p>
          <a:p>
            <a:pPr indent="-273050" lvl="0" marL="457200" rtl="0" algn="l">
              <a:spcBef>
                <a:spcPts val="0"/>
              </a:spcBef>
              <a:spcAft>
                <a:spcPts val="0"/>
              </a:spcAft>
              <a:buSzPts val="700"/>
              <a:buChar char="-"/>
            </a:pPr>
            <a:r>
              <a:rPr lang="en" sz="700">
                <a:solidFill>
                  <a:srgbClr val="000000"/>
                </a:solidFill>
              </a:rPr>
              <a:t>S</a:t>
            </a:r>
            <a:r>
              <a:rPr baseline="-25000" lang="en" sz="700">
                <a:solidFill>
                  <a:srgbClr val="000000"/>
                </a:solidFill>
              </a:rPr>
              <a:t>LB</a:t>
            </a:r>
            <a:r>
              <a:rPr lang="en" sz="700">
                <a:solidFill>
                  <a:srgbClr val="000000"/>
                </a:solidFill>
              </a:rPr>
              <a:t> and S</a:t>
            </a:r>
            <a:r>
              <a:rPr baseline="-25000" lang="en" sz="700">
                <a:solidFill>
                  <a:srgbClr val="000000"/>
                </a:solidFill>
              </a:rPr>
              <a:t>MB</a:t>
            </a:r>
            <a:r>
              <a:rPr lang="en" sz="700">
                <a:solidFill>
                  <a:srgbClr val="000000"/>
                </a:solidFill>
              </a:rPr>
              <a:t> are both approximately parallel to (Z)</a:t>
            </a:r>
            <a:endParaRPr sz="700">
              <a:solidFill>
                <a:srgbClr val="000000"/>
              </a:solidFill>
            </a:endParaRPr>
          </a:p>
          <a:p>
            <a:pPr indent="-273050" lvl="0" marL="457200" rtl="0" algn="l">
              <a:spcBef>
                <a:spcPts val="0"/>
              </a:spcBef>
              <a:spcAft>
                <a:spcPts val="0"/>
              </a:spcAft>
              <a:buClr>
                <a:srgbClr val="000000"/>
              </a:buClr>
              <a:buSzPts val="700"/>
              <a:buChar char="-"/>
            </a:pPr>
            <a:r>
              <a:rPr lang="en" sz="700">
                <a:solidFill>
                  <a:srgbClr val="000000"/>
                </a:solidFill>
              </a:rPr>
              <a:t>DCUM-IP5 is approximately equally to ΔZ</a:t>
            </a:r>
            <a:endParaRPr sz="700"/>
          </a:p>
        </p:txBody>
      </p:sp>
      <p:sp>
        <p:nvSpPr>
          <p:cNvPr id="110" name="Google Shape;110;p17"/>
          <p:cNvSpPr txBox="1"/>
          <p:nvPr/>
        </p:nvSpPr>
        <p:spPr>
          <a:xfrm>
            <a:off x="7975675" y="2550800"/>
            <a:ext cx="4806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t>IP5</a:t>
            </a:r>
            <a:endParaRPr sz="700"/>
          </a:p>
        </p:txBody>
      </p:sp>
      <p:sp>
        <p:nvSpPr>
          <p:cNvPr id="111" name="Google Shape;111;p17"/>
          <p:cNvSpPr/>
          <p:nvPr/>
        </p:nvSpPr>
        <p:spPr>
          <a:xfrm>
            <a:off x="1533525" y="3536425"/>
            <a:ext cx="99900" cy="99600"/>
          </a:xfrm>
          <a:prstGeom prst="rect">
            <a:avLst/>
          </a:prstGeom>
          <a:noFill/>
          <a:ln cap="flat" cmpd="sng" w="9525">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12" name="Google Shape;112;p17"/>
          <p:cNvCxnSpPr/>
          <p:nvPr/>
        </p:nvCxnSpPr>
        <p:spPr>
          <a:xfrm flipH="1" rot="10800000">
            <a:off x="1262075" y="2842700"/>
            <a:ext cx="2375400" cy="864900"/>
          </a:xfrm>
          <a:prstGeom prst="straightConnector1">
            <a:avLst/>
          </a:prstGeom>
          <a:noFill/>
          <a:ln cap="flat" cmpd="sng" w="9525">
            <a:solidFill>
              <a:srgbClr val="6AA84F"/>
            </a:solidFill>
            <a:prstDash val="solid"/>
            <a:round/>
            <a:headEnd len="med" w="med" type="none"/>
            <a:tailEnd len="med" w="med" type="stealth"/>
          </a:ln>
        </p:spPr>
      </p:cxnSp>
      <p:sp>
        <p:nvSpPr>
          <p:cNvPr id="113" name="Google Shape;113;p17"/>
          <p:cNvSpPr/>
          <p:nvPr/>
        </p:nvSpPr>
        <p:spPr>
          <a:xfrm>
            <a:off x="3155175" y="2949950"/>
            <a:ext cx="99900" cy="99600"/>
          </a:xfrm>
          <a:prstGeom prst="rect">
            <a:avLst/>
          </a:prstGeom>
          <a:noFill/>
          <a:ln cap="flat" cmpd="sng" w="9525">
            <a:solidFill>
              <a:srgbClr val="6AA84F"/>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cxnSp>
        <p:nvCxnSpPr>
          <p:cNvPr id="114" name="Google Shape;114;p17"/>
          <p:cNvCxnSpPr/>
          <p:nvPr/>
        </p:nvCxnSpPr>
        <p:spPr>
          <a:xfrm>
            <a:off x="1587350" y="3599150"/>
            <a:ext cx="160500" cy="541800"/>
          </a:xfrm>
          <a:prstGeom prst="straightConnector1">
            <a:avLst/>
          </a:prstGeom>
          <a:noFill/>
          <a:ln cap="flat" cmpd="sng" w="9525">
            <a:solidFill>
              <a:srgbClr val="6AA84F"/>
            </a:solidFill>
            <a:prstDash val="solid"/>
            <a:round/>
            <a:headEnd len="med" w="med" type="none"/>
            <a:tailEnd len="med" w="med" type="stealth"/>
          </a:ln>
        </p:spPr>
      </p:cxnSp>
      <p:sp>
        <p:nvSpPr>
          <p:cNvPr id="115" name="Google Shape;115;p17"/>
          <p:cNvSpPr txBox="1"/>
          <p:nvPr/>
        </p:nvSpPr>
        <p:spPr>
          <a:xfrm>
            <a:off x="1577375" y="4075200"/>
            <a:ext cx="3492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solidFill>
                  <a:srgbClr val="6AA84F"/>
                </a:solidFill>
              </a:rPr>
              <a:t>R</a:t>
            </a:r>
            <a:r>
              <a:rPr baseline="-25000" lang="en" sz="700">
                <a:solidFill>
                  <a:srgbClr val="6AA84F"/>
                </a:solidFill>
              </a:rPr>
              <a:t>LB</a:t>
            </a:r>
            <a:endParaRPr baseline="-25000" sz="700">
              <a:solidFill>
                <a:srgbClr val="6AA84F"/>
              </a:solidFill>
            </a:endParaRPr>
          </a:p>
        </p:txBody>
      </p:sp>
      <p:cxnSp>
        <p:nvCxnSpPr>
          <p:cNvPr id="116" name="Google Shape;116;p17"/>
          <p:cNvCxnSpPr>
            <a:stCxn id="113" idx="1"/>
          </p:cNvCxnSpPr>
          <p:nvPr/>
        </p:nvCxnSpPr>
        <p:spPr>
          <a:xfrm>
            <a:off x="3155175" y="2999750"/>
            <a:ext cx="4843800" cy="0"/>
          </a:xfrm>
          <a:prstGeom prst="straightConnector1">
            <a:avLst/>
          </a:prstGeom>
          <a:noFill/>
          <a:ln cap="flat" cmpd="sng" w="9525">
            <a:solidFill>
              <a:srgbClr val="595959"/>
            </a:solidFill>
            <a:prstDash val="solid"/>
            <a:round/>
            <a:headEnd len="med" w="med" type="none"/>
            <a:tailEnd len="med" w="med" type="stealth"/>
          </a:ln>
        </p:spPr>
      </p:cxnSp>
      <p:cxnSp>
        <p:nvCxnSpPr>
          <p:cNvPr id="117" name="Google Shape;117;p17"/>
          <p:cNvCxnSpPr/>
          <p:nvPr/>
        </p:nvCxnSpPr>
        <p:spPr>
          <a:xfrm flipH="1">
            <a:off x="509675" y="3892125"/>
            <a:ext cx="629700" cy="379800"/>
          </a:xfrm>
          <a:prstGeom prst="straightConnector1">
            <a:avLst/>
          </a:prstGeom>
          <a:noFill/>
          <a:ln cap="flat" cmpd="sng" w="9525">
            <a:solidFill>
              <a:srgbClr val="595959"/>
            </a:solidFill>
            <a:prstDash val="dot"/>
            <a:round/>
            <a:headEnd len="med" w="med" type="none"/>
            <a:tailEnd len="med" w="med" type="none"/>
          </a:ln>
        </p:spPr>
      </p:cxnSp>
      <p:cxnSp>
        <p:nvCxnSpPr>
          <p:cNvPr id="118" name="Google Shape;118;p17"/>
          <p:cNvCxnSpPr/>
          <p:nvPr/>
        </p:nvCxnSpPr>
        <p:spPr>
          <a:xfrm rot="10800000">
            <a:off x="7981975" y="2243250"/>
            <a:ext cx="3000" cy="751500"/>
          </a:xfrm>
          <a:prstGeom prst="straightConnector1">
            <a:avLst/>
          </a:prstGeom>
          <a:noFill/>
          <a:ln cap="flat" cmpd="sng" w="9525">
            <a:solidFill>
              <a:srgbClr val="595959"/>
            </a:solidFill>
            <a:prstDash val="solid"/>
            <a:round/>
            <a:headEnd len="med" w="med" type="none"/>
            <a:tailEnd len="med" w="med" type="stealth"/>
          </a:ln>
        </p:spPr>
      </p:cxnSp>
      <p:sp>
        <p:nvSpPr>
          <p:cNvPr id="119" name="Google Shape;119;p17"/>
          <p:cNvSpPr txBox="1"/>
          <p:nvPr/>
        </p:nvSpPr>
        <p:spPr>
          <a:xfrm>
            <a:off x="7998975" y="2146250"/>
            <a:ext cx="612600" cy="307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800">
                <a:solidFill>
                  <a:srgbClr val="000000"/>
                </a:solidFill>
              </a:rPr>
              <a:t>(X)</a:t>
            </a:r>
            <a:endParaRPr/>
          </a:p>
        </p:txBody>
      </p:sp>
      <p:cxnSp>
        <p:nvCxnSpPr>
          <p:cNvPr id="120" name="Google Shape;120;p17"/>
          <p:cNvCxnSpPr/>
          <p:nvPr/>
        </p:nvCxnSpPr>
        <p:spPr>
          <a:xfrm flipH="1" rot="10800000">
            <a:off x="7984975" y="2994950"/>
            <a:ext cx="520800" cy="4800"/>
          </a:xfrm>
          <a:prstGeom prst="straightConnector1">
            <a:avLst/>
          </a:prstGeom>
          <a:noFill/>
          <a:ln cap="flat" cmpd="sng" w="9525">
            <a:solidFill>
              <a:srgbClr val="595959"/>
            </a:solidFill>
            <a:prstDash val="solid"/>
            <a:round/>
            <a:headEnd len="med" w="med" type="none"/>
            <a:tailEnd len="med" w="med" type="stealth"/>
          </a:ln>
        </p:spPr>
      </p:cxnSp>
      <p:sp>
        <p:nvSpPr>
          <p:cNvPr id="121" name="Google Shape;121;p17"/>
          <p:cNvSpPr txBox="1"/>
          <p:nvPr/>
        </p:nvSpPr>
        <p:spPr>
          <a:xfrm>
            <a:off x="8418475" y="2959950"/>
            <a:ext cx="442800" cy="3078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0"/>
              </a:spcBef>
              <a:spcAft>
                <a:spcPts val="0"/>
              </a:spcAft>
              <a:buNone/>
            </a:pPr>
            <a:r>
              <a:rPr lang="en" sz="800">
                <a:solidFill>
                  <a:srgbClr val="000000"/>
                </a:solidFill>
              </a:rPr>
              <a:t>(Z)</a:t>
            </a:r>
            <a:endParaRPr/>
          </a:p>
        </p:txBody>
      </p:sp>
      <p:sp>
        <p:nvSpPr>
          <p:cNvPr id="122" name="Google Shape;122;p17"/>
          <p:cNvSpPr txBox="1"/>
          <p:nvPr/>
        </p:nvSpPr>
        <p:spPr>
          <a:xfrm>
            <a:off x="3367700" y="2989825"/>
            <a:ext cx="13152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t>Turning point</a:t>
            </a:r>
            <a:endParaRPr sz="800"/>
          </a:p>
        </p:txBody>
      </p:sp>
      <p:sp>
        <p:nvSpPr>
          <p:cNvPr id="123" name="Google Shape;123;p17"/>
          <p:cNvSpPr/>
          <p:nvPr/>
        </p:nvSpPr>
        <p:spPr>
          <a:xfrm>
            <a:off x="3301560" y="2954391"/>
            <a:ext cx="135600" cy="119400"/>
          </a:xfrm>
          <a:prstGeom prst="ellipse">
            <a:avLst/>
          </a:prstGeom>
          <a:noFill/>
          <a:ln cap="flat" cmpd="sng" w="9525">
            <a:solidFill>
              <a:srgbClr val="595959"/>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4" name="Google Shape;124;p17"/>
          <p:cNvSpPr/>
          <p:nvPr/>
        </p:nvSpPr>
        <p:spPr>
          <a:xfrm rot="550671">
            <a:off x="1914715" y="2895311"/>
            <a:ext cx="1265028" cy="352626"/>
          </a:xfrm>
          <a:custGeom>
            <a:rect b="b" l="l" r="r" t="t"/>
            <a:pathLst>
              <a:path extrusionOk="0" h="14105" w="50601">
                <a:moveTo>
                  <a:pt x="0" y="14105"/>
                </a:moveTo>
                <a:cubicBezTo>
                  <a:pt x="2396" y="12936"/>
                  <a:pt x="7445" y="9311"/>
                  <a:pt x="14376" y="7089"/>
                </a:cubicBezTo>
                <a:cubicBezTo>
                  <a:pt x="21307" y="4867"/>
                  <a:pt x="35548" y="1951"/>
                  <a:pt x="41585" y="773"/>
                </a:cubicBezTo>
                <a:cubicBezTo>
                  <a:pt x="47623" y="-404"/>
                  <a:pt x="49098" y="149"/>
                  <a:pt x="50601" y="24"/>
                </a:cubicBezTo>
              </a:path>
            </a:pathLst>
          </a:custGeom>
          <a:noFill/>
          <a:ln cap="flat" cmpd="sng" w="9525">
            <a:solidFill>
              <a:srgbClr val="FFAB40"/>
            </a:solidFill>
            <a:prstDash val="solid"/>
            <a:round/>
            <a:headEnd len="med" w="med" type="none"/>
            <a:tailEnd len="med" w="med" type="none"/>
          </a:ln>
        </p:spPr>
      </p:sp>
      <p:cxnSp>
        <p:nvCxnSpPr>
          <p:cNvPr id="125" name="Google Shape;125;p17"/>
          <p:cNvCxnSpPr/>
          <p:nvPr/>
        </p:nvCxnSpPr>
        <p:spPr>
          <a:xfrm flipH="1" rot="550602">
            <a:off x="1058956" y="3075968"/>
            <a:ext cx="801356" cy="525458"/>
          </a:xfrm>
          <a:prstGeom prst="straightConnector1">
            <a:avLst/>
          </a:prstGeom>
          <a:noFill/>
          <a:ln cap="flat" cmpd="sng" w="9525">
            <a:solidFill>
              <a:srgbClr val="FFAB40"/>
            </a:solidFill>
            <a:prstDash val="solid"/>
            <a:round/>
            <a:headEnd len="med" w="med" type="none"/>
            <a:tailEnd len="med" w="med" type="none"/>
          </a:ln>
        </p:spPr>
      </p:cxnSp>
      <p:pic>
        <p:nvPicPr>
          <p:cNvPr id="126" name="Google Shape;126;p17"/>
          <p:cNvPicPr preferRelativeResize="0"/>
          <p:nvPr/>
        </p:nvPicPr>
        <p:blipFill>
          <a:blip r:embed="rId3">
            <a:alphaModFix/>
          </a:blip>
          <a:stretch>
            <a:fillRect/>
          </a:stretch>
        </p:blipFill>
        <p:spPr>
          <a:xfrm>
            <a:off x="3933723" y="1568575"/>
            <a:ext cx="5152424" cy="431366"/>
          </a:xfrm>
          <a:prstGeom prst="rect">
            <a:avLst/>
          </a:prstGeom>
          <a:noFill/>
          <a:ln>
            <a:noFill/>
          </a:ln>
        </p:spPr>
      </p:pic>
      <p:sp>
        <p:nvSpPr>
          <p:cNvPr id="127" name="Google Shape;127;p17"/>
          <p:cNvSpPr txBox="1"/>
          <p:nvPr/>
        </p:nvSpPr>
        <p:spPr>
          <a:xfrm>
            <a:off x="691925" y="4439600"/>
            <a:ext cx="1337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t>NB drawing not in scale!</a:t>
            </a:r>
            <a:endParaRPr sz="800"/>
          </a:p>
        </p:txBody>
      </p:sp>
      <p:sp>
        <p:nvSpPr>
          <p:cNvPr id="128" name="Google Shape;128;p17"/>
          <p:cNvSpPr txBox="1"/>
          <p:nvPr/>
        </p:nvSpPr>
        <p:spPr>
          <a:xfrm>
            <a:off x="204300" y="1692150"/>
            <a:ext cx="1466400" cy="3078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800"/>
              <a:t>Edge of the beam screen</a:t>
            </a:r>
            <a:endParaRPr sz="800"/>
          </a:p>
        </p:txBody>
      </p:sp>
      <p:cxnSp>
        <p:nvCxnSpPr>
          <p:cNvPr id="129" name="Google Shape;129;p17"/>
          <p:cNvCxnSpPr/>
          <p:nvPr/>
        </p:nvCxnSpPr>
        <p:spPr>
          <a:xfrm>
            <a:off x="1616737" y="2023900"/>
            <a:ext cx="22500" cy="1979400"/>
          </a:xfrm>
          <a:prstGeom prst="straightConnector1">
            <a:avLst/>
          </a:prstGeom>
          <a:noFill/>
          <a:ln cap="flat" cmpd="sng" w="9525">
            <a:solidFill>
              <a:schemeClr val="dk2"/>
            </a:solidFill>
            <a:prstDash val="solid"/>
            <a:round/>
            <a:headEnd len="med" w="med" type="none"/>
            <a:tailEnd len="med" w="med" type="none"/>
          </a:ln>
        </p:spPr>
      </p:cxnSp>
      <p:sp>
        <p:nvSpPr>
          <p:cNvPr id="130" name="Google Shape;130;p17"/>
          <p:cNvSpPr txBox="1"/>
          <p:nvPr/>
        </p:nvSpPr>
        <p:spPr>
          <a:xfrm>
            <a:off x="2029326" y="1961250"/>
            <a:ext cx="696000" cy="2925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solidFill>
                  <a:srgbClr val="38761D"/>
                </a:solidFill>
              </a:rPr>
              <a:t>LBXFC (D1)</a:t>
            </a:r>
            <a:endParaRPr sz="700">
              <a:solidFill>
                <a:srgbClr val="38761D"/>
              </a:solidFill>
            </a:endParaRPr>
          </a:p>
        </p:txBody>
      </p:sp>
      <p:sp>
        <p:nvSpPr>
          <p:cNvPr id="131" name="Google Shape;131;p17"/>
          <p:cNvSpPr txBox="1"/>
          <p:nvPr/>
        </p:nvSpPr>
        <p:spPr>
          <a:xfrm rot="-984555">
            <a:off x="2155895" y="2948657"/>
            <a:ext cx="442837" cy="292381"/>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700">
                <a:solidFill>
                  <a:srgbClr val="FF0000"/>
                </a:solidFill>
              </a:rPr>
              <a:t>MBXF</a:t>
            </a:r>
            <a:endParaRPr sz="700">
              <a:solidFill>
                <a:srgbClr val="FF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5" name="Shape 135"/>
        <p:cNvGrpSpPr/>
        <p:nvPr/>
      </p:nvGrpSpPr>
      <p:grpSpPr>
        <a:xfrm>
          <a:off x="0" y="0"/>
          <a:ext cx="0" cy="0"/>
          <a:chOff x="0" y="0"/>
          <a:chExt cx="0" cy="0"/>
        </a:xfrm>
      </p:grpSpPr>
      <p:sp>
        <p:nvSpPr>
          <p:cNvPr id="136" name="Google Shape;136;p18"/>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t>Comments</a:t>
            </a:r>
            <a:endParaRPr/>
          </a:p>
        </p:txBody>
      </p:sp>
      <p:sp>
        <p:nvSpPr>
          <p:cNvPr id="137" name="Google Shape;137;p18"/>
          <p:cNvSpPr txBox="1"/>
          <p:nvPr>
            <p:ph idx="1" type="body"/>
          </p:nvPr>
        </p:nvSpPr>
        <p:spPr>
          <a:xfrm>
            <a:off x="311700" y="1152475"/>
            <a:ext cx="8520600" cy="38691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100">
                <a:solidFill>
                  <a:schemeClr val="dk1"/>
                </a:solidFill>
              </a:rPr>
              <a:t>In LS2 </a:t>
            </a:r>
            <a:r>
              <a:rPr lang="en" sz="1100" u="sng">
                <a:solidFill>
                  <a:schemeClr val="hlink"/>
                </a:solidFill>
                <a:hlinkClick r:id="rId3"/>
              </a:rPr>
              <a:t>TDIS</a:t>
            </a:r>
            <a:r>
              <a:rPr lang="en" sz="1100">
                <a:solidFill>
                  <a:schemeClr val="dk1"/>
                </a:solidFill>
              </a:rPr>
              <a:t> and TCLIA (the only two devices in the separation recombination area installed in LS2) had severe installation issues.</a:t>
            </a:r>
            <a:endParaRPr sz="1100">
              <a:solidFill>
                <a:schemeClr val="dk1"/>
              </a:solidFill>
            </a:endParaRPr>
          </a:p>
          <a:p>
            <a:pPr indent="0" lvl="0" marL="0" rtl="0" algn="l">
              <a:lnSpc>
                <a:spcPct val="100000"/>
              </a:lnSpc>
              <a:spcBef>
                <a:spcPts val="0"/>
              </a:spcBef>
              <a:spcAft>
                <a:spcPts val="0"/>
              </a:spcAft>
              <a:buNone/>
            </a:pPr>
            <a:r>
              <a:t/>
            </a:r>
            <a:endParaRPr sz="1100">
              <a:solidFill>
                <a:schemeClr val="dk1"/>
              </a:solidFill>
            </a:endParaRPr>
          </a:p>
          <a:p>
            <a:pPr indent="0" lvl="0" marL="0" rtl="0" algn="l">
              <a:lnSpc>
                <a:spcPct val="100000"/>
              </a:lnSpc>
              <a:spcBef>
                <a:spcPts val="0"/>
              </a:spcBef>
              <a:spcAft>
                <a:spcPts val="0"/>
              </a:spcAft>
              <a:buNone/>
            </a:pPr>
            <a:r>
              <a:t/>
            </a:r>
            <a:endParaRPr sz="1100">
              <a:solidFill>
                <a:schemeClr val="dk1"/>
              </a:solidFill>
            </a:endParaRPr>
          </a:p>
          <a:p>
            <a:pPr indent="0" lvl="0" marL="0" rtl="0" algn="l">
              <a:lnSpc>
                <a:spcPct val="100000"/>
              </a:lnSpc>
              <a:spcBef>
                <a:spcPts val="0"/>
              </a:spcBef>
              <a:spcAft>
                <a:spcPts val="0"/>
              </a:spcAft>
              <a:buNone/>
            </a:pPr>
            <a:r>
              <a:t/>
            </a:r>
            <a:endParaRPr sz="1100">
              <a:solidFill>
                <a:schemeClr val="dk1"/>
              </a:solidFill>
            </a:endParaRPr>
          </a:p>
          <a:p>
            <a:pPr indent="0" lvl="0" marL="0" rtl="0" algn="l">
              <a:lnSpc>
                <a:spcPct val="100000"/>
              </a:lnSpc>
              <a:spcBef>
                <a:spcPts val="0"/>
              </a:spcBef>
              <a:spcAft>
                <a:spcPts val="0"/>
              </a:spcAft>
              <a:buNone/>
            </a:pPr>
            <a:r>
              <a:t/>
            </a:r>
            <a:endParaRPr sz="1100">
              <a:solidFill>
                <a:schemeClr val="dk1"/>
              </a:solidFill>
            </a:endParaRPr>
          </a:p>
          <a:p>
            <a:pPr indent="0" lvl="0" marL="0" rtl="0" algn="l">
              <a:lnSpc>
                <a:spcPct val="100000"/>
              </a:lnSpc>
              <a:spcBef>
                <a:spcPts val="0"/>
              </a:spcBef>
              <a:spcAft>
                <a:spcPts val="0"/>
              </a:spcAft>
              <a:buNone/>
            </a:pPr>
            <a:r>
              <a:rPr lang="en" sz="1100">
                <a:solidFill>
                  <a:schemeClr val="dk1"/>
                </a:solidFill>
              </a:rPr>
              <a:t>HL-LHC (and LMC) project does not require technical drawings be ready at the time ECR is approved.</a:t>
            </a:r>
            <a:endParaRPr sz="1100">
              <a:solidFill>
                <a:schemeClr val="dk1"/>
              </a:solidFill>
            </a:endParaRPr>
          </a:p>
          <a:p>
            <a:pPr indent="0" lvl="0" marL="0" rtl="0" algn="l">
              <a:lnSpc>
                <a:spcPct val="100000"/>
              </a:lnSpc>
              <a:spcBef>
                <a:spcPts val="0"/>
              </a:spcBef>
              <a:spcAft>
                <a:spcPts val="0"/>
              </a:spcAft>
              <a:buNone/>
            </a:pPr>
            <a:r>
              <a:rPr lang="en" sz="1100">
                <a:solidFill>
                  <a:schemeClr val="dk1"/>
                </a:solidFill>
              </a:rPr>
              <a:t>HL-LHC does not contribute to the definition of the installation processes and guidelines, relying on what is provided by the groups.</a:t>
            </a:r>
            <a:endParaRPr sz="1100">
              <a:solidFill>
                <a:schemeClr val="dk1"/>
              </a:solidFill>
            </a:endParaRPr>
          </a:p>
          <a:p>
            <a:pPr indent="0" lvl="0" marL="0" rtl="0" algn="l">
              <a:lnSpc>
                <a:spcPct val="100000"/>
              </a:lnSpc>
              <a:spcBef>
                <a:spcPts val="0"/>
              </a:spcBef>
              <a:spcAft>
                <a:spcPts val="0"/>
              </a:spcAft>
              <a:buNone/>
            </a:pPr>
            <a:r>
              <a:t/>
            </a:r>
            <a:endParaRPr sz="1100">
              <a:solidFill>
                <a:schemeClr val="dk1"/>
              </a:solidFill>
            </a:endParaRPr>
          </a:p>
          <a:p>
            <a:pPr indent="0" lvl="0" marL="0" rtl="0" algn="l">
              <a:lnSpc>
                <a:spcPct val="100000"/>
              </a:lnSpc>
              <a:spcBef>
                <a:spcPts val="0"/>
              </a:spcBef>
              <a:spcAft>
                <a:spcPts val="0"/>
              </a:spcAft>
              <a:buNone/>
            </a:pPr>
            <a:r>
              <a:rPr lang="en" sz="1100">
                <a:solidFill>
                  <a:schemeClr val="dk1"/>
                </a:solidFill>
              </a:rPr>
              <a:t>The present process requires the coordination of several groups. Required competencies are not matched with the assigned responsibilities (e.g. WP2 needed for drawings but not responsible). Drawing procedure and conventions compatible with survey requirements are still missing. Typical drawings do not have the correct scale to appreciate the level of details required. </a:t>
            </a:r>
            <a:endParaRPr sz="1100">
              <a:solidFill>
                <a:schemeClr val="dk1"/>
              </a:solidFill>
            </a:endParaRPr>
          </a:p>
          <a:p>
            <a:pPr indent="0" lvl="0" marL="0" rtl="0" algn="l">
              <a:lnSpc>
                <a:spcPct val="100000"/>
              </a:lnSpc>
              <a:spcBef>
                <a:spcPts val="0"/>
              </a:spcBef>
              <a:spcAft>
                <a:spcPts val="0"/>
              </a:spcAft>
              <a:buNone/>
            </a:pPr>
            <a:r>
              <a:t/>
            </a:r>
            <a:endParaRPr sz="1100">
              <a:solidFill>
                <a:schemeClr val="dk1"/>
              </a:solidFill>
            </a:endParaRPr>
          </a:p>
          <a:p>
            <a:pPr indent="0" lvl="0" marL="0" rtl="0" algn="l">
              <a:lnSpc>
                <a:spcPct val="100000"/>
              </a:lnSpc>
              <a:spcBef>
                <a:spcPts val="0"/>
              </a:spcBef>
              <a:spcAft>
                <a:spcPts val="0"/>
              </a:spcAft>
              <a:buNone/>
            </a:pPr>
            <a:r>
              <a:rPr lang="en" sz="1100">
                <a:solidFill>
                  <a:schemeClr val="dk1"/>
                </a:solidFill>
              </a:rPr>
              <a:t>E2A project aims at addressing this process, but it has not started yet. Preparation for the next ATS-MB schedule at the end of the week, during which I will bring these points.</a:t>
            </a:r>
            <a:endParaRPr sz="1100">
              <a:solidFill>
                <a:schemeClr val="dk1"/>
              </a:solidFill>
            </a:endParaRPr>
          </a:p>
          <a:p>
            <a:pPr indent="0" lvl="0" marL="0" rtl="0" algn="l">
              <a:lnSpc>
                <a:spcPct val="100000"/>
              </a:lnSpc>
              <a:spcBef>
                <a:spcPts val="0"/>
              </a:spcBef>
              <a:spcAft>
                <a:spcPts val="0"/>
              </a:spcAft>
              <a:buNone/>
            </a:pPr>
            <a:r>
              <a:t/>
            </a:r>
            <a:endParaRPr sz="1100">
              <a:solidFill>
                <a:schemeClr val="dk1"/>
              </a:solidFill>
            </a:endParaRPr>
          </a:p>
          <a:p>
            <a:pPr indent="0" lvl="0" marL="0" rtl="0" algn="l">
              <a:lnSpc>
                <a:spcPct val="100000"/>
              </a:lnSpc>
              <a:spcBef>
                <a:spcPts val="0"/>
              </a:spcBef>
              <a:spcAft>
                <a:spcPts val="0"/>
              </a:spcAft>
              <a:buNone/>
            </a:pPr>
            <a:r>
              <a:rPr lang="en" sz="1100">
                <a:solidFill>
                  <a:schemeClr val="dk1"/>
                </a:solidFill>
              </a:rPr>
              <a:t>WP2 positions:</a:t>
            </a:r>
            <a:endParaRPr sz="1100">
              <a:solidFill>
                <a:schemeClr val="dk1"/>
              </a:solidFill>
            </a:endParaRPr>
          </a:p>
          <a:p>
            <a:pPr indent="-298450" lvl="0" marL="457200" rtl="0" algn="l">
              <a:lnSpc>
                <a:spcPct val="100000"/>
              </a:lnSpc>
              <a:spcBef>
                <a:spcPts val="0"/>
              </a:spcBef>
              <a:spcAft>
                <a:spcPts val="0"/>
              </a:spcAft>
              <a:buClr>
                <a:schemeClr val="dk1"/>
              </a:buClr>
              <a:buSzPts val="1100"/>
              <a:buChar char="●"/>
            </a:pPr>
            <a:r>
              <a:rPr lang="en" sz="1100">
                <a:solidFill>
                  <a:schemeClr val="dk1"/>
                </a:solidFill>
              </a:rPr>
              <a:t>Regardless of the process, WP2 asks to anticipate the technical preparation for installation at the time of ECR approval, after the approval engineering check, to prevent installation delays.</a:t>
            </a:r>
            <a:endParaRPr sz="1100">
              <a:solidFill>
                <a:schemeClr val="dk1"/>
              </a:solidFill>
            </a:endParaRPr>
          </a:p>
          <a:p>
            <a:pPr indent="-298450" lvl="0" marL="457200" rtl="0" algn="l">
              <a:lnSpc>
                <a:spcPct val="100000"/>
              </a:lnSpc>
              <a:spcBef>
                <a:spcPts val="0"/>
              </a:spcBef>
              <a:spcAft>
                <a:spcPts val="0"/>
              </a:spcAft>
              <a:buClr>
                <a:schemeClr val="dk1"/>
              </a:buClr>
              <a:buSzPts val="1100"/>
              <a:buChar char="●"/>
            </a:pPr>
            <a:r>
              <a:rPr lang="en" sz="1100">
                <a:solidFill>
                  <a:schemeClr val="dk1"/>
                </a:solidFill>
              </a:rPr>
              <a:t>WP2 asks to review the process to be data-driven, based on the layout database platform to</a:t>
            </a:r>
            <a:endParaRPr sz="1100">
              <a:solidFill>
                <a:schemeClr val="dk1"/>
              </a:solidFill>
            </a:endParaRPr>
          </a:p>
          <a:p>
            <a:pPr indent="-298450" lvl="1" marL="914400" rtl="0" algn="l">
              <a:lnSpc>
                <a:spcPct val="100000"/>
              </a:lnSpc>
              <a:spcBef>
                <a:spcPts val="0"/>
              </a:spcBef>
              <a:spcAft>
                <a:spcPts val="0"/>
              </a:spcAft>
              <a:buClr>
                <a:schemeClr val="dk1"/>
              </a:buClr>
              <a:buSzPts val="1100"/>
              <a:buChar char="○"/>
            </a:pPr>
            <a:r>
              <a:rPr lang="en" sz="1100">
                <a:solidFill>
                  <a:schemeClr val="dk1"/>
                </a:solidFill>
              </a:rPr>
              <a:t>eliminate the ambiguities and costs associated with drawings (that could still be generated as side product) to define an installation,</a:t>
            </a:r>
            <a:endParaRPr sz="1100">
              <a:solidFill>
                <a:schemeClr val="dk1"/>
              </a:solidFill>
            </a:endParaRPr>
          </a:p>
          <a:p>
            <a:pPr indent="-298450" lvl="1" marL="914400" rtl="0" algn="l">
              <a:lnSpc>
                <a:spcPct val="100000"/>
              </a:lnSpc>
              <a:spcBef>
                <a:spcPts val="0"/>
              </a:spcBef>
              <a:spcAft>
                <a:spcPts val="0"/>
              </a:spcAft>
              <a:buClr>
                <a:schemeClr val="dk1"/>
              </a:buClr>
              <a:buSzPts val="1100"/>
              <a:buChar char="○"/>
            </a:pPr>
            <a:r>
              <a:rPr lang="en" sz="1100">
                <a:solidFill>
                  <a:schemeClr val="dk1"/>
                </a:solidFill>
              </a:rPr>
              <a:t>allow automatic consistency checks that would be otherwise impossible given the large number of data to check.</a:t>
            </a:r>
            <a:endParaRPr sz="1100">
              <a:solidFill>
                <a:schemeClr val="dk1"/>
              </a:solidFill>
            </a:endParaRPr>
          </a:p>
          <a:p>
            <a:pPr indent="0" lvl="0" marL="0" rtl="0" algn="l">
              <a:lnSpc>
                <a:spcPct val="100000"/>
              </a:lnSpc>
              <a:spcBef>
                <a:spcPts val="0"/>
              </a:spcBef>
              <a:spcAft>
                <a:spcPts val="0"/>
              </a:spcAft>
              <a:buNone/>
            </a:pPr>
            <a:r>
              <a:t/>
            </a:r>
            <a:endParaRPr sz="1100">
              <a:solidFill>
                <a:schemeClr val="dk1"/>
              </a:solidFill>
            </a:endParaRPr>
          </a:p>
          <a:p>
            <a:pPr indent="0" lvl="0" marL="0" rtl="0" algn="l">
              <a:lnSpc>
                <a:spcPct val="100000"/>
              </a:lnSpc>
              <a:spcBef>
                <a:spcPts val="0"/>
              </a:spcBef>
              <a:spcAft>
                <a:spcPts val="0"/>
              </a:spcAft>
              <a:buNone/>
            </a:pPr>
            <a:r>
              <a:t/>
            </a:r>
            <a:endParaRPr sz="1400">
              <a:solidFill>
                <a:schemeClr val="dk1"/>
              </a:solidFill>
            </a:endParaRPr>
          </a:p>
        </p:txBody>
      </p:sp>
      <p:pic>
        <p:nvPicPr>
          <p:cNvPr id="138" name="Google Shape;138;p18"/>
          <p:cNvPicPr preferRelativeResize="0"/>
          <p:nvPr/>
        </p:nvPicPr>
        <p:blipFill rotWithShape="1">
          <a:blip r:embed="rId4">
            <a:alphaModFix/>
          </a:blip>
          <a:srcRect b="0" l="0" r="0" t="37229"/>
          <a:stretch/>
        </p:blipFill>
        <p:spPr>
          <a:xfrm>
            <a:off x="1428225" y="1491500"/>
            <a:ext cx="3636450" cy="499325"/>
          </a:xfrm>
          <a:prstGeom prst="rect">
            <a:avLst/>
          </a:prstGeom>
          <a:noFill/>
          <a:ln>
            <a:noFill/>
          </a:ln>
        </p:spPr>
      </p:pic>
      <p:cxnSp>
        <p:nvCxnSpPr>
          <p:cNvPr id="139" name="Google Shape;139;p18"/>
          <p:cNvCxnSpPr/>
          <p:nvPr/>
        </p:nvCxnSpPr>
        <p:spPr>
          <a:xfrm>
            <a:off x="4067800" y="1798875"/>
            <a:ext cx="809100" cy="4500"/>
          </a:xfrm>
          <a:prstGeom prst="straightConnector1">
            <a:avLst/>
          </a:prstGeom>
          <a:noFill/>
          <a:ln cap="flat" cmpd="sng" w="9525">
            <a:solidFill>
              <a:srgbClr val="FF0000"/>
            </a:solidFill>
            <a:prstDash val="solid"/>
            <a:round/>
            <a:headEnd len="med" w="med" type="none"/>
            <a:tailEnd len="med" w="med" type="none"/>
          </a:ln>
        </p:spPr>
      </p:cxnSp>
      <p:cxnSp>
        <p:nvCxnSpPr>
          <p:cNvPr id="140" name="Google Shape;140;p18"/>
          <p:cNvCxnSpPr/>
          <p:nvPr/>
        </p:nvCxnSpPr>
        <p:spPr>
          <a:xfrm flipH="1" rot="10800000">
            <a:off x="1527675" y="1889275"/>
            <a:ext cx="361500" cy="4500"/>
          </a:xfrm>
          <a:prstGeom prst="straightConnector1">
            <a:avLst/>
          </a:prstGeom>
          <a:noFill/>
          <a:ln cap="flat" cmpd="sng" w="9525">
            <a:solidFill>
              <a:srgbClr val="FF0000"/>
            </a:solidFill>
            <a:prstDash val="solid"/>
            <a:round/>
            <a:headEnd len="med" w="med" type="none"/>
            <a:tailEnd len="med" w="med" type="none"/>
          </a:ln>
        </p:spPr>
      </p:cxn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