
<file path=[Content_Types].xml><?xml version="1.0" encoding="utf-8"?>
<Types xmlns="http://schemas.openxmlformats.org/package/2006/content-types">
  <Default Extension="emf" ContentType="image/x-emf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theme/theme2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22"/>
  </p:notesMasterIdLst>
  <p:sldIdLst>
    <p:sldId id="256" r:id="rId2"/>
    <p:sldId id="259" r:id="rId3"/>
    <p:sldId id="261" r:id="rId4"/>
    <p:sldId id="280" r:id="rId5"/>
    <p:sldId id="281" r:id="rId6"/>
    <p:sldId id="283" r:id="rId7"/>
    <p:sldId id="282" r:id="rId8"/>
    <p:sldId id="260" r:id="rId9"/>
    <p:sldId id="262" r:id="rId10"/>
    <p:sldId id="263" r:id="rId11"/>
    <p:sldId id="264" r:id="rId12"/>
    <p:sldId id="265" r:id="rId13"/>
    <p:sldId id="279" r:id="rId14"/>
    <p:sldId id="276" r:id="rId15"/>
    <p:sldId id="277" r:id="rId16"/>
    <p:sldId id="278" r:id="rId17"/>
    <p:sldId id="267" r:id="rId18"/>
    <p:sldId id="271" r:id="rId19"/>
    <p:sldId id="284" r:id="rId20"/>
    <p:sldId id="268" r:id="rId2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6650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1"/>
    <p:restoredTop sz="94630"/>
  </p:normalViewPr>
  <p:slideViewPr>
    <p:cSldViewPr snapToGrid="0">
      <p:cViewPr varScale="1">
        <p:scale>
          <a:sx n="102" d="100"/>
          <a:sy n="102" d="100"/>
        </p:scale>
        <p:origin x="87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notesMaster" Target="notesMasters/notesMaster1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Andrea Sciaba" userId="e3f5a945-6c0c-4a97-a38f-9b3c5b616a8c" providerId="ADAL" clId="{CCF56E71-D57F-40CD-8EA1-0C4A8A7D3789}"/>
    <pc:docChg chg="modSld">
      <pc:chgData name="Andrea Sciaba" userId="e3f5a945-6c0c-4a97-a38f-9b3c5b616a8c" providerId="ADAL" clId="{CCF56E71-D57F-40CD-8EA1-0C4A8A7D3789}" dt="2023-05-08T15:18:05.805" v="29" actId="20577"/>
      <pc:docMkLst>
        <pc:docMk/>
      </pc:docMkLst>
      <pc:sldChg chg="modSp mod">
        <pc:chgData name="Andrea Sciaba" userId="e3f5a945-6c0c-4a97-a38f-9b3c5b616a8c" providerId="ADAL" clId="{CCF56E71-D57F-40CD-8EA1-0C4A8A7D3789}" dt="2023-05-07T17:49:21.759" v="1" actId="20577"/>
        <pc:sldMkLst>
          <pc:docMk/>
          <pc:sldMk cId="1076738805" sldId="260"/>
        </pc:sldMkLst>
        <pc:spChg chg="mod">
          <ac:chgData name="Andrea Sciaba" userId="e3f5a945-6c0c-4a97-a38f-9b3c5b616a8c" providerId="ADAL" clId="{CCF56E71-D57F-40CD-8EA1-0C4A8A7D3789}" dt="2023-05-07T17:49:21.759" v="1" actId="20577"/>
          <ac:spMkLst>
            <pc:docMk/>
            <pc:sldMk cId="1076738805" sldId="260"/>
            <ac:spMk id="6" creationId="{696581D7-FE31-E79D-3D27-DA50F21B643B}"/>
          </ac:spMkLst>
        </pc:spChg>
      </pc:sldChg>
      <pc:sldChg chg="modSp mod">
        <pc:chgData name="Andrea Sciaba" userId="e3f5a945-6c0c-4a97-a38f-9b3c5b616a8c" providerId="ADAL" clId="{CCF56E71-D57F-40CD-8EA1-0C4A8A7D3789}" dt="2023-05-07T17:50:46.516" v="5" actId="20577"/>
        <pc:sldMkLst>
          <pc:docMk/>
          <pc:sldMk cId="1940406232" sldId="265"/>
        </pc:sldMkLst>
        <pc:spChg chg="mod">
          <ac:chgData name="Andrea Sciaba" userId="e3f5a945-6c0c-4a97-a38f-9b3c5b616a8c" providerId="ADAL" clId="{CCF56E71-D57F-40CD-8EA1-0C4A8A7D3789}" dt="2023-05-07T17:50:46.516" v="5" actId="20577"/>
          <ac:spMkLst>
            <pc:docMk/>
            <pc:sldMk cId="1940406232" sldId="265"/>
            <ac:spMk id="2" creationId="{159C9DFC-546F-AEEA-F9C3-CF3B7A8DD0A9}"/>
          </ac:spMkLst>
        </pc:spChg>
      </pc:sldChg>
      <pc:sldChg chg="modSp mod">
        <pc:chgData name="Andrea Sciaba" userId="e3f5a945-6c0c-4a97-a38f-9b3c5b616a8c" providerId="ADAL" clId="{CCF56E71-D57F-40CD-8EA1-0C4A8A7D3789}" dt="2023-05-08T15:17:03.655" v="11" actId="20577"/>
        <pc:sldMkLst>
          <pc:docMk/>
          <pc:sldMk cId="813817479" sldId="267"/>
        </pc:sldMkLst>
        <pc:spChg chg="mod">
          <ac:chgData name="Andrea Sciaba" userId="e3f5a945-6c0c-4a97-a38f-9b3c5b616a8c" providerId="ADAL" clId="{CCF56E71-D57F-40CD-8EA1-0C4A8A7D3789}" dt="2023-05-08T15:17:03.655" v="11" actId="20577"/>
          <ac:spMkLst>
            <pc:docMk/>
            <pc:sldMk cId="813817479" sldId="267"/>
            <ac:spMk id="2" creationId="{6A588CD4-D6BB-50B0-0802-32712C87D40D}"/>
          </ac:spMkLst>
        </pc:spChg>
      </pc:sldChg>
      <pc:sldChg chg="modSp mod">
        <pc:chgData name="Andrea Sciaba" userId="e3f5a945-6c0c-4a97-a38f-9b3c5b616a8c" providerId="ADAL" clId="{CCF56E71-D57F-40CD-8EA1-0C4A8A7D3789}" dt="2023-05-08T15:17:18.997" v="23" actId="20577"/>
        <pc:sldMkLst>
          <pc:docMk/>
          <pc:sldMk cId="204264890" sldId="268"/>
        </pc:sldMkLst>
        <pc:spChg chg="mod">
          <ac:chgData name="Andrea Sciaba" userId="e3f5a945-6c0c-4a97-a38f-9b3c5b616a8c" providerId="ADAL" clId="{CCF56E71-D57F-40CD-8EA1-0C4A8A7D3789}" dt="2023-05-08T15:17:10.472" v="15" actId="20577"/>
          <ac:spMkLst>
            <pc:docMk/>
            <pc:sldMk cId="204264890" sldId="268"/>
            <ac:spMk id="2" creationId="{775BAF5D-1FAA-647F-2C60-F51C9B863EC3}"/>
          </ac:spMkLst>
        </pc:spChg>
        <pc:graphicFrameChg chg="modGraphic">
          <ac:chgData name="Andrea Sciaba" userId="e3f5a945-6c0c-4a97-a38f-9b3c5b616a8c" providerId="ADAL" clId="{CCF56E71-D57F-40CD-8EA1-0C4A8A7D3789}" dt="2023-05-08T15:17:18.997" v="23" actId="20577"/>
          <ac:graphicFrameMkLst>
            <pc:docMk/>
            <pc:sldMk cId="204264890" sldId="268"/>
            <ac:graphicFrameMk id="4" creationId="{67732D9D-2393-E193-5C28-609F4F76E18E}"/>
          </ac:graphicFrameMkLst>
        </pc:graphicFrameChg>
      </pc:sldChg>
      <pc:sldChg chg="modSp mod">
        <pc:chgData name="Andrea Sciaba" userId="e3f5a945-6c0c-4a97-a38f-9b3c5b616a8c" providerId="ADAL" clId="{CCF56E71-D57F-40CD-8EA1-0C4A8A7D3789}" dt="2023-05-08T15:18:05.805" v="29" actId="20577"/>
        <pc:sldMkLst>
          <pc:docMk/>
          <pc:sldMk cId="1647091514" sldId="279"/>
        </pc:sldMkLst>
        <pc:spChg chg="mod">
          <ac:chgData name="Andrea Sciaba" userId="e3f5a945-6c0c-4a97-a38f-9b3c5b616a8c" providerId="ADAL" clId="{CCF56E71-D57F-40CD-8EA1-0C4A8A7D3789}" dt="2023-05-08T15:18:05.805" v="29" actId="20577"/>
          <ac:spMkLst>
            <pc:docMk/>
            <pc:sldMk cId="1647091514" sldId="279"/>
            <ac:spMk id="2" creationId="{670126DB-0D43-2C4A-C0AE-061813EB594F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D349CDA-AFBC-4281-8C80-CB8D49E13944}" type="datetimeFigureOut">
              <a:rPr lang="en-US" smtClean="0"/>
              <a:t>5/31/2023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26C207E-102A-4585-9669-8DC7645510B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50528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Logo Slide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36403" y="2169047"/>
            <a:ext cx="2520000" cy="24946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6348998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561657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94588863-2E7B-784C-BD2D-8C3D0E7E1D84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0"/>
            <a:ext cx="6024562" cy="631798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894668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2 Pictures horizont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5616575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0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11" name="Picture Placeholder 5">
            <a:extLst>
              <a:ext uri="{FF2B5EF4-FFF2-40B4-BE49-F238E27FC236}">
                <a16:creationId xmlns:a16="http://schemas.microsoft.com/office/drawing/2014/main" id="{47B07ADD-2F17-5640-985B-72FA646913F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6167438" y="159226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2" name="Picture Placeholder 5">
            <a:extLst>
              <a:ext uri="{FF2B5EF4-FFF2-40B4-BE49-F238E27FC236}">
                <a16:creationId xmlns:a16="http://schemas.microsoft.com/office/drawing/2014/main" id="{AB41C95B-0CD0-B44F-9130-66CCD53B86BB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6167438" y="3969703"/>
            <a:ext cx="5616575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225407794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4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9" y="373593"/>
            <a:ext cx="11376024" cy="1065742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8658"/>
            <a:ext cx="3708401" cy="4608512"/>
          </a:xfrm>
        </p:spPr>
        <p:txBody>
          <a:bodyPr/>
          <a:lstStyle>
            <a:lvl1pPr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>
              <a:lnSpc>
                <a:spcPct val="120000"/>
              </a:lnSpc>
              <a:defRPr/>
            </a:lvl2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B2981A2-06D5-5F4B-9504-4CD77560E60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70F37B2A-B53F-3C4D-BD2B-2DAF3F47C071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DD1311B-199C-CA4B-81C4-F7ADC1D9977D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Picture Placeholder 5">
            <a:extLst>
              <a:ext uri="{FF2B5EF4-FFF2-40B4-BE49-F238E27FC236}">
                <a16:creationId xmlns:a16="http://schemas.microsoft.com/office/drawing/2014/main" id="{255B7D9F-7313-2F46-8079-FEA6DAA0CF20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8075613" y="1592263"/>
            <a:ext cx="3708400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5">
            <a:extLst>
              <a:ext uri="{FF2B5EF4-FFF2-40B4-BE49-F238E27FC236}">
                <a16:creationId xmlns:a16="http://schemas.microsoft.com/office/drawing/2014/main" id="{AECDCA30-A5C6-3549-9DAD-01819664F157}"/>
              </a:ext>
            </a:extLst>
          </p:cNvPr>
          <p:cNvSpPr>
            <a:spLocks noGrp="1"/>
          </p:cNvSpPr>
          <p:nvPr>
            <p:ph type="pic" sz="quarter" idx="17" hasCustomPrompt="1"/>
          </p:nvPr>
        </p:nvSpPr>
        <p:spPr>
          <a:xfrm>
            <a:off x="8124681" y="396970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4" name="Picture Placeholder 5">
            <a:extLst>
              <a:ext uri="{FF2B5EF4-FFF2-40B4-BE49-F238E27FC236}">
                <a16:creationId xmlns:a16="http://schemas.microsoft.com/office/drawing/2014/main" id="{0332EED6-F049-354D-90C1-2CDBDFEB153D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4259263" y="1592263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5" name="Picture Placeholder 5">
            <a:extLst>
              <a:ext uri="{FF2B5EF4-FFF2-40B4-BE49-F238E27FC236}">
                <a16:creationId xmlns:a16="http://schemas.microsoft.com/office/drawing/2014/main" id="{A46E76A3-B525-534D-9396-8E4D08F06F6A}"/>
              </a:ext>
            </a:extLst>
          </p:cNvPr>
          <p:cNvSpPr>
            <a:spLocks noGrp="1"/>
          </p:cNvSpPr>
          <p:nvPr>
            <p:ph type="pic" sz="quarter" idx="19" hasCustomPrompt="1"/>
          </p:nvPr>
        </p:nvSpPr>
        <p:spPr>
          <a:xfrm>
            <a:off x="4259263" y="3978015"/>
            <a:ext cx="3659332" cy="2232025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56436968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s and 2 Pictures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D4B0609-1753-094D-A27B-B1604B6E44F9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380C24-4584-494A-B2E2-7C02911E02E7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89BEDBAA-E014-4E48-AA09-5D0DC18C0C76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D35BE112-10C7-F548-91D2-DD3128654F33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6172200" y="2420938"/>
            <a:ext cx="5616575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GB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70797430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3 Pictur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3708401" cy="668337"/>
          </a:xfrm>
        </p:spPr>
        <p:txBody>
          <a:bodyPr anchor="t" anchorCtr="0"/>
          <a:lstStyle>
            <a:lvl1pPr marL="0" indent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8075612" y="1604966"/>
            <a:ext cx="3713187" cy="655634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9" y="2420938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EC779F7E-9707-2542-A19F-DD09A53038A7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8075613" y="2416175"/>
            <a:ext cx="3713187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marL="0" marR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 b="1"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253846" y="1601227"/>
            <a:ext cx="3708401" cy="668337"/>
          </a:xfrm>
        </p:spPr>
        <p:txBody>
          <a:bodyPr anchor="t" anchorCtr="0"/>
          <a:lstStyle>
            <a:lvl1pPr marL="0" indent="0">
              <a:spcBef>
                <a:spcPts val="400"/>
              </a:spcBef>
              <a:spcAft>
                <a:spcPts val="0"/>
              </a:spcAft>
              <a:buNone/>
              <a:defRPr sz="21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253848" y="2429902"/>
            <a:ext cx="3708400" cy="377983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08202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ext and 3 Pictures with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86494478-3D3E-894B-9652-AD035750548C}"/>
              </a:ext>
            </a:extLst>
          </p:cNvPr>
          <p:cNvSpPr>
            <a:spLocks noGrp="1"/>
          </p:cNvSpPr>
          <p:nvPr>
            <p:ph type="body" idx="15"/>
          </p:nvPr>
        </p:nvSpPr>
        <p:spPr>
          <a:xfrm>
            <a:off x="4116386" y="1601376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2" name="Picture Placeholder 10">
            <a:extLst>
              <a:ext uri="{FF2B5EF4-FFF2-40B4-BE49-F238E27FC236}">
                <a16:creationId xmlns:a16="http://schemas.microsoft.com/office/drawing/2014/main" id="{CF540559-B2D9-2E46-A3D6-32F0B01F69A5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116386" y="2732442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485D2BF-D955-984C-BC88-5F6A8BCB9E71}"/>
              </a:ext>
            </a:extLst>
          </p:cNvPr>
          <p:cNvSpPr>
            <a:spLocks noGrp="1"/>
          </p:cNvSpPr>
          <p:nvPr>
            <p:ph type="dt" sz="half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6EC0286-4FA5-DB4D-961C-C9035150A22E}"/>
              </a:ext>
            </a:extLst>
          </p:cNvPr>
          <p:cNvSpPr>
            <a:spLocks noGrp="1"/>
          </p:cNvSpPr>
          <p:nvPr>
            <p:ph type="ftr" sz="quarter" idx="18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4" name="Slide Number Placeholder 13">
            <a:extLst>
              <a:ext uri="{FF2B5EF4-FFF2-40B4-BE49-F238E27FC236}">
                <a16:creationId xmlns:a16="http://schemas.microsoft.com/office/drawing/2014/main" id="{D3A103EE-A109-9549-821B-7193CDF3E17F}"/>
              </a:ext>
            </a:extLst>
          </p:cNvPr>
          <p:cNvSpPr>
            <a:spLocks noGrp="1"/>
          </p:cNvSpPr>
          <p:nvPr>
            <p:ph type="sldNum" sz="quarter" idx="19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15" name="Text Placeholder 2">
            <a:extLst>
              <a:ext uri="{FF2B5EF4-FFF2-40B4-BE49-F238E27FC236}">
                <a16:creationId xmlns:a16="http://schemas.microsoft.com/office/drawing/2014/main" id="{F0E95B09-A858-4A4A-B159-8C5B917D41E5}"/>
              </a:ext>
            </a:extLst>
          </p:cNvPr>
          <p:cNvSpPr>
            <a:spLocks noGrp="1"/>
          </p:cNvSpPr>
          <p:nvPr>
            <p:ph type="body" idx="20"/>
          </p:nvPr>
        </p:nvSpPr>
        <p:spPr>
          <a:xfrm>
            <a:off x="3275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6" name="Picture Placeholder 10">
            <a:extLst>
              <a:ext uri="{FF2B5EF4-FFF2-40B4-BE49-F238E27FC236}">
                <a16:creationId xmlns:a16="http://schemas.microsoft.com/office/drawing/2014/main" id="{2FF76D54-8841-EA4B-B514-DFCE90D05C81}"/>
              </a:ext>
            </a:extLst>
          </p:cNvPr>
          <p:cNvSpPr>
            <a:spLocks noGrp="1"/>
          </p:cNvSpPr>
          <p:nvPr>
            <p:ph type="pic" sz="quarter" idx="21" hasCustomPrompt="1"/>
          </p:nvPr>
        </p:nvSpPr>
        <p:spPr>
          <a:xfrm>
            <a:off x="4050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17" name="Text Placeholder 2">
            <a:extLst>
              <a:ext uri="{FF2B5EF4-FFF2-40B4-BE49-F238E27FC236}">
                <a16:creationId xmlns:a16="http://schemas.microsoft.com/office/drawing/2014/main" id="{DED6363A-4107-5A4F-9E1E-0E88F802ABE9}"/>
              </a:ext>
            </a:extLst>
          </p:cNvPr>
          <p:cNvSpPr>
            <a:spLocks noGrp="1"/>
          </p:cNvSpPr>
          <p:nvPr>
            <p:ph type="body" idx="22"/>
          </p:nvPr>
        </p:nvSpPr>
        <p:spPr>
          <a:xfrm>
            <a:off x="8232388" y="5078524"/>
            <a:ext cx="3960000" cy="1131215"/>
          </a:xfrm>
          <a:solidFill>
            <a:schemeClr val="tx1"/>
          </a:solidFill>
          <a:ln>
            <a:noFill/>
          </a:ln>
        </p:spPr>
        <p:txBody>
          <a:bodyPr lIns="36000" tIns="36000" rIns="36000" bIns="36000" anchor="ctr" anchorCtr="0"/>
          <a:lstStyle>
            <a:lvl1pPr marL="0" indent="0" algn="ctr">
              <a:spcBef>
                <a:spcPts val="0"/>
              </a:spcBef>
              <a:spcAft>
                <a:spcPts val="0"/>
              </a:spcAft>
              <a:buNone/>
              <a:defRPr sz="2100" b="0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18" name="Picture Placeholder 10">
            <a:extLst>
              <a:ext uri="{FF2B5EF4-FFF2-40B4-BE49-F238E27FC236}">
                <a16:creationId xmlns:a16="http://schemas.microsoft.com/office/drawing/2014/main" id="{91039F33-9CD5-004A-9F94-52D16B2EB081}"/>
              </a:ext>
            </a:extLst>
          </p:cNvPr>
          <p:cNvSpPr>
            <a:spLocks noGrp="1"/>
          </p:cNvSpPr>
          <p:nvPr>
            <p:ph type="pic" sz="quarter" idx="23" hasCustomPrompt="1"/>
          </p:nvPr>
        </p:nvSpPr>
        <p:spPr>
          <a:xfrm>
            <a:off x="8232388" y="1601376"/>
            <a:ext cx="3959225" cy="3477297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2183296145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12776" y="1592263"/>
            <a:ext cx="11376024" cy="2563906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21359157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Horizontal and text in 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C125C7E-94FD-9B43-A74A-5A12DA74F2D5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1592263"/>
            <a:ext cx="12192000" cy="2945870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B7AFC8C-E604-7447-B130-D845972B5A81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>
          <a:xfrm>
            <a:off x="407989" y="4294188"/>
            <a:ext cx="3708400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14" name="Text Placeholder 5">
            <a:extLst>
              <a:ext uri="{FF2B5EF4-FFF2-40B4-BE49-F238E27FC236}">
                <a16:creationId xmlns:a16="http://schemas.microsoft.com/office/drawing/2014/main" id="{3933DD4F-F84F-4A45-A378-099F8963A574}"/>
              </a:ext>
            </a:extLst>
          </p:cNvPr>
          <p:cNvSpPr>
            <a:spLocks noGrp="1"/>
          </p:cNvSpPr>
          <p:nvPr>
            <p:ph type="body" sz="quarter" idx="15"/>
          </p:nvPr>
        </p:nvSpPr>
        <p:spPr>
          <a:xfrm>
            <a:off x="4267201" y="4294188"/>
            <a:ext cx="3665537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423D880-B3D6-7548-AFF1-D644AAD7B366}"/>
              </a:ext>
            </a:extLst>
          </p:cNvPr>
          <p:cNvSpPr>
            <a:spLocks noGrp="1"/>
          </p:cNvSpPr>
          <p:nvPr>
            <p:ph type="dt" sz="half" idx="16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87D45-A6BD-6040-8ECE-F9608F53134E}"/>
              </a:ext>
            </a:extLst>
          </p:cNvPr>
          <p:cNvSpPr>
            <a:spLocks noGrp="1"/>
          </p:cNvSpPr>
          <p:nvPr>
            <p:ph type="ftr" sz="quarter" idx="17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81D3D89-638E-6949-858F-F83F83B33D28}"/>
              </a:ext>
            </a:extLst>
          </p:cNvPr>
          <p:cNvSpPr>
            <a:spLocks noGrp="1"/>
          </p:cNvSpPr>
          <p:nvPr>
            <p:ph type="sldNum" sz="quarter" idx="18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9" name="Text Placeholder 5">
            <a:extLst>
              <a:ext uri="{FF2B5EF4-FFF2-40B4-BE49-F238E27FC236}">
                <a16:creationId xmlns:a16="http://schemas.microsoft.com/office/drawing/2014/main" id="{6A3085A2-8BF3-9742-B023-7524E7B1C8E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8085668" y="4294188"/>
            <a:ext cx="3703132" cy="1906587"/>
          </a:xfrm>
          <a:solidFill>
            <a:schemeClr val="tx1"/>
          </a:solidFill>
        </p:spPr>
        <p:txBody>
          <a:bodyPr tIns="72000"/>
          <a:lstStyle>
            <a:lvl1pPr algn="ctr">
              <a:defRPr>
                <a:solidFill>
                  <a:schemeClr val="bg2"/>
                </a:solidFill>
              </a:defRPr>
            </a:lvl1pPr>
            <a:lvl2pPr algn="ctr">
              <a:defRPr>
                <a:solidFill>
                  <a:schemeClr val="bg2"/>
                </a:solidFill>
              </a:defRPr>
            </a:lvl2pPr>
            <a:lvl3pPr algn="ctr">
              <a:defRPr>
                <a:solidFill>
                  <a:schemeClr val="bg2"/>
                </a:solidFill>
              </a:defRPr>
            </a:lvl3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</p:txBody>
      </p:sp>
    </p:spTree>
    <p:extLst>
      <p:ext uri="{BB962C8B-B14F-4D97-AF65-F5344CB8AC3E}">
        <p14:creationId xmlns:p14="http://schemas.microsoft.com/office/powerpoint/2010/main" val="1543579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hapter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7" y="1709738"/>
            <a:ext cx="11376025" cy="2852737"/>
          </a:xfrm>
        </p:spPr>
        <p:txBody>
          <a:bodyPr anchor="b"/>
          <a:lstStyle>
            <a:lvl1pPr>
              <a:defRPr sz="5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4589463"/>
            <a:ext cx="11376026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accent2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3FFEBF6-CE90-CC4E-8695-4D9E4AF1C9F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06BCDCA-F2B2-9249-AB85-06169E64A5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46B4A1B0-EF49-4F43-ACA9-4964197397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285990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6" name="Date Placeholder 5">
            <a:extLst>
              <a:ext uri="{FF2B5EF4-FFF2-40B4-BE49-F238E27FC236}">
                <a16:creationId xmlns:a16="http://schemas.microsoft.com/office/drawing/2014/main" id="{2F8F7083-D188-D543-8008-F25F138E955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DA980EB7-C2CB-9D4D-8C5E-3EB093178EB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Slide Number Placeholder 7">
            <a:extLst>
              <a:ext uri="{FF2B5EF4-FFF2-40B4-BE49-F238E27FC236}">
                <a16:creationId xmlns:a16="http://schemas.microsoft.com/office/drawing/2014/main" id="{2F74050C-1801-2345-9DC3-F06B163A28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995109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0461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>
            <a:noAutofit/>
          </a:bodyPr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19B3E2A-0B0F-434E-B8B5-23D05F72C7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3CECA80-B569-3D47-B163-138B2BA81B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EFD8CA65-7C13-A442-AF74-D3BBDBCB28B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10523828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F763763-5414-8544-AF6D-F8D5C9B111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618A5D0-906E-0046-B0F3-96283308CD4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14B140E-F283-BD43-9D8C-905BDA421CF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4012035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ast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33059AC4-96B9-704B-82C7-32D5BEFF3254}"/>
              </a:ext>
            </a:extLst>
          </p:cNvPr>
          <p:cNvSpPr txBox="1"/>
          <p:nvPr/>
        </p:nvSpPr>
        <p:spPr>
          <a:xfrm>
            <a:off x="407988" y="6196406"/>
            <a:ext cx="113760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0" lang="fr-CH" err="1"/>
              <a:t>home.cern</a:t>
            </a:r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55196E8-CA32-8449-8B2F-F83D475BC17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31904" y="2244864"/>
            <a:ext cx="1728192" cy="172819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62785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 with logo"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age 2" descr="logooutline.eps">
            <a:extLst>
              <a:ext uri="{FF2B5EF4-FFF2-40B4-BE49-F238E27FC236}">
                <a16:creationId xmlns:a16="http://schemas.microsoft.com/office/drawing/2014/main" id="{ED75A508-7D60-F841-B3C4-7CB2A400A84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106130" y="710117"/>
            <a:ext cx="1990424" cy="1970420"/>
          </a:xfrm>
          <a:prstGeom prst="rect">
            <a:avLst/>
          </a:prstGeom>
        </p:spPr>
      </p:pic>
      <p:sp>
        <p:nvSpPr>
          <p:cNvPr id="3" name="Title 1">
            <a:extLst>
              <a:ext uri="{FF2B5EF4-FFF2-40B4-BE49-F238E27FC236}">
                <a16:creationId xmlns:a16="http://schemas.microsoft.com/office/drawing/2014/main" id="{56F8ADC9-30DB-1243-8F69-09A7AAEA849D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407987" y="3429000"/>
            <a:ext cx="11376025" cy="2153265"/>
          </a:xfrm>
        </p:spPr>
        <p:txBody>
          <a:bodyPr anchor="t" anchorCtr="0"/>
          <a:lstStyle>
            <a:lvl1pPr algn="l">
              <a:defRPr sz="50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  <a:br>
              <a:rPr lang="en-US"/>
            </a:br>
            <a:endParaRPr lang="en-US"/>
          </a:p>
        </p:txBody>
      </p:sp>
      <p:sp>
        <p:nvSpPr>
          <p:cNvPr id="5" name="Subtitle 2">
            <a:extLst>
              <a:ext uri="{FF2B5EF4-FFF2-40B4-BE49-F238E27FC236}">
                <a16:creationId xmlns:a16="http://schemas.microsoft.com/office/drawing/2014/main" id="{D56D6D28-7860-E045-9091-E722B9476DB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5700252"/>
            <a:ext cx="11376026" cy="803787"/>
          </a:xfrm>
        </p:spPr>
        <p:txBody>
          <a:bodyPr>
            <a:noAutofit/>
          </a:bodyPr>
          <a:lstStyle>
            <a:lvl1pPr marL="0" indent="0" algn="l">
              <a:buNone/>
              <a:defRPr sz="2000" b="0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</p:spTree>
    <p:extLst>
      <p:ext uri="{BB962C8B-B14F-4D97-AF65-F5344CB8AC3E}">
        <p14:creationId xmlns:p14="http://schemas.microsoft.com/office/powerpoint/2010/main" val="2834064220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</p15:sldGuideLst>
    </p:ext>
  </p:extLs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 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1800">
                <a:solidFill>
                  <a:schemeClr val="tx2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>
                <a:solidFill>
                  <a:schemeClr val="tx2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tx2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78601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ullete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/>
        <p:txBody>
          <a:bodyPr/>
          <a:lstStyle>
            <a:lvl1pPr marL="342900" indent="-342900">
              <a:buFont typeface="Arial" panose="020B0604020202020204" pitchFamily="34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1pPr>
            <a:lvl2pPr marL="628650" indent="-261938"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2pPr>
            <a:lvl3pPr marL="889000" indent="-26035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tx2">
                    <a:lumMod val="50000"/>
                  </a:schemeClr>
                </a:solidFill>
              </a:defRPr>
            </a:lvl3pPr>
            <a:lvl4pPr marL="1209675" indent="-269875">
              <a:buSzPct val="100000"/>
              <a:buFont typeface="Arial" panose="020B0604020202020204" pitchFamily="34" charset="0"/>
              <a:buChar char="•"/>
              <a:tabLst/>
              <a:defRPr sz="1600">
                <a:solidFill>
                  <a:schemeClr val="tx2">
                    <a:lumMod val="50000"/>
                  </a:schemeClr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0"/>
            <a:endParaRPr lang="en-US"/>
          </a:p>
        </p:txBody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0333809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ig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6">
            <a:extLst>
              <a:ext uri="{FF2B5EF4-FFF2-40B4-BE49-F238E27FC236}">
                <a16:creationId xmlns:a16="http://schemas.microsoft.com/office/drawing/2014/main" id="{2ED6D585-D452-F44C-919B-4BD50B6631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CBAAC3B-64E8-6A4D-B184-3057E6D0D07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407988" y="1439863"/>
            <a:ext cx="11376025" cy="4760912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</p:spTree>
    <p:extLst>
      <p:ext uri="{BB962C8B-B14F-4D97-AF65-F5344CB8AC3E}">
        <p14:creationId xmlns:p14="http://schemas.microsoft.com/office/powerpoint/2010/main" val="11615329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Full page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3">
            <a:extLst>
              <a:ext uri="{FF2B5EF4-FFF2-40B4-BE49-F238E27FC236}">
                <a16:creationId xmlns:a16="http://schemas.microsoft.com/office/drawing/2014/main" id="{01A8103C-80BA-7941-AEF5-FB81302B57A9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0" y="-29980"/>
            <a:ext cx="12192000" cy="6351588"/>
          </a:xfrm>
          <a:pattFill prst="lgCheck">
            <a:fgClr>
              <a:schemeClr val="accent4"/>
            </a:fgClr>
            <a:bgClr>
              <a:schemeClr val="bg1"/>
            </a:bgClr>
          </a:pattFill>
        </p:spPr>
        <p:txBody>
          <a:bodyPr anchor="ctr" anchorCtr="0"/>
          <a:lstStyle>
            <a:lvl1pPr algn="ctr">
              <a:defRPr/>
            </a:lvl1pPr>
          </a:lstStyle>
          <a:p>
            <a:r>
              <a:rPr lang="en-US"/>
              <a:t>Drag and drop picture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075612" y="-52466"/>
            <a:ext cx="4116387" cy="6370820"/>
          </a:xfrm>
          <a:solidFill>
            <a:schemeClr val="tx1">
              <a:alpha val="80000"/>
            </a:schemeClr>
          </a:solidFill>
        </p:spPr>
        <p:txBody>
          <a:bodyPr lIns="180000" tIns="180000" rIns="180000" bIns="180000"/>
          <a:lstStyle>
            <a:lvl1pPr>
              <a:defRPr sz="2800">
                <a:solidFill>
                  <a:schemeClr val="bg1"/>
                </a:solidFill>
              </a:defRPr>
            </a:lvl1pPr>
            <a:lvl2pPr marL="324000" indent="-324000">
              <a:buFont typeface="Arial" charset="0"/>
              <a:buChar char="•"/>
              <a:tabLst/>
              <a:defRPr sz="2100">
                <a:solidFill>
                  <a:schemeClr val="bg1"/>
                </a:solidFill>
              </a:defRPr>
            </a:lvl2pPr>
            <a:lvl3pPr marL="648000" indent="-324000">
              <a:buSzPct val="100000"/>
              <a:buFont typeface="Arial" panose="020B0604020202020204" pitchFamily="34" charset="0"/>
              <a:buChar char="•"/>
              <a:tabLst/>
              <a:defRPr sz="1800">
                <a:solidFill>
                  <a:schemeClr val="bg1"/>
                </a:solidFill>
              </a:defRPr>
            </a:lvl3pPr>
            <a:lvl4pPr marL="972000" indent="-324000">
              <a:buSzPct val="100000"/>
              <a:buFont typeface="Arial" charset="0"/>
              <a:buChar char="•"/>
              <a:tabLst/>
              <a:defRPr>
                <a:solidFill>
                  <a:schemeClr val="bg1"/>
                </a:solidFill>
              </a:defRPr>
            </a:lvl4pPr>
            <a:lvl5pPr marL="2057400" indent="-228600">
              <a:buSzPct val="100000"/>
              <a:buFont typeface="Arial" charset="0"/>
              <a:buChar char="•"/>
              <a:defRPr>
                <a:solidFill>
                  <a:schemeClr val="tx2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1" name="Date Placeholder 10">
            <a:extLst>
              <a:ext uri="{FF2B5EF4-FFF2-40B4-BE49-F238E27FC236}">
                <a16:creationId xmlns:a16="http://schemas.microsoft.com/office/drawing/2014/main" id="{1B478EFE-6141-4244-92ED-79EEE9222B1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Footer Placeholder 11">
            <a:extLst>
              <a:ext uri="{FF2B5EF4-FFF2-40B4-BE49-F238E27FC236}">
                <a16:creationId xmlns:a16="http://schemas.microsoft.com/office/drawing/2014/main" id="{8FF044A7-6055-B744-AD25-E9D675BBE60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3" name="Slide Number Placeholder 12">
            <a:extLst>
              <a:ext uri="{FF2B5EF4-FFF2-40B4-BE49-F238E27FC236}">
                <a16:creationId xmlns:a16="http://schemas.microsoft.com/office/drawing/2014/main" id="{372E3875-F7E3-A247-8E75-A4EC4E79429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6272137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7987" y="1592264"/>
            <a:ext cx="5616575" cy="460851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199" y="1592264"/>
            <a:ext cx="5611813" cy="4608511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8" name="Date Placeholder 7">
            <a:extLst>
              <a:ext uri="{FF2B5EF4-FFF2-40B4-BE49-F238E27FC236}">
                <a16:creationId xmlns:a16="http://schemas.microsoft.com/office/drawing/2014/main" id="{E3A8A69A-7619-C44B-A930-6AC38A3F8BC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Footer Placeholder 8">
            <a:extLst>
              <a:ext uri="{FF2B5EF4-FFF2-40B4-BE49-F238E27FC236}">
                <a16:creationId xmlns:a16="http://schemas.microsoft.com/office/drawing/2014/main" id="{9B55D6E3-4871-704B-B795-99BD30EABFE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0" name="Slide Number Placeholder 9">
            <a:extLst>
              <a:ext uri="{FF2B5EF4-FFF2-40B4-BE49-F238E27FC236}">
                <a16:creationId xmlns:a16="http://schemas.microsoft.com/office/drawing/2014/main" id="{BEE4B464-E744-A34F-B223-6B554979B8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3846141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ubtitle and 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7988" y="365125"/>
            <a:ext cx="11380812" cy="10842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7" y="1592263"/>
            <a:ext cx="5616575" cy="668337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7987" y="2427287"/>
            <a:ext cx="5616575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04966"/>
            <a:ext cx="5616600" cy="655634"/>
          </a:xfrm>
        </p:spPr>
        <p:txBody>
          <a:bodyPr anchor="t" anchorCtr="0"/>
          <a:lstStyle>
            <a:lvl1pPr marL="0" indent="0">
              <a:buNone/>
              <a:defRPr sz="2400" b="1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427287"/>
            <a:ext cx="5611813" cy="3762376"/>
          </a:xfrm>
        </p:spPr>
        <p:txBody>
          <a:bodyPr/>
          <a:lstStyle>
            <a:lvl1pPr marL="324000" indent="-324000">
              <a:buFont typeface="Arial" panose="020B0604020202020204" pitchFamily="34" charset="0"/>
              <a:buChar char="•"/>
              <a:defRPr/>
            </a:lvl1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10" name="Date Placeholder 9">
            <a:extLst>
              <a:ext uri="{FF2B5EF4-FFF2-40B4-BE49-F238E27FC236}">
                <a16:creationId xmlns:a16="http://schemas.microsoft.com/office/drawing/2014/main" id="{0B511762-E0C9-6C4A-9015-D9D3D4FF97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1" name="Footer Placeholder 10">
            <a:extLst>
              <a:ext uri="{FF2B5EF4-FFF2-40B4-BE49-F238E27FC236}">
                <a16:creationId xmlns:a16="http://schemas.microsoft.com/office/drawing/2014/main" id="{E2689900-D127-9840-8E06-B694B9FE126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7B398DFD-572D-D549-8BBF-A86A1DFF02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191810067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1434">
          <p15:clr>
            <a:srgbClr val="FBAE40"/>
          </p15:clr>
        </p15:guide>
        <p15:guide id="2" orient="horz" pos="1525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07988" y="373593"/>
            <a:ext cx="11376025" cy="1065742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/>
              <a:t>Click to edit Master title style</a:t>
            </a: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6315998"/>
            <a:ext cx="12192000" cy="542002"/>
          </a:xfrm>
          <a:prstGeom prst="rect">
            <a:avLst/>
          </a:prstGeom>
        </p:spPr>
      </p:pic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7989" y="1592263"/>
            <a:ext cx="11376024" cy="4608512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574099" y="6350851"/>
            <a:ext cx="1542289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107546" y="6356350"/>
            <a:ext cx="681254" cy="365125"/>
          </a:xfrm>
          <a:prstGeom prst="rect">
            <a:avLst/>
          </a:prstGeom>
        </p:spPr>
        <p:txBody>
          <a:bodyPr vert="horz" lIns="0" tIns="0" rIns="0" bIns="0" rtlCol="0" anchor="ctr"/>
          <a:lstStyle>
            <a:lvl1pPr algn="r">
              <a:defRPr sz="1000">
                <a:solidFill>
                  <a:schemeClr val="bg1"/>
                </a:solidFill>
              </a:defRPr>
            </a:lvl1pPr>
          </a:lstStyle>
          <a:p>
            <a:fld id="{45B60815-9FED-471C-892B-29B74E826F31}" type="slidenum">
              <a:rPr lang="en-GB" smtClean="0"/>
              <a:t>‹#›</a:t>
            </a:fld>
            <a:endParaRPr lang="en-GB"/>
          </a:p>
        </p:txBody>
      </p:sp>
      <p:sp>
        <p:nvSpPr>
          <p:cNvPr id="7" name="Footer Placeholder 6">
            <a:extLst>
              <a:ext uri="{FF2B5EF4-FFF2-40B4-BE49-F238E27FC236}">
                <a16:creationId xmlns:a16="http://schemas.microsoft.com/office/drawing/2014/main" id="{7AB22024-69B4-1F4F-8860-CB954517F654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259262" y="6356350"/>
            <a:ext cx="65722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</a:defRPr>
            </a:lvl1pPr>
          </a:lstStyle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46010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  <p:sldLayoutId id="2147483678" r:id="rId18"/>
    <p:sldLayoutId id="2147483679" r:id="rId19"/>
    <p:sldLayoutId id="2147483680" r:id="rId20"/>
    <p:sldLayoutId id="2147483681" r:id="rId2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800"/>
        </a:spcBef>
        <a:spcAft>
          <a:spcPts val="400"/>
        </a:spcAft>
        <a:buFont typeface="Arial"/>
        <a:buNone/>
        <a:tabLst/>
        <a:defRPr sz="2100" b="1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1pPr>
      <a:lvl2pPr marL="32385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charset="0"/>
        <a:buChar char="•"/>
        <a:tabLst/>
        <a:defRPr sz="18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2pPr>
      <a:lvl3pPr marL="648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7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3pPr>
      <a:lvl4pPr marL="972000" indent="-324000" algn="l" defTabSz="914400" rtl="0" eaLnBrk="1" latinLnBrk="0" hangingPunct="1">
        <a:lnSpc>
          <a:spcPct val="100000"/>
        </a:lnSpc>
        <a:spcBef>
          <a:spcPts val="500"/>
        </a:spcBef>
        <a:spcAft>
          <a:spcPts val="300"/>
        </a:spcAft>
        <a:buFont typeface="Arial" panose="020B0604020202020204" pitchFamily="34" charset="0"/>
        <a:buChar char="•"/>
        <a:tabLst/>
        <a:defRPr sz="1600" kern="1200">
          <a:solidFill>
            <a:schemeClr val="tx2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600" kern="1200">
          <a:solidFill>
            <a:schemeClr val="accent6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232">
          <p15:clr>
            <a:srgbClr val="F26B43"/>
          </p15:clr>
        </p15:guide>
        <p15:guide id="2" pos="3840">
          <p15:clr>
            <a:srgbClr val="F26B43"/>
          </p15:clr>
        </p15:guide>
        <p15:guide id="3" pos="7423">
          <p15:clr>
            <a:srgbClr val="F26B43"/>
          </p15:clr>
        </p15:guide>
        <p15:guide id="4" pos="257">
          <p15:clr>
            <a:srgbClr val="F26B43"/>
          </p15:clr>
        </p15:guide>
        <p15:guide id="6" pos="3795">
          <p15:clr>
            <a:srgbClr val="F26B43"/>
          </p15:clr>
        </p15:guide>
        <p15:guide id="7" pos="3885">
          <p15:clr>
            <a:srgbClr val="F26B43"/>
          </p15:clr>
        </p15:guide>
        <p15:guide id="8" pos="5087">
          <p15:clr>
            <a:srgbClr val="F26B43"/>
          </p15:clr>
        </p15:guide>
        <p15:guide id="9" pos="4997">
          <p15:clr>
            <a:srgbClr val="F26B43"/>
          </p15:clr>
        </p15:guide>
        <p15:guide id="10" pos="2683">
          <p15:clr>
            <a:srgbClr val="F26B43"/>
          </p15:clr>
        </p15:guide>
        <p15:guide id="11" pos="2593">
          <p15:clr>
            <a:srgbClr val="F26B43"/>
          </p15:clr>
        </p15:guide>
        <p15:guide id="12" orient="horz" pos="3906">
          <p15:clr>
            <a:srgbClr val="F26B43"/>
          </p15:clr>
        </p15:guide>
        <p15:guide id="13" orient="horz" pos="2409">
          <p15:clr>
            <a:srgbClr val="F26B43"/>
          </p15:clr>
        </p15:guide>
        <p15:guide id="14" orient="horz" pos="913">
          <p15:clr>
            <a:srgbClr val="F26B43"/>
          </p15:clr>
        </p15:guide>
        <p15:guide id="15" orient="horz" pos="1003">
          <p15:clr>
            <a:srgbClr val="F26B43"/>
          </p15:clr>
        </p15:guide>
        <p15:guide id="16" orient="horz" pos="2500">
          <p15:clr>
            <a:srgbClr val="F26B43"/>
          </p15:clr>
        </p15:guide>
        <p15:guide id="17" pos="6312">
          <p15:clr>
            <a:srgbClr val="F26B43"/>
          </p15:clr>
        </p15:guide>
        <p15:guide id="18" pos="622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7" Type="http://schemas.openxmlformats.org/officeDocument/2006/relationships/image" Target="../media/image2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7" Type="http://schemas.openxmlformats.org/officeDocument/2006/relationships/image" Target="../media/image27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3" Type="http://schemas.openxmlformats.org/officeDocument/2006/relationships/image" Target="../media/image29.png"/><Relationship Id="rId7" Type="http://schemas.openxmlformats.org/officeDocument/2006/relationships/image" Target="../media/image32.png"/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31.png"/><Relationship Id="rId5" Type="http://schemas.openxmlformats.org/officeDocument/2006/relationships/image" Target="../media/image30.png"/><Relationship Id="rId4" Type="http://schemas.openxmlformats.org/officeDocument/2006/relationships/hyperlink" Target="http://eoscms.cern.ch/eos/myfile.root" TargetMode="Externa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8.png"/><Relationship Id="rId2" Type="http://schemas.openxmlformats.org/officeDocument/2006/relationships/image" Target="../media/image37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39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2" Type="http://schemas.openxmlformats.org/officeDocument/2006/relationships/image" Target="../media/image40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45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png"/><Relationship Id="rId7" Type="http://schemas.openxmlformats.org/officeDocument/2006/relationships/image" Target="../media/image51.png"/><Relationship Id="rId2" Type="http://schemas.openxmlformats.org/officeDocument/2006/relationships/image" Target="../media/image46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50.png"/><Relationship Id="rId5" Type="http://schemas.openxmlformats.org/officeDocument/2006/relationships/image" Target="../media/image49.png"/><Relationship Id="rId4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docs.google.com/presentation/d/1zRKyI-QupsRHKrju-AoiAupIrfhPA_tBFQTmwUfrKx4/edit?usp=sharing" TargetMode="External"/><Relationship Id="rId1" Type="http://schemas.openxmlformats.org/officeDocument/2006/relationships/slideLayout" Target="../slideLayouts/slideLayout5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3.png"/><Relationship Id="rId2" Type="http://schemas.openxmlformats.org/officeDocument/2006/relationships/image" Target="../media/image52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coffeateam.github.io/coffea/" TargetMode="External"/><Relationship Id="rId2" Type="http://schemas.openxmlformats.org/officeDocument/2006/relationships/hyperlink" Target="https://github.com/iris-hep/analysis-grand-challenge" TargetMode="External"/><Relationship Id="rId1" Type="http://schemas.openxmlformats.org/officeDocument/2006/relationships/slideLayout" Target="../slideLayouts/slideLayout5.xml"/><Relationship Id="rId5" Type="http://schemas.openxmlformats.org/officeDocument/2006/relationships/image" Target="../media/image9.png"/><Relationship Id="rId4" Type="http://schemas.openxmlformats.org/officeDocument/2006/relationships/hyperlink" Target="https://indico.jlab.org/event/459/contributions/11582/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7" Type="http://schemas.openxmlformats.org/officeDocument/2006/relationships/image" Target="../media/image15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5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1">
            <a:extLst>
              <a:ext uri="{FF2B5EF4-FFF2-40B4-BE49-F238E27FC236}">
                <a16:creationId xmlns:a16="http://schemas.microsoft.com/office/drawing/2014/main" id="{D3858F1A-05D0-9E7F-305A-967DB364FC4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407987" y="3429000"/>
            <a:ext cx="11376025" cy="2153265"/>
          </a:xfrm>
        </p:spPr>
        <p:txBody>
          <a:bodyPr/>
          <a:lstStyle/>
          <a:p>
            <a:r>
              <a:rPr lang="en-US" sz="3600"/>
              <a:t>I/O performance studies of analysis workloads on production and dedicated resources at CERN</a:t>
            </a:r>
          </a:p>
        </p:txBody>
      </p:sp>
      <p:sp>
        <p:nvSpPr>
          <p:cNvPr id="10" name="Subtitle 2">
            <a:extLst>
              <a:ext uri="{FF2B5EF4-FFF2-40B4-BE49-F238E27FC236}">
                <a16:creationId xmlns:a16="http://schemas.microsoft.com/office/drawing/2014/main" id="{A6AEB548-6221-D53E-DCA8-E8E04243F9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407988" y="4888488"/>
            <a:ext cx="11376026" cy="803787"/>
          </a:xfrm>
        </p:spPr>
        <p:txBody>
          <a:bodyPr/>
          <a:lstStyle/>
          <a:p>
            <a:pPr algn="ctr"/>
            <a:r>
              <a:rPr lang="en-US" dirty="0"/>
              <a:t>A. Sciabà</a:t>
            </a:r>
            <a:br>
              <a:rPr lang="en-US" dirty="0"/>
            </a:br>
            <a:r>
              <a:rPr lang="en-US" dirty="0"/>
              <a:t>ROOT I/O meeting, 31 May 2023</a:t>
            </a:r>
          </a:p>
        </p:txBody>
      </p:sp>
    </p:spTree>
    <p:extLst>
      <p:ext uri="{BB962C8B-B14F-4D97-AF65-F5344CB8AC3E}">
        <p14:creationId xmlns:p14="http://schemas.microsoft.com/office/powerpoint/2010/main" val="18368326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8">
            <a:extLst>
              <a:ext uri="{FF2B5EF4-FFF2-40B4-BE49-F238E27FC236}">
                <a16:creationId xmlns:a16="http://schemas.microsoft.com/office/drawing/2014/main" id="{9B6B4A77-5211-BFC8-51BF-CD3C394F78B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365" y="2532082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7E617F9-825E-328E-9D89-26B125B9165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39778" y="2540115"/>
            <a:ext cx="2514286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81513DD-ACCC-E915-79AF-DE19E184105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Scalability still good when parallelism is via </a:t>
            </a:r>
            <a:r>
              <a:rPr lang="en-US" dirty="0" err="1"/>
              <a:t>multiprocess</a:t>
            </a:r>
            <a:endParaRPr lang="en-US" dirty="0"/>
          </a:p>
          <a:p>
            <a:pPr lvl="1"/>
            <a:r>
              <a:rPr lang="en-US" dirty="0"/>
              <a:t>RDF implicit multithreading does not perform well with xrootd and many threads</a:t>
            </a:r>
          </a:p>
          <a:p>
            <a:pPr lvl="1"/>
            <a:r>
              <a:rPr lang="en-US" dirty="0"/>
              <a:t>RDF via Dask is </a:t>
            </a:r>
            <a:r>
              <a:rPr lang="en-US" dirty="0" err="1"/>
              <a:t>multiprocess</a:t>
            </a:r>
            <a:r>
              <a:rPr lang="en-US" dirty="0"/>
              <a:t>, scales better</a:t>
            </a:r>
          </a:p>
          <a:p>
            <a:r>
              <a:rPr lang="en-US" dirty="0"/>
              <a:t>CPU efficiency practically constant around 60% with </a:t>
            </a:r>
            <a:r>
              <a:rPr lang="en-US" dirty="0" err="1"/>
              <a:t>multiprocess</a:t>
            </a:r>
            <a:r>
              <a:rPr lang="en-US" dirty="0"/>
              <a:t> parallelism</a:t>
            </a:r>
          </a:p>
          <a:p>
            <a:pPr lvl="1"/>
            <a:r>
              <a:rPr lang="en-US" dirty="0"/>
              <a:t>I/O time is not negligible anymore but no bottlenecks</a:t>
            </a:r>
          </a:p>
          <a:p>
            <a:r>
              <a:rPr lang="en-US" dirty="0"/>
              <a:t>Two EOS instances tested</a:t>
            </a:r>
          </a:p>
          <a:p>
            <a:pPr lvl="1"/>
            <a:r>
              <a:rPr lang="en-GB" dirty="0"/>
              <a:t>EOSCMS by default, but CERNBOX produces similar (slightly worse) results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1B7E36B5-9338-F968-51DF-968E3A331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access to EOS</a:t>
            </a:r>
            <a:endParaRPr lang="en-GB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1BC6F0BD-2EDC-12D9-46A2-369B38947E40}"/>
              </a:ext>
            </a:extLst>
          </p:cNvPr>
          <p:cNvSpPr/>
          <p:nvPr/>
        </p:nvSpPr>
        <p:spPr>
          <a:xfrm>
            <a:off x="7007868" y="3206780"/>
            <a:ext cx="1781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Coffea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13854924-FC08-0E0B-CBD8-8060FA55DE58}"/>
              </a:ext>
            </a:extLst>
          </p:cNvPr>
          <p:cNvSpPr/>
          <p:nvPr/>
        </p:nvSpPr>
        <p:spPr>
          <a:xfrm>
            <a:off x="9976685" y="3006444"/>
            <a:ext cx="12378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RDF</a:t>
            </a:r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74493D6-104A-A716-566B-9DAB647750F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10</a:t>
            </a:fld>
            <a:endParaRPr lang="en-GB"/>
          </a:p>
        </p:txBody>
      </p:sp>
      <p:pic>
        <p:nvPicPr>
          <p:cNvPr id="2056" name="Picture 8">
            <a:extLst>
              <a:ext uri="{FF2B5EF4-FFF2-40B4-BE49-F238E27FC236}">
                <a16:creationId xmlns:a16="http://schemas.microsoft.com/office/drawing/2014/main" id="{EB94BE84-B76F-3B34-4F11-41521369588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50365" y="644536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0AE99FB0-AA74-40E8-B953-EB100C436A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05920" y="4410299"/>
            <a:ext cx="250793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" name="Picture 2">
            <a:extLst>
              <a:ext uri="{FF2B5EF4-FFF2-40B4-BE49-F238E27FC236}">
                <a16:creationId xmlns:a16="http://schemas.microsoft.com/office/drawing/2014/main" id="{480A1823-11F0-EBE1-082E-4DA2844AAC09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717" y="657225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>
            <a:extLst>
              <a:ext uri="{FF2B5EF4-FFF2-40B4-BE49-F238E27FC236}">
                <a16:creationId xmlns:a16="http://schemas.microsoft.com/office/drawing/2014/main" id="{1565AFAE-293C-06C4-9937-592C21390E1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6717" y="4410299"/>
            <a:ext cx="255238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1485064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4">
            <a:extLst>
              <a:ext uri="{FF2B5EF4-FFF2-40B4-BE49-F238E27FC236}">
                <a16:creationId xmlns:a16="http://schemas.microsoft.com/office/drawing/2014/main" id="{E3C169BB-07B8-542A-972D-539716CB5B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78180" y="2553480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>
            <a:extLst>
              <a:ext uri="{FF2B5EF4-FFF2-40B4-BE49-F238E27FC236}">
                <a16:creationId xmlns:a16="http://schemas.microsoft.com/office/drawing/2014/main" id="{509EEE87-DF14-8E0C-CC8B-049FC9089AB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5288" y="2566360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334EE91-1A3D-C42B-1359-EBC7AB1C817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Compared performance of direct access to Nebraska and CERN, cold cache and warm cache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Performance results</a:t>
            </a:r>
          </a:p>
          <a:p>
            <a:pPr lvl="1"/>
            <a:r>
              <a:rPr lang="en-US" dirty="0"/>
              <a:t>A cold cache is slower than direct access!</a:t>
            </a:r>
          </a:p>
          <a:p>
            <a:pPr lvl="2"/>
            <a:r>
              <a:rPr lang="en-US" dirty="0"/>
              <a:t>Due to sparse file access and network latency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Multiprocess</a:t>
            </a:r>
            <a:r>
              <a:rPr lang="en-US" dirty="0"/>
              <a:t> scales very well</a:t>
            </a:r>
          </a:p>
          <a:p>
            <a:pPr lvl="2"/>
            <a:r>
              <a:rPr lang="en-US" dirty="0"/>
              <a:t>HDD XCache almost as good as SSD XCache</a:t>
            </a:r>
          </a:p>
          <a:p>
            <a:pPr lvl="1"/>
            <a:r>
              <a:rPr lang="en-US" dirty="0"/>
              <a:t>RDF </a:t>
            </a:r>
            <a:r>
              <a:rPr lang="en-US" dirty="0">
                <a:solidFill>
                  <a:srgbClr val="FF0000"/>
                </a:solidFill>
              </a:rPr>
              <a:t>multithreaded</a:t>
            </a:r>
            <a:r>
              <a:rPr lang="en-US" dirty="0"/>
              <a:t> scales very poorly “out of the box”</a:t>
            </a:r>
          </a:p>
          <a:p>
            <a:pPr lvl="2"/>
            <a:r>
              <a:rPr lang="en-US" dirty="0">
                <a:solidFill>
                  <a:srgbClr val="FF0000"/>
                </a:solidFill>
              </a:rPr>
              <a:t>All connections multiplexed into one ⇒ bottleneck!</a:t>
            </a:r>
          </a:p>
          <a:p>
            <a:pPr lvl="2"/>
            <a:r>
              <a:rPr lang="en-US" dirty="0"/>
              <a:t>SDD XCache helps a lot, but scalability is still broken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9C235EE-C4EE-D910-7233-4192FA6456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HDD/SDD-based XCache</a:t>
            </a:r>
            <a:endParaRPr lang="en-GB" dirty="0"/>
          </a:p>
        </p:txBody>
      </p:sp>
      <p:graphicFrame>
        <p:nvGraphicFramePr>
          <p:cNvPr id="4" name="Table 7">
            <a:extLst>
              <a:ext uri="{FF2B5EF4-FFF2-40B4-BE49-F238E27FC236}">
                <a16:creationId xmlns:a16="http://schemas.microsoft.com/office/drawing/2014/main" id="{667D7B72-2121-D02A-98FC-5D9E11F1B5EA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179283290"/>
              </p:ext>
            </p:extLst>
          </p:nvPr>
        </p:nvGraphicFramePr>
        <p:xfrm>
          <a:off x="266204" y="2352720"/>
          <a:ext cx="2970724" cy="91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2681">
                  <a:extLst>
                    <a:ext uri="{9D8B030D-6E8A-4147-A177-3AD203B41FA5}">
                      <a16:colId xmlns:a16="http://schemas.microsoft.com/office/drawing/2014/main" val="634679897"/>
                    </a:ext>
                  </a:extLst>
                </a:gridCol>
                <a:gridCol w="742681">
                  <a:extLst>
                    <a:ext uri="{9D8B030D-6E8A-4147-A177-3AD203B41FA5}">
                      <a16:colId xmlns:a16="http://schemas.microsoft.com/office/drawing/2014/main" val="500154385"/>
                    </a:ext>
                  </a:extLst>
                </a:gridCol>
                <a:gridCol w="742681">
                  <a:extLst>
                    <a:ext uri="{9D8B030D-6E8A-4147-A177-3AD203B41FA5}">
                      <a16:colId xmlns:a16="http://schemas.microsoft.com/office/drawing/2014/main" val="2225386797"/>
                    </a:ext>
                  </a:extLst>
                </a:gridCol>
                <a:gridCol w="742681">
                  <a:extLst>
                    <a:ext uri="{9D8B030D-6E8A-4147-A177-3AD203B41FA5}">
                      <a16:colId xmlns:a16="http://schemas.microsoft.com/office/drawing/2014/main" val="505954172"/>
                    </a:ext>
                  </a:extLst>
                </a:gridCol>
              </a:tblGrid>
              <a:tr h="176333"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Coffea + HDD XCache: </a:t>
                      </a:r>
                      <a:r>
                        <a:rPr lang="en-US" sz="900" dirty="0" err="1"/>
                        <a:t>wallclock</a:t>
                      </a:r>
                      <a:r>
                        <a:rPr lang="en-US" sz="900" dirty="0"/>
                        <a:t> time (s)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151668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 b="1"/>
                        <a:t>Site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/>
                        <a:t>Direct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/>
                        <a:t>Cold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Warm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593695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/>
                        <a:t>Nebraska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442 ± 16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608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133 ± 6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443184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 dirty="0"/>
                        <a:t>EOSCMS</a:t>
                      </a:r>
                      <a:endParaRPr lang="en-GB" sz="9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139 ± 8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/>
                        <a:t>325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900" dirty="0"/>
                        <a:t>137 </a:t>
                      </a:r>
                      <a:r>
                        <a:rPr lang="en-US" sz="900" dirty="0"/>
                        <a:t>± 3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1596"/>
                  </a:ext>
                </a:extLst>
              </a:tr>
            </a:tbl>
          </a:graphicData>
        </a:graphic>
      </p:graphicFrame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37CB4F54-7CE3-F6EC-000C-C6E59B64FF8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1883614"/>
              </p:ext>
            </p:extLst>
          </p:nvPr>
        </p:nvGraphicFramePr>
        <p:xfrm>
          <a:off x="3356293" y="2352720"/>
          <a:ext cx="3127574" cy="91440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742681">
                  <a:extLst>
                    <a:ext uri="{9D8B030D-6E8A-4147-A177-3AD203B41FA5}">
                      <a16:colId xmlns:a16="http://schemas.microsoft.com/office/drawing/2014/main" val="634679897"/>
                    </a:ext>
                  </a:extLst>
                </a:gridCol>
                <a:gridCol w="856443">
                  <a:extLst>
                    <a:ext uri="{9D8B030D-6E8A-4147-A177-3AD203B41FA5}">
                      <a16:colId xmlns:a16="http://schemas.microsoft.com/office/drawing/2014/main" val="500154385"/>
                    </a:ext>
                  </a:extLst>
                </a:gridCol>
                <a:gridCol w="614050">
                  <a:extLst>
                    <a:ext uri="{9D8B030D-6E8A-4147-A177-3AD203B41FA5}">
                      <a16:colId xmlns:a16="http://schemas.microsoft.com/office/drawing/2014/main" val="2225386797"/>
                    </a:ext>
                  </a:extLst>
                </a:gridCol>
                <a:gridCol w="914400">
                  <a:extLst>
                    <a:ext uri="{9D8B030D-6E8A-4147-A177-3AD203B41FA5}">
                      <a16:colId xmlns:a16="http://schemas.microsoft.com/office/drawing/2014/main" val="505954172"/>
                    </a:ext>
                  </a:extLst>
                </a:gridCol>
              </a:tblGrid>
              <a:tr h="176333">
                <a:tc gridSpan="4">
                  <a:txBody>
                    <a:bodyPr/>
                    <a:lstStyle/>
                    <a:p>
                      <a:pPr algn="ctr"/>
                      <a:r>
                        <a:rPr lang="en-US" sz="900" dirty="0"/>
                        <a:t>RDF MT + HDD XCache: </a:t>
                      </a:r>
                      <a:r>
                        <a:rPr lang="en-US" sz="900" dirty="0" err="1"/>
                        <a:t>wallclock</a:t>
                      </a:r>
                      <a:r>
                        <a:rPr lang="en-US" sz="900" dirty="0"/>
                        <a:t> time (s)</a:t>
                      </a:r>
                      <a:endParaRPr lang="en-GB" sz="9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GB" sz="10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4040151668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 b="1"/>
                        <a:t>Site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/>
                        <a:t>Direct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/>
                        <a:t>Cold</a:t>
                      </a:r>
                      <a:endParaRPr lang="en-GB" sz="900" b="1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b="1" dirty="0"/>
                        <a:t>Warm</a:t>
                      </a:r>
                      <a:endParaRPr lang="en-GB" sz="900" b="1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54593695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/>
                        <a:t>Nebraska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5470 ± 910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18841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1531 ± 78</a:t>
                      </a:r>
                      <a:endParaRPr lang="en-GB" sz="90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792443184"/>
                  </a:ext>
                </a:extLst>
              </a:tr>
              <a:tr h="176333">
                <a:tc>
                  <a:txBody>
                    <a:bodyPr/>
                    <a:lstStyle/>
                    <a:p>
                      <a:r>
                        <a:rPr lang="en-US" sz="900"/>
                        <a:t>EOSCMS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323 ± 95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/>
                        <a:t>8149</a:t>
                      </a:r>
                      <a:endParaRPr lang="en-GB" sz="90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900" dirty="0"/>
                        <a:t>1558 ± 400</a:t>
                      </a:r>
                      <a:endParaRPr lang="en-GB" sz="900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06521596"/>
                  </a:ext>
                </a:extLst>
              </a:tr>
            </a:tbl>
          </a:graphicData>
        </a:graphic>
      </p:graphicFrame>
      <p:sp>
        <p:nvSpPr>
          <p:cNvPr id="12" name="Rectangle 11">
            <a:extLst>
              <a:ext uri="{FF2B5EF4-FFF2-40B4-BE49-F238E27FC236}">
                <a16:creationId xmlns:a16="http://schemas.microsoft.com/office/drawing/2014/main" id="{174FD2BC-BDB6-B25B-1DC1-06BB448ABE03}"/>
              </a:ext>
            </a:extLst>
          </p:cNvPr>
          <p:cNvSpPr/>
          <p:nvPr/>
        </p:nvSpPr>
        <p:spPr>
          <a:xfrm>
            <a:off x="7201105" y="3008190"/>
            <a:ext cx="1781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Coffea</a:t>
            </a:r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4B88C6C4-2E37-E74D-E632-829EB9832B22}"/>
              </a:ext>
            </a:extLst>
          </p:cNvPr>
          <p:cNvSpPr/>
          <p:nvPr/>
        </p:nvSpPr>
        <p:spPr>
          <a:xfrm>
            <a:off x="10214366" y="3008190"/>
            <a:ext cx="12378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RDF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280ED31-A7ED-79E8-F94C-803DF7D341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11</a:t>
            </a:fld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E32C40BB-C59C-89DA-194F-D2CBD16877A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08463" y="704269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52D5DA52-0E42-CF38-944D-5CBF118FC70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4018" y="4435695"/>
            <a:ext cx="250793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>
            <a:extLst>
              <a:ext uri="{FF2B5EF4-FFF2-40B4-BE49-F238E27FC236}">
                <a16:creationId xmlns:a16="http://schemas.microsoft.com/office/drawing/2014/main" id="{848EA9CF-D3DB-2B8C-9573-FE0743EF5EA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62304" y="704269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>
            <a:extLst>
              <a:ext uri="{FF2B5EF4-FFF2-40B4-BE49-F238E27FC236}">
                <a16:creationId xmlns:a16="http://schemas.microsoft.com/office/drawing/2014/main" id="{9D97D180-D5FD-D90E-13D3-1E9A03E978E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55955" y="4435695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2814824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>
            <a:extLst>
              <a:ext uri="{FF2B5EF4-FFF2-40B4-BE49-F238E27FC236}">
                <a16:creationId xmlns:a16="http://schemas.microsoft.com/office/drawing/2014/main" id="{DE5005F1-C1BB-9D53-FA06-9F11D438DE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35836" y="2797986"/>
            <a:ext cx="242539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C630A83C-BC82-AF43-7AF2-87B365AFB0B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3511" y="2797986"/>
            <a:ext cx="242539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59C9DFC-546F-AEEA-F9C3-CF3B7A8DD0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>
            <a:normAutofit lnSpcReduction="10000"/>
          </a:bodyPr>
          <a:lstStyle/>
          <a:p>
            <a:r>
              <a:rPr lang="en-US" dirty="0"/>
              <a:t>Scalability with ROOT multithreading and XCache can be improved</a:t>
            </a:r>
          </a:p>
          <a:p>
            <a:pPr lvl="1"/>
            <a:r>
              <a:rPr lang="en-US" dirty="0"/>
              <a:t>XRD_PARALLELEVTLOOP=10 on the client largely improves Xrootd performance</a:t>
            </a:r>
          </a:p>
          <a:p>
            <a:pPr lvl="1"/>
            <a:r>
              <a:rPr lang="en-US" dirty="0"/>
              <a:t>Prevent the connection multiplexing by adding different client names to the file names</a:t>
            </a:r>
            <a:br>
              <a:rPr lang="en-US" dirty="0"/>
            </a:br>
            <a:r>
              <a:rPr lang="en-US" sz="12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</a:rPr>
              <a:t>root://client1@</a:t>
            </a:r>
            <a:r>
              <a:rPr lang="en-US" sz="1200" b="0" i="0" u="sng" strike="noStrike" dirty="0">
                <a:solidFill>
                  <a:srgbClr val="0097A7"/>
                </a:solidFill>
                <a:effectLst/>
                <a:latin typeface="Courier New" panose="02070309020205020404" pitchFamily="49" charset="0"/>
                <a:hlinkClick r:id="rId4"/>
              </a:rPr>
              <a:t>eoscms.cern.ch//eos/myfile.root</a:t>
            </a:r>
            <a:endParaRPr lang="en-US" sz="1200" b="0" i="0" u="sng" strike="noStrike" dirty="0">
              <a:solidFill>
                <a:srgbClr val="0097A7"/>
              </a:solidFill>
              <a:effectLst/>
              <a:latin typeface="Courier New" panose="02070309020205020404" pitchFamily="49" charset="0"/>
            </a:endParaRPr>
          </a:p>
          <a:p>
            <a:r>
              <a:rPr lang="en-US" dirty="0"/>
              <a:t>Enormous impact when reading from XCache</a:t>
            </a:r>
          </a:p>
          <a:p>
            <a:pPr lvl="1"/>
            <a:r>
              <a:rPr lang="en-US" dirty="0"/>
              <a:t>Obvious as it is a single server and multiplexing a big bottleneck</a:t>
            </a:r>
          </a:p>
          <a:p>
            <a:r>
              <a:rPr lang="en-US" dirty="0"/>
              <a:t>Effect negligible when reading from EOS</a:t>
            </a:r>
          </a:p>
          <a:p>
            <a:pPr lvl="1"/>
            <a:r>
              <a:rPr lang="en-US" dirty="0"/>
              <a:t>Files already spread over hundreds of disk servers, multiplexing irrelevant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4834207A-D463-470A-6792-EA21F96F61E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RDF + Xrootd performance optimization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7AAFF644-784D-C440-5669-30DA03117F65}"/>
              </a:ext>
            </a:extLst>
          </p:cNvPr>
          <p:cNvSpPr/>
          <p:nvPr/>
        </p:nvSpPr>
        <p:spPr>
          <a:xfrm>
            <a:off x="6811571" y="3308440"/>
            <a:ext cx="2064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XCache</a:t>
            </a:r>
            <a:endParaRPr lang="en-US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6B683BC-30D6-8755-184E-11601D002F73}"/>
              </a:ext>
            </a:extLst>
          </p:cNvPr>
          <p:cNvSpPr/>
          <p:nvPr/>
        </p:nvSpPr>
        <p:spPr>
          <a:xfrm>
            <a:off x="9980843" y="3308440"/>
            <a:ext cx="12666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A9C2EE7-27EF-B1F8-BD73-7977263C58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12</a:t>
            </a:fld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589CD26-F201-19B1-0408-3B2C8247E20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4157" y="1016911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EB6CA798-7C79-EDD0-F30A-38F57DD02C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94697" y="4572467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3FB8F7CA-95D9-F31F-F97D-052005D4AF6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8332" y="1016911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2CA31545-721D-0F6C-DF7C-251B60517ECB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30971" y="4572467"/>
            <a:ext cx="250793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4040623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E28BF9CA-1009-89AD-9D99-F9401E2CB38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Perfect scalability and constant (low) CPU efficiency</a:t>
            </a:r>
          </a:p>
          <a:p>
            <a:pPr lvl="1"/>
            <a:r>
              <a:rPr lang="en-US" dirty="0"/>
              <a:t>Network latency is the only bottleneck</a:t>
            </a:r>
          </a:p>
          <a:p>
            <a:r>
              <a:rPr lang="en-US" dirty="0"/>
              <a:t>RDF jobs running now, sorry…</a:t>
            </a:r>
          </a:p>
          <a:p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FF4D0FFE-9872-82F9-6E59-39264253D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Direct access to UNL via </a:t>
            </a:r>
            <a:r>
              <a:rPr lang="en-US" dirty="0" err="1"/>
              <a:t>Xrootd</a:t>
            </a:r>
            <a:r>
              <a:rPr lang="en-US" dirty="0"/>
              <a:t> (Coffea only)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E9F3BE33-11FC-DB7C-E50C-65B35466826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13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F7336FCC-91A3-42BB-59AC-FDD8B6CBBC6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916" y="892837"/>
            <a:ext cx="2469841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>
            <a:extLst>
              <a:ext uri="{FF2B5EF4-FFF2-40B4-BE49-F238E27FC236}">
                <a16:creationId xmlns:a16="http://schemas.microsoft.com/office/drawing/2014/main" id="{43CD7743-8244-ACB1-28CA-B6F4C387535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916" y="2670615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1" name="Picture 7">
            <a:extLst>
              <a:ext uri="{FF2B5EF4-FFF2-40B4-BE49-F238E27FC236}">
                <a16:creationId xmlns:a16="http://schemas.microsoft.com/office/drawing/2014/main" id="{D7B6503C-F51A-F583-A777-E328CE98721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00916" y="4435695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98803747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5F34CAF1-0CBA-2CF8-1113-C7BFC096BE5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Coffea: all configurations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F268DEE-79E3-9B0E-AD02-EC168FCBB07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14</a:t>
            </a:fld>
            <a:endParaRPr lang="en-GB"/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B458ED09-3B24-E1E8-5AC6-75020BBBA30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429" y="2046606"/>
            <a:ext cx="3941587" cy="286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>
            <a:extLst>
              <a:ext uri="{FF2B5EF4-FFF2-40B4-BE49-F238E27FC236}">
                <a16:creationId xmlns:a16="http://schemas.microsoft.com/office/drawing/2014/main" id="{B5E6C612-BFD2-4FDB-7131-9B68537F6F6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127" y="2066924"/>
            <a:ext cx="3951746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>
            <a:extLst>
              <a:ext uri="{FF2B5EF4-FFF2-40B4-BE49-F238E27FC236}">
                <a16:creationId xmlns:a16="http://schemas.microsoft.com/office/drawing/2014/main" id="{74F3C4AF-DA72-66A0-848B-E35C70CA7A1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71873" y="2066924"/>
            <a:ext cx="4012698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8495171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416946-FC3F-BC1C-8774-C20960B9C07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RDF: all non-</a:t>
            </a:r>
            <a:r>
              <a:rPr lang="en-US" dirty="0" err="1"/>
              <a:t>Xcache</a:t>
            </a:r>
            <a:r>
              <a:rPr lang="en-US" dirty="0"/>
              <a:t> configurations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7ED827EC-C1E9-4334-69EA-A94F5CD6D6C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15</a:t>
            </a:fld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4973A7D3-B6DC-81CF-606C-157FDC20631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2231385"/>
            <a:ext cx="3941587" cy="286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D957E700-0472-038F-6F9D-A65D5CF1F50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74187" y="2231385"/>
            <a:ext cx="4012698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1BAF70F9-1E2A-699B-9B64-062592F894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22441" y="2231385"/>
            <a:ext cx="3951746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68459866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2BD4362-3D73-0E12-24D1-4EDB7E063B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RDF: all </a:t>
            </a:r>
            <a:r>
              <a:rPr lang="en-US" dirty="0" err="1"/>
              <a:t>XCache</a:t>
            </a:r>
            <a:r>
              <a:rPr lang="en-US" dirty="0"/>
              <a:t> configurations</a:t>
            </a:r>
            <a:endParaRPr lang="en-GB" dirty="0"/>
          </a:p>
        </p:txBody>
      </p:sp>
      <p:sp>
        <p:nvSpPr>
          <p:cNvPr id="3" name="Slide Number Placeholder 2">
            <a:extLst>
              <a:ext uri="{FF2B5EF4-FFF2-40B4-BE49-F238E27FC236}">
                <a16:creationId xmlns:a16="http://schemas.microsoft.com/office/drawing/2014/main" id="{E290CEF5-F23E-691C-4153-DB94C2F218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16</a:t>
            </a:fld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D888B1B3-E2E0-723A-0653-7DCDB4C2E8F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4300" y="1996619"/>
            <a:ext cx="3941587" cy="28647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6" name="Picture 4">
            <a:extLst>
              <a:ext uri="{FF2B5EF4-FFF2-40B4-BE49-F238E27FC236}">
                <a16:creationId xmlns:a16="http://schemas.microsoft.com/office/drawing/2014/main" id="{C207CFAC-6CDB-FF58-ACC8-95C9CF78664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20127" y="1996619"/>
            <a:ext cx="3951746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8" name="Picture 6">
            <a:extLst>
              <a:ext uri="{FF2B5EF4-FFF2-40B4-BE49-F238E27FC236}">
                <a16:creationId xmlns:a16="http://schemas.microsoft.com/office/drawing/2014/main" id="{347217DB-8B83-067C-95EF-59B13C58129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562" y="1996619"/>
            <a:ext cx="4012698" cy="28241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5159666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A588CD4-D6BB-50B0-0802-32712C87D40D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i="1" dirty="0"/>
              <a:t>rootreadspeed</a:t>
            </a:r>
            <a:r>
              <a:rPr lang="en-US" dirty="0"/>
              <a:t> CLI tool</a:t>
            </a:r>
          </a:p>
          <a:p>
            <a:pPr lvl="1"/>
            <a:r>
              <a:rPr lang="en-US" dirty="0"/>
              <a:t>Created exactly to identify I/O bottlenecks when reading ROOT files locally or via </a:t>
            </a:r>
            <a:r>
              <a:rPr lang="en-US" dirty="0" err="1"/>
              <a:t>Xrootd</a:t>
            </a:r>
            <a:endParaRPr lang="en-US" dirty="0"/>
          </a:p>
          <a:p>
            <a:pPr lvl="1"/>
            <a:r>
              <a:rPr lang="en-US" dirty="0"/>
              <a:t>Reading only the branches used by the AGC RDF workload for comparison purposes</a:t>
            </a:r>
          </a:p>
          <a:p>
            <a:r>
              <a:rPr lang="en-US" dirty="0"/>
              <a:t>Excellent performance with HDD XCache</a:t>
            </a:r>
          </a:p>
          <a:p>
            <a:pPr lvl="1"/>
            <a:r>
              <a:rPr lang="en-US" dirty="0"/>
              <a:t>To be better understood</a:t>
            </a:r>
          </a:p>
          <a:p>
            <a:r>
              <a:rPr lang="en-US" dirty="0"/>
              <a:t>EOS performance and scalability similar to EOS RDF</a:t>
            </a:r>
          </a:p>
          <a:p>
            <a:pPr lvl="1"/>
            <a:r>
              <a:rPr lang="en-US" dirty="0"/>
              <a:t>About 1.5 faster as it does only the I/O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D52CEDE-E4C1-0569-FB03-85B7EAA4C8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Synthetic ROOT I/O performance</a:t>
            </a:r>
            <a:endParaRPr lang="en-GB" dirty="0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B63467F-BD02-B846-0940-5284B1D8BFC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841" y="854743"/>
            <a:ext cx="2469841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>
            <a:extLst>
              <a:ext uri="{FF2B5EF4-FFF2-40B4-BE49-F238E27FC236}">
                <a16:creationId xmlns:a16="http://schemas.microsoft.com/office/drawing/2014/main" id="{BDCE5BF6-CD93-BD6F-7689-32C3B4DF88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6841" y="2645219"/>
            <a:ext cx="246984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>
            <a:extLst>
              <a:ext uri="{FF2B5EF4-FFF2-40B4-BE49-F238E27FC236}">
                <a16:creationId xmlns:a16="http://schemas.microsoft.com/office/drawing/2014/main" id="{53604738-4440-496E-E0D6-9673F306151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18745" y="4410299"/>
            <a:ext cx="2507937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>
            <a:extLst>
              <a:ext uri="{FF2B5EF4-FFF2-40B4-BE49-F238E27FC236}">
                <a16:creationId xmlns:a16="http://schemas.microsoft.com/office/drawing/2014/main" id="{08159159-8628-F1B5-C114-A6DAD2AE2DF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66887" y="854743"/>
            <a:ext cx="2507937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>
            <a:extLst>
              <a:ext uri="{FF2B5EF4-FFF2-40B4-BE49-F238E27FC236}">
                <a16:creationId xmlns:a16="http://schemas.microsoft.com/office/drawing/2014/main" id="{F44AF84A-11BB-8101-F34E-D3C717D044A6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49428" y="2645219"/>
            <a:ext cx="2425397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>
            <a:extLst>
              <a:ext uri="{FF2B5EF4-FFF2-40B4-BE49-F238E27FC236}">
                <a16:creationId xmlns:a16="http://schemas.microsoft.com/office/drawing/2014/main" id="{BE1D1D54-B096-C6A9-A9D8-33F0A9B7BB8D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04983" y="4410299"/>
            <a:ext cx="2469841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angle 3">
            <a:extLst>
              <a:ext uri="{FF2B5EF4-FFF2-40B4-BE49-F238E27FC236}">
                <a16:creationId xmlns:a16="http://schemas.microsoft.com/office/drawing/2014/main" id="{86AE0E14-296C-8A5B-BF23-7E8456E48EE6}"/>
              </a:ext>
            </a:extLst>
          </p:cNvPr>
          <p:cNvSpPr/>
          <p:nvPr/>
        </p:nvSpPr>
        <p:spPr>
          <a:xfrm>
            <a:off x="6961693" y="3126369"/>
            <a:ext cx="2064989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 err="1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XCache</a:t>
            </a:r>
            <a:endParaRPr lang="en-US" sz="4000" b="1" cap="none" spc="0" dirty="0">
              <a:ln w="6600">
                <a:solidFill>
                  <a:schemeClr val="accent2"/>
                </a:solidFill>
                <a:prstDash val="solid"/>
              </a:ln>
              <a:solidFill>
                <a:srgbClr val="FFFFFF"/>
              </a:solidFill>
              <a:effectLst>
                <a:outerShdw dist="38100" dir="2700000" algn="tl" rotWithShape="0">
                  <a:schemeClr val="accent2"/>
                </a:outerShdw>
              </a:effectLst>
            </a:endParaRP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1EB0E915-C2DC-73F2-4B79-B54813B70170}"/>
              </a:ext>
            </a:extLst>
          </p:cNvPr>
          <p:cNvSpPr/>
          <p:nvPr/>
        </p:nvSpPr>
        <p:spPr>
          <a:xfrm>
            <a:off x="10130965" y="3126369"/>
            <a:ext cx="1266693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EOS</a:t>
            </a:r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4A1DCF5-A41F-98F1-4FE0-55960AA5C3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17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1381747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F315046-EC27-71C4-6D8F-6875E5E2D98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/>
              <a:t>Compared performance and scalability under different (favorable) scenarios</a:t>
            </a:r>
          </a:p>
          <a:p>
            <a:pPr lvl="1"/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high-performance node </a:t>
            </a:r>
            <a:r>
              <a:rPr lang="en-US" u="sng" dirty="0"/>
              <a:t>with no other users</a:t>
            </a:r>
            <a:r>
              <a:rPr lang="en-US" dirty="0"/>
              <a:t> offers the maximum obtainable throughput per core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Direct access to EOS </a:t>
            </a:r>
            <a:r>
              <a:rPr lang="en-US" dirty="0"/>
              <a:t>comparably performant, </a:t>
            </a:r>
            <a:r>
              <a:rPr lang="en-US" dirty="0">
                <a:solidFill>
                  <a:srgbClr val="FF0000"/>
                </a:solidFill>
              </a:rPr>
              <a:t>no server-side bottlenecks </a:t>
            </a:r>
            <a:r>
              <a:rPr lang="en-US" dirty="0"/>
              <a:t>observed</a:t>
            </a:r>
          </a:p>
          <a:p>
            <a:pPr lvl="2"/>
            <a:r>
              <a:rPr lang="en-US" dirty="0"/>
              <a:t>It is a </a:t>
            </a:r>
            <a:r>
              <a:rPr lang="en-US" u="sng" dirty="0"/>
              <a:t>shared</a:t>
            </a:r>
            <a:r>
              <a:rPr lang="en-US" dirty="0"/>
              <a:t> facility, busy with other workloads, but performance is rather consistent</a:t>
            </a:r>
          </a:p>
          <a:p>
            <a:pPr lvl="1"/>
            <a:r>
              <a:rPr lang="en-US" dirty="0"/>
              <a:t>A </a:t>
            </a:r>
            <a:r>
              <a:rPr lang="en-US" dirty="0">
                <a:solidFill>
                  <a:srgbClr val="FF0000"/>
                </a:solidFill>
              </a:rPr>
              <a:t>caching layer </a:t>
            </a:r>
            <a:r>
              <a:rPr lang="en-US" dirty="0"/>
              <a:t>(XCache) does not provide additional benefits to direct access to EOS</a:t>
            </a:r>
          </a:p>
          <a:p>
            <a:pPr lvl="2"/>
            <a:r>
              <a:rPr lang="en-US" dirty="0"/>
              <a:t>SSDs are better but not necessarily </a:t>
            </a:r>
            <a:r>
              <a:rPr lang="en-US" u="sng" dirty="0"/>
              <a:t>much</a:t>
            </a:r>
            <a:r>
              <a:rPr lang="en-US" dirty="0"/>
              <a:t> better</a:t>
            </a:r>
          </a:p>
          <a:p>
            <a:pPr lvl="2"/>
            <a:r>
              <a:rPr lang="en-US" dirty="0"/>
              <a:t>It will be </a:t>
            </a:r>
            <a:r>
              <a:rPr lang="en-US" u="sng" dirty="0"/>
              <a:t>shared</a:t>
            </a:r>
            <a:r>
              <a:rPr lang="en-US" dirty="0"/>
              <a:t> in production</a:t>
            </a:r>
          </a:p>
          <a:p>
            <a:endParaRPr lang="en-US" dirty="0"/>
          </a:p>
          <a:p>
            <a:r>
              <a:rPr lang="en-US" dirty="0"/>
              <a:t>More details in the Google slides</a:t>
            </a:r>
          </a:p>
          <a:p>
            <a:pPr lvl="1"/>
            <a:r>
              <a:rPr lang="en-US" sz="1600" dirty="0">
                <a:hlinkClick r:id="rId2"/>
              </a:rPr>
              <a:t>https://docs.google.com/presentation/d/1zRKyI-QupsRHKrju-AoiAupIrfhPA_tBFQTmwUfrKx4/edit?usp=sharing</a:t>
            </a:r>
            <a:endParaRPr lang="en-US" sz="1600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210B0F7E-F772-000F-0C47-ACE6BFD649E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Conclusions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7DF9797-1089-CD3A-77FB-9741C40A00F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9929410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F966231-DE77-67C3-3D4C-9DDA45A1015C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Backup slides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17A3B91-497F-1C69-12F8-DDCD70E7E9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41452751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5566394B-3164-7ABE-67D4-2200EBFCDE9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/>
              <a:t>Goal is to collect </a:t>
            </a:r>
            <a:r>
              <a:rPr lang="en-US" dirty="0">
                <a:solidFill>
                  <a:srgbClr val="FF0000"/>
                </a:solidFill>
              </a:rPr>
              <a:t>analysis workloads </a:t>
            </a:r>
            <a:r>
              <a:rPr lang="en-US" dirty="0"/>
              <a:t>and tools to </a:t>
            </a:r>
            <a:r>
              <a:rPr lang="en-US" dirty="0">
                <a:solidFill>
                  <a:schemeClr val="tx2"/>
                </a:solidFill>
              </a:rPr>
              <a:t>measure</a:t>
            </a:r>
            <a:r>
              <a:rPr lang="en-US" dirty="0">
                <a:solidFill>
                  <a:srgbClr val="FF0000"/>
                </a:solidFill>
              </a:rPr>
              <a:t> I/O performance </a:t>
            </a:r>
            <a:r>
              <a:rPr lang="en-US" dirty="0"/>
              <a:t>in different </a:t>
            </a:r>
            <a:r>
              <a:rPr lang="en-US" dirty="0">
                <a:solidFill>
                  <a:srgbClr val="FF0000"/>
                </a:solidFill>
              </a:rPr>
              <a:t>storage configurations </a:t>
            </a:r>
            <a:r>
              <a:rPr lang="en-US" dirty="0"/>
              <a:t>and levels of parallelism</a:t>
            </a:r>
          </a:p>
          <a:p>
            <a:pPr lvl="1"/>
            <a:r>
              <a:rPr lang="en-US" dirty="0"/>
              <a:t>The scope is CERN but it could be easily extended</a:t>
            </a:r>
          </a:p>
          <a:p>
            <a:pPr lvl="1"/>
            <a:r>
              <a:rPr lang="en-US" dirty="0"/>
              <a:t>The final objective is to </a:t>
            </a:r>
            <a:r>
              <a:rPr lang="en-US" dirty="0">
                <a:solidFill>
                  <a:srgbClr val="FF0000"/>
                </a:solidFill>
              </a:rPr>
              <a:t>optimize resource allocation</a:t>
            </a:r>
          </a:p>
          <a:p>
            <a:r>
              <a:rPr lang="en-US" dirty="0"/>
              <a:t>Several workloads available now or soon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ROOT’s </a:t>
            </a:r>
            <a:r>
              <a:rPr lang="en-US" i="1" dirty="0">
                <a:solidFill>
                  <a:schemeClr val="tx2"/>
                </a:solidFill>
              </a:rPr>
              <a:t>rootreadspeed</a:t>
            </a:r>
            <a:r>
              <a:rPr lang="en-US" dirty="0">
                <a:solidFill>
                  <a:schemeClr val="tx2"/>
                </a:solidFill>
              </a:rPr>
              <a:t> I/O benchmark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ROOT’s RDataFrame benchmark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IRIS-HEP Analysis Grand Challenge, both Coffea and RDataFrame implementations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 real CMS analysis using Coffea by A. Novak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A real CMS analysis using RDF by T. Tedeschi</a:t>
            </a:r>
          </a:p>
          <a:p>
            <a:pPr lvl="1"/>
            <a:r>
              <a:rPr lang="en-US" dirty="0">
                <a:solidFill>
                  <a:schemeClr val="tx2"/>
                </a:solidFill>
              </a:rPr>
              <a:t>The list will expand! Please contact us if you want to contribute</a:t>
            </a:r>
          </a:p>
          <a:p>
            <a:r>
              <a:rPr lang="en-US" dirty="0">
                <a:solidFill>
                  <a:schemeClr val="tx2"/>
                </a:solidFill>
              </a:rPr>
              <a:t>Almost all input data is in </a:t>
            </a:r>
            <a:r>
              <a:rPr lang="en-US" dirty="0" err="1">
                <a:solidFill>
                  <a:schemeClr val="tx2"/>
                </a:solidFill>
              </a:rPr>
              <a:t>TTree</a:t>
            </a:r>
            <a:r>
              <a:rPr lang="en-US" dirty="0">
                <a:solidFill>
                  <a:schemeClr val="tx2"/>
                </a:solidFill>
              </a:rPr>
              <a:t> format</a:t>
            </a:r>
          </a:p>
          <a:p>
            <a:pPr lvl="1"/>
            <a:r>
              <a:rPr lang="en-US" dirty="0" err="1">
                <a:solidFill>
                  <a:schemeClr val="tx2"/>
                </a:solidFill>
              </a:rPr>
              <a:t>RNTuple</a:t>
            </a:r>
            <a:r>
              <a:rPr lang="en-US" dirty="0">
                <a:solidFill>
                  <a:schemeClr val="tx2"/>
                </a:solidFill>
              </a:rPr>
              <a:t> is expected to show different behavior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83C6832-A804-0B91-0A93-77F9B011BD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Current work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9F69AE8-E3A2-CBDF-2AF9-5408CB2477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161642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75BAF5D-1FAA-647F-2C60-F51C9B863E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3064578"/>
          </a:xfrm>
        </p:spPr>
        <p:txBody>
          <a:bodyPr>
            <a:normAutofit fontScale="92500" lnSpcReduction="20000"/>
          </a:bodyPr>
          <a:lstStyle/>
          <a:p>
            <a:r>
              <a:rPr lang="en-US" dirty="0"/>
              <a:t>Real world Higgs analysis from A. Novak</a:t>
            </a:r>
          </a:p>
          <a:p>
            <a:pPr lvl="1"/>
            <a:r>
              <a:rPr lang="en-US" dirty="0"/>
              <a:t>First observation of </a:t>
            </a:r>
            <a:r>
              <a:rPr lang="en-US" dirty="0" err="1"/>
              <a:t>ggH</a:t>
            </a:r>
            <a:r>
              <a:rPr lang="en-US" dirty="0"/>
              <a:t> → cc</a:t>
            </a:r>
          </a:p>
          <a:p>
            <a:pPr lvl="1"/>
            <a:r>
              <a:rPr lang="en-US" dirty="0"/>
              <a:t>Running on </a:t>
            </a:r>
            <a:r>
              <a:rPr lang="en-US" dirty="0" err="1"/>
              <a:t>NanoAOD</a:t>
            </a:r>
            <a:endParaRPr lang="en-US" dirty="0"/>
          </a:p>
          <a:p>
            <a:pPr lvl="2"/>
            <a:r>
              <a:rPr lang="en-US" dirty="0"/>
              <a:t>Tests using 2017 data, 6 TB, average file size 160 MB</a:t>
            </a:r>
          </a:p>
          <a:p>
            <a:r>
              <a:rPr lang="en-US" dirty="0"/>
              <a:t>Performance comparison in different scenarios</a:t>
            </a:r>
          </a:p>
          <a:p>
            <a:pPr lvl="1"/>
            <a:r>
              <a:rPr lang="en-US" dirty="0"/>
              <a:t>Local access</a:t>
            </a:r>
          </a:p>
          <a:p>
            <a:pPr lvl="1"/>
            <a:r>
              <a:rPr lang="en-US" dirty="0"/>
              <a:t>Direct EOS access</a:t>
            </a:r>
          </a:p>
          <a:p>
            <a:pPr lvl="1"/>
            <a:r>
              <a:rPr lang="en-US" dirty="0"/>
              <a:t>HDD XCache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F239B91-3731-EEB4-9856-FDC04E1E5D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CMS </a:t>
            </a:r>
            <a:r>
              <a:rPr lang="en-US" dirty="0" err="1"/>
              <a:t>NanoAOD</a:t>
            </a:r>
            <a:r>
              <a:rPr lang="en-US" dirty="0"/>
              <a:t> analysis using Coffea</a:t>
            </a:r>
            <a:endParaRPr lang="en-GB" dirty="0"/>
          </a:p>
        </p:txBody>
      </p:sp>
      <p:graphicFrame>
        <p:nvGraphicFramePr>
          <p:cNvPr id="4" name="Table 4">
            <a:extLst>
              <a:ext uri="{FF2B5EF4-FFF2-40B4-BE49-F238E27FC236}">
                <a16:creationId xmlns:a16="http://schemas.microsoft.com/office/drawing/2014/main" id="{67732D9D-2393-E193-5C28-609F4F76E18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7794712"/>
              </p:ext>
            </p:extLst>
          </p:nvPr>
        </p:nvGraphicFramePr>
        <p:xfrm>
          <a:off x="684508" y="4824029"/>
          <a:ext cx="5411492" cy="1219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04594">
                  <a:extLst>
                    <a:ext uri="{9D8B030D-6E8A-4147-A177-3AD203B41FA5}">
                      <a16:colId xmlns:a16="http://schemas.microsoft.com/office/drawing/2014/main" val="2126006959"/>
                    </a:ext>
                  </a:extLst>
                </a:gridCol>
                <a:gridCol w="1301152">
                  <a:extLst>
                    <a:ext uri="{9D8B030D-6E8A-4147-A177-3AD203B41FA5}">
                      <a16:colId xmlns:a16="http://schemas.microsoft.com/office/drawing/2014/main" val="1990419623"/>
                    </a:ext>
                  </a:extLst>
                </a:gridCol>
                <a:gridCol w="1352873">
                  <a:extLst>
                    <a:ext uri="{9D8B030D-6E8A-4147-A177-3AD203B41FA5}">
                      <a16:colId xmlns:a16="http://schemas.microsoft.com/office/drawing/2014/main" val="2576404540"/>
                    </a:ext>
                  </a:extLst>
                </a:gridCol>
                <a:gridCol w="1352873">
                  <a:extLst>
                    <a:ext uri="{9D8B030D-6E8A-4147-A177-3AD203B41FA5}">
                      <a16:colId xmlns:a16="http://schemas.microsoft.com/office/drawing/2014/main" val="4180328152"/>
                    </a:ext>
                  </a:extLst>
                </a:gridCol>
              </a:tblGrid>
              <a:tr h="0">
                <a:tc>
                  <a:txBody>
                    <a:bodyPr/>
                    <a:lstStyle/>
                    <a:p>
                      <a:endParaRPr lang="en-US" sz="10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Wallclock time (h)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CPU efficiency (%)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1000" dirty="0"/>
                        <a:t>Read rate (MiB/s)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4461942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Local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103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270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14169483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Direct EOS access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87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34.5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14453047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Cold HDD XCache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4.6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89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34.7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94398768"/>
                  </a:ext>
                </a:extLst>
              </a:tr>
              <a:tr h="0">
                <a:tc>
                  <a:txBody>
                    <a:bodyPr/>
                    <a:lstStyle/>
                    <a:p>
                      <a:r>
                        <a:rPr lang="en-US" sz="1000" dirty="0"/>
                        <a:t>Warm HDD XCache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4.8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82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000" dirty="0"/>
                        <a:t>34.1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732393491"/>
                  </a:ext>
                </a:extLst>
              </a:tr>
            </a:tbl>
          </a:graphicData>
        </a:graphic>
      </p:graphicFrame>
      <p:sp>
        <p:nvSpPr>
          <p:cNvPr id="5" name="Content Placeholder 1">
            <a:extLst>
              <a:ext uri="{FF2B5EF4-FFF2-40B4-BE49-F238E27FC236}">
                <a16:creationId xmlns:a16="http://schemas.microsoft.com/office/drawing/2014/main" id="{DE50BED9-9E13-8D78-1D76-787F9FFC707A}"/>
              </a:ext>
            </a:extLst>
          </p:cNvPr>
          <p:cNvSpPr txBox="1">
            <a:spLocks/>
          </p:cNvSpPr>
          <p:nvPr/>
        </p:nvSpPr>
        <p:spPr>
          <a:xfrm>
            <a:off x="6466787" y="4547101"/>
            <a:ext cx="5317224" cy="155448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Results for 64 workers</a:t>
            </a:r>
          </a:p>
          <a:p>
            <a:pPr lvl="1"/>
            <a:r>
              <a:rPr lang="en-US" dirty="0"/>
              <a:t>CPU limited</a:t>
            </a:r>
          </a:p>
          <a:p>
            <a:pPr lvl="1"/>
            <a:r>
              <a:rPr lang="en-US" dirty="0"/>
              <a:t>Caching layer irrelevant</a:t>
            </a:r>
          </a:p>
          <a:p>
            <a:pPr lvl="1"/>
            <a:r>
              <a:rPr lang="en-US" dirty="0"/>
              <a:t>I/O is modest</a:t>
            </a:r>
          </a:p>
          <a:p>
            <a:pPr lvl="1"/>
            <a:endParaRPr lang="en-GB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CB4FBFE-0C1C-8832-1DC7-9BC63FD3530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20</a:t>
            </a:fld>
            <a:endParaRPr lang="en-GB"/>
          </a:p>
        </p:txBody>
      </p:sp>
      <p:pic>
        <p:nvPicPr>
          <p:cNvPr id="8" name="Picture 7" descr="Chart, line chart&#10;&#10;Description automatically generated">
            <a:extLst>
              <a:ext uri="{FF2B5EF4-FFF2-40B4-BE49-F238E27FC236}">
                <a16:creationId xmlns:a16="http://schemas.microsoft.com/office/drawing/2014/main" id="{A380689A-2C88-0B85-BBAC-F75BD9A0B5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23887" y="1439335"/>
            <a:ext cx="2968068" cy="2226051"/>
          </a:xfrm>
          <a:prstGeom prst="rect">
            <a:avLst/>
          </a:prstGeom>
        </p:spPr>
      </p:pic>
      <p:pic>
        <p:nvPicPr>
          <p:cNvPr id="10" name="Picture 9" descr="Chart, line chart&#10;&#10;Description automatically generated">
            <a:extLst>
              <a:ext uri="{FF2B5EF4-FFF2-40B4-BE49-F238E27FC236}">
                <a16:creationId xmlns:a16="http://schemas.microsoft.com/office/drawing/2014/main" id="{26AE00F8-F709-DFA6-CA95-AA3F4727518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5909" y="1439335"/>
            <a:ext cx="2968068" cy="222605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33EC4C1D-EA3D-34D4-2412-96ED6847B5A3}"/>
              </a:ext>
            </a:extLst>
          </p:cNvPr>
          <p:cNvSpPr txBox="1"/>
          <p:nvPr/>
        </p:nvSpPr>
        <p:spPr>
          <a:xfrm>
            <a:off x="7258639" y="2854719"/>
            <a:ext cx="133369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Local access</a:t>
            </a:r>
            <a:endParaRPr lang="en-GB" dirty="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42EFD930-9A8B-2F1D-B9E0-F886BE2EE436}"/>
              </a:ext>
            </a:extLst>
          </p:cNvPr>
          <p:cNvSpPr txBox="1"/>
          <p:nvPr/>
        </p:nvSpPr>
        <p:spPr>
          <a:xfrm>
            <a:off x="10480223" y="2854719"/>
            <a:ext cx="1269578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US" dirty="0"/>
              <a:t>EOS access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426489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7F013FAC-6285-24C9-031C-593B532B9F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568605" cy="4608512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High performance client node</a:t>
            </a:r>
          </a:p>
          <a:p>
            <a:pPr lvl="1"/>
            <a:r>
              <a:rPr lang="en-US" dirty="0"/>
              <a:t>Two AMD EPYC 7702 (128 cores)</a:t>
            </a:r>
          </a:p>
          <a:p>
            <a:pPr lvl="1"/>
            <a:r>
              <a:rPr lang="en-US" dirty="0"/>
              <a:t>1 TB of RAM</a:t>
            </a:r>
          </a:p>
          <a:p>
            <a:pPr lvl="1"/>
            <a:r>
              <a:rPr lang="en-US" dirty="0"/>
              <a:t>20 SSD of 4 TB each (of which 10 in RAID0)</a:t>
            </a:r>
          </a:p>
          <a:p>
            <a:pPr lvl="1"/>
            <a:r>
              <a:rPr lang="en-US" dirty="0"/>
              <a:t>100 Gb/s connection</a:t>
            </a:r>
          </a:p>
          <a:p>
            <a:r>
              <a:rPr lang="en-US" dirty="0"/>
              <a:t>Two </a:t>
            </a:r>
            <a:r>
              <a:rPr lang="en-US" dirty="0" err="1"/>
              <a:t>Xcache</a:t>
            </a:r>
            <a:r>
              <a:rPr lang="en-US" dirty="0"/>
              <a:t> nodes</a:t>
            </a:r>
          </a:p>
          <a:p>
            <a:pPr lvl="1"/>
            <a:r>
              <a:rPr lang="en-US" dirty="0"/>
              <a:t>Two Intel Xeon Silver 4216 (32 cores)</a:t>
            </a:r>
          </a:p>
          <a:p>
            <a:pPr lvl="1"/>
            <a:r>
              <a:rPr lang="en-US" dirty="0"/>
              <a:t>192 GB of RAM</a:t>
            </a:r>
          </a:p>
          <a:p>
            <a:pPr lvl="1"/>
            <a:r>
              <a:rPr lang="en-US" dirty="0"/>
              <a:t>One with ~ 1 PB in HDD, the other with 32 TB in SSD</a:t>
            </a:r>
          </a:p>
          <a:p>
            <a:r>
              <a:rPr lang="en-US" dirty="0"/>
              <a:t>Storage systems</a:t>
            </a:r>
          </a:p>
          <a:p>
            <a:pPr lvl="1"/>
            <a:r>
              <a:rPr lang="en-US" dirty="0"/>
              <a:t>EOS at CERN (EOSCMS and CERNBOX)</a:t>
            </a:r>
          </a:p>
          <a:p>
            <a:pPr lvl="1"/>
            <a:r>
              <a:rPr lang="en-US" dirty="0" err="1"/>
              <a:t>Xrootd</a:t>
            </a:r>
            <a:r>
              <a:rPr lang="en-US" dirty="0"/>
              <a:t> server at UNL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B72D5CE9-33D9-B167-5482-809905CB8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Testbed setup and metric measurement</a:t>
            </a:r>
          </a:p>
        </p:txBody>
      </p:sp>
      <p:sp>
        <p:nvSpPr>
          <p:cNvPr id="4" name="Content Placeholder 1">
            <a:extLst>
              <a:ext uri="{FF2B5EF4-FFF2-40B4-BE49-F238E27FC236}">
                <a16:creationId xmlns:a16="http://schemas.microsoft.com/office/drawing/2014/main" id="{DD0EE525-45B9-860E-991C-AC429791F6B8}"/>
              </a:ext>
            </a:extLst>
          </p:cNvPr>
          <p:cNvSpPr txBox="1">
            <a:spLocks/>
          </p:cNvSpPr>
          <p:nvPr/>
        </p:nvSpPr>
        <p:spPr>
          <a:xfrm>
            <a:off x="6096000" y="3827281"/>
            <a:ext cx="5568605" cy="2373493"/>
          </a:xfrm>
          <a:prstGeom prst="rect">
            <a:avLst/>
          </a:prstGeom>
        </p:spPr>
        <p:txBody>
          <a:bodyPr vert="horz" lIns="0" tIns="0" rIns="0" bIns="0" rtlCol="0">
            <a:normAutofit fontScale="77500" lnSpcReduction="20000"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HSF </a:t>
            </a:r>
            <a:r>
              <a:rPr lang="en-US" dirty="0" err="1"/>
              <a:t>PrMon</a:t>
            </a:r>
            <a:r>
              <a:rPr lang="en-US" dirty="0"/>
              <a:t> tool to measure performance</a:t>
            </a:r>
          </a:p>
          <a:p>
            <a:pPr lvl="1"/>
            <a:r>
              <a:rPr lang="en-US" dirty="0" err="1"/>
              <a:t>Wallclock</a:t>
            </a:r>
            <a:r>
              <a:rPr lang="en-US" dirty="0"/>
              <a:t> time</a:t>
            </a:r>
          </a:p>
          <a:p>
            <a:pPr lvl="1"/>
            <a:r>
              <a:rPr lang="en-US" dirty="0"/>
              <a:t>CPU time</a:t>
            </a:r>
          </a:p>
          <a:p>
            <a:pPr lvl="1"/>
            <a:r>
              <a:rPr lang="en-US" dirty="0"/>
              <a:t>Read bytes (from storage or network)</a:t>
            </a:r>
          </a:p>
          <a:p>
            <a:pPr lvl="1"/>
            <a:r>
              <a:rPr lang="en-US" dirty="0"/>
              <a:t>Time spent in data processing</a:t>
            </a:r>
          </a:p>
          <a:p>
            <a:pPr lvl="1"/>
            <a:r>
              <a:rPr lang="en-US" dirty="0"/>
              <a:t>CPU (pseudo) efficiency</a:t>
            </a:r>
          </a:p>
          <a:p>
            <a:pPr lvl="2"/>
            <a:r>
              <a:rPr lang="en-US" dirty="0"/>
              <a:t>CPU time / (</a:t>
            </a:r>
            <a:r>
              <a:rPr lang="en-US" dirty="0" err="1"/>
              <a:t>wallclock</a:t>
            </a:r>
            <a:r>
              <a:rPr lang="en-US" dirty="0"/>
              <a:t> time × workers)</a:t>
            </a:r>
          </a:p>
          <a:p>
            <a:pPr lvl="1"/>
            <a:r>
              <a:rPr lang="en-US" dirty="0"/>
              <a:t>Average read data rate</a:t>
            </a:r>
          </a:p>
          <a:p>
            <a:pPr lvl="2"/>
            <a:r>
              <a:rPr lang="en-US" dirty="0"/>
              <a:t>read bytes / processing time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94C863A-F71C-32C2-41FE-1A6D3600E5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3</a:t>
            </a:fld>
            <a:endParaRPr lang="en-GB"/>
          </a:p>
        </p:txBody>
      </p:sp>
      <p:pic>
        <p:nvPicPr>
          <p:cNvPr id="7" name="Picture 6" descr="Diagram, treemap chart&#10;&#10;Description automatically generated with medium confidence">
            <a:extLst>
              <a:ext uri="{FF2B5EF4-FFF2-40B4-BE49-F238E27FC236}">
                <a16:creationId xmlns:a16="http://schemas.microsoft.com/office/drawing/2014/main" id="{AF6B40F2-DCD4-95A0-588D-D55FE60B234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50698" y="1112476"/>
            <a:ext cx="4293229" cy="236438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5017172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BF4DCF9-EF58-7B83-A706-120A66E4255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860836" cy="4608512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xrdcp</a:t>
            </a:r>
            <a:r>
              <a:rPr lang="en-US" dirty="0"/>
              <a:t> with 128 parallel copies to read the entire dataset</a:t>
            </a:r>
          </a:p>
          <a:p>
            <a:pPr lvl="1"/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export XRD_PARALLELEVTLOOP=10</a:t>
            </a:r>
          </a:p>
          <a:p>
            <a:pPr lvl="1"/>
            <a:r>
              <a:rPr lang="en-GB" sz="1800" b="0" i="0" u="none" strike="noStrike" dirty="0" err="1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xrdcp</a:t>
            </a:r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-N --parallel 128 -r /data/datasets/</a:t>
            </a:r>
            <a:r>
              <a:rPr lang="en-GB" sz="1800" b="0" i="0" u="none" strike="noStrike" dirty="0" err="1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agc</a:t>
            </a:r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/datasets/merged - &gt; /dev/null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313ACF0D-F536-6D98-7269-F8251BBB4F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storage speed test with </a:t>
            </a:r>
            <a:r>
              <a:rPr lang="en-US" dirty="0" err="1"/>
              <a:t>xrdcp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1FBF909-BD56-98EF-C051-64673F44ACB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4</a:t>
            </a:fld>
            <a:endParaRPr lang="en-GB"/>
          </a:p>
        </p:txBody>
      </p:sp>
      <p:pic>
        <p:nvPicPr>
          <p:cNvPr id="2050" name="Picture 2">
            <a:extLst>
              <a:ext uri="{FF2B5EF4-FFF2-40B4-BE49-F238E27FC236}">
                <a16:creationId xmlns:a16="http://schemas.microsoft.com/office/drawing/2014/main" id="{65810D69-E445-CD06-AD7B-5EF4DBAFB4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211" y="1704975"/>
            <a:ext cx="5130800" cy="3848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B89266AA-FECF-5892-B235-99CAE308F85D}"/>
              </a:ext>
            </a:extLst>
          </p:cNvPr>
          <p:cNvSpPr txBox="1"/>
          <p:nvPr/>
        </p:nvSpPr>
        <p:spPr>
          <a:xfrm>
            <a:off x="8356857" y="3521303"/>
            <a:ext cx="2750689" cy="215444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4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Average read speed 16.2 ± 1 GB/s</a:t>
            </a:r>
            <a:endParaRPr lang="en-GB" sz="1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38902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8750E7A0-2FB9-E13B-1F69-0CFD0F3629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Using </a:t>
            </a:r>
            <a:r>
              <a:rPr lang="en-US" dirty="0" err="1"/>
              <a:t>rootreadspeed</a:t>
            </a:r>
            <a:r>
              <a:rPr lang="en-US" dirty="0"/>
              <a:t> to read the entire dataset with 128 threads</a:t>
            </a:r>
          </a:p>
          <a:p>
            <a:pPr lvl="1"/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XRD_PARALLELEVTLOOP=10</a:t>
            </a:r>
          </a:p>
          <a:p>
            <a:pPr lvl="1"/>
            <a:r>
              <a:rPr lang="en-GB" sz="1800" b="0" i="0" u="none" strike="noStrike" dirty="0" err="1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rootreadspeed</a:t>
            </a:r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 --files `cat merged_cern-local.txt` --trees events --all-branches --threads 128</a:t>
            </a:r>
            <a:endParaRPr lang="en-GB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DB10AC4C-FED1-2EE5-8AAB-8CA94E8C814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storage speed test with </a:t>
            </a:r>
            <a:r>
              <a:rPr lang="en-US" dirty="0" err="1"/>
              <a:t>rootreadspeed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5200FBDA-4152-9BA5-E4AD-0DA225C2D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5</a:t>
            </a:fld>
            <a:endParaRPr lang="en-GB"/>
          </a:p>
        </p:txBody>
      </p:sp>
      <p:pic>
        <p:nvPicPr>
          <p:cNvPr id="3074" name="Picture 2">
            <a:extLst>
              <a:ext uri="{FF2B5EF4-FFF2-40B4-BE49-F238E27FC236}">
                <a16:creationId xmlns:a16="http://schemas.microsoft.com/office/drawing/2014/main" id="{247A6C7C-84B9-6342-6A70-84E4E427BA2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99250" y="1592263"/>
            <a:ext cx="5207000" cy="3905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BD31809-9E57-2CDF-6E9D-83EDAC931574}"/>
              </a:ext>
            </a:extLst>
          </p:cNvPr>
          <p:cNvSpPr txBox="1"/>
          <p:nvPr/>
        </p:nvSpPr>
        <p:spPr>
          <a:xfrm>
            <a:off x="8006794" y="3544888"/>
            <a:ext cx="2842766" cy="276999"/>
          </a:xfrm>
          <a:prstGeom prst="rect">
            <a:avLst/>
          </a:prstGeom>
          <a:noFill/>
        </p:spPr>
        <p:txBody>
          <a:bodyPr wrap="none" lIns="0" tIns="0" rIns="0" bIns="0" rtlCol="0">
            <a:spAutoFit/>
          </a:bodyPr>
          <a:lstStyle/>
          <a:p>
            <a:pPr algn="l"/>
            <a:r>
              <a:rPr lang="en-GB" sz="1800" b="0" i="0" u="none" strike="noStrike" dirty="0">
                <a:solidFill>
                  <a:srgbClr val="FF0000"/>
                </a:solidFill>
                <a:effectLst/>
                <a:latin typeface="Arial" panose="020B0604020202020204" pitchFamily="34" charset="0"/>
              </a:rPr>
              <a:t>Average read rate is 9 GB/s</a:t>
            </a:r>
            <a:endParaRPr lang="en-GB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335595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AF04C285-99F1-165A-CF5A-96E6E7447B2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Read the input dataset from EOS using 128 parallel copies</a:t>
            </a:r>
          </a:p>
          <a:p>
            <a:pPr lvl="1"/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XRD_PARALLELEVTLOOP=10</a:t>
            </a:r>
          </a:p>
          <a:p>
            <a:pPr lvl="1"/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xrdcp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-N --parallel 128 -r root://eoscms.cern.ch//eos/cms/store/test/agc/datasets/merged - &gt; /dev/null</a:t>
            </a:r>
          </a:p>
          <a:p>
            <a:r>
              <a:rPr lang="en-GB" dirty="0">
                <a:cs typeface="Courier New" panose="02070309020205020404" pitchFamily="49" charset="0"/>
              </a:rPr>
              <a:t>The limit seems to be at 40 Gb/s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6D47DEA-0A55-0AD0-C235-DE86FFB8E0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speed test with </a:t>
            </a:r>
            <a:r>
              <a:rPr lang="en-US" dirty="0" err="1"/>
              <a:t>xrdcp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710A769-5450-DD85-9C3F-A5CE166A46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6</a:t>
            </a:fld>
            <a:endParaRPr lang="en-GB"/>
          </a:p>
        </p:txBody>
      </p:sp>
      <p:pic>
        <p:nvPicPr>
          <p:cNvPr id="6" name="Picture 5" descr="A graph of a network&#10;&#10;Description automatically generated with low confidence">
            <a:extLst>
              <a:ext uri="{FF2B5EF4-FFF2-40B4-BE49-F238E27FC236}">
                <a16:creationId xmlns:a16="http://schemas.microsoft.com/office/drawing/2014/main" id="{5D4A2272-B193-EE2D-30AB-ADA7CA4C9B2A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915826" y="1872968"/>
            <a:ext cx="4868185" cy="365113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035880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A771807-05B1-04E1-023B-4E725072F0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Reading the input dataset from EOS using 128 threads</a:t>
            </a:r>
          </a:p>
          <a:p>
            <a:pPr lvl="1"/>
            <a:r>
              <a:rPr lang="en-GB" sz="1800" b="0" i="0" u="none" strike="noStrike" dirty="0">
                <a:solidFill>
                  <a:srgbClr val="595959"/>
                </a:solidFill>
                <a:effectLst/>
                <a:latin typeface="Courier New" panose="02070309020205020404" pitchFamily="49" charset="0"/>
                <a:cs typeface="Courier New" panose="02070309020205020404" pitchFamily="49" charset="0"/>
              </a:rPr>
              <a:t>XRD_PARALLELEVTLOOP=10</a:t>
            </a:r>
          </a:p>
          <a:p>
            <a:pPr lvl="1"/>
            <a:r>
              <a:rPr lang="en-GB" dirty="0" err="1">
                <a:latin typeface="Courier New" panose="02070309020205020404" pitchFamily="49" charset="0"/>
                <a:cs typeface="Courier New" panose="02070309020205020404" pitchFamily="49" charset="0"/>
              </a:rPr>
              <a:t>rootreadspeed</a:t>
            </a:r>
            <a:r>
              <a:rPr lang="en-GB" dirty="0">
                <a:latin typeface="Courier New" panose="02070309020205020404" pitchFamily="49" charset="0"/>
                <a:cs typeface="Courier New" panose="02070309020205020404" pitchFamily="49" charset="0"/>
              </a:rPr>
              <a:t> --files `cat merged_cern-xrootd.txt` --trees events --all-branches --threads 128</a:t>
            </a:r>
          </a:p>
          <a:p>
            <a:r>
              <a:rPr lang="en-GB" dirty="0">
                <a:cs typeface="Courier New" panose="02070309020205020404" pitchFamily="49" charset="0"/>
              </a:rPr>
              <a:t>The limit seems to be at 40 Gb/s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70F5112F-BD46-1CBD-661F-EC5A306FBE3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Network speed test with </a:t>
            </a:r>
            <a:r>
              <a:rPr lang="en-US" dirty="0" err="1"/>
              <a:t>rootreadspeed</a:t>
            </a:r>
            <a:endParaRPr lang="en-GB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CF7B44CE-7DF2-9820-3BA7-5C72A4C7B8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7</a:t>
            </a:fld>
            <a:endParaRPr lang="en-GB"/>
          </a:p>
        </p:txBody>
      </p:sp>
      <p:pic>
        <p:nvPicPr>
          <p:cNvPr id="6" name="Picture 5" descr="A picture containing text, line, plot, diagram&#10;&#10;Description automatically generated">
            <a:extLst>
              <a:ext uri="{FF2B5EF4-FFF2-40B4-BE49-F238E27FC236}">
                <a16:creationId xmlns:a16="http://schemas.microsoft.com/office/drawing/2014/main" id="{7EC30DE9-6D48-F20D-1B1D-39B30437FA7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39286" y="1739260"/>
            <a:ext cx="5008887" cy="375666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3377512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FEA95608-8DFE-A844-0A81-47EF2D9CAC9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688011" cy="4608512"/>
          </a:xfrm>
        </p:spPr>
        <p:txBody>
          <a:bodyPr/>
          <a:lstStyle/>
          <a:p>
            <a:r>
              <a:rPr lang="en-US" dirty="0"/>
              <a:t>Simplified analysis from CMS used as </a:t>
            </a:r>
            <a:r>
              <a:rPr lang="en-US" dirty="0">
                <a:hlinkClick r:id="rId2"/>
              </a:rPr>
              <a:t>technical demonstrator </a:t>
            </a:r>
            <a:r>
              <a:rPr lang="en-US" dirty="0"/>
              <a:t>in IRIS-HEP</a:t>
            </a:r>
          </a:p>
          <a:p>
            <a:pPr lvl="1"/>
            <a:r>
              <a:rPr lang="en-US" dirty="0"/>
              <a:t>Input dataset 3.6 TB, 2300 ROOT files, 1.5 GB/file consisting of CMS 2015 Open Data</a:t>
            </a:r>
          </a:p>
          <a:p>
            <a:r>
              <a:rPr lang="en-US" dirty="0"/>
              <a:t>Columnar analysis paradigm</a:t>
            </a:r>
          </a:p>
          <a:p>
            <a:pPr lvl="1"/>
            <a:r>
              <a:rPr lang="en-US" dirty="0"/>
              <a:t>Distributed using a map-reduce concept</a:t>
            </a:r>
          </a:p>
          <a:p>
            <a:r>
              <a:rPr lang="en-US" dirty="0"/>
              <a:t>Original </a:t>
            </a:r>
            <a:r>
              <a:rPr lang="en-US" dirty="0">
                <a:hlinkClick r:id="rId3"/>
              </a:rPr>
              <a:t>Coffea</a:t>
            </a:r>
            <a:r>
              <a:rPr lang="en-US" dirty="0"/>
              <a:t> implementation</a:t>
            </a:r>
          </a:p>
          <a:p>
            <a:pPr lvl="1"/>
            <a:r>
              <a:rPr lang="en-US" dirty="0"/>
              <a:t>ROOT-less, parallelism via Python futures or </a:t>
            </a:r>
            <a:r>
              <a:rPr lang="en-US" dirty="0" err="1"/>
              <a:t>Dask</a:t>
            </a:r>
            <a:endParaRPr lang="en-US" dirty="0"/>
          </a:p>
          <a:p>
            <a:r>
              <a:rPr lang="en-US" dirty="0" err="1"/>
              <a:t>RDataFrame</a:t>
            </a:r>
            <a:r>
              <a:rPr lang="en-US" dirty="0"/>
              <a:t> port (</a:t>
            </a:r>
            <a:r>
              <a:rPr lang="en-US" dirty="0">
                <a:hlinkClick r:id="rId4"/>
              </a:rPr>
              <a:t>talk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ROOT-based, parallelism via implicit multithreading, </a:t>
            </a:r>
            <a:r>
              <a:rPr lang="en-US" dirty="0" err="1"/>
              <a:t>Dask</a:t>
            </a:r>
            <a:r>
              <a:rPr lang="en-US" dirty="0"/>
              <a:t> and other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A23FE663-B04D-7A97-AD8B-7F009365F20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Analysis Grand Challenge ttbar analysis</a:t>
            </a:r>
          </a:p>
        </p:txBody>
      </p:sp>
      <p:pic>
        <p:nvPicPr>
          <p:cNvPr id="4" name="Picture 3" descr="Diagram&#10;&#10;Description automatically generated">
            <a:extLst>
              <a:ext uri="{FF2B5EF4-FFF2-40B4-BE49-F238E27FC236}">
                <a16:creationId xmlns:a16="http://schemas.microsoft.com/office/drawing/2014/main" id="{90F41D78-4A55-3B01-9945-8B4AD641AACF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8169" y="1071689"/>
            <a:ext cx="3463251" cy="2147377"/>
          </a:xfrm>
          <a:prstGeom prst="rect">
            <a:avLst/>
          </a:prstGeom>
        </p:spPr>
      </p:pic>
      <p:sp>
        <p:nvSpPr>
          <p:cNvPr id="6" name="Content Placeholder 1">
            <a:extLst>
              <a:ext uri="{FF2B5EF4-FFF2-40B4-BE49-F238E27FC236}">
                <a16:creationId xmlns:a16="http://schemas.microsoft.com/office/drawing/2014/main" id="{696581D7-FE31-E79D-3D27-DA50F21B643B}"/>
              </a:ext>
            </a:extLst>
          </p:cNvPr>
          <p:cNvSpPr txBox="1">
            <a:spLocks/>
          </p:cNvSpPr>
          <p:nvPr/>
        </p:nvSpPr>
        <p:spPr>
          <a:xfrm>
            <a:off x="5971374" y="3428999"/>
            <a:ext cx="5688011" cy="251419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>
            <a:lvl1pPr marL="342900" indent="-342900" algn="l" defTabSz="914400" rtl="0" eaLnBrk="1" latinLnBrk="0" hangingPunct="1">
              <a:lnSpc>
                <a:spcPct val="90000"/>
              </a:lnSpc>
              <a:spcBef>
                <a:spcPts val="1800"/>
              </a:spcBef>
              <a:spcAft>
                <a:spcPts val="400"/>
              </a:spcAft>
              <a:buFont typeface="Arial" panose="020B0604020202020204" pitchFamily="34" charset="0"/>
              <a:buChar char="•"/>
              <a:tabLst/>
              <a:defRPr sz="2100" b="1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28650" indent="-261938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889000" indent="-260350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8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209675" indent="-269875" algn="l" defTabSz="914400" rtl="0" eaLnBrk="1" latinLnBrk="0" hangingPunct="1">
              <a:lnSpc>
                <a:spcPct val="100000"/>
              </a:lnSpc>
              <a:spcBef>
                <a:spcPts val="500"/>
              </a:spcBef>
              <a:spcAft>
                <a:spcPts val="300"/>
              </a:spcAft>
              <a:buSzPct val="100000"/>
              <a:buFont typeface="Arial" panose="020B0604020202020204" pitchFamily="34" charset="0"/>
              <a:buChar char="•"/>
              <a:tabLst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SzPct val="100000"/>
              <a:buFont typeface="Arial" charset="0"/>
              <a:buChar char="•"/>
              <a:defRPr sz="1600" kern="1200">
                <a:solidFill>
                  <a:schemeClr val="tx2">
                    <a:lumMod val="50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dirty="0"/>
              <a:t>Measure performance and scalability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Local parallelism </a:t>
            </a:r>
            <a:r>
              <a:rPr lang="en-US" dirty="0"/>
              <a:t>on client node</a:t>
            </a:r>
          </a:p>
          <a:p>
            <a:pPr lvl="1"/>
            <a:r>
              <a:rPr lang="en-US" dirty="0"/>
              <a:t>Data read from </a:t>
            </a:r>
            <a:r>
              <a:rPr lang="en-US" dirty="0">
                <a:solidFill>
                  <a:srgbClr val="FF0000"/>
                </a:solidFill>
              </a:rPr>
              <a:t>local node </a:t>
            </a:r>
            <a:r>
              <a:rPr lang="en-US" dirty="0"/>
              <a:t>vs.</a:t>
            </a:r>
            <a:r>
              <a:rPr lang="en-US" dirty="0">
                <a:solidFill>
                  <a:srgbClr val="FF0000"/>
                </a:solidFill>
              </a:rPr>
              <a:t> directly from EOS </a:t>
            </a:r>
            <a:r>
              <a:rPr lang="en-US" dirty="0"/>
              <a:t>via xrootd vs. via an </a:t>
            </a:r>
            <a:r>
              <a:rPr lang="en-US" dirty="0">
                <a:solidFill>
                  <a:srgbClr val="FF0000"/>
                </a:solidFill>
              </a:rPr>
              <a:t>XCache</a:t>
            </a:r>
            <a:r>
              <a:rPr lang="en-US" dirty="0"/>
              <a:t> instance</a:t>
            </a:r>
          </a:p>
          <a:p>
            <a:pPr lvl="1"/>
            <a:r>
              <a:rPr lang="en-US" dirty="0"/>
              <a:t>NOT a comparison between Coffea and RDF</a:t>
            </a:r>
          </a:p>
          <a:p>
            <a:pPr lvl="2"/>
            <a:r>
              <a:rPr lang="en-US" dirty="0"/>
              <a:t>Simply, different workloads with different behaviors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3571F9-67BE-10D7-E8C2-199A50F169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7673880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44" name="Picture 20">
            <a:extLst>
              <a:ext uri="{FF2B5EF4-FFF2-40B4-BE49-F238E27FC236}">
                <a16:creationId xmlns:a16="http://schemas.microsoft.com/office/drawing/2014/main" id="{4E654FAA-3805-2D2C-DC87-20B7E30501E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14170" y="2610087"/>
            <a:ext cx="2514286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>
            <a:extLst>
              <a:ext uri="{FF2B5EF4-FFF2-40B4-BE49-F238E27FC236}">
                <a16:creationId xmlns:a16="http://schemas.microsoft.com/office/drawing/2014/main" id="{2DB664F1-F00C-6D76-697C-F474B2EAE9C7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29136" y="2610087"/>
            <a:ext cx="2514286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3E9AAA64-47FB-B776-FBFC-1347ACD04C9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07989" y="1592263"/>
            <a:ext cx="5549751" cy="4608512"/>
          </a:xfrm>
        </p:spPr>
        <p:txBody>
          <a:bodyPr/>
          <a:lstStyle/>
          <a:p>
            <a:r>
              <a:rPr lang="en-US" dirty="0"/>
              <a:t>Scalability is excellent</a:t>
            </a:r>
          </a:p>
          <a:p>
            <a:pPr lvl="1"/>
            <a:r>
              <a:rPr lang="en-US" dirty="0"/>
              <a:t>Some bottleneck appears for high numbers of workers</a:t>
            </a:r>
          </a:p>
          <a:p>
            <a:pPr lvl="1"/>
            <a:r>
              <a:rPr lang="en-US" dirty="0"/>
              <a:t>Overcommitting does not help for Coffea, but it increases throughput for RDF</a:t>
            </a:r>
          </a:p>
          <a:p>
            <a:pPr lvl="2"/>
            <a:r>
              <a:rPr lang="en-US" dirty="0"/>
              <a:t>Indication that Coffea is more CPU-constrained</a:t>
            </a:r>
          </a:p>
          <a:p>
            <a:r>
              <a:rPr lang="en-US" dirty="0"/>
              <a:t>The CPU efficiency comparably high</a:t>
            </a:r>
          </a:p>
          <a:p>
            <a:pPr lvl="1"/>
            <a:r>
              <a:rPr lang="en-US" dirty="0"/>
              <a:t>I/O not a strong bottleneck</a:t>
            </a:r>
          </a:p>
          <a:p>
            <a:r>
              <a:rPr lang="en-US" dirty="0"/>
              <a:t>Local, fast SSD storage is always going to work well</a:t>
            </a:r>
          </a:p>
          <a:p>
            <a:pPr lvl="1"/>
            <a:r>
              <a:rPr lang="en-US" dirty="0"/>
              <a:t>Aggregate read rates up to 3 GB/s</a:t>
            </a:r>
            <a:endParaRPr lang="en-GB" dirty="0"/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EE7AD3D1-F000-0958-2B0E-4CE4E318D3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Local access</a:t>
            </a:r>
            <a:endParaRPr lang="en-GB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4EB5239E-C1B1-BE53-D088-54FDDD06E5D1}"/>
              </a:ext>
            </a:extLst>
          </p:cNvPr>
          <p:cNvSpPr/>
          <p:nvPr/>
        </p:nvSpPr>
        <p:spPr>
          <a:xfrm>
            <a:off x="7009711" y="3271032"/>
            <a:ext cx="178125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Coffea</a:t>
            </a:r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625D8B18-D1A3-57B4-8F56-5083C9C08D0A}"/>
              </a:ext>
            </a:extLst>
          </p:cNvPr>
          <p:cNvSpPr/>
          <p:nvPr/>
        </p:nvSpPr>
        <p:spPr>
          <a:xfrm>
            <a:off x="10042675" y="3318167"/>
            <a:ext cx="123783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4000" b="1" cap="none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rgbClr val="FFFFFF"/>
                </a:solidFill>
                <a:effectLst>
                  <a:outerShdw dist="38100" dir="2700000" algn="tl" rotWithShape="0">
                    <a:schemeClr val="accent2"/>
                  </a:outerShdw>
                </a:effectLst>
              </a:rPr>
              <a:t>RDF</a:t>
            </a:r>
          </a:p>
        </p:txBody>
      </p:sp>
      <p:sp>
        <p:nvSpPr>
          <p:cNvPr id="12" name="Slide Number Placeholder 11">
            <a:extLst>
              <a:ext uri="{FF2B5EF4-FFF2-40B4-BE49-F238E27FC236}">
                <a16:creationId xmlns:a16="http://schemas.microsoft.com/office/drawing/2014/main" id="{2AD0CDC5-05D6-C0F7-4347-2AF225A8018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5B60815-9FED-471C-892B-29B74E826F31}" type="slidenum">
              <a:rPr lang="en-GB" smtClean="0"/>
              <a:t>9</a:t>
            </a:fld>
            <a:endParaRPr lang="en-GB"/>
          </a:p>
        </p:txBody>
      </p:sp>
      <p:pic>
        <p:nvPicPr>
          <p:cNvPr id="9" name="Picture 12">
            <a:extLst>
              <a:ext uri="{FF2B5EF4-FFF2-40B4-BE49-F238E27FC236}">
                <a16:creationId xmlns:a16="http://schemas.microsoft.com/office/drawing/2014/main" id="{5140EC6A-8E9A-19A5-A07E-350DD3931C4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13943" y="742860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>
            <a:extLst>
              <a:ext uri="{FF2B5EF4-FFF2-40B4-BE49-F238E27FC236}">
                <a16:creationId xmlns:a16="http://schemas.microsoft.com/office/drawing/2014/main" id="{160E4A42-9E93-2D06-32EB-EECF7CC49E8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1041" y="4468300"/>
            <a:ext cx="255238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>
            <a:extLst>
              <a:ext uri="{FF2B5EF4-FFF2-40B4-BE49-F238E27FC236}">
                <a16:creationId xmlns:a16="http://schemas.microsoft.com/office/drawing/2014/main" id="{0D3A2739-5B3A-E206-8B4D-DE7952944D85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0519" y="723154"/>
            <a:ext cx="2463492" cy="1790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>
            <a:extLst>
              <a:ext uri="{FF2B5EF4-FFF2-40B4-BE49-F238E27FC236}">
                <a16:creationId xmlns:a16="http://schemas.microsoft.com/office/drawing/2014/main" id="{75FB58DB-925B-A938-232F-E9509A9EA48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76074" y="4500936"/>
            <a:ext cx="2552381" cy="17650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1990968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ERN">
      <a:dk1>
        <a:srgbClr val="0033A0"/>
      </a:dk1>
      <a:lt1>
        <a:srgbClr val="FFFFFF"/>
      </a:lt1>
      <a:dk2>
        <a:srgbClr val="2F2F2F"/>
      </a:dk2>
      <a:lt2>
        <a:srgbClr val="F8F8F8"/>
      </a:lt2>
      <a:accent1>
        <a:srgbClr val="0033A0"/>
      </a:accent1>
      <a:accent2>
        <a:srgbClr val="61C4D3"/>
      </a:accent2>
      <a:accent3>
        <a:srgbClr val="E15E32"/>
      </a:accent3>
      <a:accent4>
        <a:srgbClr val="BEBECB"/>
      </a:accent4>
      <a:accent5>
        <a:srgbClr val="6E2466"/>
      </a:accent5>
      <a:accent6>
        <a:srgbClr val="1C446A"/>
      </a:accent6>
      <a:hlink>
        <a:srgbClr val="6D2466"/>
      </a:hlink>
      <a:folHlink>
        <a:srgbClr val="61C4D3"/>
      </a:folHlink>
    </a:clrScheme>
    <a:fontScheme name="CER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spAutoFit/>
      </a:bodyPr>
      <a:lstStyle>
        <a:defPPr algn="l">
          <a:defRPr dirty="0" smtClean="0"/>
        </a:defPPr>
      </a:lstStyle>
    </a:txDef>
  </a:objectDefaults>
  <a:extraClrSchemeLst/>
  <a:extLst>
    <a:ext uri="{05A4C25C-085E-4340-85A3-A5531E510DB2}">
      <thm15:themeFamily xmlns:thm15="http://schemas.microsoft.com/office/thememl/2012/main" name="CERN Cobranding 16x9_PPT_Arial" id="{DAC66781-D9D8-BC4F-8F43-CFE588336C9F}" vid="{8746F749-1D46-FC47-B97A-D3A04384F822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CERN Corporate 16x9_PPT_Arial</Template>
  <TotalTime>3283</TotalTime>
  <Words>1319</Words>
  <Application>Microsoft Office PowerPoint</Application>
  <PresentationFormat>Widescreen</PresentationFormat>
  <Paragraphs>225</Paragraphs>
  <Slides>20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4" baseType="lpstr">
      <vt:lpstr>Arial</vt:lpstr>
      <vt:lpstr>Calibri</vt:lpstr>
      <vt:lpstr>Courier New</vt:lpstr>
      <vt:lpstr>Office Theme</vt:lpstr>
      <vt:lpstr>I/O performance studies of analysis workloads on production and dedicated resources at CERN</vt:lpstr>
      <vt:lpstr>Current work</vt:lpstr>
      <vt:lpstr>Testbed setup and metric measurement</vt:lpstr>
      <vt:lpstr>Local storage speed test with xrdcp</vt:lpstr>
      <vt:lpstr>Local storage speed test with rootreadspeed</vt:lpstr>
      <vt:lpstr>Network speed test with xrdcp</vt:lpstr>
      <vt:lpstr>Network speed test with rootreadspeed</vt:lpstr>
      <vt:lpstr>Analysis Grand Challenge ttbar analysis</vt:lpstr>
      <vt:lpstr>Local access</vt:lpstr>
      <vt:lpstr>Direct access to EOS</vt:lpstr>
      <vt:lpstr>HDD/SDD-based XCache</vt:lpstr>
      <vt:lpstr>RDF + Xrootd performance optimization</vt:lpstr>
      <vt:lpstr>Direct access to UNL via Xrootd (Coffea only)</vt:lpstr>
      <vt:lpstr>Coffea: all configurations</vt:lpstr>
      <vt:lpstr>RDF: all non-Xcache configurations</vt:lpstr>
      <vt:lpstr>RDF: all XCache configurations</vt:lpstr>
      <vt:lpstr>Synthetic ROOT I/O performance</vt:lpstr>
      <vt:lpstr>Conclusions</vt:lpstr>
      <vt:lpstr>Backup slides</vt:lpstr>
      <vt:lpstr>CMS NanoAOD analysis using Coffea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I/O performance studies of analysis workloads on production and dedicated resources at CERN</dc:title>
  <dc:creator>Andrea Sciabà</dc:creator>
  <cp:lastModifiedBy>Andrea Sciaba</cp:lastModifiedBy>
  <cp:revision>18</cp:revision>
  <dcterms:created xsi:type="dcterms:W3CDTF">2023-04-19T09:25:17Z</dcterms:created>
  <dcterms:modified xsi:type="dcterms:W3CDTF">2023-05-31T12:24:44Z</dcterms:modified>
</cp:coreProperties>
</file>