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57" r:id="rId2"/>
    <p:sldId id="258"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1"/>
    <p:restoredTop sz="96327"/>
  </p:normalViewPr>
  <p:slideViewPr>
    <p:cSldViewPr snapToGrid="0">
      <p:cViewPr varScale="1">
        <p:scale>
          <a:sx n="128" d="100"/>
          <a:sy n="128" d="100"/>
        </p:scale>
        <p:origin x="48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9C74D0-521F-874D-9528-D672235FAFCE}" type="datetimeFigureOut">
              <a:rPr lang="en-US" smtClean="0"/>
              <a:t>5/22/23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722FE0-3699-DF48-8F82-ABCD9E9FCC36}" type="slidenum">
              <a:rPr lang="en-US" smtClean="0"/>
              <a:t>‹#›</a:t>
            </a:fld>
            <a:endParaRPr lang="en-US"/>
          </a:p>
        </p:txBody>
      </p:sp>
    </p:spTree>
    <p:extLst>
      <p:ext uri="{BB962C8B-B14F-4D97-AF65-F5344CB8AC3E}">
        <p14:creationId xmlns:p14="http://schemas.microsoft.com/office/powerpoint/2010/main" val="40771158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gn="l">
              <a:spcBef>
                <a:spcPts val="0"/>
              </a:spcBef>
              <a:spcAft>
                <a:spcPts val="0"/>
              </a:spcAft>
            </a:pPr>
            <a:r>
              <a:rPr lang="en-US" sz="1800" b="0" i="0" u="none" strike="noStrike" dirty="0">
                <a:solidFill>
                  <a:srgbClr val="212121"/>
                </a:solidFill>
                <a:effectLst/>
                <a:latin typeface="Calibri" panose="020F0502020204030204" pitchFamily="34" charset="0"/>
              </a:rPr>
              <a:t>Your intervention will be scheduled probably between 4.15 and 4.30 for about 10 minutes. </a:t>
            </a:r>
          </a:p>
          <a:p>
            <a:pPr marL="0" marR="0" algn="l">
              <a:spcBef>
                <a:spcPts val="0"/>
              </a:spcBef>
              <a:spcAft>
                <a:spcPts val="0"/>
              </a:spcAft>
            </a:pPr>
            <a:r>
              <a:rPr lang="en-US" sz="1800" b="0" i="0" u="none" strike="noStrike" dirty="0">
                <a:solidFill>
                  <a:srgbClr val="212121"/>
                </a:solidFill>
                <a:effectLst/>
                <a:latin typeface="Calibri" panose="020F0502020204030204" pitchFamily="34" charset="0"/>
              </a:rPr>
              <a:t> </a:t>
            </a:r>
          </a:p>
          <a:p>
            <a:pPr marL="0" marR="0" algn="l">
              <a:spcBef>
                <a:spcPts val="0"/>
              </a:spcBef>
              <a:spcAft>
                <a:spcPts val="0"/>
              </a:spcAft>
            </a:pPr>
            <a:r>
              <a:rPr lang="en-GB" sz="1800" b="0" i="0" u="none" strike="noStrike" dirty="0">
                <a:solidFill>
                  <a:srgbClr val="1F497D"/>
                </a:solidFill>
                <a:effectLst/>
                <a:latin typeface="Calibri" panose="020F0502020204030204" pitchFamily="34" charset="0"/>
              </a:rPr>
              <a:t>In setting up the proposal for the consortium every Institute had to declare to EU that a Gender Equality policy was established for each institute. </a:t>
            </a:r>
            <a:endParaRPr lang="en-GB" sz="1800" b="0" i="0" u="none" strike="noStrike" dirty="0">
              <a:solidFill>
                <a:srgbClr val="212121"/>
              </a:solidFill>
              <a:effectLst/>
              <a:latin typeface="Calibri" panose="020F0502020204030204" pitchFamily="34" charset="0"/>
            </a:endParaRPr>
          </a:p>
          <a:p>
            <a:pPr marL="0" marR="0" algn="l">
              <a:spcBef>
                <a:spcPts val="0"/>
              </a:spcBef>
              <a:spcAft>
                <a:spcPts val="0"/>
              </a:spcAft>
            </a:pPr>
            <a:r>
              <a:rPr lang="en-GB" sz="1800" b="0" i="0" u="none" strike="noStrike" dirty="0">
                <a:solidFill>
                  <a:srgbClr val="1F497D"/>
                </a:solidFill>
                <a:effectLst/>
                <a:latin typeface="Calibri" panose="020F0502020204030204" pitchFamily="34" charset="0"/>
              </a:rPr>
              <a:t>In the official documents the role is described as follows:</a:t>
            </a:r>
            <a:endParaRPr lang="en-GB" sz="1800" b="0" i="0" u="none" strike="noStrike" dirty="0">
              <a:solidFill>
                <a:srgbClr val="212121"/>
              </a:solidFill>
              <a:effectLst/>
              <a:latin typeface="Calibri" panose="020F0502020204030204" pitchFamily="34" charset="0"/>
            </a:endParaRPr>
          </a:p>
          <a:p>
            <a:pPr marL="0" marR="0" algn="l">
              <a:spcBef>
                <a:spcPts val="0"/>
              </a:spcBef>
              <a:spcAft>
                <a:spcPts val="0"/>
              </a:spcAft>
            </a:pPr>
            <a:r>
              <a:rPr lang="en-GB" sz="1800" b="0" i="0" u="none" strike="noStrike" dirty="0">
                <a:solidFill>
                  <a:srgbClr val="1F497D"/>
                </a:solidFill>
                <a:effectLst/>
                <a:latin typeface="Calibri" panose="020F0502020204030204" pitchFamily="34" charset="0"/>
              </a:rPr>
              <a:t> </a:t>
            </a:r>
            <a:endParaRPr lang="en-GB" sz="1800" b="0" i="0" u="none" strike="noStrike" dirty="0">
              <a:solidFill>
                <a:srgbClr val="212121"/>
              </a:solidFill>
              <a:effectLst/>
              <a:latin typeface="Calibri" panose="020F0502020204030204" pitchFamily="34" charset="0"/>
            </a:endParaRPr>
          </a:p>
          <a:p>
            <a:pPr marL="228600" marR="0" indent="180340" algn="just">
              <a:spcBef>
                <a:spcPts val="0"/>
              </a:spcBef>
              <a:spcAft>
                <a:spcPts val="600"/>
              </a:spcAft>
            </a:pPr>
            <a:r>
              <a:rPr lang="en-GB" sz="1800" b="1" i="0" u="none" strike="noStrike" dirty="0">
                <a:solidFill>
                  <a:srgbClr val="212121"/>
                </a:solidFill>
                <a:effectLst/>
                <a:latin typeface="Times New Roman" panose="02020603050405020304" pitchFamily="18" charset="0"/>
              </a:rPr>
              <a:t>Gender dimension</a:t>
            </a:r>
            <a:endParaRPr lang="en-GB" sz="1800" b="0" i="0" u="none" strike="noStrike" dirty="0">
              <a:solidFill>
                <a:srgbClr val="212121"/>
              </a:solidFill>
              <a:effectLst/>
              <a:latin typeface="Calibri" panose="020F0502020204030204" pitchFamily="34" charset="0"/>
            </a:endParaRPr>
          </a:p>
          <a:p>
            <a:pPr marL="0" marR="0" indent="180340" algn="just">
              <a:spcBef>
                <a:spcPts val="0"/>
              </a:spcBef>
              <a:spcAft>
                <a:spcPts val="0"/>
              </a:spcAft>
            </a:pPr>
            <a:r>
              <a:rPr lang="en-GB" sz="1800" b="0" i="0" u="none" strike="noStrike" dirty="0" err="1">
                <a:solidFill>
                  <a:srgbClr val="212121"/>
                </a:solidFill>
                <a:effectLst/>
                <a:latin typeface="Times New Roman" panose="02020603050405020304" pitchFamily="18" charset="0"/>
              </a:rPr>
              <a:t>MuCol</a:t>
            </a:r>
            <a:r>
              <a:rPr lang="en-GB" sz="1800" b="0" i="0" u="none" strike="noStrike" dirty="0">
                <a:solidFill>
                  <a:srgbClr val="212121"/>
                </a:solidFill>
                <a:effectLst/>
                <a:latin typeface="Times New Roman" panose="02020603050405020304" pitchFamily="18" charset="0"/>
              </a:rPr>
              <a:t> will not involve any research linked to the gender dimension. The promotion of gender balance is a constant preoccupation of the High Energy physics community and will be promoted as well in this project, both from the point of view of hiring of students and in the different management and scientific bodies. </a:t>
            </a:r>
            <a:endParaRPr lang="en-GB" sz="1800" b="0" i="0" u="none" strike="noStrike" dirty="0">
              <a:solidFill>
                <a:srgbClr val="212121"/>
              </a:solidFill>
              <a:effectLst/>
              <a:latin typeface="Courier New" panose="02070309020205020404" pitchFamily="49" charset="0"/>
            </a:endParaRPr>
          </a:p>
          <a:p>
            <a:pPr marL="0" marR="0" indent="180340" algn="just">
              <a:spcBef>
                <a:spcPts val="0"/>
              </a:spcBef>
              <a:spcAft>
                <a:spcPts val="0"/>
              </a:spcAft>
            </a:pPr>
            <a:r>
              <a:rPr lang="en-GB" sz="1800" b="0" i="0" u="none" strike="noStrike" dirty="0">
                <a:solidFill>
                  <a:srgbClr val="212121"/>
                </a:solidFill>
                <a:effectLst/>
                <a:latin typeface="Times New Roman" panose="02020603050405020304" pitchFamily="18" charset="0"/>
              </a:rPr>
              <a:t>Concretely, a </a:t>
            </a:r>
            <a:r>
              <a:rPr lang="en-GB" sz="1800" b="1" i="1" u="none" strike="noStrike" dirty="0">
                <a:solidFill>
                  <a:srgbClr val="212121"/>
                </a:solidFill>
                <a:effectLst/>
                <a:latin typeface="Times New Roman" panose="02020603050405020304" pitchFamily="18" charset="0"/>
              </a:rPr>
              <a:t>Gender Advisor</a:t>
            </a:r>
            <a:r>
              <a:rPr lang="en-GB" sz="1800" b="0" i="0" u="none" strike="noStrike" dirty="0">
                <a:solidFill>
                  <a:srgbClr val="212121"/>
                </a:solidFill>
                <a:effectLst/>
                <a:latin typeface="Times New Roman" panose="02020603050405020304" pitchFamily="18" charset="0"/>
              </a:rPr>
              <a:t> will be appointed among the participants to enforce gender equality. She/He will regularly report to the Collaboration Board and will be available to the Participating Institutes of </a:t>
            </a:r>
            <a:r>
              <a:rPr lang="en-GB" sz="1800" b="0" i="0" u="none" strike="noStrike" dirty="0" err="1">
                <a:solidFill>
                  <a:srgbClr val="212121"/>
                </a:solidFill>
                <a:effectLst/>
                <a:latin typeface="Times New Roman" panose="02020603050405020304" pitchFamily="18" charset="0"/>
              </a:rPr>
              <a:t>MuCol</a:t>
            </a:r>
            <a:r>
              <a:rPr lang="en-GB" sz="1800" b="0" i="0" u="none" strike="noStrike" dirty="0">
                <a:solidFill>
                  <a:srgbClr val="212121"/>
                </a:solidFill>
                <a:effectLst/>
                <a:latin typeface="Times New Roman" panose="02020603050405020304" pitchFamily="18" charset="0"/>
              </a:rPr>
              <a:t> and to all the staff members and the students for suggestions and confidential contacts. The Gender Advisor will remain in contact with social services of the participating Institutes, in particular at CERN, to address eventual issues arising in the project. The presence of family services inside the main hosting laboratories (housing, kindergarten, summer camps for children, recreation services) will provide all personnel with the same opportunities for travelling, will reduce the impact of family duties on careers and will improve the work/life balance. On the Communication and Outreach side, particular attention will be dedicated to events aiming to attract young women to STEM careers.</a:t>
            </a:r>
            <a:endParaRPr lang="en-GB" sz="1800" b="0" i="0" u="none" strike="noStrike" dirty="0">
              <a:solidFill>
                <a:srgbClr val="212121"/>
              </a:solidFill>
              <a:effectLst/>
              <a:latin typeface="Courier New" panose="02070309020205020404" pitchFamily="49" charset="0"/>
            </a:endParaRPr>
          </a:p>
          <a:p>
            <a:pPr marL="0" marR="0" algn="l">
              <a:spcBef>
                <a:spcPts val="0"/>
              </a:spcBef>
              <a:spcAft>
                <a:spcPts val="0"/>
              </a:spcAft>
            </a:pPr>
            <a:r>
              <a:rPr lang="en-GB" sz="1800" b="0" i="0" u="none" strike="noStrike" dirty="0">
                <a:solidFill>
                  <a:srgbClr val="1F497D"/>
                </a:solidFill>
                <a:effectLst/>
                <a:latin typeface="Calibri" panose="020F0502020204030204" pitchFamily="34" charset="0"/>
              </a:rPr>
              <a:t> </a:t>
            </a:r>
            <a:endParaRPr lang="en-GB" sz="1800" b="0" i="0" u="none" strike="noStrike" dirty="0">
              <a:solidFill>
                <a:srgbClr val="212121"/>
              </a:solidFill>
              <a:effectLst/>
              <a:latin typeface="Calibri" panose="020F0502020204030204" pitchFamily="34" charset="0"/>
            </a:endParaRPr>
          </a:p>
          <a:p>
            <a:pPr marL="0" marR="0" algn="l">
              <a:spcBef>
                <a:spcPts val="0"/>
              </a:spcBef>
              <a:spcAft>
                <a:spcPts val="0"/>
              </a:spcAft>
            </a:pPr>
            <a:r>
              <a:rPr lang="en-GB" sz="1800" b="0" i="0" u="none" strike="noStrike" dirty="0">
                <a:solidFill>
                  <a:srgbClr val="1F497D"/>
                </a:solidFill>
                <a:effectLst/>
                <a:latin typeface="Calibri" panose="020F0502020204030204" pitchFamily="34" charset="0"/>
              </a:rPr>
              <a:t>The way we discussed the role was more specifically that of an advisor, meaning that the person would be available for instance to review vacancies descriptions or as external member to juries for hiring student where applicable. During the execution of the project, it would be nice if you could organise some lectures to promote diversity in STEM for young students, ensure that we take in due account diversity in setting up the agenda of meetings etc… There was as well an idea that the gender adviser could also be a central contact point for all students to discuss confidentially eventual gender dimension issues, that maybe reported back to the home institutes if the student agrees. Or the person could accompany the student in reporting back in an appropriate way. </a:t>
            </a:r>
            <a:endParaRPr lang="en-GB" sz="1800" b="0" i="0" u="none" strike="noStrike" dirty="0">
              <a:solidFill>
                <a:srgbClr val="212121"/>
              </a:solidFill>
              <a:effectLst/>
              <a:latin typeface="Calibri" panose="020F0502020204030204" pitchFamily="34" charset="0"/>
            </a:endParaRPr>
          </a:p>
          <a:p>
            <a:pPr marL="0" marR="0" algn="l">
              <a:spcBef>
                <a:spcPts val="0"/>
              </a:spcBef>
              <a:spcAft>
                <a:spcPts val="0"/>
              </a:spcAft>
            </a:pPr>
            <a:r>
              <a:rPr lang="en-GB" sz="1800" b="0" i="0" u="none" strike="noStrike" dirty="0">
                <a:solidFill>
                  <a:srgbClr val="1F497D"/>
                </a:solidFill>
                <a:effectLst/>
                <a:latin typeface="Calibri" panose="020F0502020204030204" pitchFamily="34" charset="0"/>
              </a:rPr>
              <a:t>Moreover, I think we are open to proposals from the candidates on initiatives that can promote gender equality. Any action of course will have to be proposed and approved by the Governing board.</a:t>
            </a:r>
            <a:endParaRPr lang="en-GB" sz="1800" b="0" i="0" u="none" strike="noStrike" dirty="0">
              <a:solidFill>
                <a:srgbClr val="212121"/>
              </a:solidFill>
              <a:effectLst/>
              <a:latin typeface="Calibri" panose="020F0502020204030204" pitchFamily="34" charset="0"/>
            </a:endParaRPr>
          </a:p>
          <a:p>
            <a:endParaRPr lang="en-US" dirty="0"/>
          </a:p>
        </p:txBody>
      </p:sp>
      <p:sp>
        <p:nvSpPr>
          <p:cNvPr id="4" name="Slide Number Placeholder 3"/>
          <p:cNvSpPr>
            <a:spLocks noGrp="1"/>
          </p:cNvSpPr>
          <p:nvPr>
            <p:ph type="sldNum" sz="quarter" idx="5"/>
          </p:nvPr>
        </p:nvSpPr>
        <p:spPr/>
        <p:txBody>
          <a:bodyPr/>
          <a:lstStyle/>
          <a:p>
            <a:fld id="{AC202078-0B59-DE4F-98B6-7D033094A703}" type="slidenum">
              <a:rPr lang="en-US" smtClean="0"/>
              <a:t>1</a:t>
            </a:fld>
            <a:endParaRPr lang="en-US"/>
          </a:p>
        </p:txBody>
      </p:sp>
    </p:spTree>
    <p:extLst>
      <p:ext uri="{BB962C8B-B14F-4D97-AF65-F5344CB8AC3E}">
        <p14:creationId xmlns:p14="http://schemas.microsoft.com/office/powerpoint/2010/main" val="20086523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967085-A1DC-D5CC-CBC9-AB30E8337FC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5746C32-BC87-22B5-15D7-F3F1B97F011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E2C0AC2-3CE8-C3F1-6D3B-1FD94D19BE49}"/>
              </a:ext>
            </a:extLst>
          </p:cNvPr>
          <p:cNvSpPr>
            <a:spLocks noGrp="1"/>
          </p:cNvSpPr>
          <p:nvPr>
            <p:ph type="dt" sz="half" idx="10"/>
          </p:nvPr>
        </p:nvSpPr>
        <p:spPr/>
        <p:txBody>
          <a:bodyPr/>
          <a:lstStyle/>
          <a:p>
            <a:fld id="{10C44C50-3C73-EA4D-A259-7A2FDA54B08E}" type="datetimeFigureOut">
              <a:rPr lang="en-US" smtClean="0"/>
              <a:t>5/22/23</a:t>
            </a:fld>
            <a:endParaRPr lang="en-US"/>
          </a:p>
        </p:txBody>
      </p:sp>
      <p:sp>
        <p:nvSpPr>
          <p:cNvPr id="5" name="Footer Placeholder 4">
            <a:extLst>
              <a:ext uri="{FF2B5EF4-FFF2-40B4-BE49-F238E27FC236}">
                <a16:creationId xmlns:a16="http://schemas.microsoft.com/office/drawing/2014/main" id="{DEBF2F7B-55B7-EA4D-2AD5-5D1D74BDA5F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0E0A5D-38A4-38CC-E92C-746BE7CC1271}"/>
              </a:ext>
            </a:extLst>
          </p:cNvPr>
          <p:cNvSpPr>
            <a:spLocks noGrp="1"/>
          </p:cNvSpPr>
          <p:nvPr>
            <p:ph type="sldNum" sz="quarter" idx="12"/>
          </p:nvPr>
        </p:nvSpPr>
        <p:spPr/>
        <p:txBody>
          <a:bodyPr/>
          <a:lstStyle/>
          <a:p>
            <a:fld id="{C3FCBE5C-EAFC-EA49-8B85-A19B112B7D9E}" type="slidenum">
              <a:rPr lang="en-US" smtClean="0"/>
              <a:t>‹#›</a:t>
            </a:fld>
            <a:endParaRPr lang="en-US"/>
          </a:p>
        </p:txBody>
      </p:sp>
    </p:spTree>
    <p:extLst>
      <p:ext uri="{BB962C8B-B14F-4D97-AF65-F5344CB8AC3E}">
        <p14:creationId xmlns:p14="http://schemas.microsoft.com/office/powerpoint/2010/main" val="14640382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2AA3D-C12A-6F00-6900-3CC3C33ADC9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BCAF5FA-73DD-12D1-1DE6-111C67B70DC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2BED68-EE50-1BE9-5E99-EEA67A422A0D}"/>
              </a:ext>
            </a:extLst>
          </p:cNvPr>
          <p:cNvSpPr>
            <a:spLocks noGrp="1"/>
          </p:cNvSpPr>
          <p:nvPr>
            <p:ph type="dt" sz="half" idx="10"/>
          </p:nvPr>
        </p:nvSpPr>
        <p:spPr/>
        <p:txBody>
          <a:bodyPr/>
          <a:lstStyle/>
          <a:p>
            <a:fld id="{10C44C50-3C73-EA4D-A259-7A2FDA54B08E}" type="datetimeFigureOut">
              <a:rPr lang="en-US" smtClean="0"/>
              <a:t>5/22/23</a:t>
            </a:fld>
            <a:endParaRPr lang="en-US"/>
          </a:p>
        </p:txBody>
      </p:sp>
      <p:sp>
        <p:nvSpPr>
          <p:cNvPr id="5" name="Footer Placeholder 4">
            <a:extLst>
              <a:ext uri="{FF2B5EF4-FFF2-40B4-BE49-F238E27FC236}">
                <a16:creationId xmlns:a16="http://schemas.microsoft.com/office/drawing/2014/main" id="{3FD1233F-CB6B-0D5B-A172-F0F810EA8C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D578B1-232B-C64E-1DDF-80268A911268}"/>
              </a:ext>
            </a:extLst>
          </p:cNvPr>
          <p:cNvSpPr>
            <a:spLocks noGrp="1"/>
          </p:cNvSpPr>
          <p:nvPr>
            <p:ph type="sldNum" sz="quarter" idx="12"/>
          </p:nvPr>
        </p:nvSpPr>
        <p:spPr/>
        <p:txBody>
          <a:bodyPr/>
          <a:lstStyle/>
          <a:p>
            <a:fld id="{C3FCBE5C-EAFC-EA49-8B85-A19B112B7D9E}" type="slidenum">
              <a:rPr lang="en-US" smtClean="0"/>
              <a:t>‹#›</a:t>
            </a:fld>
            <a:endParaRPr lang="en-US"/>
          </a:p>
        </p:txBody>
      </p:sp>
    </p:spTree>
    <p:extLst>
      <p:ext uri="{BB962C8B-B14F-4D97-AF65-F5344CB8AC3E}">
        <p14:creationId xmlns:p14="http://schemas.microsoft.com/office/powerpoint/2010/main" val="374961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ACC16E9-A708-BF4A-DD1A-CC358B0FC15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5A7ABFF-2D41-97FA-68FC-B696FDAE0EF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03998D5-5931-048E-CAA4-57C625156088}"/>
              </a:ext>
            </a:extLst>
          </p:cNvPr>
          <p:cNvSpPr>
            <a:spLocks noGrp="1"/>
          </p:cNvSpPr>
          <p:nvPr>
            <p:ph type="dt" sz="half" idx="10"/>
          </p:nvPr>
        </p:nvSpPr>
        <p:spPr/>
        <p:txBody>
          <a:bodyPr/>
          <a:lstStyle/>
          <a:p>
            <a:fld id="{10C44C50-3C73-EA4D-A259-7A2FDA54B08E}" type="datetimeFigureOut">
              <a:rPr lang="en-US" smtClean="0"/>
              <a:t>5/22/23</a:t>
            </a:fld>
            <a:endParaRPr lang="en-US"/>
          </a:p>
        </p:txBody>
      </p:sp>
      <p:sp>
        <p:nvSpPr>
          <p:cNvPr id="5" name="Footer Placeholder 4">
            <a:extLst>
              <a:ext uri="{FF2B5EF4-FFF2-40B4-BE49-F238E27FC236}">
                <a16:creationId xmlns:a16="http://schemas.microsoft.com/office/drawing/2014/main" id="{F15C4343-6E3E-7F92-7D93-16B2D91AAC4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9D7E45-CD02-BFA1-461E-16F1632BBE02}"/>
              </a:ext>
            </a:extLst>
          </p:cNvPr>
          <p:cNvSpPr>
            <a:spLocks noGrp="1"/>
          </p:cNvSpPr>
          <p:nvPr>
            <p:ph type="sldNum" sz="quarter" idx="12"/>
          </p:nvPr>
        </p:nvSpPr>
        <p:spPr/>
        <p:txBody>
          <a:bodyPr/>
          <a:lstStyle/>
          <a:p>
            <a:fld id="{C3FCBE5C-EAFC-EA49-8B85-A19B112B7D9E}" type="slidenum">
              <a:rPr lang="en-US" smtClean="0"/>
              <a:t>‹#›</a:t>
            </a:fld>
            <a:endParaRPr lang="en-US"/>
          </a:p>
        </p:txBody>
      </p:sp>
    </p:spTree>
    <p:extLst>
      <p:ext uri="{BB962C8B-B14F-4D97-AF65-F5344CB8AC3E}">
        <p14:creationId xmlns:p14="http://schemas.microsoft.com/office/powerpoint/2010/main" val="22703256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6A89C-E13F-B879-F724-323191964F8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51AD18F-B33B-8B01-D864-E41EE4CA14B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5898ADF-3044-52E9-FCCE-32FB2D94E2B1}"/>
              </a:ext>
            </a:extLst>
          </p:cNvPr>
          <p:cNvSpPr>
            <a:spLocks noGrp="1"/>
          </p:cNvSpPr>
          <p:nvPr>
            <p:ph type="dt" sz="half" idx="10"/>
          </p:nvPr>
        </p:nvSpPr>
        <p:spPr/>
        <p:txBody>
          <a:bodyPr/>
          <a:lstStyle/>
          <a:p>
            <a:fld id="{10C44C50-3C73-EA4D-A259-7A2FDA54B08E}" type="datetimeFigureOut">
              <a:rPr lang="en-US" smtClean="0"/>
              <a:t>5/22/23</a:t>
            </a:fld>
            <a:endParaRPr lang="en-US"/>
          </a:p>
        </p:txBody>
      </p:sp>
      <p:sp>
        <p:nvSpPr>
          <p:cNvPr id="5" name="Footer Placeholder 4">
            <a:extLst>
              <a:ext uri="{FF2B5EF4-FFF2-40B4-BE49-F238E27FC236}">
                <a16:creationId xmlns:a16="http://schemas.microsoft.com/office/drawing/2014/main" id="{79D43879-6B60-611E-AA49-C1C36843B4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EFC42A-E017-E6AF-466D-DA5F9A98A6B6}"/>
              </a:ext>
            </a:extLst>
          </p:cNvPr>
          <p:cNvSpPr>
            <a:spLocks noGrp="1"/>
          </p:cNvSpPr>
          <p:nvPr>
            <p:ph type="sldNum" sz="quarter" idx="12"/>
          </p:nvPr>
        </p:nvSpPr>
        <p:spPr/>
        <p:txBody>
          <a:bodyPr/>
          <a:lstStyle/>
          <a:p>
            <a:fld id="{C3FCBE5C-EAFC-EA49-8B85-A19B112B7D9E}" type="slidenum">
              <a:rPr lang="en-US" smtClean="0"/>
              <a:t>‹#›</a:t>
            </a:fld>
            <a:endParaRPr lang="en-US"/>
          </a:p>
        </p:txBody>
      </p:sp>
    </p:spTree>
    <p:extLst>
      <p:ext uri="{BB962C8B-B14F-4D97-AF65-F5344CB8AC3E}">
        <p14:creationId xmlns:p14="http://schemas.microsoft.com/office/powerpoint/2010/main" val="617156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046620-9893-D5CC-697F-312C785D33E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C0074B3-1C6C-33C0-79B5-8B4D3828222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B99CD276-220C-11F2-8948-A3DF082199CE}"/>
              </a:ext>
            </a:extLst>
          </p:cNvPr>
          <p:cNvSpPr>
            <a:spLocks noGrp="1"/>
          </p:cNvSpPr>
          <p:nvPr>
            <p:ph type="dt" sz="half" idx="10"/>
          </p:nvPr>
        </p:nvSpPr>
        <p:spPr/>
        <p:txBody>
          <a:bodyPr/>
          <a:lstStyle/>
          <a:p>
            <a:fld id="{10C44C50-3C73-EA4D-A259-7A2FDA54B08E}" type="datetimeFigureOut">
              <a:rPr lang="en-US" smtClean="0"/>
              <a:t>5/22/23</a:t>
            </a:fld>
            <a:endParaRPr lang="en-US"/>
          </a:p>
        </p:txBody>
      </p:sp>
      <p:sp>
        <p:nvSpPr>
          <p:cNvPr id="5" name="Footer Placeholder 4">
            <a:extLst>
              <a:ext uri="{FF2B5EF4-FFF2-40B4-BE49-F238E27FC236}">
                <a16:creationId xmlns:a16="http://schemas.microsoft.com/office/drawing/2014/main" id="{4E723B4E-4BC2-79FF-CB47-4AC7FF3ABF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B1DA1B0-E9DD-51A0-DEC8-473798BD1BC9}"/>
              </a:ext>
            </a:extLst>
          </p:cNvPr>
          <p:cNvSpPr>
            <a:spLocks noGrp="1"/>
          </p:cNvSpPr>
          <p:nvPr>
            <p:ph type="sldNum" sz="quarter" idx="12"/>
          </p:nvPr>
        </p:nvSpPr>
        <p:spPr/>
        <p:txBody>
          <a:bodyPr/>
          <a:lstStyle/>
          <a:p>
            <a:fld id="{C3FCBE5C-EAFC-EA49-8B85-A19B112B7D9E}" type="slidenum">
              <a:rPr lang="en-US" smtClean="0"/>
              <a:t>‹#›</a:t>
            </a:fld>
            <a:endParaRPr lang="en-US"/>
          </a:p>
        </p:txBody>
      </p:sp>
    </p:spTree>
    <p:extLst>
      <p:ext uri="{BB962C8B-B14F-4D97-AF65-F5344CB8AC3E}">
        <p14:creationId xmlns:p14="http://schemas.microsoft.com/office/powerpoint/2010/main" val="41471487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639B4-7214-9BE2-0187-92AFA03FEC9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9FC2E7E-0203-5D54-6B35-E9F0E600FEA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358B7D6-6F68-B798-EC10-45192423FE9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A1550E3-22A2-BE93-294B-0895BB0F56B6}"/>
              </a:ext>
            </a:extLst>
          </p:cNvPr>
          <p:cNvSpPr>
            <a:spLocks noGrp="1"/>
          </p:cNvSpPr>
          <p:nvPr>
            <p:ph type="dt" sz="half" idx="10"/>
          </p:nvPr>
        </p:nvSpPr>
        <p:spPr/>
        <p:txBody>
          <a:bodyPr/>
          <a:lstStyle/>
          <a:p>
            <a:fld id="{10C44C50-3C73-EA4D-A259-7A2FDA54B08E}" type="datetimeFigureOut">
              <a:rPr lang="en-US" smtClean="0"/>
              <a:t>5/22/23</a:t>
            </a:fld>
            <a:endParaRPr lang="en-US"/>
          </a:p>
        </p:txBody>
      </p:sp>
      <p:sp>
        <p:nvSpPr>
          <p:cNvPr id="6" name="Footer Placeholder 5">
            <a:extLst>
              <a:ext uri="{FF2B5EF4-FFF2-40B4-BE49-F238E27FC236}">
                <a16:creationId xmlns:a16="http://schemas.microsoft.com/office/drawing/2014/main" id="{11C04C43-953A-BCEE-D3CB-0F83F89D6F9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810ED64-67F5-F60B-D66C-1D114448D921}"/>
              </a:ext>
            </a:extLst>
          </p:cNvPr>
          <p:cNvSpPr>
            <a:spLocks noGrp="1"/>
          </p:cNvSpPr>
          <p:nvPr>
            <p:ph type="sldNum" sz="quarter" idx="12"/>
          </p:nvPr>
        </p:nvSpPr>
        <p:spPr/>
        <p:txBody>
          <a:bodyPr/>
          <a:lstStyle/>
          <a:p>
            <a:fld id="{C3FCBE5C-EAFC-EA49-8B85-A19B112B7D9E}" type="slidenum">
              <a:rPr lang="en-US" smtClean="0"/>
              <a:t>‹#›</a:t>
            </a:fld>
            <a:endParaRPr lang="en-US"/>
          </a:p>
        </p:txBody>
      </p:sp>
    </p:spTree>
    <p:extLst>
      <p:ext uri="{BB962C8B-B14F-4D97-AF65-F5344CB8AC3E}">
        <p14:creationId xmlns:p14="http://schemas.microsoft.com/office/powerpoint/2010/main" val="37154855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F3F3F6-2C70-3886-531C-1EDC5766DDE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881C49E-619A-3521-7081-C1906D850F2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4E53761-4999-C40E-CF00-9D5579A62C2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0A409C9-0C93-4893-FD3B-DDE28B9F6B9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27D132B-8757-CA5D-C6CD-75F492C98AA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3952683-3D4D-1C3E-1EEF-25653F774293}"/>
              </a:ext>
            </a:extLst>
          </p:cNvPr>
          <p:cNvSpPr>
            <a:spLocks noGrp="1"/>
          </p:cNvSpPr>
          <p:nvPr>
            <p:ph type="dt" sz="half" idx="10"/>
          </p:nvPr>
        </p:nvSpPr>
        <p:spPr/>
        <p:txBody>
          <a:bodyPr/>
          <a:lstStyle/>
          <a:p>
            <a:fld id="{10C44C50-3C73-EA4D-A259-7A2FDA54B08E}" type="datetimeFigureOut">
              <a:rPr lang="en-US" smtClean="0"/>
              <a:t>5/22/23</a:t>
            </a:fld>
            <a:endParaRPr lang="en-US"/>
          </a:p>
        </p:txBody>
      </p:sp>
      <p:sp>
        <p:nvSpPr>
          <p:cNvPr id="8" name="Footer Placeholder 7">
            <a:extLst>
              <a:ext uri="{FF2B5EF4-FFF2-40B4-BE49-F238E27FC236}">
                <a16:creationId xmlns:a16="http://schemas.microsoft.com/office/drawing/2014/main" id="{218A7C45-7838-608B-75BF-AB16A6EF001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C2E2952-296B-C4B1-7019-B1FA1D0B3FAB}"/>
              </a:ext>
            </a:extLst>
          </p:cNvPr>
          <p:cNvSpPr>
            <a:spLocks noGrp="1"/>
          </p:cNvSpPr>
          <p:nvPr>
            <p:ph type="sldNum" sz="quarter" idx="12"/>
          </p:nvPr>
        </p:nvSpPr>
        <p:spPr/>
        <p:txBody>
          <a:bodyPr/>
          <a:lstStyle/>
          <a:p>
            <a:fld id="{C3FCBE5C-EAFC-EA49-8B85-A19B112B7D9E}" type="slidenum">
              <a:rPr lang="en-US" smtClean="0"/>
              <a:t>‹#›</a:t>
            </a:fld>
            <a:endParaRPr lang="en-US"/>
          </a:p>
        </p:txBody>
      </p:sp>
    </p:spTree>
    <p:extLst>
      <p:ext uri="{BB962C8B-B14F-4D97-AF65-F5344CB8AC3E}">
        <p14:creationId xmlns:p14="http://schemas.microsoft.com/office/powerpoint/2010/main" val="2477032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C9DD88-C88F-EAD5-3870-F8049C3BB3E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D48E692-1605-7E65-61E4-F44C0FBAAEB0}"/>
              </a:ext>
            </a:extLst>
          </p:cNvPr>
          <p:cNvSpPr>
            <a:spLocks noGrp="1"/>
          </p:cNvSpPr>
          <p:nvPr>
            <p:ph type="dt" sz="half" idx="10"/>
          </p:nvPr>
        </p:nvSpPr>
        <p:spPr/>
        <p:txBody>
          <a:bodyPr/>
          <a:lstStyle/>
          <a:p>
            <a:fld id="{10C44C50-3C73-EA4D-A259-7A2FDA54B08E}" type="datetimeFigureOut">
              <a:rPr lang="en-US" smtClean="0"/>
              <a:t>5/22/23</a:t>
            </a:fld>
            <a:endParaRPr lang="en-US"/>
          </a:p>
        </p:txBody>
      </p:sp>
      <p:sp>
        <p:nvSpPr>
          <p:cNvPr id="4" name="Footer Placeholder 3">
            <a:extLst>
              <a:ext uri="{FF2B5EF4-FFF2-40B4-BE49-F238E27FC236}">
                <a16:creationId xmlns:a16="http://schemas.microsoft.com/office/drawing/2014/main" id="{A5C47318-D327-53FB-98F2-E85876760A7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9258638-AEA9-06E0-C18F-54A72CFE4F49}"/>
              </a:ext>
            </a:extLst>
          </p:cNvPr>
          <p:cNvSpPr>
            <a:spLocks noGrp="1"/>
          </p:cNvSpPr>
          <p:nvPr>
            <p:ph type="sldNum" sz="quarter" idx="12"/>
          </p:nvPr>
        </p:nvSpPr>
        <p:spPr/>
        <p:txBody>
          <a:bodyPr/>
          <a:lstStyle/>
          <a:p>
            <a:fld id="{C3FCBE5C-EAFC-EA49-8B85-A19B112B7D9E}" type="slidenum">
              <a:rPr lang="en-US" smtClean="0"/>
              <a:t>‹#›</a:t>
            </a:fld>
            <a:endParaRPr lang="en-US"/>
          </a:p>
        </p:txBody>
      </p:sp>
    </p:spTree>
    <p:extLst>
      <p:ext uri="{BB962C8B-B14F-4D97-AF65-F5344CB8AC3E}">
        <p14:creationId xmlns:p14="http://schemas.microsoft.com/office/powerpoint/2010/main" val="1322602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E5538A0-FBA1-12A0-BDE2-46D383453868}"/>
              </a:ext>
            </a:extLst>
          </p:cNvPr>
          <p:cNvSpPr>
            <a:spLocks noGrp="1"/>
          </p:cNvSpPr>
          <p:nvPr>
            <p:ph type="dt" sz="half" idx="10"/>
          </p:nvPr>
        </p:nvSpPr>
        <p:spPr/>
        <p:txBody>
          <a:bodyPr/>
          <a:lstStyle/>
          <a:p>
            <a:fld id="{10C44C50-3C73-EA4D-A259-7A2FDA54B08E}" type="datetimeFigureOut">
              <a:rPr lang="en-US" smtClean="0"/>
              <a:t>5/22/23</a:t>
            </a:fld>
            <a:endParaRPr lang="en-US"/>
          </a:p>
        </p:txBody>
      </p:sp>
      <p:sp>
        <p:nvSpPr>
          <p:cNvPr id="3" name="Footer Placeholder 2">
            <a:extLst>
              <a:ext uri="{FF2B5EF4-FFF2-40B4-BE49-F238E27FC236}">
                <a16:creationId xmlns:a16="http://schemas.microsoft.com/office/drawing/2014/main" id="{354989A6-90CB-228A-CB02-C16DDEF9377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853002F-3F78-FE05-A164-EECD09A2D21C}"/>
              </a:ext>
            </a:extLst>
          </p:cNvPr>
          <p:cNvSpPr>
            <a:spLocks noGrp="1"/>
          </p:cNvSpPr>
          <p:nvPr>
            <p:ph type="sldNum" sz="quarter" idx="12"/>
          </p:nvPr>
        </p:nvSpPr>
        <p:spPr/>
        <p:txBody>
          <a:bodyPr/>
          <a:lstStyle/>
          <a:p>
            <a:fld id="{C3FCBE5C-EAFC-EA49-8B85-A19B112B7D9E}" type="slidenum">
              <a:rPr lang="en-US" smtClean="0"/>
              <a:t>‹#›</a:t>
            </a:fld>
            <a:endParaRPr lang="en-US"/>
          </a:p>
        </p:txBody>
      </p:sp>
    </p:spTree>
    <p:extLst>
      <p:ext uri="{BB962C8B-B14F-4D97-AF65-F5344CB8AC3E}">
        <p14:creationId xmlns:p14="http://schemas.microsoft.com/office/powerpoint/2010/main" val="4568110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A4BAB-ACAA-9F0E-EC35-123EC1C87CD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7E9487A-63DF-C136-8D04-445B0A3BB87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57B4571-194D-2CD2-AF98-F864F219C1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8765B03-C0AC-9DB2-FFCE-7CAB1F490D24}"/>
              </a:ext>
            </a:extLst>
          </p:cNvPr>
          <p:cNvSpPr>
            <a:spLocks noGrp="1"/>
          </p:cNvSpPr>
          <p:nvPr>
            <p:ph type="dt" sz="half" idx="10"/>
          </p:nvPr>
        </p:nvSpPr>
        <p:spPr/>
        <p:txBody>
          <a:bodyPr/>
          <a:lstStyle/>
          <a:p>
            <a:fld id="{10C44C50-3C73-EA4D-A259-7A2FDA54B08E}" type="datetimeFigureOut">
              <a:rPr lang="en-US" smtClean="0"/>
              <a:t>5/22/23</a:t>
            </a:fld>
            <a:endParaRPr lang="en-US"/>
          </a:p>
        </p:txBody>
      </p:sp>
      <p:sp>
        <p:nvSpPr>
          <p:cNvPr id="6" name="Footer Placeholder 5">
            <a:extLst>
              <a:ext uri="{FF2B5EF4-FFF2-40B4-BE49-F238E27FC236}">
                <a16:creationId xmlns:a16="http://schemas.microsoft.com/office/drawing/2014/main" id="{CEC44996-375B-80AE-A16B-77AEE2F9C91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EA888FE-4EC2-F8F9-A4E9-FBE3C605CD2F}"/>
              </a:ext>
            </a:extLst>
          </p:cNvPr>
          <p:cNvSpPr>
            <a:spLocks noGrp="1"/>
          </p:cNvSpPr>
          <p:nvPr>
            <p:ph type="sldNum" sz="quarter" idx="12"/>
          </p:nvPr>
        </p:nvSpPr>
        <p:spPr/>
        <p:txBody>
          <a:bodyPr/>
          <a:lstStyle/>
          <a:p>
            <a:fld id="{C3FCBE5C-EAFC-EA49-8B85-A19B112B7D9E}" type="slidenum">
              <a:rPr lang="en-US" smtClean="0"/>
              <a:t>‹#›</a:t>
            </a:fld>
            <a:endParaRPr lang="en-US"/>
          </a:p>
        </p:txBody>
      </p:sp>
    </p:spTree>
    <p:extLst>
      <p:ext uri="{BB962C8B-B14F-4D97-AF65-F5344CB8AC3E}">
        <p14:creationId xmlns:p14="http://schemas.microsoft.com/office/powerpoint/2010/main" val="26046403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CF4BB-AD55-2598-8063-AB63B87CDFA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6A2574A-3463-0CD5-911E-3AE52A819C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DC66882-62FA-E86D-BBD4-F8E3E762B9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DEE46F-6EFA-BB2F-23BC-49A0855D84A9}"/>
              </a:ext>
            </a:extLst>
          </p:cNvPr>
          <p:cNvSpPr>
            <a:spLocks noGrp="1"/>
          </p:cNvSpPr>
          <p:nvPr>
            <p:ph type="dt" sz="half" idx="10"/>
          </p:nvPr>
        </p:nvSpPr>
        <p:spPr/>
        <p:txBody>
          <a:bodyPr/>
          <a:lstStyle/>
          <a:p>
            <a:fld id="{10C44C50-3C73-EA4D-A259-7A2FDA54B08E}" type="datetimeFigureOut">
              <a:rPr lang="en-US" smtClean="0"/>
              <a:t>5/22/23</a:t>
            </a:fld>
            <a:endParaRPr lang="en-US"/>
          </a:p>
        </p:txBody>
      </p:sp>
      <p:sp>
        <p:nvSpPr>
          <p:cNvPr id="6" name="Footer Placeholder 5">
            <a:extLst>
              <a:ext uri="{FF2B5EF4-FFF2-40B4-BE49-F238E27FC236}">
                <a16:creationId xmlns:a16="http://schemas.microsoft.com/office/drawing/2014/main" id="{5EA0C848-4D98-E1B3-F6C7-2E9C7B43E02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B1D8072-44ED-8345-3EBB-E7B85E4BBAAD}"/>
              </a:ext>
            </a:extLst>
          </p:cNvPr>
          <p:cNvSpPr>
            <a:spLocks noGrp="1"/>
          </p:cNvSpPr>
          <p:nvPr>
            <p:ph type="sldNum" sz="quarter" idx="12"/>
          </p:nvPr>
        </p:nvSpPr>
        <p:spPr/>
        <p:txBody>
          <a:bodyPr/>
          <a:lstStyle/>
          <a:p>
            <a:fld id="{C3FCBE5C-EAFC-EA49-8B85-A19B112B7D9E}" type="slidenum">
              <a:rPr lang="en-US" smtClean="0"/>
              <a:t>‹#›</a:t>
            </a:fld>
            <a:endParaRPr lang="en-US"/>
          </a:p>
        </p:txBody>
      </p:sp>
    </p:spTree>
    <p:extLst>
      <p:ext uri="{BB962C8B-B14F-4D97-AF65-F5344CB8AC3E}">
        <p14:creationId xmlns:p14="http://schemas.microsoft.com/office/powerpoint/2010/main" val="2229322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1B55AD3-6778-E852-51B2-8F71BCF70F4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D4E9098-228A-2541-A72B-93E9160AC83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3F1E526-2CCE-6366-628C-6889013821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C44C50-3C73-EA4D-A259-7A2FDA54B08E}" type="datetimeFigureOut">
              <a:rPr lang="en-US" smtClean="0"/>
              <a:t>5/22/23</a:t>
            </a:fld>
            <a:endParaRPr lang="en-US"/>
          </a:p>
        </p:txBody>
      </p:sp>
      <p:sp>
        <p:nvSpPr>
          <p:cNvPr id="5" name="Footer Placeholder 4">
            <a:extLst>
              <a:ext uri="{FF2B5EF4-FFF2-40B4-BE49-F238E27FC236}">
                <a16:creationId xmlns:a16="http://schemas.microsoft.com/office/drawing/2014/main" id="{570287DF-B01E-FA0E-BB36-484A2ADDF0A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C3E1771-BDC4-AA7F-D442-034DE8B1253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FCBE5C-EAFC-EA49-8B85-A19B112B7D9E}" type="slidenum">
              <a:rPr lang="en-US" smtClean="0"/>
              <a:t>‹#›</a:t>
            </a:fld>
            <a:endParaRPr lang="en-US"/>
          </a:p>
        </p:txBody>
      </p:sp>
    </p:spTree>
    <p:extLst>
      <p:ext uri="{BB962C8B-B14F-4D97-AF65-F5344CB8AC3E}">
        <p14:creationId xmlns:p14="http://schemas.microsoft.com/office/powerpoint/2010/main" val="18886374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michela.lancellotti@cern.ch" TargetMode="External"/><Relationship Id="rId2" Type="http://schemas.openxmlformats.org/officeDocument/2006/relationships/hyperlink" Target="mailto:ejbahng@iastate.edu"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20B06-8E1B-419E-8234-0040D598343D}"/>
              </a:ext>
            </a:extLst>
          </p:cNvPr>
          <p:cNvSpPr>
            <a:spLocks noGrp="1"/>
          </p:cNvSpPr>
          <p:nvPr>
            <p:ph type="ctrTitle"/>
          </p:nvPr>
        </p:nvSpPr>
        <p:spPr>
          <a:xfrm>
            <a:off x="467139" y="1122363"/>
            <a:ext cx="11171583" cy="2387600"/>
          </a:xfrm>
        </p:spPr>
        <p:txBody>
          <a:bodyPr>
            <a:normAutofit/>
          </a:bodyPr>
          <a:lstStyle/>
          <a:p>
            <a:r>
              <a:rPr lang="en-US" dirty="0"/>
              <a:t>Initiatives and Implicit Bias Sessions for the </a:t>
            </a:r>
            <a:r>
              <a:rPr lang="en-US" dirty="0" err="1"/>
              <a:t>MuCol</a:t>
            </a:r>
            <a:r>
              <a:rPr lang="en-US" dirty="0"/>
              <a:t> Community </a:t>
            </a:r>
          </a:p>
        </p:txBody>
      </p:sp>
      <p:sp>
        <p:nvSpPr>
          <p:cNvPr id="3" name="Subtitle 2">
            <a:extLst>
              <a:ext uri="{FF2B5EF4-FFF2-40B4-BE49-F238E27FC236}">
                <a16:creationId xmlns:a16="http://schemas.microsoft.com/office/drawing/2014/main" id="{9DBFA12C-988F-AFE4-560E-C458512769AF}"/>
              </a:ext>
            </a:extLst>
          </p:cNvPr>
          <p:cNvSpPr>
            <a:spLocks noGrp="1"/>
          </p:cNvSpPr>
          <p:nvPr>
            <p:ph type="subTitle" idx="1"/>
          </p:nvPr>
        </p:nvSpPr>
        <p:spPr>
          <a:xfrm>
            <a:off x="1524000" y="4268921"/>
            <a:ext cx="9144000" cy="1386444"/>
          </a:xfrm>
        </p:spPr>
        <p:txBody>
          <a:bodyPr/>
          <a:lstStyle/>
          <a:p>
            <a:r>
              <a:rPr lang="en-US" dirty="0"/>
              <a:t>E.J. Bahng</a:t>
            </a:r>
          </a:p>
          <a:p>
            <a:r>
              <a:rPr lang="en-US" dirty="0" err="1"/>
              <a:t>MuCol</a:t>
            </a:r>
            <a:r>
              <a:rPr lang="en-US" dirty="0"/>
              <a:t> Gender Advisor </a:t>
            </a:r>
          </a:p>
          <a:p>
            <a:r>
              <a:rPr lang="en-US" dirty="0"/>
              <a:t>May 23, 2023</a:t>
            </a:r>
          </a:p>
        </p:txBody>
      </p:sp>
    </p:spTree>
    <p:extLst>
      <p:ext uri="{BB962C8B-B14F-4D97-AF65-F5344CB8AC3E}">
        <p14:creationId xmlns:p14="http://schemas.microsoft.com/office/powerpoint/2010/main" val="30946066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F53DC7-8EA8-5BB6-6F2F-3F68D5A55585}"/>
              </a:ext>
            </a:extLst>
          </p:cNvPr>
          <p:cNvSpPr>
            <a:spLocks noGrp="1"/>
          </p:cNvSpPr>
          <p:nvPr>
            <p:ph type="title"/>
          </p:nvPr>
        </p:nvSpPr>
        <p:spPr>
          <a:xfrm>
            <a:off x="188843" y="365125"/>
            <a:ext cx="11814313" cy="897145"/>
          </a:xfrm>
        </p:spPr>
        <p:txBody>
          <a:bodyPr>
            <a:noAutofit/>
          </a:bodyPr>
          <a:lstStyle/>
          <a:p>
            <a:r>
              <a:rPr lang="en-US" sz="3200" dirty="0"/>
              <a:t>Initiatives &amp; Implicit Bias Workshops for the </a:t>
            </a:r>
            <a:r>
              <a:rPr lang="en-US" sz="3200" dirty="0" err="1"/>
              <a:t>MuCol</a:t>
            </a:r>
            <a:r>
              <a:rPr lang="en-US" sz="3200" dirty="0"/>
              <a:t> Community</a:t>
            </a:r>
            <a:br>
              <a:rPr lang="en-US" sz="3200" dirty="0"/>
            </a:br>
            <a:endParaRPr lang="en-US" sz="3200" dirty="0"/>
          </a:p>
        </p:txBody>
      </p:sp>
      <p:sp>
        <p:nvSpPr>
          <p:cNvPr id="3" name="Content Placeholder 2">
            <a:extLst>
              <a:ext uri="{FF2B5EF4-FFF2-40B4-BE49-F238E27FC236}">
                <a16:creationId xmlns:a16="http://schemas.microsoft.com/office/drawing/2014/main" id="{71C9A030-5B98-7E67-E48C-469EFE98A4AA}"/>
              </a:ext>
            </a:extLst>
          </p:cNvPr>
          <p:cNvSpPr>
            <a:spLocks noGrp="1"/>
          </p:cNvSpPr>
          <p:nvPr>
            <p:ph idx="1"/>
          </p:nvPr>
        </p:nvSpPr>
        <p:spPr>
          <a:xfrm>
            <a:off x="188843" y="1262269"/>
            <a:ext cx="11628783" cy="5230605"/>
          </a:xfrm>
        </p:spPr>
        <p:txBody>
          <a:bodyPr/>
          <a:lstStyle/>
          <a:p>
            <a:pPr marL="0" indent="0">
              <a:buNone/>
            </a:pPr>
            <a:r>
              <a:rPr lang="en-US" b="1" dirty="0" err="1"/>
              <a:t>MuCol</a:t>
            </a:r>
            <a:r>
              <a:rPr lang="en-US" b="1" dirty="0"/>
              <a:t> Gender Advisor Open Door </a:t>
            </a:r>
          </a:p>
          <a:p>
            <a:pPr lvl="1"/>
            <a:r>
              <a:rPr lang="en-US" dirty="0"/>
              <a:t>Who &amp; What: Available to all </a:t>
            </a:r>
            <a:r>
              <a:rPr lang="en-US" dirty="0" err="1"/>
              <a:t>MuCol</a:t>
            </a:r>
            <a:r>
              <a:rPr lang="en-US" dirty="0"/>
              <a:t> community members to have a one-on-one, confidential safe space to connect with the </a:t>
            </a:r>
            <a:r>
              <a:rPr lang="en-US" dirty="0" err="1"/>
              <a:t>MuCol</a:t>
            </a:r>
            <a:r>
              <a:rPr lang="en-US" dirty="0"/>
              <a:t> GA</a:t>
            </a:r>
          </a:p>
          <a:p>
            <a:pPr lvl="1"/>
            <a:r>
              <a:rPr lang="en-US" dirty="0"/>
              <a:t>When: Whenever a need arises, or for any informational conversations </a:t>
            </a:r>
          </a:p>
          <a:p>
            <a:pPr lvl="1"/>
            <a:r>
              <a:rPr lang="en-US" dirty="0"/>
              <a:t>How: 30-minute Zoom virtual session, Contact </a:t>
            </a:r>
            <a:r>
              <a:rPr lang="en-US" dirty="0">
                <a:hlinkClick r:id="rId2"/>
              </a:rPr>
              <a:t>ejbahng@iastate.edu</a:t>
            </a:r>
            <a:r>
              <a:rPr lang="en-US" dirty="0"/>
              <a:t> or </a:t>
            </a:r>
            <a:r>
              <a:rPr lang="en-GB" dirty="0">
                <a:solidFill>
                  <a:srgbClr val="000000"/>
                </a:solidFill>
                <a:effectLst/>
                <a:latin typeface="Calibri" panose="020F0502020204030204" pitchFamily="34" charset="0"/>
                <a:ea typeface="Times New Roman" panose="02020603050405020304" pitchFamily="18" charset="0"/>
              </a:rPr>
              <a:t>Michela Lancellotti, </a:t>
            </a:r>
            <a:r>
              <a:rPr lang="en-GB" dirty="0">
                <a:solidFill>
                  <a:srgbClr val="000000"/>
                </a:solidFill>
                <a:effectLst/>
                <a:latin typeface="Calibri" panose="020F0502020204030204" pitchFamily="34" charset="0"/>
                <a:ea typeface="Times New Roman" panose="02020603050405020304" pitchFamily="18" charset="0"/>
                <a:hlinkClick r:id="rId3"/>
              </a:rPr>
              <a:t>michela.lancellotti@cern.ch</a:t>
            </a:r>
            <a:r>
              <a:rPr lang="en-GB" dirty="0">
                <a:solidFill>
                  <a:srgbClr val="000000"/>
                </a:solidFill>
                <a:effectLst/>
                <a:latin typeface="Calibri" panose="020F0502020204030204" pitchFamily="34" charset="0"/>
                <a:ea typeface="Times New Roman" panose="02020603050405020304" pitchFamily="18" charset="0"/>
              </a:rPr>
              <a:t> </a:t>
            </a:r>
            <a:r>
              <a:rPr lang="en-US" dirty="0">
                <a:effectLst/>
              </a:rPr>
              <a:t>  </a:t>
            </a:r>
            <a:endParaRPr lang="en-US" dirty="0"/>
          </a:p>
          <a:p>
            <a:pPr lvl="1"/>
            <a:r>
              <a:rPr lang="en-US" dirty="0"/>
              <a:t>Role: Be a listening ear and sounding board </a:t>
            </a:r>
          </a:p>
          <a:p>
            <a:pPr lvl="1"/>
            <a:endParaRPr lang="en-US" dirty="0"/>
          </a:p>
          <a:p>
            <a:pPr marL="0" indent="0">
              <a:buNone/>
            </a:pPr>
            <a:r>
              <a:rPr lang="en-US" b="1" dirty="0"/>
              <a:t>Implicit Bias workshops </a:t>
            </a:r>
          </a:p>
          <a:p>
            <a:pPr lvl="1"/>
            <a:r>
              <a:rPr lang="en-US" dirty="0"/>
              <a:t>30-minute, small group in-person/virtual sessions: any </a:t>
            </a:r>
            <a:r>
              <a:rPr lang="en-US" dirty="0" err="1"/>
              <a:t>MuCol</a:t>
            </a:r>
            <a:r>
              <a:rPr lang="en-US" dirty="0"/>
              <a:t> groups that wish to have an implicit bias workshop can schedule a session with the </a:t>
            </a:r>
            <a:r>
              <a:rPr lang="en-US" dirty="0" err="1"/>
              <a:t>MuCol</a:t>
            </a:r>
            <a:r>
              <a:rPr lang="en-US" dirty="0"/>
              <a:t> GA</a:t>
            </a:r>
          </a:p>
          <a:p>
            <a:pPr lvl="1"/>
            <a:r>
              <a:rPr lang="en-US" dirty="0"/>
              <a:t>One-hour, large group in-person/virtual sessions: Available for the </a:t>
            </a:r>
            <a:r>
              <a:rPr lang="en-US" dirty="0" err="1"/>
              <a:t>MuCol</a:t>
            </a:r>
            <a:r>
              <a:rPr lang="en-US" dirty="0"/>
              <a:t> community members during annual/seasonal conferences</a:t>
            </a:r>
          </a:p>
          <a:p>
            <a:pPr marL="457200" lvl="1" indent="0">
              <a:buNone/>
            </a:pPr>
            <a:endParaRPr lang="en-US" dirty="0"/>
          </a:p>
          <a:p>
            <a:pPr marL="457200" lvl="1" indent="0">
              <a:buNone/>
            </a:pPr>
            <a:endParaRPr lang="en-US" dirty="0"/>
          </a:p>
        </p:txBody>
      </p:sp>
    </p:spTree>
    <p:extLst>
      <p:ext uri="{BB962C8B-B14F-4D97-AF65-F5344CB8AC3E}">
        <p14:creationId xmlns:p14="http://schemas.microsoft.com/office/powerpoint/2010/main" val="31949395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TotalTime>
  <Words>599</Words>
  <Application>Microsoft Macintosh PowerPoint</Application>
  <PresentationFormat>Widescreen</PresentationFormat>
  <Paragraphs>26</Paragraphs>
  <Slides>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vt:i4>
      </vt:variant>
    </vt:vector>
  </HeadingPairs>
  <TitlesOfParts>
    <vt:vector size="8" baseType="lpstr">
      <vt:lpstr>Arial</vt:lpstr>
      <vt:lpstr>Calibri</vt:lpstr>
      <vt:lpstr>Calibri Light</vt:lpstr>
      <vt:lpstr>Courier New</vt:lpstr>
      <vt:lpstr>Times New Roman</vt:lpstr>
      <vt:lpstr>Office Theme</vt:lpstr>
      <vt:lpstr>Initiatives and Implicit Bias Sessions for the MuCol Community </vt:lpstr>
      <vt:lpstr>Initiatives &amp; Implicit Bias Workshops for the MuCol Community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Initiatives and Implicit Bias </dc:title>
  <dc:creator>Bahng, E.J. [SOE]</dc:creator>
  <cp:lastModifiedBy>Bahng, E.J. [SOE]</cp:lastModifiedBy>
  <cp:revision>6</cp:revision>
  <dcterms:created xsi:type="dcterms:W3CDTF">2023-05-22T11:13:30Z</dcterms:created>
  <dcterms:modified xsi:type="dcterms:W3CDTF">2023-05-22T11:59:21Z</dcterms:modified>
</cp:coreProperties>
</file>